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87" r:id="rId2"/>
    <p:sldId id="417" r:id="rId3"/>
    <p:sldId id="381" r:id="rId4"/>
    <p:sldId id="331" r:id="rId5"/>
    <p:sldId id="377" r:id="rId6"/>
    <p:sldId id="378" r:id="rId7"/>
    <p:sldId id="316" r:id="rId8"/>
    <p:sldId id="285" r:id="rId9"/>
    <p:sldId id="330" r:id="rId10"/>
    <p:sldId id="357" r:id="rId11"/>
    <p:sldId id="409" r:id="rId12"/>
    <p:sldId id="400" r:id="rId13"/>
    <p:sldId id="410" r:id="rId14"/>
    <p:sldId id="411" r:id="rId15"/>
    <p:sldId id="414" r:id="rId16"/>
    <p:sldId id="412" r:id="rId17"/>
    <p:sldId id="389" r:id="rId18"/>
    <p:sldId id="390" r:id="rId19"/>
    <p:sldId id="415" r:id="rId20"/>
    <p:sldId id="382" r:id="rId21"/>
    <p:sldId id="413" r:id="rId22"/>
    <p:sldId id="419" r:id="rId23"/>
    <p:sldId id="399" r:id="rId24"/>
    <p:sldId id="395" r:id="rId25"/>
    <p:sldId id="379" r:id="rId26"/>
    <p:sldId id="407" r:id="rId27"/>
    <p:sldId id="418" r:id="rId2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CDB"/>
    <a:srgbClr val="2A579A"/>
    <a:srgbClr val="00FF00"/>
    <a:srgbClr val="00FFFF"/>
    <a:srgbClr val="6A997A"/>
    <a:srgbClr val="FFFFFF"/>
    <a:srgbClr val="17BECF"/>
    <a:srgbClr val="D62728"/>
    <a:srgbClr val="0000CD"/>
    <a:srgbClr val="000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88" autoAdjust="0"/>
    <p:restoredTop sz="94655" autoAdjust="0"/>
  </p:normalViewPr>
  <p:slideViewPr>
    <p:cSldViewPr snapToGrid="0" snapToObjects="1">
      <p:cViewPr varScale="1">
        <p:scale>
          <a:sx n="92" d="100"/>
          <a:sy n="92" d="100"/>
        </p:scale>
        <p:origin x="774" y="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18.11.2022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18.11.2022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panel discussion,...</a:t>
            </a:r>
            <a:r>
              <a:rPr lang="de-DE" baseline="0" smtClean="0"/>
              <a:t> , now also officially endorsed by Collaboration Board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1D341-6E63-41DD-AF9B-DFC7F015B2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80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Experiment description: the laser comes from the left. It is focused on a thin (1um) thick gold foil</a:t>
            </a:r>
            <a:r>
              <a:rPr lang="en-US" baseline="0" dirty="0" smtClean="0"/>
              <a:t> and generates a proton bunch. The uranium foils are located in a container located only 4 cm away from the laser-plasma interaction point and catches about 10% of the produces protons. The fission products leave the foil due to their recoil and are stopped in a gas before they are transported to a detector. The created isotopes reach the detector only a few seconds after their generation.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368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EF64F-4A9B-4475-8EAA-28FA5DA9C7E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618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 P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7638" y="189979"/>
            <a:ext cx="6832162" cy="590668"/>
          </a:xfrm>
        </p:spPr>
        <p:txBody>
          <a:bodyPr/>
          <a:lstStyle>
            <a:lvl1pPr>
              <a:defRPr sz="2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003701" y="4920458"/>
            <a:ext cx="3136599" cy="26786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P. Neumayer – UPM2022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788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396C99-D4C1-4A50-9123-24743C9450A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82304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38CC569D-6CF6-CD48-8A7C-2E0383479C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898" y="2063007"/>
            <a:ext cx="592596" cy="55069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301351" y="4977362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P. Neumayer – UPM2022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P. Neumayer – UPM2022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P. Neumayer – UPM2022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"/>
          <p:cNvSpPr/>
          <p:nvPr/>
        </p:nvSpPr>
        <p:spPr>
          <a:xfrm>
            <a:off x="5529629" y="4949869"/>
            <a:ext cx="1053704" cy="63104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sp>
        <p:nvSpPr>
          <p:cNvPr id="61" name="Rectangle"/>
          <p:cNvSpPr/>
          <p:nvPr/>
        </p:nvSpPr>
        <p:spPr>
          <a:xfrm>
            <a:off x="6580952" y="4949869"/>
            <a:ext cx="1053703" cy="63104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sp>
        <p:nvSpPr>
          <p:cNvPr id="62" name="Rectangle"/>
          <p:cNvSpPr/>
          <p:nvPr/>
        </p:nvSpPr>
        <p:spPr>
          <a:xfrm>
            <a:off x="7634654" y="4949869"/>
            <a:ext cx="1053704" cy="63104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sp>
        <p:nvSpPr>
          <p:cNvPr id="63" name="Rectangle"/>
          <p:cNvSpPr/>
          <p:nvPr/>
        </p:nvSpPr>
        <p:spPr>
          <a:xfrm>
            <a:off x="-34115" y="4877990"/>
            <a:ext cx="9203439" cy="63104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sp>
        <p:nvSpPr>
          <p:cNvPr id="64" name="Rectangle"/>
          <p:cNvSpPr/>
          <p:nvPr/>
        </p:nvSpPr>
        <p:spPr>
          <a:xfrm>
            <a:off x="6580952" y="5012973"/>
            <a:ext cx="2107407" cy="61913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sp>
        <p:nvSpPr>
          <p:cNvPr id="65" name="Rectangle"/>
          <p:cNvSpPr/>
          <p:nvPr/>
        </p:nvSpPr>
        <p:spPr>
          <a:xfrm>
            <a:off x="5529629" y="5076076"/>
            <a:ext cx="1053704" cy="61913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sp>
        <p:nvSpPr>
          <p:cNvPr id="66" name="Rectangle"/>
          <p:cNvSpPr/>
          <p:nvPr/>
        </p:nvSpPr>
        <p:spPr>
          <a:xfrm>
            <a:off x="7674" y="640556"/>
            <a:ext cx="9170441" cy="63104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pic>
        <p:nvPicPr>
          <p:cNvPr id="67" name="FAIR_Logo_rgb_frei" descr="FAIR_Logo_rgb_fre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565" y="14288"/>
            <a:ext cx="744141" cy="620316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1032734" y="140493"/>
            <a:ext cx="6980019" cy="36790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685800">
              <a:defRPr sz="2400" b="0">
                <a:solidFill>
                  <a:srgbClr val="00599D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7498" y="4850488"/>
            <a:ext cx="235214" cy="369332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85800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70" name="Rectangle"/>
          <p:cNvSpPr/>
          <p:nvPr/>
        </p:nvSpPr>
        <p:spPr>
          <a:xfrm>
            <a:off x="-51665" y="4886766"/>
            <a:ext cx="9203439" cy="63104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</p:spTree>
    <p:extLst>
      <p:ext uri="{BB962C8B-B14F-4D97-AF65-F5344CB8AC3E}">
        <p14:creationId xmlns:p14="http://schemas.microsoft.com/office/powerpoint/2010/main" val="265665577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9392" y="52924"/>
            <a:ext cx="8045042" cy="449147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en-US"/>
            </a:lvl1pPr>
          </a:lstStyle>
          <a:p>
            <a:pPr lvl="0">
              <a:lnSpc>
                <a:spcPts val="2250"/>
              </a:lnSpc>
            </a:pPr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124200" y="5037371"/>
            <a:ext cx="2895600" cy="121187"/>
          </a:xfrm>
        </p:spPr>
        <p:txBody>
          <a:bodyPr/>
          <a:lstStyle/>
          <a:p>
            <a:pPr>
              <a:defRPr/>
            </a:pPr>
            <a:r>
              <a:rPr lang="en-US" smtClean="0"/>
              <a:t>P. Neumayer – UPM2022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7010400" y="5037371"/>
            <a:ext cx="2133600" cy="121187"/>
          </a:xfrm>
        </p:spPr>
        <p:txBody>
          <a:bodyPr/>
          <a:lstStyle/>
          <a:p>
            <a:fld id="{358384AA-1EE1-4A5F-BE99-518DA9DC15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718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9393" y="52924"/>
            <a:ext cx="6391533" cy="724999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lnSpc>
                <a:spcPct val="100000"/>
              </a:lnSpc>
              <a:defRPr lang="en-US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2250"/>
              </a:lnSpc>
            </a:pPr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124200" y="5037371"/>
            <a:ext cx="2895600" cy="1211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P. Neumayer – UPM2022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7010400" y="5037371"/>
            <a:ext cx="2133600" cy="121187"/>
          </a:xfrm>
        </p:spPr>
        <p:txBody>
          <a:bodyPr/>
          <a:lstStyle/>
          <a:p>
            <a:fld id="{358384AA-1EE1-4A5F-BE99-518DA9DC15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314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P. Neumayer – UPM2022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148573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9910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19516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832162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037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P. Neumayer – UPM2022</a:t>
            </a:r>
            <a:endParaRPr lang="de-DE" dirty="0"/>
          </a:p>
        </p:txBody>
      </p:sp>
      <p:pic>
        <p:nvPicPr>
          <p:cNvPr id="1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220" y="363875"/>
            <a:ext cx="1129081" cy="376361"/>
          </a:xfrm>
          <a:prstGeom prst="rect">
            <a:avLst/>
          </a:prstGeom>
        </p:spPr>
      </p:pic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22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0" r:id="rId3"/>
    <p:sldLayoutId id="2147483652" r:id="rId4"/>
    <p:sldLayoutId id="2147483654" r:id="rId5"/>
    <p:sldLayoutId id="2147483659" r:id="rId6"/>
    <p:sldLayoutId id="2147483660" r:id="rId7"/>
    <p:sldLayoutId id="2147483661" r:id="rId8"/>
    <p:sldLayoutId id="2147483662" r:id="rId9"/>
    <p:sldLayoutId id="2147483663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emf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2213875" y="2790029"/>
            <a:ext cx="4342568" cy="584900"/>
          </a:xfrm>
        </p:spPr>
        <p:txBody>
          <a:bodyPr/>
          <a:lstStyle/>
          <a:p>
            <a:r>
              <a:rPr lang="en-US" sz="2000" dirty="0"/>
              <a:t>The FAIR phase-0 program at GSI/HHT (2021-2025</a:t>
            </a:r>
            <a:r>
              <a:rPr lang="en-US" sz="2000" dirty="0" smtClean="0"/>
              <a:t>)</a:t>
            </a:r>
            <a:endParaRPr lang="de-DE" sz="2000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1907035" y="3343755"/>
            <a:ext cx="4706471" cy="83339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100" dirty="0" smtClean="0"/>
              <a:t>Paul Neumayer, GSI</a:t>
            </a:r>
          </a:p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sz="1000" dirty="0"/>
              <a:t>Workshop on High Energy Density Physics Opportunities at </a:t>
            </a:r>
            <a:r>
              <a:rPr lang="en-US" sz="1000" dirty="0" smtClean="0"/>
              <a:t>FAIR</a:t>
            </a:r>
          </a:p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s-ES" sz="1000" dirty="0" smtClean="0"/>
              <a:t>ETSIAE, UPM, Madrid, </a:t>
            </a:r>
            <a:r>
              <a:rPr lang="es-ES" sz="1000" dirty="0" err="1" smtClean="0"/>
              <a:t>Spain</a:t>
            </a:r>
            <a:endParaRPr lang="de-DE" sz="1000" dirty="0"/>
          </a:p>
          <a:p>
            <a:pPr>
              <a:lnSpc>
                <a:spcPts val="1300"/>
              </a:lnSpc>
              <a:spcBef>
                <a:spcPts val="0"/>
              </a:spcBef>
            </a:pPr>
            <a:r>
              <a:rPr lang="de-DE" sz="1000" dirty="0" smtClean="0"/>
              <a:t>November 18, 2022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24499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 </a:t>
            </a:r>
            <a:r>
              <a:rPr lang="en-US" dirty="0"/>
              <a:t>combined laser-ion experiments at </a:t>
            </a:r>
            <a:r>
              <a:rPr lang="en-US" dirty="0" smtClean="0"/>
              <a:t>SIS18</a:t>
            </a:r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5287047" y="3118012"/>
            <a:ext cx="3805868" cy="1144108"/>
            <a:chOff x="3020370" y="1399396"/>
            <a:chExt cx="6622004" cy="1990688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5163" y="2196397"/>
              <a:ext cx="6338934" cy="583385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5163" y="2806699"/>
              <a:ext cx="6338934" cy="583385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3020370" y="2123903"/>
              <a:ext cx="1273522" cy="4819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0480" marR="30480" lvl="0" indent="0" algn="l" defTabSz="68312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Source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3020370" y="2748696"/>
              <a:ext cx="1630531" cy="4819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0480" marR="30480" lvl="0" indent="0" algn="l" defTabSz="68312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Scattering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7" name="Gerade Verbindung mit Pfeil 16"/>
            <p:cNvCxnSpPr/>
            <p:nvPr/>
          </p:nvCxnSpPr>
          <p:spPr>
            <a:xfrm>
              <a:off x="8617705" y="3294834"/>
              <a:ext cx="837446" cy="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/>
            <p:cNvSpPr txBox="1"/>
            <p:nvPr/>
          </p:nvSpPr>
          <p:spPr>
            <a:xfrm>
              <a:off x="8417925" y="2934908"/>
              <a:ext cx="1106172" cy="428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0480" marR="30480" lvl="0" indent="0" algn="l" defTabSz="68312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energy</a:t>
              </a:r>
              <a:endPara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333897" y="1849293"/>
              <a:ext cx="1928968" cy="401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0480" marR="30480" lvl="0" indent="0" algn="l" defTabSz="68312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Ti-He</a:t>
              </a:r>
              <a:r>
                <a:rPr kumimoji="0" lang="de-DE" sz="9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Symbol" panose="05050102010706020507" pitchFamily="18" charset="2"/>
                  <a:cs typeface="Arial"/>
                  <a:sym typeface="Arial"/>
                </a:rPr>
                <a:t>a</a:t>
              </a:r>
              <a:r>
                <a:rPr kumimoji="0" lang="de-DE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 (4.75keV)</a:t>
              </a:r>
              <a:endParaRPr kumimoji="0" 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0" name="Gerade Verbindung mit Pfeil 19"/>
            <p:cNvCxnSpPr/>
            <p:nvPr/>
          </p:nvCxnSpPr>
          <p:spPr>
            <a:xfrm>
              <a:off x="8123135" y="2011090"/>
              <a:ext cx="0" cy="17496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3185165" y="1399396"/>
              <a:ext cx="6457209" cy="481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0480" marR="30480" lvl="0" indent="0" algn="l" defTabSz="68312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X-Ray Thomson </a:t>
              </a:r>
              <a:r>
                <a:rPr kumimoji="0" lang="de-DE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Scattering</a:t>
              </a:r>
              <a:r>
                <a: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 </a:t>
              </a: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Wingdings" panose="05000000000000000000" pitchFamily="2" charset="2"/>
                </a:rPr>
                <a:t>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Wingdings" panose="05000000000000000000" pitchFamily="2" charset="2"/>
                </a:rPr>
                <a:t> 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Wingdings" panose="05000000000000000000" pitchFamily="2" charset="2"/>
                </a:rPr>
                <a:t>ionic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Wingdings" panose="05000000000000000000" pitchFamily="2" charset="2"/>
                </a:rPr>
                <a:t> 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Wingdings" panose="05000000000000000000" pitchFamily="2" charset="2"/>
                </a:rPr>
                <a:t>vibrations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Wingdings" panose="05000000000000000000" pitchFamily="2" charset="2"/>
                </a:rPr>
                <a:t> (</a:t>
              </a:r>
              <a:r>
                <a:rPr kumimoji="0" lang="de-DE" sz="12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Wingdings" panose="05000000000000000000" pitchFamily="2" charset="2"/>
                </a:rPr>
                <a:t>T</a:t>
              </a:r>
              <a:r>
                <a:rPr kumimoji="0" lang="de-DE" sz="12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Wingdings" panose="05000000000000000000" pitchFamily="2" charset="2"/>
                </a:rPr>
                <a:t>i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Wingdings" panose="05000000000000000000" pitchFamily="2" charset="2"/>
                </a:rPr>
                <a:t>)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150472" y="868590"/>
            <a:ext cx="7563758" cy="1667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spAutoFit/>
          </a:bodyPr>
          <a:lstStyle/>
          <a:p>
            <a:pPr marL="0" marR="81280" lvl="0" indent="0" algn="l" defTabSz="1821656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May 2022: First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beamtime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combining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intense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 heavy-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ion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beams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599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with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high-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energy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laser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pulses</a:t>
            </a:r>
            <a:endParaRPr kumimoji="0" lang="de-DE" sz="1400" b="0" i="0" u="none" strike="noStrike" kern="0" cap="none" spc="0" normalizeH="0" baseline="0" noProof="0" dirty="0" smtClean="0">
              <a:ln>
                <a:noFill/>
              </a:ln>
              <a:solidFill>
                <a:srgbClr val="00599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177800" marR="81280" lvl="0" indent="-177800" algn="l" defTabSz="1821656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APPA day-1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target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chamber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used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in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first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experiment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rPr>
              <a:t> at HHT-cave</a:t>
            </a:r>
          </a:p>
          <a:p>
            <a:pPr marL="177800" marR="81280" lvl="0" indent="-177800" algn="l" defTabSz="1821656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High-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energy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laser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beamline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at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full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specs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! (200J at 527nm)</a:t>
            </a:r>
          </a:p>
          <a:p>
            <a:pPr marL="177800" marR="81280" lvl="0" indent="-177800" algn="l" defTabSz="1821656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&gt;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4e9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Pb-ions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/pulse,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focusing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down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to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0.6x0.9mm (FWHM) !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177800" marR="81280" lvl="0" indent="-177800" algn="l" defTabSz="1821656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Variety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of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ion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beam,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optical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+ x-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ray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diagnostics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fielded</a:t>
            </a:r>
            <a:endParaRPr kumimoji="0" lang="de-DE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177800" marR="81280" lvl="0" indent="-177800" algn="l" defTabSz="1821656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Demonstrated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laser-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driven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x-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ray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probing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of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HI-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heated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targets</a:t>
            </a:r>
            <a:endParaRPr kumimoji="0" lang="de-DE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30" name="Gruppieren 29"/>
          <p:cNvGrpSpPr/>
          <p:nvPr/>
        </p:nvGrpSpPr>
        <p:grpSpPr>
          <a:xfrm>
            <a:off x="3585801" y="3376581"/>
            <a:ext cx="1708724" cy="1441795"/>
            <a:chOff x="7045746" y="2206852"/>
            <a:chExt cx="1899096" cy="1602428"/>
          </a:xfrm>
        </p:grpSpPr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0663" y="2206852"/>
              <a:ext cx="1864179" cy="1602428"/>
            </a:xfrm>
            <a:prstGeom prst="rect">
              <a:avLst/>
            </a:prstGeom>
          </p:spPr>
        </p:pic>
        <p:sp>
          <p:nvSpPr>
            <p:cNvPr id="24" name="Geschweifte Klammer rechts 23"/>
            <p:cNvSpPr/>
            <p:nvPr/>
          </p:nvSpPr>
          <p:spPr>
            <a:xfrm rot="10800000">
              <a:off x="7714230" y="2775505"/>
              <a:ext cx="185510" cy="622927"/>
            </a:xfrm>
            <a:prstGeom prst="rightBrace">
              <a:avLst>
                <a:gd name="adj1" fmla="val 58382"/>
                <a:gd name="adj2" fmla="val 50000"/>
              </a:avLst>
            </a:prstGeom>
            <a:noFill/>
            <a:ln w="127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7045746" y="2847698"/>
              <a:ext cx="853994" cy="4453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+mn-ea"/>
                  <a:cs typeface="Arial"/>
                  <a:sym typeface="Arial"/>
                </a:rPr>
                <a:t>heated</a:t>
              </a:r>
              <a:r>
                <a:rPr kumimoji="0" lang="de-DE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de-DE" sz="105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+mn-ea"/>
                  <a:cs typeface="Arial"/>
                  <a:sym typeface="Arial"/>
                </a:rPr>
                <a:t>region</a:t>
              </a:r>
              <a:endParaRPr kumimoji="0" lang="de-DE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feld 33"/>
          <p:cNvSpPr txBox="1"/>
          <p:nvPr/>
        </p:nvSpPr>
        <p:spPr>
          <a:xfrm>
            <a:off x="3529552" y="2859376"/>
            <a:ext cx="2343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l" defTabSz="68312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X-Ray </a:t>
            </a:r>
            <a:r>
              <a:rPr kumimoji="0" 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Diffraction</a:t>
            </a:r>
            <a:endParaRPr kumimoji="0" lang="de-DE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30480" marR="30480" lvl="0" indent="0" algn="l" defTabSz="68312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Wingdings" panose="05000000000000000000" pitchFamily="2" charset="2"/>
              </a:rPr>
              <a:t>graphitization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Wingdings" panose="05000000000000000000" pitchFamily="2" charset="2"/>
              </a:rPr>
              <a:t>,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Wingdings" panose="05000000000000000000" pitchFamily="2" charset="2"/>
              </a:rPr>
              <a:t>melting</a:t>
            </a: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5621072" y="4369634"/>
            <a:ext cx="3460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6230" marR="30480" lvl="0" indent="-285750" algn="l" defTabSz="68312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X-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ray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probing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reveals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microscopic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30480" marR="30480" lvl="0" indent="0" algn="l" defTabSz="68312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   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properties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of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HED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samples</a:t>
            </a: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7033389" y="1390551"/>
            <a:ext cx="1866103" cy="1479565"/>
            <a:chOff x="7197419" y="1509129"/>
            <a:chExt cx="1866103" cy="1479565"/>
          </a:xfrm>
        </p:grpSpPr>
        <p:grpSp>
          <p:nvGrpSpPr>
            <p:cNvPr id="45" name="Gruppieren 44"/>
            <p:cNvGrpSpPr/>
            <p:nvPr/>
          </p:nvGrpSpPr>
          <p:grpSpPr>
            <a:xfrm>
              <a:off x="7197419" y="1509129"/>
              <a:ext cx="1836935" cy="1479565"/>
              <a:chOff x="6965429" y="1090578"/>
              <a:chExt cx="1836935" cy="1479565"/>
            </a:xfrm>
          </p:grpSpPr>
          <p:pic>
            <p:nvPicPr>
              <p:cNvPr id="41" name="Grafik 4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55490" y="1570515"/>
                <a:ext cx="776069" cy="776069"/>
              </a:xfrm>
              <a:prstGeom prst="rect">
                <a:avLst/>
              </a:prstGeom>
            </p:spPr>
          </p:pic>
          <p:pic>
            <p:nvPicPr>
              <p:cNvPr id="43" name="Grafik 4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35280" y="2219706"/>
                <a:ext cx="1706757" cy="350437"/>
              </a:xfrm>
              <a:prstGeom prst="rect">
                <a:avLst/>
              </a:prstGeom>
            </p:spPr>
          </p:pic>
          <p:pic>
            <p:nvPicPr>
              <p:cNvPr id="44" name="Grafik 4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54330" y="1710446"/>
                <a:ext cx="830538" cy="452643"/>
              </a:xfrm>
              <a:prstGeom prst="rect">
                <a:avLst/>
              </a:prstGeom>
            </p:spPr>
          </p:pic>
          <p:sp>
            <p:nvSpPr>
              <p:cNvPr id="32" name="Rechteck 31"/>
              <p:cNvSpPr/>
              <p:nvPr/>
            </p:nvSpPr>
            <p:spPr>
              <a:xfrm>
                <a:off x="6965429" y="1090578"/>
                <a:ext cx="1836935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81280" lvl="0" indent="0" algn="l" defTabSz="1821656" rtl="0" eaLnBrk="1" fontAlgn="auto" latinLnBrk="0" hangingPunct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599D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Strong </a:t>
                </a:r>
                <a:r>
                  <a:rPr kumimoji="0" lang="de-DE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599D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participation</a:t>
                </a: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599D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599D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by</a:t>
                </a:r>
                <a:r>
                  <a:rPr kumimoji="0" lang="de-DE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99D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599D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several</a:t>
                </a:r>
                <a:r>
                  <a:rPr kumimoji="0" lang="de-DE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99D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599D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university</a:t>
                </a:r>
                <a:r>
                  <a:rPr kumimoji="0" lang="de-DE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99D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599D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groups</a:t>
                </a:r>
                <a:r>
                  <a:rPr kumimoji="0" lang="de-DE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99D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599D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from</a:t>
                </a:r>
                <a:r>
                  <a:rPr kumimoji="0" lang="de-DE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99D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de-DE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599D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within</a:t>
                </a:r>
                <a:r>
                  <a:rPr kumimoji="0" lang="de-DE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99D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rPr>
                  <a:t> HED@FAIR</a:t>
                </a:r>
              </a:p>
            </p:txBody>
          </p:sp>
        </p:grpSp>
        <p:sp>
          <p:nvSpPr>
            <p:cNvPr id="46" name="Rechteck 45"/>
            <p:cNvSpPr/>
            <p:nvPr/>
          </p:nvSpPr>
          <p:spPr>
            <a:xfrm>
              <a:off x="7208148" y="1520316"/>
              <a:ext cx="1855374" cy="1468377"/>
            </a:xfrm>
            <a:prstGeom prst="rect">
              <a:avLst/>
            </a:prstGeom>
            <a:noFill/>
            <a:ln w="19050" cap="flat">
              <a:solidFill>
                <a:srgbClr val="00599D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6" name="Gruppieren 65"/>
          <p:cNvGrpSpPr/>
          <p:nvPr/>
        </p:nvGrpSpPr>
        <p:grpSpPr>
          <a:xfrm>
            <a:off x="33163" y="2831162"/>
            <a:ext cx="3544546" cy="1675188"/>
            <a:chOff x="33163" y="2930072"/>
            <a:chExt cx="3299189" cy="155923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636" y="2983642"/>
              <a:ext cx="3098800" cy="1394460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424386" y="3068572"/>
              <a:ext cx="669031" cy="306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+mn-ea"/>
                  <a:cs typeface="Arial"/>
                  <a:sym typeface="Arial"/>
                </a:rPr>
                <a:t>XRTS</a:t>
              </a: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25" name="Gerade Verbindung mit Pfeil 24"/>
            <p:cNvCxnSpPr/>
            <p:nvPr/>
          </p:nvCxnSpPr>
          <p:spPr>
            <a:xfrm>
              <a:off x="816271" y="3315757"/>
              <a:ext cx="216463" cy="140731"/>
            </a:xfrm>
            <a:prstGeom prst="straightConnector1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9" name="Textfeld 38"/>
            <p:cNvSpPr txBox="1"/>
            <p:nvPr/>
          </p:nvSpPr>
          <p:spPr>
            <a:xfrm>
              <a:off x="1777739" y="3795340"/>
              <a:ext cx="588460" cy="306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+mn-ea"/>
                  <a:cs typeface="Arial"/>
                  <a:sym typeface="Arial"/>
                </a:rPr>
                <a:t>XRD</a:t>
              </a: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2196634" y="2930072"/>
              <a:ext cx="755569" cy="306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X-</a:t>
              </a:r>
              <a:r>
                <a:rPr kumimoji="0" lang="de-DE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spec</a:t>
              </a: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2677723" y="3672917"/>
              <a:ext cx="597412" cy="435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pyro</a:t>
              </a: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+mn-ea"/>
                  <a:cs typeface="Arial"/>
                  <a:sym typeface="Arial"/>
                </a:rPr>
                <a:t>(</a:t>
              </a:r>
              <a:r>
                <a:rPr kumimoji="0" lang="de-DE" sz="9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+mn-ea"/>
                  <a:cs typeface="Arial"/>
                  <a:sym typeface="Arial"/>
                </a:rPr>
                <a:t>img</a:t>
              </a:r>
              <a:r>
                <a:rPr kumimoji="0" lang="de-DE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+mn-ea"/>
                  <a:cs typeface="Arial"/>
                  <a:sym typeface="Arial"/>
                </a:rPr>
                <a:t>.)</a:t>
              </a:r>
              <a:endParaRPr kumimoji="0" 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2281594" y="3746197"/>
              <a:ext cx="597412" cy="435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pyro</a:t>
              </a:r>
              <a:endPara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(</a:t>
              </a:r>
              <a:r>
                <a:rPr kumimoji="0" lang="de-DE" sz="9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point</a:t>
              </a:r>
              <a:r>
                <a:rPr kumimoji="0" lang="de-DE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)</a:t>
              </a:r>
              <a:endParaRPr kumimoji="0" 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48" name="Gerade Verbindung mit Pfeil 47"/>
            <p:cNvCxnSpPr/>
            <p:nvPr/>
          </p:nvCxnSpPr>
          <p:spPr>
            <a:xfrm flipH="1" flipV="1">
              <a:off x="1959658" y="3668532"/>
              <a:ext cx="125775" cy="166401"/>
            </a:xfrm>
            <a:prstGeom prst="straightConnector1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" name="Gerade Verbindung mit Pfeil 48"/>
            <p:cNvCxnSpPr/>
            <p:nvPr/>
          </p:nvCxnSpPr>
          <p:spPr>
            <a:xfrm flipH="1">
              <a:off x="2348788" y="3203575"/>
              <a:ext cx="159462" cy="182547"/>
            </a:xfrm>
            <a:prstGeom prst="straightConnector1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7" name="Gleichschenkliges Dreieck 36"/>
            <p:cNvSpPr/>
            <p:nvPr/>
          </p:nvSpPr>
          <p:spPr>
            <a:xfrm rot="5569160">
              <a:off x="773046" y="2931171"/>
              <a:ext cx="201817" cy="1404000"/>
            </a:xfrm>
            <a:prstGeom prst="triangle">
              <a:avLst/>
            </a:prstGeom>
            <a:noFill/>
            <a:ln w="6350" cap="flat">
              <a:solidFill>
                <a:schemeClr val="accent2">
                  <a:lumMod val="60000"/>
                  <a:lumOff val="40000"/>
                  <a:alpha val="31000"/>
                </a:schemeClr>
              </a:solidFill>
              <a:prstDash val="dash"/>
              <a:round/>
            </a:ln>
            <a:effectLst>
              <a:glow rad="38100">
                <a:schemeClr val="accent2">
                  <a:lumMod val="60000"/>
                  <a:lumOff val="40000"/>
                  <a:alpha val="60000"/>
                </a:schemeClr>
              </a:glo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Freihandform 50"/>
            <p:cNvSpPr/>
            <p:nvPr/>
          </p:nvSpPr>
          <p:spPr>
            <a:xfrm>
              <a:off x="1467305" y="3579427"/>
              <a:ext cx="168267" cy="826610"/>
            </a:xfrm>
            <a:custGeom>
              <a:avLst/>
              <a:gdLst>
                <a:gd name="connsiteX0" fmla="*/ 142875 w 261938"/>
                <a:gd name="connsiteY0" fmla="*/ 0 h 1071563"/>
                <a:gd name="connsiteX1" fmla="*/ 261938 w 261938"/>
                <a:gd name="connsiteY1" fmla="*/ 19050 h 1071563"/>
                <a:gd name="connsiteX2" fmla="*/ 0 w 261938"/>
                <a:gd name="connsiteY2" fmla="*/ 1071563 h 1071563"/>
                <a:gd name="connsiteX3" fmla="*/ 190500 w 261938"/>
                <a:gd name="connsiteY3" fmla="*/ 1062038 h 1071563"/>
                <a:gd name="connsiteX4" fmla="*/ 142875 w 261938"/>
                <a:gd name="connsiteY4" fmla="*/ 0 h 1071563"/>
                <a:gd name="connsiteX0" fmla="*/ 142875 w 401645"/>
                <a:gd name="connsiteY0" fmla="*/ 115304 h 1186867"/>
                <a:gd name="connsiteX1" fmla="*/ 401645 w 401645"/>
                <a:gd name="connsiteY1" fmla="*/ 0 h 1186867"/>
                <a:gd name="connsiteX2" fmla="*/ 0 w 401645"/>
                <a:gd name="connsiteY2" fmla="*/ 1186867 h 1186867"/>
                <a:gd name="connsiteX3" fmla="*/ 190500 w 401645"/>
                <a:gd name="connsiteY3" fmla="*/ 1177342 h 1186867"/>
                <a:gd name="connsiteX4" fmla="*/ 142875 w 401645"/>
                <a:gd name="connsiteY4" fmla="*/ 115304 h 1186867"/>
                <a:gd name="connsiteX0" fmla="*/ 362415 w 401645"/>
                <a:gd name="connsiteY0" fmla="*/ 6368 h 1186867"/>
                <a:gd name="connsiteX1" fmla="*/ 401645 w 401645"/>
                <a:gd name="connsiteY1" fmla="*/ 0 h 1186867"/>
                <a:gd name="connsiteX2" fmla="*/ 0 w 401645"/>
                <a:gd name="connsiteY2" fmla="*/ 1186867 h 1186867"/>
                <a:gd name="connsiteX3" fmla="*/ 190500 w 401645"/>
                <a:gd name="connsiteY3" fmla="*/ 1177342 h 1186867"/>
                <a:gd name="connsiteX4" fmla="*/ 362415 w 401645"/>
                <a:gd name="connsiteY4" fmla="*/ 6368 h 1186867"/>
                <a:gd name="connsiteX0" fmla="*/ 362415 w 401645"/>
                <a:gd name="connsiteY0" fmla="*/ 6368 h 1186867"/>
                <a:gd name="connsiteX1" fmla="*/ 401645 w 401645"/>
                <a:gd name="connsiteY1" fmla="*/ 0 h 1186867"/>
                <a:gd name="connsiteX2" fmla="*/ 0 w 401645"/>
                <a:gd name="connsiteY2" fmla="*/ 1186867 h 1186867"/>
                <a:gd name="connsiteX3" fmla="*/ 265343 w 401645"/>
                <a:gd name="connsiteY3" fmla="*/ 908634 h 1186867"/>
                <a:gd name="connsiteX4" fmla="*/ 362415 w 401645"/>
                <a:gd name="connsiteY4" fmla="*/ 6368 h 1186867"/>
                <a:gd name="connsiteX0" fmla="*/ 232687 w 271917"/>
                <a:gd name="connsiteY0" fmla="*/ 6368 h 943577"/>
                <a:gd name="connsiteX1" fmla="*/ 271917 w 271917"/>
                <a:gd name="connsiteY1" fmla="*/ 0 h 943577"/>
                <a:gd name="connsiteX2" fmla="*/ 0 w 271917"/>
                <a:gd name="connsiteY2" fmla="*/ 943577 h 943577"/>
                <a:gd name="connsiteX3" fmla="*/ 135615 w 271917"/>
                <a:gd name="connsiteY3" fmla="*/ 908634 h 943577"/>
                <a:gd name="connsiteX4" fmla="*/ 232687 w 271917"/>
                <a:gd name="connsiteY4" fmla="*/ 6368 h 943577"/>
                <a:gd name="connsiteX0" fmla="*/ 232687 w 264433"/>
                <a:gd name="connsiteY0" fmla="*/ 6368 h 943577"/>
                <a:gd name="connsiteX1" fmla="*/ 264433 w 264433"/>
                <a:gd name="connsiteY1" fmla="*/ 0 h 943577"/>
                <a:gd name="connsiteX2" fmla="*/ 0 w 264433"/>
                <a:gd name="connsiteY2" fmla="*/ 943577 h 943577"/>
                <a:gd name="connsiteX3" fmla="*/ 135615 w 264433"/>
                <a:gd name="connsiteY3" fmla="*/ 908634 h 943577"/>
                <a:gd name="connsiteX4" fmla="*/ 232687 w 264433"/>
                <a:gd name="connsiteY4" fmla="*/ 6368 h 943577"/>
                <a:gd name="connsiteX0" fmla="*/ 243914 w 264433"/>
                <a:gd name="connsiteY0" fmla="*/ 0 h 945379"/>
                <a:gd name="connsiteX1" fmla="*/ 264433 w 264433"/>
                <a:gd name="connsiteY1" fmla="*/ 1802 h 945379"/>
                <a:gd name="connsiteX2" fmla="*/ 0 w 264433"/>
                <a:gd name="connsiteY2" fmla="*/ 945379 h 945379"/>
                <a:gd name="connsiteX3" fmla="*/ 135615 w 264433"/>
                <a:gd name="connsiteY3" fmla="*/ 910436 h 945379"/>
                <a:gd name="connsiteX4" fmla="*/ 243914 w 264433"/>
                <a:gd name="connsiteY4" fmla="*/ 0 h 945379"/>
                <a:gd name="connsiteX0" fmla="*/ 243914 w 264433"/>
                <a:gd name="connsiteY0" fmla="*/ 0 h 945379"/>
                <a:gd name="connsiteX1" fmla="*/ 264433 w 264433"/>
                <a:gd name="connsiteY1" fmla="*/ 1802 h 945379"/>
                <a:gd name="connsiteX2" fmla="*/ 0 w 264433"/>
                <a:gd name="connsiteY2" fmla="*/ 945379 h 945379"/>
                <a:gd name="connsiteX3" fmla="*/ 120646 w 264433"/>
                <a:gd name="connsiteY3" fmla="*/ 940394 h 945379"/>
                <a:gd name="connsiteX4" fmla="*/ 243914 w 264433"/>
                <a:gd name="connsiteY4" fmla="*/ 0 h 9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433" h="945379">
                  <a:moveTo>
                    <a:pt x="243914" y="0"/>
                  </a:moveTo>
                  <a:lnTo>
                    <a:pt x="264433" y="1802"/>
                  </a:lnTo>
                  <a:lnTo>
                    <a:pt x="0" y="945379"/>
                  </a:lnTo>
                  <a:lnTo>
                    <a:pt x="120646" y="940394"/>
                  </a:lnTo>
                  <a:lnTo>
                    <a:pt x="243914" y="0"/>
                  </a:lnTo>
                  <a:close/>
                </a:path>
              </a:pathLst>
            </a:custGeom>
            <a:solidFill>
              <a:srgbClr val="CC00CC">
                <a:alpha val="81000"/>
              </a:srgbClr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Freihandform 53"/>
            <p:cNvSpPr/>
            <p:nvPr/>
          </p:nvSpPr>
          <p:spPr>
            <a:xfrm>
              <a:off x="145554" y="3491762"/>
              <a:ext cx="388143" cy="214312"/>
            </a:xfrm>
            <a:custGeom>
              <a:avLst/>
              <a:gdLst>
                <a:gd name="connsiteX0" fmla="*/ 16668 w 640556"/>
                <a:gd name="connsiteY0" fmla="*/ 0 h 209550"/>
                <a:gd name="connsiteX1" fmla="*/ 0 w 640556"/>
                <a:gd name="connsiteY1" fmla="*/ 209550 h 209550"/>
                <a:gd name="connsiteX2" fmla="*/ 640556 w 640556"/>
                <a:gd name="connsiteY2" fmla="*/ 195262 h 209550"/>
                <a:gd name="connsiteX3" fmla="*/ 581025 w 640556"/>
                <a:gd name="connsiteY3" fmla="*/ 57150 h 209550"/>
                <a:gd name="connsiteX4" fmla="*/ 16668 w 640556"/>
                <a:gd name="connsiteY4" fmla="*/ 0 h 209550"/>
                <a:gd name="connsiteX0" fmla="*/ 16668 w 640556"/>
                <a:gd name="connsiteY0" fmla="*/ 0 h 214312"/>
                <a:gd name="connsiteX1" fmla="*/ 0 w 640556"/>
                <a:gd name="connsiteY1" fmla="*/ 209550 h 214312"/>
                <a:gd name="connsiteX2" fmla="*/ 640556 w 640556"/>
                <a:gd name="connsiteY2" fmla="*/ 214312 h 214312"/>
                <a:gd name="connsiteX3" fmla="*/ 581025 w 640556"/>
                <a:gd name="connsiteY3" fmla="*/ 57150 h 214312"/>
                <a:gd name="connsiteX4" fmla="*/ 16668 w 640556"/>
                <a:gd name="connsiteY4" fmla="*/ 0 h 214312"/>
                <a:gd name="connsiteX0" fmla="*/ 0 w 623888"/>
                <a:gd name="connsiteY0" fmla="*/ 0 h 228600"/>
                <a:gd name="connsiteX1" fmla="*/ 214314 w 623888"/>
                <a:gd name="connsiteY1" fmla="*/ 228600 h 228600"/>
                <a:gd name="connsiteX2" fmla="*/ 623888 w 623888"/>
                <a:gd name="connsiteY2" fmla="*/ 214312 h 228600"/>
                <a:gd name="connsiteX3" fmla="*/ 564357 w 623888"/>
                <a:gd name="connsiteY3" fmla="*/ 57150 h 228600"/>
                <a:gd name="connsiteX4" fmla="*/ 0 w 623888"/>
                <a:gd name="connsiteY4" fmla="*/ 0 h 228600"/>
                <a:gd name="connsiteX0" fmla="*/ 0 w 416719"/>
                <a:gd name="connsiteY0" fmla="*/ 0 h 214312"/>
                <a:gd name="connsiteX1" fmla="*/ 7145 w 416719"/>
                <a:gd name="connsiteY1" fmla="*/ 214312 h 214312"/>
                <a:gd name="connsiteX2" fmla="*/ 416719 w 416719"/>
                <a:gd name="connsiteY2" fmla="*/ 200024 h 214312"/>
                <a:gd name="connsiteX3" fmla="*/ 357188 w 416719"/>
                <a:gd name="connsiteY3" fmla="*/ 42862 h 214312"/>
                <a:gd name="connsiteX4" fmla="*/ 0 w 416719"/>
                <a:gd name="connsiteY4" fmla="*/ 0 h 214312"/>
                <a:gd name="connsiteX0" fmla="*/ 0 w 416719"/>
                <a:gd name="connsiteY0" fmla="*/ 0 h 214312"/>
                <a:gd name="connsiteX1" fmla="*/ 7145 w 416719"/>
                <a:gd name="connsiteY1" fmla="*/ 214312 h 214312"/>
                <a:gd name="connsiteX2" fmla="*/ 416719 w 416719"/>
                <a:gd name="connsiteY2" fmla="*/ 200024 h 214312"/>
                <a:gd name="connsiteX3" fmla="*/ 314325 w 416719"/>
                <a:gd name="connsiteY3" fmla="*/ 40481 h 214312"/>
                <a:gd name="connsiteX4" fmla="*/ 0 w 416719"/>
                <a:gd name="connsiteY4" fmla="*/ 0 h 214312"/>
                <a:gd name="connsiteX0" fmla="*/ 0 w 416719"/>
                <a:gd name="connsiteY0" fmla="*/ 0 h 214312"/>
                <a:gd name="connsiteX1" fmla="*/ 7145 w 416719"/>
                <a:gd name="connsiteY1" fmla="*/ 214312 h 214312"/>
                <a:gd name="connsiteX2" fmla="*/ 416719 w 416719"/>
                <a:gd name="connsiteY2" fmla="*/ 200024 h 214312"/>
                <a:gd name="connsiteX3" fmla="*/ 245269 w 416719"/>
                <a:gd name="connsiteY3" fmla="*/ 30956 h 214312"/>
                <a:gd name="connsiteX4" fmla="*/ 0 w 416719"/>
                <a:gd name="connsiteY4" fmla="*/ 0 h 214312"/>
                <a:gd name="connsiteX0" fmla="*/ 0 w 316706"/>
                <a:gd name="connsiteY0" fmla="*/ 0 h 240505"/>
                <a:gd name="connsiteX1" fmla="*/ 7145 w 316706"/>
                <a:gd name="connsiteY1" fmla="*/ 214312 h 240505"/>
                <a:gd name="connsiteX2" fmla="*/ 316706 w 316706"/>
                <a:gd name="connsiteY2" fmla="*/ 240505 h 240505"/>
                <a:gd name="connsiteX3" fmla="*/ 245269 w 316706"/>
                <a:gd name="connsiteY3" fmla="*/ 30956 h 240505"/>
                <a:gd name="connsiteX4" fmla="*/ 0 w 316706"/>
                <a:gd name="connsiteY4" fmla="*/ 0 h 240505"/>
                <a:gd name="connsiteX0" fmla="*/ 0 w 388143"/>
                <a:gd name="connsiteY0" fmla="*/ 0 h 214312"/>
                <a:gd name="connsiteX1" fmla="*/ 7145 w 388143"/>
                <a:gd name="connsiteY1" fmla="*/ 214312 h 214312"/>
                <a:gd name="connsiteX2" fmla="*/ 388143 w 388143"/>
                <a:gd name="connsiteY2" fmla="*/ 195261 h 214312"/>
                <a:gd name="connsiteX3" fmla="*/ 245269 w 388143"/>
                <a:gd name="connsiteY3" fmla="*/ 30956 h 214312"/>
                <a:gd name="connsiteX4" fmla="*/ 0 w 388143"/>
                <a:gd name="connsiteY4" fmla="*/ 0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143" h="214312">
                  <a:moveTo>
                    <a:pt x="0" y="0"/>
                  </a:moveTo>
                  <a:lnTo>
                    <a:pt x="7145" y="214312"/>
                  </a:lnTo>
                  <a:lnTo>
                    <a:pt x="388143" y="195261"/>
                  </a:lnTo>
                  <a:lnTo>
                    <a:pt x="245269" y="30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68000"/>
              </a:schemeClr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Freihandform 54"/>
            <p:cNvSpPr/>
            <p:nvPr/>
          </p:nvSpPr>
          <p:spPr>
            <a:xfrm>
              <a:off x="566082" y="3549904"/>
              <a:ext cx="545309" cy="130969"/>
            </a:xfrm>
            <a:custGeom>
              <a:avLst/>
              <a:gdLst>
                <a:gd name="connsiteX0" fmla="*/ 16668 w 640556"/>
                <a:gd name="connsiteY0" fmla="*/ 0 h 209550"/>
                <a:gd name="connsiteX1" fmla="*/ 0 w 640556"/>
                <a:gd name="connsiteY1" fmla="*/ 209550 h 209550"/>
                <a:gd name="connsiteX2" fmla="*/ 640556 w 640556"/>
                <a:gd name="connsiteY2" fmla="*/ 195262 h 209550"/>
                <a:gd name="connsiteX3" fmla="*/ 581025 w 640556"/>
                <a:gd name="connsiteY3" fmla="*/ 57150 h 209550"/>
                <a:gd name="connsiteX4" fmla="*/ 16668 w 640556"/>
                <a:gd name="connsiteY4" fmla="*/ 0 h 209550"/>
                <a:gd name="connsiteX0" fmla="*/ 16668 w 640556"/>
                <a:gd name="connsiteY0" fmla="*/ 0 h 214312"/>
                <a:gd name="connsiteX1" fmla="*/ 0 w 640556"/>
                <a:gd name="connsiteY1" fmla="*/ 209550 h 214312"/>
                <a:gd name="connsiteX2" fmla="*/ 640556 w 640556"/>
                <a:gd name="connsiteY2" fmla="*/ 214312 h 214312"/>
                <a:gd name="connsiteX3" fmla="*/ 581025 w 640556"/>
                <a:gd name="connsiteY3" fmla="*/ 57150 h 214312"/>
                <a:gd name="connsiteX4" fmla="*/ 16668 w 640556"/>
                <a:gd name="connsiteY4" fmla="*/ 0 h 214312"/>
                <a:gd name="connsiteX0" fmla="*/ 0 w 623888"/>
                <a:gd name="connsiteY0" fmla="*/ 0 h 228600"/>
                <a:gd name="connsiteX1" fmla="*/ 214314 w 623888"/>
                <a:gd name="connsiteY1" fmla="*/ 228600 h 228600"/>
                <a:gd name="connsiteX2" fmla="*/ 623888 w 623888"/>
                <a:gd name="connsiteY2" fmla="*/ 214312 h 228600"/>
                <a:gd name="connsiteX3" fmla="*/ 564357 w 623888"/>
                <a:gd name="connsiteY3" fmla="*/ 57150 h 228600"/>
                <a:gd name="connsiteX4" fmla="*/ 0 w 623888"/>
                <a:gd name="connsiteY4" fmla="*/ 0 h 228600"/>
                <a:gd name="connsiteX0" fmla="*/ 0 w 416719"/>
                <a:gd name="connsiteY0" fmla="*/ 0 h 214312"/>
                <a:gd name="connsiteX1" fmla="*/ 7145 w 416719"/>
                <a:gd name="connsiteY1" fmla="*/ 214312 h 214312"/>
                <a:gd name="connsiteX2" fmla="*/ 416719 w 416719"/>
                <a:gd name="connsiteY2" fmla="*/ 200024 h 214312"/>
                <a:gd name="connsiteX3" fmla="*/ 357188 w 416719"/>
                <a:gd name="connsiteY3" fmla="*/ 42862 h 214312"/>
                <a:gd name="connsiteX4" fmla="*/ 0 w 416719"/>
                <a:gd name="connsiteY4" fmla="*/ 0 h 214312"/>
                <a:gd name="connsiteX0" fmla="*/ 0 w 416719"/>
                <a:gd name="connsiteY0" fmla="*/ 0 h 214312"/>
                <a:gd name="connsiteX1" fmla="*/ 7145 w 416719"/>
                <a:gd name="connsiteY1" fmla="*/ 214312 h 214312"/>
                <a:gd name="connsiteX2" fmla="*/ 416719 w 416719"/>
                <a:gd name="connsiteY2" fmla="*/ 200024 h 214312"/>
                <a:gd name="connsiteX3" fmla="*/ 314325 w 416719"/>
                <a:gd name="connsiteY3" fmla="*/ 40481 h 214312"/>
                <a:gd name="connsiteX4" fmla="*/ 0 w 416719"/>
                <a:gd name="connsiteY4" fmla="*/ 0 h 214312"/>
                <a:gd name="connsiteX0" fmla="*/ 0 w 500063"/>
                <a:gd name="connsiteY0" fmla="*/ 42863 h 173831"/>
                <a:gd name="connsiteX1" fmla="*/ 90489 w 500063"/>
                <a:gd name="connsiteY1" fmla="*/ 173831 h 173831"/>
                <a:gd name="connsiteX2" fmla="*/ 500063 w 500063"/>
                <a:gd name="connsiteY2" fmla="*/ 159543 h 173831"/>
                <a:gd name="connsiteX3" fmla="*/ 397669 w 500063"/>
                <a:gd name="connsiteY3" fmla="*/ 0 h 173831"/>
                <a:gd name="connsiteX4" fmla="*/ 0 w 500063"/>
                <a:gd name="connsiteY4" fmla="*/ 42863 h 173831"/>
                <a:gd name="connsiteX0" fmla="*/ 0 w 500063"/>
                <a:gd name="connsiteY0" fmla="*/ 0 h 130968"/>
                <a:gd name="connsiteX1" fmla="*/ 90489 w 500063"/>
                <a:gd name="connsiteY1" fmla="*/ 130968 h 130968"/>
                <a:gd name="connsiteX2" fmla="*/ 500063 w 500063"/>
                <a:gd name="connsiteY2" fmla="*/ 116680 h 130968"/>
                <a:gd name="connsiteX3" fmla="*/ 314325 w 500063"/>
                <a:gd name="connsiteY3" fmla="*/ 42862 h 130968"/>
                <a:gd name="connsiteX4" fmla="*/ 0 w 500063"/>
                <a:gd name="connsiteY4" fmla="*/ 0 h 130968"/>
                <a:gd name="connsiteX0" fmla="*/ 0 w 550070"/>
                <a:gd name="connsiteY0" fmla="*/ 0 h 130968"/>
                <a:gd name="connsiteX1" fmla="*/ 90489 w 550070"/>
                <a:gd name="connsiteY1" fmla="*/ 130968 h 130968"/>
                <a:gd name="connsiteX2" fmla="*/ 550070 w 550070"/>
                <a:gd name="connsiteY2" fmla="*/ 119061 h 130968"/>
                <a:gd name="connsiteX3" fmla="*/ 314325 w 550070"/>
                <a:gd name="connsiteY3" fmla="*/ 42862 h 130968"/>
                <a:gd name="connsiteX4" fmla="*/ 0 w 550070"/>
                <a:gd name="connsiteY4" fmla="*/ 0 h 130968"/>
                <a:gd name="connsiteX0" fmla="*/ 0 w 550070"/>
                <a:gd name="connsiteY0" fmla="*/ 0 h 130968"/>
                <a:gd name="connsiteX1" fmla="*/ 90489 w 550070"/>
                <a:gd name="connsiteY1" fmla="*/ 130968 h 130968"/>
                <a:gd name="connsiteX2" fmla="*/ 550070 w 550070"/>
                <a:gd name="connsiteY2" fmla="*/ 119061 h 130968"/>
                <a:gd name="connsiteX3" fmla="*/ 534054 w 550070"/>
                <a:gd name="connsiteY3" fmla="*/ 91026 h 130968"/>
                <a:gd name="connsiteX4" fmla="*/ 314325 w 550070"/>
                <a:gd name="connsiteY4" fmla="*/ 42862 h 130968"/>
                <a:gd name="connsiteX5" fmla="*/ 0 w 550070"/>
                <a:gd name="connsiteY5" fmla="*/ 0 h 130968"/>
                <a:gd name="connsiteX0" fmla="*/ 0 w 550070"/>
                <a:gd name="connsiteY0" fmla="*/ 0 h 130968"/>
                <a:gd name="connsiteX1" fmla="*/ 90489 w 550070"/>
                <a:gd name="connsiteY1" fmla="*/ 130968 h 130968"/>
                <a:gd name="connsiteX2" fmla="*/ 550070 w 550070"/>
                <a:gd name="connsiteY2" fmla="*/ 119061 h 130968"/>
                <a:gd name="connsiteX3" fmla="*/ 534054 w 550070"/>
                <a:gd name="connsiteY3" fmla="*/ 91026 h 130968"/>
                <a:gd name="connsiteX4" fmla="*/ 395942 w 550070"/>
                <a:gd name="connsiteY4" fmla="*/ 86263 h 130968"/>
                <a:gd name="connsiteX5" fmla="*/ 314325 w 550070"/>
                <a:gd name="connsiteY5" fmla="*/ 42862 h 130968"/>
                <a:gd name="connsiteX6" fmla="*/ 0 w 550070"/>
                <a:gd name="connsiteY6" fmla="*/ 0 h 130968"/>
                <a:gd name="connsiteX0" fmla="*/ 0 w 550070"/>
                <a:gd name="connsiteY0" fmla="*/ 0 h 130968"/>
                <a:gd name="connsiteX1" fmla="*/ 90489 w 550070"/>
                <a:gd name="connsiteY1" fmla="*/ 130968 h 130968"/>
                <a:gd name="connsiteX2" fmla="*/ 550070 w 550070"/>
                <a:gd name="connsiteY2" fmla="*/ 119061 h 130968"/>
                <a:gd name="connsiteX3" fmla="*/ 534054 w 550070"/>
                <a:gd name="connsiteY3" fmla="*/ 91026 h 130968"/>
                <a:gd name="connsiteX4" fmla="*/ 395942 w 550070"/>
                <a:gd name="connsiteY4" fmla="*/ 86263 h 130968"/>
                <a:gd name="connsiteX5" fmla="*/ 435769 w 550070"/>
                <a:gd name="connsiteY5" fmla="*/ 52387 h 130968"/>
                <a:gd name="connsiteX6" fmla="*/ 0 w 550070"/>
                <a:gd name="connsiteY6" fmla="*/ 0 h 130968"/>
                <a:gd name="connsiteX0" fmla="*/ 0 w 550070"/>
                <a:gd name="connsiteY0" fmla="*/ 0 h 130968"/>
                <a:gd name="connsiteX1" fmla="*/ 90489 w 550070"/>
                <a:gd name="connsiteY1" fmla="*/ 130968 h 130968"/>
                <a:gd name="connsiteX2" fmla="*/ 550070 w 550070"/>
                <a:gd name="connsiteY2" fmla="*/ 119061 h 130968"/>
                <a:gd name="connsiteX3" fmla="*/ 534054 w 550070"/>
                <a:gd name="connsiteY3" fmla="*/ 91026 h 130968"/>
                <a:gd name="connsiteX4" fmla="*/ 445948 w 550070"/>
                <a:gd name="connsiteY4" fmla="*/ 88644 h 130968"/>
                <a:gd name="connsiteX5" fmla="*/ 435769 w 550070"/>
                <a:gd name="connsiteY5" fmla="*/ 52387 h 130968"/>
                <a:gd name="connsiteX6" fmla="*/ 0 w 550070"/>
                <a:gd name="connsiteY6" fmla="*/ 0 h 130968"/>
                <a:gd name="connsiteX0" fmla="*/ 30954 w 459581"/>
                <a:gd name="connsiteY0" fmla="*/ 0 h 121443"/>
                <a:gd name="connsiteX1" fmla="*/ 0 w 459581"/>
                <a:gd name="connsiteY1" fmla="*/ 121443 h 121443"/>
                <a:gd name="connsiteX2" fmla="*/ 459581 w 459581"/>
                <a:gd name="connsiteY2" fmla="*/ 109536 h 121443"/>
                <a:gd name="connsiteX3" fmla="*/ 443565 w 459581"/>
                <a:gd name="connsiteY3" fmla="*/ 81501 h 121443"/>
                <a:gd name="connsiteX4" fmla="*/ 355459 w 459581"/>
                <a:gd name="connsiteY4" fmla="*/ 79119 h 121443"/>
                <a:gd name="connsiteX5" fmla="*/ 345280 w 459581"/>
                <a:gd name="connsiteY5" fmla="*/ 42862 h 121443"/>
                <a:gd name="connsiteX6" fmla="*/ 30954 w 459581"/>
                <a:gd name="connsiteY6" fmla="*/ 0 h 121443"/>
                <a:gd name="connsiteX0" fmla="*/ 0 w 538165"/>
                <a:gd name="connsiteY0" fmla="*/ 0 h 126206"/>
                <a:gd name="connsiteX1" fmla="*/ 78584 w 538165"/>
                <a:gd name="connsiteY1" fmla="*/ 126206 h 126206"/>
                <a:gd name="connsiteX2" fmla="*/ 538165 w 538165"/>
                <a:gd name="connsiteY2" fmla="*/ 114299 h 126206"/>
                <a:gd name="connsiteX3" fmla="*/ 522149 w 538165"/>
                <a:gd name="connsiteY3" fmla="*/ 86264 h 126206"/>
                <a:gd name="connsiteX4" fmla="*/ 434043 w 538165"/>
                <a:gd name="connsiteY4" fmla="*/ 83882 h 126206"/>
                <a:gd name="connsiteX5" fmla="*/ 423864 w 538165"/>
                <a:gd name="connsiteY5" fmla="*/ 47625 h 126206"/>
                <a:gd name="connsiteX6" fmla="*/ 0 w 538165"/>
                <a:gd name="connsiteY6" fmla="*/ 0 h 126206"/>
                <a:gd name="connsiteX0" fmla="*/ 0 w 545309"/>
                <a:gd name="connsiteY0" fmla="*/ 0 h 133350"/>
                <a:gd name="connsiteX1" fmla="*/ 85728 w 545309"/>
                <a:gd name="connsiteY1" fmla="*/ 133350 h 133350"/>
                <a:gd name="connsiteX2" fmla="*/ 545309 w 545309"/>
                <a:gd name="connsiteY2" fmla="*/ 121443 h 133350"/>
                <a:gd name="connsiteX3" fmla="*/ 529293 w 545309"/>
                <a:gd name="connsiteY3" fmla="*/ 93408 h 133350"/>
                <a:gd name="connsiteX4" fmla="*/ 441187 w 545309"/>
                <a:gd name="connsiteY4" fmla="*/ 91026 h 133350"/>
                <a:gd name="connsiteX5" fmla="*/ 431008 w 545309"/>
                <a:gd name="connsiteY5" fmla="*/ 54769 h 133350"/>
                <a:gd name="connsiteX6" fmla="*/ 0 w 545309"/>
                <a:gd name="connsiteY6" fmla="*/ 0 h 133350"/>
                <a:gd name="connsiteX0" fmla="*/ 0 w 545309"/>
                <a:gd name="connsiteY0" fmla="*/ 0 h 140494"/>
                <a:gd name="connsiteX1" fmla="*/ 200028 w 545309"/>
                <a:gd name="connsiteY1" fmla="*/ 140494 h 140494"/>
                <a:gd name="connsiteX2" fmla="*/ 545309 w 545309"/>
                <a:gd name="connsiteY2" fmla="*/ 121443 h 140494"/>
                <a:gd name="connsiteX3" fmla="*/ 529293 w 545309"/>
                <a:gd name="connsiteY3" fmla="*/ 93408 h 140494"/>
                <a:gd name="connsiteX4" fmla="*/ 441187 w 545309"/>
                <a:gd name="connsiteY4" fmla="*/ 91026 h 140494"/>
                <a:gd name="connsiteX5" fmla="*/ 431008 w 545309"/>
                <a:gd name="connsiteY5" fmla="*/ 54769 h 140494"/>
                <a:gd name="connsiteX6" fmla="*/ 0 w 545309"/>
                <a:gd name="connsiteY6" fmla="*/ 0 h 140494"/>
                <a:gd name="connsiteX0" fmla="*/ 0 w 545309"/>
                <a:gd name="connsiteY0" fmla="*/ 0 h 140494"/>
                <a:gd name="connsiteX1" fmla="*/ 200028 w 545309"/>
                <a:gd name="connsiteY1" fmla="*/ 140494 h 140494"/>
                <a:gd name="connsiteX2" fmla="*/ 545309 w 545309"/>
                <a:gd name="connsiteY2" fmla="*/ 121443 h 140494"/>
                <a:gd name="connsiteX3" fmla="*/ 529293 w 545309"/>
                <a:gd name="connsiteY3" fmla="*/ 93408 h 140494"/>
                <a:gd name="connsiteX4" fmla="*/ 441187 w 545309"/>
                <a:gd name="connsiteY4" fmla="*/ 91026 h 140494"/>
                <a:gd name="connsiteX5" fmla="*/ 431008 w 545309"/>
                <a:gd name="connsiteY5" fmla="*/ 54769 h 140494"/>
                <a:gd name="connsiteX6" fmla="*/ 0 w 545309"/>
                <a:gd name="connsiteY6" fmla="*/ 0 h 140494"/>
                <a:gd name="connsiteX0" fmla="*/ 0 w 545309"/>
                <a:gd name="connsiteY0" fmla="*/ 0 h 130969"/>
                <a:gd name="connsiteX1" fmla="*/ 102397 w 545309"/>
                <a:gd name="connsiteY1" fmla="*/ 130969 h 130969"/>
                <a:gd name="connsiteX2" fmla="*/ 545309 w 545309"/>
                <a:gd name="connsiteY2" fmla="*/ 121443 h 130969"/>
                <a:gd name="connsiteX3" fmla="*/ 529293 w 545309"/>
                <a:gd name="connsiteY3" fmla="*/ 93408 h 130969"/>
                <a:gd name="connsiteX4" fmla="*/ 441187 w 545309"/>
                <a:gd name="connsiteY4" fmla="*/ 91026 h 130969"/>
                <a:gd name="connsiteX5" fmla="*/ 431008 w 545309"/>
                <a:gd name="connsiteY5" fmla="*/ 54769 h 130969"/>
                <a:gd name="connsiteX6" fmla="*/ 0 w 545309"/>
                <a:gd name="connsiteY6" fmla="*/ 0 h 130969"/>
                <a:gd name="connsiteX0" fmla="*/ 0 w 545309"/>
                <a:gd name="connsiteY0" fmla="*/ 0 h 130969"/>
                <a:gd name="connsiteX1" fmla="*/ 102397 w 545309"/>
                <a:gd name="connsiteY1" fmla="*/ 130969 h 130969"/>
                <a:gd name="connsiteX2" fmla="*/ 545309 w 545309"/>
                <a:gd name="connsiteY2" fmla="*/ 121443 h 130969"/>
                <a:gd name="connsiteX3" fmla="*/ 529293 w 545309"/>
                <a:gd name="connsiteY3" fmla="*/ 93408 h 130969"/>
                <a:gd name="connsiteX4" fmla="*/ 441187 w 545309"/>
                <a:gd name="connsiteY4" fmla="*/ 91026 h 130969"/>
                <a:gd name="connsiteX5" fmla="*/ 431008 w 545309"/>
                <a:gd name="connsiteY5" fmla="*/ 54769 h 130969"/>
                <a:gd name="connsiteX6" fmla="*/ 0 w 545309"/>
                <a:gd name="connsiteY6" fmla="*/ 0 h 130969"/>
                <a:gd name="connsiteX0" fmla="*/ 0 w 545309"/>
                <a:gd name="connsiteY0" fmla="*/ 0 h 130969"/>
                <a:gd name="connsiteX1" fmla="*/ 102397 w 545309"/>
                <a:gd name="connsiteY1" fmla="*/ 130969 h 130969"/>
                <a:gd name="connsiteX2" fmla="*/ 545309 w 545309"/>
                <a:gd name="connsiteY2" fmla="*/ 121443 h 130969"/>
                <a:gd name="connsiteX3" fmla="*/ 529293 w 545309"/>
                <a:gd name="connsiteY3" fmla="*/ 93408 h 130969"/>
                <a:gd name="connsiteX4" fmla="*/ 441187 w 545309"/>
                <a:gd name="connsiteY4" fmla="*/ 91026 h 130969"/>
                <a:gd name="connsiteX5" fmla="*/ 431008 w 545309"/>
                <a:gd name="connsiteY5" fmla="*/ 54769 h 130969"/>
                <a:gd name="connsiteX6" fmla="*/ 0 w 545309"/>
                <a:gd name="connsiteY6" fmla="*/ 0 h 130969"/>
                <a:gd name="connsiteX0" fmla="*/ 0 w 545309"/>
                <a:gd name="connsiteY0" fmla="*/ 0 h 130969"/>
                <a:gd name="connsiteX1" fmla="*/ 102397 w 545309"/>
                <a:gd name="connsiteY1" fmla="*/ 130969 h 130969"/>
                <a:gd name="connsiteX2" fmla="*/ 545309 w 545309"/>
                <a:gd name="connsiteY2" fmla="*/ 121443 h 130969"/>
                <a:gd name="connsiteX3" fmla="*/ 529293 w 545309"/>
                <a:gd name="connsiteY3" fmla="*/ 93408 h 130969"/>
                <a:gd name="connsiteX4" fmla="*/ 455474 w 545309"/>
                <a:gd name="connsiteY4" fmla="*/ 91026 h 130969"/>
                <a:gd name="connsiteX5" fmla="*/ 431008 w 545309"/>
                <a:gd name="connsiteY5" fmla="*/ 54769 h 130969"/>
                <a:gd name="connsiteX6" fmla="*/ 0 w 545309"/>
                <a:gd name="connsiteY6" fmla="*/ 0 h 13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5309" h="130969">
                  <a:moveTo>
                    <a:pt x="0" y="0"/>
                  </a:moveTo>
                  <a:cubicBezTo>
                    <a:pt x="23814" y="51593"/>
                    <a:pt x="64296" y="98426"/>
                    <a:pt x="102397" y="130969"/>
                  </a:cubicBezTo>
                  <a:lnTo>
                    <a:pt x="545309" y="121443"/>
                  </a:lnTo>
                  <a:cubicBezTo>
                    <a:pt x="532033" y="117654"/>
                    <a:pt x="542569" y="97197"/>
                    <a:pt x="529293" y="93408"/>
                  </a:cubicBezTo>
                  <a:cubicBezTo>
                    <a:pt x="483256" y="83883"/>
                    <a:pt x="501511" y="100551"/>
                    <a:pt x="455474" y="91026"/>
                  </a:cubicBezTo>
                  <a:lnTo>
                    <a:pt x="431008" y="54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50000"/>
              </a:schemeClr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33163" y="3465077"/>
              <a:ext cx="763029" cy="291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+mn-ea"/>
                  <a:cs typeface="Arial"/>
                  <a:sym typeface="Arial"/>
                </a:rPr>
                <a:t>PHELIX</a:t>
              </a: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9" name="Gerader Verbinder 58"/>
            <p:cNvCxnSpPr/>
            <p:nvPr/>
          </p:nvCxnSpPr>
          <p:spPr>
            <a:xfrm>
              <a:off x="840581" y="3633788"/>
              <a:ext cx="259557" cy="11906"/>
            </a:xfrm>
            <a:prstGeom prst="line">
              <a:avLst/>
            </a:prstGeom>
            <a:noFill/>
            <a:ln w="19050" cap="flat">
              <a:solidFill>
                <a:srgbClr val="00FF00"/>
              </a:solidFill>
              <a:prstDash val="solid"/>
              <a:round/>
              <a:headEnd type="none" w="med" len="med"/>
              <a:tailEnd type="arrow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2" name="Gerader Verbinder 61"/>
            <p:cNvCxnSpPr/>
            <p:nvPr/>
          </p:nvCxnSpPr>
          <p:spPr>
            <a:xfrm flipH="1">
              <a:off x="1605301" y="3577252"/>
              <a:ext cx="27166" cy="165578"/>
            </a:xfrm>
            <a:prstGeom prst="line">
              <a:avLst/>
            </a:prstGeom>
            <a:noFill/>
            <a:ln w="9525" cap="flat">
              <a:solidFill>
                <a:srgbClr val="CC00CC"/>
              </a:solidFill>
              <a:prstDash val="solid"/>
              <a:round/>
              <a:headEnd type="none" w="med" len="med"/>
              <a:tailEnd type="arrow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4" name="Textfeld 63"/>
            <p:cNvSpPr txBox="1"/>
            <p:nvPr/>
          </p:nvSpPr>
          <p:spPr>
            <a:xfrm>
              <a:off x="1060349" y="4156581"/>
              <a:ext cx="557128" cy="291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C00CC"/>
                  </a:solidFill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+mn-ea"/>
                  <a:cs typeface="Arial"/>
                  <a:sym typeface="Arial"/>
                </a:rPr>
                <a:t>ions</a:t>
              </a:r>
              <a:endParaRPr kumimoji="0" lang="de-DE" sz="1100" b="1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67" name="Gerade Verbindung mit Pfeil 66"/>
            <p:cNvCxnSpPr/>
            <p:nvPr/>
          </p:nvCxnSpPr>
          <p:spPr>
            <a:xfrm flipH="1" flipV="1">
              <a:off x="2360420" y="3699393"/>
              <a:ext cx="125775" cy="166401"/>
            </a:xfrm>
            <a:prstGeom prst="straightConnector1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8" name="Gerade Verbindung mit Pfeil 67"/>
            <p:cNvCxnSpPr/>
            <p:nvPr/>
          </p:nvCxnSpPr>
          <p:spPr>
            <a:xfrm flipH="1" flipV="1">
              <a:off x="2556120" y="3710753"/>
              <a:ext cx="186262" cy="81414"/>
            </a:xfrm>
            <a:prstGeom prst="straightConnector1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1" name="Gerader Verbinder 70"/>
            <p:cNvCxnSpPr/>
            <p:nvPr/>
          </p:nvCxnSpPr>
          <p:spPr>
            <a:xfrm>
              <a:off x="2436123" y="3621605"/>
              <a:ext cx="343910" cy="8451"/>
            </a:xfrm>
            <a:prstGeom prst="line">
              <a:avLst/>
            </a:prstGeom>
            <a:noFill/>
            <a:ln w="19050" cap="flat">
              <a:solidFill>
                <a:srgbClr val="00FF00"/>
              </a:solidFill>
              <a:prstDash val="solid"/>
              <a:round/>
              <a:headEnd type="none" w="med" len="med"/>
              <a:tailEnd type="arrow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3" name="Textfeld 72"/>
            <p:cNvSpPr txBox="1"/>
            <p:nvPr/>
          </p:nvSpPr>
          <p:spPr>
            <a:xfrm>
              <a:off x="2388786" y="3363271"/>
              <a:ext cx="943566" cy="291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+mn-ea"/>
                  <a:cs typeface="Arial"/>
                  <a:sym typeface="Arial"/>
                </a:rPr>
                <a:t>focus</a:t>
              </a:r>
              <a:r>
                <a:rPr kumimoji="0" lang="de-DE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de-DE" sz="105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+mn-ea"/>
                  <a:cs typeface="Arial"/>
                  <a:sym typeface="Arial"/>
                </a:rPr>
                <a:t>diag</a:t>
              </a:r>
              <a:endParaRPr kumimoji="0" lang="de-DE" sz="1100" b="1" i="0" u="none" strike="noStrike" kern="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0" name="Gerader Verbinder 49"/>
            <p:cNvCxnSpPr/>
            <p:nvPr/>
          </p:nvCxnSpPr>
          <p:spPr>
            <a:xfrm flipH="1">
              <a:off x="1488711" y="4266904"/>
              <a:ext cx="36487" cy="222398"/>
            </a:xfrm>
            <a:prstGeom prst="line">
              <a:avLst/>
            </a:prstGeom>
            <a:noFill/>
            <a:ln w="19050" cap="flat">
              <a:solidFill>
                <a:srgbClr val="CC00CC"/>
              </a:solidFill>
              <a:prstDash val="solid"/>
              <a:round/>
              <a:headEnd type="none" w="med" len="med"/>
              <a:tailEnd type="arrow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4" name="Textfeld 73"/>
            <p:cNvSpPr txBox="1"/>
            <p:nvPr/>
          </p:nvSpPr>
          <p:spPr>
            <a:xfrm>
              <a:off x="1257134" y="3159556"/>
              <a:ext cx="488494" cy="284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+mn-ea"/>
                  <a:cs typeface="Arial"/>
                  <a:sym typeface="Arial"/>
                </a:rPr>
                <a:t>BIF</a:t>
              </a:r>
              <a:endParaRPr kumimoji="0" lang="de-DE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75" name="Gerader Verbinder 74"/>
            <p:cNvCxnSpPr/>
            <p:nvPr/>
          </p:nvCxnSpPr>
          <p:spPr>
            <a:xfrm flipV="1">
              <a:off x="1645731" y="3187247"/>
              <a:ext cx="8391" cy="258545"/>
            </a:xfrm>
            <a:prstGeom prst="line">
              <a:avLst/>
            </a:prstGeom>
            <a:noFill/>
            <a:ln w="19050" cap="flat">
              <a:solidFill>
                <a:srgbClr val="0000FF"/>
              </a:solidFill>
              <a:prstDash val="solid"/>
              <a:round/>
              <a:headEnd type="none" w="med" len="med"/>
              <a:tailEnd type="arrow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65" name="Target chamber installed at HHT"/>
          <p:cNvSpPr txBox="1"/>
          <p:nvPr/>
        </p:nvSpPr>
        <p:spPr>
          <a:xfrm>
            <a:off x="199170" y="2638876"/>
            <a:ext cx="1815802" cy="257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marL="0" marR="0" algn="just" defTabSz="449580">
              <a:lnSpc>
                <a:spcPct val="110000"/>
              </a:lnSpc>
              <a:spcBef>
                <a:spcPts val="600"/>
              </a:spcBef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just" defTabSz="449580" rtl="0" eaLnBrk="1" fontAlgn="auto" latinLnBrk="0" hangingPunc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Calibri"/>
                <a:sym typeface="Calibri"/>
              </a:rPr>
              <a:t>Setup in </a:t>
            </a:r>
            <a:r>
              <a:rPr kumimoji="0" 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Calibri"/>
                <a:sym typeface="Calibri"/>
              </a:rPr>
              <a:t>target</a:t>
            </a: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Calibri"/>
                <a:sym typeface="Calibri"/>
              </a:rPr>
              <a:t> </a:t>
            </a:r>
            <a:r>
              <a:rPr kumimoji="0" 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Calibri"/>
                <a:sym typeface="Calibri"/>
              </a:rPr>
              <a:t>chamber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Calibri"/>
              <a:sym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671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681">
            <a:off x="791283" y="3743020"/>
            <a:ext cx="3310460" cy="110785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/>
        </p:nvSpPr>
        <p:spPr>
          <a:xfrm>
            <a:off x="2537368" y="4720895"/>
            <a:ext cx="189667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Astrophysical Journal (1966)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Ionization</a:t>
            </a:r>
            <a:r>
              <a:rPr lang="de-DE" dirty="0" smtClean="0"/>
              <a:t> Potential Depression (IPD)</a:t>
            </a:r>
            <a:endParaRPr lang="en-US" dirty="0"/>
          </a:p>
        </p:txBody>
      </p:sp>
      <p:sp>
        <p:nvSpPr>
          <p:cNvPr id="47" name="Rechteck 46"/>
          <p:cNvSpPr/>
          <p:nvPr/>
        </p:nvSpPr>
        <p:spPr>
          <a:xfrm>
            <a:off x="911395" y="926801"/>
            <a:ext cx="3174587" cy="1131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en-US" sz="1350" u="sng" dirty="0" err="1"/>
              <a:t>Ionization</a:t>
            </a:r>
            <a:r>
              <a:rPr lang="de-DE" altLang="en-US" sz="1350" u="sng" dirty="0"/>
              <a:t> </a:t>
            </a:r>
            <a:r>
              <a:rPr lang="de-DE" altLang="en-US" sz="1350" u="sng" dirty="0" err="1"/>
              <a:t>determines</a:t>
            </a:r>
            <a:r>
              <a:rPr lang="de-DE" altLang="en-US" sz="1350" u="sng" dirty="0"/>
              <a:t>:</a:t>
            </a:r>
          </a:p>
          <a:p>
            <a:pPr marL="214313" indent="-214313">
              <a:buFontTx/>
              <a:buChar char="-"/>
            </a:pPr>
            <a:r>
              <a:rPr lang="de-DE" altLang="en-US" sz="1350" dirty="0" err="1"/>
              <a:t>Equation</a:t>
            </a:r>
            <a:r>
              <a:rPr lang="de-DE" altLang="en-US" sz="1350" dirty="0"/>
              <a:t>-</a:t>
            </a:r>
            <a:r>
              <a:rPr lang="de-DE" altLang="en-US" sz="1350" dirty="0" err="1"/>
              <a:t>of</a:t>
            </a:r>
            <a:r>
              <a:rPr lang="de-DE" altLang="en-US" sz="1350" dirty="0"/>
              <a:t>-State </a:t>
            </a:r>
            <a:r>
              <a:rPr lang="de-DE" altLang="en-US" sz="1350" i="1" dirty="0"/>
              <a:t>P</a:t>
            </a:r>
            <a:r>
              <a:rPr lang="de-DE" altLang="en-US" sz="1350" dirty="0"/>
              <a:t>(</a:t>
            </a:r>
            <a:r>
              <a:rPr lang="de-DE" altLang="en-US" sz="1350" i="1" dirty="0">
                <a:latin typeface="Symbol" panose="05050102010706020507" pitchFamily="18" charset="2"/>
              </a:rPr>
              <a:t>r</a:t>
            </a:r>
            <a:r>
              <a:rPr lang="de-DE" altLang="en-US" sz="1350" dirty="0"/>
              <a:t>, </a:t>
            </a:r>
            <a:r>
              <a:rPr lang="de-DE" altLang="en-US" sz="1350" i="1" dirty="0">
                <a:latin typeface="Symbol" panose="05050102010706020507" pitchFamily="18" charset="2"/>
              </a:rPr>
              <a:t>e</a:t>
            </a:r>
            <a:r>
              <a:rPr lang="de-DE" altLang="en-US" sz="1350" dirty="0"/>
              <a:t>)</a:t>
            </a:r>
          </a:p>
          <a:p>
            <a:pPr marL="214313" indent="-214313">
              <a:buFontTx/>
              <a:buChar char="-"/>
            </a:pPr>
            <a:r>
              <a:rPr lang="de-DE" altLang="en-US" sz="1350" dirty="0"/>
              <a:t>Transport (</a:t>
            </a:r>
            <a:r>
              <a:rPr lang="de-DE" altLang="en-US" sz="1350" dirty="0" err="1"/>
              <a:t>radiation</a:t>
            </a:r>
            <a:r>
              <a:rPr lang="de-DE" altLang="en-US" sz="1350" dirty="0"/>
              <a:t>, </a:t>
            </a:r>
            <a:r>
              <a:rPr lang="de-DE" altLang="en-US" sz="1350" dirty="0" err="1"/>
              <a:t>electrical</a:t>
            </a:r>
            <a:r>
              <a:rPr lang="de-DE" altLang="en-US" sz="1350" dirty="0"/>
              <a:t>, </a:t>
            </a:r>
            <a:r>
              <a:rPr lang="de-DE" altLang="en-US" sz="1350" dirty="0" err="1"/>
              <a:t>heat</a:t>
            </a:r>
            <a:r>
              <a:rPr lang="de-DE" altLang="en-US" sz="1350" dirty="0"/>
              <a:t>)</a:t>
            </a:r>
          </a:p>
          <a:p>
            <a:pPr marL="214313" indent="-214313">
              <a:buFontTx/>
              <a:buChar char="-"/>
            </a:pPr>
            <a:r>
              <a:rPr lang="de-DE" altLang="en-US" sz="1350" dirty="0" err="1"/>
              <a:t>Microscopic</a:t>
            </a:r>
            <a:r>
              <a:rPr lang="de-DE" altLang="en-US" sz="1350" dirty="0"/>
              <a:t> </a:t>
            </a:r>
            <a:r>
              <a:rPr lang="de-DE" altLang="en-US" sz="1350" dirty="0" err="1"/>
              <a:t>structure</a:t>
            </a:r>
            <a:endParaRPr lang="de-DE" altLang="en-US" sz="1350" dirty="0"/>
          </a:p>
          <a:p>
            <a:pPr marL="214313" indent="-214313">
              <a:buFontTx/>
              <a:buChar char="-"/>
            </a:pPr>
            <a:r>
              <a:rPr lang="de-DE" altLang="en-US" sz="1350" dirty="0"/>
              <a:t>...</a:t>
            </a:r>
          </a:p>
        </p:txBody>
      </p:sp>
      <p:sp>
        <p:nvSpPr>
          <p:cNvPr id="58" name="Rechteck 57"/>
          <p:cNvSpPr/>
          <p:nvPr/>
        </p:nvSpPr>
        <p:spPr>
          <a:xfrm>
            <a:off x="4395579" y="1185067"/>
            <a:ext cx="304890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en-US" sz="1350" dirty="0" err="1"/>
              <a:t>Important</a:t>
            </a:r>
            <a:r>
              <a:rPr lang="de-DE" altLang="en-US" sz="1350" dirty="0"/>
              <a:t> </a:t>
            </a:r>
            <a:r>
              <a:rPr lang="de-DE" altLang="en-US" sz="1350" dirty="0" err="1"/>
              <a:t>when</a:t>
            </a:r>
            <a:r>
              <a:rPr lang="de-DE" altLang="en-US" sz="1350" dirty="0"/>
              <a:t> </a:t>
            </a:r>
            <a:r>
              <a:rPr lang="de-DE" altLang="en-US" sz="1350" dirty="0" err="1" smtClean="0"/>
              <a:t>modeling</a:t>
            </a:r>
            <a:r>
              <a:rPr lang="de-DE" altLang="en-US" sz="1350" dirty="0" smtClean="0"/>
              <a:t> ICF</a:t>
            </a:r>
            <a:r>
              <a:rPr lang="de-DE" altLang="en-US" sz="1350" dirty="0"/>
              <a:t>, </a:t>
            </a:r>
            <a:r>
              <a:rPr lang="de-DE" altLang="en-US" sz="1350" dirty="0" err="1"/>
              <a:t>planets</a:t>
            </a:r>
            <a:r>
              <a:rPr lang="de-DE" altLang="en-US" sz="1350" dirty="0"/>
              <a:t> </a:t>
            </a:r>
            <a:r>
              <a:rPr lang="de-DE" altLang="en-US" sz="1350" dirty="0" err="1"/>
              <a:t>and</a:t>
            </a:r>
            <a:r>
              <a:rPr lang="de-DE" altLang="en-US" sz="1350" dirty="0"/>
              <a:t> </a:t>
            </a:r>
            <a:r>
              <a:rPr lang="de-DE" altLang="en-US" sz="1350" dirty="0" err="1"/>
              <a:t>stars</a:t>
            </a:r>
            <a:r>
              <a:rPr lang="de-DE" altLang="en-US" sz="1350" dirty="0"/>
              <a:t>, </a:t>
            </a:r>
            <a:r>
              <a:rPr lang="de-DE" altLang="en-US" sz="1350" dirty="0" err="1"/>
              <a:t>plasma</a:t>
            </a:r>
            <a:r>
              <a:rPr lang="de-DE" altLang="en-US" sz="1350" dirty="0"/>
              <a:t> </a:t>
            </a:r>
            <a:r>
              <a:rPr lang="de-DE" altLang="en-US" sz="1350" dirty="0" err="1"/>
              <a:t>diagnostics</a:t>
            </a:r>
            <a:endParaRPr lang="de-DE" altLang="en-US" sz="1350" dirty="0"/>
          </a:p>
        </p:txBody>
      </p:sp>
      <p:grpSp>
        <p:nvGrpSpPr>
          <p:cNvPr id="9216" name="Gruppieren 9215"/>
          <p:cNvGrpSpPr/>
          <p:nvPr/>
        </p:nvGrpSpPr>
        <p:grpSpPr>
          <a:xfrm>
            <a:off x="692353" y="2092543"/>
            <a:ext cx="7286624" cy="1474801"/>
            <a:chOff x="-143837" y="2733675"/>
            <a:chExt cx="7497138" cy="1966402"/>
          </a:xfrm>
        </p:grpSpPr>
        <p:sp>
          <p:nvSpPr>
            <p:cNvPr id="51" name="Rechteck 50"/>
            <p:cNvSpPr/>
            <p:nvPr/>
          </p:nvSpPr>
          <p:spPr>
            <a:xfrm>
              <a:off x="-143837" y="2733675"/>
              <a:ext cx="7497138" cy="1966402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6" name="Rechteck 45"/>
            <p:cNvSpPr/>
            <p:nvPr/>
          </p:nvSpPr>
          <p:spPr>
            <a:xfrm>
              <a:off x="62197" y="2814848"/>
              <a:ext cx="5090458" cy="178510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de-DE" altLang="en-US" sz="1350" dirty="0"/>
                <a:t>In a </a:t>
              </a:r>
              <a:r>
                <a:rPr lang="de-DE" altLang="en-US" sz="1350" dirty="0" err="1"/>
                <a:t>plasma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the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field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around</a:t>
              </a:r>
              <a:r>
                <a:rPr lang="de-DE" altLang="en-US" sz="1350" dirty="0"/>
                <a:t> an </a:t>
              </a:r>
              <a:r>
                <a:rPr lang="de-DE" altLang="en-US" sz="1350" dirty="0" err="1"/>
                <a:t>ion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is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perturbed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by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the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neighboring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charged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particles</a:t>
              </a:r>
              <a:r>
                <a:rPr lang="de-DE" altLang="en-US" sz="1350" dirty="0"/>
                <a:t> (</a:t>
              </a:r>
              <a:r>
                <a:rPr lang="de-DE" altLang="en-US" sz="1350" dirty="0" err="1"/>
                <a:t>e+i</a:t>
              </a:r>
              <a:r>
                <a:rPr lang="de-DE" altLang="en-US" sz="1350" dirty="0"/>
                <a:t>).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de-DE" altLang="en-US" sz="1350" dirty="0"/>
                <a:t>This </a:t>
              </a:r>
              <a:r>
                <a:rPr lang="de-DE" altLang="en-US" sz="1350" dirty="0" err="1"/>
                <a:t>leads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to</a:t>
              </a:r>
              <a:r>
                <a:rPr lang="de-DE" altLang="en-US" sz="1350" dirty="0"/>
                <a:t> a </a:t>
              </a:r>
              <a:r>
                <a:rPr lang="de-DE" altLang="en-US" sz="1350" dirty="0" err="1"/>
                <a:t>shift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of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energy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levels</a:t>
              </a:r>
              <a:r>
                <a:rPr lang="de-DE" altLang="en-US" sz="1350" dirty="0"/>
                <a:t> &amp; </a:t>
              </a:r>
              <a:r>
                <a:rPr lang="de-DE" altLang="en-US" sz="1350" dirty="0" err="1"/>
                <a:t>reduction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of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the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boundary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between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bound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and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unbound</a:t>
              </a:r>
              <a:r>
                <a:rPr lang="de-DE" altLang="en-US" sz="1350" dirty="0"/>
                <a:t> </a:t>
              </a:r>
              <a:r>
                <a:rPr lang="de-DE" altLang="en-US" sz="1350" dirty="0" err="1"/>
                <a:t>states</a:t>
              </a:r>
              <a:r>
                <a:rPr lang="de-DE" altLang="en-US" sz="1350" dirty="0"/>
                <a:t> (</a:t>
              </a:r>
              <a:r>
                <a:rPr lang="de-DE" altLang="en-US" sz="1350" dirty="0" err="1" smtClean="0"/>
                <a:t>continuum</a:t>
              </a:r>
              <a:r>
                <a:rPr lang="de-DE" altLang="en-US" sz="1350" dirty="0" smtClean="0"/>
                <a:t>)</a:t>
              </a:r>
              <a:endParaRPr lang="de-DE" altLang="en-US" sz="1350" dirty="0">
                <a:sym typeface="Wingdings" panose="05000000000000000000" pitchFamily="2" charset="2"/>
              </a:endParaRPr>
            </a:p>
            <a:p>
              <a:r>
                <a:rPr lang="de-DE" altLang="en-US" sz="1350" dirty="0">
                  <a:sym typeface="Wingdings" panose="05000000000000000000" pitchFamily="2" charset="2"/>
                </a:rPr>
                <a:t>	 </a:t>
              </a:r>
              <a:r>
                <a:rPr lang="de-DE" altLang="en-US" sz="1350" dirty="0" err="1">
                  <a:sym typeface="Wingdings" panose="05000000000000000000" pitchFamily="2" charset="2"/>
                </a:rPr>
                <a:t>Effective</a:t>
              </a:r>
              <a:r>
                <a:rPr lang="de-DE" altLang="en-US" sz="1350" dirty="0">
                  <a:sym typeface="Wingdings" panose="05000000000000000000" pitchFamily="2" charset="2"/>
                </a:rPr>
                <a:t> </a:t>
              </a:r>
              <a:r>
                <a:rPr lang="de-DE" altLang="en-US" sz="1350" dirty="0" err="1">
                  <a:sym typeface="Wingdings" panose="05000000000000000000" pitchFamily="2" charset="2"/>
                </a:rPr>
                <a:t>ionization</a:t>
              </a:r>
              <a:r>
                <a:rPr lang="de-DE" altLang="en-US" sz="1350" dirty="0">
                  <a:sym typeface="Wingdings" panose="05000000000000000000" pitchFamily="2" charset="2"/>
                </a:rPr>
                <a:t> </a:t>
              </a:r>
              <a:r>
                <a:rPr lang="de-DE" altLang="en-US" sz="1350" dirty="0" err="1">
                  <a:sym typeface="Wingdings" panose="05000000000000000000" pitchFamily="2" charset="2"/>
                </a:rPr>
                <a:t>energy</a:t>
              </a:r>
              <a:r>
                <a:rPr lang="de-DE" altLang="en-US" sz="1350" dirty="0">
                  <a:sym typeface="Wingdings" panose="05000000000000000000" pitchFamily="2" charset="2"/>
                </a:rPr>
                <a:t> </a:t>
              </a:r>
              <a:r>
                <a:rPr lang="de-DE" altLang="en-US" sz="1350" dirty="0" err="1">
                  <a:sym typeface="Wingdings" panose="05000000000000000000" pitchFamily="2" charset="2"/>
                </a:rPr>
                <a:t>is</a:t>
              </a:r>
              <a:r>
                <a:rPr lang="de-DE" altLang="en-US" sz="1350" dirty="0">
                  <a:sym typeface="Wingdings" panose="05000000000000000000" pitchFamily="2" charset="2"/>
                </a:rPr>
                <a:t> </a:t>
              </a:r>
              <a:r>
                <a:rPr lang="de-DE" altLang="en-US" sz="1350" b="1" dirty="0" err="1">
                  <a:sym typeface="Wingdings" panose="05000000000000000000" pitchFamily="2" charset="2"/>
                </a:rPr>
                <a:t>reduced</a:t>
              </a:r>
              <a:endParaRPr lang="de-DE" altLang="en-US" sz="1350" b="1" dirty="0">
                <a:sym typeface="Wingdings" panose="05000000000000000000" pitchFamily="2" charset="2"/>
              </a:endParaRPr>
            </a:p>
            <a:p>
              <a:r>
                <a:rPr lang="de-DE" altLang="en-US" sz="1350" dirty="0">
                  <a:sym typeface="Wingdings" panose="05000000000000000000" pitchFamily="2" charset="2"/>
                </a:rPr>
                <a:t>	     </a:t>
              </a:r>
              <a:r>
                <a:rPr lang="de-DE" altLang="en-US" sz="1350" i="1" dirty="0">
                  <a:sym typeface="Wingdings" panose="05000000000000000000" pitchFamily="2" charset="2"/>
                </a:rPr>
                <a:t>(“IPD“, </a:t>
              </a:r>
              <a:r>
                <a:rPr lang="de-DE" altLang="en-US" sz="1350" i="1" dirty="0" err="1">
                  <a:sym typeface="Wingdings" panose="05000000000000000000" pitchFamily="2" charset="2"/>
                </a:rPr>
                <a:t>Ionization</a:t>
              </a:r>
              <a:r>
                <a:rPr lang="de-DE" altLang="en-US" sz="1350" i="1" dirty="0">
                  <a:sym typeface="Wingdings" panose="05000000000000000000" pitchFamily="2" charset="2"/>
                </a:rPr>
                <a:t> Potential Depression)</a:t>
              </a:r>
              <a:endParaRPr lang="de-DE" altLang="en-US" sz="1350" i="1" dirty="0"/>
            </a:p>
          </p:txBody>
        </p:sp>
      </p:grpSp>
      <p:sp>
        <p:nvSpPr>
          <p:cNvPr id="15" name="Rechteck 14"/>
          <p:cNvSpPr/>
          <p:nvPr/>
        </p:nvSpPr>
        <p:spPr>
          <a:xfrm>
            <a:off x="4710193" y="3759621"/>
            <a:ext cx="3110615" cy="553998"/>
          </a:xfrm>
          <a:prstGeom prst="rect">
            <a:avLst/>
          </a:prstGeom>
          <a:ln w="190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S&amp;P-model: „smooth </a:t>
            </a:r>
            <a:r>
              <a:rPr lang="de-DE" sz="1500" dirty="0" err="1">
                <a:sym typeface="Wingdings" panose="05000000000000000000" pitchFamily="2" charset="2"/>
              </a:rPr>
              <a:t>interpolation</a:t>
            </a:r>
            <a:r>
              <a:rPr lang="de-DE" sz="1500" dirty="0">
                <a:sym typeface="Wingdings" panose="05000000000000000000" pitchFamily="2" charset="2"/>
              </a:rPr>
              <a:t> </a:t>
            </a:r>
            <a:r>
              <a:rPr lang="de-DE" sz="1500" dirty="0" err="1">
                <a:sym typeface="Wingdings" panose="05000000000000000000" pitchFamily="2" charset="2"/>
              </a:rPr>
              <a:t>between</a:t>
            </a:r>
            <a:r>
              <a:rPr lang="de-DE" sz="1500" dirty="0">
                <a:sym typeface="Wingdings" panose="05000000000000000000" pitchFamily="2" charset="2"/>
              </a:rPr>
              <a:t> IS </a:t>
            </a:r>
            <a:r>
              <a:rPr lang="de-DE" sz="1500" dirty="0" err="1">
                <a:sym typeface="Wingdings" panose="05000000000000000000" pitchFamily="2" charset="2"/>
              </a:rPr>
              <a:t>and</a:t>
            </a:r>
            <a:r>
              <a:rPr lang="de-DE" sz="1500" dirty="0">
                <a:sym typeface="Wingdings" panose="05000000000000000000" pitchFamily="2" charset="2"/>
              </a:rPr>
              <a:t> DH </a:t>
            </a:r>
            <a:r>
              <a:rPr lang="de-DE" sz="1500" dirty="0" err="1">
                <a:sym typeface="Wingdings" panose="05000000000000000000" pitchFamily="2" charset="2"/>
              </a:rPr>
              <a:t>limits</a:t>
            </a:r>
            <a:r>
              <a:rPr lang="de-DE" sz="1500" dirty="0">
                <a:sym typeface="Wingdings" panose="05000000000000000000" pitchFamily="2" charset="2"/>
              </a:rPr>
              <a:t>“</a:t>
            </a:r>
            <a:endParaRPr lang="en-US" sz="1500" dirty="0"/>
          </a:p>
        </p:txBody>
      </p:sp>
      <p:sp>
        <p:nvSpPr>
          <p:cNvPr id="18" name="Textfeld 17"/>
          <p:cNvSpPr txBox="1"/>
          <p:nvPr/>
        </p:nvSpPr>
        <p:spPr>
          <a:xfrm>
            <a:off x="5639875" y="4263722"/>
            <a:ext cx="23391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*</a:t>
            </a:r>
            <a:r>
              <a:rPr lang="de-DE" sz="900" dirty="0" err="1"/>
              <a:t>weak</a:t>
            </a:r>
            <a:r>
              <a:rPr lang="de-DE" sz="900" dirty="0"/>
              <a:t> </a:t>
            </a:r>
            <a:r>
              <a:rPr lang="de-DE" sz="900" dirty="0" err="1"/>
              <a:t>coupling</a:t>
            </a:r>
            <a:r>
              <a:rPr lang="de-DE" sz="900" dirty="0"/>
              <a:t>, non-</a:t>
            </a:r>
            <a:r>
              <a:rPr lang="de-DE" sz="900" dirty="0" err="1"/>
              <a:t>degenerate</a:t>
            </a:r>
            <a:r>
              <a:rPr lang="de-DE" sz="900" dirty="0"/>
              <a:t> </a:t>
            </a:r>
            <a:r>
              <a:rPr lang="de-DE" sz="900" dirty="0" err="1"/>
              <a:t>electrons</a:t>
            </a:r>
            <a:endParaRPr lang="de-DE" sz="900" dirty="0"/>
          </a:p>
        </p:txBody>
      </p:sp>
      <p:sp>
        <p:nvSpPr>
          <p:cNvPr id="19" name="Rechteck 18"/>
          <p:cNvSpPr/>
          <p:nvPr/>
        </p:nvSpPr>
        <p:spPr>
          <a:xfrm>
            <a:off x="4737822" y="4466980"/>
            <a:ext cx="308298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350" dirty="0" err="1"/>
              <a:t>Used</a:t>
            </a:r>
            <a:r>
              <a:rPr lang="de-DE" sz="1350" dirty="0"/>
              <a:t> in </a:t>
            </a:r>
            <a:r>
              <a:rPr lang="de-DE" sz="1350" dirty="0" err="1"/>
              <a:t>many</a:t>
            </a:r>
            <a:r>
              <a:rPr lang="de-DE" sz="1350" dirty="0"/>
              <a:t> modern </a:t>
            </a:r>
            <a:r>
              <a:rPr lang="de-DE" sz="1350" dirty="0" err="1"/>
              <a:t>codes</a:t>
            </a:r>
            <a:r>
              <a:rPr lang="de-DE" sz="1350" dirty="0"/>
              <a:t>: CRETIN, FLYCHK, LASNEX-DCA, ...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4963" y="2135537"/>
            <a:ext cx="1287068" cy="139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591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100" dirty="0" err="1"/>
              <a:t>Recent</a:t>
            </a:r>
            <a:r>
              <a:rPr lang="de-DE" sz="2100" dirty="0"/>
              <a:t> </a:t>
            </a:r>
            <a:r>
              <a:rPr lang="de-DE" sz="2100" dirty="0" err="1"/>
              <a:t>experiments</a:t>
            </a:r>
            <a:r>
              <a:rPr lang="de-DE" sz="2100" dirty="0"/>
              <a:t> </a:t>
            </a:r>
            <a:r>
              <a:rPr lang="de-DE" sz="2100" dirty="0" err="1"/>
              <a:t>test</a:t>
            </a:r>
            <a:r>
              <a:rPr lang="de-DE" sz="2100" dirty="0"/>
              <a:t> IPD </a:t>
            </a:r>
            <a:r>
              <a:rPr lang="de-DE" sz="2100" dirty="0" err="1"/>
              <a:t>models</a:t>
            </a:r>
            <a:r>
              <a:rPr lang="de-DE" sz="2100" dirty="0"/>
              <a:t> in </a:t>
            </a:r>
            <a:r>
              <a:rPr lang="de-DE" sz="2100" dirty="0" err="1"/>
              <a:t>dense</a:t>
            </a:r>
            <a:r>
              <a:rPr lang="de-DE" sz="2100" dirty="0"/>
              <a:t> </a:t>
            </a:r>
            <a:r>
              <a:rPr lang="de-DE" sz="2100" dirty="0" err="1"/>
              <a:t>plasmas</a:t>
            </a:r>
            <a:endParaRPr lang="en-US" sz="210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997721" y="1754344"/>
            <a:ext cx="2070414" cy="964715"/>
            <a:chOff x="449901" y="1415200"/>
            <a:chExt cx="2760551" cy="1286287"/>
          </a:xfrm>
        </p:grpSpPr>
        <p:sp>
          <p:nvSpPr>
            <p:cNvPr id="6" name="AutoShape 16"/>
            <p:cNvSpPr>
              <a:spLocks noChangeArrowheads="1"/>
            </p:cNvSpPr>
            <p:nvPr/>
          </p:nvSpPr>
          <p:spPr bwMode="auto">
            <a:xfrm>
              <a:off x="1122861" y="1880456"/>
              <a:ext cx="1744780" cy="145813"/>
            </a:xfrm>
            <a:prstGeom prst="rightArrow">
              <a:avLst>
                <a:gd name="adj1" fmla="val 50000"/>
                <a:gd name="adj2" fmla="val 167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ectangle 17"/>
            <p:cNvSpPr>
              <a:spLocks noChangeArrowheads="1"/>
            </p:cNvSpPr>
            <p:nvPr/>
          </p:nvSpPr>
          <p:spPr bwMode="auto">
            <a:xfrm>
              <a:off x="1873487" y="1781912"/>
              <a:ext cx="163204" cy="342900"/>
            </a:xfrm>
            <a:prstGeom prst="rect">
              <a:avLst/>
            </a:prstGeom>
            <a:solidFill>
              <a:schemeClr val="bg2">
                <a:alpha val="7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/>
              <a:endParaRPr lang="en-US" altLang="en-US" sz="1350">
                <a:solidFill>
                  <a:srgbClr val="EEECE1"/>
                </a:solidFill>
                <a:latin typeface="Calibri"/>
              </a:endParaRPr>
            </a:p>
          </p:txBody>
        </p:sp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1578308" y="1415200"/>
              <a:ext cx="88956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/>
              <a:r>
                <a:rPr lang="de-DE" altLang="en-US" sz="1050" dirty="0">
                  <a:solidFill>
                    <a:prstClr val="black"/>
                  </a:solidFill>
                  <a:latin typeface="Calibri"/>
                </a:rPr>
                <a:t>Al-target</a:t>
              </a: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449901" y="1770423"/>
              <a:ext cx="682239" cy="400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/>
              <a:r>
                <a:rPr lang="de-DE" altLang="en-US" sz="1350" dirty="0">
                  <a:solidFill>
                    <a:srgbClr val="0000FF"/>
                  </a:solidFill>
                  <a:latin typeface="Calibri"/>
                </a:rPr>
                <a:t>XFEL</a:t>
              </a:r>
            </a:p>
          </p:txBody>
        </p:sp>
        <p:cxnSp>
          <p:nvCxnSpPr>
            <p:cNvPr id="10" name="Gerade Verbindung mit Pfeil 9"/>
            <p:cNvCxnSpPr/>
            <p:nvPr/>
          </p:nvCxnSpPr>
          <p:spPr bwMode="auto">
            <a:xfrm>
              <a:off x="2076450" y="2028825"/>
              <a:ext cx="247891" cy="41344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1972507" y="2362932"/>
              <a:ext cx="1237945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/>
              <a:r>
                <a:rPr lang="de-DE" altLang="en-US" sz="1050" dirty="0" err="1">
                  <a:solidFill>
                    <a:prstClr val="black"/>
                  </a:solidFill>
                  <a:latin typeface="Calibri"/>
                </a:rPr>
                <a:t>spectrometer</a:t>
              </a:r>
              <a:endParaRPr lang="de-DE" altLang="en-US" sz="105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908558" y="887530"/>
            <a:ext cx="85616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de-DE" altLang="en-US" sz="1500" b="1">
                <a:solidFill>
                  <a:prstClr val="black"/>
                </a:solidFill>
                <a:latin typeface="Calibri"/>
              </a:rPr>
              <a:t>LCLS</a:t>
            </a:r>
            <a:endParaRPr lang="de-DE" altLang="en-US" sz="15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153645" y="4684461"/>
            <a:ext cx="13981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85800"/>
            <a:r>
              <a:rPr lang="en-US" sz="900">
                <a:solidFill>
                  <a:prstClr val="black"/>
                </a:solidFill>
                <a:latin typeface="Calibri"/>
              </a:rPr>
              <a:t>Ciricosta </a:t>
            </a:r>
            <a:r>
              <a:rPr lang="en-US" sz="900" i="1">
                <a:solidFill>
                  <a:prstClr val="black"/>
                </a:solidFill>
                <a:latin typeface="Calibri"/>
              </a:rPr>
              <a:t>et al.</a:t>
            </a:r>
            <a:r>
              <a:rPr lang="en-US" sz="900">
                <a:solidFill>
                  <a:prstClr val="black"/>
                </a:solidFill>
                <a:latin typeface="Calibri"/>
              </a:rPr>
              <a:t>, PRL 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(2012)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874268" y="3094173"/>
            <a:ext cx="227348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Calibri"/>
              </a:rPr>
              <a:t>Heating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: X-FEL</a:t>
            </a:r>
          </a:p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Calibri"/>
              </a:rPr>
              <a:t>Probing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: K-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shell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emission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(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from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photo-ioniz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.)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571186" y="3094172"/>
            <a:ext cx="2300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Calibri"/>
              </a:rPr>
              <a:t>Heating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: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ps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(PW)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laser</a:t>
            </a:r>
            <a:endParaRPr lang="de-DE" sz="1350" dirty="0">
              <a:solidFill>
                <a:prstClr val="black"/>
              </a:solidFill>
              <a:latin typeface="Calibri"/>
            </a:endParaRPr>
          </a:p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Calibri"/>
              </a:rPr>
              <a:t>Compression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: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ns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-laser</a:t>
            </a:r>
          </a:p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Calibri"/>
              </a:rPr>
              <a:t>Probing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: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Resonance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line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emission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(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impact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excitation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)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048280" y="3945299"/>
            <a:ext cx="190757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i="1">
                <a:solidFill>
                  <a:prstClr val="black"/>
                </a:solidFill>
                <a:latin typeface="Calibri"/>
              </a:rPr>
              <a:t>T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=70...180eV</a:t>
            </a:r>
          </a:p>
          <a:p>
            <a:pPr defTabSz="685800"/>
            <a:r>
              <a:rPr lang="de-DE" sz="1350" i="1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 =</a:t>
            </a:r>
            <a:r>
              <a:rPr lang="de-DE" sz="1350" i="1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de-DE" sz="1350" baseline="-25000">
                <a:solidFill>
                  <a:prstClr val="black"/>
                </a:solidFill>
                <a:latin typeface="Calibri"/>
              </a:rPr>
              <a:t>0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 (isochoric)</a:t>
            </a:r>
          </a:p>
          <a:p>
            <a:pPr defTabSz="685800"/>
            <a:r>
              <a:rPr lang="de-DE" sz="1350">
                <a:solidFill>
                  <a:prstClr val="black"/>
                </a:solidFill>
                <a:latin typeface="Calibri"/>
              </a:rPr>
              <a:t>highly transient, non-eq.</a:t>
            </a: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683782" y="4151039"/>
            <a:ext cx="11993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i="1">
                <a:solidFill>
                  <a:prstClr val="black"/>
                </a:solidFill>
                <a:latin typeface="Calibri"/>
              </a:rPr>
              <a:t>T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=500...700eV</a:t>
            </a:r>
          </a:p>
          <a:p>
            <a:pPr defTabSz="685800"/>
            <a:r>
              <a:rPr lang="de-DE" sz="1350" i="1">
                <a:solidFill>
                  <a:prstClr val="black"/>
                </a:solidFill>
                <a:latin typeface="Symbol" panose="05050102010706020507" pitchFamily="18" charset="2"/>
              </a:rPr>
              <a:t>r 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=0.5...4x</a:t>
            </a:r>
            <a:r>
              <a:rPr lang="de-DE" sz="1350" i="1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de-DE" sz="1350" baseline="-25000">
                <a:solidFill>
                  <a:prstClr val="black"/>
                </a:solidFill>
                <a:latin typeface="Calibri"/>
              </a:rPr>
              <a:t>0</a:t>
            </a:r>
            <a:endParaRPr lang="de-DE" sz="13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3943978" y="1382738"/>
            <a:ext cx="1718232" cy="1668538"/>
            <a:chOff x="1153362" y="2719951"/>
            <a:chExt cx="2290976" cy="2224717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1153362" y="3102497"/>
              <a:ext cx="1849488" cy="1659322"/>
              <a:chOff x="627012" y="3507613"/>
              <a:chExt cx="2241398" cy="2010936"/>
            </a:xfrm>
          </p:grpSpPr>
          <p:sp>
            <p:nvSpPr>
              <p:cNvPr id="28" name="Freihandform 27"/>
              <p:cNvSpPr/>
              <p:nvPr/>
            </p:nvSpPr>
            <p:spPr>
              <a:xfrm rot="10800000" flipV="1">
                <a:off x="627012" y="4046589"/>
                <a:ext cx="1126274" cy="1471960"/>
              </a:xfrm>
              <a:custGeom>
                <a:avLst/>
                <a:gdLst>
                  <a:gd name="connsiteX0" fmla="*/ 832624 w 847492"/>
                  <a:gd name="connsiteY0" fmla="*/ 182136 h 836341"/>
                  <a:gd name="connsiteX1" fmla="*/ 0 w 847492"/>
                  <a:gd name="connsiteY1" fmla="*/ 0 h 836341"/>
                  <a:gd name="connsiteX2" fmla="*/ 7434 w 847492"/>
                  <a:gd name="connsiteY2" fmla="*/ 282497 h 836341"/>
                  <a:gd name="connsiteX3" fmla="*/ 847492 w 847492"/>
                  <a:gd name="connsiteY3" fmla="*/ 836341 h 836341"/>
                  <a:gd name="connsiteX4" fmla="*/ 832624 w 847492"/>
                  <a:gd name="connsiteY4" fmla="*/ 182136 h 836341"/>
                  <a:gd name="connsiteX0" fmla="*/ 892098 w 892098"/>
                  <a:gd name="connsiteY0" fmla="*/ 182136 h 836341"/>
                  <a:gd name="connsiteX1" fmla="*/ 0 w 892098"/>
                  <a:gd name="connsiteY1" fmla="*/ 0 h 836341"/>
                  <a:gd name="connsiteX2" fmla="*/ 7434 w 892098"/>
                  <a:gd name="connsiteY2" fmla="*/ 282497 h 836341"/>
                  <a:gd name="connsiteX3" fmla="*/ 847492 w 892098"/>
                  <a:gd name="connsiteY3" fmla="*/ 836341 h 836341"/>
                  <a:gd name="connsiteX4" fmla="*/ 892098 w 892098"/>
                  <a:gd name="connsiteY4" fmla="*/ 182136 h 836341"/>
                  <a:gd name="connsiteX0" fmla="*/ 892098 w 892098"/>
                  <a:gd name="connsiteY0" fmla="*/ 182136 h 836341"/>
                  <a:gd name="connsiteX1" fmla="*/ 0 w 892098"/>
                  <a:gd name="connsiteY1" fmla="*/ 0 h 836341"/>
                  <a:gd name="connsiteX2" fmla="*/ 3717 w 892098"/>
                  <a:gd name="connsiteY2" fmla="*/ 520728 h 836341"/>
                  <a:gd name="connsiteX3" fmla="*/ 847492 w 892098"/>
                  <a:gd name="connsiteY3" fmla="*/ 836341 h 836341"/>
                  <a:gd name="connsiteX4" fmla="*/ 892098 w 892098"/>
                  <a:gd name="connsiteY4" fmla="*/ 182136 h 836341"/>
                  <a:gd name="connsiteX0" fmla="*/ 899532 w 899532"/>
                  <a:gd name="connsiteY0" fmla="*/ 258167 h 912372"/>
                  <a:gd name="connsiteX1" fmla="*/ 0 w 899532"/>
                  <a:gd name="connsiteY1" fmla="*/ 0 h 912372"/>
                  <a:gd name="connsiteX2" fmla="*/ 11151 w 899532"/>
                  <a:gd name="connsiteY2" fmla="*/ 596759 h 912372"/>
                  <a:gd name="connsiteX3" fmla="*/ 854926 w 899532"/>
                  <a:gd name="connsiteY3" fmla="*/ 912372 h 912372"/>
                  <a:gd name="connsiteX4" fmla="*/ 899532 w 899532"/>
                  <a:gd name="connsiteY4" fmla="*/ 258167 h 912372"/>
                  <a:gd name="connsiteX0" fmla="*/ 899532 w 1003609"/>
                  <a:gd name="connsiteY0" fmla="*/ 258167 h 1003609"/>
                  <a:gd name="connsiteX1" fmla="*/ 0 w 1003609"/>
                  <a:gd name="connsiteY1" fmla="*/ 0 h 1003609"/>
                  <a:gd name="connsiteX2" fmla="*/ 11151 w 1003609"/>
                  <a:gd name="connsiteY2" fmla="*/ 596759 h 1003609"/>
                  <a:gd name="connsiteX3" fmla="*/ 1003609 w 1003609"/>
                  <a:gd name="connsiteY3" fmla="*/ 1003609 h 1003609"/>
                  <a:gd name="connsiteX4" fmla="*/ 899532 w 1003609"/>
                  <a:gd name="connsiteY4" fmla="*/ 258167 h 1003609"/>
                  <a:gd name="connsiteX0" fmla="*/ 1126274 w 1126274"/>
                  <a:gd name="connsiteY0" fmla="*/ 364610 h 1003609"/>
                  <a:gd name="connsiteX1" fmla="*/ 0 w 1126274"/>
                  <a:gd name="connsiteY1" fmla="*/ 0 h 1003609"/>
                  <a:gd name="connsiteX2" fmla="*/ 11151 w 1126274"/>
                  <a:gd name="connsiteY2" fmla="*/ 596759 h 1003609"/>
                  <a:gd name="connsiteX3" fmla="*/ 1003609 w 1126274"/>
                  <a:gd name="connsiteY3" fmla="*/ 1003609 h 1003609"/>
                  <a:gd name="connsiteX4" fmla="*/ 1126274 w 1126274"/>
                  <a:gd name="connsiteY4" fmla="*/ 364610 h 1003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6274" h="1003609">
                    <a:moveTo>
                      <a:pt x="1126274" y="364610"/>
                    </a:moveTo>
                    <a:lnTo>
                      <a:pt x="0" y="0"/>
                    </a:lnTo>
                    <a:lnTo>
                      <a:pt x="11151" y="596759"/>
                    </a:lnTo>
                    <a:lnTo>
                      <a:pt x="1003609" y="1003609"/>
                    </a:lnTo>
                    <a:lnTo>
                      <a:pt x="1126274" y="364610"/>
                    </a:lnTo>
                    <a:close/>
                  </a:path>
                </a:pathLst>
              </a:custGeom>
              <a:solidFill>
                <a:srgbClr val="CC0099">
                  <a:alpha val="5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Freihandform 28"/>
              <p:cNvSpPr/>
              <p:nvPr/>
            </p:nvSpPr>
            <p:spPr>
              <a:xfrm rot="10800000">
                <a:off x="627012" y="3507613"/>
                <a:ext cx="1126274" cy="1471960"/>
              </a:xfrm>
              <a:custGeom>
                <a:avLst/>
                <a:gdLst>
                  <a:gd name="connsiteX0" fmla="*/ 832624 w 847492"/>
                  <a:gd name="connsiteY0" fmla="*/ 182136 h 836341"/>
                  <a:gd name="connsiteX1" fmla="*/ 0 w 847492"/>
                  <a:gd name="connsiteY1" fmla="*/ 0 h 836341"/>
                  <a:gd name="connsiteX2" fmla="*/ 7434 w 847492"/>
                  <a:gd name="connsiteY2" fmla="*/ 282497 h 836341"/>
                  <a:gd name="connsiteX3" fmla="*/ 847492 w 847492"/>
                  <a:gd name="connsiteY3" fmla="*/ 836341 h 836341"/>
                  <a:gd name="connsiteX4" fmla="*/ 832624 w 847492"/>
                  <a:gd name="connsiteY4" fmla="*/ 182136 h 836341"/>
                  <a:gd name="connsiteX0" fmla="*/ 892098 w 892098"/>
                  <a:gd name="connsiteY0" fmla="*/ 182136 h 836341"/>
                  <a:gd name="connsiteX1" fmla="*/ 0 w 892098"/>
                  <a:gd name="connsiteY1" fmla="*/ 0 h 836341"/>
                  <a:gd name="connsiteX2" fmla="*/ 7434 w 892098"/>
                  <a:gd name="connsiteY2" fmla="*/ 282497 h 836341"/>
                  <a:gd name="connsiteX3" fmla="*/ 847492 w 892098"/>
                  <a:gd name="connsiteY3" fmla="*/ 836341 h 836341"/>
                  <a:gd name="connsiteX4" fmla="*/ 892098 w 892098"/>
                  <a:gd name="connsiteY4" fmla="*/ 182136 h 836341"/>
                  <a:gd name="connsiteX0" fmla="*/ 892098 w 892098"/>
                  <a:gd name="connsiteY0" fmla="*/ 182136 h 836341"/>
                  <a:gd name="connsiteX1" fmla="*/ 0 w 892098"/>
                  <a:gd name="connsiteY1" fmla="*/ 0 h 836341"/>
                  <a:gd name="connsiteX2" fmla="*/ 3717 w 892098"/>
                  <a:gd name="connsiteY2" fmla="*/ 520728 h 836341"/>
                  <a:gd name="connsiteX3" fmla="*/ 847492 w 892098"/>
                  <a:gd name="connsiteY3" fmla="*/ 836341 h 836341"/>
                  <a:gd name="connsiteX4" fmla="*/ 892098 w 892098"/>
                  <a:gd name="connsiteY4" fmla="*/ 182136 h 836341"/>
                  <a:gd name="connsiteX0" fmla="*/ 899532 w 899532"/>
                  <a:gd name="connsiteY0" fmla="*/ 258167 h 912372"/>
                  <a:gd name="connsiteX1" fmla="*/ 0 w 899532"/>
                  <a:gd name="connsiteY1" fmla="*/ 0 h 912372"/>
                  <a:gd name="connsiteX2" fmla="*/ 11151 w 899532"/>
                  <a:gd name="connsiteY2" fmla="*/ 596759 h 912372"/>
                  <a:gd name="connsiteX3" fmla="*/ 854926 w 899532"/>
                  <a:gd name="connsiteY3" fmla="*/ 912372 h 912372"/>
                  <a:gd name="connsiteX4" fmla="*/ 899532 w 899532"/>
                  <a:gd name="connsiteY4" fmla="*/ 258167 h 912372"/>
                  <a:gd name="connsiteX0" fmla="*/ 899532 w 1003609"/>
                  <a:gd name="connsiteY0" fmla="*/ 258167 h 1003609"/>
                  <a:gd name="connsiteX1" fmla="*/ 0 w 1003609"/>
                  <a:gd name="connsiteY1" fmla="*/ 0 h 1003609"/>
                  <a:gd name="connsiteX2" fmla="*/ 11151 w 1003609"/>
                  <a:gd name="connsiteY2" fmla="*/ 596759 h 1003609"/>
                  <a:gd name="connsiteX3" fmla="*/ 1003609 w 1003609"/>
                  <a:gd name="connsiteY3" fmla="*/ 1003609 h 1003609"/>
                  <a:gd name="connsiteX4" fmla="*/ 899532 w 1003609"/>
                  <a:gd name="connsiteY4" fmla="*/ 258167 h 1003609"/>
                  <a:gd name="connsiteX0" fmla="*/ 1126274 w 1126274"/>
                  <a:gd name="connsiteY0" fmla="*/ 364610 h 1003609"/>
                  <a:gd name="connsiteX1" fmla="*/ 0 w 1126274"/>
                  <a:gd name="connsiteY1" fmla="*/ 0 h 1003609"/>
                  <a:gd name="connsiteX2" fmla="*/ 11151 w 1126274"/>
                  <a:gd name="connsiteY2" fmla="*/ 596759 h 1003609"/>
                  <a:gd name="connsiteX3" fmla="*/ 1003609 w 1126274"/>
                  <a:gd name="connsiteY3" fmla="*/ 1003609 h 1003609"/>
                  <a:gd name="connsiteX4" fmla="*/ 1126274 w 1126274"/>
                  <a:gd name="connsiteY4" fmla="*/ 364610 h 1003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6274" h="1003609">
                    <a:moveTo>
                      <a:pt x="1126274" y="364610"/>
                    </a:moveTo>
                    <a:lnTo>
                      <a:pt x="0" y="0"/>
                    </a:lnTo>
                    <a:lnTo>
                      <a:pt x="11151" y="596759"/>
                    </a:lnTo>
                    <a:lnTo>
                      <a:pt x="1003609" y="1003609"/>
                    </a:lnTo>
                    <a:lnTo>
                      <a:pt x="1126274" y="364610"/>
                    </a:lnTo>
                    <a:close/>
                  </a:path>
                </a:pathLst>
              </a:custGeom>
              <a:solidFill>
                <a:srgbClr val="CC0099">
                  <a:alpha val="5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Freihandform 29"/>
              <p:cNvSpPr/>
              <p:nvPr/>
            </p:nvSpPr>
            <p:spPr>
              <a:xfrm>
                <a:off x="2020918" y="4381126"/>
                <a:ext cx="847492" cy="836341"/>
              </a:xfrm>
              <a:custGeom>
                <a:avLst/>
                <a:gdLst>
                  <a:gd name="connsiteX0" fmla="*/ 832624 w 847492"/>
                  <a:gd name="connsiteY0" fmla="*/ 182136 h 836341"/>
                  <a:gd name="connsiteX1" fmla="*/ 0 w 847492"/>
                  <a:gd name="connsiteY1" fmla="*/ 0 h 836341"/>
                  <a:gd name="connsiteX2" fmla="*/ 7434 w 847492"/>
                  <a:gd name="connsiteY2" fmla="*/ 282497 h 836341"/>
                  <a:gd name="connsiteX3" fmla="*/ 847492 w 847492"/>
                  <a:gd name="connsiteY3" fmla="*/ 836341 h 836341"/>
                  <a:gd name="connsiteX4" fmla="*/ 832624 w 847492"/>
                  <a:gd name="connsiteY4" fmla="*/ 182136 h 836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7492" h="836341">
                    <a:moveTo>
                      <a:pt x="832624" y="182136"/>
                    </a:moveTo>
                    <a:lnTo>
                      <a:pt x="0" y="0"/>
                    </a:lnTo>
                    <a:lnTo>
                      <a:pt x="7434" y="282497"/>
                    </a:lnTo>
                    <a:lnTo>
                      <a:pt x="847492" y="836341"/>
                    </a:lnTo>
                    <a:lnTo>
                      <a:pt x="832624" y="182136"/>
                    </a:lnTo>
                    <a:close/>
                  </a:path>
                </a:pathLst>
              </a:custGeom>
              <a:solidFill>
                <a:srgbClr val="00FF00">
                  <a:alpha val="6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Rechteck 30"/>
              <p:cNvSpPr/>
              <p:nvPr/>
            </p:nvSpPr>
            <p:spPr>
              <a:xfrm>
                <a:off x="1894811" y="3967088"/>
                <a:ext cx="140975" cy="111911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Rechteck 31"/>
              <p:cNvSpPr/>
              <p:nvPr/>
            </p:nvSpPr>
            <p:spPr>
              <a:xfrm>
                <a:off x="1719834" y="3967088"/>
                <a:ext cx="162829" cy="111911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Rechteck 32"/>
              <p:cNvSpPr/>
              <p:nvPr/>
            </p:nvSpPr>
            <p:spPr>
              <a:xfrm>
                <a:off x="1872228" y="4198989"/>
                <a:ext cx="36000" cy="619586"/>
              </a:xfrm>
              <a:prstGeom prst="rect">
                <a:avLst/>
              </a:prstGeom>
              <a:solidFill>
                <a:schemeClr val="bg2">
                  <a:lumMod val="1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34" name="Gerade Verbindung mit Pfeil 33"/>
              <p:cNvCxnSpPr/>
              <p:nvPr/>
            </p:nvCxnSpPr>
            <p:spPr bwMode="auto">
              <a:xfrm>
                <a:off x="1900755" y="4841635"/>
                <a:ext cx="258608" cy="60162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0" name="Textfeld 19"/>
            <p:cNvSpPr txBox="1"/>
            <p:nvPr/>
          </p:nvSpPr>
          <p:spPr>
            <a:xfrm>
              <a:off x="1274355" y="3574960"/>
              <a:ext cx="78910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de-DE" sz="1050" dirty="0">
                  <a:solidFill>
                    <a:prstClr val="black"/>
                  </a:solidFill>
                  <a:latin typeface="Calibri"/>
                </a:rPr>
                <a:t>2x 200J</a:t>
              </a:r>
            </a:p>
            <a:p>
              <a:pPr defTabSz="685800"/>
              <a:r>
                <a:rPr lang="de-DE" sz="1050" dirty="0">
                  <a:solidFill>
                    <a:prstClr val="black"/>
                  </a:solidFill>
                  <a:latin typeface="Calibri"/>
                </a:rPr>
                <a:t>0.5ns</a:t>
              </a:r>
            </a:p>
            <a:p>
              <a:pPr defTabSz="685800"/>
              <a:r>
                <a:rPr lang="de-DE" sz="900" dirty="0">
                  <a:solidFill>
                    <a:prstClr val="black"/>
                  </a:solidFill>
                  <a:latin typeface="Calibri"/>
                </a:rPr>
                <a:t>(351nm)</a:t>
              </a: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2318109" y="3761184"/>
              <a:ext cx="77628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de-DE" sz="1050" dirty="0">
                  <a:solidFill>
                    <a:prstClr val="black"/>
                  </a:solidFill>
                  <a:latin typeface="Calibri"/>
                </a:rPr>
                <a:t>100J</a:t>
              </a:r>
            </a:p>
            <a:p>
              <a:pPr defTabSz="685800"/>
              <a:r>
                <a:rPr lang="de-DE" sz="1050" dirty="0">
                  <a:solidFill>
                    <a:prstClr val="black"/>
                  </a:solidFill>
                  <a:latin typeface="Calibri"/>
                </a:rPr>
                <a:t>0.5ps</a:t>
              </a:r>
            </a:p>
            <a:p>
              <a:pPr defTabSz="685800"/>
              <a:r>
                <a:rPr lang="de-DE" sz="900" dirty="0">
                  <a:solidFill>
                    <a:prstClr val="black"/>
                  </a:solidFill>
                  <a:latin typeface="Calibri"/>
                </a:rPr>
                <a:t>(532nm)</a:t>
              </a: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2" name="Gerade Verbindung mit Pfeil 21"/>
            <p:cNvCxnSpPr/>
            <p:nvPr/>
          </p:nvCxnSpPr>
          <p:spPr>
            <a:xfrm flipH="1">
              <a:off x="2098786" y="3159498"/>
              <a:ext cx="29913" cy="34063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>
              <a:off x="2233433" y="3159498"/>
              <a:ext cx="29913" cy="34063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23"/>
            <p:cNvSpPr txBox="1"/>
            <p:nvPr/>
          </p:nvSpPr>
          <p:spPr>
            <a:xfrm>
              <a:off x="1941599" y="2719951"/>
              <a:ext cx="66727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de-DE" sz="1050" dirty="0">
                  <a:solidFill>
                    <a:prstClr val="black"/>
                  </a:solidFill>
                  <a:latin typeface="Calibri"/>
                </a:rPr>
                <a:t>CH</a:t>
              </a:r>
            </a:p>
            <a:p>
              <a:pPr defTabSz="685800"/>
              <a:r>
                <a:rPr lang="de-DE" sz="825" dirty="0">
                  <a:solidFill>
                    <a:prstClr val="black"/>
                  </a:solidFill>
                  <a:latin typeface="Calibri"/>
                </a:rPr>
                <a:t>(10</a:t>
              </a:r>
              <a:r>
                <a:rPr lang="de-DE" sz="825" dirty="0">
                  <a:solidFill>
                    <a:prstClr val="black"/>
                  </a:solidFill>
                  <a:latin typeface="Symbol" panose="05050102010706020507" pitchFamily="18" charset="2"/>
                </a:rPr>
                <a:t>m</a:t>
              </a:r>
              <a:r>
                <a:rPr lang="de-DE" sz="825" dirty="0">
                  <a:solidFill>
                    <a:prstClr val="black"/>
                  </a:solidFill>
                  <a:latin typeface="Calibri"/>
                </a:rPr>
                <a:t>m)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2426873" y="3269636"/>
              <a:ext cx="774144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de-DE" sz="1050" dirty="0">
                  <a:solidFill>
                    <a:prstClr val="black"/>
                  </a:solidFill>
                  <a:latin typeface="Calibri"/>
                </a:rPr>
                <a:t>Al</a:t>
              </a:r>
            </a:p>
            <a:p>
              <a:pPr defTabSz="685800"/>
              <a:r>
                <a:rPr lang="de-DE" sz="825" dirty="0">
                  <a:solidFill>
                    <a:prstClr val="black"/>
                  </a:solidFill>
                  <a:latin typeface="Calibri"/>
                </a:rPr>
                <a:t>(0.15</a:t>
              </a:r>
              <a:r>
                <a:rPr lang="de-DE" sz="825" dirty="0">
                  <a:solidFill>
                    <a:prstClr val="black"/>
                  </a:solidFill>
                  <a:latin typeface="Symbol" panose="05050102010706020507" pitchFamily="18" charset="2"/>
                </a:rPr>
                <a:t>m</a:t>
              </a:r>
              <a:r>
                <a:rPr lang="de-DE" sz="825" dirty="0">
                  <a:solidFill>
                    <a:prstClr val="black"/>
                  </a:solidFill>
                  <a:latin typeface="Calibri"/>
                </a:rPr>
                <a:t>m)</a:t>
              </a:r>
              <a:endParaRPr lang="de-DE" sz="105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6" name="Gerade Verbindung mit Pfeil 25"/>
            <p:cNvCxnSpPr/>
            <p:nvPr/>
          </p:nvCxnSpPr>
          <p:spPr>
            <a:xfrm flipH="1">
              <a:off x="2213944" y="3427077"/>
              <a:ext cx="272826" cy="30603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2206392" y="4606113"/>
              <a:ext cx="1237946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/>
              <a:r>
                <a:rPr lang="de-DE" altLang="en-US" sz="1050">
                  <a:solidFill>
                    <a:prstClr val="black"/>
                  </a:solidFill>
                  <a:latin typeface="Calibri"/>
                </a:rPr>
                <a:t>spectrometer</a:t>
              </a:r>
              <a:endParaRPr lang="de-DE" altLang="en-US" sz="105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3548325" y="887530"/>
            <a:ext cx="90593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de-DE" altLang="en-US" sz="1500" b="1">
                <a:solidFill>
                  <a:prstClr val="black"/>
                </a:solidFill>
                <a:latin typeface="Calibri"/>
              </a:rPr>
              <a:t>Orion</a:t>
            </a:r>
            <a:endParaRPr lang="de-DE" altLang="en-US" sz="15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6265402" y="887530"/>
            <a:ext cx="90593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de-DE" altLang="en-US" sz="1500" b="1">
                <a:solidFill>
                  <a:prstClr val="black"/>
                </a:solidFill>
                <a:latin typeface="Calibri"/>
              </a:rPr>
              <a:t>NIF</a:t>
            </a:r>
            <a:endParaRPr lang="de-DE" altLang="en-US" sz="15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3781981" y="4684461"/>
            <a:ext cx="13147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85800"/>
            <a:r>
              <a:rPr lang="en-US" sz="900">
                <a:solidFill>
                  <a:prstClr val="black"/>
                </a:solidFill>
                <a:latin typeface="Calibri"/>
              </a:rPr>
              <a:t>Hoarty </a:t>
            </a:r>
            <a:r>
              <a:rPr lang="en-US" sz="900" i="1">
                <a:solidFill>
                  <a:prstClr val="black"/>
                </a:solidFill>
                <a:latin typeface="Calibri"/>
              </a:rPr>
              <a:t>et al.</a:t>
            </a:r>
            <a:r>
              <a:rPr lang="en-US" sz="900">
                <a:solidFill>
                  <a:prstClr val="black"/>
                </a:solidFill>
                <a:latin typeface="Calibri"/>
              </a:rPr>
              <a:t>, PRL (2013)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6506064" y="4684461"/>
            <a:ext cx="126348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85800"/>
            <a:r>
              <a:rPr lang="en-US" sz="900">
                <a:solidFill>
                  <a:prstClr val="black"/>
                </a:solidFill>
                <a:latin typeface="Calibri"/>
              </a:rPr>
              <a:t>Kraus </a:t>
            </a:r>
            <a:r>
              <a:rPr lang="en-US" sz="900" i="1">
                <a:solidFill>
                  <a:prstClr val="black"/>
                </a:solidFill>
                <a:latin typeface="Calibri"/>
              </a:rPr>
              <a:t>et al.</a:t>
            </a:r>
            <a:r>
              <a:rPr lang="en-US" sz="900">
                <a:solidFill>
                  <a:prstClr val="black"/>
                </a:solidFill>
                <a:latin typeface="Calibri"/>
              </a:rPr>
              <a:t>, PRE (2016)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6353945" y="4151039"/>
            <a:ext cx="8515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i="1">
                <a:solidFill>
                  <a:prstClr val="black"/>
                </a:solidFill>
                <a:latin typeface="Calibri"/>
              </a:rPr>
              <a:t>T </a:t>
            </a:r>
            <a:r>
              <a:rPr lang="de-DE" sz="1350">
                <a:solidFill>
                  <a:prstClr val="black"/>
                </a:solidFill>
                <a:latin typeface="Calibri"/>
                <a:sym typeface="Symbol"/>
              </a:rPr>
              <a:t>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110eV</a:t>
            </a:r>
          </a:p>
          <a:p>
            <a:pPr defTabSz="685800"/>
            <a:r>
              <a:rPr lang="de-DE" sz="1350" i="1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>
                <a:solidFill>
                  <a:prstClr val="black"/>
                </a:solidFill>
                <a:latin typeface="Calibri"/>
                <a:sym typeface="Symbol"/>
              </a:rPr>
              <a:t>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7x</a:t>
            </a:r>
            <a:r>
              <a:rPr lang="de-DE" sz="1350" i="1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de-DE" sz="1350" baseline="-25000">
                <a:solidFill>
                  <a:prstClr val="black"/>
                </a:solidFill>
                <a:latin typeface="Calibri"/>
              </a:rPr>
              <a:t>0</a:t>
            </a:r>
            <a:endParaRPr lang="de-DE" sz="13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0" name="Gruppieren 39"/>
          <p:cNvGrpSpPr/>
          <p:nvPr/>
        </p:nvGrpSpPr>
        <p:grpSpPr>
          <a:xfrm>
            <a:off x="6506442" y="1106610"/>
            <a:ext cx="1789905" cy="2153396"/>
            <a:chOff x="6643161" y="1475480"/>
            <a:chExt cx="2386540" cy="2871194"/>
          </a:xfrm>
        </p:grpSpPr>
        <p:pic>
          <p:nvPicPr>
            <p:cNvPr id="41" name="Picture 29" descr="Hohlraum.psd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1637" y="1971503"/>
              <a:ext cx="1918206" cy="2375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rapezoid 248"/>
            <p:cNvSpPr/>
            <p:nvPr/>
          </p:nvSpPr>
          <p:spPr bwMode="auto">
            <a:xfrm rot="13758698">
              <a:off x="8154900" y="2741934"/>
              <a:ext cx="204123" cy="600620"/>
            </a:xfrm>
            <a:custGeom>
              <a:avLst/>
              <a:gdLst>
                <a:gd name="connsiteX0" fmla="*/ 0 w 160734"/>
                <a:gd name="connsiteY0" fmla="*/ 388845 h 388845"/>
                <a:gd name="connsiteX1" fmla="*/ 40184 w 160734"/>
                <a:gd name="connsiteY1" fmla="*/ 0 h 388845"/>
                <a:gd name="connsiteX2" fmla="*/ 120551 w 160734"/>
                <a:gd name="connsiteY2" fmla="*/ 0 h 388845"/>
                <a:gd name="connsiteX3" fmla="*/ 160734 w 160734"/>
                <a:gd name="connsiteY3" fmla="*/ 388845 h 388845"/>
                <a:gd name="connsiteX4" fmla="*/ 0 w 160734"/>
                <a:gd name="connsiteY4" fmla="*/ 388845 h 388845"/>
                <a:gd name="connsiteX0" fmla="*/ 0 w 138691"/>
                <a:gd name="connsiteY0" fmla="*/ 388845 h 517470"/>
                <a:gd name="connsiteX1" fmla="*/ 40184 w 138691"/>
                <a:gd name="connsiteY1" fmla="*/ 0 h 517470"/>
                <a:gd name="connsiteX2" fmla="*/ 120551 w 138691"/>
                <a:gd name="connsiteY2" fmla="*/ 0 h 517470"/>
                <a:gd name="connsiteX3" fmla="*/ 138691 w 138691"/>
                <a:gd name="connsiteY3" fmla="*/ 517470 h 517470"/>
                <a:gd name="connsiteX4" fmla="*/ 0 w 138691"/>
                <a:gd name="connsiteY4" fmla="*/ 388845 h 517470"/>
                <a:gd name="connsiteX0" fmla="*/ 0 w 204123"/>
                <a:gd name="connsiteY0" fmla="*/ 543411 h 543411"/>
                <a:gd name="connsiteX1" fmla="*/ 105616 w 204123"/>
                <a:gd name="connsiteY1" fmla="*/ 0 h 543411"/>
                <a:gd name="connsiteX2" fmla="*/ 185983 w 204123"/>
                <a:gd name="connsiteY2" fmla="*/ 0 h 543411"/>
                <a:gd name="connsiteX3" fmla="*/ 204123 w 204123"/>
                <a:gd name="connsiteY3" fmla="*/ 517470 h 543411"/>
                <a:gd name="connsiteX4" fmla="*/ 0 w 204123"/>
                <a:gd name="connsiteY4" fmla="*/ 543411 h 543411"/>
                <a:gd name="connsiteX0" fmla="*/ 0 w 204123"/>
                <a:gd name="connsiteY0" fmla="*/ 600620 h 600620"/>
                <a:gd name="connsiteX1" fmla="*/ 112638 w 204123"/>
                <a:gd name="connsiteY1" fmla="*/ 0 h 600620"/>
                <a:gd name="connsiteX2" fmla="*/ 185983 w 204123"/>
                <a:gd name="connsiteY2" fmla="*/ 57209 h 600620"/>
                <a:gd name="connsiteX3" fmla="*/ 204123 w 204123"/>
                <a:gd name="connsiteY3" fmla="*/ 574679 h 600620"/>
                <a:gd name="connsiteX4" fmla="*/ 0 w 204123"/>
                <a:gd name="connsiteY4" fmla="*/ 600620 h 60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123" h="600620">
                  <a:moveTo>
                    <a:pt x="0" y="600620"/>
                  </a:moveTo>
                  <a:lnTo>
                    <a:pt x="112638" y="0"/>
                  </a:lnTo>
                  <a:lnTo>
                    <a:pt x="185983" y="57209"/>
                  </a:lnTo>
                  <a:lnTo>
                    <a:pt x="204123" y="574679"/>
                  </a:lnTo>
                  <a:lnTo>
                    <a:pt x="0" y="600620"/>
                  </a:lnTo>
                  <a:close/>
                </a:path>
              </a:pathLst>
            </a:custGeom>
            <a:solidFill>
              <a:srgbClr val="CC0099">
                <a:alpha val="5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60" tIns="34280" rIns="68560" bIns="34280"/>
            <a:lstStyle/>
            <a:p>
              <a:pPr defTabSz="342866">
                <a:defRPr/>
              </a:pPr>
              <a:endParaRPr lang="en-US" sz="1050">
                <a:solidFill>
                  <a:prstClr val="black"/>
                </a:solidFill>
                <a:latin typeface="Helvetica" pitchFamily="34" charset="0"/>
                <a:ea typeface="ＭＳ Ｐゴシック" charset="-128"/>
                <a:cs typeface="ＭＳ Ｐゴシック" pitchFamily="-110" charset="-128"/>
              </a:endParaRPr>
            </a:p>
          </p:txBody>
        </p:sp>
        <p:sp>
          <p:nvSpPr>
            <p:cNvPr id="43" name="Rectangle 37"/>
            <p:cNvSpPr/>
            <p:nvPr/>
          </p:nvSpPr>
          <p:spPr bwMode="auto">
            <a:xfrm>
              <a:off x="7037959" y="3154754"/>
              <a:ext cx="28178" cy="52859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60" tIns="34280" rIns="68560" bIns="34280"/>
            <a:lstStyle/>
            <a:p>
              <a:pPr defTabSz="342866">
                <a:defRPr/>
              </a:pPr>
              <a:endParaRPr lang="en-US" sz="1050">
                <a:solidFill>
                  <a:prstClr val="black"/>
                </a:solidFill>
                <a:latin typeface="Helvetica" pitchFamily="34" charset="0"/>
                <a:ea typeface="ＭＳ Ｐゴシック" charset="-128"/>
                <a:cs typeface="ＭＳ Ｐゴシック" pitchFamily="-110" charset="-128"/>
              </a:endParaRPr>
            </a:p>
          </p:txBody>
        </p:sp>
        <p:sp>
          <p:nvSpPr>
            <p:cNvPr id="44" name="Rectangle 38"/>
            <p:cNvSpPr/>
            <p:nvPr/>
          </p:nvSpPr>
          <p:spPr bwMode="auto">
            <a:xfrm>
              <a:off x="7645462" y="3154754"/>
              <a:ext cx="28176" cy="52859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60" tIns="34280" rIns="68560" bIns="34280"/>
            <a:lstStyle/>
            <a:p>
              <a:pPr defTabSz="342866">
                <a:defRPr/>
              </a:pPr>
              <a:endParaRPr lang="en-US" sz="1050">
                <a:solidFill>
                  <a:prstClr val="black"/>
                </a:solidFill>
                <a:latin typeface="Helvetica" pitchFamily="34" charset="0"/>
                <a:ea typeface="ＭＳ Ｐゴシック" charset="-128"/>
                <a:cs typeface="ＭＳ Ｐゴシック" pitchFamily="-110" charset="-128"/>
              </a:endParaRPr>
            </a:p>
          </p:txBody>
        </p:sp>
        <p:cxnSp>
          <p:nvCxnSpPr>
            <p:cNvPr id="45" name="Straight Connector 187"/>
            <p:cNvCxnSpPr>
              <a:cxnSpLocks noChangeShapeType="1"/>
            </p:cNvCxnSpPr>
            <p:nvPr/>
          </p:nvCxnSpPr>
          <p:spPr bwMode="auto">
            <a:xfrm>
              <a:off x="7668201" y="3016680"/>
              <a:ext cx="336261" cy="20009"/>
            </a:xfrm>
            <a:prstGeom prst="line">
              <a:avLst/>
            </a:prstGeom>
            <a:noFill/>
            <a:ln w="285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Straight Connector 189"/>
            <p:cNvCxnSpPr>
              <a:cxnSpLocks noChangeShapeType="1"/>
            </p:cNvCxnSpPr>
            <p:nvPr/>
          </p:nvCxnSpPr>
          <p:spPr bwMode="auto">
            <a:xfrm flipV="1">
              <a:off x="7664829" y="3319852"/>
              <a:ext cx="340998" cy="26678"/>
            </a:xfrm>
            <a:prstGeom prst="line">
              <a:avLst/>
            </a:prstGeom>
            <a:noFill/>
            <a:ln w="285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 flipH="1" flipV="1">
              <a:off x="7199979" y="1894408"/>
              <a:ext cx="144086" cy="1267726"/>
            </a:xfrm>
            <a:prstGeom prst="line">
              <a:avLst/>
            </a:prstGeom>
            <a:noFill/>
            <a:ln w="28575" cmpd="sng">
              <a:solidFill>
                <a:srgbClr val="FF00FF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8477" tIns="34240" rIns="68477" bIns="34240" anchor="ctr"/>
            <a:lstStyle/>
            <a:p>
              <a:pPr defTabSz="342866"/>
              <a:endParaRPr lang="en-US" sz="10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8" name="Text Box 325"/>
            <p:cNvSpPr txBox="1">
              <a:spLocks noChangeArrowheads="1"/>
            </p:cNvSpPr>
            <p:nvPr/>
          </p:nvSpPr>
          <p:spPr bwMode="auto">
            <a:xfrm>
              <a:off x="6643161" y="1475480"/>
              <a:ext cx="1029661" cy="48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60" tIns="34280" rIns="68560" bIns="34280">
              <a:spAutoFit/>
            </a:bodyPr>
            <a:lstStyle>
              <a:lvl1pPr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1pPr>
              <a:lvl2pPr marL="742950" indent="-28575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2pPr>
              <a:lvl3pPr marL="1143000" indent="-22860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3pPr>
              <a:lvl4pPr marL="1600200" indent="-22860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4pPr>
              <a:lvl5pPr marL="2057400" indent="-22860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5pPr>
              <a:lvl6pPr marL="25146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6pPr>
              <a:lvl7pPr marL="29718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7pPr>
              <a:lvl8pPr marL="34290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8pPr>
              <a:lvl9pPr marL="38862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9pPr>
            </a:lstStyle>
            <a:p>
              <a:pPr algn="ctr" defTabSz="753666">
                <a:lnSpc>
                  <a:spcPct val="90000"/>
                </a:lnSpc>
              </a:pPr>
              <a:r>
                <a:rPr lang="en-US" sz="1050" b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X-ray Scattering</a:t>
              </a:r>
              <a:endParaRPr lang="en-US" sz="1050" b="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" name="Line 326"/>
            <p:cNvSpPr>
              <a:spLocks noChangeShapeType="1"/>
            </p:cNvSpPr>
            <p:nvPr/>
          </p:nvSpPr>
          <p:spPr bwMode="auto">
            <a:xfrm flipH="1">
              <a:off x="6643787" y="3181416"/>
              <a:ext cx="1356110" cy="0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8560" tIns="34280" rIns="68560" bIns="34280" anchor="ctr"/>
            <a:lstStyle/>
            <a:p>
              <a:pPr defTabSz="342866"/>
              <a:endParaRPr lang="en-US" sz="10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0" name="Ellipse 49"/>
            <p:cNvSpPr/>
            <p:nvPr/>
          </p:nvSpPr>
          <p:spPr>
            <a:xfrm>
              <a:off x="7232738" y="3069952"/>
              <a:ext cx="221641" cy="2216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2000">
                  <a:schemeClr val="accent1">
                    <a:tint val="44500"/>
                    <a:satMod val="16000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Line 326"/>
            <p:cNvSpPr>
              <a:spLocks noChangeShapeType="1"/>
            </p:cNvSpPr>
            <p:nvPr/>
          </p:nvSpPr>
          <p:spPr bwMode="auto">
            <a:xfrm flipH="1">
              <a:off x="7159627" y="3181416"/>
              <a:ext cx="349905" cy="0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8560" tIns="34280" rIns="68560" bIns="34280" anchor="ctr"/>
            <a:lstStyle/>
            <a:p>
              <a:pPr defTabSz="342866"/>
              <a:endParaRPr lang="en-US" sz="10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2" name="Line 23"/>
            <p:cNvSpPr>
              <a:spLocks noChangeShapeType="1"/>
            </p:cNvSpPr>
            <p:nvPr/>
          </p:nvSpPr>
          <p:spPr bwMode="auto">
            <a:xfrm flipH="1" flipV="1">
              <a:off x="7309191" y="2850622"/>
              <a:ext cx="37506" cy="329998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8560" tIns="34280" rIns="68560" bIns="34280" anchor="ctr"/>
            <a:lstStyle/>
            <a:p>
              <a:pPr defTabSz="342866"/>
              <a:endParaRPr lang="en-US" sz="10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3" name="Trapezoid 248"/>
            <p:cNvSpPr/>
            <p:nvPr/>
          </p:nvSpPr>
          <p:spPr bwMode="auto">
            <a:xfrm rot="7841302" flipV="1">
              <a:off x="8154900" y="3025803"/>
              <a:ext cx="204123" cy="600620"/>
            </a:xfrm>
            <a:custGeom>
              <a:avLst/>
              <a:gdLst>
                <a:gd name="connsiteX0" fmla="*/ 0 w 160734"/>
                <a:gd name="connsiteY0" fmla="*/ 388845 h 388845"/>
                <a:gd name="connsiteX1" fmla="*/ 40184 w 160734"/>
                <a:gd name="connsiteY1" fmla="*/ 0 h 388845"/>
                <a:gd name="connsiteX2" fmla="*/ 120551 w 160734"/>
                <a:gd name="connsiteY2" fmla="*/ 0 h 388845"/>
                <a:gd name="connsiteX3" fmla="*/ 160734 w 160734"/>
                <a:gd name="connsiteY3" fmla="*/ 388845 h 388845"/>
                <a:gd name="connsiteX4" fmla="*/ 0 w 160734"/>
                <a:gd name="connsiteY4" fmla="*/ 388845 h 388845"/>
                <a:gd name="connsiteX0" fmla="*/ 0 w 138691"/>
                <a:gd name="connsiteY0" fmla="*/ 388845 h 517470"/>
                <a:gd name="connsiteX1" fmla="*/ 40184 w 138691"/>
                <a:gd name="connsiteY1" fmla="*/ 0 h 517470"/>
                <a:gd name="connsiteX2" fmla="*/ 120551 w 138691"/>
                <a:gd name="connsiteY2" fmla="*/ 0 h 517470"/>
                <a:gd name="connsiteX3" fmla="*/ 138691 w 138691"/>
                <a:gd name="connsiteY3" fmla="*/ 517470 h 517470"/>
                <a:gd name="connsiteX4" fmla="*/ 0 w 138691"/>
                <a:gd name="connsiteY4" fmla="*/ 388845 h 517470"/>
                <a:gd name="connsiteX0" fmla="*/ 0 w 204123"/>
                <a:gd name="connsiteY0" fmla="*/ 543411 h 543411"/>
                <a:gd name="connsiteX1" fmla="*/ 105616 w 204123"/>
                <a:gd name="connsiteY1" fmla="*/ 0 h 543411"/>
                <a:gd name="connsiteX2" fmla="*/ 185983 w 204123"/>
                <a:gd name="connsiteY2" fmla="*/ 0 h 543411"/>
                <a:gd name="connsiteX3" fmla="*/ 204123 w 204123"/>
                <a:gd name="connsiteY3" fmla="*/ 517470 h 543411"/>
                <a:gd name="connsiteX4" fmla="*/ 0 w 204123"/>
                <a:gd name="connsiteY4" fmla="*/ 543411 h 543411"/>
                <a:gd name="connsiteX0" fmla="*/ 0 w 204123"/>
                <a:gd name="connsiteY0" fmla="*/ 600620 h 600620"/>
                <a:gd name="connsiteX1" fmla="*/ 112638 w 204123"/>
                <a:gd name="connsiteY1" fmla="*/ 0 h 600620"/>
                <a:gd name="connsiteX2" fmla="*/ 185983 w 204123"/>
                <a:gd name="connsiteY2" fmla="*/ 57209 h 600620"/>
                <a:gd name="connsiteX3" fmla="*/ 204123 w 204123"/>
                <a:gd name="connsiteY3" fmla="*/ 574679 h 600620"/>
                <a:gd name="connsiteX4" fmla="*/ 0 w 204123"/>
                <a:gd name="connsiteY4" fmla="*/ 600620 h 60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123" h="600620">
                  <a:moveTo>
                    <a:pt x="0" y="600620"/>
                  </a:moveTo>
                  <a:lnTo>
                    <a:pt x="112638" y="0"/>
                  </a:lnTo>
                  <a:lnTo>
                    <a:pt x="185983" y="57209"/>
                  </a:lnTo>
                  <a:lnTo>
                    <a:pt x="204123" y="574679"/>
                  </a:lnTo>
                  <a:lnTo>
                    <a:pt x="0" y="600620"/>
                  </a:lnTo>
                  <a:close/>
                </a:path>
              </a:pathLst>
            </a:custGeom>
            <a:solidFill>
              <a:srgbClr val="CC0099">
                <a:alpha val="5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60" tIns="34280" rIns="68560" bIns="34280"/>
            <a:lstStyle/>
            <a:p>
              <a:pPr defTabSz="342866">
                <a:defRPr/>
              </a:pPr>
              <a:endParaRPr lang="en-US" sz="1050">
                <a:solidFill>
                  <a:prstClr val="black"/>
                </a:solidFill>
                <a:latin typeface="Helvetica" pitchFamily="34" charset="0"/>
                <a:ea typeface="ＭＳ Ｐゴシック" charset="-128"/>
                <a:cs typeface="ＭＳ Ｐゴシック" pitchFamily="-110" charset="-128"/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8007749" y="3036114"/>
              <a:ext cx="25261" cy="290122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lIns="68560" tIns="34280" rIns="68560" bIns="34280"/>
            <a:lstStyle/>
            <a:p>
              <a:pPr defTabSz="342866"/>
              <a:endParaRPr lang="en-US" sz="10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5" name="Text Box 325"/>
            <p:cNvSpPr txBox="1">
              <a:spLocks noChangeArrowheads="1"/>
            </p:cNvSpPr>
            <p:nvPr/>
          </p:nvSpPr>
          <p:spPr bwMode="auto">
            <a:xfrm>
              <a:off x="7986714" y="2957284"/>
              <a:ext cx="1042987" cy="48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60" tIns="34280" rIns="68560" bIns="34280">
              <a:spAutoFit/>
            </a:bodyPr>
            <a:lstStyle>
              <a:lvl1pPr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1pPr>
              <a:lvl2pPr marL="742950" indent="-28575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2pPr>
              <a:lvl3pPr marL="1143000" indent="-22860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3pPr>
              <a:lvl4pPr marL="1600200" indent="-22860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4pPr>
              <a:lvl5pPr marL="2057400" indent="-22860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5pPr>
              <a:lvl6pPr marL="25146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6pPr>
              <a:lvl7pPr marL="29718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7pPr>
              <a:lvl8pPr marL="34290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8pPr>
              <a:lvl9pPr marL="38862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9pPr>
            </a:lstStyle>
            <a:p>
              <a:pPr defTabSz="753666">
                <a:lnSpc>
                  <a:spcPct val="90000"/>
                </a:lnSpc>
              </a:pPr>
              <a:r>
                <a:rPr lang="en-US" sz="1050" b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backlighter</a:t>
              </a:r>
              <a:endParaRPr lang="en-US" sz="1050" b="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  <a:p>
              <a:pPr defTabSz="753666">
                <a:lnSpc>
                  <a:spcPct val="90000"/>
                </a:lnSpc>
              </a:pPr>
              <a:r>
                <a:rPr lang="de-DE" sz="1050" b="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(@9keV)</a:t>
              </a:r>
              <a:endParaRPr lang="en-US" sz="1050" b="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6" name="Textfeld 55"/>
          <p:cNvSpPr txBox="1"/>
          <p:nvPr/>
        </p:nvSpPr>
        <p:spPr>
          <a:xfrm>
            <a:off x="6231113" y="3094173"/>
            <a:ext cx="207930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>
                <a:solidFill>
                  <a:prstClr val="black"/>
                </a:solidFill>
                <a:latin typeface="Calibri"/>
              </a:rPr>
              <a:t>Heating + compression: Hohlraum drive</a:t>
            </a:r>
          </a:p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>
                <a:solidFill>
                  <a:prstClr val="black"/>
                </a:solidFill>
                <a:latin typeface="Calibri"/>
              </a:rPr>
              <a:t>Probing: X-ray scattering</a:t>
            </a: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Text Box 18"/>
          <p:cNvSpPr txBox="1">
            <a:spLocks noChangeArrowheads="1"/>
          </p:cNvSpPr>
          <p:nvPr/>
        </p:nvSpPr>
        <p:spPr bwMode="auto">
          <a:xfrm>
            <a:off x="7127460" y="1894735"/>
            <a:ext cx="528991" cy="16158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685800"/>
            <a:r>
              <a:rPr lang="de-DE" altLang="en-US" sz="1050">
                <a:solidFill>
                  <a:prstClr val="black"/>
                </a:solidFill>
                <a:latin typeface="Calibri"/>
              </a:rPr>
              <a:t>CH-target</a:t>
            </a:r>
            <a:endParaRPr lang="de-DE" altLang="en-US" sz="105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8" name="Gerade Verbindung mit Pfeil 57"/>
          <p:cNvCxnSpPr/>
          <p:nvPr/>
        </p:nvCxnSpPr>
        <p:spPr>
          <a:xfrm flipH="1">
            <a:off x="7078862" y="2044102"/>
            <a:ext cx="208969" cy="25836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ußzeilenplatzhalter 5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60" name="Foliennummernplatzhalter 5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624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/>
          <p:cNvSpPr/>
          <p:nvPr/>
        </p:nvSpPr>
        <p:spPr>
          <a:xfrm>
            <a:off x="3781981" y="4684461"/>
            <a:ext cx="13147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85800"/>
            <a:r>
              <a:rPr lang="en-US" sz="900">
                <a:solidFill>
                  <a:prstClr val="black"/>
                </a:solidFill>
                <a:latin typeface="Calibri"/>
              </a:rPr>
              <a:t>Hoarty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900" i="1" dirty="0">
                <a:solidFill>
                  <a:prstClr val="black"/>
                </a:solidFill>
                <a:latin typeface="Calibri"/>
              </a:rPr>
              <a:t>et al.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, PRL (2013)</a:t>
            </a:r>
          </a:p>
        </p:txBody>
      </p:sp>
      <p:sp>
        <p:nvSpPr>
          <p:cNvPr id="38" name="Rechteck 37"/>
          <p:cNvSpPr/>
          <p:nvPr/>
        </p:nvSpPr>
        <p:spPr>
          <a:xfrm>
            <a:off x="6506064" y="4684461"/>
            <a:ext cx="126348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85800"/>
            <a:r>
              <a:rPr lang="en-US" sz="900">
                <a:solidFill>
                  <a:prstClr val="black"/>
                </a:solidFill>
                <a:latin typeface="Calibri"/>
              </a:rPr>
              <a:t>Kraus </a:t>
            </a:r>
            <a:r>
              <a:rPr lang="en-US" sz="900" i="1">
                <a:solidFill>
                  <a:prstClr val="black"/>
                </a:solidFill>
                <a:latin typeface="Calibri"/>
              </a:rPr>
              <a:t>et al.</a:t>
            </a:r>
            <a:r>
              <a:rPr lang="en-US" sz="900">
                <a:solidFill>
                  <a:prstClr val="black"/>
                </a:solidFill>
                <a:latin typeface="Calibri"/>
              </a:rPr>
              <a:t>, PRE (2016)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317638" y="4687979"/>
            <a:ext cx="8327864" cy="44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100"/>
              <a:t>Recent experiments test IPD models in dense plasmas</a:t>
            </a:r>
            <a:endParaRPr lang="en-US" sz="2100"/>
          </a:p>
        </p:txBody>
      </p:sp>
      <p:grpSp>
        <p:nvGrpSpPr>
          <p:cNvPr id="5" name="Gruppieren 4"/>
          <p:cNvGrpSpPr/>
          <p:nvPr/>
        </p:nvGrpSpPr>
        <p:grpSpPr>
          <a:xfrm>
            <a:off x="997721" y="1754344"/>
            <a:ext cx="2070414" cy="964715"/>
            <a:chOff x="449901" y="1415200"/>
            <a:chExt cx="2760551" cy="1286287"/>
          </a:xfrm>
        </p:grpSpPr>
        <p:sp>
          <p:nvSpPr>
            <p:cNvPr id="6" name="AutoShape 16"/>
            <p:cNvSpPr>
              <a:spLocks noChangeArrowheads="1"/>
            </p:cNvSpPr>
            <p:nvPr/>
          </p:nvSpPr>
          <p:spPr bwMode="auto">
            <a:xfrm>
              <a:off x="1122861" y="1880456"/>
              <a:ext cx="1744780" cy="145813"/>
            </a:xfrm>
            <a:prstGeom prst="rightArrow">
              <a:avLst>
                <a:gd name="adj1" fmla="val 50000"/>
                <a:gd name="adj2" fmla="val 167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ectangle 17"/>
            <p:cNvSpPr>
              <a:spLocks noChangeArrowheads="1"/>
            </p:cNvSpPr>
            <p:nvPr/>
          </p:nvSpPr>
          <p:spPr bwMode="auto">
            <a:xfrm>
              <a:off x="1873487" y="1781912"/>
              <a:ext cx="163204" cy="342900"/>
            </a:xfrm>
            <a:prstGeom prst="rect">
              <a:avLst/>
            </a:prstGeom>
            <a:solidFill>
              <a:schemeClr val="bg2">
                <a:alpha val="7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/>
              <a:endParaRPr lang="en-US" altLang="en-US" sz="1350">
                <a:solidFill>
                  <a:srgbClr val="EEECE1"/>
                </a:solidFill>
                <a:latin typeface="Calibri"/>
              </a:endParaRPr>
            </a:p>
          </p:txBody>
        </p:sp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1578308" y="1415200"/>
              <a:ext cx="88956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/>
              <a:r>
                <a:rPr lang="de-DE" altLang="en-US" sz="1050" dirty="0">
                  <a:solidFill>
                    <a:prstClr val="black"/>
                  </a:solidFill>
                  <a:latin typeface="Calibri"/>
                </a:rPr>
                <a:t>Al-target</a:t>
              </a: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449901" y="1770423"/>
              <a:ext cx="682239" cy="400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/>
              <a:r>
                <a:rPr lang="de-DE" altLang="en-US" sz="1350" dirty="0">
                  <a:solidFill>
                    <a:srgbClr val="0000FF"/>
                  </a:solidFill>
                  <a:latin typeface="Calibri"/>
                </a:rPr>
                <a:t>XFEL</a:t>
              </a:r>
            </a:p>
          </p:txBody>
        </p:sp>
        <p:cxnSp>
          <p:nvCxnSpPr>
            <p:cNvPr id="10" name="Gerade Verbindung mit Pfeil 9"/>
            <p:cNvCxnSpPr/>
            <p:nvPr/>
          </p:nvCxnSpPr>
          <p:spPr bwMode="auto">
            <a:xfrm>
              <a:off x="2076450" y="2028825"/>
              <a:ext cx="247891" cy="41344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1972507" y="2362932"/>
              <a:ext cx="1237945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/>
              <a:r>
                <a:rPr lang="de-DE" altLang="en-US" sz="1050" dirty="0" err="1">
                  <a:solidFill>
                    <a:prstClr val="black"/>
                  </a:solidFill>
                  <a:latin typeface="Calibri"/>
                </a:rPr>
                <a:t>spectrometer</a:t>
              </a:r>
              <a:endParaRPr lang="de-DE" altLang="en-US" sz="105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908558" y="887530"/>
            <a:ext cx="85616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de-DE" altLang="en-US" sz="1500" b="1">
                <a:solidFill>
                  <a:prstClr val="black"/>
                </a:solidFill>
                <a:latin typeface="Calibri"/>
              </a:rPr>
              <a:t>LCLS</a:t>
            </a:r>
            <a:endParaRPr lang="de-DE" altLang="en-US" sz="15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153645" y="4684461"/>
            <a:ext cx="13981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85800"/>
            <a:r>
              <a:rPr lang="en-US" sz="900">
                <a:solidFill>
                  <a:prstClr val="black"/>
                </a:solidFill>
                <a:latin typeface="Calibri"/>
              </a:rPr>
              <a:t>Ciricosta </a:t>
            </a:r>
            <a:r>
              <a:rPr lang="en-US" sz="900" i="1">
                <a:solidFill>
                  <a:prstClr val="black"/>
                </a:solidFill>
                <a:latin typeface="Calibri"/>
              </a:rPr>
              <a:t>et al.</a:t>
            </a:r>
            <a:r>
              <a:rPr lang="en-US" sz="900">
                <a:solidFill>
                  <a:prstClr val="black"/>
                </a:solidFill>
                <a:latin typeface="Calibri"/>
              </a:rPr>
              <a:t>, PRL 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(2012)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874268" y="3094173"/>
            <a:ext cx="227348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Calibri"/>
              </a:rPr>
              <a:t>Heating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: X-FEL</a:t>
            </a:r>
          </a:p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Calibri"/>
              </a:rPr>
              <a:t>Probing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: K-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shell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emission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(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from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photo-ioniz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.)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571186" y="3094172"/>
            <a:ext cx="2300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Calibri"/>
              </a:rPr>
              <a:t>Heating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: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ps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(PW)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laser</a:t>
            </a:r>
            <a:endParaRPr lang="de-DE" sz="1350" dirty="0">
              <a:solidFill>
                <a:prstClr val="black"/>
              </a:solidFill>
              <a:latin typeface="Calibri"/>
            </a:endParaRPr>
          </a:p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Calibri"/>
              </a:rPr>
              <a:t>Compression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: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ns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-laser</a:t>
            </a:r>
          </a:p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Calibri"/>
              </a:rPr>
              <a:t>Probing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: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Resonance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line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emission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(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impact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excitation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)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048280" y="3945299"/>
            <a:ext cx="190757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i="1">
                <a:solidFill>
                  <a:prstClr val="black"/>
                </a:solidFill>
                <a:latin typeface="Calibri"/>
              </a:rPr>
              <a:t>T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=70...180eV</a:t>
            </a:r>
          </a:p>
          <a:p>
            <a:pPr defTabSz="685800"/>
            <a:r>
              <a:rPr lang="de-DE" sz="1350" i="1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 =</a:t>
            </a:r>
            <a:r>
              <a:rPr lang="de-DE" sz="1350" i="1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de-DE" sz="1350" baseline="-25000">
                <a:solidFill>
                  <a:prstClr val="black"/>
                </a:solidFill>
                <a:latin typeface="Calibri"/>
              </a:rPr>
              <a:t>0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 (isochoric)</a:t>
            </a:r>
          </a:p>
          <a:p>
            <a:pPr defTabSz="685800"/>
            <a:r>
              <a:rPr lang="de-DE" sz="1350">
                <a:solidFill>
                  <a:prstClr val="black"/>
                </a:solidFill>
                <a:latin typeface="Calibri"/>
              </a:rPr>
              <a:t>highly transient, non-eq.</a:t>
            </a: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683782" y="4151039"/>
            <a:ext cx="11993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i="1">
                <a:solidFill>
                  <a:prstClr val="black"/>
                </a:solidFill>
                <a:latin typeface="Calibri"/>
              </a:rPr>
              <a:t>T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=500...700eV</a:t>
            </a:r>
          </a:p>
          <a:p>
            <a:pPr defTabSz="685800"/>
            <a:r>
              <a:rPr lang="de-DE" sz="1350" i="1">
                <a:solidFill>
                  <a:prstClr val="black"/>
                </a:solidFill>
                <a:latin typeface="Symbol" panose="05050102010706020507" pitchFamily="18" charset="2"/>
              </a:rPr>
              <a:t>r 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=0.5...4x</a:t>
            </a:r>
            <a:r>
              <a:rPr lang="de-DE" sz="1350" i="1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de-DE" sz="1350" baseline="-25000">
                <a:solidFill>
                  <a:prstClr val="black"/>
                </a:solidFill>
                <a:latin typeface="Calibri"/>
              </a:rPr>
              <a:t>0</a:t>
            </a:r>
            <a:endParaRPr lang="de-DE" sz="13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3943978" y="1382738"/>
            <a:ext cx="1718232" cy="1668538"/>
            <a:chOff x="1153362" y="2719951"/>
            <a:chExt cx="2290976" cy="2224717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1153362" y="3102497"/>
              <a:ext cx="1849488" cy="1659322"/>
              <a:chOff x="627012" y="3507613"/>
              <a:chExt cx="2241398" cy="2010936"/>
            </a:xfrm>
          </p:grpSpPr>
          <p:sp>
            <p:nvSpPr>
              <p:cNvPr id="28" name="Freihandform 27"/>
              <p:cNvSpPr/>
              <p:nvPr/>
            </p:nvSpPr>
            <p:spPr>
              <a:xfrm rot="10800000" flipV="1">
                <a:off x="627012" y="4046589"/>
                <a:ext cx="1126274" cy="1471960"/>
              </a:xfrm>
              <a:custGeom>
                <a:avLst/>
                <a:gdLst>
                  <a:gd name="connsiteX0" fmla="*/ 832624 w 847492"/>
                  <a:gd name="connsiteY0" fmla="*/ 182136 h 836341"/>
                  <a:gd name="connsiteX1" fmla="*/ 0 w 847492"/>
                  <a:gd name="connsiteY1" fmla="*/ 0 h 836341"/>
                  <a:gd name="connsiteX2" fmla="*/ 7434 w 847492"/>
                  <a:gd name="connsiteY2" fmla="*/ 282497 h 836341"/>
                  <a:gd name="connsiteX3" fmla="*/ 847492 w 847492"/>
                  <a:gd name="connsiteY3" fmla="*/ 836341 h 836341"/>
                  <a:gd name="connsiteX4" fmla="*/ 832624 w 847492"/>
                  <a:gd name="connsiteY4" fmla="*/ 182136 h 836341"/>
                  <a:gd name="connsiteX0" fmla="*/ 892098 w 892098"/>
                  <a:gd name="connsiteY0" fmla="*/ 182136 h 836341"/>
                  <a:gd name="connsiteX1" fmla="*/ 0 w 892098"/>
                  <a:gd name="connsiteY1" fmla="*/ 0 h 836341"/>
                  <a:gd name="connsiteX2" fmla="*/ 7434 w 892098"/>
                  <a:gd name="connsiteY2" fmla="*/ 282497 h 836341"/>
                  <a:gd name="connsiteX3" fmla="*/ 847492 w 892098"/>
                  <a:gd name="connsiteY3" fmla="*/ 836341 h 836341"/>
                  <a:gd name="connsiteX4" fmla="*/ 892098 w 892098"/>
                  <a:gd name="connsiteY4" fmla="*/ 182136 h 836341"/>
                  <a:gd name="connsiteX0" fmla="*/ 892098 w 892098"/>
                  <a:gd name="connsiteY0" fmla="*/ 182136 h 836341"/>
                  <a:gd name="connsiteX1" fmla="*/ 0 w 892098"/>
                  <a:gd name="connsiteY1" fmla="*/ 0 h 836341"/>
                  <a:gd name="connsiteX2" fmla="*/ 3717 w 892098"/>
                  <a:gd name="connsiteY2" fmla="*/ 520728 h 836341"/>
                  <a:gd name="connsiteX3" fmla="*/ 847492 w 892098"/>
                  <a:gd name="connsiteY3" fmla="*/ 836341 h 836341"/>
                  <a:gd name="connsiteX4" fmla="*/ 892098 w 892098"/>
                  <a:gd name="connsiteY4" fmla="*/ 182136 h 836341"/>
                  <a:gd name="connsiteX0" fmla="*/ 899532 w 899532"/>
                  <a:gd name="connsiteY0" fmla="*/ 258167 h 912372"/>
                  <a:gd name="connsiteX1" fmla="*/ 0 w 899532"/>
                  <a:gd name="connsiteY1" fmla="*/ 0 h 912372"/>
                  <a:gd name="connsiteX2" fmla="*/ 11151 w 899532"/>
                  <a:gd name="connsiteY2" fmla="*/ 596759 h 912372"/>
                  <a:gd name="connsiteX3" fmla="*/ 854926 w 899532"/>
                  <a:gd name="connsiteY3" fmla="*/ 912372 h 912372"/>
                  <a:gd name="connsiteX4" fmla="*/ 899532 w 899532"/>
                  <a:gd name="connsiteY4" fmla="*/ 258167 h 912372"/>
                  <a:gd name="connsiteX0" fmla="*/ 899532 w 1003609"/>
                  <a:gd name="connsiteY0" fmla="*/ 258167 h 1003609"/>
                  <a:gd name="connsiteX1" fmla="*/ 0 w 1003609"/>
                  <a:gd name="connsiteY1" fmla="*/ 0 h 1003609"/>
                  <a:gd name="connsiteX2" fmla="*/ 11151 w 1003609"/>
                  <a:gd name="connsiteY2" fmla="*/ 596759 h 1003609"/>
                  <a:gd name="connsiteX3" fmla="*/ 1003609 w 1003609"/>
                  <a:gd name="connsiteY3" fmla="*/ 1003609 h 1003609"/>
                  <a:gd name="connsiteX4" fmla="*/ 899532 w 1003609"/>
                  <a:gd name="connsiteY4" fmla="*/ 258167 h 1003609"/>
                  <a:gd name="connsiteX0" fmla="*/ 1126274 w 1126274"/>
                  <a:gd name="connsiteY0" fmla="*/ 364610 h 1003609"/>
                  <a:gd name="connsiteX1" fmla="*/ 0 w 1126274"/>
                  <a:gd name="connsiteY1" fmla="*/ 0 h 1003609"/>
                  <a:gd name="connsiteX2" fmla="*/ 11151 w 1126274"/>
                  <a:gd name="connsiteY2" fmla="*/ 596759 h 1003609"/>
                  <a:gd name="connsiteX3" fmla="*/ 1003609 w 1126274"/>
                  <a:gd name="connsiteY3" fmla="*/ 1003609 h 1003609"/>
                  <a:gd name="connsiteX4" fmla="*/ 1126274 w 1126274"/>
                  <a:gd name="connsiteY4" fmla="*/ 364610 h 1003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6274" h="1003609">
                    <a:moveTo>
                      <a:pt x="1126274" y="364610"/>
                    </a:moveTo>
                    <a:lnTo>
                      <a:pt x="0" y="0"/>
                    </a:lnTo>
                    <a:lnTo>
                      <a:pt x="11151" y="596759"/>
                    </a:lnTo>
                    <a:lnTo>
                      <a:pt x="1003609" y="1003609"/>
                    </a:lnTo>
                    <a:lnTo>
                      <a:pt x="1126274" y="364610"/>
                    </a:lnTo>
                    <a:close/>
                  </a:path>
                </a:pathLst>
              </a:custGeom>
              <a:solidFill>
                <a:srgbClr val="CC0099">
                  <a:alpha val="5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Freihandform 28"/>
              <p:cNvSpPr/>
              <p:nvPr/>
            </p:nvSpPr>
            <p:spPr>
              <a:xfrm rot="10800000">
                <a:off x="627012" y="3507613"/>
                <a:ext cx="1126274" cy="1471960"/>
              </a:xfrm>
              <a:custGeom>
                <a:avLst/>
                <a:gdLst>
                  <a:gd name="connsiteX0" fmla="*/ 832624 w 847492"/>
                  <a:gd name="connsiteY0" fmla="*/ 182136 h 836341"/>
                  <a:gd name="connsiteX1" fmla="*/ 0 w 847492"/>
                  <a:gd name="connsiteY1" fmla="*/ 0 h 836341"/>
                  <a:gd name="connsiteX2" fmla="*/ 7434 w 847492"/>
                  <a:gd name="connsiteY2" fmla="*/ 282497 h 836341"/>
                  <a:gd name="connsiteX3" fmla="*/ 847492 w 847492"/>
                  <a:gd name="connsiteY3" fmla="*/ 836341 h 836341"/>
                  <a:gd name="connsiteX4" fmla="*/ 832624 w 847492"/>
                  <a:gd name="connsiteY4" fmla="*/ 182136 h 836341"/>
                  <a:gd name="connsiteX0" fmla="*/ 892098 w 892098"/>
                  <a:gd name="connsiteY0" fmla="*/ 182136 h 836341"/>
                  <a:gd name="connsiteX1" fmla="*/ 0 w 892098"/>
                  <a:gd name="connsiteY1" fmla="*/ 0 h 836341"/>
                  <a:gd name="connsiteX2" fmla="*/ 7434 w 892098"/>
                  <a:gd name="connsiteY2" fmla="*/ 282497 h 836341"/>
                  <a:gd name="connsiteX3" fmla="*/ 847492 w 892098"/>
                  <a:gd name="connsiteY3" fmla="*/ 836341 h 836341"/>
                  <a:gd name="connsiteX4" fmla="*/ 892098 w 892098"/>
                  <a:gd name="connsiteY4" fmla="*/ 182136 h 836341"/>
                  <a:gd name="connsiteX0" fmla="*/ 892098 w 892098"/>
                  <a:gd name="connsiteY0" fmla="*/ 182136 h 836341"/>
                  <a:gd name="connsiteX1" fmla="*/ 0 w 892098"/>
                  <a:gd name="connsiteY1" fmla="*/ 0 h 836341"/>
                  <a:gd name="connsiteX2" fmla="*/ 3717 w 892098"/>
                  <a:gd name="connsiteY2" fmla="*/ 520728 h 836341"/>
                  <a:gd name="connsiteX3" fmla="*/ 847492 w 892098"/>
                  <a:gd name="connsiteY3" fmla="*/ 836341 h 836341"/>
                  <a:gd name="connsiteX4" fmla="*/ 892098 w 892098"/>
                  <a:gd name="connsiteY4" fmla="*/ 182136 h 836341"/>
                  <a:gd name="connsiteX0" fmla="*/ 899532 w 899532"/>
                  <a:gd name="connsiteY0" fmla="*/ 258167 h 912372"/>
                  <a:gd name="connsiteX1" fmla="*/ 0 w 899532"/>
                  <a:gd name="connsiteY1" fmla="*/ 0 h 912372"/>
                  <a:gd name="connsiteX2" fmla="*/ 11151 w 899532"/>
                  <a:gd name="connsiteY2" fmla="*/ 596759 h 912372"/>
                  <a:gd name="connsiteX3" fmla="*/ 854926 w 899532"/>
                  <a:gd name="connsiteY3" fmla="*/ 912372 h 912372"/>
                  <a:gd name="connsiteX4" fmla="*/ 899532 w 899532"/>
                  <a:gd name="connsiteY4" fmla="*/ 258167 h 912372"/>
                  <a:gd name="connsiteX0" fmla="*/ 899532 w 1003609"/>
                  <a:gd name="connsiteY0" fmla="*/ 258167 h 1003609"/>
                  <a:gd name="connsiteX1" fmla="*/ 0 w 1003609"/>
                  <a:gd name="connsiteY1" fmla="*/ 0 h 1003609"/>
                  <a:gd name="connsiteX2" fmla="*/ 11151 w 1003609"/>
                  <a:gd name="connsiteY2" fmla="*/ 596759 h 1003609"/>
                  <a:gd name="connsiteX3" fmla="*/ 1003609 w 1003609"/>
                  <a:gd name="connsiteY3" fmla="*/ 1003609 h 1003609"/>
                  <a:gd name="connsiteX4" fmla="*/ 899532 w 1003609"/>
                  <a:gd name="connsiteY4" fmla="*/ 258167 h 1003609"/>
                  <a:gd name="connsiteX0" fmla="*/ 1126274 w 1126274"/>
                  <a:gd name="connsiteY0" fmla="*/ 364610 h 1003609"/>
                  <a:gd name="connsiteX1" fmla="*/ 0 w 1126274"/>
                  <a:gd name="connsiteY1" fmla="*/ 0 h 1003609"/>
                  <a:gd name="connsiteX2" fmla="*/ 11151 w 1126274"/>
                  <a:gd name="connsiteY2" fmla="*/ 596759 h 1003609"/>
                  <a:gd name="connsiteX3" fmla="*/ 1003609 w 1126274"/>
                  <a:gd name="connsiteY3" fmla="*/ 1003609 h 1003609"/>
                  <a:gd name="connsiteX4" fmla="*/ 1126274 w 1126274"/>
                  <a:gd name="connsiteY4" fmla="*/ 364610 h 1003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6274" h="1003609">
                    <a:moveTo>
                      <a:pt x="1126274" y="364610"/>
                    </a:moveTo>
                    <a:lnTo>
                      <a:pt x="0" y="0"/>
                    </a:lnTo>
                    <a:lnTo>
                      <a:pt x="11151" y="596759"/>
                    </a:lnTo>
                    <a:lnTo>
                      <a:pt x="1003609" y="1003609"/>
                    </a:lnTo>
                    <a:lnTo>
                      <a:pt x="1126274" y="364610"/>
                    </a:lnTo>
                    <a:close/>
                  </a:path>
                </a:pathLst>
              </a:custGeom>
              <a:solidFill>
                <a:srgbClr val="CC0099">
                  <a:alpha val="5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Freihandform 29"/>
              <p:cNvSpPr/>
              <p:nvPr/>
            </p:nvSpPr>
            <p:spPr>
              <a:xfrm>
                <a:off x="2020918" y="4381126"/>
                <a:ext cx="847492" cy="836341"/>
              </a:xfrm>
              <a:custGeom>
                <a:avLst/>
                <a:gdLst>
                  <a:gd name="connsiteX0" fmla="*/ 832624 w 847492"/>
                  <a:gd name="connsiteY0" fmla="*/ 182136 h 836341"/>
                  <a:gd name="connsiteX1" fmla="*/ 0 w 847492"/>
                  <a:gd name="connsiteY1" fmla="*/ 0 h 836341"/>
                  <a:gd name="connsiteX2" fmla="*/ 7434 w 847492"/>
                  <a:gd name="connsiteY2" fmla="*/ 282497 h 836341"/>
                  <a:gd name="connsiteX3" fmla="*/ 847492 w 847492"/>
                  <a:gd name="connsiteY3" fmla="*/ 836341 h 836341"/>
                  <a:gd name="connsiteX4" fmla="*/ 832624 w 847492"/>
                  <a:gd name="connsiteY4" fmla="*/ 182136 h 836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7492" h="836341">
                    <a:moveTo>
                      <a:pt x="832624" y="182136"/>
                    </a:moveTo>
                    <a:lnTo>
                      <a:pt x="0" y="0"/>
                    </a:lnTo>
                    <a:lnTo>
                      <a:pt x="7434" y="282497"/>
                    </a:lnTo>
                    <a:lnTo>
                      <a:pt x="847492" y="836341"/>
                    </a:lnTo>
                    <a:lnTo>
                      <a:pt x="832624" y="182136"/>
                    </a:lnTo>
                    <a:close/>
                  </a:path>
                </a:pathLst>
              </a:custGeom>
              <a:solidFill>
                <a:srgbClr val="00FF00">
                  <a:alpha val="6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Rechteck 30"/>
              <p:cNvSpPr/>
              <p:nvPr/>
            </p:nvSpPr>
            <p:spPr>
              <a:xfrm>
                <a:off x="1894811" y="3967088"/>
                <a:ext cx="140975" cy="111911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Rechteck 31"/>
              <p:cNvSpPr/>
              <p:nvPr/>
            </p:nvSpPr>
            <p:spPr>
              <a:xfrm>
                <a:off x="1719834" y="3967088"/>
                <a:ext cx="162829" cy="111911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Rechteck 32"/>
              <p:cNvSpPr/>
              <p:nvPr/>
            </p:nvSpPr>
            <p:spPr>
              <a:xfrm>
                <a:off x="1872228" y="4198989"/>
                <a:ext cx="36000" cy="619586"/>
              </a:xfrm>
              <a:prstGeom prst="rect">
                <a:avLst/>
              </a:prstGeom>
              <a:solidFill>
                <a:schemeClr val="bg2">
                  <a:lumMod val="1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34" name="Gerade Verbindung mit Pfeil 33"/>
              <p:cNvCxnSpPr/>
              <p:nvPr/>
            </p:nvCxnSpPr>
            <p:spPr bwMode="auto">
              <a:xfrm>
                <a:off x="1900755" y="4841635"/>
                <a:ext cx="258608" cy="60162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0" name="Textfeld 19"/>
            <p:cNvSpPr txBox="1"/>
            <p:nvPr/>
          </p:nvSpPr>
          <p:spPr>
            <a:xfrm>
              <a:off x="1274355" y="3574960"/>
              <a:ext cx="78910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de-DE" sz="1050" dirty="0">
                  <a:solidFill>
                    <a:prstClr val="black"/>
                  </a:solidFill>
                  <a:latin typeface="Calibri"/>
                </a:rPr>
                <a:t>2x 200J</a:t>
              </a:r>
            </a:p>
            <a:p>
              <a:pPr defTabSz="685800"/>
              <a:r>
                <a:rPr lang="de-DE" sz="1050" dirty="0">
                  <a:solidFill>
                    <a:prstClr val="black"/>
                  </a:solidFill>
                  <a:latin typeface="Calibri"/>
                </a:rPr>
                <a:t>0.5ns</a:t>
              </a:r>
            </a:p>
            <a:p>
              <a:pPr defTabSz="685800"/>
              <a:r>
                <a:rPr lang="de-DE" sz="900" dirty="0">
                  <a:solidFill>
                    <a:prstClr val="black"/>
                  </a:solidFill>
                  <a:latin typeface="Calibri"/>
                </a:rPr>
                <a:t>(351nm)</a:t>
              </a: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2318109" y="3761184"/>
              <a:ext cx="77628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de-DE" sz="1050" dirty="0">
                  <a:solidFill>
                    <a:prstClr val="black"/>
                  </a:solidFill>
                  <a:latin typeface="Calibri"/>
                </a:rPr>
                <a:t>100J</a:t>
              </a:r>
            </a:p>
            <a:p>
              <a:pPr defTabSz="685800"/>
              <a:r>
                <a:rPr lang="de-DE" sz="1050" dirty="0">
                  <a:solidFill>
                    <a:prstClr val="black"/>
                  </a:solidFill>
                  <a:latin typeface="Calibri"/>
                </a:rPr>
                <a:t>0.5ps</a:t>
              </a:r>
            </a:p>
            <a:p>
              <a:pPr defTabSz="685800"/>
              <a:r>
                <a:rPr lang="de-DE" sz="900" dirty="0">
                  <a:solidFill>
                    <a:prstClr val="black"/>
                  </a:solidFill>
                  <a:latin typeface="Calibri"/>
                </a:rPr>
                <a:t>(532nm)</a:t>
              </a: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2" name="Gerade Verbindung mit Pfeil 21"/>
            <p:cNvCxnSpPr/>
            <p:nvPr/>
          </p:nvCxnSpPr>
          <p:spPr>
            <a:xfrm flipH="1">
              <a:off x="2098786" y="3159498"/>
              <a:ext cx="29913" cy="34063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>
              <a:off x="2233433" y="3159498"/>
              <a:ext cx="29913" cy="34063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23"/>
            <p:cNvSpPr txBox="1"/>
            <p:nvPr/>
          </p:nvSpPr>
          <p:spPr>
            <a:xfrm>
              <a:off x="1941599" y="2719951"/>
              <a:ext cx="66727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de-DE" sz="1050" dirty="0">
                  <a:solidFill>
                    <a:prstClr val="black"/>
                  </a:solidFill>
                  <a:latin typeface="Calibri"/>
                </a:rPr>
                <a:t>CH</a:t>
              </a:r>
            </a:p>
            <a:p>
              <a:pPr defTabSz="685800"/>
              <a:r>
                <a:rPr lang="de-DE" sz="825" dirty="0">
                  <a:solidFill>
                    <a:prstClr val="black"/>
                  </a:solidFill>
                  <a:latin typeface="Calibri"/>
                </a:rPr>
                <a:t>(10</a:t>
              </a:r>
              <a:r>
                <a:rPr lang="de-DE" sz="825" dirty="0">
                  <a:solidFill>
                    <a:prstClr val="black"/>
                  </a:solidFill>
                  <a:latin typeface="Symbol" panose="05050102010706020507" pitchFamily="18" charset="2"/>
                </a:rPr>
                <a:t>m</a:t>
              </a:r>
              <a:r>
                <a:rPr lang="de-DE" sz="825" dirty="0">
                  <a:solidFill>
                    <a:prstClr val="black"/>
                  </a:solidFill>
                  <a:latin typeface="Calibri"/>
                </a:rPr>
                <a:t>m)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2426873" y="3269636"/>
              <a:ext cx="774144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de-DE" sz="1050" dirty="0">
                  <a:solidFill>
                    <a:prstClr val="black"/>
                  </a:solidFill>
                  <a:latin typeface="Calibri"/>
                </a:rPr>
                <a:t>Al</a:t>
              </a:r>
            </a:p>
            <a:p>
              <a:pPr defTabSz="685800"/>
              <a:r>
                <a:rPr lang="de-DE" sz="825" dirty="0">
                  <a:solidFill>
                    <a:prstClr val="black"/>
                  </a:solidFill>
                  <a:latin typeface="Calibri"/>
                </a:rPr>
                <a:t>(0.15</a:t>
              </a:r>
              <a:r>
                <a:rPr lang="de-DE" sz="825" dirty="0">
                  <a:solidFill>
                    <a:prstClr val="black"/>
                  </a:solidFill>
                  <a:latin typeface="Symbol" panose="05050102010706020507" pitchFamily="18" charset="2"/>
                </a:rPr>
                <a:t>m</a:t>
              </a:r>
              <a:r>
                <a:rPr lang="de-DE" sz="825" dirty="0">
                  <a:solidFill>
                    <a:prstClr val="black"/>
                  </a:solidFill>
                  <a:latin typeface="Calibri"/>
                </a:rPr>
                <a:t>m)</a:t>
              </a:r>
              <a:endParaRPr lang="de-DE" sz="105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6" name="Gerade Verbindung mit Pfeil 25"/>
            <p:cNvCxnSpPr/>
            <p:nvPr/>
          </p:nvCxnSpPr>
          <p:spPr>
            <a:xfrm flipH="1">
              <a:off x="2213944" y="3427077"/>
              <a:ext cx="272826" cy="30603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2206392" y="4606113"/>
              <a:ext cx="1237946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/>
              <a:r>
                <a:rPr lang="de-DE" altLang="en-US" sz="1050">
                  <a:solidFill>
                    <a:prstClr val="black"/>
                  </a:solidFill>
                  <a:latin typeface="Calibri"/>
                </a:rPr>
                <a:t>spectrometer</a:t>
              </a:r>
              <a:endParaRPr lang="de-DE" altLang="en-US" sz="105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3548325" y="887530"/>
            <a:ext cx="90593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de-DE" altLang="en-US" sz="1500" b="1">
                <a:solidFill>
                  <a:prstClr val="black"/>
                </a:solidFill>
                <a:latin typeface="Calibri"/>
              </a:rPr>
              <a:t>Orion</a:t>
            </a:r>
            <a:endParaRPr lang="de-DE" altLang="en-US" sz="15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6265402" y="887530"/>
            <a:ext cx="90593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de-DE" altLang="en-US" sz="1500" b="1">
                <a:solidFill>
                  <a:prstClr val="black"/>
                </a:solidFill>
                <a:latin typeface="Calibri"/>
              </a:rPr>
              <a:t>NIF</a:t>
            </a:r>
            <a:endParaRPr lang="de-DE" altLang="en-US" sz="15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6353945" y="4151039"/>
            <a:ext cx="8515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i="1">
                <a:solidFill>
                  <a:prstClr val="black"/>
                </a:solidFill>
                <a:latin typeface="Calibri"/>
              </a:rPr>
              <a:t>T </a:t>
            </a:r>
            <a:r>
              <a:rPr lang="de-DE" sz="1350">
                <a:solidFill>
                  <a:prstClr val="black"/>
                </a:solidFill>
                <a:latin typeface="Calibri"/>
                <a:sym typeface="Symbol"/>
              </a:rPr>
              <a:t>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110eV</a:t>
            </a:r>
          </a:p>
          <a:p>
            <a:pPr defTabSz="685800"/>
            <a:r>
              <a:rPr lang="de-DE" sz="1350" i="1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>
                <a:solidFill>
                  <a:prstClr val="black"/>
                </a:solidFill>
                <a:latin typeface="Calibri"/>
                <a:sym typeface="Symbol"/>
              </a:rPr>
              <a:t>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7x</a:t>
            </a:r>
            <a:r>
              <a:rPr lang="de-DE" sz="1350" i="1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de-DE" sz="1350" baseline="-25000">
                <a:solidFill>
                  <a:prstClr val="black"/>
                </a:solidFill>
                <a:latin typeface="Calibri"/>
              </a:rPr>
              <a:t>0</a:t>
            </a:r>
            <a:endParaRPr lang="de-DE" sz="13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0" name="Gruppieren 39"/>
          <p:cNvGrpSpPr/>
          <p:nvPr/>
        </p:nvGrpSpPr>
        <p:grpSpPr>
          <a:xfrm>
            <a:off x="6506442" y="1106610"/>
            <a:ext cx="1789905" cy="2153396"/>
            <a:chOff x="6643161" y="1475480"/>
            <a:chExt cx="2386540" cy="2871194"/>
          </a:xfrm>
        </p:grpSpPr>
        <p:pic>
          <p:nvPicPr>
            <p:cNvPr id="41" name="Picture 29" descr="Hohlraum.psd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1637" y="1971503"/>
              <a:ext cx="1918206" cy="2375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rapezoid 248"/>
            <p:cNvSpPr/>
            <p:nvPr/>
          </p:nvSpPr>
          <p:spPr bwMode="auto">
            <a:xfrm rot="13758698">
              <a:off x="8154900" y="2741934"/>
              <a:ext cx="204123" cy="600620"/>
            </a:xfrm>
            <a:custGeom>
              <a:avLst/>
              <a:gdLst>
                <a:gd name="connsiteX0" fmla="*/ 0 w 160734"/>
                <a:gd name="connsiteY0" fmla="*/ 388845 h 388845"/>
                <a:gd name="connsiteX1" fmla="*/ 40184 w 160734"/>
                <a:gd name="connsiteY1" fmla="*/ 0 h 388845"/>
                <a:gd name="connsiteX2" fmla="*/ 120551 w 160734"/>
                <a:gd name="connsiteY2" fmla="*/ 0 h 388845"/>
                <a:gd name="connsiteX3" fmla="*/ 160734 w 160734"/>
                <a:gd name="connsiteY3" fmla="*/ 388845 h 388845"/>
                <a:gd name="connsiteX4" fmla="*/ 0 w 160734"/>
                <a:gd name="connsiteY4" fmla="*/ 388845 h 388845"/>
                <a:gd name="connsiteX0" fmla="*/ 0 w 138691"/>
                <a:gd name="connsiteY0" fmla="*/ 388845 h 517470"/>
                <a:gd name="connsiteX1" fmla="*/ 40184 w 138691"/>
                <a:gd name="connsiteY1" fmla="*/ 0 h 517470"/>
                <a:gd name="connsiteX2" fmla="*/ 120551 w 138691"/>
                <a:gd name="connsiteY2" fmla="*/ 0 h 517470"/>
                <a:gd name="connsiteX3" fmla="*/ 138691 w 138691"/>
                <a:gd name="connsiteY3" fmla="*/ 517470 h 517470"/>
                <a:gd name="connsiteX4" fmla="*/ 0 w 138691"/>
                <a:gd name="connsiteY4" fmla="*/ 388845 h 517470"/>
                <a:gd name="connsiteX0" fmla="*/ 0 w 204123"/>
                <a:gd name="connsiteY0" fmla="*/ 543411 h 543411"/>
                <a:gd name="connsiteX1" fmla="*/ 105616 w 204123"/>
                <a:gd name="connsiteY1" fmla="*/ 0 h 543411"/>
                <a:gd name="connsiteX2" fmla="*/ 185983 w 204123"/>
                <a:gd name="connsiteY2" fmla="*/ 0 h 543411"/>
                <a:gd name="connsiteX3" fmla="*/ 204123 w 204123"/>
                <a:gd name="connsiteY3" fmla="*/ 517470 h 543411"/>
                <a:gd name="connsiteX4" fmla="*/ 0 w 204123"/>
                <a:gd name="connsiteY4" fmla="*/ 543411 h 543411"/>
                <a:gd name="connsiteX0" fmla="*/ 0 w 204123"/>
                <a:gd name="connsiteY0" fmla="*/ 600620 h 600620"/>
                <a:gd name="connsiteX1" fmla="*/ 112638 w 204123"/>
                <a:gd name="connsiteY1" fmla="*/ 0 h 600620"/>
                <a:gd name="connsiteX2" fmla="*/ 185983 w 204123"/>
                <a:gd name="connsiteY2" fmla="*/ 57209 h 600620"/>
                <a:gd name="connsiteX3" fmla="*/ 204123 w 204123"/>
                <a:gd name="connsiteY3" fmla="*/ 574679 h 600620"/>
                <a:gd name="connsiteX4" fmla="*/ 0 w 204123"/>
                <a:gd name="connsiteY4" fmla="*/ 600620 h 60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123" h="600620">
                  <a:moveTo>
                    <a:pt x="0" y="600620"/>
                  </a:moveTo>
                  <a:lnTo>
                    <a:pt x="112638" y="0"/>
                  </a:lnTo>
                  <a:lnTo>
                    <a:pt x="185983" y="57209"/>
                  </a:lnTo>
                  <a:lnTo>
                    <a:pt x="204123" y="574679"/>
                  </a:lnTo>
                  <a:lnTo>
                    <a:pt x="0" y="600620"/>
                  </a:lnTo>
                  <a:close/>
                </a:path>
              </a:pathLst>
            </a:custGeom>
            <a:solidFill>
              <a:srgbClr val="CC0099">
                <a:alpha val="5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60" tIns="34280" rIns="68560" bIns="34280"/>
            <a:lstStyle/>
            <a:p>
              <a:pPr defTabSz="342866">
                <a:defRPr/>
              </a:pPr>
              <a:endParaRPr lang="en-US" sz="1050">
                <a:solidFill>
                  <a:prstClr val="black"/>
                </a:solidFill>
                <a:latin typeface="Helvetica" pitchFamily="34" charset="0"/>
                <a:ea typeface="ＭＳ Ｐゴシック" charset="-128"/>
                <a:cs typeface="ＭＳ Ｐゴシック" pitchFamily="-110" charset="-128"/>
              </a:endParaRPr>
            </a:p>
          </p:txBody>
        </p:sp>
        <p:sp>
          <p:nvSpPr>
            <p:cNvPr id="43" name="Rectangle 37"/>
            <p:cNvSpPr/>
            <p:nvPr/>
          </p:nvSpPr>
          <p:spPr bwMode="auto">
            <a:xfrm>
              <a:off x="7037959" y="3154754"/>
              <a:ext cx="28178" cy="52859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60" tIns="34280" rIns="68560" bIns="34280"/>
            <a:lstStyle/>
            <a:p>
              <a:pPr defTabSz="342866">
                <a:defRPr/>
              </a:pPr>
              <a:endParaRPr lang="en-US" sz="1050">
                <a:solidFill>
                  <a:prstClr val="black"/>
                </a:solidFill>
                <a:latin typeface="Helvetica" pitchFamily="34" charset="0"/>
                <a:ea typeface="ＭＳ Ｐゴシック" charset="-128"/>
                <a:cs typeface="ＭＳ Ｐゴシック" pitchFamily="-110" charset="-128"/>
              </a:endParaRPr>
            </a:p>
          </p:txBody>
        </p:sp>
        <p:sp>
          <p:nvSpPr>
            <p:cNvPr id="44" name="Rectangle 38"/>
            <p:cNvSpPr/>
            <p:nvPr/>
          </p:nvSpPr>
          <p:spPr bwMode="auto">
            <a:xfrm>
              <a:off x="7645462" y="3154754"/>
              <a:ext cx="28176" cy="52859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60" tIns="34280" rIns="68560" bIns="34280"/>
            <a:lstStyle/>
            <a:p>
              <a:pPr defTabSz="342866">
                <a:defRPr/>
              </a:pPr>
              <a:endParaRPr lang="en-US" sz="1050">
                <a:solidFill>
                  <a:prstClr val="black"/>
                </a:solidFill>
                <a:latin typeface="Helvetica" pitchFamily="34" charset="0"/>
                <a:ea typeface="ＭＳ Ｐゴシック" charset="-128"/>
                <a:cs typeface="ＭＳ Ｐゴシック" pitchFamily="-110" charset="-128"/>
              </a:endParaRPr>
            </a:p>
          </p:txBody>
        </p:sp>
        <p:cxnSp>
          <p:nvCxnSpPr>
            <p:cNvPr id="45" name="Straight Connector 187"/>
            <p:cNvCxnSpPr>
              <a:cxnSpLocks noChangeShapeType="1"/>
            </p:cNvCxnSpPr>
            <p:nvPr/>
          </p:nvCxnSpPr>
          <p:spPr bwMode="auto">
            <a:xfrm>
              <a:off x="7668201" y="3016680"/>
              <a:ext cx="336261" cy="20009"/>
            </a:xfrm>
            <a:prstGeom prst="line">
              <a:avLst/>
            </a:prstGeom>
            <a:noFill/>
            <a:ln w="285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Straight Connector 189"/>
            <p:cNvCxnSpPr>
              <a:cxnSpLocks noChangeShapeType="1"/>
            </p:cNvCxnSpPr>
            <p:nvPr/>
          </p:nvCxnSpPr>
          <p:spPr bwMode="auto">
            <a:xfrm flipV="1">
              <a:off x="7664829" y="3319852"/>
              <a:ext cx="340998" cy="26678"/>
            </a:xfrm>
            <a:prstGeom prst="line">
              <a:avLst/>
            </a:prstGeom>
            <a:noFill/>
            <a:ln w="285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 flipH="1" flipV="1">
              <a:off x="7199979" y="1894408"/>
              <a:ext cx="144086" cy="1267726"/>
            </a:xfrm>
            <a:prstGeom prst="line">
              <a:avLst/>
            </a:prstGeom>
            <a:noFill/>
            <a:ln w="28575" cmpd="sng">
              <a:solidFill>
                <a:srgbClr val="FF00FF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8477" tIns="34240" rIns="68477" bIns="34240" anchor="ctr"/>
            <a:lstStyle/>
            <a:p>
              <a:pPr defTabSz="342866"/>
              <a:endParaRPr lang="en-US" sz="10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8" name="Text Box 325"/>
            <p:cNvSpPr txBox="1">
              <a:spLocks noChangeArrowheads="1"/>
            </p:cNvSpPr>
            <p:nvPr/>
          </p:nvSpPr>
          <p:spPr bwMode="auto">
            <a:xfrm>
              <a:off x="6643161" y="1475480"/>
              <a:ext cx="1029661" cy="48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60" tIns="34280" rIns="68560" bIns="34280">
              <a:spAutoFit/>
            </a:bodyPr>
            <a:lstStyle>
              <a:lvl1pPr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1pPr>
              <a:lvl2pPr marL="742950" indent="-28575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2pPr>
              <a:lvl3pPr marL="1143000" indent="-22860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3pPr>
              <a:lvl4pPr marL="1600200" indent="-22860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4pPr>
              <a:lvl5pPr marL="2057400" indent="-22860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5pPr>
              <a:lvl6pPr marL="25146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6pPr>
              <a:lvl7pPr marL="29718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7pPr>
              <a:lvl8pPr marL="34290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8pPr>
              <a:lvl9pPr marL="38862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9pPr>
            </a:lstStyle>
            <a:p>
              <a:pPr algn="ctr" defTabSz="753666">
                <a:lnSpc>
                  <a:spcPct val="90000"/>
                </a:lnSpc>
              </a:pPr>
              <a:r>
                <a:rPr lang="en-US" sz="1050" b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X-ray Scattering</a:t>
              </a:r>
              <a:endParaRPr lang="en-US" sz="1050" b="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" name="Line 326"/>
            <p:cNvSpPr>
              <a:spLocks noChangeShapeType="1"/>
            </p:cNvSpPr>
            <p:nvPr/>
          </p:nvSpPr>
          <p:spPr bwMode="auto">
            <a:xfrm flipH="1">
              <a:off x="6643787" y="3181416"/>
              <a:ext cx="1356110" cy="0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8560" tIns="34280" rIns="68560" bIns="34280" anchor="ctr"/>
            <a:lstStyle/>
            <a:p>
              <a:pPr defTabSz="342866"/>
              <a:endParaRPr lang="en-US" sz="10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0" name="Ellipse 49"/>
            <p:cNvSpPr/>
            <p:nvPr/>
          </p:nvSpPr>
          <p:spPr>
            <a:xfrm>
              <a:off x="7232738" y="3069952"/>
              <a:ext cx="221641" cy="2216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2000">
                  <a:schemeClr val="accent1">
                    <a:tint val="44500"/>
                    <a:satMod val="16000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Line 326"/>
            <p:cNvSpPr>
              <a:spLocks noChangeShapeType="1"/>
            </p:cNvSpPr>
            <p:nvPr/>
          </p:nvSpPr>
          <p:spPr bwMode="auto">
            <a:xfrm flipH="1">
              <a:off x="7159627" y="3181416"/>
              <a:ext cx="349905" cy="0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8560" tIns="34280" rIns="68560" bIns="34280" anchor="ctr"/>
            <a:lstStyle/>
            <a:p>
              <a:pPr defTabSz="342866"/>
              <a:endParaRPr lang="en-US" sz="10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2" name="Line 23"/>
            <p:cNvSpPr>
              <a:spLocks noChangeShapeType="1"/>
            </p:cNvSpPr>
            <p:nvPr/>
          </p:nvSpPr>
          <p:spPr bwMode="auto">
            <a:xfrm flipH="1" flipV="1">
              <a:off x="7309191" y="2850622"/>
              <a:ext cx="37506" cy="329998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8560" tIns="34280" rIns="68560" bIns="34280" anchor="ctr"/>
            <a:lstStyle/>
            <a:p>
              <a:pPr defTabSz="342866"/>
              <a:endParaRPr lang="en-US" sz="10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3" name="Trapezoid 248"/>
            <p:cNvSpPr/>
            <p:nvPr/>
          </p:nvSpPr>
          <p:spPr bwMode="auto">
            <a:xfrm rot="7841302" flipV="1">
              <a:off x="8154900" y="3025803"/>
              <a:ext cx="204123" cy="600620"/>
            </a:xfrm>
            <a:custGeom>
              <a:avLst/>
              <a:gdLst>
                <a:gd name="connsiteX0" fmla="*/ 0 w 160734"/>
                <a:gd name="connsiteY0" fmla="*/ 388845 h 388845"/>
                <a:gd name="connsiteX1" fmla="*/ 40184 w 160734"/>
                <a:gd name="connsiteY1" fmla="*/ 0 h 388845"/>
                <a:gd name="connsiteX2" fmla="*/ 120551 w 160734"/>
                <a:gd name="connsiteY2" fmla="*/ 0 h 388845"/>
                <a:gd name="connsiteX3" fmla="*/ 160734 w 160734"/>
                <a:gd name="connsiteY3" fmla="*/ 388845 h 388845"/>
                <a:gd name="connsiteX4" fmla="*/ 0 w 160734"/>
                <a:gd name="connsiteY4" fmla="*/ 388845 h 388845"/>
                <a:gd name="connsiteX0" fmla="*/ 0 w 138691"/>
                <a:gd name="connsiteY0" fmla="*/ 388845 h 517470"/>
                <a:gd name="connsiteX1" fmla="*/ 40184 w 138691"/>
                <a:gd name="connsiteY1" fmla="*/ 0 h 517470"/>
                <a:gd name="connsiteX2" fmla="*/ 120551 w 138691"/>
                <a:gd name="connsiteY2" fmla="*/ 0 h 517470"/>
                <a:gd name="connsiteX3" fmla="*/ 138691 w 138691"/>
                <a:gd name="connsiteY3" fmla="*/ 517470 h 517470"/>
                <a:gd name="connsiteX4" fmla="*/ 0 w 138691"/>
                <a:gd name="connsiteY4" fmla="*/ 388845 h 517470"/>
                <a:gd name="connsiteX0" fmla="*/ 0 w 204123"/>
                <a:gd name="connsiteY0" fmla="*/ 543411 h 543411"/>
                <a:gd name="connsiteX1" fmla="*/ 105616 w 204123"/>
                <a:gd name="connsiteY1" fmla="*/ 0 h 543411"/>
                <a:gd name="connsiteX2" fmla="*/ 185983 w 204123"/>
                <a:gd name="connsiteY2" fmla="*/ 0 h 543411"/>
                <a:gd name="connsiteX3" fmla="*/ 204123 w 204123"/>
                <a:gd name="connsiteY3" fmla="*/ 517470 h 543411"/>
                <a:gd name="connsiteX4" fmla="*/ 0 w 204123"/>
                <a:gd name="connsiteY4" fmla="*/ 543411 h 543411"/>
                <a:gd name="connsiteX0" fmla="*/ 0 w 204123"/>
                <a:gd name="connsiteY0" fmla="*/ 600620 h 600620"/>
                <a:gd name="connsiteX1" fmla="*/ 112638 w 204123"/>
                <a:gd name="connsiteY1" fmla="*/ 0 h 600620"/>
                <a:gd name="connsiteX2" fmla="*/ 185983 w 204123"/>
                <a:gd name="connsiteY2" fmla="*/ 57209 h 600620"/>
                <a:gd name="connsiteX3" fmla="*/ 204123 w 204123"/>
                <a:gd name="connsiteY3" fmla="*/ 574679 h 600620"/>
                <a:gd name="connsiteX4" fmla="*/ 0 w 204123"/>
                <a:gd name="connsiteY4" fmla="*/ 600620 h 60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123" h="600620">
                  <a:moveTo>
                    <a:pt x="0" y="600620"/>
                  </a:moveTo>
                  <a:lnTo>
                    <a:pt x="112638" y="0"/>
                  </a:lnTo>
                  <a:lnTo>
                    <a:pt x="185983" y="57209"/>
                  </a:lnTo>
                  <a:lnTo>
                    <a:pt x="204123" y="574679"/>
                  </a:lnTo>
                  <a:lnTo>
                    <a:pt x="0" y="600620"/>
                  </a:lnTo>
                  <a:close/>
                </a:path>
              </a:pathLst>
            </a:custGeom>
            <a:solidFill>
              <a:srgbClr val="CC0099">
                <a:alpha val="5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60" tIns="34280" rIns="68560" bIns="34280"/>
            <a:lstStyle/>
            <a:p>
              <a:pPr defTabSz="342866">
                <a:defRPr/>
              </a:pPr>
              <a:endParaRPr lang="en-US" sz="1050">
                <a:solidFill>
                  <a:prstClr val="black"/>
                </a:solidFill>
                <a:latin typeface="Helvetica" pitchFamily="34" charset="0"/>
                <a:ea typeface="ＭＳ Ｐゴシック" charset="-128"/>
                <a:cs typeface="ＭＳ Ｐゴシック" pitchFamily="-110" charset="-128"/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8007749" y="3036114"/>
              <a:ext cx="25261" cy="290122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lIns="68560" tIns="34280" rIns="68560" bIns="34280"/>
            <a:lstStyle/>
            <a:p>
              <a:pPr defTabSz="342866"/>
              <a:endParaRPr lang="en-US" sz="10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5" name="Text Box 325"/>
            <p:cNvSpPr txBox="1">
              <a:spLocks noChangeArrowheads="1"/>
            </p:cNvSpPr>
            <p:nvPr/>
          </p:nvSpPr>
          <p:spPr bwMode="auto">
            <a:xfrm>
              <a:off x="7986714" y="2957284"/>
              <a:ext cx="1042987" cy="48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60" tIns="34280" rIns="68560" bIns="34280">
              <a:spAutoFit/>
            </a:bodyPr>
            <a:lstStyle>
              <a:lvl1pPr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1pPr>
              <a:lvl2pPr marL="742950" indent="-28575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2pPr>
              <a:lvl3pPr marL="1143000" indent="-22860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3pPr>
              <a:lvl4pPr marL="1600200" indent="-22860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4pPr>
              <a:lvl5pPr marL="2057400" indent="-22860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5pPr>
              <a:lvl6pPr marL="25146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6pPr>
              <a:lvl7pPr marL="29718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7pPr>
              <a:lvl8pPr marL="34290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8pPr>
              <a:lvl9pPr marL="38862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9pPr>
            </a:lstStyle>
            <a:p>
              <a:pPr defTabSz="753666">
                <a:lnSpc>
                  <a:spcPct val="90000"/>
                </a:lnSpc>
              </a:pPr>
              <a:r>
                <a:rPr lang="en-US" sz="1050" b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backlighter</a:t>
              </a:r>
              <a:endParaRPr lang="en-US" sz="1050" b="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  <a:p>
              <a:pPr defTabSz="753666">
                <a:lnSpc>
                  <a:spcPct val="90000"/>
                </a:lnSpc>
              </a:pPr>
              <a:r>
                <a:rPr lang="de-DE" sz="1050" b="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(@9keV)</a:t>
              </a:r>
              <a:endParaRPr lang="en-US" sz="1050" b="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6" name="Textfeld 55"/>
          <p:cNvSpPr txBox="1"/>
          <p:nvPr/>
        </p:nvSpPr>
        <p:spPr>
          <a:xfrm>
            <a:off x="6231113" y="3094173"/>
            <a:ext cx="207930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>
                <a:solidFill>
                  <a:prstClr val="black"/>
                </a:solidFill>
                <a:latin typeface="Calibri"/>
              </a:rPr>
              <a:t>Heating + compression: Hohlraum drive</a:t>
            </a:r>
          </a:p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>
                <a:solidFill>
                  <a:prstClr val="black"/>
                </a:solidFill>
                <a:latin typeface="Calibri"/>
              </a:rPr>
              <a:t>Probing: X-ray scattering</a:t>
            </a: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Text Box 18"/>
          <p:cNvSpPr txBox="1">
            <a:spLocks noChangeArrowheads="1"/>
          </p:cNvSpPr>
          <p:nvPr/>
        </p:nvSpPr>
        <p:spPr bwMode="auto">
          <a:xfrm>
            <a:off x="7127460" y="1894735"/>
            <a:ext cx="528991" cy="16158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685800"/>
            <a:r>
              <a:rPr lang="de-DE" altLang="en-US" sz="1050">
                <a:solidFill>
                  <a:prstClr val="black"/>
                </a:solidFill>
                <a:latin typeface="Calibri"/>
              </a:rPr>
              <a:t>CH-target</a:t>
            </a:r>
            <a:endParaRPr lang="de-DE" altLang="en-US" sz="105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8" name="Gerade Verbindung mit Pfeil 57"/>
          <p:cNvCxnSpPr/>
          <p:nvPr/>
        </p:nvCxnSpPr>
        <p:spPr>
          <a:xfrm flipH="1">
            <a:off x="7078862" y="2044102"/>
            <a:ext cx="208969" cy="25836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Grafik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38101"/>
            <a:ext cx="8213702" cy="461795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0" name="Textfeld 69"/>
          <p:cNvSpPr txBox="1"/>
          <p:nvPr/>
        </p:nvSpPr>
        <p:spPr>
          <a:xfrm>
            <a:off x="6139474" y="4687979"/>
            <a:ext cx="2865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Slide </a:t>
            </a:r>
            <a:r>
              <a:rPr lang="de-DE" sz="1200" dirty="0" err="1" smtClean="0"/>
              <a:t>courtesy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S. Vinko, U Oxford</a:t>
            </a:r>
            <a:endParaRPr lang="de-DE" sz="1200" dirty="0"/>
          </a:p>
        </p:txBody>
      </p:sp>
      <p:pic>
        <p:nvPicPr>
          <p:cNvPr id="68" name="Picture 2" descr="AA Workshop head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656053"/>
            <a:ext cx="2396279" cy="45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" name="Gruppieren 70"/>
          <p:cNvGrpSpPr/>
          <p:nvPr/>
        </p:nvGrpSpPr>
        <p:grpSpPr>
          <a:xfrm>
            <a:off x="1446609" y="1614488"/>
            <a:ext cx="6250782" cy="1950244"/>
            <a:chOff x="6668522" y="4963476"/>
            <a:chExt cx="10224909" cy="3702931"/>
          </a:xfrm>
        </p:grpSpPr>
        <p:sp>
          <p:nvSpPr>
            <p:cNvPr id="72" name="Rectangle"/>
            <p:cNvSpPr/>
            <p:nvPr/>
          </p:nvSpPr>
          <p:spPr>
            <a:xfrm>
              <a:off x="6668522" y="4963476"/>
              <a:ext cx="10224909" cy="3702931"/>
            </a:xfrm>
            <a:prstGeom prst="rect">
              <a:avLst/>
            </a:prstGeom>
            <a:solidFill>
              <a:srgbClr val="FFFB00"/>
            </a:solidFill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73" name="Vast majority of this work is theoretical!…"/>
            <p:cNvSpPr txBox="1"/>
            <p:nvPr/>
          </p:nvSpPr>
          <p:spPr>
            <a:xfrm>
              <a:off x="7121879" y="5505198"/>
              <a:ext cx="9566841" cy="2615081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defTabSz="438150">
                <a:spcBef>
                  <a:spcPts val="1500"/>
                </a:spcBef>
                <a:defRPr sz="4000"/>
              </a:pPr>
              <a:r>
                <a:rPr sz="2400" dirty="0"/>
                <a:t>Vast majority of this work is theoretical!</a:t>
              </a:r>
            </a:p>
            <a:p>
              <a:pPr defTabSz="438150">
                <a:spcBef>
                  <a:spcPts val="1500"/>
                </a:spcBef>
                <a:defRPr sz="4000"/>
              </a:pPr>
              <a:r>
                <a:rPr sz="2400" dirty="0"/>
                <a:t>Experimental data remains scarce, especially for different </a:t>
              </a:r>
              <a:r>
                <a:rPr lang="en-GB" sz="2400" dirty="0"/>
                <a:t>density </a:t>
              </a:r>
              <a:r>
                <a:rPr sz="2400" dirty="0"/>
                <a:t>conditions!</a:t>
              </a:r>
            </a:p>
          </p:txBody>
        </p:sp>
      </p:grpSp>
      <p:sp>
        <p:nvSpPr>
          <p:cNvPr id="60" name="Rechteck 59"/>
          <p:cNvSpPr/>
          <p:nvPr/>
        </p:nvSpPr>
        <p:spPr>
          <a:xfrm>
            <a:off x="2804608" y="4655241"/>
            <a:ext cx="1413858" cy="457753"/>
          </a:xfrm>
          <a:prstGeom prst="rect">
            <a:avLst/>
          </a:prstGeom>
          <a:solidFill>
            <a:srgbClr val="2A57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9" name="Textfeld 68"/>
          <p:cNvSpPr txBox="1"/>
          <p:nvPr/>
        </p:nvSpPr>
        <p:spPr>
          <a:xfrm>
            <a:off x="2624085" y="4886177"/>
            <a:ext cx="17124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1"/>
                </a:solidFill>
              </a:rPr>
              <a:t>UC </a:t>
            </a:r>
            <a:r>
              <a:rPr lang="de-DE" sz="1050" dirty="0">
                <a:solidFill>
                  <a:schemeClr val="bg1"/>
                </a:solidFill>
              </a:rPr>
              <a:t>Berkeley, </a:t>
            </a:r>
            <a:r>
              <a:rPr lang="de-DE" sz="1050" dirty="0" smtClean="0">
                <a:solidFill>
                  <a:schemeClr val="bg1"/>
                </a:solidFill>
              </a:rPr>
              <a:t>June 2021</a:t>
            </a:r>
            <a:endParaRPr lang="de-DE" sz="1050" dirty="0">
              <a:solidFill>
                <a:schemeClr val="bg1"/>
              </a:solidFill>
            </a:endParaRPr>
          </a:p>
        </p:txBody>
      </p:sp>
      <p:sp>
        <p:nvSpPr>
          <p:cNvPr id="61" name="Foliennummernplatzhalter 6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91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100"/>
              <a:t>Recent experiments test IPD models in dense plasmas</a:t>
            </a:r>
            <a:endParaRPr lang="en-US" sz="2100"/>
          </a:p>
        </p:txBody>
      </p:sp>
      <p:grpSp>
        <p:nvGrpSpPr>
          <p:cNvPr id="5" name="Gruppieren 4"/>
          <p:cNvGrpSpPr/>
          <p:nvPr/>
        </p:nvGrpSpPr>
        <p:grpSpPr>
          <a:xfrm>
            <a:off x="997721" y="1754344"/>
            <a:ext cx="2070414" cy="964715"/>
            <a:chOff x="449901" y="1415200"/>
            <a:chExt cx="2760551" cy="1286287"/>
          </a:xfrm>
        </p:grpSpPr>
        <p:sp>
          <p:nvSpPr>
            <p:cNvPr id="6" name="AutoShape 16"/>
            <p:cNvSpPr>
              <a:spLocks noChangeArrowheads="1"/>
            </p:cNvSpPr>
            <p:nvPr/>
          </p:nvSpPr>
          <p:spPr bwMode="auto">
            <a:xfrm>
              <a:off x="1122861" y="1880456"/>
              <a:ext cx="1744780" cy="145813"/>
            </a:xfrm>
            <a:prstGeom prst="rightArrow">
              <a:avLst>
                <a:gd name="adj1" fmla="val 50000"/>
                <a:gd name="adj2" fmla="val 167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ectangle 17"/>
            <p:cNvSpPr>
              <a:spLocks noChangeArrowheads="1"/>
            </p:cNvSpPr>
            <p:nvPr/>
          </p:nvSpPr>
          <p:spPr bwMode="auto">
            <a:xfrm>
              <a:off x="1873487" y="1781912"/>
              <a:ext cx="163204" cy="342900"/>
            </a:xfrm>
            <a:prstGeom prst="rect">
              <a:avLst/>
            </a:prstGeom>
            <a:solidFill>
              <a:schemeClr val="bg2">
                <a:alpha val="7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/>
              <a:endParaRPr lang="en-US" altLang="en-US" sz="1350">
                <a:solidFill>
                  <a:srgbClr val="EEECE1"/>
                </a:solidFill>
                <a:latin typeface="Calibri"/>
              </a:endParaRPr>
            </a:p>
          </p:txBody>
        </p:sp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1578308" y="1415200"/>
              <a:ext cx="88956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/>
              <a:r>
                <a:rPr lang="de-DE" altLang="en-US" sz="1050" dirty="0">
                  <a:solidFill>
                    <a:prstClr val="black"/>
                  </a:solidFill>
                  <a:latin typeface="Calibri"/>
                </a:rPr>
                <a:t>Al-target</a:t>
              </a: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449901" y="1770423"/>
              <a:ext cx="682239" cy="400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/>
              <a:r>
                <a:rPr lang="de-DE" altLang="en-US" sz="1350" dirty="0">
                  <a:solidFill>
                    <a:srgbClr val="0000FF"/>
                  </a:solidFill>
                  <a:latin typeface="Calibri"/>
                </a:rPr>
                <a:t>XFEL</a:t>
              </a:r>
            </a:p>
          </p:txBody>
        </p:sp>
        <p:cxnSp>
          <p:nvCxnSpPr>
            <p:cNvPr id="10" name="Gerade Verbindung mit Pfeil 9"/>
            <p:cNvCxnSpPr/>
            <p:nvPr/>
          </p:nvCxnSpPr>
          <p:spPr bwMode="auto">
            <a:xfrm>
              <a:off x="2076450" y="2028825"/>
              <a:ext cx="247891" cy="41344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1972507" y="2362932"/>
              <a:ext cx="1237945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/>
              <a:r>
                <a:rPr lang="de-DE" altLang="en-US" sz="1050" dirty="0" err="1">
                  <a:solidFill>
                    <a:prstClr val="black"/>
                  </a:solidFill>
                  <a:latin typeface="Calibri"/>
                </a:rPr>
                <a:t>spectrometer</a:t>
              </a:r>
              <a:endParaRPr lang="de-DE" altLang="en-US" sz="105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908558" y="887530"/>
            <a:ext cx="85616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de-DE" altLang="en-US" sz="1500" b="1">
                <a:solidFill>
                  <a:prstClr val="black"/>
                </a:solidFill>
                <a:latin typeface="Calibri"/>
              </a:rPr>
              <a:t>LCLS</a:t>
            </a:r>
            <a:endParaRPr lang="de-DE" altLang="en-US" sz="15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153645" y="4684461"/>
            <a:ext cx="13981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85800"/>
            <a:r>
              <a:rPr lang="en-US" sz="900">
                <a:solidFill>
                  <a:prstClr val="black"/>
                </a:solidFill>
                <a:latin typeface="Calibri"/>
              </a:rPr>
              <a:t>Ciricosta </a:t>
            </a:r>
            <a:r>
              <a:rPr lang="en-US" sz="900" i="1">
                <a:solidFill>
                  <a:prstClr val="black"/>
                </a:solidFill>
                <a:latin typeface="Calibri"/>
              </a:rPr>
              <a:t>et al.</a:t>
            </a:r>
            <a:r>
              <a:rPr lang="en-US" sz="900">
                <a:solidFill>
                  <a:prstClr val="black"/>
                </a:solidFill>
                <a:latin typeface="Calibri"/>
              </a:rPr>
              <a:t>, PRL 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(2012)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874268" y="3094173"/>
            <a:ext cx="227348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Calibri"/>
              </a:rPr>
              <a:t>Heating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: X-FEL</a:t>
            </a:r>
          </a:p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Calibri"/>
              </a:rPr>
              <a:t>Probing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: K-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shell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emission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(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from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photo-ioniz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.)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571186" y="3094172"/>
            <a:ext cx="2300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Calibri"/>
              </a:rPr>
              <a:t>Heating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: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ps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(PW)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laser</a:t>
            </a:r>
            <a:endParaRPr lang="de-DE" sz="1350" dirty="0">
              <a:solidFill>
                <a:prstClr val="black"/>
              </a:solidFill>
              <a:latin typeface="Calibri"/>
            </a:endParaRPr>
          </a:p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Calibri"/>
              </a:rPr>
              <a:t>Compression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: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ns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-laser</a:t>
            </a:r>
          </a:p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Calibri"/>
              </a:rPr>
              <a:t>Probing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: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Resonance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line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emission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(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impact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excitation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)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048280" y="3945299"/>
            <a:ext cx="190757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i="1">
                <a:solidFill>
                  <a:prstClr val="black"/>
                </a:solidFill>
                <a:latin typeface="Calibri"/>
              </a:rPr>
              <a:t>T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=70...180eV</a:t>
            </a:r>
          </a:p>
          <a:p>
            <a:pPr defTabSz="685800"/>
            <a:r>
              <a:rPr lang="de-DE" sz="1350" i="1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 =</a:t>
            </a:r>
            <a:r>
              <a:rPr lang="de-DE" sz="1350" i="1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de-DE" sz="1350" baseline="-25000">
                <a:solidFill>
                  <a:prstClr val="black"/>
                </a:solidFill>
                <a:latin typeface="Calibri"/>
              </a:rPr>
              <a:t>0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 (isochoric)</a:t>
            </a:r>
          </a:p>
          <a:p>
            <a:pPr defTabSz="685800"/>
            <a:r>
              <a:rPr lang="de-DE" sz="1350">
                <a:solidFill>
                  <a:prstClr val="black"/>
                </a:solidFill>
                <a:latin typeface="Calibri"/>
              </a:rPr>
              <a:t>highly transient, non-eq.</a:t>
            </a: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683782" y="4151039"/>
            <a:ext cx="11993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i="1">
                <a:solidFill>
                  <a:prstClr val="black"/>
                </a:solidFill>
                <a:latin typeface="Calibri"/>
              </a:rPr>
              <a:t>T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=500...700eV</a:t>
            </a:r>
          </a:p>
          <a:p>
            <a:pPr defTabSz="685800"/>
            <a:r>
              <a:rPr lang="de-DE" sz="1350" i="1">
                <a:solidFill>
                  <a:prstClr val="black"/>
                </a:solidFill>
                <a:latin typeface="Symbol" panose="05050102010706020507" pitchFamily="18" charset="2"/>
              </a:rPr>
              <a:t>r 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=0.5...4x</a:t>
            </a:r>
            <a:r>
              <a:rPr lang="de-DE" sz="1350" i="1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de-DE" sz="1350" baseline="-25000">
                <a:solidFill>
                  <a:prstClr val="black"/>
                </a:solidFill>
                <a:latin typeface="Calibri"/>
              </a:rPr>
              <a:t>0</a:t>
            </a:r>
            <a:endParaRPr lang="de-DE" sz="13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3943978" y="1382738"/>
            <a:ext cx="1718232" cy="1668538"/>
            <a:chOff x="1153362" y="2719951"/>
            <a:chExt cx="2290976" cy="2224717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1153362" y="3102497"/>
              <a:ext cx="1849488" cy="1659322"/>
              <a:chOff x="627012" y="3507613"/>
              <a:chExt cx="2241398" cy="2010936"/>
            </a:xfrm>
          </p:grpSpPr>
          <p:sp>
            <p:nvSpPr>
              <p:cNvPr id="28" name="Freihandform 27"/>
              <p:cNvSpPr/>
              <p:nvPr/>
            </p:nvSpPr>
            <p:spPr>
              <a:xfrm rot="10800000" flipV="1">
                <a:off x="627012" y="4046589"/>
                <a:ext cx="1126274" cy="1471960"/>
              </a:xfrm>
              <a:custGeom>
                <a:avLst/>
                <a:gdLst>
                  <a:gd name="connsiteX0" fmla="*/ 832624 w 847492"/>
                  <a:gd name="connsiteY0" fmla="*/ 182136 h 836341"/>
                  <a:gd name="connsiteX1" fmla="*/ 0 w 847492"/>
                  <a:gd name="connsiteY1" fmla="*/ 0 h 836341"/>
                  <a:gd name="connsiteX2" fmla="*/ 7434 w 847492"/>
                  <a:gd name="connsiteY2" fmla="*/ 282497 h 836341"/>
                  <a:gd name="connsiteX3" fmla="*/ 847492 w 847492"/>
                  <a:gd name="connsiteY3" fmla="*/ 836341 h 836341"/>
                  <a:gd name="connsiteX4" fmla="*/ 832624 w 847492"/>
                  <a:gd name="connsiteY4" fmla="*/ 182136 h 836341"/>
                  <a:gd name="connsiteX0" fmla="*/ 892098 w 892098"/>
                  <a:gd name="connsiteY0" fmla="*/ 182136 h 836341"/>
                  <a:gd name="connsiteX1" fmla="*/ 0 w 892098"/>
                  <a:gd name="connsiteY1" fmla="*/ 0 h 836341"/>
                  <a:gd name="connsiteX2" fmla="*/ 7434 w 892098"/>
                  <a:gd name="connsiteY2" fmla="*/ 282497 h 836341"/>
                  <a:gd name="connsiteX3" fmla="*/ 847492 w 892098"/>
                  <a:gd name="connsiteY3" fmla="*/ 836341 h 836341"/>
                  <a:gd name="connsiteX4" fmla="*/ 892098 w 892098"/>
                  <a:gd name="connsiteY4" fmla="*/ 182136 h 836341"/>
                  <a:gd name="connsiteX0" fmla="*/ 892098 w 892098"/>
                  <a:gd name="connsiteY0" fmla="*/ 182136 h 836341"/>
                  <a:gd name="connsiteX1" fmla="*/ 0 w 892098"/>
                  <a:gd name="connsiteY1" fmla="*/ 0 h 836341"/>
                  <a:gd name="connsiteX2" fmla="*/ 3717 w 892098"/>
                  <a:gd name="connsiteY2" fmla="*/ 520728 h 836341"/>
                  <a:gd name="connsiteX3" fmla="*/ 847492 w 892098"/>
                  <a:gd name="connsiteY3" fmla="*/ 836341 h 836341"/>
                  <a:gd name="connsiteX4" fmla="*/ 892098 w 892098"/>
                  <a:gd name="connsiteY4" fmla="*/ 182136 h 836341"/>
                  <a:gd name="connsiteX0" fmla="*/ 899532 w 899532"/>
                  <a:gd name="connsiteY0" fmla="*/ 258167 h 912372"/>
                  <a:gd name="connsiteX1" fmla="*/ 0 w 899532"/>
                  <a:gd name="connsiteY1" fmla="*/ 0 h 912372"/>
                  <a:gd name="connsiteX2" fmla="*/ 11151 w 899532"/>
                  <a:gd name="connsiteY2" fmla="*/ 596759 h 912372"/>
                  <a:gd name="connsiteX3" fmla="*/ 854926 w 899532"/>
                  <a:gd name="connsiteY3" fmla="*/ 912372 h 912372"/>
                  <a:gd name="connsiteX4" fmla="*/ 899532 w 899532"/>
                  <a:gd name="connsiteY4" fmla="*/ 258167 h 912372"/>
                  <a:gd name="connsiteX0" fmla="*/ 899532 w 1003609"/>
                  <a:gd name="connsiteY0" fmla="*/ 258167 h 1003609"/>
                  <a:gd name="connsiteX1" fmla="*/ 0 w 1003609"/>
                  <a:gd name="connsiteY1" fmla="*/ 0 h 1003609"/>
                  <a:gd name="connsiteX2" fmla="*/ 11151 w 1003609"/>
                  <a:gd name="connsiteY2" fmla="*/ 596759 h 1003609"/>
                  <a:gd name="connsiteX3" fmla="*/ 1003609 w 1003609"/>
                  <a:gd name="connsiteY3" fmla="*/ 1003609 h 1003609"/>
                  <a:gd name="connsiteX4" fmla="*/ 899532 w 1003609"/>
                  <a:gd name="connsiteY4" fmla="*/ 258167 h 1003609"/>
                  <a:gd name="connsiteX0" fmla="*/ 1126274 w 1126274"/>
                  <a:gd name="connsiteY0" fmla="*/ 364610 h 1003609"/>
                  <a:gd name="connsiteX1" fmla="*/ 0 w 1126274"/>
                  <a:gd name="connsiteY1" fmla="*/ 0 h 1003609"/>
                  <a:gd name="connsiteX2" fmla="*/ 11151 w 1126274"/>
                  <a:gd name="connsiteY2" fmla="*/ 596759 h 1003609"/>
                  <a:gd name="connsiteX3" fmla="*/ 1003609 w 1126274"/>
                  <a:gd name="connsiteY3" fmla="*/ 1003609 h 1003609"/>
                  <a:gd name="connsiteX4" fmla="*/ 1126274 w 1126274"/>
                  <a:gd name="connsiteY4" fmla="*/ 364610 h 1003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6274" h="1003609">
                    <a:moveTo>
                      <a:pt x="1126274" y="364610"/>
                    </a:moveTo>
                    <a:lnTo>
                      <a:pt x="0" y="0"/>
                    </a:lnTo>
                    <a:lnTo>
                      <a:pt x="11151" y="596759"/>
                    </a:lnTo>
                    <a:lnTo>
                      <a:pt x="1003609" y="1003609"/>
                    </a:lnTo>
                    <a:lnTo>
                      <a:pt x="1126274" y="364610"/>
                    </a:lnTo>
                    <a:close/>
                  </a:path>
                </a:pathLst>
              </a:custGeom>
              <a:solidFill>
                <a:srgbClr val="CC0099">
                  <a:alpha val="5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Freihandform 28"/>
              <p:cNvSpPr/>
              <p:nvPr/>
            </p:nvSpPr>
            <p:spPr>
              <a:xfrm rot="10800000">
                <a:off x="627012" y="3507613"/>
                <a:ext cx="1126274" cy="1471960"/>
              </a:xfrm>
              <a:custGeom>
                <a:avLst/>
                <a:gdLst>
                  <a:gd name="connsiteX0" fmla="*/ 832624 w 847492"/>
                  <a:gd name="connsiteY0" fmla="*/ 182136 h 836341"/>
                  <a:gd name="connsiteX1" fmla="*/ 0 w 847492"/>
                  <a:gd name="connsiteY1" fmla="*/ 0 h 836341"/>
                  <a:gd name="connsiteX2" fmla="*/ 7434 w 847492"/>
                  <a:gd name="connsiteY2" fmla="*/ 282497 h 836341"/>
                  <a:gd name="connsiteX3" fmla="*/ 847492 w 847492"/>
                  <a:gd name="connsiteY3" fmla="*/ 836341 h 836341"/>
                  <a:gd name="connsiteX4" fmla="*/ 832624 w 847492"/>
                  <a:gd name="connsiteY4" fmla="*/ 182136 h 836341"/>
                  <a:gd name="connsiteX0" fmla="*/ 892098 w 892098"/>
                  <a:gd name="connsiteY0" fmla="*/ 182136 h 836341"/>
                  <a:gd name="connsiteX1" fmla="*/ 0 w 892098"/>
                  <a:gd name="connsiteY1" fmla="*/ 0 h 836341"/>
                  <a:gd name="connsiteX2" fmla="*/ 7434 w 892098"/>
                  <a:gd name="connsiteY2" fmla="*/ 282497 h 836341"/>
                  <a:gd name="connsiteX3" fmla="*/ 847492 w 892098"/>
                  <a:gd name="connsiteY3" fmla="*/ 836341 h 836341"/>
                  <a:gd name="connsiteX4" fmla="*/ 892098 w 892098"/>
                  <a:gd name="connsiteY4" fmla="*/ 182136 h 836341"/>
                  <a:gd name="connsiteX0" fmla="*/ 892098 w 892098"/>
                  <a:gd name="connsiteY0" fmla="*/ 182136 h 836341"/>
                  <a:gd name="connsiteX1" fmla="*/ 0 w 892098"/>
                  <a:gd name="connsiteY1" fmla="*/ 0 h 836341"/>
                  <a:gd name="connsiteX2" fmla="*/ 3717 w 892098"/>
                  <a:gd name="connsiteY2" fmla="*/ 520728 h 836341"/>
                  <a:gd name="connsiteX3" fmla="*/ 847492 w 892098"/>
                  <a:gd name="connsiteY3" fmla="*/ 836341 h 836341"/>
                  <a:gd name="connsiteX4" fmla="*/ 892098 w 892098"/>
                  <a:gd name="connsiteY4" fmla="*/ 182136 h 836341"/>
                  <a:gd name="connsiteX0" fmla="*/ 899532 w 899532"/>
                  <a:gd name="connsiteY0" fmla="*/ 258167 h 912372"/>
                  <a:gd name="connsiteX1" fmla="*/ 0 w 899532"/>
                  <a:gd name="connsiteY1" fmla="*/ 0 h 912372"/>
                  <a:gd name="connsiteX2" fmla="*/ 11151 w 899532"/>
                  <a:gd name="connsiteY2" fmla="*/ 596759 h 912372"/>
                  <a:gd name="connsiteX3" fmla="*/ 854926 w 899532"/>
                  <a:gd name="connsiteY3" fmla="*/ 912372 h 912372"/>
                  <a:gd name="connsiteX4" fmla="*/ 899532 w 899532"/>
                  <a:gd name="connsiteY4" fmla="*/ 258167 h 912372"/>
                  <a:gd name="connsiteX0" fmla="*/ 899532 w 1003609"/>
                  <a:gd name="connsiteY0" fmla="*/ 258167 h 1003609"/>
                  <a:gd name="connsiteX1" fmla="*/ 0 w 1003609"/>
                  <a:gd name="connsiteY1" fmla="*/ 0 h 1003609"/>
                  <a:gd name="connsiteX2" fmla="*/ 11151 w 1003609"/>
                  <a:gd name="connsiteY2" fmla="*/ 596759 h 1003609"/>
                  <a:gd name="connsiteX3" fmla="*/ 1003609 w 1003609"/>
                  <a:gd name="connsiteY3" fmla="*/ 1003609 h 1003609"/>
                  <a:gd name="connsiteX4" fmla="*/ 899532 w 1003609"/>
                  <a:gd name="connsiteY4" fmla="*/ 258167 h 1003609"/>
                  <a:gd name="connsiteX0" fmla="*/ 1126274 w 1126274"/>
                  <a:gd name="connsiteY0" fmla="*/ 364610 h 1003609"/>
                  <a:gd name="connsiteX1" fmla="*/ 0 w 1126274"/>
                  <a:gd name="connsiteY1" fmla="*/ 0 h 1003609"/>
                  <a:gd name="connsiteX2" fmla="*/ 11151 w 1126274"/>
                  <a:gd name="connsiteY2" fmla="*/ 596759 h 1003609"/>
                  <a:gd name="connsiteX3" fmla="*/ 1003609 w 1126274"/>
                  <a:gd name="connsiteY3" fmla="*/ 1003609 h 1003609"/>
                  <a:gd name="connsiteX4" fmla="*/ 1126274 w 1126274"/>
                  <a:gd name="connsiteY4" fmla="*/ 364610 h 1003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6274" h="1003609">
                    <a:moveTo>
                      <a:pt x="1126274" y="364610"/>
                    </a:moveTo>
                    <a:lnTo>
                      <a:pt x="0" y="0"/>
                    </a:lnTo>
                    <a:lnTo>
                      <a:pt x="11151" y="596759"/>
                    </a:lnTo>
                    <a:lnTo>
                      <a:pt x="1003609" y="1003609"/>
                    </a:lnTo>
                    <a:lnTo>
                      <a:pt x="1126274" y="364610"/>
                    </a:lnTo>
                    <a:close/>
                  </a:path>
                </a:pathLst>
              </a:custGeom>
              <a:solidFill>
                <a:srgbClr val="CC0099">
                  <a:alpha val="5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Freihandform 29"/>
              <p:cNvSpPr/>
              <p:nvPr/>
            </p:nvSpPr>
            <p:spPr>
              <a:xfrm>
                <a:off x="2020918" y="4381126"/>
                <a:ext cx="847492" cy="836341"/>
              </a:xfrm>
              <a:custGeom>
                <a:avLst/>
                <a:gdLst>
                  <a:gd name="connsiteX0" fmla="*/ 832624 w 847492"/>
                  <a:gd name="connsiteY0" fmla="*/ 182136 h 836341"/>
                  <a:gd name="connsiteX1" fmla="*/ 0 w 847492"/>
                  <a:gd name="connsiteY1" fmla="*/ 0 h 836341"/>
                  <a:gd name="connsiteX2" fmla="*/ 7434 w 847492"/>
                  <a:gd name="connsiteY2" fmla="*/ 282497 h 836341"/>
                  <a:gd name="connsiteX3" fmla="*/ 847492 w 847492"/>
                  <a:gd name="connsiteY3" fmla="*/ 836341 h 836341"/>
                  <a:gd name="connsiteX4" fmla="*/ 832624 w 847492"/>
                  <a:gd name="connsiteY4" fmla="*/ 182136 h 836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7492" h="836341">
                    <a:moveTo>
                      <a:pt x="832624" y="182136"/>
                    </a:moveTo>
                    <a:lnTo>
                      <a:pt x="0" y="0"/>
                    </a:lnTo>
                    <a:lnTo>
                      <a:pt x="7434" y="282497"/>
                    </a:lnTo>
                    <a:lnTo>
                      <a:pt x="847492" y="836341"/>
                    </a:lnTo>
                    <a:lnTo>
                      <a:pt x="832624" y="182136"/>
                    </a:lnTo>
                    <a:close/>
                  </a:path>
                </a:pathLst>
              </a:custGeom>
              <a:solidFill>
                <a:srgbClr val="00FF00">
                  <a:alpha val="6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Rechteck 30"/>
              <p:cNvSpPr/>
              <p:nvPr/>
            </p:nvSpPr>
            <p:spPr>
              <a:xfrm>
                <a:off x="1894811" y="3967088"/>
                <a:ext cx="140975" cy="111911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Rechteck 31"/>
              <p:cNvSpPr/>
              <p:nvPr/>
            </p:nvSpPr>
            <p:spPr>
              <a:xfrm>
                <a:off x="1719834" y="3967088"/>
                <a:ext cx="162829" cy="111911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Rechteck 32"/>
              <p:cNvSpPr/>
              <p:nvPr/>
            </p:nvSpPr>
            <p:spPr>
              <a:xfrm>
                <a:off x="1872228" y="4198989"/>
                <a:ext cx="36000" cy="619586"/>
              </a:xfrm>
              <a:prstGeom prst="rect">
                <a:avLst/>
              </a:prstGeom>
              <a:solidFill>
                <a:schemeClr val="bg2">
                  <a:lumMod val="1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34" name="Gerade Verbindung mit Pfeil 33"/>
              <p:cNvCxnSpPr/>
              <p:nvPr/>
            </p:nvCxnSpPr>
            <p:spPr bwMode="auto">
              <a:xfrm>
                <a:off x="1900755" y="4841635"/>
                <a:ext cx="258608" cy="60162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0" name="Textfeld 19"/>
            <p:cNvSpPr txBox="1"/>
            <p:nvPr/>
          </p:nvSpPr>
          <p:spPr>
            <a:xfrm>
              <a:off x="1274355" y="3574960"/>
              <a:ext cx="78910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de-DE" sz="1050" dirty="0">
                  <a:solidFill>
                    <a:prstClr val="black"/>
                  </a:solidFill>
                  <a:latin typeface="Calibri"/>
                </a:rPr>
                <a:t>2x 200J</a:t>
              </a:r>
            </a:p>
            <a:p>
              <a:pPr defTabSz="685800"/>
              <a:r>
                <a:rPr lang="de-DE" sz="1050" dirty="0">
                  <a:solidFill>
                    <a:prstClr val="black"/>
                  </a:solidFill>
                  <a:latin typeface="Calibri"/>
                </a:rPr>
                <a:t>0.5ns</a:t>
              </a:r>
            </a:p>
            <a:p>
              <a:pPr defTabSz="685800"/>
              <a:r>
                <a:rPr lang="de-DE" sz="900" dirty="0">
                  <a:solidFill>
                    <a:prstClr val="black"/>
                  </a:solidFill>
                  <a:latin typeface="Calibri"/>
                </a:rPr>
                <a:t>(351nm)</a:t>
              </a: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2318109" y="3761184"/>
              <a:ext cx="77628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de-DE" sz="1050" dirty="0">
                  <a:solidFill>
                    <a:prstClr val="black"/>
                  </a:solidFill>
                  <a:latin typeface="Calibri"/>
                </a:rPr>
                <a:t>100J</a:t>
              </a:r>
            </a:p>
            <a:p>
              <a:pPr defTabSz="685800"/>
              <a:r>
                <a:rPr lang="de-DE" sz="1050" dirty="0">
                  <a:solidFill>
                    <a:prstClr val="black"/>
                  </a:solidFill>
                  <a:latin typeface="Calibri"/>
                </a:rPr>
                <a:t>0.5ps</a:t>
              </a:r>
            </a:p>
            <a:p>
              <a:pPr defTabSz="685800"/>
              <a:r>
                <a:rPr lang="de-DE" sz="900" dirty="0">
                  <a:solidFill>
                    <a:prstClr val="black"/>
                  </a:solidFill>
                  <a:latin typeface="Calibri"/>
                </a:rPr>
                <a:t>(532nm)</a:t>
              </a: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2" name="Gerade Verbindung mit Pfeil 21"/>
            <p:cNvCxnSpPr/>
            <p:nvPr/>
          </p:nvCxnSpPr>
          <p:spPr>
            <a:xfrm flipH="1">
              <a:off x="2098786" y="3159498"/>
              <a:ext cx="29913" cy="34063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>
              <a:off x="2233433" y="3159498"/>
              <a:ext cx="29913" cy="34063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23"/>
            <p:cNvSpPr txBox="1"/>
            <p:nvPr/>
          </p:nvSpPr>
          <p:spPr>
            <a:xfrm>
              <a:off x="1941599" y="2719951"/>
              <a:ext cx="66727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de-DE" sz="1050" dirty="0">
                  <a:solidFill>
                    <a:prstClr val="black"/>
                  </a:solidFill>
                  <a:latin typeface="Calibri"/>
                </a:rPr>
                <a:t>CH</a:t>
              </a:r>
            </a:p>
            <a:p>
              <a:pPr defTabSz="685800"/>
              <a:r>
                <a:rPr lang="de-DE" sz="825" dirty="0">
                  <a:solidFill>
                    <a:prstClr val="black"/>
                  </a:solidFill>
                  <a:latin typeface="Calibri"/>
                </a:rPr>
                <a:t>(10</a:t>
              </a:r>
              <a:r>
                <a:rPr lang="de-DE" sz="825" dirty="0">
                  <a:solidFill>
                    <a:prstClr val="black"/>
                  </a:solidFill>
                  <a:latin typeface="Symbol" panose="05050102010706020507" pitchFamily="18" charset="2"/>
                </a:rPr>
                <a:t>m</a:t>
              </a:r>
              <a:r>
                <a:rPr lang="de-DE" sz="825" dirty="0">
                  <a:solidFill>
                    <a:prstClr val="black"/>
                  </a:solidFill>
                  <a:latin typeface="Calibri"/>
                </a:rPr>
                <a:t>m)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2426873" y="3269636"/>
              <a:ext cx="774144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de-DE" sz="1050" dirty="0">
                  <a:solidFill>
                    <a:prstClr val="black"/>
                  </a:solidFill>
                  <a:latin typeface="Calibri"/>
                </a:rPr>
                <a:t>Al</a:t>
              </a:r>
            </a:p>
            <a:p>
              <a:pPr defTabSz="685800"/>
              <a:r>
                <a:rPr lang="de-DE" sz="825" dirty="0">
                  <a:solidFill>
                    <a:prstClr val="black"/>
                  </a:solidFill>
                  <a:latin typeface="Calibri"/>
                </a:rPr>
                <a:t>(0.15</a:t>
              </a:r>
              <a:r>
                <a:rPr lang="de-DE" sz="825" dirty="0">
                  <a:solidFill>
                    <a:prstClr val="black"/>
                  </a:solidFill>
                  <a:latin typeface="Symbol" panose="05050102010706020507" pitchFamily="18" charset="2"/>
                </a:rPr>
                <a:t>m</a:t>
              </a:r>
              <a:r>
                <a:rPr lang="de-DE" sz="825" dirty="0">
                  <a:solidFill>
                    <a:prstClr val="black"/>
                  </a:solidFill>
                  <a:latin typeface="Calibri"/>
                </a:rPr>
                <a:t>m)</a:t>
              </a:r>
              <a:endParaRPr lang="de-DE" sz="105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6" name="Gerade Verbindung mit Pfeil 25"/>
            <p:cNvCxnSpPr/>
            <p:nvPr/>
          </p:nvCxnSpPr>
          <p:spPr>
            <a:xfrm flipH="1">
              <a:off x="2213944" y="3427077"/>
              <a:ext cx="272826" cy="30603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2206392" y="4606113"/>
              <a:ext cx="1237946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/>
              <a:r>
                <a:rPr lang="de-DE" altLang="en-US" sz="1050">
                  <a:solidFill>
                    <a:prstClr val="black"/>
                  </a:solidFill>
                  <a:latin typeface="Calibri"/>
                </a:rPr>
                <a:t>spectrometer</a:t>
              </a:r>
              <a:endParaRPr lang="de-DE" altLang="en-US" sz="105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3548325" y="887530"/>
            <a:ext cx="90593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de-DE" altLang="en-US" sz="1500" b="1">
                <a:solidFill>
                  <a:prstClr val="black"/>
                </a:solidFill>
                <a:latin typeface="Calibri"/>
              </a:rPr>
              <a:t>Orion</a:t>
            </a:r>
            <a:endParaRPr lang="de-DE" altLang="en-US" sz="15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6265402" y="887530"/>
            <a:ext cx="90593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de-DE" altLang="en-US" sz="1500" b="1">
                <a:solidFill>
                  <a:prstClr val="black"/>
                </a:solidFill>
                <a:latin typeface="Calibri"/>
              </a:rPr>
              <a:t>NIF</a:t>
            </a:r>
            <a:endParaRPr lang="de-DE" altLang="en-US" sz="15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3781981" y="4684461"/>
            <a:ext cx="13147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85800"/>
            <a:r>
              <a:rPr lang="en-US" sz="900">
                <a:solidFill>
                  <a:prstClr val="black"/>
                </a:solidFill>
                <a:latin typeface="Calibri"/>
              </a:rPr>
              <a:t>Hoarty </a:t>
            </a:r>
            <a:r>
              <a:rPr lang="en-US" sz="900" i="1">
                <a:solidFill>
                  <a:prstClr val="black"/>
                </a:solidFill>
                <a:latin typeface="Calibri"/>
              </a:rPr>
              <a:t>et al.</a:t>
            </a:r>
            <a:r>
              <a:rPr lang="en-US" sz="900">
                <a:solidFill>
                  <a:prstClr val="black"/>
                </a:solidFill>
                <a:latin typeface="Calibri"/>
              </a:rPr>
              <a:t>, PRL (2013)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6506064" y="4684461"/>
            <a:ext cx="126348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85800"/>
            <a:r>
              <a:rPr lang="en-US" sz="900">
                <a:solidFill>
                  <a:prstClr val="black"/>
                </a:solidFill>
                <a:latin typeface="Calibri"/>
              </a:rPr>
              <a:t>Kraus </a:t>
            </a:r>
            <a:r>
              <a:rPr lang="en-US" sz="900" i="1">
                <a:solidFill>
                  <a:prstClr val="black"/>
                </a:solidFill>
                <a:latin typeface="Calibri"/>
              </a:rPr>
              <a:t>et al.</a:t>
            </a:r>
            <a:r>
              <a:rPr lang="en-US" sz="900">
                <a:solidFill>
                  <a:prstClr val="black"/>
                </a:solidFill>
                <a:latin typeface="Calibri"/>
              </a:rPr>
              <a:t>, PRE (2016)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6353945" y="4151039"/>
            <a:ext cx="8515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i="1">
                <a:solidFill>
                  <a:prstClr val="black"/>
                </a:solidFill>
                <a:latin typeface="Calibri"/>
              </a:rPr>
              <a:t>T </a:t>
            </a:r>
            <a:r>
              <a:rPr lang="de-DE" sz="1350">
                <a:solidFill>
                  <a:prstClr val="black"/>
                </a:solidFill>
                <a:latin typeface="Calibri"/>
                <a:sym typeface="Symbol"/>
              </a:rPr>
              <a:t>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110eV</a:t>
            </a:r>
          </a:p>
          <a:p>
            <a:pPr defTabSz="685800"/>
            <a:r>
              <a:rPr lang="de-DE" sz="1350" i="1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>
                <a:solidFill>
                  <a:prstClr val="black"/>
                </a:solidFill>
                <a:latin typeface="Calibri"/>
                <a:sym typeface="Symbol"/>
              </a:rPr>
              <a:t></a:t>
            </a:r>
            <a:r>
              <a:rPr lang="de-DE" sz="1350">
                <a:solidFill>
                  <a:prstClr val="black"/>
                </a:solidFill>
                <a:latin typeface="Calibri"/>
              </a:rPr>
              <a:t>7x</a:t>
            </a:r>
            <a:r>
              <a:rPr lang="de-DE" sz="1350" i="1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de-DE" sz="1350" baseline="-25000">
                <a:solidFill>
                  <a:prstClr val="black"/>
                </a:solidFill>
                <a:latin typeface="Calibri"/>
              </a:rPr>
              <a:t>0</a:t>
            </a:r>
            <a:endParaRPr lang="de-DE" sz="13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0" name="Gruppieren 39"/>
          <p:cNvGrpSpPr/>
          <p:nvPr/>
        </p:nvGrpSpPr>
        <p:grpSpPr>
          <a:xfrm>
            <a:off x="6506442" y="1106610"/>
            <a:ext cx="1789905" cy="2153396"/>
            <a:chOff x="6643161" y="1475480"/>
            <a:chExt cx="2386540" cy="2871194"/>
          </a:xfrm>
        </p:grpSpPr>
        <p:pic>
          <p:nvPicPr>
            <p:cNvPr id="41" name="Picture 29" descr="Hohlraum.psd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1637" y="1971503"/>
              <a:ext cx="1918206" cy="2375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rapezoid 248"/>
            <p:cNvSpPr/>
            <p:nvPr/>
          </p:nvSpPr>
          <p:spPr bwMode="auto">
            <a:xfrm rot="13758698">
              <a:off x="8154900" y="2741934"/>
              <a:ext cx="204123" cy="600620"/>
            </a:xfrm>
            <a:custGeom>
              <a:avLst/>
              <a:gdLst>
                <a:gd name="connsiteX0" fmla="*/ 0 w 160734"/>
                <a:gd name="connsiteY0" fmla="*/ 388845 h 388845"/>
                <a:gd name="connsiteX1" fmla="*/ 40184 w 160734"/>
                <a:gd name="connsiteY1" fmla="*/ 0 h 388845"/>
                <a:gd name="connsiteX2" fmla="*/ 120551 w 160734"/>
                <a:gd name="connsiteY2" fmla="*/ 0 h 388845"/>
                <a:gd name="connsiteX3" fmla="*/ 160734 w 160734"/>
                <a:gd name="connsiteY3" fmla="*/ 388845 h 388845"/>
                <a:gd name="connsiteX4" fmla="*/ 0 w 160734"/>
                <a:gd name="connsiteY4" fmla="*/ 388845 h 388845"/>
                <a:gd name="connsiteX0" fmla="*/ 0 w 138691"/>
                <a:gd name="connsiteY0" fmla="*/ 388845 h 517470"/>
                <a:gd name="connsiteX1" fmla="*/ 40184 w 138691"/>
                <a:gd name="connsiteY1" fmla="*/ 0 h 517470"/>
                <a:gd name="connsiteX2" fmla="*/ 120551 w 138691"/>
                <a:gd name="connsiteY2" fmla="*/ 0 h 517470"/>
                <a:gd name="connsiteX3" fmla="*/ 138691 w 138691"/>
                <a:gd name="connsiteY3" fmla="*/ 517470 h 517470"/>
                <a:gd name="connsiteX4" fmla="*/ 0 w 138691"/>
                <a:gd name="connsiteY4" fmla="*/ 388845 h 517470"/>
                <a:gd name="connsiteX0" fmla="*/ 0 w 204123"/>
                <a:gd name="connsiteY0" fmla="*/ 543411 h 543411"/>
                <a:gd name="connsiteX1" fmla="*/ 105616 w 204123"/>
                <a:gd name="connsiteY1" fmla="*/ 0 h 543411"/>
                <a:gd name="connsiteX2" fmla="*/ 185983 w 204123"/>
                <a:gd name="connsiteY2" fmla="*/ 0 h 543411"/>
                <a:gd name="connsiteX3" fmla="*/ 204123 w 204123"/>
                <a:gd name="connsiteY3" fmla="*/ 517470 h 543411"/>
                <a:gd name="connsiteX4" fmla="*/ 0 w 204123"/>
                <a:gd name="connsiteY4" fmla="*/ 543411 h 543411"/>
                <a:gd name="connsiteX0" fmla="*/ 0 w 204123"/>
                <a:gd name="connsiteY0" fmla="*/ 600620 h 600620"/>
                <a:gd name="connsiteX1" fmla="*/ 112638 w 204123"/>
                <a:gd name="connsiteY1" fmla="*/ 0 h 600620"/>
                <a:gd name="connsiteX2" fmla="*/ 185983 w 204123"/>
                <a:gd name="connsiteY2" fmla="*/ 57209 h 600620"/>
                <a:gd name="connsiteX3" fmla="*/ 204123 w 204123"/>
                <a:gd name="connsiteY3" fmla="*/ 574679 h 600620"/>
                <a:gd name="connsiteX4" fmla="*/ 0 w 204123"/>
                <a:gd name="connsiteY4" fmla="*/ 600620 h 60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123" h="600620">
                  <a:moveTo>
                    <a:pt x="0" y="600620"/>
                  </a:moveTo>
                  <a:lnTo>
                    <a:pt x="112638" y="0"/>
                  </a:lnTo>
                  <a:lnTo>
                    <a:pt x="185983" y="57209"/>
                  </a:lnTo>
                  <a:lnTo>
                    <a:pt x="204123" y="574679"/>
                  </a:lnTo>
                  <a:lnTo>
                    <a:pt x="0" y="600620"/>
                  </a:lnTo>
                  <a:close/>
                </a:path>
              </a:pathLst>
            </a:custGeom>
            <a:solidFill>
              <a:srgbClr val="CC0099">
                <a:alpha val="5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60" tIns="34280" rIns="68560" bIns="34280"/>
            <a:lstStyle/>
            <a:p>
              <a:pPr defTabSz="342866">
                <a:defRPr/>
              </a:pPr>
              <a:endParaRPr lang="en-US" sz="1050">
                <a:solidFill>
                  <a:prstClr val="black"/>
                </a:solidFill>
                <a:latin typeface="Helvetica" pitchFamily="34" charset="0"/>
                <a:ea typeface="ＭＳ Ｐゴシック" charset="-128"/>
                <a:cs typeface="ＭＳ Ｐゴシック" pitchFamily="-110" charset="-128"/>
              </a:endParaRPr>
            </a:p>
          </p:txBody>
        </p:sp>
        <p:sp>
          <p:nvSpPr>
            <p:cNvPr id="43" name="Rectangle 37"/>
            <p:cNvSpPr/>
            <p:nvPr/>
          </p:nvSpPr>
          <p:spPr bwMode="auto">
            <a:xfrm>
              <a:off x="7037959" y="3154754"/>
              <a:ext cx="28178" cy="52859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60" tIns="34280" rIns="68560" bIns="34280"/>
            <a:lstStyle/>
            <a:p>
              <a:pPr defTabSz="342866">
                <a:defRPr/>
              </a:pPr>
              <a:endParaRPr lang="en-US" sz="1050">
                <a:solidFill>
                  <a:prstClr val="black"/>
                </a:solidFill>
                <a:latin typeface="Helvetica" pitchFamily="34" charset="0"/>
                <a:ea typeface="ＭＳ Ｐゴシック" charset="-128"/>
                <a:cs typeface="ＭＳ Ｐゴシック" pitchFamily="-110" charset="-128"/>
              </a:endParaRPr>
            </a:p>
          </p:txBody>
        </p:sp>
        <p:sp>
          <p:nvSpPr>
            <p:cNvPr id="44" name="Rectangle 38"/>
            <p:cNvSpPr/>
            <p:nvPr/>
          </p:nvSpPr>
          <p:spPr bwMode="auto">
            <a:xfrm>
              <a:off x="7645462" y="3154754"/>
              <a:ext cx="28176" cy="52859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60" tIns="34280" rIns="68560" bIns="34280"/>
            <a:lstStyle/>
            <a:p>
              <a:pPr defTabSz="342866">
                <a:defRPr/>
              </a:pPr>
              <a:endParaRPr lang="en-US" sz="1050">
                <a:solidFill>
                  <a:prstClr val="black"/>
                </a:solidFill>
                <a:latin typeface="Helvetica" pitchFamily="34" charset="0"/>
                <a:ea typeface="ＭＳ Ｐゴシック" charset="-128"/>
                <a:cs typeface="ＭＳ Ｐゴシック" pitchFamily="-110" charset="-128"/>
              </a:endParaRPr>
            </a:p>
          </p:txBody>
        </p:sp>
        <p:cxnSp>
          <p:nvCxnSpPr>
            <p:cNvPr id="45" name="Straight Connector 187"/>
            <p:cNvCxnSpPr>
              <a:cxnSpLocks noChangeShapeType="1"/>
            </p:cNvCxnSpPr>
            <p:nvPr/>
          </p:nvCxnSpPr>
          <p:spPr bwMode="auto">
            <a:xfrm>
              <a:off x="7668201" y="3016680"/>
              <a:ext cx="336261" cy="20009"/>
            </a:xfrm>
            <a:prstGeom prst="line">
              <a:avLst/>
            </a:prstGeom>
            <a:noFill/>
            <a:ln w="285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Straight Connector 189"/>
            <p:cNvCxnSpPr>
              <a:cxnSpLocks noChangeShapeType="1"/>
            </p:cNvCxnSpPr>
            <p:nvPr/>
          </p:nvCxnSpPr>
          <p:spPr bwMode="auto">
            <a:xfrm flipV="1">
              <a:off x="7664829" y="3319852"/>
              <a:ext cx="340998" cy="26678"/>
            </a:xfrm>
            <a:prstGeom prst="line">
              <a:avLst/>
            </a:prstGeom>
            <a:noFill/>
            <a:ln w="285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 flipH="1" flipV="1">
              <a:off x="7199979" y="1894408"/>
              <a:ext cx="144086" cy="1267726"/>
            </a:xfrm>
            <a:prstGeom prst="line">
              <a:avLst/>
            </a:prstGeom>
            <a:noFill/>
            <a:ln w="28575" cmpd="sng">
              <a:solidFill>
                <a:srgbClr val="FF00FF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8477" tIns="34240" rIns="68477" bIns="34240" anchor="ctr"/>
            <a:lstStyle/>
            <a:p>
              <a:pPr defTabSz="342866"/>
              <a:endParaRPr lang="en-US" sz="10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8" name="Text Box 325"/>
            <p:cNvSpPr txBox="1">
              <a:spLocks noChangeArrowheads="1"/>
            </p:cNvSpPr>
            <p:nvPr/>
          </p:nvSpPr>
          <p:spPr bwMode="auto">
            <a:xfrm>
              <a:off x="6643161" y="1475480"/>
              <a:ext cx="1029661" cy="48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60" tIns="34280" rIns="68560" bIns="34280">
              <a:spAutoFit/>
            </a:bodyPr>
            <a:lstStyle>
              <a:lvl1pPr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1pPr>
              <a:lvl2pPr marL="742950" indent="-28575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2pPr>
              <a:lvl3pPr marL="1143000" indent="-22860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3pPr>
              <a:lvl4pPr marL="1600200" indent="-22860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4pPr>
              <a:lvl5pPr marL="2057400" indent="-22860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5pPr>
              <a:lvl6pPr marL="25146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6pPr>
              <a:lvl7pPr marL="29718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7pPr>
              <a:lvl8pPr marL="34290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8pPr>
              <a:lvl9pPr marL="38862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9pPr>
            </a:lstStyle>
            <a:p>
              <a:pPr algn="ctr" defTabSz="753666">
                <a:lnSpc>
                  <a:spcPct val="90000"/>
                </a:lnSpc>
              </a:pPr>
              <a:r>
                <a:rPr lang="en-US" sz="1050" b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X-ray Scattering</a:t>
              </a:r>
              <a:endParaRPr lang="en-US" sz="1050" b="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" name="Line 326"/>
            <p:cNvSpPr>
              <a:spLocks noChangeShapeType="1"/>
            </p:cNvSpPr>
            <p:nvPr/>
          </p:nvSpPr>
          <p:spPr bwMode="auto">
            <a:xfrm flipH="1">
              <a:off x="6643787" y="3181416"/>
              <a:ext cx="1356110" cy="0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8560" tIns="34280" rIns="68560" bIns="34280" anchor="ctr"/>
            <a:lstStyle/>
            <a:p>
              <a:pPr defTabSz="342866"/>
              <a:endParaRPr lang="en-US" sz="10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0" name="Ellipse 49"/>
            <p:cNvSpPr/>
            <p:nvPr/>
          </p:nvSpPr>
          <p:spPr>
            <a:xfrm>
              <a:off x="7232738" y="3069952"/>
              <a:ext cx="221641" cy="2216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2000">
                  <a:schemeClr val="accent1">
                    <a:tint val="44500"/>
                    <a:satMod val="16000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Line 326"/>
            <p:cNvSpPr>
              <a:spLocks noChangeShapeType="1"/>
            </p:cNvSpPr>
            <p:nvPr/>
          </p:nvSpPr>
          <p:spPr bwMode="auto">
            <a:xfrm flipH="1">
              <a:off x="7159627" y="3181416"/>
              <a:ext cx="349905" cy="0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8560" tIns="34280" rIns="68560" bIns="34280" anchor="ctr"/>
            <a:lstStyle/>
            <a:p>
              <a:pPr defTabSz="342866"/>
              <a:endParaRPr lang="en-US" sz="10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2" name="Line 23"/>
            <p:cNvSpPr>
              <a:spLocks noChangeShapeType="1"/>
            </p:cNvSpPr>
            <p:nvPr/>
          </p:nvSpPr>
          <p:spPr bwMode="auto">
            <a:xfrm flipH="1" flipV="1">
              <a:off x="7309191" y="2850622"/>
              <a:ext cx="37506" cy="329998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8560" tIns="34280" rIns="68560" bIns="34280" anchor="ctr"/>
            <a:lstStyle/>
            <a:p>
              <a:pPr defTabSz="342866"/>
              <a:endParaRPr lang="en-US" sz="10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3" name="Trapezoid 248"/>
            <p:cNvSpPr/>
            <p:nvPr/>
          </p:nvSpPr>
          <p:spPr bwMode="auto">
            <a:xfrm rot="7841302" flipV="1">
              <a:off x="8154900" y="3025803"/>
              <a:ext cx="204123" cy="600620"/>
            </a:xfrm>
            <a:custGeom>
              <a:avLst/>
              <a:gdLst>
                <a:gd name="connsiteX0" fmla="*/ 0 w 160734"/>
                <a:gd name="connsiteY0" fmla="*/ 388845 h 388845"/>
                <a:gd name="connsiteX1" fmla="*/ 40184 w 160734"/>
                <a:gd name="connsiteY1" fmla="*/ 0 h 388845"/>
                <a:gd name="connsiteX2" fmla="*/ 120551 w 160734"/>
                <a:gd name="connsiteY2" fmla="*/ 0 h 388845"/>
                <a:gd name="connsiteX3" fmla="*/ 160734 w 160734"/>
                <a:gd name="connsiteY3" fmla="*/ 388845 h 388845"/>
                <a:gd name="connsiteX4" fmla="*/ 0 w 160734"/>
                <a:gd name="connsiteY4" fmla="*/ 388845 h 388845"/>
                <a:gd name="connsiteX0" fmla="*/ 0 w 138691"/>
                <a:gd name="connsiteY0" fmla="*/ 388845 h 517470"/>
                <a:gd name="connsiteX1" fmla="*/ 40184 w 138691"/>
                <a:gd name="connsiteY1" fmla="*/ 0 h 517470"/>
                <a:gd name="connsiteX2" fmla="*/ 120551 w 138691"/>
                <a:gd name="connsiteY2" fmla="*/ 0 h 517470"/>
                <a:gd name="connsiteX3" fmla="*/ 138691 w 138691"/>
                <a:gd name="connsiteY3" fmla="*/ 517470 h 517470"/>
                <a:gd name="connsiteX4" fmla="*/ 0 w 138691"/>
                <a:gd name="connsiteY4" fmla="*/ 388845 h 517470"/>
                <a:gd name="connsiteX0" fmla="*/ 0 w 204123"/>
                <a:gd name="connsiteY0" fmla="*/ 543411 h 543411"/>
                <a:gd name="connsiteX1" fmla="*/ 105616 w 204123"/>
                <a:gd name="connsiteY1" fmla="*/ 0 h 543411"/>
                <a:gd name="connsiteX2" fmla="*/ 185983 w 204123"/>
                <a:gd name="connsiteY2" fmla="*/ 0 h 543411"/>
                <a:gd name="connsiteX3" fmla="*/ 204123 w 204123"/>
                <a:gd name="connsiteY3" fmla="*/ 517470 h 543411"/>
                <a:gd name="connsiteX4" fmla="*/ 0 w 204123"/>
                <a:gd name="connsiteY4" fmla="*/ 543411 h 543411"/>
                <a:gd name="connsiteX0" fmla="*/ 0 w 204123"/>
                <a:gd name="connsiteY0" fmla="*/ 600620 h 600620"/>
                <a:gd name="connsiteX1" fmla="*/ 112638 w 204123"/>
                <a:gd name="connsiteY1" fmla="*/ 0 h 600620"/>
                <a:gd name="connsiteX2" fmla="*/ 185983 w 204123"/>
                <a:gd name="connsiteY2" fmla="*/ 57209 h 600620"/>
                <a:gd name="connsiteX3" fmla="*/ 204123 w 204123"/>
                <a:gd name="connsiteY3" fmla="*/ 574679 h 600620"/>
                <a:gd name="connsiteX4" fmla="*/ 0 w 204123"/>
                <a:gd name="connsiteY4" fmla="*/ 600620 h 60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123" h="600620">
                  <a:moveTo>
                    <a:pt x="0" y="600620"/>
                  </a:moveTo>
                  <a:lnTo>
                    <a:pt x="112638" y="0"/>
                  </a:lnTo>
                  <a:lnTo>
                    <a:pt x="185983" y="57209"/>
                  </a:lnTo>
                  <a:lnTo>
                    <a:pt x="204123" y="574679"/>
                  </a:lnTo>
                  <a:lnTo>
                    <a:pt x="0" y="600620"/>
                  </a:lnTo>
                  <a:close/>
                </a:path>
              </a:pathLst>
            </a:custGeom>
            <a:solidFill>
              <a:srgbClr val="CC0099">
                <a:alpha val="5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60" tIns="34280" rIns="68560" bIns="34280"/>
            <a:lstStyle/>
            <a:p>
              <a:pPr defTabSz="342866">
                <a:defRPr/>
              </a:pPr>
              <a:endParaRPr lang="en-US" sz="1050">
                <a:solidFill>
                  <a:prstClr val="black"/>
                </a:solidFill>
                <a:latin typeface="Helvetica" pitchFamily="34" charset="0"/>
                <a:ea typeface="ＭＳ Ｐゴシック" charset="-128"/>
                <a:cs typeface="ＭＳ Ｐゴシック" pitchFamily="-110" charset="-128"/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8007749" y="3036114"/>
              <a:ext cx="25261" cy="290122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lIns="68560" tIns="34280" rIns="68560" bIns="34280"/>
            <a:lstStyle/>
            <a:p>
              <a:pPr defTabSz="342866"/>
              <a:endParaRPr lang="en-US" sz="10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5" name="Text Box 325"/>
            <p:cNvSpPr txBox="1">
              <a:spLocks noChangeArrowheads="1"/>
            </p:cNvSpPr>
            <p:nvPr/>
          </p:nvSpPr>
          <p:spPr bwMode="auto">
            <a:xfrm>
              <a:off x="7986714" y="2957284"/>
              <a:ext cx="1042987" cy="48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60" tIns="34280" rIns="68560" bIns="34280">
              <a:spAutoFit/>
            </a:bodyPr>
            <a:lstStyle>
              <a:lvl1pPr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1pPr>
              <a:lvl2pPr marL="742950" indent="-28575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2pPr>
              <a:lvl3pPr marL="1143000" indent="-22860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3pPr>
              <a:lvl4pPr marL="1600200" indent="-22860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4pPr>
              <a:lvl5pPr marL="2057400" indent="-228600" defTabSz="1004888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5pPr>
              <a:lvl6pPr marL="25146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6pPr>
              <a:lvl7pPr marL="29718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7pPr>
              <a:lvl8pPr marL="34290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8pPr>
              <a:lvl9pPr marL="38862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9pPr>
            </a:lstStyle>
            <a:p>
              <a:pPr defTabSz="753666">
                <a:lnSpc>
                  <a:spcPct val="90000"/>
                </a:lnSpc>
              </a:pPr>
              <a:r>
                <a:rPr lang="en-US" sz="1050" b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backlighter</a:t>
              </a:r>
              <a:endParaRPr lang="en-US" sz="1050" b="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  <a:p>
              <a:pPr defTabSz="753666">
                <a:lnSpc>
                  <a:spcPct val="90000"/>
                </a:lnSpc>
              </a:pPr>
              <a:r>
                <a:rPr lang="de-DE" sz="1050" b="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(@9keV)</a:t>
              </a:r>
              <a:endParaRPr lang="en-US" sz="1050" b="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6" name="Textfeld 55"/>
          <p:cNvSpPr txBox="1"/>
          <p:nvPr/>
        </p:nvSpPr>
        <p:spPr>
          <a:xfrm>
            <a:off x="6231113" y="3094173"/>
            <a:ext cx="207930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>
                <a:solidFill>
                  <a:prstClr val="black"/>
                </a:solidFill>
                <a:latin typeface="Calibri"/>
              </a:rPr>
              <a:t>Heating + compression: Hohlraum drive</a:t>
            </a:r>
          </a:p>
          <a:p>
            <a:pPr marL="135731" indent="-135731" defTabSz="685800">
              <a:buFont typeface="Arial" panose="020B0604020202020204" pitchFamily="34" charset="0"/>
              <a:buChar char="•"/>
            </a:pPr>
            <a:r>
              <a:rPr lang="de-DE" sz="1350">
                <a:solidFill>
                  <a:prstClr val="black"/>
                </a:solidFill>
                <a:latin typeface="Calibri"/>
              </a:rPr>
              <a:t>Probing: X-ray scattering</a:t>
            </a: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Text Box 18"/>
          <p:cNvSpPr txBox="1">
            <a:spLocks noChangeArrowheads="1"/>
          </p:cNvSpPr>
          <p:nvPr/>
        </p:nvSpPr>
        <p:spPr bwMode="auto">
          <a:xfrm>
            <a:off x="7127460" y="1894735"/>
            <a:ext cx="528991" cy="16158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685800"/>
            <a:r>
              <a:rPr lang="de-DE" altLang="en-US" sz="1050">
                <a:solidFill>
                  <a:prstClr val="black"/>
                </a:solidFill>
                <a:latin typeface="Calibri"/>
              </a:rPr>
              <a:t>CH-target</a:t>
            </a:r>
            <a:endParaRPr lang="de-DE" altLang="en-US" sz="105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8" name="Gerade Verbindung mit Pfeil 57"/>
          <p:cNvCxnSpPr/>
          <p:nvPr/>
        </p:nvCxnSpPr>
        <p:spPr>
          <a:xfrm flipH="1">
            <a:off x="7078862" y="2044102"/>
            <a:ext cx="208969" cy="25836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hteck 65"/>
          <p:cNvSpPr/>
          <p:nvPr/>
        </p:nvSpPr>
        <p:spPr>
          <a:xfrm>
            <a:off x="103909" y="966355"/>
            <a:ext cx="8894618" cy="39489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59" name="Gruppieren 58"/>
          <p:cNvGrpSpPr/>
          <p:nvPr/>
        </p:nvGrpSpPr>
        <p:grpSpPr>
          <a:xfrm>
            <a:off x="2102492" y="1106610"/>
            <a:ext cx="4944545" cy="4088990"/>
            <a:chOff x="8094985" y="2261418"/>
            <a:chExt cx="6592727" cy="5451987"/>
          </a:xfrm>
        </p:grpSpPr>
        <p:grpSp>
          <p:nvGrpSpPr>
            <p:cNvPr id="60" name="Gruppieren 59"/>
            <p:cNvGrpSpPr/>
            <p:nvPr/>
          </p:nvGrpSpPr>
          <p:grpSpPr>
            <a:xfrm>
              <a:off x="8094985" y="2261418"/>
              <a:ext cx="6592727" cy="5451987"/>
              <a:chOff x="8094985" y="2261418"/>
              <a:chExt cx="6592727" cy="5451987"/>
            </a:xfrm>
          </p:grpSpPr>
          <p:pic>
            <p:nvPicPr>
              <p:cNvPr id="64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4985" y="2261418"/>
                <a:ext cx="6592727" cy="543478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" name="Rechteck 64"/>
              <p:cNvSpPr/>
              <p:nvPr/>
            </p:nvSpPr>
            <p:spPr>
              <a:xfrm>
                <a:off x="8190465" y="4798142"/>
                <a:ext cx="6420275" cy="2915263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8000">
                    <a:schemeClr val="bg1"/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1" name="Gruppieren 60"/>
            <p:cNvGrpSpPr/>
            <p:nvPr/>
          </p:nvGrpSpPr>
          <p:grpSpPr>
            <a:xfrm>
              <a:off x="9222656" y="5748876"/>
              <a:ext cx="4705965" cy="1788954"/>
              <a:chOff x="9222656" y="5748876"/>
              <a:chExt cx="4705965" cy="1788954"/>
            </a:xfrm>
          </p:grpSpPr>
          <p:sp>
            <p:nvSpPr>
              <p:cNvPr id="62" name="Rechteck 61"/>
              <p:cNvSpPr/>
              <p:nvPr/>
            </p:nvSpPr>
            <p:spPr>
              <a:xfrm>
                <a:off x="9222656" y="5748876"/>
                <a:ext cx="4705965" cy="923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200">
                    <a:solidFill>
                      <a:srgbClr val="002060"/>
                    </a:solidFill>
                  </a:rPr>
                  <a:t>Proposal for day-1 experiment:</a:t>
                </a:r>
              </a:p>
              <a:p>
                <a:r>
                  <a:rPr lang="de-DE" sz="1350" b="1">
                    <a:solidFill>
                      <a:srgbClr val="002060"/>
                    </a:solidFill>
                  </a:rPr>
                  <a:t>Measure Ionization Potential Depression in strongly-coupled Al-plasma</a:t>
                </a:r>
                <a:endParaRPr lang="en-US" sz="1350"/>
              </a:p>
            </p:txBody>
          </p:sp>
          <p:sp>
            <p:nvSpPr>
              <p:cNvPr id="63" name="Textfeld 62"/>
              <p:cNvSpPr txBox="1"/>
              <p:nvPr/>
            </p:nvSpPr>
            <p:spPr>
              <a:xfrm>
                <a:off x="9388460" y="6552945"/>
                <a:ext cx="4042405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33350" indent="-133350">
                  <a:buFont typeface="Arial" panose="020B0604020202020204" pitchFamily="34" charset="0"/>
                  <a:buChar char="•"/>
                </a:pPr>
                <a:r>
                  <a:rPr lang="de-DE" sz="1050" u="sng">
                    <a:solidFill>
                      <a:srgbClr val="002060"/>
                    </a:solidFill>
                  </a:rPr>
                  <a:t>Heating + expansion</a:t>
                </a:r>
                <a:r>
                  <a:rPr lang="de-DE" sz="1050">
                    <a:solidFill>
                      <a:srgbClr val="002060"/>
                    </a:solidFill>
                  </a:rPr>
                  <a:t> by heavy ion pulse</a:t>
                </a:r>
              </a:p>
              <a:p>
                <a:pPr marL="133350" indent="-133350" defTabSz="398860"/>
                <a:r>
                  <a:rPr lang="de-DE" sz="1050">
                    <a:solidFill>
                      <a:srgbClr val="002060"/>
                    </a:solidFill>
                  </a:rPr>
                  <a:t>	</a:t>
                </a:r>
                <a:r>
                  <a:rPr lang="de-DE" sz="1050">
                    <a:solidFill>
                      <a:srgbClr val="002060"/>
                    </a:solidFill>
                    <a:sym typeface="Wingdings" panose="05000000000000000000" pitchFamily="2" charset="2"/>
                  </a:rPr>
                  <a:t>	create large, homogenous, well-defined 	sample of strongly-coupled plasma</a:t>
                </a:r>
                <a:endParaRPr lang="de-DE" sz="1050">
                  <a:solidFill>
                    <a:srgbClr val="002060"/>
                  </a:solidFill>
                </a:endParaRPr>
              </a:p>
              <a:p>
                <a:pPr marL="135731" indent="-135731">
                  <a:buFont typeface="Arial" panose="020B0604020202020204" pitchFamily="34" charset="0"/>
                  <a:buChar char="•"/>
                </a:pPr>
                <a:r>
                  <a:rPr lang="de-DE" sz="1050" u="sng">
                    <a:solidFill>
                      <a:srgbClr val="002060"/>
                    </a:solidFill>
                  </a:rPr>
                  <a:t>Probing</a:t>
                </a:r>
                <a:r>
                  <a:rPr lang="de-DE" sz="1050">
                    <a:solidFill>
                      <a:srgbClr val="002060"/>
                    </a:solidFill>
                  </a:rPr>
                  <a:t>: X-ray absorption spectroscopy</a:t>
                </a:r>
                <a:endParaRPr lang="en-US" sz="105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68" name="Foliennummernplatzhalter 6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916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Hydrodynamic simulations show heavy-ion heating and quasi-1D expansion</a:t>
            </a:r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2679844" y="595638"/>
            <a:ext cx="2594223" cy="2142636"/>
            <a:chOff x="601662" y="554074"/>
            <a:chExt cx="2594223" cy="2142636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219" y="554074"/>
              <a:ext cx="2430000" cy="2091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feld 29"/>
            <p:cNvSpPr txBox="1"/>
            <p:nvPr/>
          </p:nvSpPr>
          <p:spPr>
            <a:xfrm>
              <a:off x="1379578" y="908247"/>
              <a:ext cx="901109" cy="207749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tIns="0" bIns="0" rtlCol="0">
              <a:spAutoFit/>
            </a:bodyPr>
            <a:lstStyle/>
            <a:p>
              <a:pPr algn="ctr" defTabSz="685800">
                <a:defRPr/>
              </a:pPr>
              <a:r>
                <a:rPr lang="de-DE" sz="1350" i="1" kern="0">
                  <a:solidFill>
                    <a:prstClr val="black"/>
                  </a:solidFill>
                  <a:latin typeface="Calibri"/>
                </a:rPr>
                <a:t>t</a:t>
              </a:r>
              <a:r>
                <a:rPr lang="de-DE" sz="1350" kern="0">
                  <a:solidFill>
                    <a:prstClr val="black"/>
                  </a:solidFill>
                  <a:latin typeface="Calibri"/>
                </a:rPr>
                <a:t> = </a:t>
              </a:r>
              <a:r>
                <a:rPr lang="de-DE" sz="1350" b="1" kern="0">
                  <a:solidFill>
                    <a:prstClr val="black"/>
                  </a:solidFill>
                  <a:latin typeface="Calibri"/>
                </a:rPr>
                <a:t>0</a:t>
              </a:r>
              <a:r>
                <a:rPr lang="de-DE" sz="1350" kern="0">
                  <a:solidFill>
                    <a:prstClr val="black"/>
                  </a:solidFill>
                  <a:latin typeface="Calibri"/>
                </a:rPr>
                <a:t> ns</a:t>
              </a:r>
              <a:endParaRPr lang="en-US" sz="135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2703442" y="902836"/>
              <a:ext cx="492443" cy="138499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tIns="0" bIns="0" rtlCol="0">
              <a:spAutoFit/>
            </a:bodyPr>
            <a:lstStyle/>
            <a:p>
              <a:pPr defTabSz="685800">
                <a:defRPr/>
              </a:pPr>
              <a:r>
                <a:rPr lang="de-DE" sz="900" i="1" kern="0">
                  <a:solidFill>
                    <a:prstClr val="black"/>
                  </a:solidFill>
                  <a:latin typeface="Symbol" panose="05050102010706020507" pitchFamily="18" charset="2"/>
                </a:rPr>
                <a:t>r</a:t>
              </a:r>
              <a:r>
                <a:rPr lang="de-DE" sz="900" kern="0">
                  <a:solidFill>
                    <a:prstClr val="black"/>
                  </a:solidFill>
                  <a:latin typeface="Calibri"/>
                </a:rPr>
                <a:t> [g/c]</a:t>
              </a:r>
              <a:endParaRPr lang="en-US" sz="9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1226745" y="2535127"/>
              <a:ext cx="1188267" cy="16158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tIns="0" bIns="0" rtlCol="0">
              <a:spAutoFit/>
            </a:bodyPr>
            <a:lstStyle/>
            <a:p>
              <a:pPr algn="ctr" defTabSz="685800">
                <a:defRPr/>
              </a:pPr>
              <a:r>
                <a:rPr lang="de-DE" sz="1050" kern="0">
                  <a:solidFill>
                    <a:prstClr val="black"/>
                  </a:solidFill>
                  <a:latin typeface="Calibri"/>
                </a:rPr>
                <a:t>foil length [mm]</a:t>
              </a:r>
              <a:endParaRPr lang="en-US" sz="105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 rot="16200000">
              <a:off x="-47546" y="1685298"/>
              <a:ext cx="1460000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 defTabSz="685800">
                <a:defRPr/>
              </a:pPr>
              <a:r>
                <a:rPr lang="de-DE" sz="1050" kern="0" dirty="0" err="1">
                  <a:solidFill>
                    <a:prstClr val="black"/>
                  </a:solidFill>
                  <a:latin typeface="Calibri"/>
                </a:rPr>
                <a:t>foil</a:t>
              </a:r>
              <a:r>
                <a:rPr lang="de-DE" sz="1050" kern="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sz="1050" kern="0" dirty="0" err="1">
                  <a:solidFill>
                    <a:prstClr val="black"/>
                  </a:solidFill>
                  <a:latin typeface="Calibri"/>
                </a:rPr>
                <a:t>thickness</a:t>
              </a:r>
              <a:r>
                <a:rPr lang="de-DE" sz="1050" kern="0" dirty="0">
                  <a:solidFill>
                    <a:prstClr val="black"/>
                  </a:solidFill>
                  <a:latin typeface="Calibri"/>
                </a:rPr>
                <a:t> [</a:t>
              </a:r>
              <a:r>
                <a:rPr lang="de-DE" sz="1050" kern="0" dirty="0" err="1">
                  <a:solidFill>
                    <a:prstClr val="black"/>
                  </a:solidFill>
                  <a:latin typeface="Calibri"/>
                </a:rPr>
                <a:t>micron</a:t>
              </a:r>
              <a:r>
                <a:rPr lang="de-DE" sz="1050" kern="0" dirty="0">
                  <a:solidFill>
                    <a:prstClr val="black"/>
                  </a:solidFill>
                  <a:latin typeface="Calibri"/>
                </a:rPr>
                <a:t>]</a:t>
              </a:r>
              <a:endParaRPr lang="en-US" sz="1050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2672890" y="2411647"/>
            <a:ext cx="2921343" cy="2544149"/>
            <a:chOff x="594708" y="2411647"/>
            <a:chExt cx="2921343" cy="2544149"/>
          </a:xfrm>
        </p:grpSpPr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275" y="2411647"/>
              <a:ext cx="2430000" cy="2091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feld 37"/>
            <p:cNvSpPr txBox="1"/>
            <p:nvPr/>
          </p:nvSpPr>
          <p:spPr>
            <a:xfrm>
              <a:off x="1379578" y="2765681"/>
              <a:ext cx="901109" cy="207749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tIns="0" bIns="0" rtlCol="0">
              <a:spAutoFit/>
            </a:bodyPr>
            <a:lstStyle/>
            <a:p>
              <a:pPr algn="ctr" defTabSz="685800">
                <a:defRPr/>
              </a:pPr>
              <a:r>
                <a:rPr lang="de-DE" sz="1350" i="1" kern="0">
                  <a:solidFill>
                    <a:prstClr val="black"/>
                  </a:solidFill>
                  <a:latin typeface="Calibri"/>
                </a:rPr>
                <a:t>t</a:t>
              </a:r>
              <a:r>
                <a:rPr lang="de-DE" sz="1350" kern="0">
                  <a:solidFill>
                    <a:prstClr val="black"/>
                  </a:solidFill>
                  <a:latin typeface="Calibri"/>
                </a:rPr>
                <a:t> = </a:t>
              </a:r>
              <a:r>
                <a:rPr lang="de-DE" sz="1350" b="1" kern="0">
                  <a:solidFill>
                    <a:prstClr val="black"/>
                  </a:solidFill>
                  <a:latin typeface="Calibri"/>
                </a:rPr>
                <a:t>100</a:t>
              </a:r>
              <a:r>
                <a:rPr lang="de-DE" sz="1350" kern="0">
                  <a:solidFill>
                    <a:prstClr val="black"/>
                  </a:solidFill>
                  <a:latin typeface="Calibri"/>
                </a:rPr>
                <a:t> ns</a:t>
              </a:r>
              <a:endParaRPr lang="en-US" sz="135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2703442" y="2760270"/>
              <a:ext cx="492443" cy="138499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tIns="0" bIns="0" rtlCol="0">
              <a:spAutoFit/>
            </a:bodyPr>
            <a:lstStyle/>
            <a:p>
              <a:pPr defTabSz="685800">
                <a:defRPr/>
              </a:pPr>
              <a:r>
                <a:rPr lang="de-DE" sz="900" i="1" kern="0">
                  <a:solidFill>
                    <a:prstClr val="black"/>
                  </a:solidFill>
                  <a:latin typeface="Symbol" panose="05050102010706020507" pitchFamily="18" charset="2"/>
                </a:rPr>
                <a:t>r</a:t>
              </a:r>
              <a:r>
                <a:rPr lang="de-DE" sz="900" kern="0">
                  <a:solidFill>
                    <a:prstClr val="black"/>
                  </a:solidFill>
                  <a:latin typeface="Calibri"/>
                </a:rPr>
                <a:t> [g/c]</a:t>
              </a:r>
              <a:endParaRPr lang="en-US" sz="9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1226745" y="4392561"/>
              <a:ext cx="1188267" cy="16158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tIns="0" bIns="0" rtlCol="0">
              <a:spAutoFit/>
            </a:bodyPr>
            <a:lstStyle/>
            <a:p>
              <a:pPr algn="ctr" defTabSz="685800">
                <a:defRPr/>
              </a:pPr>
              <a:r>
                <a:rPr lang="de-DE" sz="1050" kern="0">
                  <a:solidFill>
                    <a:prstClr val="black"/>
                  </a:solidFill>
                  <a:latin typeface="Calibri"/>
                </a:rPr>
                <a:t>foil length [mm]</a:t>
              </a:r>
              <a:endParaRPr lang="en-US" sz="105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 rot="16200000">
              <a:off x="-91574" y="3544696"/>
              <a:ext cx="1534147" cy="16158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tIns="0" bIns="0" rtlCol="0">
              <a:spAutoFit/>
            </a:bodyPr>
            <a:lstStyle/>
            <a:p>
              <a:pPr algn="ctr" defTabSz="685800">
                <a:defRPr/>
              </a:pPr>
              <a:r>
                <a:rPr lang="de-DE" sz="1050" kern="0" dirty="0" err="1">
                  <a:solidFill>
                    <a:prstClr val="black"/>
                  </a:solidFill>
                  <a:latin typeface="Calibri"/>
                </a:rPr>
                <a:t>foil</a:t>
              </a:r>
              <a:r>
                <a:rPr lang="de-DE" sz="1050" kern="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sz="1050" kern="0" dirty="0" err="1">
                  <a:solidFill>
                    <a:prstClr val="black"/>
                  </a:solidFill>
                  <a:latin typeface="Calibri"/>
                </a:rPr>
                <a:t>thickness</a:t>
              </a:r>
              <a:r>
                <a:rPr lang="de-DE" sz="1050" kern="0" dirty="0">
                  <a:solidFill>
                    <a:prstClr val="black"/>
                  </a:solidFill>
                  <a:latin typeface="Calibri"/>
                </a:rPr>
                <a:t> [</a:t>
              </a:r>
              <a:r>
                <a:rPr lang="de-DE" sz="1050" kern="0" dirty="0" err="1">
                  <a:solidFill>
                    <a:prstClr val="black"/>
                  </a:solidFill>
                  <a:latin typeface="Calibri"/>
                </a:rPr>
                <a:t>micron</a:t>
              </a:r>
              <a:r>
                <a:rPr lang="de-DE" sz="1050" kern="0" dirty="0">
                  <a:solidFill>
                    <a:prstClr val="black"/>
                  </a:solidFill>
                  <a:latin typeface="Calibri"/>
                </a:rPr>
                <a:t>]</a:t>
              </a:r>
              <a:endParaRPr lang="en-US" sz="105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Geschweifte Klammer rechts 45"/>
            <p:cNvSpPr/>
            <p:nvPr/>
          </p:nvSpPr>
          <p:spPr>
            <a:xfrm rot="5400000">
              <a:off x="1736221" y="4087071"/>
              <a:ext cx="153907" cy="1064665"/>
            </a:xfrm>
            <a:prstGeom prst="rightBrace">
              <a:avLst>
                <a:gd name="adj1" fmla="val 41173"/>
                <a:gd name="adj2" fmla="val 5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1313973" y="4655714"/>
              <a:ext cx="220207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50" b="1">
                  <a:solidFill>
                    <a:srgbClr val="FF0000"/>
                  </a:solidFill>
                  <a:latin typeface="Calibri"/>
                </a:rPr>
                <a:t>homogenous over &gt;0.5mm !</a:t>
              </a:r>
            </a:p>
          </p:txBody>
        </p:sp>
      </p:grpSp>
      <p:sp>
        <p:nvSpPr>
          <p:cNvPr id="48" name="Textfeld 47"/>
          <p:cNvSpPr txBox="1"/>
          <p:nvPr/>
        </p:nvSpPr>
        <p:spPr>
          <a:xfrm>
            <a:off x="392044" y="1115996"/>
            <a:ext cx="22224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sng" dirty="0"/>
              <a:t>Ion beam </a:t>
            </a:r>
            <a:r>
              <a:rPr lang="de-DE" sz="1200" u="sng" dirty="0" err="1"/>
              <a:t>parameters</a:t>
            </a:r>
            <a:r>
              <a:rPr lang="de-DE" sz="1200" u="sng" dirty="0"/>
              <a:t>:</a:t>
            </a:r>
          </a:p>
          <a:p>
            <a:pPr marL="214313" indent="-214313">
              <a:buFontTx/>
              <a:buChar char="-"/>
            </a:pPr>
            <a:r>
              <a:rPr lang="de-DE" sz="1200" dirty="0"/>
              <a:t>5e10 U-</a:t>
            </a:r>
            <a:r>
              <a:rPr lang="de-DE" sz="1200" dirty="0" err="1"/>
              <a:t>ions</a:t>
            </a:r>
            <a:endParaRPr lang="de-DE" sz="1200" dirty="0"/>
          </a:p>
          <a:p>
            <a:pPr marL="214313" indent="-214313">
              <a:buFontTx/>
              <a:buChar char="-"/>
            </a:pPr>
            <a:r>
              <a:rPr lang="de-DE" sz="1200" dirty="0"/>
              <a:t>1.25 mm FWHM </a:t>
            </a:r>
            <a:r>
              <a:rPr lang="de-DE" sz="1200" dirty="0" err="1"/>
              <a:t>focal</a:t>
            </a:r>
            <a:r>
              <a:rPr lang="de-DE" sz="1200" dirty="0"/>
              <a:t> </a:t>
            </a:r>
            <a:r>
              <a:rPr lang="de-DE" sz="1200" dirty="0" err="1"/>
              <a:t>spot</a:t>
            </a:r>
            <a:endParaRPr lang="de-DE" sz="1200" dirty="0"/>
          </a:p>
          <a:p>
            <a:pPr marL="214313" indent="-214313">
              <a:buFontTx/>
              <a:buChar char="-"/>
            </a:pPr>
            <a:r>
              <a:rPr lang="de-DE" sz="1200" dirty="0"/>
              <a:t>100 </a:t>
            </a:r>
            <a:r>
              <a:rPr lang="de-DE" sz="1200" dirty="0" err="1"/>
              <a:t>ns</a:t>
            </a:r>
            <a:r>
              <a:rPr lang="de-DE" sz="1200" dirty="0"/>
              <a:t> pulse </a:t>
            </a:r>
            <a:r>
              <a:rPr lang="de-DE" sz="1200" dirty="0" err="1"/>
              <a:t>duration</a:t>
            </a:r>
            <a:endParaRPr lang="de-DE" sz="1200" dirty="0"/>
          </a:p>
          <a:p>
            <a:r>
              <a:rPr lang="de-DE" sz="1200" u="sng" dirty="0"/>
              <a:t>Target:</a:t>
            </a:r>
          </a:p>
          <a:p>
            <a:pPr marL="214313" indent="-214313">
              <a:buFontTx/>
              <a:buChar char="-"/>
            </a:pPr>
            <a:r>
              <a:rPr lang="de-DE" sz="1200" dirty="0"/>
              <a:t>Al-</a:t>
            </a:r>
            <a:r>
              <a:rPr lang="de-DE" sz="1200" dirty="0" err="1"/>
              <a:t>foil</a:t>
            </a:r>
            <a:r>
              <a:rPr lang="de-DE" sz="1200" dirty="0"/>
              <a:t> (5 </a:t>
            </a:r>
            <a:r>
              <a:rPr lang="de-DE" sz="1200" dirty="0">
                <a:latin typeface="Symbol" panose="05050102010706020507" pitchFamily="18" charset="2"/>
              </a:rPr>
              <a:t>m</a:t>
            </a:r>
            <a:r>
              <a:rPr lang="de-DE" sz="1200" dirty="0"/>
              <a:t>m)</a:t>
            </a:r>
          </a:p>
          <a:p>
            <a:pPr marL="214313" indent="-214313">
              <a:buFontTx/>
              <a:buChar char="-"/>
            </a:pPr>
            <a:r>
              <a:rPr lang="de-DE" sz="1200" dirty="0"/>
              <a:t>C-</a:t>
            </a:r>
            <a:r>
              <a:rPr lang="de-DE" sz="1200" dirty="0" err="1"/>
              <a:t>tamper</a:t>
            </a:r>
            <a:r>
              <a:rPr lang="de-DE" sz="1200" dirty="0"/>
              <a:t> (2x20 </a:t>
            </a:r>
            <a:r>
              <a:rPr lang="de-DE" sz="1200" dirty="0">
                <a:latin typeface="Symbol" panose="05050102010706020507" pitchFamily="18" charset="2"/>
              </a:rPr>
              <a:t>m</a:t>
            </a:r>
            <a:r>
              <a:rPr lang="de-DE" sz="1200" dirty="0"/>
              <a:t>m)</a:t>
            </a:r>
            <a:endParaRPr lang="en-US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600" y="1053685"/>
            <a:ext cx="3303492" cy="2290009"/>
          </a:xfrm>
          <a:prstGeom prst="rect">
            <a:avLst/>
          </a:prstGeom>
        </p:spPr>
      </p:pic>
      <p:sp>
        <p:nvSpPr>
          <p:cNvPr id="50" name="Textfeld 49"/>
          <p:cNvSpPr txBox="1"/>
          <p:nvPr/>
        </p:nvSpPr>
        <p:spPr>
          <a:xfrm>
            <a:off x="5532600" y="3457326"/>
            <a:ext cx="3412895" cy="954107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Heavy-</a:t>
            </a:r>
            <a:r>
              <a:rPr lang="de-DE" sz="1400" dirty="0" err="1">
                <a:solidFill>
                  <a:schemeClr val="accent1"/>
                </a:solidFill>
              </a:rPr>
              <a:t>ion</a:t>
            </a:r>
            <a:r>
              <a:rPr lang="de-DE" sz="1400" dirty="0">
                <a:solidFill>
                  <a:schemeClr val="accent1"/>
                </a:solidFill>
              </a:rPr>
              <a:t> </a:t>
            </a:r>
            <a:r>
              <a:rPr lang="de-DE" sz="1400" dirty="0" err="1">
                <a:solidFill>
                  <a:schemeClr val="accent1"/>
                </a:solidFill>
              </a:rPr>
              <a:t>heating</a:t>
            </a:r>
            <a:r>
              <a:rPr lang="de-DE" sz="1400" dirty="0">
                <a:solidFill>
                  <a:schemeClr val="accent1"/>
                </a:solidFill>
              </a:rPr>
              <a:t> will </a:t>
            </a:r>
            <a:r>
              <a:rPr lang="de-DE" sz="1400" dirty="0" err="1" smtClean="0">
                <a:solidFill>
                  <a:schemeClr val="accent1"/>
                </a:solidFill>
              </a:rPr>
              <a:t>yield</a:t>
            </a:r>
            <a:r>
              <a:rPr lang="de-DE" sz="1400" dirty="0" smtClean="0">
                <a:solidFill>
                  <a:schemeClr val="accent1"/>
                </a:solidFill>
              </a:rPr>
              <a:t>:</a:t>
            </a:r>
            <a:endParaRPr lang="de-DE" sz="1400" dirty="0">
              <a:solidFill>
                <a:schemeClr val="accent1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</a:rPr>
              <a:t>large, </a:t>
            </a:r>
            <a:r>
              <a:rPr lang="de-DE" sz="1400" dirty="0" err="1">
                <a:solidFill>
                  <a:schemeClr val="accent1"/>
                </a:solidFill>
              </a:rPr>
              <a:t>homogenous</a:t>
            </a:r>
            <a:r>
              <a:rPr lang="de-DE" sz="1400" dirty="0">
                <a:solidFill>
                  <a:schemeClr val="accent1"/>
                </a:solidFill>
              </a:rPr>
              <a:t>, </a:t>
            </a:r>
            <a:r>
              <a:rPr lang="de-DE" sz="1400" dirty="0" err="1">
                <a:solidFill>
                  <a:schemeClr val="accent1"/>
                </a:solidFill>
              </a:rPr>
              <a:t>near</a:t>
            </a:r>
            <a:r>
              <a:rPr lang="de-DE" sz="1400" dirty="0">
                <a:solidFill>
                  <a:schemeClr val="accent1"/>
                </a:solidFill>
              </a:rPr>
              <a:t>-LTE </a:t>
            </a:r>
            <a:r>
              <a:rPr lang="de-DE" sz="1400" dirty="0" err="1">
                <a:solidFill>
                  <a:schemeClr val="accent1"/>
                </a:solidFill>
              </a:rPr>
              <a:t>samples</a:t>
            </a:r>
            <a:endParaRPr lang="de-DE" sz="1400" dirty="0">
              <a:solidFill>
                <a:schemeClr val="accent1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accent1"/>
                </a:solidFill>
              </a:rPr>
              <a:t>strongly-coupled</a:t>
            </a:r>
            <a:r>
              <a:rPr lang="de-DE" sz="1400" dirty="0">
                <a:solidFill>
                  <a:schemeClr val="accent1"/>
                </a:solidFill>
              </a:rPr>
              <a:t>, </a:t>
            </a:r>
            <a:r>
              <a:rPr lang="de-DE" sz="1400" dirty="0" err="1">
                <a:solidFill>
                  <a:schemeClr val="accent1"/>
                </a:solidFill>
              </a:rPr>
              <a:t>highly</a:t>
            </a:r>
            <a:r>
              <a:rPr lang="de-DE" sz="1400" dirty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degenerate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state</a:t>
            </a:r>
            <a:r>
              <a:rPr lang="de-DE" sz="1400" dirty="0" smtClean="0">
                <a:solidFill>
                  <a:schemeClr val="accent1"/>
                </a:solidFill>
              </a:rPr>
              <a:t> (i.e. WDM)</a:t>
            </a: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500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uppieren 64"/>
          <p:cNvGrpSpPr/>
          <p:nvPr/>
        </p:nvGrpSpPr>
        <p:grpSpPr>
          <a:xfrm>
            <a:off x="803789" y="3336659"/>
            <a:ext cx="3474310" cy="1529707"/>
            <a:chOff x="351095" y="1294356"/>
            <a:chExt cx="3474310" cy="1529707"/>
          </a:xfrm>
        </p:grpSpPr>
        <p:grpSp>
          <p:nvGrpSpPr>
            <p:cNvPr id="66" name="Gruppieren 65"/>
            <p:cNvGrpSpPr/>
            <p:nvPr/>
          </p:nvGrpSpPr>
          <p:grpSpPr>
            <a:xfrm>
              <a:off x="451130" y="1294356"/>
              <a:ext cx="3014882" cy="1529707"/>
              <a:chOff x="643005" y="1316263"/>
              <a:chExt cx="3585570" cy="1819266"/>
            </a:xfrm>
          </p:grpSpPr>
          <p:pic>
            <p:nvPicPr>
              <p:cNvPr id="70" name="Picture 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3005" y="1316263"/>
                <a:ext cx="3585570" cy="1819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" name="Textfeld 70"/>
              <p:cNvSpPr txBox="1"/>
              <p:nvPr/>
            </p:nvSpPr>
            <p:spPr>
              <a:xfrm>
                <a:off x="2305998" y="2044732"/>
                <a:ext cx="990026" cy="585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lnSpc>
                    <a:spcPts val="1600"/>
                  </a:lnSpc>
                </a:pPr>
                <a:r>
                  <a:rPr lang="de-DE" sz="1200" dirty="0" smtClean="0">
                    <a:solidFill>
                      <a:srgbClr val="00FF00"/>
                    </a:solidFill>
                    <a:latin typeface="Calibri"/>
                  </a:rPr>
                  <a:t>2x KAP</a:t>
                </a:r>
              </a:p>
              <a:p>
                <a:pPr defTabSz="914400">
                  <a:lnSpc>
                    <a:spcPts val="1600"/>
                  </a:lnSpc>
                </a:pPr>
                <a:r>
                  <a:rPr lang="de-DE" sz="1200" dirty="0" smtClean="0">
                    <a:solidFill>
                      <a:srgbClr val="00FF00"/>
                    </a:solidFill>
                    <a:latin typeface="Calibri"/>
                  </a:rPr>
                  <a:t>(</a:t>
                </a:r>
                <a:r>
                  <a:rPr lang="de-DE" sz="1200" dirty="0" err="1" smtClean="0">
                    <a:solidFill>
                      <a:srgbClr val="00FF00"/>
                    </a:solidFill>
                    <a:latin typeface="Calibri"/>
                  </a:rPr>
                  <a:t>conical</a:t>
                </a:r>
                <a:r>
                  <a:rPr lang="de-DE" sz="1200" dirty="0" smtClean="0">
                    <a:solidFill>
                      <a:srgbClr val="00FF00"/>
                    </a:solidFill>
                    <a:latin typeface="Calibri"/>
                  </a:rPr>
                  <a:t>)</a:t>
                </a:r>
                <a:endParaRPr lang="en-US" sz="1200" dirty="0">
                  <a:solidFill>
                    <a:srgbClr val="00FF00"/>
                  </a:solidFill>
                  <a:latin typeface="Calibri"/>
                </a:endParaRPr>
              </a:p>
            </p:txBody>
          </p:sp>
          <p:cxnSp>
            <p:nvCxnSpPr>
              <p:cNvPr id="72" name="Gerade Verbindung mit Pfeil 71"/>
              <p:cNvCxnSpPr/>
              <p:nvPr/>
            </p:nvCxnSpPr>
            <p:spPr>
              <a:xfrm flipH="1" flipV="1">
                <a:off x="2179324" y="1821585"/>
                <a:ext cx="184150" cy="293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FF00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73" name="Gerade Verbindung mit Pfeil 72"/>
              <p:cNvCxnSpPr/>
              <p:nvPr/>
            </p:nvCxnSpPr>
            <p:spPr>
              <a:xfrm flipH="1">
                <a:off x="2190622" y="2470150"/>
                <a:ext cx="172852" cy="37555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FF00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67" name="Textfeld 66"/>
            <p:cNvSpPr txBox="1"/>
            <p:nvPr/>
          </p:nvSpPr>
          <p:spPr>
            <a:xfrm>
              <a:off x="2815976" y="2057284"/>
              <a:ext cx="1009429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lnSpc>
                  <a:spcPts val="1600"/>
                </a:lnSpc>
              </a:pPr>
              <a:r>
                <a:rPr lang="de-DE" sz="1200" dirty="0" smtClean="0">
                  <a:solidFill>
                    <a:srgbClr val="FF00FF"/>
                  </a:solidFill>
                  <a:latin typeface="Calibri"/>
                </a:rPr>
                <a:t>in-</a:t>
              </a:r>
              <a:r>
                <a:rPr lang="de-DE" sz="1200" dirty="0" err="1" smtClean="0">
                  <a:solidFill>
                    <a:srgbClr val="FF00FF"/>
                  </a:solidFill>
                  <a:latin typeface="Calibri"/>
                </a:rPr>
                <a:t>vacuum</a:t>
              </a:r>
              <a:endParaRPr lang="de-DE" sz="1200" dirty="0" smtClean="0">
                <a:solidFill>
                  <a:srgbClr val="FF00FF"/>
                </a:solidFill>
                <a:latin typeface="Calibri"/>
              </a:endParaRPr>
            </a:p>
            <a:p>
              <a:pPr defTabSz="914400">
                <a:lnSpc>
                  <a:spcPts val="1600"/>
                </a:lnSpc>
              </a:pPr>
              <a:r>
                <a:rPr lang="de-DE" sz="1200" dirty="0" smtClean="0">
                  <a:solidFill>
                    <a:srgbClr val="FF00FF"/>
                  </a:solidFill>
                  <a:latin typeface="Calibri"/>
                </a:rPr>
                <a:t>x-</a:t>
              </a:r>
              <a:r>
                <a:rPr lang="de-DE" sz="1200" dirty="0" err="1" smtClean="0">
                  <a:solidFill>
                    <a:srgbClr val="FF00FF"/>
                  </a:solidFill>
                  <a:latin typeface="Calibri"/>
                </a:rPr>
                <a:t>ray</a:t>
              </a:r>
              <a:r>
                <a:rPr lang="de-DE" sz="1200" dirty="0" smtClean="0">
                  <a:solidFill>
                    <a:srgbClr val="FF00FF"/>
                  </a:solidFill>
                  <a:latin typeface="Calibri"/>
                </a:rPr>
                <a:t> CCD</a:t>
              </a:r>
              <a:endParaRPr lang="en-US" sz="1200" dirty="0">
                <a:solidFill>
                  <a:srgbClr val="FF00FF"/>
                </a:solidFill>
                <a:latin typeface="Calibri"/>
              </a:endParaRPr>
            </a:p>
          </p:txBody>
        </p:sp>
        <p:sp>
          <p:nvSpPr>
            <p:cNvPr id="68" name="Textfeld 67"/>
            <p:cNvSpPr txBox="1"/>
            <p:nvPr/>
          </p:nvSpPr>
          <p:spPr>
            <a:xfrm rot="596933">
              <a:off x="518490" y="2451222"/>
              <a:ext cx="784557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ts val="1600"/>
                </a:lnSpc>
                <a:defRPr sz="1400">
                  <a:solidFill>
                    <a:srgbClr val="00FF00"/>
                  </a:solidFill>
                </a:defRPr>
              </a:lvl1pPr>
            </a:lstStyle>
            <a:p>
              <a:pPr defTabSz="914400"/>
              <a:r>
                <a:rPr lang="de-DE" sz="1200" dirty="0" err="1" smtClean="0">
                  <a:solidFill>
                    <a:srgbClr val="FF0000"/>
                  </a:solidFill>
                  <a:latin typeface="Calibri"/>
                </a:rPr>
                <a:t>reference</a:t>
              </a:r>
              <a:endParaRPr lang="en-US" sz="120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69" name="Textfeld 68"/>
            <p:cNvSpPr txBox="1"/>
            <p:nvPr/>
          </p:nvSpPr>
          <p:spPr>
            <a:xfrm rot="19611227">
              <a:off x="351095" y="1899516"/>
              <a:ext cx="1120945" cy="286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ts val="1600"/>
                </a:lnSpc>
                <a:defRPr sz="1400">
                  <a:solidFill>
                    <a:srgbClr val="00FF00"/>
                  </a:solidFill>
                </a:defRPr>
              </a:lvl1pPr>
            </a:lstStyle>
            <a:p>
              <a:pPr defTabSz="914400"/>
              <a:r>
                <a:rPr lang="de-DE" sz="1200" dirty="0" err="1" smtClean="0">
                  <a:solidFill>
                    <a:srgbClr val="FF0000"/>
                  </a:solidFill>
                  <a:latin typeface="Calibri"/>
                </a:rPr>
                <a:t>transmission</a:t>
              </a:r>
              <a:endParaRPr lang="de-DE" sz="1200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Probing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absorption</a:t>
            </a:r>
            <a:r>
              <a:rPr lang="de-DE" dirty="0" smtClean="0"/>
              <a:t> </a:t>
            </a:r>
            <a:r>
              <a:rPr lang="de-DE" dirty="0" err="1" smtClean="0"/>
              <a:t>spectroscopy</a:t>
            </a:r>
            <a:endParaRPr lang="de-DE" dirty="0"/>
          </a:p>
        </p:txBody>
      </p:sp>
      <p:sp>
        <p:nvSpPr>
          <p:cNvPr id="54" name="Textfeld 53"/>
          <p:cNvSpPr txBox="1"/>
          <p:nvPr/>
        </p:nvSpPr>
        <p:spPr>
          <a:xfrm>
            <a:off x="7254629" y="2991174"/>
            <a:ext cx="1641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K-</a:t>
            </a:r>
            <a:r>
              <a:rPr lang="de-DE" sz="12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edge</a:t>
            </a:r>
            <a:r>
              <a:rPr lang="de-DE" sz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shift</a:t>
            </a:r>
            <a:endParaRPr lang="de-DE" sz="1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M-</a:t>
            </a:r>
            <a:r>
              <a:rPr lang="de-DE" sz="12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shell</a:t>
            </a:r>
            <a:r>
              <a:rPr lang="de-DE" sz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rebinding</a:t>
            </a:r>
            <a:endParaRPr lang="de-DE" sz="1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also: XANES/EXAFS</a:t>
            </a:r>
          </a:p>
        </p:txBody>
      </p:sp>
      <p:grpSp>
        <p:nvGrpSpPr>
          <p:cNvPr id="74" name="Gruppieren 73"/>
          <p:cNvGrpSpPr/>
          <p:nvPr/>
        </p:nvGrpSpPr>
        <p:grpSpPr>
          <a:xfrm>
            <a:off x="4650712" y="2437176"/>
            <a:ext cx="2570752" cy="1578612"/>
            <a:chOff x="4442848" y="2863277"/>
            <a:chExt cx="5022145" cy="3083931"/>
          </a:xfrm>
        </p:grpSpPr>
        <p:pic>
          <p:nvPicPr>
            <p:cNvPr id="75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071" y="2897073"/>
              <a:ext cx="4284000" cy="26950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6" name="Rechteck 75"/>
            <p:cNvSpPr/>
            <p:nvPr/>
          </p:nvSpPr>
          <p:spPr>
            <a:xfrm>
              <a:off x="7288990" y="3459461"/>
              <a:ext cx="290512" cy="90488"/>
            </a:xfrm>
            <a:prstGeom prst="rect">
              <a:avLst/>
            </a:prstGeom>
            <a:solidFill>
              <a:srgbClr val="B7B7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6354418" y="5496261"/>
              <a:ext cx="1422363" cy="450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de-DE" sz="900" kern="0" dirty="0" err="1">
                  <a:solidFill>
                    <a:prstClr val="black"/>
                  </a:solidFill>
                  <a:latin typeface="Calibri"/>
                </a:rPr>
                <a:t>energy</a:t>
              </a:r>
              <a:r>
                <a:rPr lang="de-DE" sz="900" kern="0" dirty="0">
                  <a:solidFill>
                    <a:prstClr val="black"/>
                  </a:solidFill>
                  <a:latin typeface="Calibri"/>
                </a:rPr>
                <a:t> [eV]</a:t>
              </a:r>
              <a:endParaRPr lang="en-US" sz="9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Textfeld 77"/>
            <p:cNvSpPr txBox="1"/>
            <p:nvPr/>
          </p:nvSpPr>
          <p:spPr>
            <a:xfrm rot="16200000">
              <a:off x="3903902" y="3953174"/>
              <a:ext cx="1528839" cy="450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de-DE" sz="900" kern="0" dirty="0" err="1">
                  <a:solidFill>
                    <a:prstClr val="black"/>
                  </a:solidFill>
                  <a:latin typeface="Calibri"/>
                </a:rPr>
                <a:t>transmission</a:t>
              </a:r>
              <a:endParaRPr lang="en-US" sz="9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Textfeld 78"/>
            <p:cNvSpPr txBox="1"/>
            <p:nvPr/>
          </p:nvSpPr>
          <p:spPr>
            <a:xfrm>
              <a:off x="7268705" y="4368910"/>
              <a:ext cx="2196288" cy="99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de-DE" sz="900" u="sng" kern="0" dirty="0">
                  <a:solidFill>
                    <a:prstClr val="black"/>
                  </a:solidFill>
                  <a:latin typeface="Calibri"/>
                  <a:sym typeface="Wingdings" panose="05000000000000000000" pitchFamily="2" charset="2"/>
                </a:rPr>
                <a:t>Resolution:</a:t>
              </a:r>
            </a:p>
            <a:p>
              <a:pPr marL="200025" indent="-135731" defTabSz="685800">
                <a:buFont typeface="Arial" panose="020B0604020202020204" pitchFamily="34" charset="0"/>
                <a:buChar char="•"/>
                <a:defRPr/>
              </a:pPr>
              <a:r>
                <a:rPr lang="de-DE" sz="900" kern="0" dirty="0">
                  <a:solidFill>
                    <a:prstClr val="black"/>
                  </a:solidFill>
                  <a:latin typeface="Calibri"/>
                  <a:sym typeface="Wingdings" panose="05000000000000000000" pitchFamily="2" charset="2"/>
                </a:rPr>
                <a:t>&lt;2eV </a:t>
              </a:r>
              <a:r>
                <a:rPr lang="de-DE" sz="900" kern="0" dirty="0" err="1">
                  <a:solidFill>
                    <a:prstClr val="black"/>
                  </a:solidFill>
                  <a:latin typeface="Calibri"/>
                  <a:sym typeface="Wingdings" panose="05000000000000000000" pitchFamily="2" charset="2"/>
                </a:rPr>
                <a:t>spectral</a:t>
              </a:r>
              <a:endParaRPr lang="de-DE" sz="900" kern="0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endParaRPr>
            </a:p>
            <a:p>
              <a:pPr marL="200025" indent="-135731" defTabSz="685800">
                <a:buFont typeface="Arial" panose="020B0604020202020204" pitchFamily="34" charset="0"/>
                <a:buChar char="•"/>
                <a:defRPr/>
              </a:pPr>
              <a:r>
                <a:rPr lang="de-DE" sz="900" kern="0" dirty="0">
                  <a:solidFill>
                    <a:prstClr val="black"/>
                  </a:solidFill>
                  <a:latin typeface="Calibri"/>
                  <a:sym typeface="Wingdings" panose="05000000000000000000" pitchFamily="2" charset="2"/>
                </a:rPr>
                <a:t>200</a:t>
              </a:r>
              <a:r>
                <a:rPr lang="de-DE" sz="900" kern="0" dirty="0">
                  <a:solidFill>
                    <a:prstClr val="black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m</a:t>
              </a:r>
              <a:r>
                <a:rPr lang="de-DE" sz="900" kern="0" dirty="0">
                  <a:solidFill>
                    <a:prstClr val="black"/>
                  </a:solidFill>
                  <a:latin typeface="Calibri"/>
                  <a:sym typeface="Wingdings" panose="05000000000000000000" pitchFamily="2" charset="2"/>
                </a:rPr>
                <a:t>m </a:t>
              </a:r>
              <a:r>
                <a:rPr lang="de-DE" sz="900" kern="0" dirty="0" err="1">
                  <a:solidFill>
                    <a:prstClr val="black"/>
                  </a:solidFill>
                  <a:latin typeface="Calibri"/>
                  <a:sym typeface="Wingdings" panose="05000000000000000000" pitchFamily="2" charset="2"/>
                </a:rPr>
                <a:t>spatial</a:t>
              </a:r>
              <a:endParaRPr lang="de-DE" sz="900" kern="0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endParaRPr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7525855" y="2863277"/>
              <a:ext cx="1729259" cy="1082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de-DE" sz="750" kern="0" dirty="0" err="1">
                  <a:solidFill>
                    <a:prstClr val="black"/>
                  </a:solidFill>
                  <a:latin typeface="Calibri"/>
                </a:rPr>
                <a:t>Exp</a:t>
              </a:r>
              <a:r>
                <a:rPr lang="de-DE" sz="750" kern="0" dirty="0">
                  <a:solidFill>
                    <a:prstClr val="black"/>
                  </a:solidFill>
                  <a:latin typeface="Calibri"/>
                </a:rPr>
                <a:t> (</a:t>
              </a:r>
              <a:r>
                <a:rPr lang="de-DE" sz="750" kern="0" dirty="0" err="1">
                  <a:solidFill>
                    <a:prstClr val="black"/>
                  </a:solidFill>
                  <a:latin typeface="Calibri"/>
                </a:rPr>
                <a:t>corr</a:t>
              </a:r>
              <a:r>
                <a:rPr lang="de-DE" sz="750" kern="0" dirty="0">
                  <a:solidFill>
                    <a:prstClr val="black"/>
                  </a:solidFill>
                  <a:latin typeface="Calibri"/>
                </a:rPr>
                <a:t>.)</a:t>
              </a:r>
            </a:p>
            <a:p>
              <a:pPr defTabSz="685800">
                <a:defRPr/>
              </a:pPr>
              <a:r>
                <a:rPr lang="de-DE" sz="750" kern="0" dirty="0" err="1">
                  <a:solidFill>
                    <a:prstClr val="black"/>
                  </a:solidFill>
                  <a:latin typeface="Calibri"/>
                </a:rPr>
                <a:t>Exp</a:t>
              </a:r>
              <a:r>
                <a:rPr lang="de-DE" sz="750" kern="0" dirty="0">
                  <a:solidFill>
                    <a:prstClr val="black"/>
                  </a:solidFill>
                  <a:latin typeface="Calibri"/>
                </a:rPr>
                <a:t> (</a:t>
              </a:r>
              <a:r>
                <a:rPr lang="de-DE" sz="750" kern="0" dirty="0" err="1">
                  <a:solidFill>
                    <a:prstClr val="black"/>
                  </a:solidFill>
                  <a:latin typeface="Calibri"/>
                </a:rPr>
                <a:t>uncorr</a:t>
              </a:r>
              <a:r>
                <a:rPr lang="de-DE" sz="750" kern="0" dirty="0">
                  <a:solidFill>
                    <a:prstClr val="black"/>
                  </a:solidFill>
                  <a:latin typeface="Calibri"/>
                </a:rPr>
                <a:t>)</a:t>
              </a:r>
            </a:p>
            <a:p>
              <a:pPr defTabSz="685800">
                <a:defRPr/>
              </a:pPr>
              <a:r>
                <a:rPr lang="de-DE" sz="750" kern="0" dirty="0">
                  <a:solidFill>
                    <a:prstClr val="black"/>
                  </a:solidFill>
                  <a:latin typeface="Calibri"/>
                </a:rPr>
                <a:t>CXRO (4...5</a:t>
              </a:r>
              <a:r>
                <a:rPr lang="de-DE" sz="750" kern="0" dirty="0">
                  <a:solidFill>
                    <a:prstClr val="black"/>
                  </a:solidFill>
                  <a:latin typeface="Symbol" panose="05050102010706020507" pitchFamily="18" charset="2"/>
                </a:rPr>
                <a:t>m</a:t>
              </a:r>
              <a:r>
                <a:rPr lang="de-DE" sz="750" kern="0" dirty="0">
                  <a:solidFill>
                    <a:prstClr val="black"/>
                  </a:solidFill>
                  <a:latin typeface="Calibri"/>
                </a:rPr>
                <a:t>m Al)</a:t>
              </a:r>
            </a:p>
            <a:p>
              <a:pPr defTabSz="685800">
                <a:defRPr/>
              </a:pPr>
              <a:r>
                <a:rPr lang="de-DE" sz="750" kern="0" dirty="0">
                  <a:solidFill>
                    <a:prstClr val="black"/>
                  </a:solidFill>
                  <a:latin typeface="Calibri"/>
                </a:rPr>
                <a:t>FLYCHK (0.1 </a:t>
              </a:r>
              <a:r>
                <a:rPr lang="de-DE" sz="750" i="1" kern="0" dirty="0" err="1">
                  <a:solidFill>
                    <a:prstClr val="black"/>
                  </a:solidFill>
                  <a:latin typeface="Symbol" panose="05050102010706020507" pitchFamily="18" charset="2"/>
                </a:rPr>
                <a:t>r</a:t>
              </a:r>
              <a:r>
                <a:rPr lang="de-DE" sz="750" kern="0" baseline="-25000" dirty="0" err="1">
                  <a:solidFill>
                    <a:prstClr val="black"/>
                  </a:solidFill>
                  <a:latin typeface="Calibri"/>
                </a:rPr>
                <a:t>solid</a:t>
              </a:r>
              <a:r>
                <a:rPr lang="de-DE" sz="750" kern="0" dirty="0">
                  <a:solidFill>
                    <a:prstClr val="black"/>
                  </a:solidFill>
                  <a:latin typeface="Calibri"/>
                </a:rPr>
                <a:t>)</a:t>
              </a:r>
              <a:endParaRPr lang="en-US" sz="750" kern="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81" name="Gerade Verbindung 40"/>
            <p:cNvCxnSpPr/>
            <p:nvPr/>
          </p:nvCxnSpPr>
          <p:spPr>
            <a:xfrm flipH="1">
              <a:off x="7289008" y="3078460"/>
              <a:ext cx="290512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2" name="Gerade Verbindung 48"/>
            <p:cNvCxnSpPr/>
            <p:nvPr/>
          </p:nvCxnSpPr>
          <p:spPr>
            <a:xfrm flipH="1">
              <a:off x="7289008" y="3285629"/>
              <a:ext cx="290512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ysDash"/>
            </a:ln>
            <a:effectLst/>
          </p:spPr>
        </p:cxnSp>
        <p:cxnSp>
          <p:nvCxnSpPr>
            <p:cNvPr id="83" name="Gerade Verbindung 49"/>
            <p:cNvCxnSpPr/>
            <p:nvPr/>
          </p:nvCxnSpPr>
          <p:spPr>
            <a:xfrm flipH="1">
              <a:off x="7289008" y="3457079"/>
              <a:ext cx="290512" cy="0"/>
            </a:xfrm>
            <a:prstGeom prst="line">
              <a:avLst/>
            </a:prstGeom>
            <a:noFill/>
            <a:ln w="9525" cap="flat" cmpd="sng" algn="ctr">
              <a:solidFill>
                <a:srgbClr val="0000FF"/>
              </a:solidFill>
              <a:prstDash val="sysDash"/>
            </a:ln>
            <a:effectLst/>
          </p:spPr>
        </p:cxnSp>
        <p:cxnSp>
          <p:nvCxnSpPr>
            <p:cNvPr id="84" name="Gerade Verbindung 50"/>
            <p:cNvCxnSpPr/>
            <p:nvPr/>
          </p:nvCxnSpPr>
          <p:spPr>
            <a:xfrm flipH="1">
              <a:off x="7289008" y="3554711"/>
              <a:ext cx="290512" cy="0"/>
            </a:xfrm>
            <a:prstGeom prst="line">
              <a:avLst/>
            </a:prstGeom>
            <a:noFill/>
            <a:ln w="9525" cap="flat" cmpd="sng" algn="ctr">
              <a:solidFill>
                <a:srgbClr val="0000FF"/>
              </a:solidFill>
              <a:prstDash val="sysDash"/>
            </a:ln>
            <a:effectLst/>
          </p:spPr>
        </p:cxnSp>
        <p:cxnSp>
          <p:nvCxnSpPr>
            <p:cNvPr id="85" name="Gerade Verbindung 52"/>
            <p:cNvCxnSpPr/>
            <p:nvPr/>
          </p:nvCxnSpPr>
          <p:spPr>
            <a:xfrm flipH="1">
              <a:off x="7289008" y="3711872"/>
              <a:ext cx="290512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grpSp>
        <p:nvGrpSpPr>
          <p:cNvPr id="4" name="Gruppieren 3"/>
          <p:cNvGrpSpPr/>
          <p:nvPr/>
        </p:nvGrpSpPr>
        <p:grpSpPr>
          <a:xfrm>
            <a:off x="185843" y="941266"/>
            <a:ext cx="6387467" cy="1786210"/>
            <a:chOff x="1023043" y="627526"/>
            <a:chExt cx="6387467" cy="178621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141" y="785913"/>
              <a:ext cx="5617313" cy="153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Ellipse 39"/>
            <p:cNvSpPr/>
            <p:nvPr/>
          </p:nvSpPr>
          <p:spPr bwMode="auto">
            <a:xfrm>
              <a:off x="4208925" y="1423228"/>
              <a:ext cx="134456" cy="309215"/>
            </a:xfrm>
            <a:prstGeom prst="ellipse">
              <a:avLst/>
            </a:prstGeom>
            <a:noFill/>
            <a:ln w="6350">
              <a:solidFill>
                <a:srgbClr val="FF33CC"/>
              </a:solidFill>
              <a:prstDash val="dash"/>
            </a:ln>
            <a:effectLst/>
            <a:extLst/>
          </p:spPr>
          <p:txBody>
            <a:bodyPr wrap="none" rtlCol="0" anchor="ctr"/>
            <a:lstStyle/>
            <a:p>
              <a:pPr algn="ctr"/>
              <a:endParaRPr lang="en-US"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Ellipse 40"/>
            <p:cNvSpPr/>
            <p:nvPr/>
          </p:nvSpPr>
          <p:spPr bwMode="auto">
            <a:xfrm rot="21325234">
              <a:off x="2123433" y="1699879"/>
              <a:ext cx="156154" cy="347874"/>
            </a:xfrm>
            <a:prstGeom prst="ellipse">
              <a:avLst/>
            </a:prstGeom>
            <a:noFill/>
            <a:ln w="6350">
              <a:solidFill>
                <a:srgbClr val="CC0099"/>
              </a:solidFill>
              <a:prstDash val="dash"/>
            </a:ln>
            <a:effectLst/>
            <a:extLst/>
          </p:spPr>
          <p:txBody>
            <a:bodyPr wrap="none" rtlCol="0" anchor="ctr"/>
            <a:lstStyle/>
            <a:p>
              <a:pPr algn="ctr"/>
              <a:endParaRPr lang="en-US"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Rechteck 41"/>
            <p:cNvSpPr/>
            <p:nvPr/>
          </p:nvSpPr>
          <p:spPr bwMode="auto">
            <a:xfrm rot="10252766">
              <a:off x="5827513" y="711633"/>
              <a:ext cx="1582997" cy="891347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/>
                </a:gs>
                <a:gs pos="45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  <a:extLst/>
          </p:spPr>
          <p:txBody>
            <a:bodyPr wrap="none"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1558790" y="871090"/>
              <a:ext cx="13125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>Laser beam</a:t>
              </a:r>
            </a:p>
            <a:p>
              <a:r>
                <a:rPr lang="de-DE" sz="900" dirty="0">
                  <a:solidFill>
                    <a:prstClr val="black"/>
                  </a:solidFill>
                  <a:latin typeface="Calibri"/>
                </a:rPr>
                <a:t>(100J, 0.5ns)</a:t>
              </a: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916237" y="839146"/>
              <a:ext cx="97058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>Al-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</a:rPr>
                <a:t>foil</a:t>
              </a:r>
              <a:endParaRPr lang="de-DE" sz="1200" dirty="0">
                <a:solidFill>
                  <a:prstClr val="black"/>
                </a:solidFill>
                <a:latin typeface="Calibri"/>
              </a:endParaRPr>
            </a:p>
            <a:p>
              <a:r>
                <a:rPr lang="de-DE" sz="900" dirty="0">
                  <a:solidFill>
                    <a:prstClr val="black"/>
                  </a:solidFill>
                  <a:latin typeface="Calibri"/>
                </a:rPr>
                <a:t>(5</a:t>
              </a:r>
              <a:r>
                <a:rPr lang="de-DE" sz="900" dirty="0">
                  <a:solidFill>
                    <a:prstClr val="black"/>
                  </a:solidFill>
                  <a:latin typeface="Symbol" panose="05050102010706020507" pitchFamily="18" charset="2"/>
                </a:rPr>
                <a:t>m</a:t>
              </a:r>
              <a:r>
                <a:rPr lang="de-DE" sz="900" dirty="0">
                  <a:solidFill>
                    <a:prstClr val="black"/>
                  </a:solidFill>
                  <a:latin typeface="Calibri"/>
                </a:rPr>
                <a:t>m)</a:t>
              </a: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5" name="Gerade Verbindung mit Pfeil 44"/>
            <p:cNvCxnSpPr/>
            <p:nvPr/>
          </p:nvCxnSpPr>
          <p:spPr>
            <a:xfrm>
              <a:off x="3901215" y="1392546"/>
              <a:ext cx="1578809" cy="342537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Gerade Verbindung mit Pfeil 45"/>
            <p:cNvCxnSpPr/>
            <p:nvPr/>
          </p:nvCxnSpPr>
          <p:spPr>
            <a:xfrm>
              <a:off x="4699340" y="1566682"/>
              <a:ext cx="1067287" cy="231558"/>
            </a:xfrm>
            <a:prstGeom prst="straightConnector1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47" name="Textfeld 46"/>
            <p:cNvSpPr txBox="1"/>
            <p:nvPr/>
          </p:nvSpPr>
          <p:spPr>
            <a:xfrm>
              <a:off x="2831010" y="627526"/>
              <a:ext cx="149236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High-power </a:t>
              </a:r>
              <a:r>
                <a:rPr lang="de-DE" sz="1050" dirty="0" err="1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laser</a:t>
              </a:r>
              <a:r>
                <a:rPr lang="de-DE" sz="105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 </a:t>
              </a:r>
              <a:r>
                <a:rPr lang="de-DE" sz="1050" dirty="0" err="1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drives</a:t>
              </a:r>
              <a:r>
                <a:rPr lang="de-DE" sz="105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 x-</a:t>
              </a:r>
              <a:r>
                <a:rPr lang="de-DE" sz="1050" dirty="0" err="1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ray</a:t>
              </a:r>
              <a:r>
                <a:rPr lang="de-DE" sz="105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 </a:t>
              </a:r>
              <a:r>
                <a:rPr lang="de-DE" sz="1050" dirty="0" err="1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source</a:t>
              </a:r>
              <a:r>
                <a:rPr lang="de-DE" sz="105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 </a:t>
              </a:r>
              <a:r>
                <a:rPr lang="de-DE" sz="1050" dirty="0" err="1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for</a:t>
              </a:r>
              <a:r>
                <a:rPr lang="de-DE" sz="105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 </a:t>
              </a:r>
              <a:r>
                <a:rPr lang="de-DE" sz="1050" dirty="0" err="1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probing</a:t>
              </a:r>
              <a:endParaRPr lang="en-US" sz="105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3619828" y="1050988"/>
              <a:ext cx="8085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>Au-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</a:rPr>
                <a:t>foil</a:t>
              </a:r>
              <a:endParaRPr lang="de-DE" sz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9" name="Gerade Verbindung mit Pfeil 48"/>
            <p:cNvCxnSpPr/>
            <p:nvPr/>
          </p:nvCxnSpPr>
          <p:spPr>
            <a:xfrm flipV="1">
              <a:off x="6321883" y="1193143"/>
              <a:ext cx="639116" cy="102359"/>
            </a:xfrm>
            <a:prstGeom prst="straightConnector1">
              <a:avLst/>
            </a:prstGeom>
            <a:noFill/>
            <a:ln w="28575" cap="flat" cmpd="sng" algn="ctr">
              <a:solidFill>
                <a:srgbClr val="CC0099"/>
              </a:solidFill>
              <a:prstDash val="solid"/>
              <a:tailEnd type="arrow"/>
            </a:ln>
            <a:effectLst/>
          </p:spPr>
        </p:cxnSp>
        <p:sp>
          <p:nvSpPr>
            <p:cNvPr id="50" name="Rechteck 49"/>
            <p:cNvSpPr/>
            <p:nvPr/>
          </p:nvSpPr>
          <p:spPr bwMode="auto">
            <a:xfrm rot="20932539">
              <a:off x="1148635" y="1522389"/>
              <a:ext cx="1234173" cy="891347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/>
                </a:gs>
                <a:gs pos="45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  <a:extLst/>
          </p:spPr>
          <p:txBody>
            <a:bodyPr wrap="none"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51" name="Gerade Verbindung mit Pfeil 50"/>
            <p:cNvCxnSpPr/>
            <p:nvPr/>
          </p:nvCxnSpPr>
          <p:spPr>
            <a:xfrm flipV="1">
              <a:off x="1368532" y="1905715"/>
              <a:ext cx="639116" cy="102359"/>
            </a:xfrm>
            <a:prstGeom prst="straightConnector1">
              <a:avLst/>
            </a:prstGeom>
            <a:noFill/>
            <a:ln w="28575" cap="flat" cmpd="sng" algn="ctr">
              <a:solidFill>
                <a:srgbClr val="CC0099"/>
              </a:solidFill>
              <a:prstDash val="solid"/>
              <a:tailEnd type="arrow"/>
            </a:ln>
            <a:effectLst/>
          </p:spPr>
        </p:cxnSp>
        <p:sp>
          <p:nvSpPr>
            <p:cNvPr id="52" name="Textfeld 51"/>
            <p:cNvSpPr txBox="1"/>
            <p:nvPr/>
          </p:nvSpPr>
          <p:spPr>
            <a:xfrm rot="21055065">
              <a:off x="1023043" y="1719258"/>
              <a:ext cx="84510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50" dirty="0" err="1">
                  <a:solidFill>
                    <a:prstClr val="black"/>
                  </a:solidFill>
                  <a:latin typeface="Calibri"/>
                </a:rPr>
                <a:t>ion</a:t>
              </a:r>
              <a:r>
                <a:rPr lang="de-DE" sz="1350" dirty="0">
                  <a:solidFill>
                    <a:prstClr val="black"/>
                  </a:solidFill>
                  <a:latin typeface="Calibri"/>
                </a:rPr>
                <a:t> beam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3250682" y="1814880"/>
              <a:ext cx="129788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Intense ion beam heats foil target</a:t>
              </a:r>
              <a:endParaRPr lang="en-US" sz="105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5635964" y="1683356"/>
              <a:ext cx="16417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Absorption </a:t>
              </a:r>
              <a:r>
                <a:rPr lang="de-DE" sz="1200" b="1" dirty="0" err="1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spectra</a:t>
              </a:r>
              <a:endParaRPr lang="de-DE" sz="1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57" name="Textfeld 56"/>
          <p:cNvSpPr txBox="1"/>
          <p:nvPr/>
        </p:nvSpPr>
        <p:spPr>
          <a:xfrm>
            <a:off x="260921" y="2695413"/>
            <a:ext cx="2833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u="sng" dirty="0" err="1">
                <a:solidFill>
                  <a:prstClr val="black"/>
                </a:solidFill>
                <a:latin typeface="Calibri"/>
              </a:rPr>
              <a:t>Spectrometer</a:t>
            </a:r>
            <a:r>
              <a:rPr lang="de-DE" sz="1200" u="sng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200" u="sng" dirty="0" err="1">
                <a:solidFill>
                  <a:prstClr val="black"/>
                </a:solidFill>
                <a:latin typeface="Calibri"/>
              </a:rPr>
              <a:t>development</a:t>
            </a:r>
            <a:endParaRPr lang="de-DE" sz="1200" u="sng" dirty="0">
              <a:solidFill>
                <a:prstClr val="black"/>
              </a:solidFill>
              <a:latin typeface="Calibri"/>
            </a:endParaRP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prstClr val="black"/>
                </a:solidFill>
                <a:latin typeface="Calibri"/>
              </a:rPr>
              <a:t>High-resolution dual-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channel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x-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ray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spectrometer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(C. Spielmann, Univ. Jena)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prstClr val="black"/>
                </a:solidFill>
                <a:latin typeface="Calibri"/>
              </a:rPr>
              <a:t>Gated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x-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ray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imager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(R. Cheng, IMP/Lanzhou)</a:t>
            </a:r>
          </a:p>
        </p:txBody>
      </p:sp>
      <p:sp>
        <p:nvSpPr>
          <p:cNvPr id="95" name="Textfeld 94"/>
          <p:cNvSpPr txBox="1"/>
          <p:nvPr/>
        </p:nvSpPr>
        <p:spPr>
          <a:xfrm>
            <a:off x="4798764" y="4266202"/>
            <a:ext cx="3623251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tx2"/>
                </a:solidFill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à"/>
            </a:pPr>
            <a:r>
              <a:rPr lang="de-DE" sz="1650" dirty="0" smtClean="0">
                <a:solidFill>
                  <a:srgbClr val="1F497D"/>
                </a:solidFill>
                <a:latin typeface="Calibri"/>
              </a:rPr>
              <a:t>Experiment </a:t>
            </a:r>
            <a:r>
              <a:rPr lang="de-DE" sz="1650" dirty="0">
                <a:solidFill>
                  <a:srgbClr val="1F497D"/>
                </a:solidFill>
                <a:latin typeface="Calibri"/>
              </a:rPr>
              <a:t>will </a:t>
            </a:r>
            <a:r>
              <a:rPr lang="de-DE" sz="1650" dirty="0" err="1">
                <a:solidFill>
                  <a:srgbClr val="1F497D"/>
                </a:solidFill>
                <a:latin typeface="Calibri"/>
              </a:rPr>
              <a:t>access</a:t>
            </a:r>
            <a:r>
              <a:rPr lang="de-DE" sz="1650" dirty="0">
                <a:solidFill>
                  <a:srgbClr val="1F497D"/>
                </a:solidFill>
                <a:latin typeface="Calibri"/>
              </a:rPr>
              <a:t> </a:t>
            </a:r>
            <a:r>
              <a:rPr lang="de-DE" sz="1650" dirty="0" err="1" smtClean="0">
                <a:solidFill>
                  <a:srgbClr val="1F497D"/>
                </a:solidFill>
                <a:latin typeface="Calibri"/>
              </a:rPr>
              <a:t>transition</a:t>
            </a:r>
            <a:endParaRPr lang="de-DE" sz="1650" dirty="0">
              <a:solidFill>
                <a:srgbClr val="1F497D"/>
              </a:solidFill>
              <a:latin typeface="Calibri"/>
            </a:endParaRPr>
          </a:p>
          <a:p>
            <a:pPr algn="l"/>
            <a:r>
              <a:rPr lang="de-DE" sz="1650" dirty="0">
                <a:solidFill>
                  <a:srgbClr val="1F497D"/>
                </a:solidFill>
                <a:latin typeface="Calibri"/>
              </a:rPr>
              <a:t> </a:t>
            </a:r>
            <a:r>
              <a:rPr lang="de-DE" sz="1650" dirty="0" smtClean="0">
                <a:solidFill>
                  <a:srgbClr val="1F497D"/>
                </a:solidFill>
                <a:latin typeface="Calibri"/>
              </a:rPr>
              <a:t>     </a:t>
            </a:r>
            <a:r>
              <a:rPr lang="de-DE" sz="1650" dirty="0" err="1" smtClean="0">
                <a:solidFill>
                  <a:srgbClr val="1F497D"/>
                </a:solidFill>
                <a:latin typeface="Calibri"/>
              </a:rPr>
              <a:t>from</a:t>
            </a:r>
            <a:r>
              <a:rPr lang="de-DE" sz="1650" dirty="0" smtClean="0">
                <a:solidFill>
                  <a:srgbClr val="1F497D"/>
                </a:solidFill>
                <a:latin typeface="Calibri"/>
              </a:rPr>
              <a:t> </a:t>
            </a:r>
            <a:r>
              <a:rPr lang="de-DE" sz="1650" dirty="0" err="1">
                <a:solidFill>
                  <a:srgbClr val="1F497D"/>
                </a:solidFill>
                <a:latin typeface="Calibri"/>
              </a:rPr>
              <a:t>metal</a:t>
            </a:r>
            <a:r>
              <a:rPr lang="de-DE" sz="1650" dirty="0">
                <a:solidFill>
                  <a:srgbClr val="1F497D"/>
                </a:solidFill>
                <a:latin typeface="Calibri"/>
              </a:rPr>
              <a:t> </a:t>
            </a:r>
            <a:r>
              <a:rPr lang="de-DE" sz="1650" dirty="0" err="1">
                <a:solidFill>
                  <a:srgbClr val="1F497D"/>
                </a:solidFill>
                <a:latin typeface="Calibri"/>
              </a:rPr>
              <a:t>to</a:t>
            </a:r>
            <a:r>
              <a:rPr lang="de-DE" sz="1650" dirty="0">
                <a:solidFill>
                  <a:srgbClr val="1F497D"/>
                </a:solidFill>
                <a:latin typeface="Calibri"/>
              </a:rPr>
              <a:t> </a:t>
            </a:r>
            <a:r>
              <a:rPr lang="de-DE" sz="1650" dirty="0" err="1">
                <a:solidFill>
                  <a:srgbClr val="1F497D"/>
                </a:solidFill>
                <a:latin typeface="Calibri"/>
              </a:rPr>
              <a:t>dense</a:t>
            </a:r>
            <a:r>
              <a:rPr lang="de-DE" sz="1650" dirty="0">
                <a:solidFill>
                  <a:srgbClr val="1F497D"/>
                </a:solidFill>
                <a:latin typeface="Calibri"/>
              </a:rPr>
              <a:t> </a:t>
            </a:r>
            <a:r>
              <a:rPr lang="de-DE" sz="1650" dirty="0" err="1">
                <a:solidFill>
                  <a:srgbClr val="1F497D"/>
                </a:solidFill>
                <a:latin typeface="Calibri"/>
              </a:rPr>
              <a:t>atomic</a:t>
            </a:r>
            <a:r>
              <a:rPr lang="de-DE" sz="1650" dirty="0">
                <a:solidFill>
                  <a:srgbClr val="1F497D"/>
                </a:solidFill>
                <a:latin typeface="Calibri"/>
              </a:rPr>
              <a:t> gas</a:t>
            </a:r>
            <a:endParaRPr lang="en-US" sz="165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39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</a:t>
            </a:r>
            <a:r>
              <a:rPr lang="en-US" dirty="0"/>
              <a:t>Microscopy at FAIR (PRIOR</a:t>
            </a:r>
            <a:r>
              <a:rPr lang="en-US" dirty="0" smtClean="0"/>
              <a:t>): imaging dense </a:t>
            </a:r>
            <a:r>
              <a:rPr lang="en-US" dirty="0"/>
              <a:t>samples generated with secondary </a:t>
            </a:r>
            <a:r>
              <a:rPr lang="en-US" dirty="0" smtClean="0"/>
              <a:t>drivers</a:t>
            </a:r>
            <a:endParaRPr lang="de-DE" dirty="0"/>
          </a:p>
        </p:txBody>
      </p:sp>
      <p:sp>
        <p:nvSpPr>
          <p:cNvPr id="525" name="Rectangle"/>
          <p:cNvSpPr/>
          <p:nvPr/>
        </p:nvSpPr>
        <p:spPr>
          <a:xfrm>
            <a:off x="4903265" y="3967578"/>
            <a:ext cx="1511540" cy="420867"/>
          </a:xfrm>
          <a:prstGeom prst="rect">
            <a:avLst/>
          </a:prstGeom>
          <a:solidFill>
            <a:srgbClr val="F2DCDB"/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26" name="Triangle"/>
          <p:cNvSpPr/>
          <p:nvPr/>
        </p:nvSpPr>
        <p:spPr>
          <a:xfrm>
            <a:off x="947013" y="1664063"/>
            <a:ext cx="1139642" cy="1066742"/>
          </a:xfrm>
          <a:custGeom>
            <a:avLst/>
            <a:gdLst>
              <a:gd name="connsiteX0" fmla="*/ 0 w 26180"/>
              <a:gd name="connsiteY0" fmla="*/ 21600 h 22432"/>
              <a:gd name="connsiteX1" fmla="*/ 26180 w 26180"/>
              <a:gd name="connsiteY1" fmla="*/ 22432 h 22432"/>
              <a:gd name="connsiteX2" fmla="*/ 21600 w 26180"/>
              <a:gd name="connsiteY2" fmla="*/ 0 h 22432"/>
              <a:gd name="connsiteX3" fmla="*/ 0 w 26180"/>
              <a:gd name="connsiteY3" fmla="*/ 21600 h 22432"/>
              <a:gd name="connsiteX0" fmla="*/ 0 w 19009"/>
              <a:gd name="connsiteY0" fmla="*/ 27310 h 27310"/>
              <a:gd name="connsiteX1" fmla="*/ 19009 w 19009"/>
              <a:gd name="connsiteY1" fmla="*/ 22432 h 27310"/>
              <a:gd name="connsiteX2" fmla="*/ 14429 w 19009"/>
              <a:gd name="connsiteY2" fmla="*/ 0 h 27310"/>
              <a:gd name="connsiteX3" fmla="*/ 0 w 19009"/>
              <a:gd name="connsiteY3" fmla="*/ 27310 h 27310"/>
              <a:gd name="connsiteX0" fmla="*/ 0 w 19184"/>
              <a:gd name="connsiteY0" fmla="*/ 22446 h 22446"/>
              <a:gd name="connsiteX1" fmla="*/ 19184 w 19184"/>
              <a:gd name="connsiteY1" fmla="*/ 22432 h 22446"/>
              <a:gd name="connsiteX2" fmla="*/ 14604 w 19184"/>
              <a:gd name="connsiteY2" fmla="*/ 0 h 22446"/>
              <a:gd name="connsiteX3" fmla="*/ 0 w 19184"/>
              <a:gd name="connsiteY3" fmla="*/ 22446 h 22446"/>
              <a:gd name="connsiteX0" fmla="*/ 0 w 19184"/>
              <a:gd name="connsiteY0" fmla="*/ 21663 h 22432"/>
              <a:gd name="connsiteX1" fmla="*/ 19184 w 19184"/>
              <a:gd name="connsiteY1" fmla="*/ 22432 h 22432"/>
              <a:gd name="connsiteX2" fmla="*/ 14604 w 19184"/>
              <a:gd name="connsiteY2" fmla="*/ 0 h 22432"/>
              <a:gd name="connsiteX3" fmla="*/ 0 w 19184"/>
              <a:gd name="connsiteY3" fmla="*/ 21663 h 22432"/>
              <a:gd name="connsiteX0" fmla="*/ 0 w 19184"/>
              <a:gd name="connsiteY0" fmla="*/ 21663 h 21709"/>
              <a:gd name="connsiteX1" fmla="*/ 19184 w 19184"/>
              <a:gd name="connsiteY1" fmla="*/ 21709 h 21709"/>
              <a:gd name="connsiteX2" fmla="*/ 14604 w 19184"/>
              <a:gd name="connsiteY2" fmla="*/ 0 h 21709"/>
              <a:gd name="connsiteX3" fmla="*/ 0 w 19184"/>
              <a:gd name="connsiteY3" fmla="*/ 21663 h 2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84" h="21709" extrusionOk="0">
                <a:moveTo>
                  <a:pt x="0" y="21663"/>
                </a:moveTo>
                <a:lnTo>
                  <a:pt x="19184" y="21709"/>
                </a:lnTo>
                <a:lnTo>
                  <a:pt x="14604" y="0"/>
                </a:lnTo>
                <a:lnTo>
                  <a:pt x="0" y="21663"/>
                </a:lnTo>
                <a:close/>
              </a:path>
            </a:pathLst>
          </a:custGeom>
          <a:solidFill>
            <a:srgbClr val="F2DCDB"/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/>
            <a:endParaRPr sz="1875">
              <a:solidFill>
                <a:srgbClr val="FFFFFF"/>
              </a:solidFill>
              <a:latin typeface="Gill Sans Light"/>
              <a:ea typeface="Gill Sans Light"/>
              <a:cs typeface="Gill Sans Light"/>
            </a:endParaRPr>
          </a:p>
        </p:txBody>
      </p:sp>
      <p:sp>
        <p:nvSpPr>
          <p:cNvPr id="527" name="Triangle"/>
          <p:cNvSpPr/>
          <p:nvPr/>
        </p:nvSpPr>
        <p:spPr>
          <a:xfrm>
            <a:off x="3722414" y="2007247"/>
            <a:ext cx="1118987" cy="729684"/>
          </a:xfrm>
          <a:custGeom>
            <a:avLst/>
            <a:gdLst>
              <a:gd name="connsiteX0" fmla="*/ 0 w 25633"/>
              <a:gd name="connsiteY0" fmla="*/ 21600 h 22205"/>
              <a:gd name="connsiteX1" fmla="*/ 25633 w 25633"/>
              <a:gd name="connsiteY1" fmla="*/ 22205 h 22205"/>
              <a:gd name="connsiteX2" fmla="*/ 16579 w 25633"/>
              <a:gd name="connsiteY2" fmla="*/ 0 h 22205"/>
              <a:gd name="connsiteX3" fmla="*/ 0 w 25633"/>
              <a:gd name="connsiteY3" fmla="*/ 21600 h 22205"/>
              <a:gd name="connsiteX0" fmla="*/ 0 w 21180"/>
              <a:gd name="connsiteY0" fmla="*/ 21868 h 22205"/>
              <a:gd name="connsiteX1" fmla="*/ 21180 w 21180"/>
              <a:gd name="connsiteY1" fmla="*/ 22205 h 22205"/>
              <a:gd name="connsiteX2" fmla="*/ 12126 w 21180"/>
              <a:gd name="connsiteY2" fmla="*/ 0 h 22205"/>
              <a:gd name="connsiteX3" fmla="*/ 0 w 21180"/>
              <a:gd name="connsiteY3" fmla="*/ 21868 h 22205"/>
              <a:gd name="connsiteX0" fmla="*/ 0 w 27639"/>
              <a:gd name="connsiteY0" fmla="*/ 21868 h 22205"/>
              <a:gd name="connsiteX1" fmla="*/ 27639 w 27639"/>
              <a:gd name="connsiteY1" fmla="*/ 22205 h 22205"/>
              <a:gd name="connsiteX2" fmla="*/ 12126 w 27639"/>
              <a:gd name="connsiteY2" fmla="*/ 0 h 22205"/>
              <a:gd name="connsiteX3" fmla="*/ 0 w 27639"/>
              <a:gd name="connsiteY3" fmla="*/ 21868 h 22205"/>
              <a:gd name="connsiteX0" fmla="*/ 0 w 20788"/>
              <a:gd name="connsiteY0" fmla="*/ 22180 h 22205"/>
              <a:gd name="connsiteX1" fmla="*/ 20788 w 20788"/>
              <a:gd name="connsiteY1" fmla="*/ 22205 h 22205"/>
              <a:gd name="connsiteX2" fmla="*/ 5275 w 20788"/>
              <a:gd name="connsiteY2" fmla="*/ 0 h 22205"/>
              <a:gd name="connsiteX3" fmla="*/ 0 w 20788"/>
              <a:gd name="connsiteY3" fmla="*/ 22180 h 22205"/>
              <a:gd name="connsiteX0" fmla="*/ 0 w 21020"/>
              <a:gd name="connsiteY0" fmla="*/ 22180 h 22180"/>
              <a:gd name="connsiteX1" fmla="*/ 21020 w 21020"/>
              <a:gd name="connsiteY1" fmla="*/ 21835 h 22180"/>
              <a:gd name="connsiteX2" fmla="*/ 5275 w 21020"/>
              <a:gd name="connsiteY2" fmla="*/ 0 h 22180"/>
              <a:gd name="connsiteX3" fmla="*/ 0 w 21020"/>
              <a:gd name="connsiteY3" fmla="*/ 22180 h 22180"/>
              <a:gd name="connsiteX0" fmla="*/ 0 w 21078"/>
              <a:gd name="connsiteY0" fmla="*/ 21903 h 21903"/>
              <a:gd name="connsiteX1" fmla="*/ 21078 w 21078"/>
              <a:gd name="connsiteY1" fmla="*/ 21835 h 21903"/>
              <a:gd name="connsiteX2" fmla="*/ 5333 w 21078"/>
              <a:gd name="connsiteY2" fmla="*/ 0 h 21903"/>
              <a:gd name="connsiteX3" fmla="*/ 0 w 21078"/>
              <a:gd name="connsiteY3" fmla="*/ 21903 h 2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78" h="21903" extrusionOk="0">
                <a:moveTo>
                  <a:pt x="0" y="21903"/>
                </a:moveTo>
                <a:lnTo>
                  <a:pt x="21078" y="21835"/>
                </a:lnTo>
                <a:lnTo>
                  <a:pt x="5333" y="0"/>
                </a:lnTo>
                <a:lnTo>
                  <a:pt x="0" y="21903"/>
                </a:lnTo>
                <a:close/>
              </a:path>
            </a:pathLst>
          </a:custGeom>
          <a:solidFill>
            <a:srgbClr val="F2DCDB"/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/>
            <a:endParaRPr sz="1875">
              <a:solidFill>
                <a:srgbClr val="FFFFFF"/>
              </a:solidFill>
              <a:latin typeface="Gill Sans Light"/>
              <a:ea typeface="Gill Sans Light"/>
              <a:cs typeface="Gill Sans Light"/>
            </a:endParaRPr>
          </a:p>
        </p:txBody>
      </p:sp>
      <p:sp>
        <p:nvSpPr>
          <p:cNvPr id="528" name="Triangle"/>
          <p:cNvSpPr/>
          <p:nvPr/>
        </p:nvSpPr>
        <p:spPr>
          <a:xfrm>
            <a:off x="5164595" y="2092254"/>
            <a:ext cx="1118196" cy="600435"/>
          </a:xfrm>
          <a:custGeom>
            <a:avLst/>
            <a:gdLst>
              <a:gd name="connsiteX0" fmla="*/ 0 w 22831"/>
              <a:gd name="connsiteY0" fmla="*/ 21600 h 22458"/>
              <a:gd name="connsiteX1" fmla="*/ 22831 w 22831"/>
              <a:gd name="connsiteY1" fmla="*/ 22458 h 22458"/>
              <a:gd name="connsiteX2" fmla="*/ 21600 w 22831"/>
              <a:gd name="connsiteY2" fmla="*/ 0 h 22458"/>
              <a:gd name="connsiteX3" fmla="*/ 0 w 22831"/>
              <a:gd name="connsiteY3" fmla="*/ 21600 h 22458"/>
              <a:gd name="connsiteX0" fmla="*/ 0 w 23301"/>
              <a:gd name="connsiteY0" fmla="*/ 22439 h 22458"/>
              <a:gd name="connsiteX1" fmla="*/ 23301 w 23301"/>
              <a:gd name="connsiteY1" fmla="*/ 22458 h 22458"/>
              <a:gd name="connsiteX2" fmla="*/ 22070 w 23301"/>
              <a:gd name="connsiteY2" fmla="*/ 0 h 22458"/>
              <a:gd name="connsiteX3" fmla="*/ 0 w 23301"/>
              <a:gd name="connsiteY3" fmla="*/ 22439 h 22458"/>
              <a:gd name="connsiteX0" fmla="*/ 0 w 23435"/>
              <a:gd name="connsiteY0" fmla="*/ 22439 h 22439"/>
              <a:gd name="connsiteX1" fmla="*/ 23435 w 23435"/>
              <a:gd name="connsiteY1" fmla="*/ 22338 h 22439"/>
              <a:gd name="connsiteX2" fmla="*/ 22070 w 23435"/>
              <a:gd name="connsiteY2" fmla="*/ 0 h 22439"/>
              <a:gd name="connsiteX3" fmla="*/ 0 w 23435"/>
              <a:gd name="connsiteY3" fmla="*/ 22439 h 22439"/>
              <a:gd name="connsiteX0" fmla="*/ 0 w 23502"/>
              <a:gd name="connsiteY0" fmla="*/ 22319 h 22338"/>
              <a:gd name="connsiteX1" fmla="*/ 23502 w 23502"/>
              <a:gd name="connsiteY1" fmla="*/ 22338 h 22338"/>
              <a:gd name="connsiteX2" fmla="*/ 22137 w 23502"/>
              <a:gd name="connsiteY2" fmla="*/ 0 h 22338"/>
              <a:gd name="connsiteX3" fmla="*/ 0 w 23502"/>
              <a:gd name="connsiteY3" fmla="*/ 22319 h 22338"/>
              <a:gd name="connsiteX0" fmla="*/ 0 w 23401"/>
              <a:gd name="connsiteY0" fmla="*/ 22319 h 22319"/>
              <a:gd name="connsiteX1" fmla="*/ 23401 w 23401"/>
              <a:gd name="connsiteY1" fmla="*/ 20091 h 22319"/>
              <a:gd name="connsiteX2" fmla="*/ 22137 w 23401"/>
              <a:gd name="connsiteY2" fmla="*/ 0 h 22319"/>
              <a:gd name="connsiteX3" fmla="*/ 0 w 23401"/>
              <a:gd name="connsiteY3" fmla="*/ 22319 h 22319"/>
              <a:gd name="connsiteX0" fmla="*/ 0 w 23451"/>
              <a:gd name="connsiteY0" fmla="*/ 22319 h 22319"/>
              <a:gd name="connsiteX1" fmla="*/ 23451 w 23451"/>
              <a:gd name="connsiteY1" fmla="*/ 21978 h 22319"/>
              <a:gd name="connsiteX2" fmla="*/ 22137 w 23451"/>
              <a:gd name="connsiteY2" fmla="*/ 0 h 22319"/>
              <a:gd name="connsiteX3" fmla="*/ 0 w 23451"/>
              <a:gd name="connsiteY3" fmla="*/ 22319 h 22319"/>
              <a:gd name="connsiteX0" fmla="*/ 0 w 22998"/>
              <a:gd name="connsiteY0" fmla="*/ 16746 h 21978"/>
              <a:gd name="connsiteX1" fmla="*/ 22998 w 22998"/>
              <a:gd name="connsiteY1" fmla="*/ 21978 h 21978"/>
              <a:gd name="connsiteX2" fmla="*/ 21684 w 22998"/>
              <a:gd name="connsiteY2" fmla="*/ 0 h 21978"/>
              <a:gd name="connsiteX3" fmla="*/ 0 w 22998"/>
              <a:gd name="connsiteY3" fmla="*/ 16746 h 21978"/>
              <a:gd name="connsiteX0" fmla="*/ 0 w 23501"/>
              <a:gd name="connsiteY0" fmla="*/ 22049 h 22049"/>
              <a:gd name="connsiteX1" fmla="*/ 23501 w 23501"/>
              <a:gd name="connsiteY1" fmla="*/ 21978 h 22049"/>
              <a:gd name="connsiteX2" fmla="*/ 22187 w 23501"/>
              <a:gd name="connsiteY2" fmla="*/ 0 h 22049"/>
              <a:gd name="connsiteX3" fmla="*/ 0 w 23501"/>
              <a:gd name="connsiteY3" fmla="*/ 22049 h 22049"/>
              <a:gd name="connsiteX0" fmla="*/ 0 w 23451"/>
              <a:gd name="connsiteY0" fmla="*/ 22049 h 22158"/>
              <a:gd name="connsiteX1" fmla="*/ 23451 w 23451"/>
              <a:gd name="connsiteY1" fmla="*/ 22158 h 22158"/>
              <a:gd name="connsiteX2" fmla="*/ 22187 w 23451"/>
              <a:gd name="connsiteY2" fmla="*/ 0 h 22158"/>
              <a:gd name="connsiteX3" fmla="*/ 0 w 23451"/>
              <a:gd name="connsiteY3" fmla="*/ 22049 h 22158"/>
              <a:gd name="connsiteX0" fmla="*/ 0 w 38538"/>
              <a:gd name="connsiteY0" fmla="*/ 22049 h 22326"/>
              <a:gd name="connsiteX1" fmla="*/ 38538 w 38538"/>
              <a:gd name="connsiteY1" fmla="*/ 22326 h 22326"/>
              <a:gd name="connsiteX2" fmla="*/ 22187 w 38538"/>
              <a:gd name="connsiteY2" fmla="*/ 0 h 22326"/>
              <a:gd name="connsiteX3" fmla="*/ 0 w 38538"/>
              <a:gd name="connsiteY3" fmla="*/ 22049 h 22326"/>
              <a:gd name="connsiteX0" fmla="*/ 0 w 38538"/>
              <a:gd name="connsiteY0" fmla="*/ 22049 h 22326"/>
              <a:gd name="connsiteX1" fmla="*/ 38538 w 38538"/>
              <a:gd name="connsiteY1" fmla="*/ 22326 h 22326"/>
              <a:gd name="connsiteX2" fmla="*/ 22187 w 38538"/>
              <a:gd name="connsiteY2" fmla="*/ 0 h 22326"/>
              <a:gd name="connsiteX3" fmla="*/ 0 w 38538"/>
              <a:gd name="connsiteY3" fmla="*/ 22049 h 22326"/>
              <a:gd name="connsiteX0" fmla="*/ 0 w 19490"/>
              <a:gd name="connsiteY0" fmla="*/ 20197 h 22326"/>
              <a:gd name="connsiteX1" fmla="*/ 19490 w 19490"/>
              <a:gd name="connsiteY1" fmla="*/ 22326 h 22326"/>
              <a:gd name="connsiteX2" fmla="*/ 3139 w 19490"/>
              <a:gd name="connsiteY2" fmla="*/ 0 h 22326"/>
              <a:gd name="connsiteX3" fmla="*/ 0 w 19490"/>
              <a:gd name="connsiteY3" fmla="*/ 20197 h 22326"/>
              <a:gd name="connsiteX0" fmla="*/ 0 w 22602"/>
              <a:gd name="connsiteY0" fmla="*/ 22722 h 22722"/>
              <a:gd name="connsiteX1" fmla="*/ 22602 w 22602"/>
              <a:gd name="connsiteY1" fmla="*/ 22326 h 22722"/>
              <a:gd name="connsiteX2" fmla="*/ 6251 w 22602"/>
              <a:gd name="connsiteY2" fmla="*/ 0 h 22722"/>
              <a:gd name="connsiteX3" fmla="*/ 0 w 22602"/>
              <a:gd name="connsiteY3" fmla="*/ 22722 h 22722"/>
              <a:gd name="connsiteX0" fmla="*/ 0 w 23356"/>
              <a:gd name="connsiteY0" fmla="*/ 22722 h 22831"/>
              <a:gd name="connsiteX1" fmla="*/ 23356 w 23356"/>
              <a:gd name="connsiteY1" fmla="*/ 22831 h 22831"/>
              <a:gd name="connsiteX2" fmla="*/ 6251 w 23356"/>
              <a:gd name="connsiteY2" fmla="*/ 0 h 22831"/>
              <a:gd name="connsiteX3" fmla="*/ 0 w 23356"/>
              <a:gd name="connsiteY3" fmla="*/ 22722 h 22831"/>
              <a:gd name="connsiteX0" fmla="*/ 0 w 23262"/>
              <a:gd name="connsiteY0" fmla="*/ 22385 h 22831"/>
              <a:gd name="connsiteX1" fmla="*/ 23262 w 23262"/>
              <a:gd name="connsiteY1" fmla="*/ 22831 h 22831"/>
              <a:gd name="connsiteX2" fmla="*/ 6157 w 23262"/>
              <a:gd name="connsiteY2" fmla="*/ 0 h 22831"/>
              <a:gd name="connsiteX3" fmla="*/ 0 w 23262"/>
              <a:gd name="connsiteY3" fmla="*/ 22385 h 22831"/>
              <a:gd name="connsiteX0" fmla="*/ 0 w 23639"/>
              <a:gd name="connsiteY0" fmla="*/ 22385 h 22663"/>
              <a:gd name="connsiteX1" fmla="*/ 23639 w 23639"/>
              <a:gd name="connsiteY1" fmla="*/ 22663 h 22663"/>
              <a:gd name="connsiteX2" fmla="*/ 6157 w 23639"/>
              <a:gd name="connsiteY2" fmla="*/ 0 h 22663"/>
              <a:gd name="connsiteX3" fmla="*/ 0 w 23639"/>
              <a:gd name="connsiteY3" fmla="*/ 22385 h 2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39" h="22663" extrusionOk="0">
                <a:moveTo>
                  <a:pt x="0" y="22385"/>
                </a:moveTo>
                <a:lnTo>
                  <a:pt x="23639" y="22663"/>
                </a:lnTo>
                <a:lnTo>
                  <a:pt x="6157" y="0"/>
                </a:lnTo>
                <a:lnTo>
                  <a:pt x="0" y="22385"/>
                </a:lnTo>
                <a:close/>
              </a:path>
            </a:pathLst>
          </a:custGeom>
          <a:solidFill>
            <a:srgbClr val="F2DCDB"/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/>
            <a:endParaRPr sz="1875">
              <a:solidFill>
                <a:srgbClr val="FFFFFF"/>
              </a:solidFill>
              <a:latin typeface="Gill Sans Light"/>
              <a:ea typeface="Gill Sans Light"/>
              <a:cs typeface="Gill Sans Light"/>
            </a:endParaRPr>
          </a:p>
        </p:txBody>
      </p:sp>
      <p:sp>
        <p:nvSpPr>
          <p:cNvPr id="529" name="Triangle"/>
          <p:cNvSpPr/>
          <p:nvPr/>
        </p:nvSpPr>
        <p:spPr>
          <a:xfrm>
            <a:off x="2252311" y="1666688"/>
            <a:ext cx="1140704" cy="1073450"/>
          </a:xfrm>
          <a:custGeom>
            <a:avLst/>
            <a:gdLst>
              <a:gd name="connsiteX0" fmla="*/ 0 w 28815"/>
              <a:gd name="connsiteY0" fmla="*/ 21600 h 21750"/>
              <a:gd name="connsiteX1" fmla="*/ 28815 w 28815"/>
              <a:gd name="connsiteY1" fmla="*/ 21750 h 21750"/>
              <a:gd name="connsiteX2" fmla="*/ 18397 w 28815"/>
              <a:gd name="connsiteY2" fmla="*/ 0 h 21750"/>
              <a:gd name="connsiteX3" fmla="*/ 0 w 28815"/>
              <a:gd name="connsiteY3" fmla="*/ 21600 h 21750"/>
              <a:gd name="connsiteX0" fmla="*/ 0 w 19305"/>
              <a:gd name="connsiteY0" fmla="*/ 24072 h 24072"/>
              <a:gd name="connsiteX1" fmla="*/ 19305 w 19305"/>
              <a:gd name="connsiteY1" fmla="*/ 21750 h 24072"/>
              <a:gd name="connsiteX2" fmla="*/ 8887 w 19305"/>
              <a:gd name="connsiteY2" fmla="*/ 0 h 24072"/>
              <a:gd name="connsiteX3" fmla="*/ 0 w 19305"/>
              <a:gd name="connsiteY3" fmla="*/ 24072 h 24072"/>
              <a:gd name="connsiteX0" fmla="*/ 0 w 21191"/>
              <a:gd name="connsiteY0" fmla="*/ 21776 h 21776"/>
              <a:gd name="connsiteX1" fmla="*/ 21191 w 21191"/>
              <a:gd name="connsiteY1" fmla="*/ 21750 h 21776"/>
              <a:gd name="connsiteX2" fmla="*/ 10773 w 21191"/>
              <a:gd name="connsiteY2" fmla="*/ 0 h 21776"/>
              <a:gd name="connsiteX3" fmla="*/ 0 w 21191"/>
              <a:gd name="connsiteY3" fmla="*/ 21776 h 21776"/>
              <a:gd name="connsiteX0" fmla="*/ 0 w 21355"/>
              <a:gd name="connsiteY0" fmla="*/ 21864 h 21864"/>
              <a:gd name="connsiteX1" fmla="*/ 21355 w 21355"/>
              <a:gd name="connsiteY1" fmla="*/ 21750 h 21864"/>
              <a:gd name="connsiteX2" fmla="*/ 10937 w 21355"/>
              <a:gd name="connsiteY2" fmla="*/ 0 h 21864"/>
              <a:gd name="connsiteX3" fmla="*/ 0 w 21355"/>
              <a:gd name="connsiteY3" fmla="*/ 21864 h 21864"/>
              <a:gd name="connsiteX0" fmla="*/ 0 w 21580"/>
              <a:gd name="connsiteY0" fmla="*/ 21864 h 21871"/>
              <a:gd name="connsiteX1" fmla="*/ 21580 w 21580"/>
              <a:gd name="connsiteY1" fmla="*/ 21871 h 21871"/>
              <a:gd name="connsiteX2" fmla="*/ 10937 w 21580"/>
              <a:gd name="connsiteY2" fmla="*/ 0 h 21871"/>
              <a:gd name="connsiteX3" fmla="*/ 0 w 21580"/>
              <a:gd name="connsiteY3" fmla="*/ 21864 h 2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80" h="21871" extrusionOk="0">
                <a:moveTo>
                  <a:pt x="0" y="21864"/>
                </a:moveTo>
                <a:lnTo>
                  <a:pt x="21580" y="21871"/>
                </a:lnTo>
                <a:lnTo>
                  <a:pt x="10937" y="0"/>
                </a:lnTo>
                <a:lnTo>
                  <a:pt x="0" y="21864"/>
                </a:lnTo>
                <a:close/>
              </a:path>
            </a:pathLst>
          </a:custGeom>
          <a:solidFill>
            <a:srgbClr val="F2DCDB"/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/>
            <a:endParaRPr sz="1875">
              <a:solidFill>
                <a:srgbClr val="FFFFFF"/>
              </a:solidFill>
              <a:latin typeface="Gill Sans Light"/>
              <a:ea typeface="Gill Sans Light"/>
              <a:cs typeface="Gill Sans Light"/>
            </a:endParaRPr>
          </a:p>
        </p:txBody>
      </p:sp>
      <p:pic>
        <p:nvPicPr>
          <p:cNvPr id="533" name="Quads.png" descr="Quads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7244" y="1073629"/>
            <a:ext cx="2679675" cy="1150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4" h="21588" extrusionOk="0">
                <a:moveTo>
                  <a:pt x="21513" y="0"/>
                </a:moveTo>
                <a:lnTo>
                  <a:pt x="21481" y="2667"/>
                </a:lnTo>
                <a:lnTo>
                  <a:pt x="21452" y="5337"/>
                </a:lnTo>
                <a:lnTo>
                  <a:pt x="20001" y="6110"/>
                </a:lnTo>
                <a:cubicBezTo>
                  <a:pt x="19204" y="6538"/>
                  <a:pt x="18530" y="6862"/>
                  <a:pt x="18505" y="6828"/>
                </a:cubicBezTo>
                <a:cubicBezTo>
                  <a:pt x="18479" y="6795"/>
                  <a:pt x="18459" y="5259"/>
                  <a:pt x="18459" y="3415"/>
                </a:cubicBezTo>
                <a:lnTo>
                  <a:pt x="18459" y="61"/>
                </a:lnTo>
                <a:lnTo>
                  <a:pt x="17151" y="61"/>
                </a:lnTo>
                <a:lnTo>
                  <a:pt x="15844" y="61"/>
                </a:lnTo>
                <a:lnTo>
                  <a:pt x="15844" y="3415"/>
                </a:lnTo>
                <a:cubicBezTo>
                  <a:pt x="15844" y="5259"/>
                  <a:pt x="15823" y="6794"/>
                  <a:pt x="15797" y="6828"/>
                </a:cubicBezTo>
                <a:cubicBezTo>
                  <a:pt x="15737" y="6907"/>
                  <a:pt x="15024" y="6536"/>
                  <a:pt x="14928" y="6376"/>
                </a:cubicBezTo>
                <a:cubicBezTo>
                  <a:pt x="14874" y="6284"/>
                  <a:pt x="14856" y="5487"/>
                  <a:pt x="14856" y="3159"/>
                </a:cubicBezTo>
                <a:lnTo>
                  <a:pt x="14856" y="61"/>
                </a:lnTo>
                <a:lnTo>
                  <a:pt x="13549" y="61"/>
                </a:lnTo>
                <a:lnTo>
                  <a:pt x="12242" y="61"/>
                </a:lnTo>
                <a:lnTo>
                  <a:pt x="12228" y="3577"/>
                </a:lnTo>
                <a:lnTo>
                  <a:pt x="12212" y="7093"/>
                </a:lnTo>
                <a:lnTo>
                  <a:pt x="11610" y="7758"/>
                </a:lnTo>
                <a:cubicBezTo>
                  <a:pt x="11175" y="8238"/>
                  <a:pt x="10991" y="8384"/>
                  <a:pt x="10945" y="8286"/>
                </a:cubicBezTo>
                <a:cubicBezTo>
                  <a:pt x="10846" y="8074"/>
                  <a:pt x="10730" y="8126"/>
                  <a:pt x="10730" y="8384"/>
                </a:cubicBezTo>
                <a:cubicBezTo>
                  <a:pt x="10730" y="8812"/>
                  <a:pt x="10585" y="8931"/>
                  <a:pt x="10182" y="8839"/>
                </a:cubicBezTo>
                <a:cubicBezTo>
                  <a:pt x="9610" y="8708"/>
                  <a:pt x="9597" y="8537"/>
                  <a:pt x="10100" y="7780"/>
                </a:cubicBezTo>
                <a:cubicBezTo>
                  <a:pt x="10467" y="7229"/>
                  <a:pt x="10533" y="7169"/>
                  <a:pt x="10590" y="7336"/>
                </a:cubicBezTo>
                <a:cubicBezTo>
                  <a:pt x="10626" y="7442"/>
                  <a:pt x="10738" y="7529"/>
                  <a:pt x="10838" y="7529"/>
                </a:cubicBezTo>
                <a:lnTo>
                  <a:pt x="11020" y="7529"/>
                </a:lnTo>
                <a:lnTo>
                  <a:pt x="11020" y="5289"/>
                </a:lnTo>
                <a:lnTo>
                  <a:pt x="11020" y="3050"/>
                </a:lnTo>
                <a:lnTo>
                  <a:pt x="10817" y="3050"/>
                </a:lnTo>
                <a:lnTo>
                  <a:pt x="10614" y="3050"/>
                </a:lnTo>
                <a:lnTo>
                  <a:pt x="10614" y="4918"/>
                </a:lnTo>
                <a:lnTo>
                  <a:pt x="10614" y="6789"/>
                </a:lnTo>
                <a:lnTo>
                  <a:pt x="10459" y="6912"/>
                </a:lnTo>
                <a:cubicBezTo>
                  <a:pt x="10374" y="6981"/>
                  <a:pt x="10041" y="7023"/>
                  <a:pt x="9719" y="7004"/>
                </a:cubicBezTo>
                <a:lnTo>
                  <a:pt x="9132" y="6968"/>
                </a:lnTo>
                <a:lnTo>
                  <a:pt x="9117" y="3516"/>
                </a:lnTo>
                <a:lnTo>
                  <a:pt x="9101" y="61"/>
                </a:lnTo>
                <a:lnTo>
                  <a:pt x="7823" y="61"/>
                </a:lnTo>
                <a:lnTo>
                  <a:pt x="6547" y="61"/>
                </a:lnTo>
                <a:lnTo>
                  <a:pt x="6547" y="2483"/>
                </a:lnTo>
                <a:cubicBezTo>
                  <a:pt x="6547" y="4031"/>
                  <a:pt x="6524" y="4928"/>
                  <a:pt x="6486" y="4979"/>
                </a:cubicBezTo>
                <a:cubicBezTo>
                  <a:pt x="6452" y="5024"/>
                  <a:pt x="6230" y="4746"/>
                  <a:pt x="5991" y="4362"/>
                </a:cubicBezTo>
                <a:lnTo>
                  <a:pt x="5558" y="3664"/>
                </a:lnTo>
                <a:lnTo>
                  <a:pt x="5558" y="1863"/>
                </a:lnTo>
                <a:lnTo>
                  <a:pt x="5558" y="61"/>
                </a:lnTo>
                <a:lnTo>
                  <a:pt x="4279" y="61"/>
                </a:lnTo>
                <a:lnTo>
                  <a:pt x="3001" y="61"/>
                </a:lnTo>
                <a:lnTo>
                  <a:pt x="3001" y="1354"/>
                </a:lnTo>
                <a:cubicBezTo>
                  <a:pt x="3001" y="2239"/>
                  <a:pt x="2978" y="2683"/>
                  <a:pt x="2928" y="2768"/>
                </a:cubicBezTo>
                <a:cubicBezTo>
                  <a:pt x="2779" y="3019"/>
                  <a:pt x="134" y="5172"/>
                  <a:pt x="90" y="5077"/>
                </a:cubicBezTo>
                <a:cubicBezTo>
                  <a:pt x="65" y="5023"/>
                  <a:pt x="34" y="4726"/>
                  <a:pt x="22" y="4418"/>
                </a:cubicBezTo>
                <a:cubicBezTo>
                  <a:pt x="10" y="4110"/>
                  <a:pt x="0" y="7104"/>
                  <a:pt x="0" y="11073"/>
                </a:cubicBezTo>
                <a:cubicBezTo>
                  <a:pt x="1" y="15042"/>
                  <a:pt x="11" y="18009"/>
                  <a:pt x="23" y="17667"/>
                </a:cubicBezTo>
                <a:cubicBezTo>
                  <a:pt x="35" y="17324"/>
                  <a:pt x="64" y="17005"/>
                  <a:pt x="88" y="16954"/>
                </a:cubicBezTo>
                <a:cubicBezTo>
                  <a:pt x="111" y="16904"/>
                  <a:pt x="769" y="17408"/>
                  <a:pt x="1551" y="18074"/>
                </a:cubicBezTo>
                <a:lnTo>
                  <a:pt x="2973" y="19286"/>
                </a:lnTo>
                <a:lnTo>
                  <a:pt x="2989" y="20437"/>
                </a:lnTo>
                <a:lnTo>
                  <a:pt x="3006" y="21588"/>
                </a:lnTo>
                <a:lnTo>
                  <a:pt x="4282" y="21588"/>
                </a:lnTo>
                <a:lnTo>
                  <a:pt x="5558" y="21588"/>
                </a:lnTo>
                <a:lnTo>
                  <a:pt x="5558" y="19979"/>
                </a:lnTo>
                <a:lnTo>
                  <a:pt x="5558" y="18370"/>
                </a:lnTo>
                <a:lnTo>
                  <a:pt x="6001" y="17678"/>
                </a:lnTo>
                <a:cubicBezTo>
                  <a:pt x="6244" y="17297"/>
                  <a:pt x="6466" y="17017"/>
                  <a:pt x="6494" y="17055"/>
                </a:cubicBezTo>
                <a:cubicBezTo>
                  <a:pt x="6522" y="17093"/>
                  <a:pt x="6547" y="18126"/>
                  <a:pt x="6547" y="19353"/>
                </a:cubicBezTo>
                <a:lnTo>
                  <a:pt x="6547" y="21588"/>
                </a:lnTo>
                <a:lnTo>
                  <a:pt x="7824" y="21588"/>
                </a:lnTo>
                <a:lnTo>
                  <a:pt x="9102" y="21588"/>
                </a:lnTo>
                <a:lnTo>
                  <a:pt x="9102" y="18348"/>
                </a:lnTo>
                <a:cubicBezTo>
                  <a:pt x="9102" y="15579"/>
                  <a:pt x="9116" y="15100"/>
                  <a:pt x="9191" y="15039"/>
                </a:cubicBezTo>
                <a:cubicBezTo>
                  <a:pt x="9239" y="14999"/>
                  <a:pt x="9572" y="15013"/>
                  <a:pt x="9932" y="15072"/>
                </a:cubicBezTo>
                <a:lnTo>
                  <a:pt x="10585" y="15178"/>
                </a:lnTo>
                <a:lnTo>
                  <a:pt x="10600" y="17077"/>
                </a:lnTo>
                <a:lnTo>
                  <a:pt x="10617" y="18974"/>
                </a:lnTo>
                <a:lnTo>
                  <a:pt x="10818" y="18974"/>
                </a:lnTo>
                <a:lnTo>
                  <a:pt x="11020" y="18974"/>
                </a:lnTo>
                <a:lnTo>
                  <a:pt x="11020" y="16737"/>
                </a:lnTo>
                <a:lnTo>
                  <a:pt x="11020" y="14497"/>
                </a:lnTo>
                <a:lnTo>
                  <a:pt x="10838" y="14497"/>
                </a:lnTo>
                <a:cubicBezTo>
                  <a:pt x="10737" y="14497"/>
                  <a:pt x="10626" y="14585"/>
                  <a:pt x="10587" y="14698"/>
                </a:cubicBezTo>
                <a:cubicBezTo>
                  <a:pt x="10526" y="14878"/>
                  <a:pt x="10467" y="14826"/>
                  <a:pt x="10071" y="14237"/>
                </a:cubicBezTo>
                <a:cubicBezTo>
                  <a:pt x="9823" y="13868"/>
                  <a:pt x="9649" y="13526"/>
                  <a:pt x="9677" y="13466"/>
                </a:cubicBezTo>
                <a:cubicBezTo>
                  <a:pt x="9704" y="13408"/>
                  <a:pt x="9913" y="13302"/>
                  <a:pt x="10141" y="13229"/>
                </a:cubicBezTo>
                <a:cubicBezTo>
                  <a:pt x="10590" y="13086"/>
                  <a:pt x="10730" y="13183"/>
                  <a:pt x="10730" y="13640"/>
                </a:cubicBezTo>
                <a:cubicBezTo>
                  <a:pt x="10730" y="13897"/>
                  <a:pt x="10846" y="13950"/>
                  <a:pt x="10945" y="13737"/>
                </a:cubicBezTo>
                <a:cubicBezTo>
                  <a:pt x="10991" y="13639"/>
                  <a:pt x="11175" y="13785"/>
                  <a:pt x="11610" y="14265"/>
                </a:cubicBezTo>
                <a:lnTo>
                  <a:pt x="12212" y="14933"/>
                </a:lnTo>
                <a:lnTo>
                  <a:pt x="12212" y="18259"/>
                </a:lnTo>
                <a:lnTo>
                  <a:pt x="12212" y="21588"/>
                </a:lnTo>
                <a:lnTo>
                  <a:pt x="13533" y="21588"/>
                </a:lnTo>
                <a:lnTo>
                  <a:pt x="14856" y="21588"/>
                </a:lnTo>
                <a:lnTo>
                  <a:pt x="14856" y="18672"/>
                </a:lnTo>
                <a:cubicBezTo>
                  <a:pt x="14856" y="16665"/>
                  <a:pt x="14875" y="15729"/>
                  <a:pt x="14920" y="15670"/>
                </a:cubicBezTo>
                <a:cubicBezTo>
                  <a:pt x="15030" y="15524"/>
                  <a:pt x="15777" y="15142"/>
                  <a:pt x="15811" y="15215"/>
                </a:cubicBezTo>
                <a:cubicBezTo>
                  <a:pt x="15829" y="15252"/>
                  <a:pt x="15843" y="16701"/>
                  <a:pt x="15844" y="18435"/>
                </a:cubicBezTo>
                <a:lnTo>
                  <a:pt x="15844" y="21588"/>
                </a:lnTo>
                <a:lnTo>
                  <a:pt x="17151" y="21588"/>
                </a:lnTo>
                <a:lnTo>
                  <a:pt x="18459" y="21588"/>
                </a:lnTo>
                <a:lnTo>
                  <a:pt x="18459" y="18435"/>
                </a:lnTo>
                <a:cubicBezTo>
                  <a:pt x="18459" y="16701"/>
                  <a:pt x="18472" y="15254"/>
                  <a:pt x="18489" y="15217"/>
                </a:cubicBezTo>
                <a:cubicBezTo>
                  <a:pt x="18530" y="15131"/>
                  <a:pt x="21312" y="16608"/>
                  <a:pt x="21407" y="16767"/>
                </a:cubicBezTo>
                <a:cubicBezTo>
                  <a:pt x="21461" y="16857"/>
                  <a:pt x="21480" y="17510"/>
                  <a:pt x="21480" y="19258"/>
                </a:cubicBezTo>
                <a:cubicBezTo>
                  <a:pt x="21480" y="20562"/>
                  <a:pt x="21494" y="21600"/>
                  <a:pt x="21510" y="21565"/>
                </a:cubicBezTo>
                <a:cubicBezTo>
                  <a:pt x="21542" y="21497"/>
                  <a:pt x="21557" y="6741"/>
                  <a:pt x="21529" y="2553"/>
                </a:cubicBezTo>
                <a:lnTo>
                  <a:pt x="21513" y="0"/>
                </a:lnTo>
                <a:close/>
                <a:moveTo>
                  <a:pt x="2949" y="3041"/>
                </a:moveTo>
                <a:cubicBezTo>
                  <a:pt x="2964" y="3077"/>
                  <a:pt x="2973" y="3194"/>
                  <a:pt x="2968" y="3301"/>
                </a:cubicBezTo>
                <a:lnTo>
                  <a:pt x="2958" y="3496"/>
                </a:lnTo>
                <a:lnTo>
                  <a:pt x="2261" y="3915"/>
                </a:lnTo>
                <a:cubicBezTo>
                  <a:pt x="1465" y="4393"/>
                  <a:pt x="1529" y="4361"/>
                  <a:pt x="1507" y="4278"/>
                </a:cubicBezTo>
                <a:cubicBezTo>
                  <a:pt x="1483" y="4190"/>
                  <a:pt x="1464" y="4209"/>
                  <a:pt x="2230" y="3561"/>
                </a:cubicBezTo>
                <a:cubicBezTo>
                  <a:pt x="2674" y="3184"/>
                  <a:pt x="2931" y="2999"/>
                  <a:pt x="2949" y="3041"/>
                </a:cubicBezTo>
                <a:close/>
                <a:moveTo>
                  <a:pt x="2896" y="3756"/>
                </a:moveTo>
                <a:cubicBezTo>
                  <a:pt x="2983" y="3752"/>
                  <a:pt x="2978" y="3850"/>
                  <a:pt x="2968" y="4047"/>
                </a:cubicBezTo>
                <a:lnTo>
                  <a:pt x="2958" y="4237"/>
                </a:lnTo>
                <a:lnTo>
                  <a:pt x="2334" y="4454"/>
                </a:lnTo>
                <a:cubicBezTo>
                  <a:pt x="1641" y="4697"/>
                  <a:pt x="1561" y="4712"/>
                  <a:pt x="1534" y="4614"/>
                </a:cubicBezTo>
                <a:cubicBezTo>
                  <a:pt x="1512" y="4528"/>
                  <a:pt x="1467" y="4561"/>
                  <a:pt x="2270" y="4083"/>
                </a:cubicBezTo>
                <a:cubicBezTo>
                  <a:pt x="2631" y="3868"/>
                  <a:pt x="2809" y="3761"/>
                  <a:pt x="2896" y="3756"/>
                </a:cubicBezTo>
                <a:close/>
                <a:moveTo>
                  <a:pt x="5606" y="4133"/>
                </a:moveTo>
                <a:cubicBezTo>
                  <a:pt x="5632" y="4096"/>
                  <a:pt x="5855" y="4376"/>
                  <a:pt x="6103" y="4756"/>
                </a:cubicBezTo>
                <a:cubicBezTo>
                  <a:pt x="6446" y="5284"/>
                  <a:pt x="6548" y="5512"/>
                  <a:pt x="6535" y="5719"/>
                </a:cubicBezTo>
                <a:cubicBezTo>
                  <a:pt x="6525" y="5869"/>
                  <a:pt x="6491" y="6006"/>
                  <a:pt x="6459" y="6027"/>
                </a:cubicBezTo>
                <a:cubicBezTo>
                  <a:pt x="6346" y="6098"/>
                  <a:pt x="5558" y="4728"/>
                  <a:pt x="5558" y="4460"/>
                </a:cubicBezTo>
                <a:cubicBezTo>
                  <a:pt x="5558" y="4318"/>
                  <a:pt x="5580" y="4170"/>
                  <a:pt x="5606" y="4133"/>
                </a:cubicBezTo>
                <a:close/>
                <a:moveTo>
                  <a:pt x="2950" y="4454"/>
                </a:moveTo>
                <a:cubicBezTo>
                  <a:pt x="2962" y="4471"/>
                  <a:pt x="2973" y="4576"/>
                  <a:pt x="2973" y="4686"/>
                </a:cubicBezTo>
                <a:cubicBezTo>
                  <a:pt x="2973" y="4832"/>
                  <a:pt x="2954" y="4904"/>
                  <a:pt x="2907" y="4946"/>
                </a:cubicBezTo>
                <a:cubicBezTo>
                  <a:pt x="2798" y="5042"/>
                  <a:pt x="1501" y="5115"/>
                  <a:pt x="1478" y="5027"/>
                </a:cubicBezTo>
                <a:cubicBezTo>
                  <a:pt x="1467" y="4985"/>
                  <a:pt x="1462" y="4950"/>
                  <a:pt x="1467" y="4946"/>
                </a:cubicBezTo>
                <a:cubicBezTo>
                  <a:pt x="1528" y="4899"/>
                  <a:pt x="2934" y="4432"/>
                  <a:pt x="2950" y="4454"/>
                </a:cubicBezTo>
                <a:close/>
                <a:moveTo>
                  <a:pt x="2958" y="5189"/>
                </a:moveTo>
                <a:lnTo>
                  <a:pt x="2958" y="5426"/>
                </a:lnTo>
                <a:lnTo>
                  <a:pt x="2958" y="5664"/>
                </a:lnTo>
                <a:lnTo>
                  <a:pt x="2798" y="5672"/>
                </a:lnTo>
                <a:cubicBezTo>
                  <a:pt x="2512" y="5687"/>
                  <a:pt x="1315" y="5463"/>
                  <a:pt x="1308" y="5393"/>
                </a:cubicBezTo>
                <a:cubicBezTo>
                  <a:pt x="1300" y="5314"/>
                  <a:pt x="1705" y="5251"/>
                  <a:pt x="2450" y="5214"/>
                </a:cubicBezTo>
                <a:lnTo>
                  <a:pt x="2958" y="5189"/>
                </a:lnTo>
                <a:close/>
                <a:moveTo>
                  <a:pt x="5641" y="5194"/>
                </a:moveTo>
                <a:cubicBezTo>
                  <a:pt x="5810" y="5240"/>
                  <a:pt x="6554" y="6485"/>
                  <a:pt x="6535" y="6719"/>
                </a:cubicBezTo>
                <a:cubicBezTo>
                  <a:pt x="6504" y="7091"/>
                  <a:pt x="6413" y="7040"/>
                  <a:pt x="5979" y="6404"/>
                </a:cubicBezTo>
                <a:cubicBezTo>
                  <a:pt x="5577" y="5814"/>
                  <a:pt x="5460" y="5427"/>
                  <a:pt x="5616" y="5203"/>
                </a:cubicBezTo>
                <a:cubicBezTo>
                  <a:pt x="5621" y="5195"/>
                  <a:pt x="5630" y="5191"/>
                  <a:pt x="5641" y="5194"/>
                </a:cubicBezTo>
                <a:close/>
                <a:moveTo>
                  <a:pt x="222" y="5476"/>
                </a:moveTo>
                <a:cubicBezTo>
                  <a:pt x="438" y="5490"/>
                  <a:pt x="930" y="5551"/>
                  <a:pt x="1492" y="5638"/>
                </a:cubicBezTo>
                <a:cubicBezTo>
                  <a:pt x="2591" y="5809"/>
                  <a:pt x="2856" y="5886"/>
                  <a:pt x="2856" y="6029"/>
                </a:cubicBezTo>
                <a:cubicBezTo>
                  <a:pt x="2856" y="6152"/>
                  <a:pt x="2443" y="6487"/>
                  <a:pt x="1520" y="7113"/>
                </a:cubicBezTo>
                <a:cubicBezTo>
                  <a:pt x="-43" y="8173"/>
                  <a:pt x="167" y="8047"/>
                  <a:pt x="132" y="7926"/>
                </a:cubicBezTo>
                <a:cubicBezTo>
                  <a:pt x="97" y="7803"/>
                  <a:pt x="70" y="5551"/>
                  <a:pt x="103" y="5479"/>
                </a:cubicBezTo>
                <a:cubicBezTo>
                  <a:pt x="107" y="5472"/>
                  <a:pt x="150" y="5472"/>
                  <a:pt x="222" y="5476"/>
                </a:cubicBezTo>
                <a:close/>
                <a:moveTo>
                  <a:pt x="21446" y="5630"/>
                </a:moveTo>
                <a:cubicBezTo>
                  <a:pt x="21499" y="5744"/>
                  <a:pt x="21487" y="8002"/>
                  <a:pt x="21432" y="8074"/>
                </a:cubicBezTo>
                <a:cubicBezTo>
                  <a:pt x="21406" y="8109"/>
                  <a:pt x="20827" y="8225"/>
                  <a:pt x="20145" y="8331"/>
                </a:cubicBezTo>
                <a:cubicBezTo>
                  <a:pt x="18676" y="8559"/>
                  <a:pt x="18822" y="8552"/>
                  <a:pt x="18777" y="8398"/>
                </a:cubicBezTo>
                <a:cubicBezTo>
                  <a:pt x="18731" y="8236"/>
                  <a:pt x="21379" y="5488"/>
                  <a:pt x="21446" y="5630"/>
                </a:cubicBezTo>
                <a:close/>
                <a:moveTo>
                  <a:pt x="2949" y="6351"/>
                </a:moveTo>
                <a:cubicBezTo>
                  <a:pt x="2962" y="6369"/>
                  <a:pt x="2973" y="6475"/>
                  <a:pt x="2973" y="6585"/>
                </a:cubicBezTo>
                <a:cubicBezTo>
                  <a:pt x="2973" y="6730"/>
                  <a:pt x="2954" y="6803"/>
                  <a:pt x="2907" y="6848"/>
                </a:cubicBezTo>
                <a:cubicBezTo>
                  <a:pt x="2871" y="6882"/>
                  <a:pt x="2545" y="7034"/>
                  <a:pt x="2183" y="7186"/>
                </a:cubicBezTo>
                <a:cubicBezTo>
                  <a:pt x="1821" y="7337"/>
                  <a:pt x="1518" y="7459"/>
                  <a:pt x="1509" y="7459"/>
                </a:cubicBezTo>
                <a:cubicBezTo>
                  <a:pt x="1470" y="7459"/>
                  <a:pt x="1463" y="7319"/>
                  <a:pt x="1500" y="7286"/>
                </a:cubicBezTo>
                <a:cubicBezTo>
                  <a:pt x="1657" y="7145"/>
                  <a:pt x="2930" y="6323"/>
                  <a:pt x="2949" y="6351"/>
                </a:cubicBezTo>
                <a:close/>
                <a:moveTo>
                  <a:pt x="19812" y="6415"/>
                </a:moveTo>
                <a:cubicBezTo>
                  <a:pt x="19839" y="6413"/>
                  <a:pt x="19854" y="6418"/>
                  <a:pt x="19860" y="6432"/>
                </a:cubicBezTo>
                <a:cubicBezTo>
                  <a:pt x="19884" y="6486"/>
                  <a:pt x="19881" y="6515"/>
                  <a:pt x="19851" y="6540"/>
                </a:cubicBezTo>
                <a:cubicBezTo>
                  <a:pt x="19828" y="6560"/>
                  <a:pt x="19523" y="6805"/>
                  <a:pt x="19173" y="7085"/>
                </a:cubicBezTo>
                <a:cubicBezTo>
                  <a:pt x="18823" y="7365"/>
                  <a:pt x="18535" y="7593"/>
                  <a:pt x="18532" y="7593"/>
                </a:cubicBezTo>
                <a:cubicBezTo>
                  <a:pt x="18507" y="7593"/>
                  <a:pt x="18488" y="7472"/>
                  <a:pt x="18488" y="7311"/>
                </a:cubicBezTo>
                <a:cubicBezTo>
                  <a:pt x="18488" y="7068"/>
                  <a:pt x="18473" y="7081"/>
                  <a:pt x="19224" y="6680"/>
                </a:cubicBezTo>
                <a:cubicBezTo>
                  <a:pt x="19554" y="6503"/>
                  <a:pt x="19733" y="6422"/>
                  <a:pt x="19812" y="6415"/>
                </a:cubicBezTo>
                <a:close/>
                <a:moveTo>
                  <a:pt x="5631" y="6580"/>
                </a:moveTo>
                <a:cubicBezTo>
                  <a:pt x="5651" y="6577"/>
                  <a:pt x="5678" y="6582"/>
                  <a:pt x="5710" y="6594"/>
                </a:cubicBezTo>
                <a:cubicBezTo>
                  <a:pt x="5899" y="6664"/>
                  <a:pt x="6450" y="7352"/>
                  <a:pt x="6513" y="7596"/>
                </a:cubicBezTo>
                <a:cubicBezTo>
                  <a:pt x="6554" y="7755"/>
                  <a:pt x="6553" y="7874"/>
                  <a:pt x="6513" y="7968"/>
                </a:cubicBezTo>
                <a:cubicBezTo>
                  <a:pt x="6473" y="8061"/>
                  <a:pt x="6310" y="7906"/>
                  <a:pt x="6003" y="7482"/>
                </a:cubicBezTo>
                <a:cubicBezTo>
                  <a:pt x="5637" y="6974"/>
                  <a:pt x="5489" y="6601"/>
                  <a:pt x="5631" y="6580"/>
                </a:cubicBezTo>
                <a:close/>
                <a:moveTo>
                  <a:pt x="15030" y="6672"/>
                </a:moveTo>
                <a:cubicBezTo>
                  <a:pt x="15116" y="6678"/>
                  <a:pt x="15240" y="6738"/>
                  <a:pt x="15416" y="6848"/>
                </a:cubicBezTo>
                <a:cubicBezTo>
                  <a:pt x="15796" y="7084"/>
                  <a:pt x="15815" y="7115"/>
                  <a:pt x="15815" y="7501"/>
                </a:cubicBezTo>
                <a:cubicBezTo>
                  <a:pt x="15815" y="8004"/>
                  <a:pt x="15714" y="8043"/>
                  <a:pt x="15233" y="7727"/>
                </a:cubicBezTo>
                <a:cubicBezTo>
                  <a:pt x="14925" y="7525"/>
                  <a:pt x="14882" y="7457"/>
                  <a:pt x="14866" y="7127"/>
                </a:cubicBezTo>
                <a:cubicBezTo>
                  <a:pt x="14850" y="6804"/>
                  <a:pt x="14886" y="6662"/>
                  <a:pt x="15030" y="6672"/>
                </a:cubicBezTo>
                <a:close/>
                <a:moveTo>
                  <a:pt x="19692" y="6962"/>
                </a:moveTo>
                <a:cubicBezTo>
                  <a:pt x="19704" y="6959"/>
                  <a:pt x="19714" y="6960"/>
                  <a:pt x="19721" y="6962"/>
                </a:cubicBezTo>
                <a:cubicBezTo>
                  <a:pt x="19744" y="6969"/>
                  <a:pt x="19743" y="6998"/>
                  <a:pt x="19720" y="7052"/>
                </a:cubicBezTo>
                <a:cubicBezTo>
                  <a:pt x="19706" y="7086"/>
                  <a:pt x="19428" y="7390"/>
                  <a:pt x="19104" y="7725"/>
                </a:cubicBezTo>
                <a:cubicBezTo>
                  <a:pt x="18493" y="8355"/>
                  <a:pt x="18470" y="8364"/>
                  <a:pt x="18493" y="7990"/>
                </a:cubicBezTo>
                <a:cubicBezTo>
                  <a:pt x="18501" y="7850"/>
                  <a:pt x="18566" y="7781"/>
                  <a:pt x="19082" y="7373"/>
                </a:cubicBezTo>
                <a:cubicBezTo>
                  <a:pt x="19407" y="7116"/>
                  <a:pt x="19607" y="6982"/>
                  <a:pt x="19692" y="6962"/>
                </a:cubicBezTo>
                <a:close/>
                <a:moveTo>
                  <a:pt x="2894" y="7099"/>
                </a:moveTo>
                <a:cubicBezTo>
                  <a:pt x="2927" y="7095"/>
                  <a:pt x="2944" y="7097"/>
                  <a:pt x="2949" y="7107"/>
                </a:cubicBezTo>
                <a:cubicBezTo>
                  <a:pt x="2964" y="7143"/>
                  <a:pt x="2973" y="7260"/>
                  <a:pt x="2968" y="7367"/>
                </a:cubicBezTo>
                <a:lnTo>
                  <a:pt x="2958" y="7560"/>
                </a:lnTo>
                <a:lnTo>
                  <a:pt x="2566" y="7638"/>
                </a:lnTo>
                <a:cubicBezTo>
                  <a:pt x="1746" y="7796"/>
                  <a:pt x="1556" y="7812"/>
                  <a:pt x="1536" y="7736"/>
                </a:cubicBezTo>
                <a:cubicBezTo>
                  <a:pt x="1509" y="7635"/>
                  <a:pt x="1505" y="7638"/>
                  <a:pt x="2257" y="7322"/>
                </a:cubicBezTo>
                <a:cubicBezTo>
                  <a:pt x="2571" y="7191"/>
                  <a:pt x="2795" y="7113"/>
                  <a:pt x="2894" y="7099"/>
                </a:cubicBezTo>
                <a:close/>
                <a:moveTo>
                  <a:pt x="5634" y="7638"/>
                </a:moveTo>
                <a:cubicBezTo>
                  <a:pt x="5694" y="7628"/>
                  <a:pt x="5811" y="7689"/>
                  <a:pt x="5983" y="7839"/>
                </a:cubicBezTo>
                <a:cubicBezTo>
                  <a:pt x="6367" y="8173"/>
                  <a:pt x="6581" y="8542"/>
                  <a:pt x="6523" y="8763"/>
                </a:cubicBezTo>
                <a:cubicBezTo>
                  <a:pt x="6457" y="9009"/>
                  <a:pt x="6307" y="8947"/>
                  <a:pt x="6024" y="8560"/>
                </a:cubicBezTo>
                <a:cubicBezTo>
                  <a:pt x="5634" y="8027"/>
                  <a:pt x="5500" y="7660"/>
                  <a:pt x="5634" y="7638"/>
                </a:cubicBezTo>
                <a:close/>
                <a:moveTo>
                  <a:pt x="14964" y="7761"/>
                </a:moveTo>
                <a:cubicBezTo>
                  <a:pt x="15153" y="7780"/>
                  <a:pt x="15742" y="8114"/>
                  <a:pt x="15812" y="8264"/>
                </a:cubicBezTo>
                <a:cubicBezTo>
                  <a:pt x="15847" y="8337"/>
                  <a:pt x="15847" y="8424"/>
                  <a:pt x="15812" y="8501"/>
                </a:cubicBezTo>
                <a:cubicBezTo>
                  <a:pt x="15734" y="8674"/>
                  <a:pt x="15062" y="8770"/>
                  <a:pt x="14950" y="8624"/>
                </a:cubicBezTo>
                <a:cubicBezTo>
                  <a:pt x="14849" y="8492"/>
                  <a:pt x="14821" y="7903"/>
                  <a:pt x="14910" y="7775"/>
                </a:cubicBezTo>
                <a:cubicBezTo>
                  <a:pt x="14918" y="7763"/>
                  <a:pt x="14937" y="7758"/>
                  <a:pt x="14964" y="7761"/>
                </a:cubicBezTo>
                <a:close/>
                <a:moveTo>
                  <a:pt x="2931" y="7825"/>
                </a:moveTo>
                <a:cubicBezTo>
                  <a:pt x="2962" y="7853"/>
                  <a:pt x="2973" y="7933"/>
                  <a:pt x="2967" y="8085"/>
                </a:cubicBezTo>
                <a:cubicBezTo>
                  <a:pt x="2955" y="8353"/>
                  <a:pt x="3001" y="8345"/>
                  <a:pt x="2103" y="8264"/>
                </a:cubicBezTo>
                <a:cubicBezTo>
                  <a:pt x="1523" y="8211"/>
                  <a:pt x="1305" y="8139"/>
                  <a:pt x="1435" y="8043"/>
                </a:cubicBezTo>
                <a:cubicBezTo>
                  <a:pt x="1514" y="7984"/>
                  <a:pt x="2886" y="7785"/>
                  <a:pt x="2931" y="7825"/>
                </a:cubicBezTo>
                <a:close/>
                <a:moveTo>
                  <a:pt x="104" y="8339"/>
                </a:moveTo>
                <a:cubicBezTo>
                  <a:pt x="129" y="8286"/>
                  <a:pt x="2776" y="9111"/>
                  <a:pt x="2938" y="9221"/>
                </a:cubicBezTo>
                <a:cubicBezTo>
                  <a:pt x="3120" y="9346"/>
                  <a:pt x="2862" y="9529"/>
                  <a:pt x="1636" y="10137"/>
                </a:cubicBezTo>
                <a:cubicBezTo>
                  <a:pt x="933" y="10487"/>
                  <a:pt x="314" y="10801"/>
                  <a:pt x="261" y="10836"/>
                </a:cubicBezTo>
                <a:cubicBezTo>
                  <a:pt x="208" y="10870"/>
                  <a:pt x="150" y="10851"/>
                  <a:pt x="133" y="10794"/>
                </a:cubicBezTo>
                <a:cubicBezTo>
                  <a:pt x="96" y="10665"/>
                  <a:pt x="70" y="8414"/>
                  <a:pt x="104" y="8339"/>
                </a:cubicBezTo>
                <a:close/>
                <a:moveTo>
                  <a:pt x="1689" y="8426"/>
                </a:moveTo>
                <a:cubicBezTo>
                  <a:pt x="1835" y="8417"/>
                  <a:pt x="2064" y="8429"/>
                  <a:pt x="2391" y="8459"/>
                </a:cubicBezTo>
                <a:lnTo>
                  <a:pt x="2958" y="8509"/>
                </a:lnTo>
                <a:lnTo>
                  <a:pt x="2968" y="8738"/>
                </a:lnTo>
                <a:cubicBezTo>
                  <a:pt x="2973" y="8864"/>
                  <a:pt x="2965" y="8989"/>
                  <a:pt x="2952" y="9015"/>
                </a:cubicBezTo>
                <a:cubicBezTo>
                  <a:pt x="2918" y="9083"/>
                  <a:pt x="1485" y="8591"/>
                  <a:pt x="1480" y="8509"/>
                </a:cubicBezTo>
                <a:cubicBezTo>
                  <a:pt x="1478" y="8461"/>
                  <a:pt x="1542" y="8434"/>
                  <a:pt x="1689" y="8426"/>
                </a:cubicBezTo>
                <a:close/>
                <a:moveTo>
                  <a:pt x="21400" y="8451"/>
                </a:moveTo>
                <a:cubicBezTo>
                  <a:pt x="21467" y="8505"/>
                  <a:pt x="21480" y="8757"/>
                  <a:pt x="21467" y="9671"/>
                </a:cubicBezTo>
                <a:lnTo>
                  <a:pt x="21452" y="10824"/>
                </a:lnTo>
                <a:lnTo>
                  <a:pt x="21248" y="10844"/>
                </a:lnTo>
                <a:cubicBezTo>
                  <a:pt x="20902" y="10877"/>
                  <a:pt x="18932" y="10333"/>
                  <a:pt x="18862" y="10185"/>
                </a:cubicBezTo>
                <a:cubicBezTo>
                  <a:pt x="18826" y="10108"/>
                  <a:pt x="18819" y="10019"/>
                  <a:pt x="18846" y="9987"/>
                </a:cubicBezTo>
                <a:cubicBezTo>
                  <a:pt x="19004" y="9793"/>
                  <a:pt x="21331" y="8394"/>
                  <a:pt x="21400" y="8451"/>
                </a:cubicBezTo>
                <a:close/>
                <a:moveTo>
                  <a:pt x="19700" y="8576"/>
                </a:moveTo>
                <a:cubicBezTo>
                  <a:pt x="19824" y="8574"/>
                  <a:pt x="19909" y="8582"/>
                  <a:pt x="19919" y="8604"/>
                </a:cubicBezTo>
                <a:cubicBezTo>
                  <a:pt x="19937" y="8646"/>
                  <a:pt x="19946" y="8682"/>
                  <a:pt x="19939" y="8685"/>
                </a:cubicBezTo>
                <a:cubicBezTo>
                  <a:pt x="19761" y="8778"/>
                  <a:pt x="18510" y="9251"/>
                  <a:pt x="18501" y="9230"/>
                </a:cubicBezTo>
                <a:cubicBezTo>
                  <a:pt x="18466" y="9148"/>
                  <a:pt x="18492" y="8815"/>
                  <a:pt x="18538" y="8761"/>
                </a:cubicBezTo>
                <a:cubicBezTo>
                  <a:pt x="18603" y="8684"/>
                  <a:pt x="19326" y="8584"/>
                  <a:pt x="19700" y="8576"/>
                </a:cubicBezTo>
                <a:close/>
                <a:moveTo>
                  <a:pt x="19861" y="8967"/>
                </a:moveTo>
                <a:cubicBezTo>
                  <a:pt x="19998" y="9012"/>
                  <a:pt x="19844" y="9152"/>
                  <a:pt x="19231" y="9543"/>
                </a:cubicBezTo>
                <a:cubicBezTo>
                  <a:pt x="18865" y="9776"/>
                  <a:pt x="18554" y="9967"/>
                  <a:pt x="18540" y="9967"/>
                </a:cubicBezTo>
                <a:cubicBezTo>
                  <a:pt x="18505" y="9967"/>
                  <a:pt x="18481" y="9799"/>
                  <a:pt x="18493" y="9618"/>
                </a:cubicBezTo>
                <a:cubicBezTo>
                  <a:pt x="18502" y="9471"/>
                  <a:pt x="18534" y="9451"/>
                  <a:pt x="19155" y="9208"/>
                </a:cubicBezTo>
                <a:cubicBezTo>
                  <a:pt x="19515" y="9067"/>
                  <a:pt x="19833" y="8958"/>
                  <a:pt x="19861" y="8967"/>
                </a:cubicBezTo>
                <a:close/>
                <a:moveTo>
                  <a:pt x="15007" y="9012"/>
                </a:moveTo>
                <a:cubicBezTo>
                  <a:pt x="15038" y="9007"/>
                  <a:pt x="15075" y="9007"/>
                  <a:pt x="15120" y="9012"/>
                </a:cubicBezTo>
                <a:cubicBezTo>
                  <a:pt x="15447" y="9046"/>
                  <a:pt x="15815" y="9358"/>
                  <a:pt x="15815" y="9598"/>
                </a:cubicBezTo>
                <a:cubicBezTo>
                  <a:pt x="15815" y="9755"/>
                  <a:pt x="15721" y="9808"/>
                  <a:pt x="15402" y="9839"/>
                </a:cubicBezTo>
                <a:cubicBezTo>
                  <a:pt x="14963" y="9881"/>
                  <a:pt x="14824" y="9722"/>
                  <a:pt x="14867" y="9230"/>
                </a:cubicBezTo>
                <a:cubicBezTo>
                  <a:pt x="14880" y="9087"/>
                  <a:pt x="14915" y="9026"/>
                  <a:pt x="15007" y="9012"/>
                </a:cubicBezTo>
                <a:close/>
                <a:moveTo>
                  <a:pt x="5914" y="9057"/>
                </a:moveTo>
                <a:cubicBezTo>
                  <a:pt x="6227" y="9057"/>
                  <a:pt x="6568" y="9377"/>
                  <a:pt x="6531" y="9638"/>
                </a:cubicBezTo>
                <a:cubicBezTo>
                  <a:pt x="6485" y="9960"/>
                  <a:pt x="5895" y="9816"/>
                  <a:pt x="5630" y="9417"/>
                </a:cubicBezTo>
                <a:cubicBezTo>
                  <a:pt x="5495" y="9214"/>
                  <a:pt x="5620" y="9057"/>
                  <a:pt x="5914" y="9057"/>
                </a:cubicBezTo>
                <a:close/>
                <a:moveTo>
                  <a:pt x="10594" y="9171"/>
                </a:moveTo>
                <a:cubicBezTo>
                  <a:pt x="10713" y="9183"/>
                  <a:pt x="10732" y="9457"/>
                  <a:pt x="10719" y="10045"/>
                </a:cubicBezTo>
                <a:cubicBezTo>
                  <a:pt x="10703" y="10776"/>
                  <a:pt x="10692" y="10827"/>
                  <a:pt x="10556" y="10850"/>
                </a:cubicBezTo>
                <a:cubicBezTo>
                  <a:pt x="10381" y="10879"/>
                  <a:pt x="9676" y="10367"/>
                  <a:pt x="9674" y="10210"/>
                </a:cubicBezTo>
                <a:cubicBezTo>
                  <a:pt x="9674" y="10149"/>
                  <a:pt x="9866" y="9873"/>
                  <a:pt x="10103" y="9598"/>
                </a:cubicBezTo>
                <a:cubicBezTo>
                  <a:pt x="10349" y="9312"/>
                  <a:pt x="10502" y="9162"/>
                  <a:pt x="10594" y="9171"/>
                </a:cubicBezTo>
                <a:close/>
                <a:moveTo>
                  <a:pt x="11059" y="9311"/>
                </a:moveTo>
                <a:cubicBezTo>
                  <a:pt x="11328" y="9314"/>
                  <a:pt x="12095" y="9589"/>
                  <a:pt x="12095" y="9707"/>
                </a:cubicBezTo>
                <a:cubicBezTo>
                  <a:pt x="12095" y="9774"/>
                  <a:pt x="11860" y="10009"/>
                  <a:pt x="11572" y="10227"/>
                </a:cubicBezTo>
                <a:cubicBezTo>
                  <a:pt x="10979" y="10676"/>
                  <a:pt x="10995" y="10668"/>
                  <a:pt x="10943" y="10556"/>
                </a:cubicBezTo>
                <a:cubicBezTo>
                  <a:pt x="10872" y="10406"/>
                  <a:pt x="10901" y="9388"/>
                  <a:pt x="10977" y="9325"/>
                </a:cubicBezTo>
                <a:cubicBezTo>
                  <a:pt x="10992" y="9313"/>
                  <a:pt x="11020" y="9310"/>
                  <a:pt x="11059" y="9311"/>
                </a:cubicBezTo>
                <a:close/>
                <a:moveTo>
                  <a:pt x="2932" y="9724"/>
                </a:moveTo>
                <a:cubicBezTo>
                  <a:pt x="2999" y="9784"/>
                  <a:pt x="2981" y="10098"/>
                  <a:pt x="2907" y="10168"/>
                </a:cubicBezTo>
                <a:cubicBezTo>
                  <a:pt x="2871" y="10202"/>
                  <a:pt x="2574" y="10291"/>
                  <a:pt x="2246" y="10369"/>
                </a:cubicBezTo>
                <a:cubicBezTo>
                  <a:pt x="1919" y="10447"/>
                  <a:pt x="1641" y="10512"/>
                  <a:pt x="1630" y="10512"/>
                </a:cubicBezTo>
                <a:cubicBezTo>
                  <a:pt x="1598" y="10510"/>
                  <a:pt x="1574" y="10386"/>
                  <a:pt x="1599" y="10353"/>
                </a:cubicBezTo>
                <a:cubicBezTo>
                  <a:pt x="1654" y="10277"/>
                  <a:pt x="2896" y="9692"/>
                  <a:pt x="2932" y="9724"/>
                </a:cubicBezTo>
                <a:close/>
                <a:moveTo>
                  <a:pt x="15010" y="10029"/>
                </a:moveTo>
                <a:cubicBezTo>
                  <a:pt x="15199" y="10029"/>
                  <a:pt x="15637" y="10322"/>
                  <a:pt x="15627" y="10473"/>
                </a:cubicBezTo>
                <a:cubicBezTo>
                  <a:pt x="15622" y="10546"/>
                  <a:pt x="15492" y="10681"/>
                  <a:pt x="15339" y="10774"/>
                </a:cubicBezTo>
                <a:cubicBezTo>
                  <a:pt x="15016" y="10969"/>
                  <a:pt x="14948" y="10985"/>
                  <a:pt x="14895" y="10861"/>
                </a:cubicBezTo>
                <a:cubicBezTo>
                  <a:pt x="14821" y="10689"/>
                  <a:pt x="14856" y="10129"/>
                  <a:pt x="14946" y="10048"/>
                </a:cubicBezTo>
                <a:cubicBezTo>
                  <a:pt x="14961" y="10035"/>
                  <a:pt x="14982" y="10029"/>
                  <a:pt x="15010" y="10029"/>
                </a:cubicBezTo>
                <a:close/>
                <a:moveTo>
                  <a:pt x="5981" y="10065"/>
                </a:moveTo>
                <a:cubicBezTo>
                  <a:pt x="6186" y="10075"/>
                  <a:pt x="6407" y="10161"/>
                  <a:pt x="6474" y="10316"/>
                </a:cubicBezTo>
                <a:cubicBezTo>
                  <a:pt x="6535" y="10459"/>
                  <a:pt x="6549" y="10588"/>
                  <a:pt x="6514" y="10668"/>
                </a:cubicBezTo>
                <a:cubicBezTo>
                  <a:pt x="6348" y="11047"/>
                  <a:pt x="5587" y="10724"/>
                  <a:pt x="5587" y="10274"/>
                </a:cubicBezTo>
                <a:cubicBezTo>
                  <a:pt x="5587" y="10122"/>
                  <a:pt x="5776" y="10055"/>
                  <a:pt x="5981" y="10065"/>
                </a:cubicBezTo>
                <a:close/>
                <a:moveTo>
                  <a:pt x="2885" y="10422"/>
                </a:moveTo>
                <a:cubicBezTo>
                  <a:pt x="2950" y="10410"/>
                  <a:pt x="2958" y="10432"/>
                  <a:pt x="2958" y="10643"/>
                </a:cubicBezTo>
                <a:lnTo>
                  <a:pt x="2958" y="10883"/>
                </a:lnTo>
                <a:lnTo>
                  <a:pt x="2256" y="10900"/>
                </a:lnTo>
                <a:cubicBezTo>
                  <a:pt x="1799" y="10912"/>
                  <a:pt x="1546" y="10895"/>
                  <a:pt x="1534" y="10850"/>
                </a:cubicBezTo>
                <a:cubicBezTo>
                  <a:pt x="1524" y="10811"/>
                  <a:pt x="1532" y="10768"/>
                  <a:pt x="1553" y="10752"/>
                </a:cubicBezTo>
                <a:cubicBezTo>
                  <a:pt x="1585" y="10728"/>
                  <a:pt x="2632" y="10469"/>
                  <a:pt x="2885" y="10422"/>
                </a:cubicBezTo>
                <a:close/>
                <a:moveTo>
                  <a:pt x="18509" y="10422"/>
                </a:moveTo>
                <a:cubicBezTo>
                  <a:pt x="18515" y="10416"/>
                  <a:pt x="18542" y="10417"/>
                  <a:pt x="18585" y="10422"/>
                </a:cubicBezTo>
                <a:cubicBezTo>
                  <a:pt x="18883" y="10460"/>
                  <a:pt x="19954" y="10756"/>
                  <a:pt x="19948" y="10813"/>
                </a:cubicBezTo>
                <a:cubicBezTo>
                  <a:pt x="19939" y="10890"/>
                  <a:pt x="18539" y="10947"/>
                  <a:pt x="18507" y="10872"/>
                </a:cubicBezTo>
                <a:cubicBezTo>
                  <a:pt x="18480" y="10809"/>
                  <a:pt x="18482" y="10454"/>
                  <a:pt x="18509" y="10422"/>
                </a:cubicBezTo>
                <a:close/>
                <a:moveTo>
                  <a:pt x="2210" y="11151"/>
                </a:moveTo>
                <a:lnTo>
                  <a:pt x="2958" y="11151"/>
                </a:lnTo>
                <a:lnTo>
                  <a:pt x="2958" y="11391"/>
                </a:lnTo>
                <a:cubicBezTo>
                  <a:pt x="2958" y="11580"/>
                  <a:pt x="2946" y="11629"/>
                  <a:pt x="2900" y="11637"/>
                </a:cubicBezTo>
                <a:cubicBezTo>
                  <a:pt x="2760" y="11662"/>
                  <a:pt x="1447" y="11284"/>
                  <a:pt x="1454" y="11221"/>
                </a:cubicBezTo>
                <a:cubicBezTo>
                  <a:pt x="1459" y="11178"/>
                  <a:pt x="1736" y="11151"/>
                  <a:pt x="2210" y="11151"/>
                </a:cubicBezTo>
                <a:close/>
                <a:moveTo>
                  <a:pt x="18502" y="11151"/>
                </a:moveTo>
                <a:lnTo>
                  <a:pt x="19266" y="11151"/>
                </a:lnTo>
                <a:cubicBezTo>
                  <a:pt x="19754" y="11151"/>
                  <a:pt x="20027" y="11178"/>
                  <a:pt x="20028" y="11221"/>
                </a:cubicBezTo>
                <a:cubicBezTo>
                  <a:pt x="20028" y="11259"/>
                  <a:pt x="19767" y="11353"/>
                  <a:pt x="19425" y="11436"/>
                </a:cubicBezTo>
                <a:cubicBezTo>
                  <a:pt x="19093" y="11517"/>
                  <a:pt x="18753" y="11598"/>
                  <a:pt x="18668" y="11620"/>
                </a:cubicBezTo>
                <a:cubicBezTo>
                  <a:pt x="18502" y="11665"/>
                  <a:pt x="18474" y="11616"/>
                  <a:pt x="18493" y="11310"/>
                </a:cubicBezTo>
                <a:lnTo>
                  <a:pt x="18502" y="11151"/>
                </a:lnTo>
                <a:close/>
                <a:moveTo>
                  <a:pt x="15042" y="11168"/>
                </a:moveTo>
                <a:cubicBezTo>
                  <a:pt x="15060" y="11166"/>
                  <a:pt x="15080" y="11168"/>
                  <a:pt x="15102" y="11171"/>
                </a:cubicBezTo>
                <a:cubicBezTo>
                  <a:pt x="15158" y="11179"/>
                  <a:pt x="15224" y="11205"/>
                  <a:pt x="15301" y="11252"/>
                </a:cubicBezTo>
                <a:cubicBezTo>
                  <a:pt x="15459" y="11346"/>
                  <a:pt x="15597" y="11485"/>
                  <a:pt x="15608" y="11559"/>
                </a:cubicBezTo>
                <a:cubicBezTo>
                  <a:pt x="15618" y="11633"/>
                  <a:pt x="15525" y="11765"/>
                  <a:pt x="15401" y="11852"/>
                </a:cubicBezTo>
                <a:cubicBezTo>
                  <a:pt x="14999" y="12135"/>
                  <a:pt x="14856" y="12074"/>
                  <a:pt x="14856" y="11620"/>
                </a:cubicBezTo>
                <a:cubicBezTo>
                  <a:pt x="14856" y="11331"/>
                  <a:pt x="14914" y="11183"/>
                  <a:pt x="15042" y="11168"/>
                </a:cubicBezTo>
                <a:close/>
                <a:moveTo>
                  <a:pt x="10574" y="11179"/>
                </a:moveTo>
                <a:cubicBezTo>
                  <a:pt x="10607" y="11172"/>
                  <a:pt x="10631" y="11171"/>
                  <a:pt x="10645" y="11182"/>
                </a:cubicBezTo>
                <a:cubicBezTo>
                  <a:pt x="10706" y="11233"/>
                  <a:pt x="10730" y="11455"/>
                  <a:pt x="10730" y="11986"/>
                </a:cubicBezTo>
                <a:cubicBezTo>
                  <a:pt x="10730" y="12424"/>
                  <a:pt x="10700" y="12773"/>
                  <a:pt x="10657" y="12849"/>
                </a:cubicBezTo>
                <a:cubicBezTo>
                  <a:pt x="10567" y="13007"/>
                  <a:pt x="9665" y="12068"/>
                  <a:pt x="9698" y="11852"/>
                </a:cubicBezTo>
                <a:cubicBezTo>
                  <a:pt x="9724" y="11688"/>
                  <a:pt x="10346" y="11231"/>
                  <a:pt x="10574" y="11179"/>
                </a:cubicBezTo>
                <a:close/>
                <a:moveTo>
                  <a:pt x="6274" y="11190"/>
                </a:moveTo>
                <a:cubicBezTo>
                  <a:pt x="6547" y="11194"/>
                  <a:pt x="6654" y="11520"/>
                  <a:pt x="6367" y="11861"/>
                </a:cubicBezTo>
                <a:cubicBezTo>
                  <a:pt x="6193" y="12067"/>
                  <a:pt x="5638" y="12086"/>
                  <a:pt x="5585" y="11886"/>
                </a:cubicBezTo>
                <a:cubicBezTo>
                  <a:pt x="5527" y="11670"/>
                  <a:pt x="5609" y="11539"/>
                  <a:pt x="5953" y="11305"/>
                </a:cubicBezTo>
                <a:cubicBezTo>
                  <a:pt x="6073" y="11223"/>
                  <a:pt x="6183" y="11189"/>
                  <a:pt x="6274" y="11190"/>
                </a:cubicBezTo>
                <a:close/>
                <a:moveTo>
                  <a:pt x="21385" y="11193"/>
                </a:moveTo>
                <a:cubicBezTo>
                  <a:pt x="21407" y="11194"/>
                  <a:pt x="21422" y="11198"/>
                  <a:pt x="21426" y="11204"/>
                </a:cubicBezTo>
                <a:cubicBezTo>
                  <a:pt x="21456" y="11244"/>
                  <a:pt x="21480" y="11802"/>
                  <a:pt x="21480" y="12444"/>
                </a:cubicBezTo>
                <a:cubicBezTo>
                  <a:pt x="21480" y="13086"/>
                  <a:pt x="21461" y="13634"/>
                  <a:pt x="21437" y="13665"/>
                </a:cubicBezTo>
                <a:cubicBezTo>
                  <a:pt x="21403" y="13708"/>
                  <a:pt x="19138" y="12328"/>
                  <a:pt x="18812" y="12064"/>
                </a:cubicBezTo>
                <a:cubicBezTo>
                  <a:pt x="18761" y="12023"/>
                  <a:pt x="18751" y="11956"/>
                  <a:pt x="18785" y="11883"/>
                </a:cubicBezTo>
                <a:cubicBezTo>
                  <a:pt x="18846" y="11752"/>
                  <a:pt x="21046" y="11179"/>
                  <a:pt x="21385" y="11193"/>
                </a:cubicBezTo>
                <a:close/>
                <a:moveTo>
                  <a:pt x="172" y="11224"/>
                </a:moveTo>
                <a:cubicBezTo>
                  <a:pt x="184" y="11224"/>
                  <a:pt x="198" y="11228"/>
                  <a:pt x="215" y="11232"/>
                </a:cubicBezTo>
                <a:cubicBezTo>
                  <a:pt x="354" y="11267"/>
                  <a:pt x="2795" y="12474"/>
                  <a:pt x="2938" y="12578"/>
                </a:cubicBezTo>
                <a:cubicBezTo>
                  <a:pt x="3133" y="12721"/>
                  <a:pt x="2846" y="12878"/>
                  <a:pt x="1723" y="13243"/>
                </a:cubicBezTo>
                <a:cubicBezTo>
                  <a:pt x="1068" y="13456"/>
                  <a:pt x="450" y="13662"/>
                  <a:pt x="350" y="13701"/>
                </a:cubicBezTo>
                <a:cubicBezTo>
                  <a:pt x="250" y="13740"/>
                  <a:pt x="153" y="13723"/>
                  <a:pt x="136" y="13662"/>
                </a:cubicBezTo>
                <a:cubicBezTo>
                  <a:pt x="118" y="13601"/>
                  <a:pt x="98" y="13021"/>
                  <a:pt x="93" y="12374"/>
                </a:cubicBezTo>
                <a:cubicBezTo>
                  <a:pt x="83" y="11361"/>
                  <a:pt x="84" y="11221"/>
                  <a:pt x="172" y="11224"/>
                </a:cubicBezTo>
                <a:close/>
                <a:moveTo>
                  <a:pt x="10958" y="11470"/>
                </a:moveTo>
                <a:cubicBezTo>
                  <a:pt x="11119" y="11476"/>
                  <a:pt x="12095" y="12202"/>
                  <a:pt x="12095" y="12330"/>
                </a:cubicBezTo>
                <a:cubicBezTo>
                  <a:pt x="12095" y="12392"/>
                  <a:pt x="11926" y="12506"/>
                  <a:pt x="11718" y="12584"/>
                </a:cubicBezTo>
                <a:cubicBezTo>
                  <a:pt x="11268" y="12753"/>
                  <a:pt x="10995" y="12784"/>
                  <a:pt x="10943" y="12670"/>
                </a:cubicBezTo>
                <a:cubicBezTo>
                  <a:pt x="10895" y="12569"/>
                  <a:pt x="10891" y="11580"/>
                  <a:pt x="10938" y="11481"/>
                </a:cubicBezTo>
                <a:cubicBezTo>
                  <a:pt x="10941" y="11474"/>
                  <a:pt x="10947" y="11469"/>
                  <a:pt x="10958" y="11470"/>
                </a:cubicBezTo>
                <a:close/>
                <a:moveTo>
                  <a:pt x="1552" y="11562"/>
                </a:moveTo>
                <a:cubicBezTo>
                  <a:pt x="1597" y="11521"/>
                  <a:pt x="2902" y="11838"/>
                  <a:pt x="2945" y="11900"/>
                </a:cubicBezTo>
                <a:cubicBezTo>
                  <a:pt x="2960" y="11921"/>
                  <a:pt x="2973" y="12027"/>
                  <a:pt x="2973" y="12134"/>
                </a:cubicBezTo>
                <a:cubicBezTo>
                  <a:pt x="2973" y="12242"/>
                  <a:pt x="2962" y="12345"/>
                  <a:pt x="2950" y="12360"/>
                </a:cubicBezTo>
                <a:cubicBezTo>
                  <a:pt x="2922" y="12397"/>
                  <a:pt x="1560" y="11711"/>
                  <a:pt x="1532" y="11646"/>
                </a:cubicBezTo>
                <a:cubicBezTo>
                  <a:pt x="1520" y="11619"/>
                  <a:pt x="1530" y="11582"/>
                  <a:pt x="1552" y="11562"/>
                </a:cubicBezTo>
                <a:close/>
                <a:moveTo>
                  <a:pt x="18523" y="12104"/>
                </a:moveTo>
                <a:cubicBezTo>
                  <a:pt x="18576" y="12060"/>
                  <a:pt x="19972" y="12968"/>
                  <a:pt x="19979" y="13050"/>
                </a:cubicBezTo>
                <a:cubicBezTo>
                  <a:pt x="19988" y="13171"/>
                  <a:pt x="19878" y="13144"/>
                  <a:pt x="19184" y="12858"/>
                </a:cubicBezTo>
                <a:lnTo>
                  <a:pt x="18502" y="12576"/>
                </a:lnTo>
                <a:lnTo>
                  <a:pt x="18493" y="12355"/>
                </a:lnTo>
                <a:cubicBezTo>
                  <a:pt x="18487" y="12217"/>
                  <a:pt x="18499" y="12123"/>
                  <a:pt x="18523" y="12104"/>
                </a:cubicBezTo>
                <a:close/>
                <a:moveTo>
                  <a:pt x="15465" y="12168"/>
                </a:moveTo>
                <a:cubicBezTo>
                  <a:pt x="15977" y="12168"/>
                  <a:pt x="15952" y="12666"/>
                  <a:pt x="15426" y="12961"/>
                </a:cubicBezTo>
                <a:cubicBezTo>
                  <a:pt x="14970" y="13217"/>
                  <a:pt x="14856" y="13160"/>
                  <a:pt x="14856" y="12682"/>
                </a:cubicBezTo>
                <a:cubicBezTo>
                  <a:pt x="14856" y="12352"/>
                  <a:pt x="15075" y="12168"/>
                  <a:pt x="15465" y="12168"/>
                </a:cubicBezTo>
                <a:close/>
                <a:moveTo>
                  <a:pt x="6336" y="12210"/>
                </a:moveTo>
                <a:cubicBezTo>
                  <a:pt x="6555" y="12230"/>
                  <a:pt x="6636" y="12460"/>
                  <a:pt x="6390" y="12751"/>
                </a:cubicBezTo>
                <a:cubicBezTo>
                  <a:pt x="6197" y="12979"/>
                  <a:pt x="5626" y="13128"/>
                  <a:pt x="5582" y="12961"/>
                </a:cubicBezTo>
                <a:cubicBezTo>
                  <a:pt x="5527" y="12754"/>
                  <a:pt x="5612" y="12599"/>
                  <a:pt x="5905" y="12372"/>
                </a:cubicBezTo>
                <a:cubicBezTo>
                  <a:pt x="6024" y="12280"/>
                  <a:pt x="6137" y="12229"/>
                  <a:pt x="6234" y="12212"/>
                </a:cubicBezTo>
                <a:cubicBezTo>
                  <a:pt x="6271" y="12206"/>
                  <a:pt x="6305" y="12207"/>
                  <a:pt x="6336" y="12210"/>
                </a:cubicBezTo>
                <a:close/>
                <a:moveTo>
                  <a:pt x="18526" y="12844"/>
                </a:moveTo>
                <a:cubicBezTo>
                  <a:pt x="18586" y="12790"/>
                  <a:pt x="19854" y="13307"/>
                  <a:pt x="19861" y="13388"/>
                </a:cubicBezTo>
                <a:cubicBezTo>
                  <a:pt x="19870" y="13483"/>
                  <a:pt x="19489" y="13487"/>
                  <a:pt x="18952" y="13397"/>
                </a:cubicBezTo>
                <a:lnTo>
                  <a:pt x="18502" y="13321"/>
                </a:lnTo>
                <a:lnTo>
                  <a:pt x="18493" y="13101"/>
                </a:lnTo>
                <a:cubicBezTo>
                  <a:pt x="18487" y="12956"/>
                  <a:pt x="18499" y="12868"/>
                  <a:pt x="18526" y="12844"/>
                </a:cubicBezTo>
                <a:close/>
                <a:moveTo>
                  <a:pt x="2934" y="13045"/>
                </a:moveTo>
                <a:cubicBezTo>
                  <a:pt x="2962" y="13069"/>
                  <a:pt x="2973" y="13159"/>
                  <a:pt x="2967" y="13304"/>
                </a:cubicBezTo>
                <a:lnTo>
                  <a:pt x="2958" y="13525"/>
                </a:lnTo>
                <a:lnTo>
                  <a:pt x="2653" y="13567"/>
                </a:lnTo>
                <a:cubicBezTo>
                  <a:pt x="2149" y="13637"/>
                  <a:pt x="1554" y="13633"/>
                  <a:pt x="1534" y="13559"/>
                </a:cubicBezTo>
                <a:cubicBezTo>
                  <a:pt x="1524" y="13521"/>
                  <a:pt x="1532" y="13476"/>
                  <a:pt x="1553" y="13461"/>
                </a:cubicBezTo>
                <a:cubicBezTo>
                  <a:pt x="1653" y="13387"/>
                  <a:pt x="2897" y="13012"/>
                  <a:pt x="2934" y="13045"/>
                </a:cubicBezTo>
                <a:close/>
                <a:moveTo>
                  <a:pt x="6383" y="13114"/>
                </a:moveTo>
                <a:cubicBezTo>
                  <a:pt x="6715" y="13110"/>
                  <a:pt x="6434" y="13894"/>
                  <a:pt x="5970" y="14262"/>
                </a:cubicBezTo>
                <a:cubicBezTo>
                  <a:pt x="5666" y="14503"/>
                  <a:pt x="5635" y="14509"/>
                  <a:pt x="5588" y="14332"/>
                </a:cubicBezTo>
                <a:cubicBezTo>
                  <a:pt x="5547" y="14176"/>
                  <a:pt x="6238" y="13116"/>
                  <a:pt x="6383" y="13114"/>
                </a:cubicBezTo>
                <a:close/>
                <a:moveTo>
                  <a:pt x="15351" y="13452"/>
                </a:moveTo>
                <a:cubicBezTo>
                  <a:pt x="15724" y="13452"/>
                  <a:pt x="15815" y="13493"/>
                  <a:pt x="15815" y="13656"/>
                </a:cubicBezTo>
                <a:cubicBezTo>
                  <a:pt x="15815" y="13793"/>
                  <a:pt x="15691" y="13930"/>
                  <a:pt x="15437" y="14081"/>
                </a:cubicBezTo>
                <a:cubicBezTo>
                  <a:pt x="15229" y="14204"/>
                  <a:pt x="15025" y="14311"/>
                  <a:pt x="14984" y="14318"/>
                </a:cubicBezTo>
                <a:cubicBezTo>
                  <a:pt x="14895" y="14334"/>
                  <a:pt x="14838" y="14033"/>
                  <a:pt x="14866" y="13695"/>
                </a:cubicBezTo>
                <a:cubicBezTo>
                  <a:pt x="14883" y="13484"/>
                  <a:pt x="14949" y="13452"/>
                  <a:pt x="15351" y="13452"/>
                </a:cubicBezTo>
                <a:close/>
                <a:moveTo>
                  <a:pt x="18853" y="13600"/>
                </a:moveTo>
                <a:cubicBezTo>
                  <a:pt x="19358" y="13601"/>
                  <a:pt x="21272" y="13843"/>
                  <a:pt x="21410" y="13941"/>
                </a:cubicBezTo>
                <a:cubicBezTo>
                  <a:pt x="21465" y="13981"/>
                  <a:pt x="21480" y="14300"/>
                  <a:pt x="21467" y="15198"/>
                </a:cubicBezTo>
                <a:cubicBezTo>
                  <a:pt x="21458" y="15866"/>
                  <a:pt x="21425" y="16417"/>
                  <a:pt x="21393" y="16435"/>
                </a:cubicBezTo>
                <a:cubicBezTo>
                  <a:pt x="21361" y="16453"/>
                  <a:pt x="21061" y="16178"/>
                  <a:pt x="20725" y="15823"/>
                </a:cubicBezTo>
                <a:cubicBezTo>
                  <a:pt x="20390" y="15469"/>
                  <a:pt x="19793" y="14848"/>
                  <a:pt x="19401" y="14444"/>
                </a:cubicBezTo>
                <a:cubicBezTo>
                  <a:pt x="19008" y="14039"/>
                  <a:pt x="18707" y="13668"/>
                  <a:pt x="18732" y="13617"/>
                </a:cubicBezTo>
                <a:cubicBezTo>
                  <a:pt x="18737" y="13606"/>
                  <a:pt x="18781" y="13600"/>
                  <a:pt x="18853" y="13600"/>
                </a:cubicBezTo>
                <a:close/>
                <a:moveTo>
                  <a:pt x="2958" y="13746"/>
                </a:moveTo>
                <a:lnTo>
                  <a:pt x="2958" y="14003"/>
                </a:lnTo>
                <a:cubicBezTo>
                  <a:pt x="2958" y="14143"/>
                  <a:pt x="2944" y="14264"/>
                  <a:pt x="2928" y="14271"/>
                </a:cubicBezTo>
                <a:cubicBezTo>
                  <a:pt x="2838" y="14310"/>
                  <a:pt x="1302" y="13988"/>
                  <a:pt x="1302" y="13930"/>
                </a:cubicBezTo>
                <a:cubicBezTo>
                  <a:pt x="1302" y="13863"/>
                  <a:pt x="1840" y="13794"/>
                  <a:pt x="2594" y="13762"/>
                </a:cubicBezTo>
                <a:lnTo>
                  <a:pt x="2958" y="13746"/>
                </a:lnTo>
                <a:close/>
                <a:moveTo>
                  <a:pt x="18515" y="13796"/>
                </a:moveTo>
                <a:cubicBezTo>
                  <a:pt x="18552" y="13743"/>
                  <a:pt x="19773" y="14995"/>
                  <a:pt x="19770" y="15083"/>
                </a:cubicBezTo>
                <a:cubicBezTo>
                  <a:pt x="19770" y="15120"/>
                  <a:pt x="19752" y="15157"/>
                  <a:pt x="19731" y="15164"/>
                </a:cubicBezTo>
                <a:cubicBezTo>
                  <a:pt x="19691" y="15178"/>
                  <a:pt x="18583" y="14307"/>
                  <a:pt x="18524" y="14215"/>
                </a:cubicBezTo>
                <a:cubicBezTo>
                  <a:pt x="18481" y="14149"/>
                  <a:pt x="18475" y="13854"/>
                  <a:pt x="18515" y="13796"/>
                </a:cubicBezTo>
                <a:close/>
                <a:moveTo>
                  <a:pt x="106" y="14061"/>
                </a:moveTo>
                <a:cubicBezTo>
                  <a:pt x="150" y="13966"/>
                  <a:pt x="2973" y="15926"/>
                  <a:pt x="2973" y="16052"/>
                </a:cubicBezTo>
                <a:cubicBezTo>
                  <a:pt x="2973" y="16120"/>
                  <a:pt x="2571" y="16238"/>
                  <a:pt x="2072" y="16318"/>
                </a:cubicBezTo>
                <a:cubicBezTo>
                  <a:pt x="1576" y="16397"/>
                  <a:pt x="944" y="16499"/>
                  <a:pt x="668" y="16544"/>
                </a:cubicBezTo>
                <a:cubicBezTo>
                  <a:pt x="392" y="16589"/>
                  <a:pt x="152" y="16578"/>
                  <a:pt x="134" y="16519"/>
                </a:cubicBezTo>
                <a:cubicBezTo>
                  <a:pt x="96" y="16387"/>
                  <a:pt x="70" y="14137"/>
                  <a:pt x="106" y="14061"/>
                </a:cubicBezTo>
                <a:close/>
                <a:moveTo>
                  <a:pt x="6396" y="14095"/>
                </a:moveTo>
                <a:cubicBezTo>
                  <a:pt x="6439" y="14078"/>
                  <a:pt x="6469" y="14100"/>
                  <a:pt x="6494" y="14159"/>
                </a:cubicBezTo>
                <a:cubicBezTo>
                  <a:pt x="6605" y="14419"/>
                  <a:pt x="6513" y="14690"/>
                  <a:pt x="6188" y="15050"/>
                </a:cubicBezTo>
                <a:cubicBezTo>
                  <a:pt x="5783" y="15497"/>
                  <a:pt x="5635" y="15591"/>
                  <a:pt x="5591" y="15424"/>
                </a:cubicBezTo>
                <a:cubicBezTo>
                  <a:pt x="5552" y="15280"/>
                  <a:pt x="5857" y="14714"/>
                  <a:pt x="6214" y="14268"/>
                </a:cubicBezTo>
                <a:cubicBezTo>
                  <a:pt x="6294" y="14168"/>
                  <a:pt x="6352" y="14112"/>
                  <a:pt x="6396" y="14095"/>
                </a:cubicBezTo>
                <a:close/>
                <a:moveTo>
                  <a:pt x="15681" y="14131"/>
                </a:moveTo>
                <a:cubicBezTo>
                  <a:pt x="15821" y="14120"/>
                  <a:pt x="15848" y="14253"/>
                  <a:pt x="15833" y="14567"/>
                </a:cubicBezTo>
                <a:cubicBezTo>
                  <a:pt x="15818" y="14858"/>
                  <a:pt x="15770" y="14975"/>
                  <a:pt x="15611" y="15095"/>
                </a:cubicBezTo>
                <a:cubicBezTo>
                  <a:pt x="15202" y="15402"/>
                  <a:pt x="14917" y="15455"/>
                  <a:pt x="14880" y="15231"/>
                </a:cubicBezTo>
                <a:cubicBezTo>
                  <a:pt x="14797" y="14727"/>
                  <a:pt x="14880" y="14539"/>
                  <a:pt x="15292" y="14301"/>
                </a:cubicBezTo>
                <a:cubicBezTo>
                  <a:pt x="15472" y="14197"/>
                  <a:pt x="15597" y="14138"/>
                  <a:pt x="15681" y="14131"/>
                </a:cubicBezTo>
                <a:close/>
                <a:moveTo>
                  <a:pt x="1612" y="14260"/>
                </a:moveTo>
                <a:cubicBezTo>
                  <a:pt x="1719" y="14262"/>
                  <a:pt x="1915" y="14292"/>
                  <a:pt x="2275" y="14354"/>
                </a:cubicBezTo>
                <a:lnTo>
                  <a:pt x="2958" y="14475"/>
                </a:lnTo>
                <a:lnTo>
                  <a:pt x="2958" y="14709"/>
                </a:lnTo>
                <a:cubicBezTo>
                  <a:pt x="2958" y="14925"/>
                  <a:pt x="2950" y="14948"/>
                  <a:pt x="2871" y="14958"/>
                </a:cubicBezTo>
                <a:cubicBezTo>
                  <a:pt x="2738" y="14974"/>
                  <a:pt x="1488" y="14411"/>
                  <a:pt x="1488" y="14335"/>
                </a:cubicBezTo>
                <a:cubicBezTo>
                  <a:pt x="1488" y="14281"/>
                  <a:pt x="1505" y="14257"/>
                  <a:pt x="1612" y="14260"/>
                </a:cubicBezTo>
                <a:close/>
                <a:moveTo>
                  <a:pt x="18509" y="14486"/>
                </a:moveTo>
                <a:cubicBezTo>
                  <a:pt x="18544" y="14439"/>
                  <a:pt x="19839" y="15483"/>
                  <a:pt x="19839" y="15558"/>
                </a:cubicBezTo>
                <a:cubicBezTo>
                  <a:pt x="19839" y="15595"/>
                  <a:pt x="19812" y="15632"/>
                  <a:pt x="19780" y="15639"/>
                </a:cubicBezTo>
                <a:cubicBezTo>
                  <a:pt x="19714" y="15654"/>
                  <a:pt x="18579" y="15038"/>
                  <a:pt x="18524" y="14958"/>
                </a:cubicBezTo>
                <a:cubicBezTo>
                  <a:pt x="18485" y="14901"/>
                  <a:pt x="18473" y="14534"/>
                  <a:pt x="18509" y="14486"/>
                </a:cubicBezTo>
                <a:close/>
                <a:moveTo>
                  <a:pt x="1581" y="14659"/>
                </a:moveTo>
                <a:cubicBezTo>
                  <a:pt x="1645" y="14630"/>
                  <a:pt x="2922" y="15179"/>
                  <a:pt x="2952" y="15248"/>
                </a:cubicBezTo>
                <a:cubicBezTo>
                  <a:pt x="2965" y="15279"/>
                  <a:pt x="2973" y="15390"/>
                  <a:pt x="2968" y="15497"/>
                </a:cubicBezTo>
                <a:cubicBezTo>
                  <a:pt x="2962" y="15607"/>
                  <a:pt x="2939" y="15697"/>
                  <a:pt x="2914" y="15703"/>
                </a:cubicBezTo>
                <a:cubicBezTo>
                  <a:pt x="2844" y="15722"/>
                  <a:pt x="1545" y="14817"/>
                  <a:pt x="1539" y="14745"/>
                </a:cubicBezTo>
                <a:cubicBezTo>
                  <a:pt x="1536" y="14709"/>
                  <a:pt x="1555" y="14670"/>
                  <a:pt x="1581" y="14659"/>
                </a:cubicBezTo>
                <a:close/>
                <a:moveTo>
                  <a:pt x="6451" y="15120"/>
                </a:moveTo>
                <a:cubicBezTo>
                  <a:pt x="6498" y="15125"/>
                  <a:pt x="6517" y="15203"/>
                  <a:pt x="6517" y="15346"/>
                </a:cubicBezTo>
                <a:cubicBezTo>
                  <a:pt x="6517" y="15530"/>
                  <a:pt x="6387" y="15821"/>
                  <a:pt x="6110" y="16253"/>
                </a:cubicBezTo>
                <a:cubicBezTo>
                  <a:pt x="5676" y="16931"/>
                  <a:pt x="5656" y="16951"/>
                  <a:pt x="5597" y="16812"/>
                </a:cubicBezTo>
                <a:cubicBezTo>
                  <a:pt x="5488" y="16559"/>
                  <a:pt x="5591" y="16226"/>
                  <a:pt x="5935" y="15714"/>
                </a:cubicBezTo>
                <a:cubicBezTo>
                  <a:pt x="6215" y="15299"/>
                  <a:pt x="6372" y="15110"/>
                  <a:pt x="6451" y="15120"/>
                </a:cubicBezTo>
                <a:close/>
                <a:moveTo>
                  <a:pt x="6472" y="16030"/>
                </a:moveTo>
                <a:cubicBezTo>
                  <a:pt x="6483" y="16027"/>
                  <a:pt x="6492" y="16031"/>
                  <a:pt x="6497" y="16038"/>
                </a:cubicBezTo>
                <a:cubicBezTo>
                  <a:pt x="6625" y="16222"/>
                  <a:pt x="6523" y="16629"/>
                  <a:pt x="6241" y="17063"/>
                </a:cubicBezTo>
                <a:cubicBezTo>
                  <a:pt x="6074" y="17322"/>
                  <a:pt x="5868" y="17634"/>
                  <a:pt x="5786" y="17759"/>
                </a:cubicBezTo>
                <a:cubicBezTo>
                  <a:pt x="5623" y="18005"/>
                  <a:pt x="5558" y="17946"/>
                  <a:pt x="5558" y="17552"/>
                </a:cubicBezTo>
                <a:cubicBezTo>
                  <a:pt x="5558" y="17299"/>
                  <a:pt x="6306" y="16077"/>
                  <a:pt x="6472" y="16030"/>
                </a:cubicBezTo>
                <a:close/>
                <a:moveTo>
                  <a:pt x="2884" y="16388"/>
                </a:moveTo>
                <a:cubicBezTo>
                  <a:pt x="2925" y="16388"/>
                  <a:pt x="2949" y="16392"/>
                  <a:pt x="2952" y="16399"/>
                </a:cubicBezTo>
                <a:cubicBezTo>
                  <a:pt x="2966" y="16431"/>
                  <a:pt x="2973" y="16543"/>
                  <a:pt x="2968" y="16650"/>
                </a:cubicBezTo>
                <a:lnTo>
                  <a:pt x="2958" y="16846"/>
                </a:lnTo>
                <a:lnTo>
                  <a:pt x="2639" y="16851"/>
                </a:lnTo>
                <a:cubicBezTo>
                  <a:pt x="1883" y="16868"/>
                  <a:pt x="1238" y="16725"/>
                  <a:pt x="1435" y="16583"/>
                </a:cubicBezTo>
                <a:cubicBezTo>
                  <a:pt x="1517" y="16524"/>
                  <a:pt x="2599" y="16385"/>
                  <a:pt x="2884" y="16388"/>
                </a:cubicBezTo>
                <a:close/>
                <a:moveTo>
                  <a:pt x="2007" y="17005"/>
                </a:moveTo>
                <a:cubicBezTo>
                  <a:pt x="2299" y="17010"/>
                  <a:pt x="2631" y="17035"/>
                  <a:pt x="2787" y="17075"/>
                </a:cubicBezTo>
                <a:lnTo>
                  <a:pt x="2958" y="17116"/>
                </a:lnTo>
                <a:lnTo>
                  <a:pt x="2958" y="17354"/>
                </a:lnTo>
                <a:cubicBezTo>
                  <a:pt x="2958" y="17401"/>
                  <a:pt x="2958" y="17440"/>
                  <a:pt x="2956" y="17471"/>
                </a:cubicBezTo>
                <a:cubicBezTo>
                  <a:pt x="2950" y="17566"/>
                  <a:pt x="2934" y="17596"/>
                  <a:pt x="2900" y="17602"/>
                </a:cubicBezTo>
                <a:cubicBezTo>
                  <a:pt x="2885" y="17605"/>
                  <a:pt x="2851" y="17598"/>
                  <a:pt x="2804" y="17586"/>
                </a:cubicBezTo>
                <a:cubicBezTo>
                  <a:pt x="2756" y="17574"/>
                  <a:pt x="2696" y="17555"/>
                  <a:pt x="2626" y="17533"/>
                </a:cubicBezTo>
                <a:cubicBezTo>
                  <a:pt x="2204" y="17396"/>
                  <a:pt x="1459" y="17099"/>
                  <a:pt x="1460" y="17049"/>
                </a:cubicBezTo>
                <a:cubicBezTo>
                  <a:pt x="1461" y="17013"/>
                  <a:pt x="1715" y="16999"/>
                  <a:pt x="2007" y="17005"/>
                </a:cubicBezTo>
                <a:close/>
                <a:moveTo>
                  <a:pt x="1549" y="17390"/>
                </a:moveTo>
                <a:cubicBezTo>
                  <a:pt x="1639" y="17381"/>
                  <a:pt x="1846" y="17436"/>
                  <a:pt x="2208" y="17558"/>
                </a:cubicBezTo>
                <a:cubicBezTo>
                  <a:pt x="2557" y="17675"/>
                  <a:pt x="2872" y="17796"/>
                  <a:pt x="2909" y="17831"/>
                </a:cubicBezTo>
                <a:cubicBezTo>
                  <a:pt x="2963" y="17882"/>
                  <a:pt x="2974" y="17939"/>
                  <a:pt x="2967" y="18111"/>
                </a:cubicBezTo>
                <a:cubicBezTo>
                  <a:pt x="2962" y="18229"/>
                  <a:pt x="2944" y="18334"/>
                  <a:pt x="2928" y="18342"/>
                </a:cubicBezTo>
                <a:cubicBezTo>
                  <a:pt x="2889" y="18363"/>
                  <a:pt x="1529" y="17532"/>
                  <a:pt x="1503" y="17471"/>
                </a:cubicBezTo>
                <a:cubicBezTo>
                  <a:pt x="1482" y="17422"/>
                  <a:pt x="1494" y="17395"/>
                  <a:pt x="1549" y="17390"/>
                </a:cubicBezTo>
                <a:close/>
                <a:moveTo>
                  <a:pt x="1569" y="17820"/>
                </a:moveTo>
                <a:cubicBezTo>
                  <a:pt x="1601" y="17746"/>
                  <a:pt x="2865" y="18456"/>
                  <a:pt x="2935" y="18588"/>
                </a:cubicBezTo>
                <a:cubicBezTo>
                  <a:pt x="2955" y="18625"/>
                  <a:pt x="2973" y="18743"/>
                  <a:pt x="2973" y="18848"/>
                </a:cubicBezTo>
                <a:cubicBezTo>
                  <a:pt x="2973" y="18953"/>
                  <a:pt x="2962" y="19051"/>
                  <a:pt x="2950" y="19066"/>
                </a:cubicBezTo>
                <a:cubicBezTo>
                  <a:pt x="2938" y="19080"/>
                  <a:pt x="2641" y="18845"/>
                  <a:pt x="2289" y="18543"/>
                </a:cubicBezTo>
                <a:cubicBezTo>
                  <a:pt x="1473" y="17844"/>
                  <a:pt x="1533" y="17904"/>
                  <a:pt x="1569" y="17820"/>
                </a:cubicBez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534" name="Line"/>
          <p:cNvSpPr/>
          <p:nvPr/>
        </p:nvSpPr>
        <p:spPr>
          <a:xfrm>
            <a:off x="5365539" y="1644007"/>
            <a:ext cx="365899" cy="0"/>
          </a:xfrm>
          <a:prstGeom prst="line">
            <a:avLst/>
          </a:prstGeom>
          <a:noFill/>
          <a:ln w="241300" cap="flat">
            <a:solidFill>
              <a:srgbClr val="AB1802">
                <a:alpha val="38079"/>
              </a:srgb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35" name="Triangle"/>
          <p:cNvSpPr/>
          <p:nvPr/>
        </p:nvSpPr>
        <p:spPr>
          <a:xfrm rot="5400000">
            <a:off x="1702450" y="1627496"/>
            <a:ext cx="65118" cy="5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B1802">
              <a:alpha val="49964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36" name="Line"/>
          <p:cNvSpPr/>
          <p:nvPr/>
        </p:nvSpPr>
        <p:spPr>
          <a:xfrm>
            <a:off x="78289" y="1649433"/>
            <a:ext cx="2548717" cy="0"/>
          </a:xfrm>
          <a:prstGeom prst="line">
            <a:avLst/>
          </a:prstGeom>
          <a:noFill/>
          <a:ln w="241300" cap="flat">
            <a:solidFill>
              <a:srgbClr val="AB1802">
                <a:alpha val="38079"/>
              </a:srgb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37" name="Triangle"/>
          <p:cNvSpPr/>
          <p:nvPr/>
        </p:nvSpPr>
        <p:spPr>
          <a:xfrm rot="5400000">
            <a:off x="2472284" y="1622730"/>
            <a:ext cx="65118" cy="5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B1802">
              <a:alpha val="49964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38" name="Triangle"/>
          <p:cNvSpPr/>
          <p:nvPr/>
        </p:nvSpPr>
        <p:spPr>
          <a:xfrm rot="5400000">
            <a:off x="2393601" y="1622730"/>
            <a:ext cx="65118" cy="5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B1802">
              <a:alpha val="49964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39" name="Triangle"/>
          <p:cNvSpPr/>
          <p:nvPr/>
        </p:nvSpPr>
        <p:spPr>
          <a:xfrm rot="5400000">
            <a:off x="2314917" y="1622730"/>
            <a:ext cx="65118" cy="5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B1802">
              <a:alpha val="49964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40" name="Triangle"/>
          <p:cNvSpPr/>
          <p:nvPr/>
        </p:nvSpPr>
        <p:spPr>
          <a:xfrm rot="5400000">
            <a:off x="2550968" y="1622730"/>
            <a:ext cx="65118" cy="5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B1802">
              <a:alpha val="49964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41" name="Triangle"/>
          <p:cNvSpPr/>
          <p:nvPr/>
        </p:nvSpPr>
        <p:spPr>
          <a:xfrm rot="5400000">
            <a:off x="2629651" y="1622730"/>
            <a:ext cx="65118" cy="5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B1802">
              <a:alpha val="49964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42" name="Triangle"/>
          <p:cNvSpPr/>
          <p:nvPr/>
        </p:nvSpPr>
        <p:spPr>
          <a:xfrm rot="5400000">
            <a:off x="5361761" y="1622730"/>
            <a:ext cx="65118" cy="5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B1802">
              <a:alpha val="49964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43" name="Triangle"/>
          <p:cNvSpPr/>
          <p:nvPr/>
        </p:nvSpPr>
        <p:spPr>
          <a:xfrm rot="5400000">
            <a:off x="5436082" y="1622730"/>
            <a:ext cx="65118" cy="5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B1802">
              <a:alpha val="49964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44" name="Triangle"/>
          <p:cNvSpPr/>
          <p:nvPr/>
        </p:nvSpPr>
        <p:spPr>
          <a:xfrm rot="5400000">
            <a:off x="5514765" y="1622730"/>
            <a:ext cx="65118" cy="5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B1802">
              <a:alpha val="49964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45" name="Triangle"/>
          <p:cNvSpPr/>
          <p:nvPr/>
        </p:nvSpPr>
        <p:spPr>
          <a:xfrm rot="5400000">
            <a:off x="5589087" y="1622730"/>
            <a:ext cx="65118" cy="5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B1802">
              <a:alpha val="49964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46" name="Triangle"/>
          <p:cNvSpPr/>
          <p:nvPr/>
        </p:nvSpPr>
        <p:spPr>
          <a:xfrm rot="5400000">
            <a:off x="5663406" y="1622730"/>
            <a:ext cx="65118" cy="5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B1802">
              <a:alpha val="49964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47" name="Triangle"/>
          <p:cNvSpPr/>
          <p:nvPr/>
        </p:nvSpPr>
        <p:spPr>
          <a:xfrm rot="5400000">
            <a:off x="207912" y="1622730"/>
            <a:ext cx="65118" cy="5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B1802">
              <a:alpha val="49964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48" name="Arrow"/>
          <p:cNvSpPr/>
          <p:nvPr/>
        </p:nvSpPr>
        <p:spPr>
          <a:xfrm>
            <a:off x="231841" y="1378111"/>
            <a:ext cx="1525958" cy="542646"/>
          </a:xfrm>
          <a:prstGeom prst="rightArrow">
            <a:avLst>
              <a:gd name="adj1" fmla="val 39927"/>
              <a:gd name="adj2" fmla="val 63323"/>
            </a:avLst>
          </a:prstGeom>
          <a:solidFill>
            <a:srgbClr val="808785"/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49" name="Triangle"/>
          <p:cNvSpPr/>
          <p:nvPr/>
        </p:nvSpPr>
        <p:spPr>
          <a:xfrm rot="5400000">
            <a:off x="129229" y="1622730"/>
            <a:ext cx="65118" cy="5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B1802">
              <a:alpha val="49964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50" name="Triangle"/>
          <p:cNvSpPr/>
          <p:nvPr/>
        </p:nvSpPr>
        <p:spPr>
          <a:xfrm rot="5400000">
            <a:off x="50545" y="1622730"/>
            <a:ext cx="65118" cy="5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B1802">
              <a:alpha val="49964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51" name="GeV Protons"/>
          <p:cNvSpPr txBox="1"/>
          <p:nvPr/>
        </p:nvSpPr>
        <p:spPr>
          <a:xfrm>
            <a:off x="306956" y="1517751"/>
            <a:ext cx="1039578" cy="2633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numCol="1" anchor="ctr">
            <a:noAutofit/>
          </a:bodyPr>
          <a:lstStyle>
            <a:lvl1pPr marL="0" marR="0" algn="ctr" defTabSz="821531">
              <a:defRPr sz="36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1350"/>
              <a:t>GeV Protons</a:t>
            </a:r>
          </a:p>
        </p:txBody>
      </p:sp>
      <p:sp>
        <p:nvSpPr>
          <p:cNvPr id="552" name="Triangle"/>
          <p:cNvSpPr/>
          <p:nvPr/>
        </p:nvSpPr>
        <p:spPr>
          <a:xfrm rot="5400000">
            <a:off x="1859817" y="1627496"/>
            <a:ext cx="65118" cy="5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B1802">
              <a:alpha val="49964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53" name="Triangle"/>
          <p:cNvSpPr/>
          <p:nvPr/>
        </p:nvSpPr>
        <p:spPr>
          <a:xfrm rot="5400000">
            <a:off x="1781134" y="1627496"/>
            <a:ext cx="65118" cy="5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B1802">
              <a:alpha val="49964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54" name="Triangle"/>
          <p:cNvSpPr/>
          <p:nvPr/>
        </p:nvSpPr>
        <p:spPr>
          <a:xfrm rot="5400000">
            <a:off x="1938501" y="1627496"/>
            <a:ext cx="65118" cy="5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B1802">
              <a:alpha val="49964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55" name="Triangle"/>
          <p:cNvSpPr/>
          <p:nvPr/>
        </p:nvSpPr>
        <p:spPr>
          <a:xfrm rot="5400000">
            <a:off x="2017185" y="1627496"/>
            <a:ext cx="65118" cy="5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B1802">
              <a:alpha val="49964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56" name="Rectangle"/>
          <p:cNvSpPr/>
          <p:nvPr/>
        </p:nvSpPr>
        <p:spPr>
          <a:xfrm rot="16200000">
            <a:off x="1735340" y="1248175"/>
            <a:ext cx="1083736" cy="812047"/>
          </a:xfrm>
          <a:prstGeom prst="rect">
            <a:avLst/>
          </a:prstGeom>
          <a:solidFill>
            <a:srgbClr val="5A5F5E"/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57" name="F"/>
          <p:cNvSpPr txBox="1"/>
          <p:nvPr/>
        </p:nvSpPr>
        <p:spPr>
          <a:xfrm>
            <a:off x="3118238" y="2193966"/>
            <a:ext cx="113474" cy="1900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numCol="1" anchor="ctr">
            <a:noAutofit/>
          </a:bodyPr>
          <a:lstStyle>
            <a:lvl1pPr marL="0" marR="0" algn="ctr" defTabSz="821531">
              <a:defRPr>
                <a:solidFill>
                  <a:srgbClr val="535353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675" dirty="0"/>
              <a:t>F</a:t>
            </a:r>
          </a:p>
        </p:txBody>
      </p:sp>
      <p:sp>
        <p:nvSpPr>
          <p:cNvPr id="558" name="F"/>
          <p:cNvSpPr txBox="1"/>
          <p:nvPr/>
        </p:nvSpPr>
        <p:spPr>
          <a:xfrm>
            <a:off x="4272264" y="2193966"/>
            <a:ext cx="113474" cy="1900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numCol="1" anchor="ctr">
            <a:noAutofit/>
          </a:bodyPr>
          <a:lstStyle>
            <a:lvl1pPr marL="0" marR="0" algn="ctr" defTabSz="821531">
              <a:defRPr>
                <a:solidFill>
                  <a:srgbClr val="535353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675"/>
              <a:t>F</a:t>
            </a:r>
          </a:p>
        </p:txBody>
      </p:sp>
      <p:sp>
        <p:nvSpPr>
          <p:cNvPr id="559" name="D"/>
          <p:cNvSpPr txBox="1"/>
          <p:nvPr/>
        </p:nvSpPr>
        <p:spPr>
          <a:xfrm>
            <a:off x="3561204" y="2193966"/>
            <a:ext cx="142716" cy="1900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numCol="1" anchor="ctr">
            <a:noAutofit/>
          </a:bodyPr>
          <a:lstStyle>
            <a:lvl1pPr marL="0" marR="0" algn="ctr" defTabSz="821531">
              <a:defRPr>
                <a:solidFill>
                  <a:srgbClr val="535353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675"/>
              <a:t>D</a:t>
            </a:r>
          </a:p>
        </p:txBody>
      </p:sp>
      <p:sp>
        <p:nvSpPr>
          <p:cNvPr id="560" name="D"/>
          <p:cNvSpPr txBox="1"/>
          <p:nvPr/>
        </p:nvSpPr>
        <p:spPr>
          <a:xfrm>
            <a:off x="4729701" y="2193966"/>
            <a:ext cx="142716" cy="1900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numCol="1" anchor="ctr">
            <a:noAutofit/>
          </a:bodyPr>
          <a:lstStyle>
            <a:lvl1pPr marL="0" marR="0" algn="ctr" defTabSz="821531">
              <a:defRPr>
                <a:solidFill>
                  <a:srgbClr val="535353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675"/>
              <a:t>D</a:t>
            </a:r>
          </a:p>
        </p:txBody>
      </p:sp>
      <p:sp>
        <p:nvSpPr>
          <p:cNvPr id="561" name="Detector"/>
          <p:cNvSpPr/>
          <p:nvPr/>
        </p:nvSpPr>
        <p:spPr>
          <a:xfrm rot="16200000">
            <a:off x="4910542" y="1518605"/>
            <a:ext cx="1083736" cy="261657"/>
          </a:xfrm>
          <a:prstGeom prst="rect">
            <a:avLst/>
          </a:prstGeom>
          <a:solidFill>
            <a:srgbClr val="424242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numCol="1" anchor="ctr">
            <a:noAutofit/>
          </a:bodyPr>
          <a:lstStyle>
            <a:lvl1pPr marL="0" marR="0" algn="ctr" defTabSz="821531">
              <a:defRPr sz="38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1425"/>
              <a:t>Detector</a:t>
            </a:r>
          </a:p>
        </p:txBody>
      </p:sp>
      <p:sp>
        <p:nvSpPr>
          <p:cNvPr id="565" name="TextShape 3"/>
          <p:cNvSpPr txBox="1"/>
          <p:nvPr/>
        </p:nvSpPr>
        <p:spPr>
          <a:xfrm>
            <a:off x="175506" y="4534835"/>
            <a:ext cx="2012863" cy="2081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3750" tIns="33750" rIns="33750" bIns="33750" numCol="1" anchor="t">
            <a:noAutofit/>
          </a:bodyPr>
          <a:lstStyle/>
          <a:p>
            <a:pPr defTabSz="342900">
              <a:defRPr sz="2200"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825" dirty="0"/>
              <a:t>D. Varentsov et al., </a:t>
            </a:r>
            <a:endParaRPr lang="de-DE" sz="825" dirty="0" smtClean="0"/>
          </a:p>
          <a:p>
            <a:pPr defTabSz="342900">
              <a:defRPr sz="2200"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825" i="1" dirty="0" smtClean="0">
                <a:latin typeface="Gill Sans"/>
                <a:ea typeface="Gill Sans"/>
                <a:cs typeface="Gill Sans"/>
                <a:sym typeface="Gill Sans"/>
              </a:rPr>
              <a:t>Rev</a:t>
            </a:r>
            <a:r>
              <a:rPr lang="de-DE" sz="825" i="1" dirty="0" smtClean="0"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sz="825" i="1" dirty="0" err="1" smtClean="0">
                <a:latin typeface="Gill Sans"/>
                <a:ea typeface="Gill Sans"/>
                <a:cs typeface="Gill Sans"/>
                <a:sym typeface="Gill Sans"/>
              </a:rPr>
              <a:t>Scient</a:t>
            </a:r>
            <a:r>
              <a:rPr lang="de-DE" sz="825" i="1" dirty="0" smtClean="0"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sz="825" i="1" dirty="0" err="1" smtClean="0">
                <a:latin typeface="Gill Sans"/>
                <a:ea typeface="Gill Sans"/>
                <a:cs typeface="Gill Sans"/>
                <a:sym typeface="Gill Sans"/>
              </a:rPr>
              <a:t>Instrum</a:t>
            </a:r>
            <a:r>
              <a:rPr lang="de-DE" sz="825" i="1" dirty="0" smtClean="0">
                <a:latin typeface="Gill Sans"/>
                <a:ea typeface="Gill Sans"/>
                <a:cs typeface="Gill Sans"/>
                <a:sym typeface="Gill Sans"/>
              </a:rPr>
              <a:t>.</a:t>
            </a:r>
            <a:r>
              <a:rPr sz="825" i="1" dirty="0" smtClean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sz="825" dirty="0" smtClean="0">
                <a:latin typeface="Gill Sans SemiBold"/>
                <a:ea typeface="Gill Sans SemiBold"/>
                <a:cs typeface="Gill Sans SemiBold"/>
                <a:sym typeface="Gill Sans SemiBold"/>
              </a:rPr>
              <a:t>87</a:t>
            </a:r>
            <a:r>
              <a:rPr sz="825" i="1" dirty="0" smtClean="0">
                <a:latin typeface="Gill Sans"/>
                <a:ea typeface="Gill Sans"/>
                <a:cs typeface="Gill Sans"/>
                <a:sym typeface="Gill Sans"/>
              </a:rPr>
              <a:t>,</a:t>
            </a:r>
            <a:r>
              <a:rPr sz="825" dirty="0" smtClean="0"/>
              <a:t> </a:t>
            </a:r>
            <a:r>
              <a:rPr sz="825" dirty="0"/>
              <a:t>023303 (2016)</a:t>
            </a:r>
          </a:p>
        </p:txBody>
      </p:sp>
      <p:sp>
        <p:nvSpPr>
          <p:cNvPr id="566" name="transmission (intensity)…"/>
          <p:cNvSpPr txBox="1"/>
          <p:nvPr/>
        </p:nvSpPr>
        <p:spPr>
          <a:xfrm>
            <a:off x="4912891" y="3931611"/>
            <a:ext cx="1504360" cy="4717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2500"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938" dirty="0"/>
              <a:t>transmission (intensity)</a:t>
            </a:r>
          </a:p>
          <a:p>
            <a:pPr algn="ctr" defTabSz="308074">
              <a:defRPr sz="2500"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938" dirty="0"/>
              <a:t>provides information about</a:t>
            </a:r>
          </a:p>
          <a:p>
            <a:pPr algn="ctr" defTabSz="308074">
              <a:defRPr sz="2500"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938" dirty="0"/>
              <a:t>the object density</a:t>
            </a:r>
          </a:p>
        </p:txBody>
      </p:sp>
      <p:sp>
        <p:nvSpPr>
          <p:cNvPr id="567" name="Shape"/>
          <p:cNvSpPr/>
          <p:nvPr/>
        </p:nvSpPr>
        <p:spPr>
          <a:xfrm>
            <a:off x="4901373" y="3811499"/>
            <a:ext cx="1510847" cy="156955"/>
          </a:xfrm>
          <a:custGeom>
            <a:avLst/>
            <a:gdLst>
              <a:gd name="connsiteX0" fmla="*/ 4209 w 21600"/>
              <a:gd name="connsiteY0" fmla="*/ 0 h 21553"/>
              <a:gd name="connsiteX1" fmla="*/ 19442 w 21600"/>
              <a:gd name="connsiteY1" fmla="*/ 1107 h 21553"/>
              <a:gd name="connsiteX2" fmla="*/ 21600 w 21600"/>
              <a:gd name="connsiteY2" fmla="*/ 21496 h 21553"/>
              <a:gd name="connsiteX3" fmla="*/ 0 w 21600"/>
              <a:gd name="connsiteY3" fmla="*/ 21553 h 21553"/>
              <a:gd name="connsiteX4" fmla="*/ 4209 w 21600"/>
              <a:gd name="connsiteY4" fmla="*/ 0 h 21553"/>
              <a:gd name="connsiteX0" fmla="*/ 4209 w 21600"/>
              <a:gd name="connsiteY0" fmla="*/ 0 h 21553"/>
              <a:gd name="connsiteX1" fmla="*/ 19805 w 21600"/>
              <a:gd name="connsiteY1" fmla="*/ 6339 h 21553"/>
              <a:gd name="connsiteX2" fmla="*/ 21600 w 21600"/>
              <a:gd name="connsiteY2" fmla="*/ 21496 h 21553"/>
              <a:gd name="connsiteX3" fmla="*/ 0 w 21600"/>
              <a:gd name="connsiteY3" fmla="*/ 21553 h 21553"/>
              <a:gd name="connsiteX4" fmla="*/ 4209 w 21600"/>
              <a:gd name="connsiteY4" fmla="*/ 0 h 21553"/>
              <a:gd name="connsiteX0" fmla="*/ 3710 w 21600"/>
              <a:gd name="connsiteY0" fmla="*/ 0 h 15706"/>
              <a:gd name="connsiteX1" fmla="*/ 19805 w 21600"/>
              <a:gd name="connsiteY1" fmla="*/ 492 h 15706"/>
              <a:gd name="connsiteX2" fmla="*/ 21600 w 21600"/>
              <a:gd name="connsiteY2" fmla="*/ 15649 h 15706"/>
              <a:gd name="connsiteX3" fmla="*/ 0 w 21600"/>
              <a:gd name="connsiteY3" fmla="*/ 15706 h 15706"/>
              <a:gd name="connsiteX4" fmla="*/ 3710 w 21600"/>
              <a:gd name="connsiteY4" fmla="*/ 0 h 15706"/>
              <a:gd name="connsiteX0" fmla="*/ 3710 w 21600"/>
              <a:gd name="connsiteY0" fmla="*/ 0 h 15706"/>
              <a:gd name="connsiteX1" fmla="*/ 19737 w 21600"/>
              <a:gd name="connsiteY1" fmla="*/ 4185 h 15706"/>
              <a:gd name="connsiteX2" fmla="*/ 21600 w 21600"/>
              <a:gd name="connsiteY2" fmla="*/ 15649 h 15706"/>
              <a:gd name="connsiteX3" fmla="*/ 0 w 21600"/>
              <a:gd name="connsiteY3" fmla="*/ 15706 h 15706"/>
              <a:gd name="connsiteX4" fmla="*/ 3710 w 21600"/>
              <a:gd name="connsiteY4" fmla="*/ 0 h 15706"/>
              <a:gd name="connsiteX0" fmla="*/ 3710 w 21600"/>
              <a:gd name="connsiteY0" fmla="*/ 0 h 15706"/>
              <a:gd name="connsiteX1" fmla="*/ 19703 w 21600"/>
              <a:gd name="connsiteY1" fmla="*/ 492 h 15706"/>
              <a:gd name="connsiteX2" fmla="*/ 21600 w 21600"/>
              <a:gd name="connsiteY2" fmla="*/ 15649 h 15706"/>
              <a:gd name="connsiteX3" fmla="*/ 0 w 21600"/>
              <a:gd name="connsiteY3" fmla="*/ 15706 h 15706"/>
              <a:gd name="connsiteX4" fmla="*/ 3710 w 21600"/>
              <a:gd name="connsiteY4" fmla="*/ 0 h 15706"/>
              <a:gd name="connsiteX0" fmla="*/ 3165 w 21600"/>
              <a:gd name="connsiteY0" fmla="*/ 4586 h 15214"/>
              <a:gd name="connsiteX1" fmla="*/ 19703 w 21600"/>
              <a:gd name="connsiteY1" fmla="*/ 0 h 15214"/>
              <a:gd name="connsiteX2" fmla="*/ 21600 w 21600"/>
              <a:gd name="connsiteY2" fmla="*/ 15157 h 15214"/>
              <a:gd name="connsiteX3" fmla="*/ 0 w 21600"/>
              <a:gd name="connsiteY3" fmla="*/ 15214 h 15214"/>
              <a:gd name="connsiteX4" fmla="*/ 3165 w 21600"/>
              <a:gd name="connsiteY4" fmla="*/ 4586 h 15214"/>
              <a:gd name="connsiteX0" fmla="*/ 3710 w 21600"/>
              <a:gd name="connsiteY0" fmla="*/ 200 h 15214"/>
              <a:gd name="connsiteX1" fmla="*/ 19703 w 21600"/>
              <a:gd name="connsiteY1" fmla="*/ 0 h 15214"/>
              <a:gd name="connsiteX2" fmla="*/ 21600 w 21600"/>
              <a:gd name="connsiteY2" fmla="*/ 15157 h 15214"/>
              <a:gd name="connsiteX3" fmla="*/ 0 w 21600"/>
              <a:gd name="connsiteY3" fmla="*/ 15214 h 15214"/>
              <a:gd name="connsiteX4" fmla="*/ 3710 w 21600"/>
              <a:gd name="connsiteY4" fmla="*/ 200 h 1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15214" extrusionOk="0">
                <a:moveTo>
                  <a:pt x="3710" y="200"/>
                </a:moveTo>
                <a:lnTo>
                  <a:pt x="19703" y="0"/>
                </a:lnTo>
                <a:lnTo>
                  <a:pt x="21600" y="15157"/>
                </a:lnTo>
                <a:lnTo>
                  <a:pt x="0" y="15214"/>
                </a:lnTo>
                <a:lnTo>
                  <a:pt x="3710" y="200"/>
                </a:lnTo>
                <a:close/>
              </a:path>
            </a:pathLst>
          </a:custGeom>
          <a:solidFill>
            <a:srgbClr val="F2DCDB"/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68" name="Rectangle"/>
          <p:cNvSpPr/>
          <p:nvPr/>
        </p:nvSpPr>
        <p:spPr>
          <a:xfrm>
            <a:off x="321236" y="1747073"/>
            <a:ext cx="972363" cy="460253"/>
          </a:xfrm>
          <a:prstGeom prst="rect">
            <a:avLst/>
          </a:prstGeom>
          <a:solidFill>
            <a:srgbClr val="808785">
              <a:alpha val="18297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69" name="good range in matter…"/>
          <p:cNvSpPr txBox="1"/>
          <p:nvPr/>
        </p:nvSpPr>
        <p:spPr>
          <a:xfrm>
            <a:off x="315872" y="1739187"/>
            <a:ext cx="1021746" cy="485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numCol="1" anchor="t">
            <a:noAutofit/>
          </a:bodyPr>
          <a:lstStyle/>
          <a:p>
            <a:pPr marL="76200" indent="-76200" defTabSz="308074">
              <a:buClr>
                <a:srgbClr val="535353"/>
              </a:buClr>
              <a:buSzPct val="82000"/>
              <a:buChar char="‣"/>
              <a:defRPr sz="2000"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750" dirty="0"/>
              <a:t>good range in matter</a:t>
            </a:r>
          </a:p>
          <a:p>
            <a:pPr marL="76200" indent="-76200" defTabSz="308074">
              <a:buClr>
                <a:srgbClr val="535353"/>
              </a:buClr>
              <a:buSzPct val="82000"/>
              <a:buChar char="‣"/>
              <a:defRPr sz="2000"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750" dirty="0"/>
              <a:t>low amount of scattering</a:t>
            </a:r>
          </a:p>
          <a:p>
            <a:pPr marL="76200" indent="-76200" defTabSz="308074">
              <a:buClr>
                <a:srgbClr val="535353"/>
              </a:buClr>
              <a:buSzPct val="82000"/>
              <a:buChar char="‣"/>
              <a:defRPr sz="2000"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750" dirty="0"/>
              <a:t>low dose deposition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943520" y="2724787"/>
            <a:ext cx="1142526" cy="1089976"/>
            <a:chOff x="580139" y="2724787"/>
            <a:chExt cx="1142526" cy="1089976"/>
          </a:xfrm>
        </p:grpSpPr>
        <p:sp>
          <p:nvSpPr>
            <p:cNvPr id="530" name="Rectangle"/>
            <p:cNvSpPr/>
            <p:nvPr/>
          </p:nvSpPr>
          <p:spPr>
            <a:xfrm>
              <a:off x="580139" y="2724787"/>
              <a:ext cx="1142526" cy="1089976"/>
            </a:xfrm>
            <a:prstGeom prst="rect">
              <a:avLst/>
            </a:prstGeom>
            <a:solidFill>
              <a:srgbClr val="F2DCDB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>
                <a:defRPr sz="5000">
                  <a:solidFill>
                    <a:srgbClr val="FFFFFF"/>
                  </a:solidFill>
                  <a:uFillTx/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1875"/>
            </a:p>
          </p:txBody>
        </p:sp>
        <p:sp>
          <p:nvSpPr>
            <p:cNvPr id="562" name="incident beam"/>
            <p:cNvSpPr txBox="1"/>
            <p:nvPr/>
          </p:nvSpPr>
          <p:spPr>
            <a:xfrm>
              <a:off x="786442" y="3575593"/>
              <a:ext cx="729919" cy="186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marL="0" marR="0" algn="ctr" defTabSz="821531">
                <a:defRPr sz="2400">
                  <a:solidFill>
                    <a:srgbClr val="535353"/>
                  </a:solidFill>
                  <a:uFillTx/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sz="900"/>
                <a:t>incident beam</a:t>
              </a:r>
            </a:p>
          </p:txBody>
        </p:sp>
        <p:pic>
          <p:nvPicPr>
            <p:cNvPr id="570" name="Image" descr="Imag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680" y="2724787"/>
              <a:ext cx="1063444" cy="8169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" name="Gruppieren 10"/>
          <p:cNvGrpSpPr/>
          <p:nvPr/>
        </p:nvGrpSpPr>
        <p:grpSpPr>
          <a:xfrm>
            <a:off x="2247556" y="2724787"/>
            <a:ext cx="1142526" cy="1089976"/>
            <a:chOff x="1854420" y="2724787"/>
            <a:chExt cx="1142526" cy="1089976"/>
          </a:xfrm>
        </p:grpSpPr>
        <p:sp>
          <p:nvSpPr>
            <p:cNvPr id="531" name="Rectangle"/>
            <p:cNvSpPr/>
            <p:nvPr/>
          </p:nvSpPr>
          <p:spPr>
            <a:xfrm>
              <a:off x="1854420" y="2724787"/>
              <a:ext cx="1142526" cy="1089976"/>
            </a:xfrm>
            <a:prstGeom prst="rect">
              <a:avLst/>
            </a:prstGeom>
            <a:solidFill>
              <a:srgbClr val="F2DCDB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>
                <a:defRPr sz="5000">
                  <a:solidFill>
                    <a:srgbClr val="FFFFFF"/>
                  </a:solidFill>
                  <a:uFillTx/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1875"/>
            </a:p>
          </p:txBody>
        </p:sp>
        <p:sp>
          <p:nvSpPr>
            <p:cNvPr id="563" name="after object"/>
            <p:cNvSpPr txBox="1"/>
            <p:nvPr/>
          </p:nvSpPr>
          <p:spPr>
            <a:xfrm>
              <a:off x="2135883" y="3556792"/>
              <a:ext cx="602457" cy="186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marL="0" marR="0" algn="ctr" defTabSz="821531">
                <a:defRPr sz="2400">
                  <a:solidFill>
                    <a:srgbClr val="535353"/>
                  </a:solidFill>
                  <a:uFillTx/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sz="900"/>
                <a:t>after object</a:t>
              </a:r>
            </a:p>
          </p:txBody>
        </p:sp>
        <p:pic>
          <p:nvPicPr>
            <p:cNvPr id="571" name="Image" descr="Imag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4600" y="2727268"/>
              <a:ext cx="1069866" cy="8169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73" name="Rectangle"/>
          <p:cNvSpPr/>
          <p:nvPr/>
        </p:nvSpPr>
        <p:spPr>
          <a:xfrm>
            <a:off x="2326454" y="1652110"/>
            <a:ext cx="356777" cy="542646"/>
          </a:xfrm>
          <a:prstGeom prst="rect">
            <a:avLst/>
          </a:prstGeom>
          <a:solidFill>
            <a:srgbClr val="0096FF">
              <a:alpha val="57156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74" name="Rectangle"/>
          <p:cNvSpPr/>
          <p:nvPr/>
        </p:nvSpPr>
        <p:spPr>
          <a:xfrm>
            <a:off x="1959766" y="1110014"/>
            <a:ext cx="723465" cy="542646"/>
          </a:xfrm>
          <a:prstGeom prst="rect">
            <a:avLst/>
          </a:prstGeom>
          <a:solidFill>
            <a:srgbClr val="FF9300">
              <a:alpha val="52850"/>
            </a:srgb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>
              <a:defRPr sz="50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875"/>
          </a:p>
        </p:txBody>
      </p:sp>
      <p:sp>
        <p:nvSpPr>
          <p:cNvPr id="575" name="Object"/>
          <p:cNvSpPr txBox="1"/>
          <p:nvPr/>
        </p:nvSpPr>
        <p:spPr>
          <a:xfrm rot="16200000">
            <a:off x="2002283" y="1522516"/>
            <a:ext cx="571829" cy="2633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numCol="1" anchor="ctr">
            <a:noAutofit/>
          </a:bodyPr>
          <a:lstStyle>
            <a:lvl1pPr marL="0" marR="0" algn="ctr" defTabSz="821531">
              <a:defRPr sz="35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1313"/>
              <a:t>Object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732041" y="2288989"/>
            <a:ext cx="2000204" cy="230832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b="1" dirty="0" smtClean="0"/>
              <a:t>Design </a:t>
            </a:r>
            <a:r>
              <a:rPr lang="de-DE" sz="1200" b="1" dirty="0" err="1" smtClean="0"/>
              <a:t>goal</a:t>
            </a:r>
            <a:r>
              <a:rPr lang="de-DE" sz="1200" b="1" dirty="0" smtClean="0"/>
              <a:t>:</a:t>
            </a:r>
          </a:p>
          <a:p>
            <a:pPr algn="l"/>
            <a:r>
              <a:rPr lang="de-DE" sz="1200" dirty="0" err="1" smtClean="0"/>
              <a:t>Spatial</a:t>
            </a:r>
            <a:r>
              <a:rPr lang="de-DE" sz="1200" dirty="0" smtClean="0"/>
              <a:t> </a:t>
            </a:r>
            <a:r>
              <a:rPr lang="de-DE" sz="1200" dirty="0" err="1" smtClean="0"/>
              <a:t>resolution</a:t>
            </a:r>
            <a:r>
              <a:rPr lang="de-DE" sz="1200" dirty="0"/>
              <a:t> </a:t>
            </a:r>
            <a:r>
              <a:rPr lang="de-DE" sz="1200" dirty="0" smtClean="0"/>
              <a:t>10 µm</a:t>
            </a:r>
          </a:p>
          <a:p>
            <a:pPr algn="l"/>
            <a:r>
              <a:rPr lang="de-DE" sz="1200" dirty="0" smtClean="0"/>
              <a:t>Temporal </a:t>
            </a:r>
            <a:r>
              <a:rPr lang="de-DE" sz="1200" dirty="0" err="1" smtClean="0"/>
              <a:t>resolution</a:t>
            </a:r>
            <a:r>
              <a:rPr lang="de-DE" sz="1200" dirty="0" smtClean="0"/>
              <a:t> 10 </a:t>
            </a:r>
            <a:r>
              <a:rPr lang="de-DE" sz="1200" dirty="0" err="1" smtClean="0"/>
              <a:t>ns</a:t>
            </a:r>
            <a:endParaRPr lang="de-DE" sz="1200" dirty="0" smtClean="0"/>
          </a:p>
          <a:p>
            <a:pPr algn="l"/>
            <a:r>
              <a:rPr lang="de-DE" sz="1200" dirty="0" err="1" smtClean="0"/>
              <a:t>Density</a:t>
            </a:r>
            <a:r>
              <a:rPr lang="de-DE" sz="1200" dirty="0" smtClean="0"/>
              <a:t> </a:t>
            </a:r>
            <a:r>
              <a:rPr lang="de-DE" sz="1200" dirty="0" err="1" smtClean="0"/>
              <a:t>resolution</a:t>
            </a:r>
            <a:r>
              <a:rPr lang="de-DE" sz="1200" dirty="0" smtClean="0"/>
              <a:t> 1%</a:t>
            </a:r>
          </a:p>
          <a:p>
            <a:pPr algn="l"/>
            <a:endParaRPr lang="de-DE" sz="1200" b="1" dirty="0" smtClean="0"/>
          </a:p>
          <a:p>
            <a:pPr algn="l"/>
            <a:r>
              <a:rPr lang="de-DE" sz="1200" b="1" dirty="0" err="1" smtClean="0"/>
              <a:t>Secondary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drivers</a:t>
            </a:r>
            <a:r>
              <a:rPr lang="de-DE" sz="1200" b="1" dirty="0" smtClean="0"/>
              <a:t>:</a:t>
            </a: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de-DE" sz="1200" dirty="0" smtClean="0"/>
              <a:t>Laser </a:t>
            </a:r>
            <a:r>
              <a:rPr lang="de-DE" sz="1200" dirty="0" err="1" smtClean="0"/>
              <a:t>shocks</a:t>
            </a:r>
            <a:endParaRPr lang="de-DE" sz="1200" dirty="0" smtClean="0"/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de-DE" sz="1200" dirty="0" smtClean="0"/>
              <a:t>Gas </a:t>
            </a:r>
            <a:r>
              <a:rPr lang="de-DE" sz="1200" dirty="0" err="1" smtClean="0"/>
              <a:t>gun</a:t>
            </a:r>
            <a:endParaRPr lang="de-DE" sz="1200" dirty="0" smtClean="0"/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de-DE" sz="1200" dirty="0" smtClean="0"/>
              <a:t>(</a:t>
            </a:r>
            <a:r>
              <a:rPr lang="de-DE" sz="1200" dirty="0" err="1" smtClean="0"/>
              <a:t>Under-water</a:t>
            </a:r>
            <a:r>
              <a:rPr lang="de-DE" sz="1200" dirty="0" smtClean="0"/>
              <a:t>) </a:t>
            </a:r>
            <a:r>
              <a:rPr lang="de-DE" sz="1200" dirty="0" err="1" smtClean="0"/>
              <a:t>electric</a:t>
            </a:r>
            <a:r>
              <a:rPr lang="de-DE" sz="1200" dirty="0" smtClean="0"/>
              <a:t> </a:t>
            </a:r>
            <a:r>
              <a:rPr lang="de-DE" sz="1200" dirty="0" err="1" smtClean="0"/>
              <a:t>wire</a:t>
            </a:r>
            <a:r>
              <a:rPr lang="de-DE" sz="1200" dirty="0" smtClean="0"/>
              <a:t> </a:t>
            </a:r>
            <a:r>
              <a:rPr lang="de-DE" sz="1200" dirty="0" err="1" smtClean="0"/>
              <a:t>explosions</a:t>
            </a:r>
            <a:endParaRPr lang="de-DE" sz="1200" dirty="0" smtClean="0"/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de-DE" sz="1200" dirty="0" smtClean="0"/>
              <a:t>High-explosives</a:t>
            </a: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de-DE" sz="1200" dirty="0" smtClean="0"/>
              <a:t>…</a:t>
            </a:r>
          </a:p>
        </p:txBody>
      </p:sp>
      <p:pic>
        <p:nvPicPr>
          <p:cNvPr id="62" name="msum-filtered.jpeg" descr="msum-filtered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679" y="1246789"/>
            <a:ext cx="1530381" cy="726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18.jpg" descr="image1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938" y="1099256"/>
            <a:ext cx="819541" cy="1096811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Rectangle"/>
          <p:cNvSpPr/>
          <p:nvPr/>
        </p:nvSpPr>
        <p:spPr>
          <a:xfrm>
            <a:off x="5161222" y="2677153"/>
            <a:ext cx="1122892" cy="1137609"/>
          </a:xfrm>
          <a:prstGeom prst="rect">
            <a:avLst/>
          </a:prstGeom>
          <a:solidFill>
            <a:srgbClr val="F2DCDB"/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/>
            <a:endParaRPr sz="1875">
              <a:solidFill>
                <a:srgbClr val="FFFFFF"/>
              </a:solidFill>
              <a:latin typeface="Gill Sans Light"/>
              <a:ea typeface="Gill Sans Light"/>
              <a:cs typeface="Gill Sans Light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5179884" y="2728821"/>
            <a:ext cx="1069866" cy="856022"/>
            <a:chOff x="9336586" y="2193966"/>
            <a:chExt cx="1069866" cy="856022"/>
          </a:xfrm>
        </p:grpSpPr>
        <p:pic>
          <p:nvPicPr>
            <p:cNvPr id="66" name="Image" descr="Imag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6586" y="2193966"/>
              <a:ext cx="1069866" cy="8169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Rechteck 13"/>
            <p:cNvSpPr/>
            <p:nvPr/>
          </p:nvSpPr>
          <p:spPr>
            <a:xfrm>
              <a:off x="9455944" y="2324100"/>
              <a:ext cx="904875" cy="596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6" name="Freihandform 5"/>
            <p:cNvSpPr/>
            <p:nvPr/>
          </p:nvSpPr>
          <p:spPr>
            <a:xfrm>
              <a:off x="9429970" y="2398475"/>
              <a:ext cx="271242" cy="297656"/>
            </a:xfrm>
            <a:custGeom>
              <a:avLst/>
              <a:gdLst>
                <a:gd name="connsiteX0" fmla="*/ 0 w 250032"/>
                <a:gd name="connsiteY0" fmla="*/ 0 h 297656"/>
                <a:gd name="connsiteX1" fmla="*/ 250032 w 250032"/>
                <a:gd name="connsiteY1" fmla="*/ 0 h 297656"/>
                <a:gd name="connsiteX2" fmla="*/ 250032 w 250032"/>
                <a:gd name="connsiteY2" fmla="*/ 45244 h 297656"/>
                <a:gd name="connsiteX3" fmla="*/ 250032 w 250032"/>
                <a:gd name="connsiteY3" fmla="*/ 297656 h 29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032" h="297656">
                  <a:moveTo>
                    <a:pt x="0" y="0"/>
                  </a:moveTo>
                  <a:lnTo>
                    <a:pt x="250032" y="0"/>
                  </a:lnTo>
                  <a:lnTo>
                    <a:pt x="250032" y="45244"/>
                  </a:lnTo>
                  <a:lnTo>
                    <a:pt x="250032" y="297656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Freihandform 75"/>
            <p:cNvSpPr/>
            <p:nvPr/>
          </p:nvSpPr>
          <p:spPr>
            <a:xfrm flipH="1">
              <a:off x="10139362" y="2398475"/>
              <a:ext cx="238129" cy="138040"/>
            </a:xfrm>
            <a:custGeom>
              <a:avLst/>
              <a:gdLst>
                <a:gd name="connsiteX0" fmla="*/ 0 w 250032"/>
                <a:gd name="connsiteY0" fmla="*/ 0 h 297656"/>
                <a:gd name="connsiteX1" fmla="*/ 250032 w 250032"/>
                <a:gd name="connsiteY1" fmla="*/ 0 h 297656"/>
                <a:gd name="connsiteX2" fmla="*/ 250032 w 250032"/>
                <a:gd name="connsiteY2" fmla="*/ 45244 h 297656"/>
                <a:gd name="connsiteX3" fmla="*/ 250032 w 250032"/>
                <a:gd name="connsiteY3" fmla="*/ 297656 h 29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032" h="297656">
                  <a:moveTo>
                    <a:pt x="0" y="0"/>
                  </a:moveTo>
                  <a:lnTo>
                    <a:pt x="250032" y="0"/>
                  </a:lnTo>
                  <a:lnTo>
                    <a:pt x="250032" y="45244"/>
                  </a:lnTo>
                  <a:lnTo>
                    <a:pt x="250032" y="297656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Rechteck 3"/>
            <p:cNvSpPr/>
            <p:nvPr/>
          </p:nvSpPr>
          <p:spPr>
            <a:xfrm>
              <a:off x="9701212" y="2664019"/>
              <a:ext cx="242888" cy="253801"/>
            </a:xfrm>
            <a:prstGeom prst="rect">
              <a:avLst/>
            </a:prstGeom>
            <a:solidFill>
              <a:srgbClr val="FFD4AE"/>
            </a:soli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cxnSp>
          <p:nvCxnSpPr>
            <p:cNvPr id="8" name="Gerader Verbinder 7"/>
            <p:cNvCxnSpPr/>
            <p:nvPr/>
          </p:nvCxnSpPr>
          <p:spPr>
            <a:xfrm>
              <a:off x="9702391" y="2664019"/>
              <a:ext cx="222659" cy="0"/>
            </a:xfrm>
            <a:prstGeom prst="line">
              <a:avLst/>
            </a:prstGeom>
            <a:ln w="6350">
              <a:solidFill>
                <a:srgbClr val="FFA23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hteck 69"/>
            <p:cNvSpPr/>
            <p:nvPr/>
          </p:nvSpPr>
          <p:spPr>
            <a:xfrm>
              <a:off x="9917906" y="2536515"/>
              <a:ext cx="220329" cy="381305"/>
            </a:xfrm>
            <a:prstGeom prst="rect">
              <a:avLst/>
            </a:prstGeom>
            <a:solidFill>
              <a:srgbClr val="B3D2E7"/>
            </a:soli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cxnSp>
          <p:nvCxnSpPr>
            <p:cNvPr id="75" name="Gerader Verbinder 74"/>
            <p:cNvCxnSpPr/>
            <p:nvPr/>
          </p:nvCxnSpPr>
          <p:spPr>
            <a:xfrm>
              <a:off x="9917906" y="2536515"/>
              <a:ext cx="220329" cy="0"/>
            </a:xfrm>
            <a:prstGeom prst="line">
              <a:avLst/>
            </a:prstGeom>
            <a:ln w="6350">
              <a:solidFill>
                <a:srgbClr val="449AC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>
            <a:xfrm>
              <a:off x="9917906" y="2536515"/>
              <a:ext cx="0" cy="11912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" name="Rechteck 15"/>
            <p:cNvSpPr/>
            <p:nvPr/>
          </p:nvSpPr>
          <p:spPr>
            <a:xfrm>
              <a:off x="9679671" y="2941137"/>
              <a:ext cx="490758" cy="724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9726926" y="2888405"/>
              <a:ext cx="383438" cy="161583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450" dirty="0" err="1" smtClean="0">
                  <a:latin typeface="Gill Sans Light"/>
                  <a:cs typeface="Calibri" panose="020F0502020204030204" pitchFamily="34" charset="0"/>
                </a:rPr>
                <a:t>position</a:t>
              </a:r>
              <a:endParaRPr lang="de-DE" sz="450" dirty="0" smtClean="0">
                <a:latin typeface="Gill Sans Light"/>
                <a:cs typeface="Calibri" panose="020F0502020204030204" pitchFamily="34" charset="0"/>
              </a:endParaRPr>
            </a:p>
          </p:txBody>
        </p:sp>
      </p:grpSp>
      <p:sp>
        <p:nvSpPr>
          <p:cNvPr id="85" name="after collimator"/>
          <p:cNvSpPr txBox="1"/>
          <p:nvPr/>
        </p:nvSpPr>
        <p:spPr>
          <a:xfrm>
            <a:off x="5328188" y="3548660"/>
            <a:ext cx="782737" cy="214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numCol="1" anchor="ctr">
            <a:noAutofit/>
          </a:bodyPr>
          <a:lstStyle>
            <a:lvl1pPr marL="0" marR="0" algn="ctr" defTabSz="821531">
              <a:defRPr sz="2400"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lang="de-DE" sz="900" dirty="0" smtClean="0"/>
              <a:t>on</a:t>
            </a:r>
          </a:p>
          <a:p>
            <a:r>
              <a:rPr lang="de-DE" sz="900" dirty="0" err="1" smtClean="0"/>
              <a:t>detector</a:t>
            </a:r>
            <a:endParaRPr sz="9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32" name="Rectangle"/>
          <p:cNvSpPr/>
          <p:nvPr/>
        </p:nvSpPr>
        <p:spPr>
          <a:xfrm>
            <a:off x="3711704" y="2724787"/>
            <a:ext cx="1142526" cy="1089976"/>
          </a:xfrm>
          <a:prstGeom prst="rect">
            <a:avLst/>
          </a:prstGeom>
          <a:solidFill>
            <a:srgbClr val="F2DCDB"/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algn="ctr" defTabSz="308074"/>
            <a:endParaRPr sz="1875">
              <a:solidFill>
                <a:srgbClr val="FFFFFF"/>
              </a:solidFill>
              <a:latin typeface="Gill Sans Light"/>
              <a:ea typeface="Gill Sans Light"/>
              <a:cs typeface="Gill Sans Light"/>
            </a:endParaRPr>
          </a:p>
        </p:txBody>
      </p:sp>
      <p:sp>
        <p:nvSpPr>
          <p:cNvPr id="564" name="after collimator"/>
          <p:cNvSpPr txBox="1"/>
          <p:nvPr/>
        </p:nvSpPr>
        <p:spPr>
          <a:xfrm>
            <a:off x="3890370" y="3556792"/>
            <a:ext cx="782737" cy="214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numCol="1" anchor="ctr">
            <a:noAutofit/>
          </a:bodyPr>
          <a:lstStyle>
            <a:lvl1pPr marL="0" marR="0" algn="ctr" defTabSz="821531">
              <a:defRPr sz="2400"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900" dirty="0"/>
              <a:t>after collimator</a:t>
            </a:r>
          </a:p>
        </p:txBody>
      </p:sp>
      <p:pic>
        <p:nvPicPr>
          <p:cNvPr id="572" name="Image" descr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165" y="2727268"/>
            <a:ext cx="1066732" cy="81698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53335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proton microscope PRIOR has been successfully </a:t>
            </a:r>
            <a:r>
              <a:rPr lang="en-US" dirty="0" smtClean="0"/>
              <a:t>commissioned in </a:t>
            </a:r>
            <a:r>
              <a:rPr lang="en-US" dirty="0"/>
              <a:t>Phase 0 experiments in 2021 &amp; 2022</a:t>
            </a:r>
            <a:endParaRPr lang="de-DE" dirty="0"/>
          </a:p>
        </p:txBody>
      </p:sp>
      <p:pic>
        <p:nvPicPr>
          <p:cNvPr id="661" name="IMG_5428.jpeg" descr="IMG_5428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659" y="951264"/>
            <a:ext cx="3784024" cy="2076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largewatch.jpg" descr="largewat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2743" y="1140932"/>
            <a:ext cx="1586547" cy="1784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4" name="Grafik 6" descr="Grafik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5317" y="3418482"/>
            <a:ext cx="4710547" cy="1509092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tatic imaging of a watch"/>
          <p:cNvSpPr txBox="1"/>
          <p:nvPr/>
        </p:nvSpPr>
        <p:spPr>
          <a:xfrm>
            <a:off x="4411017" y="850358"/>
            <a:ext cx="1794317" cy="3135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81280" marR="81280" defTabSz="1821656">
              <a:defRPr sz="1050" b="1"/>
            </a:lvl1pPr>
          </a:lstStyle>
          <a:p>
            <a:r>
              <a:rPr sz="1100" dirty="0"/>
              <a:t>Static imaging </a:t>
            </a:r>
            <a:r>
              <a:rPr lang="de-DE" sz="1100" dirty="0" smtClean="0"/>
              <a:t>(</a:t>
            </a:r>
            <a:r>
              <a:rPr sz="1100" dirty="0" err="1" smtClean="0"/>
              <a:t>watc</a:t>
            </a:r>
            <a:r>
              <a:rPr lang="de-DE" sz="1100" dirty="0" smtClean="0"/>
              <a:t>h)</a:t>
            </a:r>
            <a:endParaRPr sz="1100" dirty="0"/>
          </a:p>
        </p:txBody>
      </p:sp>
      <p:sp>
        <p:nvSpPr>
          <p:cNvPr id="668" name="Experimental setup at HHT"/>
          <p:cNvSpPr txBox="1"/>
          <p:nvPr/>
        </p:nvSpPr>
        <p:spPr>
          <a:xfrm>
            <a:off x="100800" y="900945"/>
            <a:ext cx="2105167" cy="3135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81280" marR="81280" defTabSz="1821656">
              <a:defRPr sz="1050" b="1"/>
            </a:lvl1pPr>
          </a:lstStyle>
          <a:p>
            <a:r>
              <a:rPr sz="1100" dirty="0">
                <a:solidFill>
                  <a:schemeClr val="bg1"/>
                </a:solidFill>
              </a:rPr>
              <a:t>Experimental setup at HHT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032732" y="2960026"/>
            <a:ext cx="7133368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447675" marR="81280" indent="-366713" defTabSz="1821656"/>
            <a:r>
              <a:rPr lang="en-US" sz="1200" b="1" dirty="0" smtClean="0"/>
              <a:t>Experiment:  </a:t>
            </a:r>
            <a:r>
              <a:rPr lang="en-US" sz="1200" b="1" dirty="0"/>
              <a:t>“Understanding liquid-liquid </a:t>
            </a:r>
            <a:r>
              <a:rPr lang="en-US" sz="1200" b="1" dirty="0" smtClean="0"/>
              <a:t>phase transformations by </a:t>
            </a:r>
            <a:r>
              <a:rPr lang="en-US" sz="1200" b="1" dirty="0"/>
              <a:t>temperature-dependent </a:t>
            </a:r>
            <a:r>
              <a:rPr lang="en-US" sz="1200" b="1" dirty="0" smtClean="0"/>
              <a:t>viscosity measurements at </a:t>
            </a:r>
            <a:r>
              <a:rPr lang="en-US" sz="1200" b="1" dirty="0"/>
              <a:t>high pressures using high energy </a:t>
            </a:r>
            <a:r>
              <a:rPr lang="en-US" sz="1200" b="1" dirty="0" smtClean="0"/>
              <a:t>proton microscopy”</a:t>
            </a:r>
            <a:endParaRPr lang="en-US" sz="1200" b="1" dirty="0"/>
          </a:p>
        </p:txBody>
      </p:sp>
      <p:pic>
        <p:nvPicPr>
          <p:cNvPr id="16" name="Cu_Wedge_all.pdf" descr="Cu_Wedge_all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135" y="1015793"/>
            <a:ext cx="2694577" cy="20209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Textfeld 3"/>
          <p:cNvSpPr txBox="1"/>
          <p:nvPr/>
        </p:nvSpPr>
        <p:spPr>
          <a:xfrm>
            <a:off x="324891" y="3629116"/>
            <a:ext cx="2262929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High</a:t>
            </a:r>
            <a:r>
              <a:rPr kumimoji="0" lang="de-DE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pressure</a:t>
            </a:r>
            <a:r>
              <a:rPr kumimoji="0" lang="de-DE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heated</a:t>
            </a:r>
            <a:r>
              <a:rPr kumimoji="0" lang="de-DE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Titanium-vessel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991454" y="3679303"/>
            <a:ext cx="1564836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Steel ball </a:t>
            </a:r>
            <a:r>
              <a:rPr lang="de-DE" sz="1200" dirty="0" smtClean="0"/>
              <a:t>„</a:t>
            </a:r>
            <a:r>
              <a:rPr lang="de-DE" sz="1200" dirty="0" err="1" smtClean="0"/>
              <a:t>falling</a:t>
            </a:r>
            <a:r>
              <a:rPr lang="de-DE" sz="1200" dirty="0" smtClean="0"/>
              <a:t>“ in liquid Sulfur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18" name="Static imaging of a watch"/>
          <p:cNvSpPr txBox="1"/>
          <p:nvPr/>
        </p:nvSpPr>
        <p:spPr>
          <a:xfrm>
            <a:off x="6730497" y="837658"/>
            <a:ext cx="2396535" cy="3135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81280" marR="81280" defTabSz="1821656">
              <a:defRPr sz="1050" b="1"/>
            </a:lvl1pPr>
          </a:lstStyle>
          <a:p>
            <a:r>
              <a:rPr lang="de-DE" sz="1100" dirty="0" err="1" smtClean="0"/>
              <a:t>Excellent</a:t>
            </a:r>
            <a:r>
              <a:rPr lang="de-DE" sz="1100" dirty="0" smtClean="0"/>
              <a:t> </a:t>
            </a:r>
            <a:r>
              <a:rPr lang="de-DE" sz="1100" dirty="0" err="1" smtClean="0"/>
              <a:t>density</a:t>
            </a:r>
            <a:r>
              <a:rPr lang="de-DE" sz="1100" dirty="0" smtClean="0"/>
              <a:t> </a:t>
            </a:r>
            <a:r>
              <a:rPr lang="de-DE" sz="1100" dirty="0" err="1" smtClean="0"/>
              <a:t>resolution</a:t>
            </a:r>
            <a:endParaRPr sz="1100" dirty="0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1282389" y="4142717"/>
            <a:ext cx="579864" cy="0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Gerade Verbindung mit Pfeil 19"/>
          <p:cNvCxnSpPr/>
          <p:nvPr/>
        </p:nvCxnSpPr>
        <p:spPr>
          <a:xfrm flipH="1">
            <a:off x="6972484" y="4192905"/>
            <a:ext cx="579864" cy="0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492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ompact HE generators can be used to create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Compact HE generators can be used to create</a:t>
            </a:r>
          </a:p>
          <a:p>
            <a:r>
              <a:t>shocked samples to be studied with PRIOR</a:t>
            </a:r>
          </a:p>
        </p:txBody>
      </p:sp>
      <p:grpSp>
        <p:nvGrpSpPr>
          <p:cNvPr id="163" name="Group"/>
          <p:cNvGrpSpPr/>
          <p:nvPr/>
        </p:nvGrpSpPr>
        <p:grpSpPr>
          <a:xfrm>
            <a:off x="447699" y="1417579"/>
            <a:ext cx="2315646" cy="2380250"/>
            <a:chOff x="0" y="0"/>
            <a:chExt cx="6708753" cy="6895919"/>
          </a:xfrm>
        </p:grpSpPr>
        <p:grpSp>
          <p:nvGrpSpPr>
            <p:cNvPr id="150" name="Group"/>
            <p:cNvGrpSpPr/>
            <p:nvPr/>
          </p:nvGrpSpPr>
          <p:grpSpPr>
            <a:xfrm>
              <a:off x="1184578" y="1093888"/>
              <a:ext cx="5524176" cy="5802032"/>
              <a:chOff x="0" y="0"/>
              <a:chExt cx="5524174" cy="5802031"/>
            </a:xfrm>
          </p:grpSpPr>
          <p:sp>
            <p:nvSpPr>
              <p:cNvPr id="133" name="Rectangle"/>
              <p:cNvSpPr/>
              <p:nvPr/>
            </p:nvSpPr>
            <p:spPr>
              <a:xfrm>
                <a:off x="833897" y="4721589"/>
                <a:ext cx="731627" cy="1051448"/>
              </a:xfrm>
              <a:prstGeom prst="rect">
                <a:avLst/>
              </a:prstGeom>
              <a:gradFill flip="none" rotWithShape="1">
                <a:gsLst>
                  <a:gs pos="0">
                    <a:srgbClr val="999999">
                      <a:alpha val="50000"/>
                    </a:srgbClr>
                  </a:gs>
                  <a:gs pos="100000">
                    <a:srgbClr val="464658"/>
                  </a:gs>
                </a:gsLst>
                <a:lin ang="16200000" scaled="0"/>
              </a:gra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24110" tIns="24110" rIns="24110" bIns="24110" numCol="1" anchor="t">
                <a:noAutofit/>
              </a:bodyPr>
              <a:lstStyle/>
              <a:p>
                <a:pPr algn="ctr" defTabSz="482203">
                  <a:defRPr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675"/>
              </a:p>
            </p:txBody>
          </p:sp>
          <p:sp>
            <p:nvSpPr>
              <p:cNvPr id="134" name="Rectangle"/>
              <p:cNvSpPr/>
              <p:nvPr/>
            </p:nvSpPr>
            <p:spPr>
              <a:xfrm>
                <a:off x="2338058" y="227381"/>
                <a:ext cx="355588" cy="198387"/>
              </a:xfrm>
              <a:prstGeom prst="rect">
                <a:avLst/>
              </a:prstGeom>
              <a:solidFill>
                <a:srgbClr val="BBE0E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24110" tIns="24110" rIns="24110" bIns="24110" numCol="1" anchor="t">
                <a:noAutofit/>
              </a:bodyPr>
              <a:lstStyle/>
              <a:p>
                <a:pPr algn="ctr" defTabSz="482203">
                  <a:defRPr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675"/>
              </a:p>
            </p:txBody>
          </p:sp>
          <p:sp>
            <p:nvSpPr>
              <p:cNvPr id="135" name="Rectangle"/>
              <p:cNvSpPr/>
              <p:nvPr/>
            </p:nvSpPr>
            <p:spPr>
              <a:xfrm>
                <a:off x="0" y="0"/>
                <a:ext cx="2358513" cy="682144"/>
              </a:xfrm>
              <a:prstGeom prst="rect">
                <a:avLst/>
              </a:prstGeom>
              <a:solidFill>
                <a:srgbClr val="BBE0E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24110" tIns="24110" rIns="24110" bIns="24110" numCol="1" anchor="t">
                <a:noAutofit/>
              </a:bodyPr>
              <a:lstStyle/>
              <a:p>
                <a:pPr algn="ctr" defTabSz="482203">
                  <a:defRPr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675"/>
              </a:p>
            </p:txBody>
          </p:sp>
          <p:sp>
            <p:nvSpPr>
              <p:cNvPr id="136" name="Rectangle"/>
              <p:cNvSpPr/>
              <p:nvPr/>
            </p:nvSpPr>
            <p:spPr>
              <a:xfrm>
                <a:off x="0" y="3355777"/>
                <a:ext cx="2358513" cy="682144"/>
              </a:xfrm>
              <a:prstGeom prst="rect">
                <a:avLst/>
              </a:prstGeom>
              <a:solidFill>
                <a:srgbClr val="BBE0E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24110" tIns="24110" rIns="24110" bIns="24110" numCol="1" anchor="t">
                <a:noAutofit/>
              </a:bodyPr>
              <a:lstStyle/>
              <a:p>
                <a:pPr algn="ctr" defTabSz="482203">
                  <a:defRPr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675"/>
              </a:p>
            </p:txBody>
          </p:sp>
          <p:sp>
            <p:nvSpPr>
              <p:cNvPr id="137" name="Rectangle"/>
              <p:cNvSpPr/>
              <p:nvPr/>
            </p:nvSpPr>
            <p:spPr>
              <a:xfrm>
                <a:off x="144752" y="169391"/>
                <a:ext cx="2089463" cy="3641149"/>
              </a:xfrm>
              <a:prstGeom prst="rect">
                <a:avLst/>
              </a:prstGeom>
              <a:solidFill>
                <a:srgbClr val="BBE0E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24110" tIns="24110" rIns="24110" bIns="24110" numCol="1" anchor="t">
                <a:noAutofit/>
              </a:bodyPr>
              <a:lstStyle/>
              <a:p>
                <a:pPr algn="ctr" defTabSz="482203">
                  <a:defRPr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675"/>
              </a:p>
            </p:txBody>
          </p:sp>
          <p:pic>
            <p:nvPicPr>
              <p:cNvPr id="138" name="image.png" descr="image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6008" y="178547"/>
                <a:ext cx="1910098" cy="36487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9" name="Rectangle"/>
              <p:cNvSpPr/>
              <p:nvPr/>
            </p:nvSpPr>
            <p:spPr>
              <a:xfrm>
                <a:off x="250169" y="4037920"/>
                <a:ext cx="1837721" cy="1280355"/>
              </a:xfrm>
              <a:prstGeom prst="rect">
                <a:avLst/>
              </a:prstGeom>
              <a:gradFill flip="none" rotWithShape="1">
                <a:gsLst>
                  <a:gs pos="0">
                    <a:srgbClr val="999999">
                      <a:alpha val="50000"/>
                    </a:srgbClr>
                  </a:gs>
                  <a:gs pos="100000">
                    <a:srgbClr val="464658"/>
                  </a:gs>
                </a:gsLst>
                <a:lin ang="16200000" scaled="0"/>
              </a:gra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24110" tIns="24110" rIns="24110" bIns="24110" numCol="1" anchor="t">
                <a:noAutofit/>
              </a:bodyPr>
              <a:lstStyle/>
              <a:p>
                <a:pPr algn="ctr" defTabSz="482203">
                  <a:defRPr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675"/>
              </a:p>
            </p:txBody>
          </p:sp>
          <p:sp>
            <p:nvSpPr>
              <p:cNvPr id="140" name="Line"/>
              <p:cNvSpPr/>
              <p:nvPr/>
            </p:nvSpPr>
            <p:spPr>
              <a:xfrm flipH="1">
                <a:off x="1211721" y="1193369"/>
                <a:ext cx="1" cy="6958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800000"/>
                <a:headEnd type="stealth" w="med" len="med"/>
              </a:ln>
              <a:effectLst/>
            </p:spPr>
            <p:txBody>
              <a:bodyPr wrap="square" lIns="24110" tIns="24110" rIns="24110" bIns="24110" numCol="1" anchor="t">
                <a:noAutofit/>
              </a:bodyPr>
              <a:lstStyle/>
              <a:p>
                <a:pPr defTabSz="482203">
                  <a:defRPr>
                    <a:solidFill>
                      <a:srgbClr val="FFFF00"/>
                    </a:solidFill>
                    <a:uFillTx/>
                  </a:defRPr>
                </a:pPr>
                <a:endParaRPr sz="675"/>
              </a:p>
            </p:txBody>
          </p:sp>
          <p:pic>
            <p:nvPicPr>
              <p:cNvPr id="141" name="image.png" descr="image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7930" y="1959444"/>
                <a:ext cx="1840868" cy="231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42" name="Line"/>
              <p:cNvSpPr/>
              <p:nvPr/>
            </p:nvSpPr>
            <p:spPr>
              <a:xfrm>
                <a:off x="2797488" y="371087"/>
                <a:ext cx="794564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 type="triangle" w="med" len="med"/>
              </a:ln>
              <a:effectLst/>
            </p:spPr>
            <p:txBody>
              <a:bodyPr wrap="square" lIns="24110" tIns="24110" rIns="24110" bIns="24110" numCol="1" anchor="t">
                <a:noAutofit/>
              </a:bodyPr>
              <a:lstStyle/>
              <a:p>
                <a:pPr defTabSz="482203">
                  <a:defRPr>
                    <a:solidFill>
                      <a:srgbClr val="FFFF00"/>
                    </a:solidFill>
                    <a:uFillTx/>
                  </a:defRPr>
                </a:pPr>
                <a:endParaRPr sz="675"/>
              </a:p>
            </p:txBody>
          </p:sp>
          <p:sp>
            <p:nvSpPr>
              <p:cNvPr id="143" name="Gas inlet system"/>
              <p:cNvSpPr txBox="1"/>
              <p:nvPr/>
            </p:nvSpPr>
            <p:spPr>
              <a:xfrm>
                <a:off x="3669147" y="216161"/>
                <a:ext cx="1855029" cy="2772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marL="0" marR="0" algn="ctr" defTabSz="1285875">
                  <a:defRPr sz="1800">
                    <a:uFillTx/>
                  </a:defRPr>
                </a:lvl1pPr>
              </a:lstStyle>
              <a:p>
                <a:r>
                  <a:rPr sz="675"/>
                  <a:t>Gas inlet system</a:t>
                </a:r>
              </a:p>
            </p:txBody>
          </p:sp>
          <p:sp>
            <p:nvSpPr>
              <p:cNvPr id="144" name="HE charges"/>
              <p:cNvSpPr txBox="1"/>
              <p:nvPr/>
            </p:nvSpPr>
            <p:spPr>
              <a:xfrm>
                <a:off x="3562156" y="3053991"/>
                <a:ext cx="1400319" cy="3746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482203">
                  <a:defRPr sz="2400">
                    <a:uFillTx/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900"/>
                  <a:t> </a:t>
                </a:r>
                <a:r>
                  <a:rPr sz="675">
                    <a:sym typeface="Arial"/>
                  </a:rPr>
                  <a:t>HE charges</a:t>
                </a:r>
              </a:p>
            </p:txBody>
          </p:sp>
          <p:sp>
            <p:nvSpPr>
              <p:cNvPr id="145" name="Ignitor"/>
              <p:cNvSpPr txBox="1"/>
              <p:nvPr/>
            </p:nvSpPr>
            <p:spPr>
              <a:xfrm>
                <a:off x="3873688" y="4553951"/>
                <a:ext cx="859072" cy="2772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marL="0" marR="0" algn="ctr" defTabSz="1285875">
                  <a:defRPr sz="1800">
                    <a:uFillTx/>
                  </a:defRPr>
                </a:lvl1pPr>
              </a:lstStyle>
              <a:p>
                <a:r>
                  <a:rPr sz="675"/>
                  <a:t>Ignitor</a:t>
                </a:r>
              </a:p>
            </p:txBody>
          </p:sp>
          <p:sp>
            <p:nvSpPr>
              <p:cNvPr id="146" name="Line"/>
              <p:cNvSpPr/>
              <p:nvPr/>
            </p:nvSpPr>
            <p:spPr>
              <a:xfrm flipV="1">
                <a:off x="2254669" y="3639622"/>
                <a:ext cx="1191057" cy="156419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 type="triangle" w="med" len="med"/>
              </a:ln>
              <a:effectLst/>
            </p:spPr>
            <p:txBody>
              <a:bodyPr wrap="square" lIns="24110" tIns="24110" rIns="24110" bIns="24110" numCol="1" anchor="t">
                <a:noAutofit/>
              </a:bodyPr>
              <a:lstStyle/>
              <a:p>
                <a:pPr defTabSz="482203">
                  <a:defRPr>
                    <a:solidFill>
                      <a:srgbClr val="FFFF00"/>
                    </a:solidFill>
                    <a:uFillTx/>
                  </a:defRPr>
                </a:pPr>
                <a:endParaRPr sz="675"/>
              </a:p>
            </p:txBody>
          </p:sp>
          <p:sp>
            <p:nvSpPr>
              <p:cNvPr id="147" name="Line"/>
              <p:cNvSpPr/>
              <p:nvPr/>
            </p:nvSpPr>
            <p:spPr>
              <a:xfrm flipV="1">
                <a:off x="1669367" y="4976439"/>
                <a:ext cx="1963593" cy="82559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 type="triangle" w="med" len="med"/>
              </a:ln>
              <a:effectLst/>
            </p:spPr>
            <p:txBody>
              <a:bodyPr wrap="square" lIns="24110" tIns="24110" rIns="24110" bIns="24110" numCol="1" anchor="t">
                <a:noAutofit/>
              </a:bodyPr>
              <a:lstStyle/>
              <a:p>
                <a:pPr defTabSz="482203">
                  <a:defRPr>
                    <a:solidFill>
                      <a:srgbClr val="FFFF00"/>
                    </a:solidFill>
                    <a:uFillTx/>
                  </a:defRPr>
                </a:pPr>
                <a:endParaRPr sz="675"/>
              </a:p>
            </p:txBody>
          </p:sp>
          <p:sp>
            <p:nvSpPr>
              <p:cNvPr id="148" name="Rectangle"/>
              <p:cNvSpPr/>
              <p:nvPr/>
            </p:nvSpPr>
            <p:spPr>
              <a:xfrm>
                <a:off x="270623" y="2388263"/>
                <a:ext cx="1837721" cy="1422277"/>
              </a:xfrm>
              <a:prstGeom prst="rect">
                <a:avLst/>
              </a:prstGeom>
              <a:gradFill flip="none" rotWithShape="1">
                <a:gsLst>
                  <a:gs pos="0">
                    <a:srgbClr val="999999">
                      <a:alpha val="50000"/>
                    </a:srgbClr>
                  </a:gs>
                  <a:gs pos="100000">
                    <a:srgbClr val="464658"/>
                  </a:gs>
                </a:gsLst>
                <a:lin ang="16200000" scaled="0"/>
              </a:gra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24110" tIns="24110" rIns="24110" bIns="24110" numCol="1" anchor="t">
                <a:noAutofit/>
              </a:bodyPr>
              <a:lstStyle/>
              <a:p>
                <a:pPr algn="ctr" defTabSz="482203">
                  <a:defRPr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675"/>
              </a:p>
            </p:txBody>
          </p:sp>
          <p:sp>
            <p:nvSpPr>
              <p:cNvPr id="149" name="Line"/>
              <p:cNvSpPr/>
              <p:nvPr/>
            </p:nvSpPr>
            <p:spPr>
              <a:xfrm>
                <a:off x="2380540" y="3071932"/>
                <a:ext cx="1148576" cy="5646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 type="triangle" w="med" len="med"/>
              </a:ln>
              <a:effectLst/>
            </p:spPr>
            <p:txBody>
              <a:bodyPr wrap="square" lIns="24110" tIns="24110" rIns="24110" bIns="24110" numCol="1" anchor="t">
                <a:noAutofit/>
              </a:bodyPr>
              <a:lstStyle/>
              <a:p>
                <a:pPr defTabSz="482203">
                  <a:defRPr>
                    <a:solidFill>
                      <a:srgbClr val="FFFF00"/>
                    </a:solidFill>
                    <a:uFillTx/>
                  </a:defRPr>
                </a:pPr>
                <a:endParaRPr sz="675"/>
              </a:p>
            </p:txBody>
          </p:sp>
        </p:grpSp>
        <p:sp>
          <p:nvSpPr>
            <p:cNvPr id="151" name="Xe gas 2.5 bar"/>
            <p:cNvSpPr txBox="1"/>
            <p:nvPr/>
          </p:nvSpPr>
          <p:spPr>
            <a:xfrm>
              <a:off x="1549501" y="1651122"/>
              <a:ext cx="1854500" cy="277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marL="0" marR="0" defTabSz="1285875">
                <a:defRPr sz="1800">
                  <a:uFillTx/>
                </a:defRPr>
              </a:lvl1pPr>
            </a:lstStyle>
            <a:p>
              <a:r>
                <a:rPr sz="675"/>
                <a:t>Xe gas 2.5 bar</a:t>
              </a:r>
            </a:p>
          </p:txBody>
        </p:sp>
        <p:sp>
          <p:nvSpPr>
            <p:cNvPr id="152" name="Line"/>
            <p:cNvSpPr/>
            <p:nvPr/>
          </p:nvSpPr>
          <p:spPr>
            <a:xfrm flipH="1">
              <a:off x="1436249" y="309500"/>
              <a:ext cx="1" cy="111859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82203">
                <a:defRPr>
                  <a:solidFill>
                    <a:srgbClr val="FFFF00"/>
                  </a:solidFill>
                  <a:uFillTx/>
                </a:defRPr>
              </a:pPr>
              <a:endParaRPr sz="675"/>
            </a:p>
          </p:txBody>
        </p:sp>
        <p:sp>
          <p:nvSpPr>
            <p:cNvPr id="153" name="Line"/>
            <p:cNvSpPr/>
            <p:nvPr/>
          </p:nvSpPr>
          <p:spPr>
            <a:xfrm>
              <a:off x="3311197" y="311026"/>
              <a:ext cx="1" cy="111706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82203">
                <a:defRPr>
                  <a:solidFill>
                    <a:srgbClr val="FFFF00"/>
                  </a:solidFill>
                  <a:uFillTx/>
                </a:defRPr>
              </a:pPr>
              <a:endParaRPr sz="675"/>
            </a:p>
          </p:txBody>
        </p:sp>
        <p:sp>
          <p:nvSpPr>
            <p:cNvPr id="154" name="Line"/>
            <p:cNvSpPr/>
            <p:nvPr/>
          </p:nvSpPr>
          <p:spPr>
            <a:xfrm flipH="1" flipV="1">
              <a:off x="1423665" y="460579"/>
              <a:ext cx="1900116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82203">
                <a:defRPr>
                  <a:solidFill>
                    <a:srgbClr val="FFFF00"/>
                  </a:solidFill>
                  <a:uFillTx/>
                </a:defRPr>
              </a:pPr>
              <a:endParaRPr sz="675"/>
            </a:p>
          </p:txBody>
        </p:sp>
        <p:sp>
          <p:nvSpPr>
            <p:cNvPr id="155" name="∅ 22 mm"/>
            <p:cNvSpPr txBox="1"/>
            <p:nvPr/>
          </p:nvSpPr>
          <p:spPr>
            <a:xfrm>
              <a:off x="1448832" y="0"/>
              <a:ext cx="1854501" cy="380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marL="0" marR="0" algn="ctr" defTabSz="1285875">
                <a:defRPr sz="2400">
                  <a:uFillTx/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900"/>
                <a:t>∅ 22 mm</a:t>
              </a:r>
            </a:p>
          </p:txBody>
        </p:sp>
        <p:sp>
          <p:nvSpPr>
            <p:cNvPr id="156" name="Line"/>
            <p:cNvSpPr/>
            <p:nvPr/>
          </p:nvSpPr>
          <p:spPr>
            <a:xfrm>
              <a:off x="253396" y="1278540"/>
              <a:ext cx="1195437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82203">
                <a:defRPr>
                  <a:solidFill>
                    <a:srgbClr val="FFFF00"/>
                  </a:solidFill>
                  <a:uFillTx/>
                </a:defRPr>
              </a:pPr>
              <a:endParaRPr sz="675"/>
            </a:p>
          </p:txBody>
        </p:sp>
        <p:sp>
          <p:nvSpPr>
            <p:cNvPr id="157" name="Line"/>
            <p:cNvSpPr/>
            <p:nvPr/>
          </p:nvSpPr>
          <p:spPr>
            <a:xfrm>
              <a:off x="270698" y="4895272"/>
              <a:ext cx="1173417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82203">
                <a:defRPr>
                  <a:solidFill>
                    <a:srgbClr val="FFFF00"/>
                  </a:solidFill>
                  <a:uFillTx/>
                </a:defRPr>
              </a:pPr>
              <a:endParaRPr sz="675"/>
            </a:p>
          </p:txBody>
        </p:sp>
        <p:sp>
          <p:nvSpPr>
            <p:cNvPr id="158" name="Line"/>
            <p:cNvSpPr/>
            <p:nvPr/>
          </p:nvSpPr>
          <p:spPr>
            <a:xfrm flipH="1">
              <a:off x="381015" y="1310587"/>
              <a:ext cx="1" cy="358468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82203">
                <a:defRPr>
                  <a:solidFill>
                    <a:srgbClr val="FFFF00"/>
                  </a:solidFill>
                  <a:uFillTx/>
                </a:defRPr>
              </a:pPr>
              <a:endParaRPr sz="675"/>
            </a:p>
          </p:txBody>
        </p:sp>
        <p:sp>
          <p:nvSpPr>
            <p:cNvPr id="159" name="35 mm"/>
            <p:cNvSpPr txBox="1"/>
            <p:nvPr/>
          </p:nvSpPr>
          <p:spPr>
            <a:xfrm rot="16200000">
              <a:off x="-1039610" y="2920937"/>
              <a:ext cx="2453885" cy="374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marL="0" marR="0" algn="ctr" defTabSz="1285875">
                <a:defRPr sz="2400">
                  <a:uFillTx/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900"/>
                <a:t>35 mm</a:t>
              </a:r>
            </a:p>
          </p:txBody>
        </p:sp>
        <p:sp>
          <p:nvSpPr>
            <p:cNvPr id="160" name="Line"/>
            <p:cNvSpPr/>
            <p:nvPr/>
          </p:nvSpPr>
          <p:spPr>
            <a:xfrm>
              <a:off x="789769" y="3495887"/>
              <a:ext cx="1019268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82203">
                <a:defRPr>
                  <a:solidFill>
                    <a:srgbClr val="FFFF00"/>
                  </a:solidFill>
                  <a:uFillTx/>
                </a:defRPr>
              </a:pPr>
              <a:endParaRPr sz="675"/>
            </a:p>
          </p:txBody>
        </p:sp>
        <p:sp>
          <p:nvSpPr>
            <p:cNvPr id="161" name="Line"/>
            <p:cNvSpPr/>
            <p:nvPr/>
          </p:nvSpPr>
          <p:spPr>
            <a:xfrm flipH="1">
              <a:off x="859190" y="3495887"/>
              <a:ext cx="1" cy="139480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82203">
                <a:defRPr>
                  <a:solidFill>
                    <a:srgbClr val="FFFF00"/>
                  </a:solidFill>
                  <a:uFillTx/>
                </a:defRPr>
              </a:pPr>
              <a:endParaRPr sz="675"/>
            </a:p>
          </p:txBody>
        </p:sp>
        <p:sp>
          <p:nvSpPr>
            <p:cNvPr id="162" name="20 mm"/>
            <p:cNvSpPr txBox="1"/>
            <p:nvPr/>
          </p:nvSpPr>
          <p:spPr>
            <a:xfrm rot="16200000">
              <a:off x="-574782" y="4002142"/>
              <a:ext cx="2455411" cy="374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marL="0" marR="0" algn="ctr" defTabSz="1285875">
                <a:defRPr sz="2400">
                  <a:uFillTx/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900"/>
                <a:t>20 mm</a:t>
              </a:r>
            </a:p>
          </p:txBody>
        </p:sp>
      </p:grpSp>
      <p:pic>
        <p:nvPicPr>
          <p:cNvPr id="164" name="image.png" descr="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685" y="1638921"/>
            <a:ext cx="876505" cy="1254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SymmetricGun" descr="SymmetricGu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0" t="4537"/>
          <a:stretch>
            <a:fillRect/>
          </a:stretch>
        </p:blipFill>
        <p:spPr>
          <a:xfrm>
            <a:off x="4779842" y="1428632"/>
            <a:ext cx="2458975" cy="1737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symmetricgun" descr="symmetricgu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607" y="3231280"/>
            <a:ext cx="1408524" cy="732799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Rectangle"/>
          <p:cNvSpPr/>
          <p:nvPr/>
        </p:nvSpPr>
        <p:spPr>
          <a:xfrm>
            <a:off x="4318294" y="967080"/>
            <a:ext cx="13683" cy="30166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26789" tIns="26789" rIns="26789" bIns="26789" anchor="ctr"/>
          <a:lstStyle/>
          <a:p>
            <a:endParaRPr sz="675"/>
          </a:p>
        </p:txBody>
      </p:sp>
      <p:sp>
        <p:nvSpPr>
          <p:cNvPr id="168" name="Example 2: Symmetrical bilateral compression"/>
          <p:cNvSpPr txBox="1"/>
          <p:nvPr/>
        </p:nvSpPr>
        <p:spPr>
          <a:xfrm>
            <a:off x="4585260" y="969374"/>
            <a:ext cx="3742957" cy="446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3400" b="1">
                <a:solidFill>
                  <a:srgbClr val="006EAD"/>
                </a:solidFill>
              </a:defRPr>
            </a:lvl1pPr>
          </a:lstStyle>
          <a:p>
            <a:r>
              <a:rPr sz="1275" dirty="0"/>
              <a:t>Example 2: </a:t>
            </a:r>
            <a:r>
              <a:rPr lang="en-US" sz="1275" dirty="0"/>
              <a:t>Phase Transitions in Molecular </a:t>
            </a:r>
            <a:r>
              <a:rPr lang="en-US" sz="1275" dirty="0" smtClean="0"/>
              <a:t>			Liquids </a:t>
            </a:r>
            <a:r>
              <a:rPr lang="en-US" sz="1275" dirty="0"/>
              <a:t>at High </a:t>
            </a:r>
            <a:r>
              <a:rPr lang="en-US" sz="1275" dirty="0" smtClean="0"/>
              <a:t>Pressures</a:t>
            </a:r>
            <a:endParaRPr sz="1275" dirty="0"/>
          </a:p>
        </p:txBody>
      </p:sp>
      <p:sp>
        <p:nvSpPr>
          <p:cNvPr id="169" name="Example 1: Shock compression of noble gases"/>
          <p:cNvSpPr txBox="1"/>
          <p:nvPr/>
        </p:nvSpPr>
        <p:spPr>
          <a:xfrm>
            <a:off x="389633" y="969374"/>
            <a:ext cx="3405469" cy="446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3400" b="1">
                <a:solidFill>
                  <a:srgbClr val="006EAD"/>
                </a:solidFill>
              </a:defRPr>
            </a:lvl1pPr>
          </a:lstStyle>
          <a:p>
            <a:r>
              <a:rPr sz="1275" dirty="0"/>
              <a:t>Example </a:t>
            </a:r>
            <a:r>
              <a:rPr sz="1275" dirty="0" smtClean="0"/>
              <a:t>1:</a:t>
            </a:r>
            <a:r>
              <a:rPr lang="de-DE" sz="1275" dirty="0" smtClean="0"/>
              <a:t>	</a:t>
            </a:r>
            <a:r>
              <a:rPr lang="en-US" sz="1275" dirty="0" smtClean="0"/>
              <a:t>Shock-Compressed Non-Ideal 		Plasmas </a:t>
            </a:r>
            <a:r>
              <a:rPr lang="en-US" sz="1275" dirty="0"/>
              <a:t>of Rare </a:t>
            </a:r>
            <a:r>
              <a:rPr lang="en-US" sz="1275" dirty="0" smtClean="0"/>
              <a:t>Gases</a:t>
            </a:r>
            <a:endParaRPr sz="1275" dirty="0"/>
          </a:p>
        </p:txBody>
      </p:sp>
      <p:sp>
        <p:nvSpPr>
          <p:cNvPr id="171" name="MHE ~ 30 g…"/>
          <p:cNvSpPr txBox="1"/>
          <p:nvPr/>
        </p:nvSpPr>
        <p:spPr>
          <a:xfrm>
            <a:off x="2932830" y="2939265"/>
            <a:ext cx="682478" cy="504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>
              <a:defRPr sz="2600"/>
            </a:pPr>
            <a:r>
              <a:rPr sz="975" dirty="0"/>
              <a:t>M</a:t>
            </a:r>
            <a:r>
              <a:rPr sz="975" baseline="-5999" dirty="0"/>
              <a:t>HE</a:t>
            </a:r>
            <a:r>
              <a:rPr sz="975" dirty="0"/>
              <a:t> ~ 30 g</a:t>
            </a:r>
          </a:p>
          <a:p>
            <a:pPr algn="ctr">
              <a:defRPr sz="2600"/>
            </a:pPr>
            <a:r>
              <a:rPr sz="975" dirty="0"/>
              <a:t>p ~ 10 </a:t>
            </a:r>
            <a:r>
              <a:rPr sz="975" dirty="0" err="1"/>
              <a:t>kbar</a:t>
            </a:r>
            <a:endParaRPr sz="975" dirty="0"/>
          </a:p>
          <a:p>
            <a:pPr algn="ctr">
              <a:defRPr sz="2600"/>
            </a:pPr>
            <a:r>
              <a:rPr sz="975" dirty="0"/>
              <a:t>T ~ 3 eV</a:t>
            </a:r>
          </a:p>
        </p:txBody>
      </p:sp>
      <p:sp>
        <p:nvSpPr>
          <p:cNvPr id="172" name="MHE ~ 60 g…"/>
          <p:cNvSpPr txBox="1"/>
          <p:nvPr/>
        </p:nvSpPr>
        <p:spPr>
          <a:xfrm>
            <a:off x="6405135" y="3345567"/>
            <a:ext cx="751408" cy="504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>
              <a:defRPr sz="2600"/>
            </a:pPr>
            <a:r>
              <a:rPr sz="975"/>
              <a:t>M</a:t>
            </a:r>
            <a:r>
              <a:rPr sz="975" baseline="-5999"/>
              <a:t>HE</a:t>
            </a:r>
            <a:r>
              <a:rPr sz="975"/>
              <a:t> ~ 60 g</a:t>
            </a:r>
          </a:p>
          <a:p>
            <a:pPr algn="ctr">
              <a:defRPr sz="2600"/>
            </a:pPr>
            <a:r>
              <a:rPr sz="975"/>
              <a:t>p ~ 600 kbar</a:t>
            </a:r>
          </a:p>
          <a:p>
            <a:pPr algn="ctr">
              <a:defRPr sz="2600"/>
            </a:pPr>
            <a:r>
              <a:rPr sz="975"/>
              <a:t>u</a:t>
            </a:r>
            <a:r>
              <a:rPr sz="975" baseline="-5999"/>
              <a:t>S</a:t>
            </a:r>
            <a:r>
              <a:rPr sz="975"/>
              <a:t> ~ 3 km/s</a:t>
            </a:r>
          </a:p>
        </p:txBody>
      </p:sp>
      <p:sp>
        <p:nvSpPr>
          <p:cNvPr id="173" name="A letter-of-intent for explosively driven experiments has been submitted to FAIR for evaluation…"/>
          <p:cNvSpPr/>
          <p:nvPr/>
        </p:nvSpPr>
        <p:spPr>
          <a:xfrm>
            <a:off x="322054" y="3926161"/>
            <a:ext cx="8486419" cy="10029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/>
          <a:p>
            <a:pPr marL="144780" indent="-114300">
              <a:lnSpc>
                <a:spcPts val="1600"/>
              </a:lnSpc>
              <a:buSzPct val="100000"/>
              <a:buFontTx/>
              <a:buChar char="•"/>
              <a:defRPr sz="3400">
                <a:uFill>
                  <a:solidFill>
                    <a:srgbClr val="006D8F"/>
                  </a:solidFill>
                </a:uFill>
              </a:defRPr>
            </a:pPr>
            <a:r>
              <a:rPr lang="en-US" sz="1200" dirty="0"/>
              <a:t>PRIOR will offer unique possibilities to diagnose explosively-driven shock wave experiments</a:t>
            </a:r>
          </a:p>
          <a:p>
            <a:pPr marL="144780" indent="-114300">
              <a:lnSpc>
                <a:spcPts val="1600"/>
              </a:lnSpc>
              <a:buSzPct val="100000"/>
              <a:buChar char="•"/>
              <a:defRPr sz="3400">
                <a:uFill>
                  <a:solidFill>
                    <a:srgbClr val="006D8F"/>
                  </a:solidFill>
                </a:uFill>
              </a:defRPr>
            </a:pPr>
            <a:r>
              <a:rPr sz="1200" dirty="0" smtClean="0"/>
              <a:t>A </a:t>
            </a:r>
            <a:r>
              <a:rPr sz="1200" dirty="0"/>
              <a:t>letter-of-intent for explosively driven experiments has been submitted to FAIR for evaluation</a:t>
            </a:r>
          </a:p>
          <a:p>
            <a:pPr marL="144780" indent="-114300">
              <a:lnSpc>
                <a:spcPts val="1600"/>
              </a:lnSpc>
              <a:buSzPct val="100000"/>
              <a:buChar char="•"/>
              <a:defRPr sz="3400">
                <a:uFill>
                  <a:solidFill>
                    <a:srgbClr val="006D8F"/>
                  </a:solidFill>
                </a:uFill>
              </a:defRPr>
            </a:pPr>
            <a:r>
              <a:rPr sz="1200" dirty="0" smtClean="0"/>
              <a:t>Once </a:t>
            </a:r>
            <a:r>
              <a:rPr sz="1200" dirty="0"/>
              <a:t>the science case is approved by FAIR, </a:t>
            </a:r>
            <a:r>
              <a:rPr sz="1200" dirty="0" smtClean="0"/>
              <a:t>preparations </a:t>
            </a:r>
            <a:r>
              <a:rPr sz="1200" dirty="0"/>
              <a:t>(technical, applying for needed permits) will start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5201">
            <a:off x="7718049" y="1956442"/>
            <a:ext cx="1547267" cy="20785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74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14298" y="1026333"/>
            <a:ext cx="8530937" cy="34163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buClr>
                <a:srgbClr val="FDBB63"/>
              </a:buClr>
            </a:pPr>
            <a:r>
              <a:rPr lang="de-DE" b="1" dirty="0" err="1" smtClean="0"/>
              <a:t>Within</a:t>
            </a:r>
            <a:r>
              <a:rPr lang="de-DE" b="1" dirty="0" smtClean="0"/>
              <a:t> FAIR Phase-0 </a:t>
            </a:r>
            <a:r>
              <a:rPr lang="de-DE" b="1" dirty="0" err="1" smtClean="0"/>
              <a:t>the</a:t>
            </a:r>
            <a:r>
              <a:rPr lang="de-DE" b="1" dirty="0" smtClean="0"/>
              <a:t> HED@FAIR </a:t>
            </a:r>
            <a:r>
              <a:rPr lang="de-DE" b="1" dirty="0" err="1" smtClean="0"/>
              <a:t>collaboration</a:t>
            </a:r>
            <a:r>
              <a:rPr lang="de-DE" b="1" dirty="0" smtClean="0"/>
              <a:t> </a:t>
            </a:r>
            <a:r>
              <a:rPr lang="de-DE" b="1" dirty="0" err="1" smtClean="0"/>
              <a:t>has</a:t>
            </a:r>
            <a:r>
              <a:rPr lang="de-DE" b="1" dirty="0" smtClean="0"/>
              <a:t> </a:t>
            </a:r>
            <a:r>
              <a:rPr lang="de-DE" b="1" dirty="0" err="1" smtClean="0"/>
              <a:t>exciting</a:t>
            </a:r>
            <a:r>
              <a:rPr lang="de-DE" b="1" dirty="0" smtClean="0"/>
              <a:t> </a:t>
            </a:r>
            <a:r>
              <a:rPr lang="de-DE" b="1" dirty="0" err="1" smtClean="0"/>
              <a:t>opportunities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HED-</a:t>
            </a:r>
            <a:r>
              <a:rPr lang="de-DE" b="1" dirty="0" err="1" smtClean="0"/>
              <a:t>science</a:t>
            </a:r>
            <a:r>
              <a:rPr lang="de-DE" b="1" dirty="0" smtClean="0"/>
              <a:t> </a:t>
            </a:r>
            <a:r>
              <a:rPr lang="de-DE" b="1" dirty="0" err="1" smtClean="0"/>
              <a:t>experiments</a:t>
            </a:r>
            <a:endParaRPr lang="de-DE" b="1" dirty="0" smtClean="0"/>
          </a:p>
          <a:p>
            <a:pPr algn="l">
              <a:buClr>
                <a:srgbClr val="FDBB63"/>
              </a:buClr>
            </a:pPr>
            <a:endParaRPr lang="de-DE" dirty="0" smtClean="0"/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Experiments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intense</a:t>
            </a:r>
            <a:r>
              <a:rPr lang="de-DE" dirty="0" smtClean="0"/>
              <a:t>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pulses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smtClean="0"/>
              <a:t>HHT-cave</a:t>
            </a:r>
            <a:endParaRPr lang="de-DE" dirty="0" smtClean="0"/>
          </a:p>
          <a:p>
            <a:pPr marL="742950" lvl="1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Heavy-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heating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extreme matter </a:t>
            </a:r>
            <a:r>
              <a:rPr lang="de-DE" dirty="0" err="1" smtClean="0"/>
              <a:t>states</a:t>
            </a:r>
            <a:endParaRPr lang="de-DE" dirty="0" smtClean="0"/>
          </a:p>
          <a:p>
            <a:pPr marL="742950" lvl="1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New </a:t>
            </a:r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 err="1" smtClean="0"/>
              <a:t>beamline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PHELIX </a:t>
            </a:r>
            <a:r>
              <a:rPr lang="de-DE" dirty="0" err="1" smtClean="0"/>
              <a:t>enables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probing</a:t>
            </a:r>
            <a:r>
              <a:rPr lang="de-DE" dirty="0" smtClean="0"/>
              <a:t> </a:t>
            </a:r>
            <a:r>
              <a:rPr lang="de-DE" dirty="0" err="1" smtClean="0"/>
              <a:t>schemes</a:t>
            </a:r>
            <a:endParaRPr lang="de-DE" dirty="0" smtClean="0"/>
          </a:p>
          <a:p>
            <a:pPr marL="742950" lvl="1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IPD-</a:t>
            </a:r>
            <a:r>
              <a:rPr lang="de-DE" dirty="0" err="1" smtClean="0"/>
              <a:t>measurements</a:t>
            </a:r>
            <a:r>
              <a:rPr lang="de-DE" dirty="0" smtClean="0"/>
              <a:t> on HI-</a:t>
            </a:r>
            <a:r>
              <a:rPr lang="de-DE" dirty="0" err="1" smtClean="0"/>
              <a:t>driven</a:t>
            </a:r>
            <a:r>
              <a:rPr lang="de-DE" dirty="0" smtClean="0"/>
              <a:t> </a:t>
            </a:r>
            <a:r>
              <a:rPr lang="de-DE" dirty="0" err="1" smtClean="0"/>
              <a:t>samples</a:t>
            </a:r>
            <a:r>
              <a:rPr lang="de-DE" dirty="0" smtClean="0"/>
              <a:t> </a:t>
            </a:r>
            <a:r>
              <a:rPr lang="de-DE" dirty="0" err="1" smtClean="0"/>
              <a:t>planned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day-1 </a:t>
            </a:r>
            <a:r>
              <a:rPr lang="de-DE" dirty="0" err="1" smtClean="0"/>
              <a:t>experiment</a:t>
            </a:r>
            <a:endParaRPr lang="de-DE" dirty="0" smtClean="0"/>
          </a:p>
          <a:p>
            <a:pPr marL="742950" lvl="1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PRIOR: a </a:t>
            </a:r>
            <a:r>
              <a:rPr lang="de-DE" dirty="0" err="1" smtClean="0"/>
              <a:t>unique</a:t>
            </a:r>
            <a:r>
              <a:rPr lang="de-DE" dirty="0" smtClean="0"/>
              <a:t> high-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proton</a:t>
            </a:r>
            <a:r>
              <a:rPr lang="de-DE" dirty="0" smtClean="0"/>
              <a:t> </a:t>
            </a:r>
            <a:r>
              <a:rPr lang="de-DE" dirty="0" err="1" smtClean="0"/>
              <a:t>microscope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dynamic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endParaRPr lang="de-DE" dirty="0" smtClean="0"/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dirty="0" err="1" smtClean="0"/>
              <a:t>Intense</a:t>
            </a:r>
            <a:r>
              <a:rPr lang="de-DE" dirty="0" smtClean="0"/>
              <a:t> laser-matter </a:t>
            </a:r>
            <a:r>
              <a:rPr lang="de-DE" dirty="0" err="1" smtClean="0"/>
              <a:t>experiments</a:t>
            </a:r>
            <a:r>
              <a:rPr lang="de-DE" dirty="0" smtClean="0"/>
              <a:t> at PHELIX</a:t>
            </a:r>
          </a:p>
          <a:p>
            <a:pPr marL="742950" lvl="1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Development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/>
              <a:t>h</a:t>
            </a:r>
            <a:r>
              <a:rPr lang="de-DE" dirty="0" smtClean="0"/>
              <a:t>igh-</a:t>
            </a:r>
            <a:r>
              <a:rPr lang="de-DE" dirty="0" err="1" smtClean="0"/>
              <a:t>flux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 (x-</a:t>
            </a:r>
            <a:r>
              <a:rPr lang="de-DE" dirty="0" err="1" smtClean="0"/>
              <a:t>ray</a:t>
            </a:r>
            <a:r>
              <a:rPr lang="de-DE" dirty="0" smtClean="0"/>
              <a:t>, </a:t>
            </a:r>
            <a:r>
              <a:rPr lang="de-DE" dirty="0" err="1" smtClean="0"/>
              <a:t>protons</a:t>
            </a:r>
            <a:r>
              <a:rPr lang="de-DE" dirty="0" smtClean="0"/>
              <a:t>, </a:t>
            </a:r>
            <a:r>
              <a:rPr lang="de-DE" dirty="0" err="1" smtClean="0"/>
              <a:t>neutrons</a:t>
            </a:r>
            <a:r>
              <a:rPr lang="de-DE" dirty="0" smtClean="0"/>
              <a:t>, </a:t>
            </a:r>
            <a:r>
              <a:rPr lang="de-DE" dirty="0" err="1" smtClean="0"/>
              <a:t>gamma</a:t>
            </a:r>
            <a:r>
              <a:rPr lang="de-DE" dirty="0" smtClean="0"/>
              <a:t>)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applications</a:t>
            </a:r>
            <a:r>
              <a:rPr lang="de-DE" dirty="0" smtClean="0"/>
              <a:t> (x-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backlighting</a:t>
            </a:r>
            <a:r>
              <a:rPr lang="de-DE" dirty="0" smtClean="0"/>
              <a:t>, </a:t>
            </a:r>
            <a:r>
              <a:rPr lang="de-DE" dirty="0" err="1" smtClean="0"/>
              <a:t>neutron</a:t>
            </a:r>
            <a:r>
              <a:rPr lang="de-DE" dirty="0" smtClean="0"/>
              <a:t>-imaging, </a:t>
            </a: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reactions</a:t>
            </a:r>
            <a:r>
              <a:rPr lang="de-DE" dirty="0" smtClean="0"/>
              <a:t>)</a:t>
            </a:r>
          </a:p>
          <a:p>
            <a:pPr algn="l">
              <a:buClr>
                <a:srgbClr val="FDBB63"/>
              </a:buClr>
            </a:pPr>
            <a:endParaRPr lang="de-DE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132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/>
          <p:cNvGrpSpPr/>
          <p:nvPr/>
        </p:nvGrpSpPr>
        <p:grpSpPr>
          <a:xfrm>
            <a:off x="2891042" y="2945574"/>
            <a:ext cx="5761289" cy="1910801"/>
            <a:chOff x="105423" y="3698235"/>
            <a:chExt cx="7681719" cy="2547735"/>
          </a:xfrm>
        </p:grpSpPr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78" y="4056082"/>
              <a:ext cx="2189889" cy="2189888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7253" y="4056082"/>
              <a:ext cx="2189889" cy="2189888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8016" y="4056082"/>
              <a:ext cx="2189889" cy="2189888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Gerade Verbindung mit Pfeil 6"/>
            <p:cNvCxnSpPr/>
            <p:nvPr/>
          </p:nvCxnSpPr>
          <p:spPr>
            <a:xfrm>
              <a:off x="1072175" y="6060365"/>
              <a:ext cx="338385" cy="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mit Pfeil 7"/>
            <p:cNvCxnSpPr/>
            <p:nvPr/>
          </p:nvCxnSpPr>
          <p:spPr>
            <a:xfrm flipH="1">
              <a:off x="1665500" y="6060365"/>
              <a:ext cx="369147" cy="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6"/>
            <p:cNvSpPr txBox="1"/>
            <p:nvPr/>
          </p:nvSpPr>
          <p:spPr>
            <a:xfrm>
              <a:off x="1655975" y="5745779"/>
              <a:ext cx="761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200" dirty="0">
                  <a:solidFill>
                    <a:schemeClr val="accent1">
                      <a:lumMod val="75000"/>
                    </a:schemeClr>
                  </a:solidFill>
                </a:rPr>
                <a:t>50</a:t>
              </a:r>
              <a:r>
                <a:rPr lang="de-DE" sz="1200" dirty="0">
                  <a:solidFill>
                    <a:schemeClr val="accent1">
                      <a:lumMod val="75000"/>
                    </a:schemeClr>
                  </a:solidFill>
                  <a:latin typeface="Symbol" panose="05050102010706020507" pitchFamily="18" charset="2"/>
                </a:rPr>
                <a:t>m</a:t>
              </a:r>
              <a:r>
                <a:rPr lang="de-DE" sz="1200" dirty="0">
                  <a:solidFill>
                    <a:schemeClr val="accent1">
                      <a:lumMod val="75000"/>
                    </a:schemeClr>
                  </a:solidFill>
                </a:rPr>
                <a:t>m</a:t>
              </a:r>
              <a:endParaRPr lang="en-US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0" name="Textfeld 7"/>
            <p:cNvSpPr txBox="1"/>
            <p:nvPr/>
          </p:nvSpPr>
          <p:spPr>
            <a:xfrm>
              <a:off x="1080392" y="3698235"/>
              <a:ext cx="90665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500" dirty="0" err="1">
                  <a:solidFill>
                    <a:schemeClr val="tx2"/>
                  </a:solidFill>
                  <a:latin typeface="Symbol" panose="05050102010706020507" pitchFamily="18" charset="2"/>
                </a:rPr>
                <a:t>D</a:t>
              </a:r>
              <a:r>
                <a:rPr lang="de-DE" sz="1500" i="1" dirty="0" err="1">
                  <a:solidFill>
                    <a:schemeClr val="tx2"/>
                  </a:solidFill>
                </a:rPr>
                <a:t>t</a:t>
              </a:r>
              <a:r>
                <a:rPr lang="de-DE" sz="1500" dirty="0">
                  <a:solidFill>
                    <a:schemeClr val="tx2"/>
                  </a:solidFill>
                </a:rPr>
                <a:t> = 0</a:t>
              </a:r>
              <a:endParaRPr lang="en-US" sz="1500" dirty="0">
                <a:solidFill>
                  <a:schemeClr val="tx2"/>
                </a:solidFill>
              </a:endParaRPr>
            </a:p>
          </p:txBody>
        </p:sp>
        <p:sp>
          <p:nvSpPr>
            <p:cNvPr id="11" name="Textfeld 48"/>
            <p:cNvSpPr txBox="1"/>
            <p:nvPr/>
          </p:nvSpPr>
          <p:spPr>
            <a:xfrm>
              <a:off x="3381776" y="3698235"/>
              <a:ext cx="146236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500">
                  <a:solidFill>
                    <a:schemeClr val="tx2"/>
                  </a:solidFill>
                  <a:latin typeface="Symbol" panose="05050102010706020507" pitchFamily="18" charset="2"/>
                </a:rPr>
                <a:t>D</a:t>
              </a:r>
              <a:r>
                <a:rPr lang="de-DE" sz="1500" i="1">
                  <a:solidFill>
                    <a:schemeClr val="tx2"/>
                  </a:solidFill>
                </a:rPr>
                <a:t>t</a:t>
              </a:r>
              <a:r>
                <a:rPr lang="de-DE" sz="1500">
                  <a:solidFill>
                    <a:schemeClr val="tx2"/>
                  </a:solidFill>
                </a:rPr>
                <a:t> = 1.2 </a:t>
              </a:r>
              <a:r>
                <a:rPr lang="de-DE" sz="1500" dirty="0" err="1">
                  <a:solidFill>
                    <a:schemeClr val="tx2"/>
                  </a:solidFill>
                </a:rPr>
                <a:t>ns</a:t>
              </a:r>
              <a:endParaRPr lang="en-US" sz="1500" dirty="0">
                <a:solidFill>
                  <a:schemeClr val="tx2"/>
                </a:solidFill>
              </a:endParaRPr>
            </a:p>
          </p:txBody>
        </p:sp>
        <p:sp>
          <p:nvSpPr>
            <p:cNvPr id="12" name="Textfeld 49"/>
            <p:cNvSpPr txBox="1"/>
            <p:nvPr/>
          </p:nvSpPr>
          <p:spPr>
            <a:xfrm>
              <a:off x="5961014" y="3698235"/>
              <a:ext cx="146236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500">
                  <a:solidFill>
                    <a:schemeClr val="tx2"/>
                  </a:solidFill>
                  <a:latin typeface="Symbol" panose="05050102010706020507" pitchFamily="18" charset="2"/>
                </a:rPr>
                <a:t>D</a:t>
              </a:r>
              <a:r>
                <a:rPr lang="de-DE" sz="1500" i="1">
                  <a:solidFill>
                    <a:schemeClr val="tx2"/>
                  </a:solidFill>
                </a:rPr>
                <a:t>t</a:t>
              </a:r>
              <a:r>
                <a:rPr lang="de-DE" sz="1500">
                  <a:solidFill>
                    <a:schemeClr val="tx2"/>
                  </a:solidFill>
                </a:rPr>
                <a:t> = 2.4 </a:t>
              </a:r>
              <a:r>
                <a:rPr lang="de-DE" sz="1500" dirty="0" err="1">
                  <a:solidFill>
                    <a:schemeClr val="tx2"/>
                  </a:solidFill>
                </a:rPr>
                <a:t>ns</a:t>
              </a:r>
              <a:endParaRPr lang="en-US" sz="1500" dirty="0">
                <a:solidFill>
                  <a:schemeClr val="tx2"/>
                </a:solidFill>
              </a:endParaRPr>
            </a:p>
          </p:txBody>
        </p:sp>
        <p:sp>
          <p:nvSpPr>
            <p:cNvPr id="13" name="Pfeil nach rechts 12"/>
            <p:cNvSpPr/>
            <p:nvPr/>
          </p:nvSpPr>
          <p:spPr>
            <a:xfrm>
              <a:off x="202407" y="4145763"/>
              <a:ext cx="1202564" cy="927866"/>
            </a:xfrm>
            <a:prstGeom prst="rightArrow">
              <a:avLst>
                <a:gd name="adj1" fmla="val 50000"/>
                <a:gd name="adj2" fmla="val 6742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baseline="300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Gerade Verbindung 13"/>
            <p:cNvCxnSpPr/>
            <p:nvPr/>
          </p:nvCxnSpPr>
          <p:spPr>
            <a:xfrm>
              <a:off x="1686745" y="4607580"/>
              <a:ext cx="604312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/>
          </p:nvCxnSpPr>
          <p:spPr>
            <a:xfrm flipH="1" flipV="1">
              <a:off x="1684021" y="5228251"/>
              <a:ext cx="186795" cy="1845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90"/>
            <p:cNvSpPr txBox="1"/>
            <p:nvPr/>
          </p:nvSpPr>
          <p:spPr>
            <a:xfrm>
              <a:off x="1715164" y="5376589"/>
              <a:ext cx="9051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200" b="1" dirty="0" err="1"/>
                <a:t>Ti-wire</a:t>
              </a:r>
              <a:endParaRPr lang="en-US" sz="1200" b="1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05423" y="4307100"/>
              <a:ext cx="1146041" cy="595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Laser</a:t>
              </a:r>
              <a:endParaRPr lang="en-US" sz="1100" b="1" dirty="0"/>
            </a:p>
            <a:p>
              <a:pPr algn="ctr"/>
              <a:r>
                <a:rPr lang="de-DE" sz="1100" dirty="0"/>
                <a:t>10</a:t>
              </a:r>
              <a:r>
                <a:rPr lang="de-DE" sz="1100" baseline="30000" dirty="0"/>
                <a:t>18</a:t>
              </a:r>
              <a:r>
                <a:rPr lang="de-DE" sz="1100" dirty="0"/>
                <a:t>W/cm</a:t>
              </a:r>
              <a:r>
                <a:rPr lang="de-DE" sz="1100" baseline="30000" dirty="0"/>
                <a:t>2</a:t>
              </a:r>
              <a:endParaRPr lang="en-US" sz="1100" baseline="30000" dirty="0"/>
            </a:p>
          </p:txBody>
        </p:sp>
      </p:grpSp>
      <p:sp>
        <p:nvSpPr>
          <p:cNvPr id="19" name="Titel 18"/>
          <p:cNvSpPr>
            <a:spLocks noGrp="1"/>
          </p:cNvSpPr>
          <p:nvPr>
            <p:ph type="title"/>
          </p:nvPr>
        </p:nvSpPr>
        <p:spPr>
          <a:xfrm>
            <a:off x="317638" y="189979"/>
            <a:ext cx="6400266" cy="590668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PHELIX: Laser-</a:t>
            </a:r>
            <a:r>
              <a:rPr lang="de-DE" dirty="0" err="1" smtClean="0"/>
              <a:t>driven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high-resolution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radiography</a:t>
            </a:r>
            <a:endParaRPr lang="en-US" dirty="0"/>
          </a:p>
        </p:txBody>
      </p:sp>
      <p:sp>
        <p:nvSpPr>
          <p:cNvPr id="31" name="Textfeld 30"/>
          <p:cNvSpPr txBox="1"/>
          <p:nvPr/>
        </p:nvSpPr>
        <p:spPr>
          <a:xfrm>
            <a:off x="336520" y="1079704"/>
            <a:ext cx="26272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b="1" dirty="0" err="1">
                <a:solidFill>
                  <a:schemeClr val="tx2"/>
                </a:solidFill>
              </a:rPr>
              <a:t>Spherical</a:t>
            </a:r>
            <a:r>
              <a:rPr lang="de-DE" sz="1350" b="1" dirty="0">
                <a:solidFill>
                  <a:schemeClr val="tx2"/>
                </a:solidFill>
              </a:rPr>
              <a:t> </a:t>
            </a:r>
            <a:r>
              <a:rPr lang="de-DE" sz="1350" b="1" dirty="0" err="1">
                <a:solidFill>
                  <a:schemeClr val="tx2"/>
                </a:solidFill>
              </a:rPr>
              <a:t>shock</a:t>
            </a:r>
            <a:r>
              <a:rPr lang="de-DE" sz="1350" b="1" dirty="0">
                <a:solidFill>
                  <a:schemeClr val="tx2"/>
                </a:solidFill>
              </a:rPr>
              <a:t> </a:t>
            </a:r>
            <a:r>
              <a:rPr lang="de-DE" sz="1350" b="1" dirty="0" err="1">
                <a:solidFill>
                  <a:schemeClr val="tx2"/>
                </a:solidFill>
              </a:rPr>
              <a:t>propagation</a:t>
            </a:r>
            <a:r>
              <a:rPr lang="de-DE" sz="1350" b="1" dirty="0">
                <a:solidFill>
                  <a:schemeClr val="tx2"/>
                </a:solidFill>
              </a:rPr>
              <a:t> in </a:t>
            </a:r>
            <a:r>
              <a:rPr lang="de-DE" sz="1350" b="1" dirty="0" err="1">
                <a:solidFill>
                  <a:schemeClr val="tx2"/>
                </a:solidFill>
              </a:rPr>
              <a:t>polystyrol-cylinder</a:t>
            </a:r>
            <a:endParaRPr lang="de-DE" sz="1350" b="1" dirty="0">
              <a:solidFill>
                <a:schemeClr val="tx2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160751" y="3132556"/>
            <a:ext cx="26598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b="1" dirty="0">
                <a:solidFill>
                  <a:schemeClr val="tx2"/>
                </a:solidFill>
              </a:rPr>
              <a:t>Hydro-evolution </a:t>
            </a:r>
            <a:r>
              <a:rPr lang="de-DE" sz="1350" b="1" dirty="0" err="1">
                <a:solidFill>
                  <a:schemeClr val="tx2"/>
                </a:solidFill>
              </a:rPr>
              <a:t>of</a:t>
            </a:r>
            <a:r>
              <a:rPr lang="de-DE" sz="1350" b="1" dirty="0">
                <a:solidFill>
                  <a:schemeClr val="tx2"/>
                </a:solidFill>
              </a:rPr>
              <a:t> „</a:t>
            </a:r>
            <a:r>
              <a:rPr lang="de-DE" sz="1350" b="1" dirty="0" err="1">
                <a:solidFill>
                  <a:schemeClr val="tx2"/>
                </a:solidFill>
              </a:rPr>
              <a:t>isochorically</a:t>
            </a:r>
            <a:r>
              <a:rPr lang="de-DE" sz="1350" b="1" dirty="0">
                <a:solidFill>
                  <a:schemeClr val="tx2"/>
                </a:solidFill>
              </a:rPr>
              <a:t> </a:t>
            </a:r>
            <a:r>
              <a:rPr lang="de-DE" sz="1350" b="1" dirty="0" err="1">
                <a:solidFill>
                  <a:schemeClr val="tx2"/>
                </a:solidFill>
              </a:rPr>
              <a:t>heated</a:t>
            </a:r>
            <a:r>
              <a:rPr lang="de-DE" sz="1350" b="1" dirty="0">
                <a:solidFill>
                  <a:schemeClr val="tx2"/>
                </a:solidFill>
              </a:rPr>
              <a:t>“ </a:t>
            </a:r>
            <a:r>
              <a:rPr lang="de-DE" sz="1350" b="1" dirty="0" err="1">
                <a:solidFill>
                  <a:schemeClr val="tx2"/>
                </a:solidFill>
              </a:rPr>
              <a:t>wires</a:t>
            </a:r>
            <a:endParaRPr lang="de-DE" sz="1350" b="1" dirty="0">
              <a:solidFill>
                <a:schemeClr val="tx2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320807" y="976422"/>
            <a:ext cx="2618458" cy="1940833"/>
            <a:chOff x="4589678" y="874292"/>
            <a:chExt cx="2618458" cy="1940833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678" y="874292"/>
              <a:ext cx="2460062" cy="194083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3" name="Gerade Verbindung mit Pfeil 32"/>
            <p:cNvCxnSpPr/>
            <p:nvPr/>
          </p:nvCxnSpPr>
          <p:spPr>
            <a:xfrm>
              <a:off x="5829068" y="975300"/>
              <a:ext cx="0" cy="395770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6"/>
            <p:cNvSpPr txBox="1"/>
            <p:nvPr/>
          </p:nvSpPr>
          <p:spPr>
            <a:xfrm>
              <a:off x="5813631" y="997630"/>
              <a:ext cx="72648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350" b="1">
                  <a:solidFill>
                    <a:schemeClr val="accent1">
                      <a:lumMod val="75000"/>
                    </a:schemeClr>
                  </a:solidFill>
                </a:rPr>
                <a:t>300</a:t>
              </a:r>
              <a:r>
                <a:rPr lang="de-DE" sz="1350" b="1">
                  <a:solidFill>
                    <a:schemeClr val="accent1">
                      <a:lumMod val="75000"/>
                    </a:schemeClr>
                  </a:solidFill>
                  <a:latin typeface="Symbol" panose="05050102010706020507" pitchFamily="18" charset="2"/>
                </a:rPr>
                <a:t>m</a:t>
              </a:r>
              <a:r>
                <a:rPr lang="de-DE" sz="1350" b="1">
                  <a:solidFill>
                    <a:schemeClr val="accent1">
                      <a:lumMod val="75000"/>
                    </a:schemeClr>
                  </a:solidFill>
                </a:rPr>
                <a:t>m</a:t>
              </a:r>
              <a:endParaRPr lang="en-US" sz="13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35" name="Gerade Verbindung mit Pfeil 34"/>
            <p:cNvCxnSpPr/>
            <p:nvPr/>
          </p:nvCxnSpPr>
          <p:spPr>
            <a:xfrm flipH="1" flipV="1">
              <a:off x="5829068" y="2322132"/>
              <a:ext cx="0" cy="395770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feld 36"/>
            <p:cNvSpPr txBox="1"/>
            <p:nvPr/>
          </p:nvSpPr>
          <p:spPr>
            <a:xfrm>
              <a:off x="6380665" y="1930895"/>
              <a:ext cx="82747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10</a:t>
              </a:r>
              <a:r>
                <a:rPr lang="de-DE" sz="1050" baseline="30000" dirty="0"/>
                <a:t>14</a:t>
              </a:r>
              <a:r>
                <a:rPr lang="de-DE" sz="1050" dirty="0"/>
                <a:t>W/cm</a:t>
              </a:r>
              <a:r>
                <a:rPr lang="de-DE" sz="1050" baseline="30000" dirty="0"/>
                <a:t>2</a:t>
              </a:r>
            </a:p>
          </p:txBody>
        </p:sp>
      </p:grpSp>
      <p:sp>
        <p:nvSpPr>
          <p:cNvPr id="29" name="Rectangle 111"/>
          <p:cNvSpPr>
            <a:spLocks noChangeArrowheads="1"/>
          </p:cNvSpPr>
          <p:nvPr/>
        </p:nvSpPr>
        <p:spPr bwMode="auto">
          <a:xfrm>
            <a:off x="6445082" y="2648439"/>
            <a:ext cx="2628916" cy="276999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/>
          <a:p>
            <a:r>
              <a:rPr lang="de-DE" altLang="en-US" sz="1200" dirty="0" smtClean="0"/>
              <a:t>L. </a:t>
            </a:r>
            <a:r>
              <a:rPr lang="de-DE" altLang="en-US" sz="1200" dirty="0" err="1" smtClean="0"/>
              <a:t>Antonelli</a:t>
            </a:r>
            <a:r>
              <a:rPr lang="de-DE" altLang="en-US" sz="1200" dirty="0" smtClean="0"/>
              <a:t> et al., EPL </a:t>
            </a:r>
            <a:r>
              <a:rPr lang="de-DE" altLang="en-US" sz="1200" b="1" dirty="0" smtClean="0"/>
              <a:t>125</a:t>
            </a:r>
            <a:r>
              <a:rPr lang="de-DE" altLang="en-US" sz="1200" dirty="0" smtClean="0"/>
              <a:t>, 3 (2019)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483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511191" y="1188948"/>
            <a:ext cx="350092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r>
              <a:rPr lang="de-DE" altLang="en-US" sz="1500" b="1" dirty="0" smtClean="0">
                <a:latin typeface="+mn-lt"/>
              </a:rPr>
              <a:t>HIHEX + laser-</a:t>
            </a:r>
            <a:r>
              <a:rPr lang="de-DE" altLang="en-US" sz="1500" b="1" dirty="0" err="1" smtClean="0">
                <a:latin typeface="+mn-lt"/>
              </a:rPr>
              <a:t>driven</a:t>
            </a:r>
            <a:r>
              <a:rPr lang="de-DE" altLang="en-US" sz="1500" b="1" dirty="0" smtClean="0">
                <a:latin typeface="+mn-lt"/>
              </a:rPr>
              <a:t> </a:t>
            </a:r>
            <a:r>
              <a:rPr lang="de-DE" altLang="en-US" sz="1500" b="1" dirty="0" err="1" smtClean="0">
                <a:latin typeface="+mn-lt"/>
              </a:rPr>
              <a:t>radiography</a:t>
            </a:r>
            <a:endParaRPr lang="de-DE" altLang="en-US" sz="1500" b="1" dirty="0" smtClean="0">
              <a:latin typeface="+mn-lt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465579" y="1754676"/>
            <a:ext cx="2970225" cy="2573136"/>
            <a:chOff x="1450659" y="1647329"/>
            <a:chExt cx="2970225" cy="2573136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890" y="2146430"/>
              <a:ext cx="2502224" cy="1005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7" name="Gruppieren 26"/>
            <p:cNvGrpSpPr/>
            <p:nvPr/>
          </p:nvGrpSpPr>
          <p:grpSpPr>
            <a:xfrm>
              <a:off x="1766884" y="1647329"/>
              <a:ext cx="2542847" cy="2573136"/>
              <a:chOff x="4898877" y="2128197"/>
              <a:chExt cx="3390463" cy="3430848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8877" y="2128197"/>
                <a:ext cx="3390463" cy="2948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2" name="Gerade Verbindung mit Pfeil 11"/>
              <p:cNvCxnSpPr/>
              <p:nvPr/>
            </p:nvCxnSpPr>
            <p:spPr>
              <a:xfrm flipH="1" flipV="1">
                <a:off x="6548912" y="3803103"/>
                <a:ext cx="135306" cy="569332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 Verbindung mit Pfeil 12"/>
              <p:cNvCxnSpPr/>
              <p:nvPr/>
            </p:nvCxnSpPr>
            <p:spPr>
              <a:xfrm flipV="1">
                <a:off x="6706572" y="3767961"/>
                <a:ext cx="15427" cy="593932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mit Pfeil 13"/>
              <p:cNvCxnSpPr/>
              <p:nvPr/>
            </p:nvCxnSpPr>
            <p:spPr>
              <a:xfrm flipV="1">
                <a:off x="6729026" y="3773230"/>
                <a:ext cx="154633" cy="586025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Gerade Verbindung mit Pfeil 14"/>
              <p:cNvCxnSpPr/>
              <p:nvPr/>
            </p:nvCxnSpPr>
            <p:spPr>
              <a:xfrm flipV="1">
                <a:off x="6656981" y="2855677"/>
                <a:ext cx="0" cy="23839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feld 15"/>
              <p:cNvSpPr txBox="1"/>
              <p:nvPr/>
            </p:nvSpPr>
            <p:spPr>
              <a:xfrm>
                <a:off x="6505450" y="2613276"/>
                <a:ext cx="372325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ym typeface="Symbol"/>
                  </a:rPr>
                  <a:t></a:t>
                </a:r>
                <a:endParaRPr lang="en-US" sz="1350" dirty="0"/>
              </a:p>
            </p:txBody>
          </p:sp>
          <p:cxnSp>
            <p:nvCxnSpPr>
              <p:cNvPr id="17" name="Gerade Verbindung mit Pfeil 16"/>
              <p:cNvCxnSpPr/>
              <p:nvPr/>
            </p:nvCxnSpPr>
            <p:spPr>
              <a:xfrm flipV="1">
                <a:off x="6656981" y="2509920"/>
                <a:ext cx="0" cy="27939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feld 17"/>
              <p:cNvSpPr txBox="1"/>
              <p:nvPr/>
            </p:nvSpPr>
            <p:spPr>
              <a:xfrm>
                <a:off x="6949755" y="5005048"/>
                <a:ext cx="1308479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50" dirty="0"/>
                  <a:t>high-</a:t>
                </a:r>
                <a:r>
                  <a:rPr lang="de-DE" sz="1050" dirty="0" err="1"/>
                  <a:t>intensity</a:t>
                </a:r>
                <a:endParaRPr lang="de-DE" sz="1050" dirty="0"/>
              </a:p>
              <a:p>
                <a:r>
                  <a:rPr lang="de-DE" sz="1050" dirty="0" err="1"/>
                  <a:t>laser</a:t>
                </a:r>
                <a:r>
                  <a:rPr lang="de-DE" sz="1050" dirty="0"/>
                  <a:t> pulse</a:t>
                </a:r>
                <a:endParaRPr lang="en-US" sz="1050" dirty="0"/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5644942" y="4593518"/>
                <a:ext cx="1118255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50" dirty="0" err="1"/>
                  <a:t>backlighter</a:t>
                </a:r>
                <a:endParaRPr lang="de-DE" sz="1050" dirty="0"/>
              </a:p>
              <a:p>
                <a:r>
                  <a:rPr lang="de-DE" sz="1050" dirty="0" err="1"/>
                  <a:t>foil</a:t>
                </a:r>
                <a:endParaRPr lang="en-US" sz="1050" dirty="0"/>
              </a:p>
            </p:txBody>
          </p:sp>
          <p:cxnSp>
            <p:nvCxnSpPr>
              <p:cNvPr id="20" name="Gerade Verbindung 19"/>
              <p:cNvCxnSpPr/>
              <p:nvPr/>
            </p:nvCxnSpPr>
            <p:spPr>
              <a:xfrm flipV="1">
                <a:off x="6144341" y="4424429"/>
                <a:ext cx="444570" cy="120929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 Verbindung mit Pfeil 20"/>
              <p:cNvCxnSpPr/>
              <p:nvPr/>
            </p:nvCxnSpPr>
            <p:spPr>
              <a:xfrm>
                <a:off x="6174212" y="3538800"/>
                <a:ext cx="0" cy="987544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hteck 21"/>
              <p:cNvSpPr/>
              <p:nvPr/>
            </p:nvSpPr>
            <p:spPr>
              <a:xfrm>
                <a:off x="6086352" y="4043113"/>
                <a:ext cx="181871" cy="1818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" name="Textfeld 22"/>
              <p:cNvSpPr txBox="1"/>
              <p:nvPr/>
            </p:nvSpPr>
            <p:spPr>
              <a:xfrm>
                <a:off x="5895922" y="4004456"/>
                <a:ext cx="716436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825" dirty="0">
                    <a:sym typeface="Symbol"/>
                  </a:rPr>
                  <a:t></a:t>
                </a:r>
                <a:r>
                  <a:rPr lang="de-DE" sz="825" dirty="0"/>
                  <a:t>10mm</a:t>
                </a:r>
                <a:endParaRPr lang="en-US" sz="825" dirty="0"/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>
                <a:off x="5129118" y="2360634"/>
                <a:ext cx="895972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50" dirty="0" err="1"/>
                  <a:t>detector</a:t>
                </a:r>
                <a:endParaRPr lang="en-US" sz="1050" dirty="0"/>
              </a:p>
            </p:txBody>
          </p:sp>
        </p:grpSp>
        <p:cxnSp>
          <p:nvCxnSpPr>
            <p:cNvPr id="9" name="Gerade Verbindung mit Pfeil 8"/>
            <p:cNvCxnSpPr/>
            <p:nvPr/>
          </p:nvCxnSpPr>
          <p:spPr>
            <a:xfrm flipV="1">
              <a:off x="1915168" y="2778323"/>
              <a:ext cx="469172" cy="106478"/>
            </a:xfrm>
            <a:prstGeom prst="straightConnector1">
              <a:avLst/>
            </a:prstGeom>
            <a:ln w="38100">
              <a:solidFill>
                <a:srgbClr val="FF66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 rot="20906916">
              <a:off x="1450659" y="2669493"/>
              <a:ext cx="77136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heavy-</a:t>
              </a:r>
              <a:r>
                <a:rPr lang="de-DE" sz="1050" dirty="0" err="1"/>
                <a:t>ion</a:t>
              </a:r>
              <a:endParaRPr lang="de-DE" sz="1050" dirty="0"/>
            </a:p>
            <a:p>
              <a:r>
                <a:rPr lang="de-DE" sz="1050" dirty="0"/>
                <a:t>beam</a:t>
              </a:r>
              <a:endParaRPr lang="en-US" sz="1050" dirty="0"/>
            </a:p>
          </p:txBody>
        </p:sp>
        <p:cxnSp>
          <p:nvCxnSpPr>
            <p:cNvPr id="10" name="Gerade Verbindung mit Pfeil 9"/>
            <p:cNvCxnSpPr/>
            <p:nvPr/>
          </p:nvCxnSpPr>
          <p:spPr>
            <a:xfrm flipV="1">
              <a:off x="4050162" y="2351325"/>
              <a:ext cx="226679" cy="51444"/>
            </a:xfrm>
            <a:prstGeom prst="straightConnector1">
              <a:avLst/>
            </a:prstGeom>
            <a:ln w="19050">
              <a:solidFill>
                <a:srgbClr val="FF66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/>
            <p:cNvCxnSpPr/>
            <p:nvPr/>
          </p:nvCxnSpPr>
          <p:spPr>
            <a:xfrm flipH="1" flipV="1">
              <a:off x="3474106" y="2633546"/>
              <a:ext cx="359341" cy="335743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/>
            <p:cNvSpPr txBox="1"/>
            <p:nvPr/>
          </p:nvSpPr>
          <p:spPr>
            <a:xfrm>
              <a:off x="3787377" y="2855312"/>
              <a:ext cx="63350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 err="1"/>
                <a:t>Pb</a:t>
              </a:r>
              <a:endParaRPr lang="de-DE" sz="1050" dirty="0"/>
            </a:p>
            <a:p>
              <a:r>
                <a:rPr lang="de-DE" sz="900" dirty="0">
                  <a:sym typeface="Symbol"/>
                </a:rPr>
                <a:t></a:t>
              </a:r>
              <a:r>
                <a:rPr lang="de-DE" sz="900" dirty="0"/>
                <a:t>600</a:t>
              </a:r>
              <a:r>
                <a:rPr lang="de-DE" sz="900" dirty="0">
                  <a:latin typeface="Symbol" panose="05050102010706020507" pitchFamily="18" charset="2"/>
                </a:rPr>
                <a:t>m</a:t>
              </a:r>
              <a:r>
                <a:rPr lang="de-DE" sz="900" dirty="0"/>
                <a:t>m</a:t>
              </a:r>
              <a:endParaRPr lang="en-US" sz="900" dirty="0"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smtClean="0"/>
              <a:t>Laser-</a:t>
            </a:r>
            <a:r>
              <a:rPr lang="de-DE" altLang="en-US" dirty="0" err="1" smtClean="0"/>
              <a:t>driven</a:t>
            </a:r>
            <a:r>
              <a:rPr lang="de-DE" altLang="en-US" dirty="0" smtClean="0"/>
              <a:t> x-</a:t>
            </a:r>
            <a:r>
              <a:rPr lang="de-DE" altLang="en-US" dirty="0" err="1" smtClean="0"/>
              <a:t>ray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radiography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as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density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diagnostic</a:t>
            </a:r>
            <a:r>
              <a:rPr lang="de-DE" altLang="en-US" dirty="0" smtClean="0"/>
              <a:t> in HIHEX </a:t>
            </a:r>
            <a:r>
              <a:rPr lang="de-DE" altLang="en-US" dirty="0" err="1" smtClean="0"/>
              <a:t>experiments</a:t>
            </a:r>
            <a:endParaRPr lang="en-US" dirty="0"/>
          </a:p>
        </p:txBody>
      </p:sp>
      <p:grpSp>
        <p:nvGrpSpPr>
          <p:cNvPr id="32" name="Gruppieren 31"/>
          <p:cNvGrpSpPr/>
          <p:nvPr/>
        </p:nvGrpSpPr>
        <p:grpSpPr>
          <a:xfrm>
            <a:off x="3851487" y="1192763"/>
            <a:ext cx="2131973" cy="1865526"/>
            <a:chOff x="1042798" y="1077181"/>
            <a:chExt cx="2131973" cy="1865526"/>
          </a:xfrm>
        </p:grpSpPr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500417" y="1254336"/>
              <a:ext cx="1197127" cy="1496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798" y="1644598"/>
              <a:ext cx="2131973" cy="1069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Textfeld 41"/>
            <p:cNvSpPr txBox="1"/>
            <p:nvPr/>
          </p:nvSpPr>
          <p:spPr>
            <a:xfrm>
              <a:off x="1657178" y="2688791"/>
              <a:ext cx="88838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50" dirty="0" err="1"/>
                <a:t>radius</a:t>
              </a:r>
              <a:r>
                <a:rPr lang="de-DE" sz="1050" dirty="0"/>
                <a:t> [mm]</a:t>
              </a:r>
              <a:endParaRPr lang="en-US" sz="1050" dirty="0"/>
            </a:p>
          </p:txBody>
        </p:sp>
        <p:cxnSp>
          <p:nvCxnSpPr>
            <p:cNvPr id="43" name="Gerade Verbindung mit Pfeil 42"/>
            <p:cNvCxnSpPr/>
            <p:nvPr/>
          </p:nvCxnSpPr>
          <p:spPr>
            <a:xfrm>
              <a:off x="2549831" y="1458459"/>
              <a:ext cx="0" cy="103999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feld 43"/>
            <p:cNvSpPr txBox="1"/>
            <p:nvPr/>
          </p:nvSpPr>
          <p:spPr>
            <a:xfrm rot="16200000">
              <a:off x="2366232" y="1858706"/>
              <a:ext cx="52129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2 mm</a:t>
              </a:r>
              <a:endParaRPr lang="en-US" sz="1050" dirty="0"/>
            </a:p>
          </p:txBody>
        </p:sp>
        <p:cxnSp>
          <p:nvCxnSpPr>
            <p:cNvPr id="45" name="Gerade Verbindung 22"/>
            <p:cNvCxnSpPr/>
            <p:nvPr/>
          </p:nvCxnSpPr>
          <p:spPr>
            <a:xfrm flipH="1">
              <a:off x="2202552" y="1455369"/>
              <a:ext cx="408116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3"/>
            <p:cNvCxnSpPr/>
            <p:nvPr/>
          </p:nvCxnSpPr>
          <p:spPr>
            <a:xfrm flipH="1">
              <a:off x="2202552" y="2502738"/>
              <a:ext cx="408116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feld 46"/>
            <p:cNvSpPr txBox="1"/>
            <p:nvPr/>
          </p:nvSpPr>
          <p:spPr>
            <a:xfrm>
              <a:off x="1976369" y="2576243"/>
              <a:ext cx="2487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900" dirty="0"/>
                <a:t>0</a:t>
              </a:r>
              <a:endParaRPr lang="en-US" sz="900" dirty="0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2473573" y="2576243"/>
              <a:ext cx="2487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900" dirty="0"/>
                <a:t>1</a:t>
              </a:r>
              <a:endParaRPr lang="en-US" sz="900" dirty="0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1466785" y="2576243"/>
              <a:ext cx="28725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900" dirty="0"/>
                <a:t>-1</a:t>
              </a: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1432251" y="1077181"/>
              <a:ext cx="1337226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50" b="1" dirty="0"/>
                <a:t>Liquid</a:t>
              </a:r>
            </a:p>
            <a:p>
              <a:pPr algn="ctr"/>
              <a:r>
                <a:rPr lang="de-DE" sz="900" i="1" dirty="0">
                  <a:sym typeface="Wingdings" panose="05000000000000000000" pitchFamily="2" charset="2"/>
                </a:rPr>
                <a:t>T</a:t>
              </a:r>
              <a:r>
                <a:rPr lang="de-DE" sz="900" dirty="0">
                  <a:sym typeface="Symbol"/>
                </a:rPr>
                <a:t>3400...6000K, </a:t>
              </a:r>
              <a:r>
                <a:rPr lang="de-DE" sz="900" i="1" dirty="0">
                  <a:latin typeface="Symbol" panose="05050102010706020507" pitchFamily="18" charset="2"/>
                  <a:sym typeface="Wingdings" panose="05000000000000000000" pitchFamily="2" charset="2"/>
                </a:rPr>
                <a:t>r </a:t>
              </a:r>
              <a:r>
                <a:rPr lang="de-DE" sz="900" dirty="0">
                  <a:sym typeface="Symbol"/>
                </a:rPr>
                <a:t>=</a:t>
              </a:r>
              <a:r>
                <a:rPr lang="de-DE" sz="900" i="1" dirty="0">
                  <a:latin typeface="Symbol" panose="05050102010706020507" pitchFamily="18" charset="2"/>
                  <a:sym typeface="Symbol"/>
                </a:rPr>
                <a:t>r</a:t>
              </a:r>
              <a:r>
                <a:rPr lang="de-DE" sz="900" baseline="-25000" dirty="0">
                  <a:sym typeface="Symbol"/>
                </a:rPr>
                <a:t>0</a:t>
              </a:r>
              <a:endParaRPr lang="en-US" sz="900" baseline="-25000" dirty="0"/>
            </a:p>
          </p:txBody>
        </p:sp>
      </p:grpSp>
      <p:sp>
        <p:nvSpPr>
          <p:cNvPr id="51" name="Textfeld 50"/>
          <p:cNvSpPr txBox="1"/>
          <p:nvPr/>
        </p:nvSpPr>
        <p:spPr>
          <a:xfrm>
            <a:off x="5596498" y="895517"/>
            <a:ext cx="27616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b="1" dirty="0" err="1"/>
              <a:t>Simulated</a:t>
            </a:r>
            <a:r>
              <a:rPr lang="de-DE" sz="1500" b="1" dirty="0"/>
              <a:t> </a:t>
            </a:r>
            <a:r>
              <a:rPr lang="de-DE" sz="1500" b="1" dirty="0" err="1"/>
              <a:t>radiographs</a:t>
            </a:r>
            <a:endParaRPr lang="en-US" sz="1200" b="1" baseline="-25000" dirty="0"/>
          </a:p>
        </p:txBody>
      </p:sp>
      <p:grpSp>
        <p:nvGrpSpPr>
          <p:cNvPr id="52" name="Gruppieren 51"/>
          <p:cNvGrpSpPr/>
          <p:nvPr/>
        </p:nvGrpSpPr>
        <p:grpSpPr>
          <a:xfrm>
            <a:off x="5449630" y="1192763"/>
            <a:ext cx="2131973" cy="1865526"/>
            <a:chOff x="2616701" y="1077181"/>
            <a:chExt cx="2131973" cy="1865526"/>
          </a:xfrm>
        </p:grpSpPr>
        <p:pic>
          <p:nvPicPr>
            <p:cNvPr id="5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078485" y="1254336"/>
              <a:ext cx="1197127" cy="1496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2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6701" y="1644598"/>
              <a:ext cx="2131973" cy="1069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Textfeld 54"/>
            <p:cNvSpPr txBox="1"/>
            <p:nvPr/>
          </p:nvSpPr>
          <p:spPr>
            <a:xfrm>
              <a:off x="3228489" y="2688791"/>
              <a:ext cx="88838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50" dirty="0" err="1"/>
                <a:t>radius</a:t>
              </a:r>
              <a:r>
                <a:rPr lang="de-DE" sz="1050" dirty="0"/>
                <a:t> [mm]</a:t>
              </a:r>
              <a:endParaRPr lang="en-US" sz="1050" dirty="0"/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3547681" y="2576243"/>
              <a:ext cx="2487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900" dirty="0"/>
                <a:t>0</a:t>
              </a:r>
              <a:endParaRPr lang="en-US" sz="900" dirty="0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044885" y="2576243"/>
              <a:ext cx="2487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900" dirty="0"/>
                <a:t>1</a:t>
              </a:r>
              <a:endParaRPr lang="en-US" sz="900" dirty="0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3038097" y="2576243"/>
              <a:ext cx="28725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900" dirty="0"/>
                <a:t>-1</a:t>
              </a:r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2947795" y="1077181"/>
              <a:ext cx="1452642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50" b="1" dirty="0"/>
                <a:t>Critical </a:t>
              </a:r>
              <a:r>
                <a:rPr lang="de-DE" sz="1050" b="1" dirty="0" err="1"/>
                <a:t>point</a:t>
              </a:r>
              <a:r>
                <a:rPr lang="de-DE" sz="1050" b="1" dirty="0"/>
                <a:t> </a:t>
              </a:r>
              <a:r>
                <a:rPr lang="de-DE" sz="1050" b="1" dirty="0" err="1"/>
                <a:t>region</a:t>
              </a:r>
              <a:endParaRPr lang="de-DE" sz="1050" b="1" dirty="0"/>
            </a:p>
            <a:p>
              <a:pPr algn="ctr"/>
              <a:r>
                <a:rPr lang="de-DE" sz="900" i="1" dirty="0">
                  <a:sym typeface="Wingdings" panose="05000000000000000000" pitchFamily="2" charset="2"/>
                </a:rPr>
                <a:t>T</a:t>
              </a:r>
              <a:r>
                <a:rPr lang="de-DE" sz="900" dirty="0">
                  <a:sym typeface="Symbol"/>
                </a:rPr>
                <a:t>5600K, </a:t>
              </a:r>
              <a:r>
                <a:rPr lang="de-DE" sz="900" i="1" dirty="0">
                  <a:latin typeface="Symbol" panose="05050102010706020507" pitchFamily="18" charset="2"/>
                  <a:sym typeface="Wingdings" panose="05000000000000000000" pitchFamily="2" charset="2"/>
                </a:rPr>
                <a:t>r </a:t>
              </a:r>
              <a:r>
                <a:rPr lang="de-DE" sz="900" dirty="0">
                  <a:sym typeface="Symbol"/>
                </a:rPr>
                <a:t>4g/cm</a:t>
              </a:r>
              <a:r>
                <a:rPr lang="de-DE" sz="900" baseline="30000" dirty="0">
                  <a:sym typeface="Symbol"/>
                </a:rPr>
                <a:t>3</a:t>
              </a:r>
              <a:endParaRPr lang="en-US" sz="900" baseline="30000" dirty="0"/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7053087" y="1189804"/>
            <a:ext cx="2141898" cy="1865526"/>
            <a:chOff x="4192001" y="1077181"/>
            <a:chExt cx="2141898" cy="1865526"/>
          </a:xfrm>
        </p:grpSpPr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657548" y="1254336"/>
              <a:ext cx="1197127" cy="1496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2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01" y="1642053"/>
              <a:ext cx="2141898" cy="1074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Textfeld 62"/>
            <p:cNvSpPr txBox="1"/>
            <p:nvPr/>
          </p:nvSpPr>
          <p:spPr>
            <a:xfrm>
              <a:off x="4811106" y="2688791"/>
              <a:ext cx="88838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50" dirty="0" err="1"/>
                <a:t>radius</a:t>
              </a:r>
              <a:r>
                <a:rPr lang="de-DE" sz="1050" dirty="0"/>
                <a:t> [mm]</a:t>
              </a:r>
              <a:endParaRPr lang="en-US" sz="1050" dirty="0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5130297" y="2576243"/>
              <a:ext cx="2487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900" dirty="0"/>
                <a:t>0</a:t>
              </a:r>
              <a:endParaRPr lang="en-US" sz="900" dirty="0"/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5627501" y="2576243"/>
              <a:ext cx="2487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900" dirty="0"/>
                <a:t>1</a:t>
              </a:r>
              <a:endParaRPr lang="en-US" sz="900" dirty="0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620713" y="2576243"/>
              <a:ext cx="28725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900" dirty="0"/>
                <a:t>-1</a:t>
              </a:r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4366659" y="1077181"/>
              <a:ext cx="1782860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50" b="1" dirty="0" err="1"/>
                <a:t>Strongly</a:t>
              </a:r>
              <a:r>
                <a:rPr lang="de-DE" sz="1050" b="1" dirty="0"/>
                <a:t> </a:t>
              </a:r>
              <a:r>
                <a:rPr lang="de-DE" sz="1050" b="1" dirty="0" err="1"/>
                <a:t>coupled</a:t>
              </a:r>
              <a:r>
                <a:rPr lang="de-DE" sz="1050" b="1" dirty="0"/>
                <a:t> </a:t>
              </a:r>
              <a:r>
                <a:rPr lang="de-DE" sz="1050" b="1" dirty="0" err="1"/>
                <a:t>plasma</a:t>
              </a:r>
              <a:endParaRPr lang="de-DE" sz="1050" b="1" dirty="0"/>
            </a:p>
            <a:p>
              <a:pPr algn="ctr"/>
              <a:r>
                <a:rPr lang="de-DE" sz="900" i="1" dirty="0">
                  <a:sym typeface="Wingdings" panose="05000000000000000000" pitchFamily="2" charset="2"/>
                </a:rPr>
                <a:t>T</a:t>
              </a:r>
              <a:r>
                <a:rPr lang="de-DE" sz="900" dirty="0">
                  <a:sym typeface="Symbol"/>
                </a:rPr>
                <a:t>4000K, </a:t>
              </a:r>
              <a:r>
                <a:rPr lang="de-DE" sz="900" i="1" dirty="0">
                  <a:latin typeface="Symbol" panose="05050102010706020507" pitchFamily="18" charset="2"/>
                  <a:sym typeface="Wingdings" panose="05000000000000000000" pitchFamily="2" charset="2"/>
                </a:rPr>
                <a:t>r </a:t>
              </a:r>
              <a:r>
                <a:rPr lang="de-DE" sz="900" dirty="0">
                  <a:sym typeface="Symbol"/>
                </a:rPr>
                <a:t>2g/cm</a:t>
              </a:r>
              <a:r>
                <a:rPr lang="de-DE" sz="900" baseline="30000" dirty="0">
                  <a:sym typeface="Symbol"/>
                </a:rPr>
                <a:t>3</a:t>
              </a:r>
              <a:r>
                <a:rPr lang="de-DE" sz="900" dirty="0">
                  <a:sym typeface="Wingdings" panose="05000000000000000000" pitchFamily="2" charset="2"/>
                </a:rPr>
                <a:t>  </a:t>
              </a:r>
              <a:r>
                <a:rPr lang="de-DE" sz="900" i="1" dirty="0">
                  <a:latin typeface="Symbol" panose="05050102010706020507" pitchFamily="18" charset="2"/>
                </a:rPr>
                <a:t>G</a:t>
              </a:r>
              <a:r>
                <a:rPr lang="de-DE" sz="900" dirty="0">
                  <a:sym typeface="Symbol"/>
                </a:rPr>
                <a:t>  </a:t>
              </a:r>
              <a:r>
                <a:rPr lang="de-DE" sz="900" dirty="0"/>
                <a:t>4</a:t>
              </a:r>
              <a:endParaRPr lang="en-US" sz="900" dirty="0"/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6061511" y="3221744"/>
            <a:ext cx="2363833" cy="1681850"/>
            <a:chOff x="1125139" y="3967679"/>
            <a:chExt cx="3151777" cy="2242466"/>
          </a:xfrm>
        </p:grpSpPr>
        <p:pic>
          <p:nvPicPr>
            <p:cNvPr id="69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0002" y="3967679"/>
              <a:ext cx="2739182" cy="1064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265" y="4986778"/>
              <a:ext cx="2914651" cy="1223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feld 70"/>
            <p:cNvSpPr txBox="1"/>
            <p:nvPr/>
          </p:nvSpPr>
          <p:spPr>
            <a:xfrm>
              <a:off x="3398127" y="4221790"/>
              <a:ext cx="386301" cy="218801"/>
            </a:xfrm>
            <a:prstGeom prst="rect">
              <a:avLst/>
            </a:prstGeom>
            <a:noFill/>
          </p:spPr>
          <p:txBody>
            <a:bodyPr wrap="none" lIns="48212" tIns="24107" rIns="48212" bIns="24107" rtlCol="0">
              <a:spAutoFit/>
            </a:bodyPr>
            <a:lstStyle/>
            <a:p>
              <a:pPr algn="ctr" defTabSz="482123"/>
              <a:r>
                <a:rPr lang="de-DE" sz="750" dirty="0">
                  <a:latin typeface="Calibri"/>
                </a:rPr>
                <a:t>1050</a:t>
              </a:r>
              <a:endParaRPr lang="en-US" sz="750" dirty="0">
                <a:latin typeface="Calibri"/>
              </a:endParaRPr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2994448" y="4221790"/>
              <a:ext cx="322183" cy="218801"/>
            </a:xfrm>
            <a:prstGeom prst="rect">
              <a:avLst/>
            </a:prstGeom>
            <a:noFill/>
          </p:spPr>
          <p:txBody>
            <a:bodyPr wrap="none" lIns="48212" tIns="24107" rIns="48212" bIns="24107" rtlCol="0">
              <a:spAutoFit/>
            </a:bodyPr>
            <a:lstStyle/>
            <a:p>
              <a:pPr algn="ctr" defTabSz="482123"/>
              <a:r>
                <a:rPr lang="de-DE" sz="750" dirty="0">
                  <a:latin typeface="Calibri"/>
                </a:rPr>
                <a:t>550</a:t>
              </a:r>
              <a:endParaRPr lang="en-US" sz="750" dirty="0">
                <a:latin typeface="Calibri"/>
              </a:endParaRPr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2500081" y="4221790"/>
              <a:ext cx="322183" cy="218801"/>
            </a:xfrm>
            <a:prstGeom prst="rect">
              <a:avLst/>
            </a:prstGeom>
            <a:noFill/>
          </p:spPr>
          <p:txBody>
            <a:bodyPr wrap="none" lIns="48212" tIns="24107" rIns="48212" bIns="24107" rtlCol="0">
              <a:spAutoFit/>
            </a:bodyPr>
            <a:lstStyle/>
            <a:p>
              <a:pPr algn="ctr" defTabSz="482123"/>
              <a:r>
                <a:rPr lang="de-DE" sz="750" dirty="0">
                  <a:latin typeface="Calibri"/>
                </a:rPr>
                <a:t>250</a:t>
              </a:r>
              <a:endParaRPr lang="en-US" sz="750" dirty="0">
                <a:latin typeface="Calibri"/>
              </a:endParaRPr>
            </a:p>
          </p:txBody>
        </p:sp>
        <p:sp>
          <p:nvSpPr>
            <p:cNvPr id="74" name="Textfeld 73"/>
            <p:cNvSpPr txBox="1"/>
            <p:nvPr/>
          </p:nvSpPr>
          <p:spPr>
            <a:xfrm>
              <a:off x="2082961" y="4221790"/>
              <a:ext cx="322183" cy="218801"/>
            </a:xfrm>
            <a:prstGeom prst="rect">
              <a:avLst/>
            </a:prstGeom>
            <a:noFill/>
          </p:spPr>
          <p:txBody>
            <a:bodyPr wrap="none" lIns="48212" tIns="24107" rIns="48212" bIns="24107" rtlCol="0">
              <a:spAutoFit/>
            </a:bodyPr>
            <a:lstStyle/>
            <a:p>
              <a:pPr algn="ctr" defTabSz="482123"/>
              <a:r>
                <a:rPr lang="de-DE" sz="750" dirty="0">
                  <a:latin typeface="Calibri"/>
                </a:rPr>
                <a:t>125</a:t>
              </a:r>
              <a:endParaRPr lang="en-US" sz="750" dirty="0">
                <a:latin typeface="Calibri"/>
              </a:endParaRPr>
            </a:p>
          </p:txBody>
        </p:sp>
        <p:sp>
          <p:nvSpPr>
            <p:cNvPr id="75" name="Textfeld 74"/>
            <p:cNvSpPr txBox="1"/>
            <p:nvPr/>
          </p:nvSpPr>
          <p:spPr>
            <a:xfrm rot="16200000">
              <a:off x="780421" y="5497804"/>
              <a:ext cx="969794" cy="280357"/>
            </a:xfrm>
            <a:prstGeom prst="rect">
              <a:avLst/>
            </a:prstGeom>
            <a:noFill/>
          </p:spPr>
          <p:txBody>
            <a:bodyPr wrap="none" lIns="48212" tIns="24107" rIns="48212" bIns="24107" rtlCol="0">
              <a:spAutoFit/>
            </a:bodyPr>
            <a:lstStyle/>
            <a:p>
              <a:pPr defTabSz="482123"/>
              <a:r>
                <a:rPr lang="de-DE" sz="1050" dirty="0" err="1">
                  <a:solidFill>
                    <a:prstClr val="black"/>
                  </a:solidFill>
                  <a:latin typeface="Calibri"/>
                </a:rPr>
                <a:t>relat</a:t>
              </a:r>
              <a:r>
                <a:rPr lang="de-DE" sz="1050" dirty="0">
                  <a:solidFill>
                    <a:prstClr val="black"/>
                  </a:solidFill>
                  <a:latin typeface="Calibri"/>
                </a:rPr>
                <a:t>. </a:t>
              </a:r>
              <a:r>
                <a:rPr lang="de-DE" sz="1050" dirty="0" err="1">
                  <a:solidFill>
                    <a:prstClr val="black"/>
                  </a:solidFill>
                  <a:latin typeface="Calibri"/>
                </a:rPr>
                <a:t>signal</a:t>
              </a:r>
              <a:endParaRPr lang="en-US" sz="10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3813083" y="4167198"/>
              <a:ext cx="386301" cy="218801"/>
            </a:xfrm>
            <a:prstGeom prst="rect">
              <a:avLst/>
            </a:prstGeom>
            <a:noFill/>
          </p:spPr>
          <p:txBody>
            <a:bodyPr wrap="none" lIns="48212" tIns="24107" rIns="48212" bIns="24107" rtlCol="0">
              <a:spAutoFit/>
            </a:bodyPr>
            <a:lstStyle/>
            <a:p>
              <a:pPr algn="ctr" defTabSz="482123"/>
              <a:r>
                <a:rPr lang="de-DE" sz="750" dirty="0">
                  <a:latin typeface="Calibri"/>
                </a:rPr>
                <a:t>1550</a:t>
              </a:r>
              <a:endParaRPr lang="en-US" sz="750" dirty="0">
                <a:latin typeface="Calibri"/>
              </a:endParaRPr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1669859" y="4221790"/>
              <a:ext cx="193943" cy="218801"/>
            </a:xfrm>
            <a:prstGeom prst="rect">
              <a:avLst/>
            </a:prstGeom>
            <a:noFill/>
          </p:spPr>
          <p:txBody>
            <a:bodyPr wrap="none" lIns="48212" tIns="24107" rIns="48212" bIns="24107" rtlCol="0">
              <a:spAutoFit/>
            </a:bodyPr>
            <a:lstStyle/>
            <a:p>
              <a:pPr algn="ctr" defTabSz="482123"/>
              <a:r>
                <a:rPr lang="de-DE" sz="750" dirty="0">
                  <a:latin typeface="Calibri"/>
                </a:rPr>
                <a:t>0</a:t>
              </a:r>
              <a:endParaRPr lang="en-US" sz="750" dirty="0">
                <a:latin typeface="Calibri"/>
              </a:endParaRPr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3226536" y="5085317"/>
              <a:ext cx="927048" cy="434245"/>
            </a:xfrm>
            <a:prstGeom prst="rect">
              <a:avLst/>
            </a:prstGeom>
            <a:noFill/>
          </p:spPr>
          <p:txBody>
            <a:bodyPr wrap="none" lIns="48212" tIns="24107" rIns="48212" bIns="24107" rtlCol="0">
              <a:spAutoFit/>
            </a:bodyPr>
            <a:lstStyle/>
            <a:p>
              <a:pPr defTabSz="482123"/>
              <a:r>
                <a:rPr lang="de-DE" sz="900" dirty="0">
                  <a:solidFill>
                    <a:prstClr val="black"/>
                  </a:solidFill>
                  <a:latin typeface="Calibri"/>
                  <a:sym typeface="Symbol"/>
                </a:rPr>
                <a:t> </a:t>
              </a:r>
              <a:r>
                <a:rPr lang="de-DE" sz="900" dirty="0">
                  <a:solidFill>
                    <a:prstClr val="black"/>
                  </a:solidFill>
                  <a:latin typeface="Calibri"/>
                </a:rPr>
                <a:t>5% </a:t>
              </a:r>
              <a:r>
                <a:rPr lang="de-DE" sz="900" dirty="0" err="1">
                  <a:solidFill>
                    <a:prstClr val="black"/>
                  </a:solidFill>
                  <a:latin typeface="Calibri"/>
                </a:rPr>
                <a:t>density</a:t>
              </a:r>
              <a:endParaRPr lang="de-DE" sz="900" dirty="0">
                <a:solidFill>
                  <a:prstClr val="black"/>
                </a:solidFill>
                <a:latin typeface="Calibri"/>
              </a:endParaRPr>
            </a:p>
            <a:p>
              <a:pPr defTabSz="482123"/>
              <a:r>
                <a:rPr lang="de-DE" sz="900" dirty="0">
                  <a:solidFill>
                    <a:prstClr val="black"/>
                  </a:solidFill>
                  <a:latin typeface="Calibri"/>
                </a:rPr>
                <a:t>   </a:t>
              </a:r>
              <a:r>
                <a:rPr lang="de-DE" sz="900" dirty="0" err="1">
                  <a:solidFill>
                    <a:prstClr val="black"/>
                  </a:solidFill>
                  <a:latin typeface="Calibri"/>
                </a:rPr>
                <a:t>sensitivity</a:t>
              </a: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Textfeld 78"/>
            <p:cNvSpPr txBox="1"/>
            <p:nvPr/>
          </p:nvSpPr>
          <p:spPr>
            <a:xfrm>
              <a:off x="1407180" y="4029740"/>
              <a:ext cx="1051013" cy="249579"/>
            </a:xfrm>
            <a:prstGeom prst="rect">
              <a:avLst/>
            </a:prstGeom>
            <a:noFill/>
          </p:spPr>
          <p:txBody>
            <a:bodyPr wrap="none" lIns="48212" tIns="24107" rIns="48212" bIns="24107" rtlCol="0">
              <a:spAutoFit/>
            </a:bodyPr>
            <a:lstStyle/>
            <a:p>
              <a:pPr defTabSz="482123"/>
              <a:r>
                <a:rPr lang="de-DE" sz="900" dirty="0" err="1">
                  <a:solidFill>
                    <a:prstClr val="black"/>
                  </a:solidFill>
                  <a:latin typeface="Calibri"/>
                </a:rPr>
                <a:t>thickness</a:t>
              </a:r>
              <a:r>
                <a:rPr lang="de-DE" sz="900" dirty="0">
                  <a:solidFill>
                    <a:prstClr val="black"/>
                  </a:solidFill>
                  <a:latin typeface="Calibri"/>
                </a:rPr>
                <a:t> [</a:t>
              </a:r>
              <a:r>
                <a:rPr lang="de-DE" sz="900" dirty="0">
                  <a:solidFill>
                    <a:prstClr val="black"/>
                  </a:solidFill>
                  <a:latin typeface="Symbol" panose="05050102010706020507" pitchFamily="18" charset="2"/>
                </a:rPr>
                <a:t>m</a:t>
              </a:r>
              <a:r>
                <a:rPr lang="de-DE" sz="900" dirty="0">
                  <a:solidFill>
                    <a:prstClr val="black"/>
                  </a:solidFill>
                  <a:latin typeface="Calibri"/>
                </a:rPr>
                <a:t>m]</a:t>
              </a:r>
            </a:p>
          </p:txBody>
        </p:sp>
        <p:cxnSp>
          <p:nvCxnSpPr>
            <p:cNvPr id="80" name="Gerade Verbindung 92"/>
            <p:cNvCxnSpPr/>
            <p:nvPr/>
          </p:nvCxnSpPr>
          <p:spPr>
            <a:xfrm>
              <a:off x="3882065" y="4926502"/>
              <a:ext cx="199969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feld 80"/>
            <p:cNvSpPr txBox="1"/>
            <p:nvPr/>
          </p:nvSpPr>
          <p:spPr>
            <a:xfrm>
              <a:off x="3768939" y="4715183"/>
              <a:ext cx="411949" cy="226581"/>
            </a:xfrm>
            <a:prstGeom prst="rect">
              <a:avLst/>
            </a:prstGeom>
            <a:noFill/>
          </p:spPr>
          <p:txBody>
            <a:bodyPr wrap="none" lIns="48212" tIns="24107" rIns="48212" bIns="24107" rtlCol="0">
              <a:spAutoFit/>
            </a:bodyPr>
            <a:lstStyle/>
            <a:p>
              <a:pPr defTabSz="482123"/>
              <a:r>
                <a:rPr lang="de-DE" sz="788" dirty="0">
                  <a:solidFill>
                    <a:schemeClr val="bg1"/>
                  </a:solidFill>
                  <a:latin typeface="Calibri"/>
                </a:rPr>
                <a:t>1mm</a:t>
              </a:r>
              <a:endParaRPr lang="en-US" sz="788" dirty="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83" name="Rechteck 82"/>
          <p:cNvSpPr/>
          <p:nvPr/>
        </p:nvSpPr>
        <p:spPr>
          <a:xfrm>
            <a:off x="4554472" y="3681412"/>
            <a:ext cx="1342912" cy="233357"/>
          </a:xfrm>
          <a:prstGeom prst="rect">
            <a:avLst/>
          </a:prstGeom>
        </p:spPr>
        <p:txBody>
          <a:bodyPr wrap="none" lIns="48218" tIns="24110" rIns="48218" bIns="24110">
            <a:spAutoFit/>
          </a:bodyPr>
          <a:lstStyle/>
          <a:p>
            <a:r>
              <a:rPr lang="en-US" sz="1200" dirty="0"/>
              <a:t>Laser parameters:</a:t>
            </a:r>
          </a:p>
        </p:txBody>
      </p:sp>
      <p:sp>
        <p:nvSpPr>
          <p:cNvPr id="84" name="Textfeld 83"/>
          <p:cNvSpPr txBox="1"/>
          <p:nvPr/>
        </p:nvSpPr>
        <p:spPr>
          <a:xfrm>
            <a:off x="4279989" y="3180053"/>
            <a:ext cx="1703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b="1" dirty="0" smtClean="0"/>
              <a:t>Demonstration at PHELIX</a:t>
            </a:r>
            <a:endParaRPr lang="en-US" sz="1200" b="1" baseline="-25000" dirty="0"/>
          </a:p>
        </p:txBody>
      </p:sp>
      <p:sp>
        <p:nvSpPr>
          <p:cNvPr id="85" name="Rechteck 84"/>
          <p:cNvSpPr/>
          <p:nvPr/>
        </p:nvSpPr>
        <p:spPr>
          <a:xfrm>
            <a:off x="4676143" y="3863584"/>
            <a:ext cx="714534" cy="371856"/>
          </a:xfrm>
          <a:prstGeom prst="rect">
            <a:avLst/>
          </a:prstGeom>
        </p:spPr>
        <p:txBody>
          <a:bodyPr wrap="none" lIns="48218" tIns="24110" rIns="48218" bIns="24110">
            <a:spAutoFit/>
          </a:bodyPr>
          <a:lstStyle/>
          <a:p>
            <a:r>
              <a:rPr lang="en-US" sz="1050" i="1" dirty="0"/>
              <a:t>E</a:t>
            </a:r>
            <a:r>
              <a:rPr lang="en-US" sz="1050" baseline="-25000" dirty="0"/>
              <a:t>L</a:t>
            </a:r>
            <a:r>
              <a:rPr lang="en-US" sz="1050" dirty="0"/>
              <a:t>=120 J</a:t>
            </a:r>
          </a:p>
          <a:p>
            <a:r>
              <a:rPr lang="en-US" sz="1050" dirty="0" err="1">
                <a:latin typeface="Symbol" panose="05050102010706020507" pitchFamily="18" charset="2"/>
              </a:rPr>
              <a:t>t</a:t>
            </a:r>
            <a:r>
              <a:rPr lang="en-US" sz="1050" baseline="-25000" dirty="0" err="1"/>
              <a:t>p</a:t>
            </a:r>
            <a:r>
              <a:rPr lang="en-US" sz="1050" baseline="-25000" dirty="0"/>
              <a:t> </a:t>
            </a:r>
            <a:r>
              <a:rPr lang="en-US" sz="1050" dirty="0"/>
              <a:t>= 0.6 </a:t>
            </a:r>
            <a:r>
              <a:rPr lang="en-US" sz="1050" dirty="0" err="1"/>
              <a:t>ps</a:t>
            </a:r>
            <a:endParaRPr lang="en-US" sz="1050" dirty="0"/>
          </a:p>
        </p:txBody>
      </p:sp>
      <p:sp>
        <p:nvSpPr>
          <p:cNvPr id="86" name="Rechteck 85"/>
          <p:cNvSpPr/>
          <p:nvPr/>
        </p:nvSpPr>
        <p:spPr>
          <a:xfrm>
            <a:off x="4554472" y="4282427"/>
            <a:ext cx="567635" cy="233357"/>
          </a:xfrm>
          <a:prstGeom prst="rect">
            <a:avLst/>
          </a:prstGeom>
        </p:spPr>
        <p:txBody>
          <a:bodyPr wrap="none" lIns="48218" tIns="24110" rIns="48218" bIns="24110">
            <a:spAutoFit/>
          </a:bodyPr>
          <a:lstStyle/>
          <a:p>
            <a:r>
              <a:rPr lang="en-US" sz="1200" dirty="0"/>
              <a:t>Target:</a:t>
            </a:r>
          </a:p>
        </p:txBody>
      </p:sp>
      <p:sp>
        <p:nvSpPr>
          <p:cNvPr id="87" name="Rechteck 86"/>
          <p:cNvSpPr/>
          <p:nvPr/>
        </p:nvSpPr>
        <p:spPr>
          <a:xfrm>
            <a:off x="4676143" y="4452504"/>
            <a:ext cx="563852" cy="371856"/>
          </a:xfrm>
          <a:prstGeom prst="rect">
            <a:avLst/>
          </a:prstGeom>
        </p:spPr>
        <p:txBody>
          <a:bodyPr wrap="none" lIns="48218" tIns="24110" rIns="48218" bIns="24110">
            <a:spAutoFit/>
          </a:bodyPr>
          <a:lstStyle/>
          <a:p>
            <a:r>
              <a:rPr lang="en-US" sz="1050" dirty="0"/>
              <a:t>Au-foil</a:t>
            </a:r>
          </a:p>
          <a:p>
            <a:r>
              <a:rPr lang="en-US" sz="1050" dirty="0"/>
              <a:t>(5.3</a:t>
            </a:r>
            <a:r>
              <a:rPr lang="en-US" sz="1050" dirty="0">
                <a:latin typeface="Symbol" panose="05050102010706020507" pitchFamily="18" charset="2"/>
              </a:rPr>
              <a:t>m</a:t>
            </a:r>
            <a:r>
              <a:rPr lang="en-US" sz="1050" dirty="0"/>
              <a:t>m)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25" name="Foliennummernplatzhalter 2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178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6B50EC-830F-4EB8-A62E-00EF0FC85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 of  </a:t>
            </a: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5FA09EB1-65B2-446D-B3D2-98B2B4F9E2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7710" y="4245936"/>
            <a:ext cx="4321175" cy="598487"/>
          </a:xfrm>
        </p:spPr>
        <p:txBody>
          <a:bodyPr/>
          <a:lstStyle/>
          <a:p>
            <a:pPr marL="176213" indent="-176213">
              <a:spcBef>
                <a:spcPts val="900"/>
              </a:spcBef>
            </a:pPr>
            <a:r>
              <a:rPr lang="en-US" sz="1350" dirty="0">
                <a:latin typeface="Arial" panose="020B0604020202020204" pitchFamily="34" charset="0"/>
              </a:rPr>
              <a:t>Using ultrafast optical parametric amplifier (</a:t>
            </a:r>
            <a:r>
              <a:rPr lang="en-US" sz="1350" dirty="0" err="1">
                <a:latin typeface="Arial" panose="020B0604020202020204" pitchFamily="34" charset="0"/>
              </a:rPr>
              <a:t>uOPA</a:t>
            </a:r>
            <a:r>
              <a:rPr lang="en-US" sz="1350" dirty="0">
                <a:latin typeface="Arial" panose="020B0604020202020204" pitchFamily="34" charset="0"/>
              </a:rPr>
              <a:t>) temporal contrast of 10</a:t>
            </a:r>
            <a:r>
              <a:rPr lang="en-US" sz="1350" baseline="30000" dirty="0">
                <a:latin typeface="Arial" panose="020B0604020202020204" pitchFamily="34" charset="0"/>
              </a:rPr>
              <a:t>6 </a:t>
            </a:r>
            <a:r>
              <a:rPr lang="en-US" sz="1350" dirty="0">
                <a:latin typeface="Arial" panose="020B0604020202020204" pitchFamily="34" charset="0"/>
              </a:rPr>
              <a:t>to</a:t>
            </a:r>
            <a:r>
              <a:rPr lang="en-US" sz="1350" baseline="30000" dirty="0">
                <a:latin typeface="Arial" panose="020B0604020202020204" pitchFamily="34" charset="0"/>
              </a:rPr>
              <a:t> </a:t>
            </a:r>
            <a:r>
              <a:rPr lang="en-US" sz="1350" b="1" dirty="0">
                <a:latin typeface="Arial" panose="020B0604020202020204" pitchFamily="34" charset="0"/>
              </a:rPr>
              <a:t>10</a:t>
            </a:r>
            <a:r>
              <a:rPr lang="en-US" sz="1350" b="1" baseline="30000" dirty="0">
                <a:latin typeface="Arial" panose="020B0604020202020204" pitchFamily="34" charset="0"/>
              </a:rPr>
              <a:t>11</a:t>
            </a:r>
            <a:r>
              <a:rPr lang="en-US" sz="1350" baseline="30000" dirty="0">
                <a:latin typeface="Arial" panose="020B0604020202020204" pitchFamily="34" charset="0"/>
              </a:rPr>
              <a:t> </a:t>
            </a:r>
            <a:r>
              <a:rPr lang="en-US" sz="1350" dirty="0">
                <a:latin typeface="Arial" panose="020B0604020202020204" pitchFamily="34" charset="0"/>
              </a:rPr>
              <a:t>can be applied</a:t>
            </a:r>
            <a:endParaRPr lang="en-US" sz="1350" dirty="0"/>
          </a:p>
        </p:txBody>
      </p:sp>
      <p:pic>
        <p:nvPicPr>
          <p:cNvPr id="12" name="Espace réservé du contenu 8">
            <a:extLst>
              <a:ext uri="{FF2B5EF4-FFF2-40B4-BE49-F238E27FC236}">
                <a16:creationId xmlns:a16="http://schemas.microsoft.com/office/drawing/2014/main" id="{1E96BAC5-C439-4D14-8CD8-F5574B0B0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24" y="957671"/>
            <a:ext cx="4304212" cy="322815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D59412F-C380-0122-C5D4-D0EBD5AFE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47955" y="1113589"/>
            <a:ext cx="4109729" cy="316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10">
            <a:extLst>
              <a:ext uri="{FF2B5EF4-FFF2-40B4-BE49-F238E27FC236}">
                <a16:creationId xmlns:a16="http://schemas.microsoft.com/office/drawing/2014/main" id="{527A4A93-EC10-8BB7-0655-CA5754584BAC}"/>
              </a:ext>
            </a:extLst>
          </p:cNvPr>
          <p:cNvSpPr txBox="1">
            <a:spLocks/>
          </p:cNvSpPr>
          <p:nvPr/>
        </p:nvSpPr>
        <p:spPr>
          <a:xfrm>
            <a:off x="4586617" y="4245936"/>
            <a:ext cx="4712794" cy="59880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>
              <a:spcBef>
                <a:spcPts val="900"/>
              </a:spcBef>
            </a:pPr>
            <a:r>
              <a:rPr lang="en-GB" sz="1350" dirty="0"/>
              <a:t>Improvement of beam transport, implementation of a deformable mirror and focussing by a glass parabola; max. proton energy increased from 80 MeV to </a:t>
            </a:r>
            <a:r>
              <a:rPr lang="en-GB" sz="1350" b="1" dirty="0"/>
              <a:t>93 MeV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C5CD3F1F-F8E3-47B1-82EC-04194E2BF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51" y="225804"/>
            <a:ext cx="1853033" cy="467876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072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Demonstration </a:t>
            </a:r>
            <a:r>
              <a:rPr lang="de-DE" dirty="0" err="1"/>
              <a:t>of</a:t>
            </a:r>
            <a:r>
              <a:rPr lang="de-DE" dirty="0"/>
              <a:t> laser-</a:t>
            </a:r>
            <a:r>
              <a:rPr lang="de-DE" dirty="0" err="1"/>
              <a:t>driven</a:t>
            </a:r>
            <a:r>
              <a:rPr lang="de-DE" dirty="0"/>
              <a:t> </a:t>
            </a:r>
            <a:r>
              <a:rPr lang="de-DE" dirty="0" err="1"/>
              <a:t>neutron</a:t>
            </a:r>
            <a:r>
              <a:rPr lang="de-DE" dirty="0"/>
              <a:t> </a:t>
            </a:r>
            <a:r>
              <a:rPr lang="de-DE" dirty="0" err="1"/>
              <a:t>resonance</a:t>
            </a:r>
            <a:r>
              <a:rPr lang="de-DE" dirty="0"/>
              <a:t> </a:t>
            </a:r>
            <a:r>
              <a:rPr lang="de-DE" dirty="0" err="1"/>
              <a:t>spectroscopy</a:t>
            </a:r>
            <a:r>
              <a:rPr lang="de-DE" dirty="0"/>
              <a:t> (NRS)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smtClean="0"/>
              <a:t>PHELIX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4294967295"/>
          </p:nvPr>
        </p:nvSpPr>
        <p:spPr>
          <a:xfrm>
            <a:off x="0" y="2601913"/>
            <a:ext cx="4765675" cy="204946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600" dirty="0" smtClean="0"/>
              <a:t>PHELIX accelerates protons and deuterons to create intense neutron bursts in a converter (&gt;10</a:t>
            </a:r>
            <a:r>
              <a:rPr lang="en-US" sz="1600" baseline="30000" dirty="0" smtClean="0"/>
              <a:t>10</a:t>
            </a:r>
            <a:r>
              <a:rPr lang="en-US" sz="1600" dirty="0" smtClean="0"/>
              <a:t> per shot)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Neutrons are moderated for application in neutron resonance absorption spectroscopy (~4x10</a:t>
            </a:r>
            <a:r>
              <a:rPr lang="en-US" sz="1600" baseline="30000" dirty="0" smtClean="0"/>
              <a:t>7</a:t>
            </a:r>
            <a:r>
              <a:rPr lang="en-US" sz="1600" dirty="0" smtClean="0"/>
              <a:t> n</a:t>
            </a:r>
            <a:r>
              <a:rPr lang="en-US" sz="1600" baseline="-25000" dirty="0" smtClean="0"/>
              <a:t>th</a:t>
            </a:r>
            <a:r>
              <a:rPr lang="en-US" sz="1600" dirty="0" smtClean="0"/>
              <a:t>/</a:t>
            </a:r>
            <a:r>
              <a:rPr lang="en-US" sz="1600" dirty="0" err="1" smtClean="0"/>
              <a:t>sr</a:t>
            </a:r>
            <a:r>
              <a:rPr lang="en-US" sz="1600" dirty="0" smtClean="0"/>
              <a:t>/shot)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294967295"/>
          </p:nvPr>
        </p:nvSpPr>
        <p:spPr>
          <a:xfrm>
            <a:off x="8399463" y="4914900"/>
            <a:ext cx="744537" cy="273050"/>
          </a:xfrm>
        </p:spPr>
        <p:txBody>
          <a:bodyPr/>
          <a:lstStyle/>
          <a:p>
            <a:fld id="{125CBDDA-5CCF-8748-8988-9DC6C8981774}" type="slidenum">
              <a:rPr lang="de-DE" smtClean="0"/>
              <a:t>23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4" y="1053347"/>
            <a:ext cx="4346134" cy="140080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426" y="2833215"/>
            <a:ext cx="3435656" cy="2168257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4879075" y="962168"/>
            <a:ext cx="4264924" cy="1871047"/>
            <a:chOff x="4879075" y="962168"/>
            <a:chExt cx="4264924" cy="1871047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4"/>
            <a:srcRect l="8769" t="12058"/>
            <a:stretch/>
          </p:blipFill>
          <p:spPr>
            <a:xfrm>
              <a:off x="5097438" y="962168"/>
              <a:ext cx="4046561" cy="1871047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>
            <a:xfrm>
              <a:off x="4879075" y="1053347"/>
              <a:ext cx="600501" cy="277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585"/>
          <a:stretch/>
        </p:blipFill>
        <p:spPr>
          <a:xfrm>
            <a:off x="0" y="4290781"/>
            <a:ext cx="1573757" cy="64144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932182" y="3710890"/>
            <a:ext cx="2002408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err="1" smtClean="0"/>
              <a:t>Identified</a:t>
            </a:r>
            <a:r>
              <a:rPr lang="de-DE" sz="1400" dirty="0" smtClean="0"/>
              <a:t> 3 W-isotopes</a:t>
            </a:r>
          </a:p>
          <a:p>
            <a:pPr algn="l"/>
            <a:r>
              <a:rPr lang="de-DE" sz="1400" dirty="0" smtClean="0"/>
              <a:t>+ </a:t>
            </a:r>
            <a:r>
              <a:rPr lang="de-DE" sz="1400" dirty="0" err="1" smtClean="0"/>
              <a:t>Ta-impurity</a:t>
            </a:r>
            <a:r>
              <a:rPr lang="de-DE" sz="1400" dirty="0" smtClean="0"/>
              <a:t> (~1%)</a:t>
            </a: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388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Laser-</a:t>
            </a:r>
            <a:r>
              <a:rPr lang="de-DE" dirty="0" err="1" smtClean="0"/>
              <a:t>driven</a:t>
            </a:r>
            <a:r>
              <a:rPr lang="de-DE" dirty="0" smtClean="0"/>
              <a:t> thermal 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radiography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" y="1208809"/>
            <a:ext cx="8791575" cy="339090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1" y="4260272"/>
            <a:ext cx="1153391" cy="339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123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E32C73-B958-4E4B-910F-772800E5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ission of </a:t>
            </a:r>
            <a:r>
              <a:rPr lang="en-US" baseline="30000" dirty="0" err="1" smtClean="0"/>
              <a:t>nat</a:t>
            </a:r>
            <a:r>
              <a:rPr lang="en-US" dirty="0" err="1" smtClean="0"/>
              <a:t>U</a:t>
            </a:r>
            <a:r>
              <a:rPr lang="en-US" dirty="0" smtClean="0"/>
              <a:t> with laser-driven protons at PHELIX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77056E-9E7D-47B9-9E5B-FB03CF8B7BD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087438"/>
            <a:ext cx="3903663" cy="382587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/>
              <a:t>PHELIX generates high proton fluxes (10</a:t>
            </a:r>
            <a:r>
              <a:rPr lang="en-US" sz="1600" baseline="30000" dirty="0"/>
              <a:t>1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p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/pulse above 15 MeV </a:t>
            </a:r>
            <a:r>
              <a:rPr lang="en-US" sz="1600" dirty="0" smtClean="0">
                <a:sym typeface="Symbol" panose="05050102010706020507" pitchFamily="18" charset="2"/>
              </a:rPr>
              <a:t></a:t>
            </a:r>
            <a:r>
              <a:rPr lang="en-US" sz="1600" dirty="0" smtClean="0"/>
              <a:t> 10</a:t>
            </a:r>
            <a:r>
              <a:rPr lang="en-US" sz="1600" baseline="30000" dirty="0" smtClean="0"/>
              <a:t>22</a:t>
            </a:r>
            <a:r>
              <a:rPr lang="en-US" sz="1600" dirty="0" smtClean="0"/>
              <a:t> p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/sec.)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Laser-induced nuclear physics</a:t>
            </a:r>
          </a:p>
          <a:p>
            <a:pPr lvl="1">
              <a:spcBef>
                <a:spcPts val="0"/>
              </a:spcBef>
            </a:pPr>
            <a:r>
              <a:rPr lang="en-US" sz="1400" dirty="0" smtClean="0"/>
              <a:t>Fission in HED Environment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/>
              <a:t>relevant for Nuclear Astrophysics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/>
              <a:t>Successful demonstration of a gas-transport-based detection method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/>
              <a:t>Identified short-lived nuclides:</a:t>
            </a:r>
            <a:br>
              <a:rPr lang="en-US" sz="1600" dirty="0" smtClean="0"/>
            </a:br>
            <a:r>
              <a:rPr lang="en-US" sz="1600" baseline="30000" dirty="0" smtClean="0"/>
              <a:t>134</a:t>
            </a:r>
            <a:r>
              <a:rPr lang="en-US" sz="1600" dirty="0" smtClean="0"/>
              <a:t>I, </a:t>
            </a:r>
            <a:r>
              <a:rPr lang="en-US" sz="1600" baseline="30000" dirty="0" smtClean="0"/>
              <a:t>136</a:t>
            </a:r>
            <a:r>
              <a:rPr lang="en-US" sz="1600" dirty="0" smtClean="0"/>
              <a:t>I, </a:t>
            </a:r>
            <a:r>
              <a:rPr lang="en-US" sz="1600" baseline="30000" dirty="0" smtClean="0"/>
              <a:t>137</a:t>
            </a:r>
            <a:r>
              <a:rPr lang="en-US" sz="1600" dirty="0" smtClean="0"/>
              <a:t>Xe, </a:t>
            </a:r>
            <a:r>
              <a:rPr lang="en-US" sz="1600" baseline="30000" dirty="0" smtClean="0"/>
              <a:t>138</a:t>
            </a:r>
            <a:r>
              <a:rPr lang="en-US" sz="1600" dirty="0" smtClean="0"/>
              <a:t>Xe, </a:t>
            </a:r>
            <a:r>
              <a:rPr lang="en-US" sz="1600" baseline="30000" dirty="0" smtClean="0"/>
              <a:t>139</a:t>
            </a:r>
            <a:r>
              <a:rPr lang="en-US" sz="1600" dirty="0" smtClean="0"/>
              <a:t>Xe and </a:t>
            </a:r>
            <a:r>
              <a:rPr lang="en-US" sz="1600" baseline="30000" dirty="0" smtClean="0"/>
              <a:t>140</a:t>
            </a:r>
            <a:r>
              <a:rPr lang="en-US" sz="1600" dirty="0" smtClean="0"/>
              <a:t>Cs (half-lives shorter than 40 s)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B1053F4-81C4-463A-A91A-4CA8DB5FE67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80806" y="1005307"/>
            <a:ext cx="4887168" cy="2290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18">
            <a:extLst>
              <a:ext uri="{FF2B5EF4-FFF2-40B4-BE49-F238E27FC236}">
                <a16:creationId xmlns:a16="http://schemas.microsoft.com/office/drawing/2014/main" id="{F482798D-567D-42F3-B9B2-97992CAD80A2}"/>
              </a:ext>
            </a:extLst>
          </p:cNvPr>
          <p:cNvGrpSpPr>
            <a:grpSpLocks/>
          </p:cNvGrpSpPr>
          <p:nvPr/>
        </p:nvGrpSpPr>
        <p:grpSpPr bwMode="auto">
          <a:xfrm>
            <a:off x="7543009" y="1015613"/>
            <a:ext cx="1498368" cy="766685"/>
            <a:chOff x="96" y="2688"/>
            <a:chExt cx="4595" cy="1355"/>
          </a:xfrm>
        </p:grpSpPr>
        <p:sp>
          <p:nvSpPr>
            <p:cNvPr id="10" name="Rectangle 19">
              <a:extLst>
                <a:ext uri="{FF2B5EF4-FFF2-40B4-BE49-F238E27FC236}">
                  <a16:creationId xmlns:a16="http://schemas.microsoft.com/office/drawing/2014/main" id="{8F1C9B47-32FF-40AF-8885-2128DC033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" y="2688"/>
              <a:ext cx="4581" cy="427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chemeClr val="bg1"/>
                  </a:solidFill>
                </a:rPr>
                <a:t>PHELIX parameters</a:t>
              </a:r>
            </a:p>
          </p:txBody>
        </p:sp>
        <p:sp>
          <p:nvSpPr>
            <p:cNvPr id="11" name="Rectangle 21">
              <a:extLst>
                <a:ext uri="{FF2B5EF4-FFF2-40B4-BE49-F238E27FC236}">
                  <a16:creationId xmlns:a16="http://schemas.microsoft.com/office/drawing/2014/main" id="{DCBC5452-0831-4782-B9F6-6A752DDAB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688"/>
              <a:ext cx="4578" cy="1355"/>
            </a:xfrm>
            <a:prstGeom prst="rect">
              <a:avLst/>
            </a:prstGeom>
            <a:noFill/>
            <a:ln w="254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sz="1350" dirty="0"/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6DEE06D3-EAB4-4F11-A359-D8B85DB6EDAA}"/>
              </a:ext>
            </a:extLst>
          </p:cNvPr>
          <p:cNvSpPr txBox="1"/>
          <p:nvPr/>
        </p:nvSpPr>
        <p:spPr>
          <a:xfrm>
            <a:off x="7548333" y="1289855"/>
            <a:ext cx="1395141" cy="49244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buClr>
                <a:srgbClr val="FDBB63"/>
              </a:buClr>
            </a:pPr>
            <a:r>
              <a:rPr lang="en-US" sz="1300" dirty="0" smtClean="0"/>
              <a:t>Energy:   200 J</a:t>
            </a:r>
          </a:p>
          <a:p>
            <a:pPr algn="l">
              <a:buClr>
                <a:srgbClr val="FDBB63"/>
              </a:buClr>
            </a:pPr>
            <a:r>
              <a:rPr lang="en-US" sz="1300" dirty="0" smtClean="0"/>
              <a:t>Duration: 400 fs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1469AABE-F1F8-4CBD-AB6D-831E39398992}"/>
              </a:ext>
            </a:extLst>
          </p:cNvPr>
          <p:cNvSpPr txBox="1">
            <a:spLocks/>
          </p:cNvSpPr>
          <p:nvPr/>
        </p:nvSpPr>
        <p:spPr>
          <a:xfrm>
            <a:off x="312092" y="3763592"/>
            <a:ext cx="3459807" cy="1149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7542031" y="3361503"/>
            <a:ext cx="1493803" cy="1202167"/>
            <a:chOff x="7542031" y="3513902"/>
            <a:chExt cx="1493803" cy="1202167"/>
          </a:xfrm>
        </p:grpSpPr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id="{BDC1A2AA-03A8-4A08-9167-0BD53E07F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2031" y="3513902"/>
              <a:ext cx="1493803" cy="317621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chemeClr val="bg1"/>
                  </a:solidFill>
                </a:rPr>
                <a:t>Gamma spectrum</a:t>
              </a:r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292B6B67-7E55-46C7-89B5-5F91E11F7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009" y="3513902"/>
              <a:ext cx="1492825" cy="1202167"/>
            </a:xfrm>
            <a:prstGeom prst="rect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sz="1350" dirty="0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C3A3CCB7-F36E-452A-8C2D-D4527012A25C}"/>
                </a:ext>
              </a:extLst>
            </p:cNvPr>
            <p:cNvSpPr txBox="1"/>
            <p:nvPr/>
          </p:nvSpPr>
          <p:spPr>
            <a:xfrm>
              <a:off x="7548333" y="3815496"/>
              <a:ext cx="1487501" cy="89255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>
                <a:buClr>
                  <a:srgbClr val="FDBB63"/>
                </a:buClr>
              </a:pPr>
              <a:r>
                <a:rPr lang="en-US" sz="1300" dirty="0" smtClean="0"/>
                <a:t>time-resolved spectra facilitate nuclide identification</a:t>
              </a:r>
              <a:endParaRPr lang="en-US" sz="1300" baseline="30000" dirty="0"/>
            </a:p>
          </p:txBody>
        </p:sp>
      </p:grpSp>
      <p:pic>
        <p:nvPicPr>
          <p:cNvPr id="14" name="Grafik 13" descr="Ein Bild, das Anzeige, Uhr enthält.&#10;&#10;Automatisch generierte Beschreibung">
            <a:extLst>
              <a:ext uri="{FF2B5EF4-FFF2-40B4-BE49-F238E27FC236}">
                <a16:creationId xmlns:a16="http://schemas.microsoft.com/office/drawing/2014/main" id="{AF1738C8-C727-4627-B01D-11FEB54CD0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806" y="3328795"/>
            <a:ext cx="3713809" cy="144474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3"/>
          <a:stretch/>
        </p:blipFill>
        <p:spPr>
          <a:xfrm>
            <a:off x="942515" y="4338347"/>
            <a:ext cx="1033669" cy="513169"/>
          </a:xfrm>
          <a:prstGeom prst="rect">
            <a:avLst/>
          </a:prstGeom>
        </p:spPr>
      </p:pic>
      <p:pic>
        <p:nvPicPr>
          <p:cNvPr id="18" name="Picture 9" descr="Phelix-smal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286" y="4502601"/>
            <a:ext cx="1357511" cy="34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6E3C0790-DBD0-4278-B7CC-E4ACBF33C88C}"/>
              </a:ext>
            </a:extLst>
          </p:cNvPr>
          <p:cNvSpPr txBox="1"/>
          <p:nvPr/>
        </p:nvSpPr>
        <p:spPr>
          <a:xfrm>
            <a:off x="6245438" y="4728422"/>
            <a:ext cx="2941254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P. Boller et al., Scientific reports, 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</a:rPr>
              <a:t>8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, 2020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575" y="4182316"/>
            <a:ext cx="1149098" cy="783338"/>
          </a:xfrm>
          <a:prstGeom prst="rect">
            <a:avLst/>
          </a:prstGeom>
        </p:spPr>
      </p:pic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955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60" y="1611047"/>
            <a:ext cx="2152789" cy="1129146"/>
          </a:xfrm>
          <a:prstGeom prst="rect">
            <a:avLst/>
          </a:prstGeom>
          <a:effectLst>
            <a:glow rad="127000">
              <a:schemeClr val="bg1"/>
            </a:glow>
            <a:softEdge rad="0"/>
          </a:effectLst>
        </p:spPr>
      </p:pic>
      <p:sp>
        <p:nvSpPr>
          <p:cNvPr id="5" name="Textfeld 4"/>
          <p:cNvSpPr txBox="1"/>
          <p:nvPr/>
        </p:nvSpPr>
        <p:spPr>
          <a:xfrm>
            <a:off x="4553263" y="323017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5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2633" y="1038292"/>
            <a:ext cx="5599870" cy="351172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6462874" y="4504964"/>
            <a:ext cx="2681126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225"/>
              </a:spcBef>
            </a:pPr>
            <a:r>
              <a:rPr lang="en-US" sz="1200" dirty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M. M. Günther, O.N. </a:t>
            </a:r>
            <a:r>
              <a:rPr lang="en-US" sz="1200" dirty="0" err="1" smtClean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Rosmej</a:t>
            </a:r>
            <a:r>
              <a:rPr lang="en-US" sz="1200" dirty="0" smtClean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 et al., Nat. </a:t>
            </a:r>
            <a:r>
              <a:rPr lang="en-US" sz="1200" dirty="0" err="1" smtClean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Commun</a:t>
            </a:r>
            <a:r>
              <a:rPr lang="en-US" sz="1200" dirty="0" smtClean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. 13, 170 (2022)</a:t>
            </a:r>
            <a:endParaRPr lang="en-US" sz="1200" dirty="0">
              <a:solidFill>
                <a:srgbClr val="000000"/>
              </a:solidFill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70955" y="3020836"/>
            <a:ext cx="2856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Intense sources of protons, gamma-rays </a:t>
            </a:r>
            <a:r>
              <a:rPr lang="en-GB" sz="1600" dirty="0"/>
              <a:t>and </a:t>
            </a:r>
            <a:r>
              <a:rPr lang="en-GB" sz="1600" dirty="0" smtClean="0"/>
              <a:t>neutrons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474125" y="4252059"/>
            <a:ext cx="971288" cy="442913"/>
            <a:chOff x="9936807" y="1693008"/>
            <a:chExt cx="1295051" cy="59055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7E2EA3A8-CDCC-452B-B32C-9F4353942A01}"/>
                </a:ext>
              </a:extLst>
            </p:cNvPr>
            <p:cNvSpPr/>
            <p:nvPr/>
          </p:nvSpPr>
          <p:spPr>
            <a:xfrm>
              <a:off x="10688933" y="1693008"/>
              <a:ext cx="209550" cy="5905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0B83BB42-DF69-4587-814D-E35B70FF85A9}"/>
                </a:ext>
              </a:extLst>
            </p:cNvPr>
            <p:cNvSpPr/>
            <p:nvPr/>
          </p:nvSpPr>
          <p:spPr>
            <a:xfrm>
              <a:off x="10898483" y="1693008"/>
              <a:ext cx="333375" cy="590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Gleichschenkliges Dreieck 12">
              <a:extLst>
                <a:ext uri="{FF2B5EF4-FFF2-40B4-BE49-F238E27FC236}">
                  <a16:creationId xmlns:a16="http://schemas.microsoft.com/office/drawing/2014/main" id="{10CAEC54-ABDD-492C-B860-865299AF0C61}"/>
                </a:ext>
              </a:extLst>
            </p:cNvPr>
            <p:cNvSpPr/>
            <p:nvPr/>
          </p:nvSpPr>
          <p:spPr>
            <a:xfrm rot="5400000">
              <a:off x="10227319" y="1526321"/>
              <a:ext cx="333375" cy="91440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1989878" y="4252059"/>
            <a:ext cx="755546" cy="442913"/>
            <a:chOff x="9939686" y="4419600"/>
            <a:chExt cx="1007395" cy="59055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8D304B3-6189-4AA8-AED3-4273C92D626D}"/>
                </a:ext>
              </a:extLst>
            </p:cNvPr>
            <p:cNvSpPr/>
            <p:nvPr/>
          </p:nvSpPr>
          <p:spPr>
            <a:xfrm>
              <a:off x="10691812" y="4419600"/>
              <a:ext cx="209550" cy="5905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6F197DC3-FC47-4598-84E7-75DA91CD9AF9}"/>
                </a:ext>
              </a:extLst>
            </p:cNvPr>
            <p:cNvSpPr/>
            <p:nvPr/>
          </p:nvSpPr>
          <p:spPr>
            <a:xfrm>
              <a:off x="10901362" y="4419600"/>
              <a:ext cx="45719" cy="590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Gleichschenkliges Dreieck 17">
              <a:extLst>
                <a:ext uri="{FF2B5EF4-FFF2-40B4-BE49-F238E27FC236}">
                  <a16:creationId xmlns:a16="http://schemas.microsoft.com/office/drawing/2014/main" id="{407D6912-783F-4B71-A17B-AB3C79FCA97B}"/>
                </a:ext>
              </a:extLst>
            </p:cNvPr>
            <p:cNvSpPr/>
            <p:nvPr/>
          </p:nvSpPr>
          <p:spPr>
            <a:xfrm rot="5400000">
              <a:off x="10230198" y="4252913"/>
              <a:ext cx="333375" cy="91440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217700" y="3568918"/>
            <a:ext cx="1705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foam + </a:t>
            </a:r>
            <a:r>
              <a:rPr lang="en-GB" sz="1200" dirty="0" smtClean="0"/>
              <a:t>convertor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GB" sz="1200" dirty="0" smtClean="0"/>
              <a:t>gammas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GB" sz="1200" dirty="0" smtClean="0">
                <a:sym typeface="Wingdings" panose="05000000000000000000" pitchFamily="2" charset="2"/>
              </a:rPr>
              <a:t>p</a:t>
            </a:r>
            <a:r>
              <a:rPr lang="en-GB" sz="1200" dirty="0" smtClean="0"/>
              <a:t>ositrons</a:t>
            </a:r>
            <a:r>
              <a:rPr lang="en-GB" sz="1200" dirty="0"/>
              <a:t>, neutrons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839302" y="3568918"/>
            <a:ext cx="1188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foam + thin </a:t>
            </a:r>
            <a:r>
              <a:rPr lang="en-GB" sz="1200" dirty="0" smtClean="0"/>
              <a:t>foil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GB" sz="1200" dirty="0" smtClean="0"/>
              <a:t>protons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GB" sz="1200" dirty="0" smtClean="0"/>
              <a:t>neutrons</a:t>
            </a:r>
            <a:endParaRPr lang="en-GB" sz="1200" dirty="0"/>
          </a:p>
        </p:txBody>
      </p:sp>
      <p:sp>
        <p:nvSpPr>
          <p:cNvPr id="20" name="Titel 19"/>
          <p:cNvSpPr>
            <a:spLocks noGrp="1"/>
          </p:cNvSpPr>
          <p:nvPr>
            <p:ph type="title"/>
          </p:nvPr>
        </p:nvSpPr>
        <p:spPr>
          <a:xfrm>
            <a:off x="317638" y="189979"/>
            <a:ext cx="6145236" cy="590668"/>
          </a:xfrm>
        </p:spPr>
        <p:txBody>
          <a:bodyPr/>
          <a:lstStyle/>
          <a:p>
            <a:r>
              <a:rPr lang="en-US" dirty="0" smtClean="0">
                <a:ea typeface="MS Mincho"/>
                <a:cs typeface="Times New Roman" panose="02020603050405020304" pitchFamily="18" charset="0"/>
              </a:rPr>
              <a:t>Strongly enhanced </a:t>
            </a:r>
            <a:r>
              <a:rPr lang="en-US" dirty="0">
                <a:ea typeface="MS Mincho"/>
                <a:cs typeface="Times New Roman" panose="02020603050405020304" pitchFamily="18" charset="0"/>
              </a:rPr>
              <a:t>generation of </a:t>
            </a:r>
            <a:r>
              <a:rPr lang="en-US" dirty="0" smtClean="0">
                <a:ea typeface="MS Mincho"/>
                <a:cs typeface="Times New Roman" panose="02020603050405020304" pitchFamily="18" charset="0"/>
              </a:rPr>
              <a:t>directed MeV electrons in low-density polymer aerogels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116528" y="989462"/>
            <a:ext cx="3044608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 err="1" smtClean="0"/>
              <a:t>Direct</a:t>
            </a:r>
            <a:r>
              <a:rPr lang="de-DE" sz="1600" dirty="0" smtClean="0"/>
              <a:t> </a:t>
            </a:r>
            <a:r>
              <a:rPr lang="de-DE" sz="1600" dirty="0" err="1" smtClean="0"/>
              <a:t>laser</a:t>
            </a:r>
            <a:r>
              <a:rPr lang="de-DE" sz="1600" dirty="0" smtClean="0"/>
              <a:t> </a:t>
            </a:r>
            <a:r>
              <a:rPr lang="de-DE" sz="1600" dirty="0" err="1" smtClean="0"/>
              <a:t>acceleration</a:t>
            </a:r>
            <a:r>
              <a:rPr lang="de-DE" sz="1600" dirty="0" smtClean="0"/>
              <a:t> in </a:t>
            </a:r>
            <a:r>
              <a:rPr lang="de-DE" sz="1600" dirty="0" err="1" smtClean="0"/>
              <a:t>near-critical</a:t>
            </a:r>
            <a:r>
              <a:rPr lang="de-DE" sz="1600" dirty="0" smtClean="0"/>
              <a:t> </a:t>
            </a:r>
            <a:r>
              <a:rPr lang="de-DE" sz="1600" dirty="0" err="1" smtClean="0"/>
              <a:t>density</a:t>
            </a:r>
            <a:r>
              <a:rPr lang="de-DE" sz="1600" dirty="0" smtClean="0"/>
              <a:t> </a:t>
            </a:r>
            <a:r>
              <a:rPr lang="de-DE" sz="1600" dirty="0" err="1" smtClean="0"/>
              <a:t>plasma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50681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 rot="21289910">
            <a:off x="2382263" y="4211820"/>
            <a:ext cx="3995004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sz="2400" b="1" dirty="0" err="1" smtClean="0">
                <a:solidFill>
                  <a:srgbClr val="002060"/>
                </a:solidFill>
              </a:rPr>
              <a:t>Thanks</a:t>
            </a:r>
            <a:r>
              <a:rPr lang="de-DE" sz="2400" b="1" dirty="0" smtClean="0">
                <a:solidFill>
                  <a:srgbClr val="002060"/>
                </a:solidFill>
              </a:rPr>
              <a:t> </a:t>
            </a:r>
            <a:r>
              <a:rPr lang="de-DE" sz="2400" b="1" dirty="0" err="1" smtClean="0">
                <a:solidFill>
                  <a:srgbClr val="002060"/>
                </a:solidFill>
              </a:rPr>
              <a:t>for</a:t>
            </a:r>
            <a:r>
              <a:rPr lang="de-DE" sz="2400" b="1" dirty="0" smtClean="0">
                <a:solidFill>
                  <a:srgbClr val="002060"/>
                </a:solidFill>
              </a:rPr>
              <a:t> </a:t>
            </a:r>
            <a:r>
              <a:rPr lang="de-DE" sz="2400" b="1" dirty="0" err="1" smtClean="0">
                <a:solidFill>
                  <a:srgbClr val="002060"/>
                </a:solidFill>
              </a:rPr>
              <a:t>your</a:t>
            </a:r>
            <a:r>
              <a:rPr lang="de-DE" sz="2400" b="1" dirty="0" smtClean="0">
                <a:solidFill>
                  <a:srgbClr val="002060"/>
                </a:solidFill>
              </a:rPr>
              <a:t> </a:t>
            </a:r>
            <a:r>
              <a:rPr lang="de-DE" sz="2400" b="1" dirty="0" err="1" smtClean="0">
                <a:solidFill>
                  <a:srgbClr val="002060"/>
                </a:solidFill>
              </a:rPr>
              <a:t>attention</a:t>
            </a:r>
            <a:r>
              <a:rPr lang="de-DE" sz="2400" b="1" dirty="0" smtClean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14298" y="1026333"/>
            <a:ext cx="8530937" cy="34163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buClr>
                <a:srgbClr val="FDBB63"/>
              </a:buClr>
            </a:pPr>
            <a:r>
              <a:rPr lang="de-DE" b="1" dirty="0" err="1" smtClean="0"/>
              <a:t>Within</a:t>
            </a:r>
            <a:r>
              <a:rPr lang="de-DE" b="1" dirty="0" smtClean="0"/>
              <a:t> FAIR Phase-0 </a:t>
            </a:r>
            <a:r>
              <a:rPr lang="de-DE" b="1" dirty="0" err="1" smtClean="0"/>
              <a:t>the</a:t>
            </a:r>
            <a:r>
              <a:rPr lang="de-DE" b="1" dirty="0" smtClean="0"/>
              <a:t> HED@FAIR </a:t>
            </a:r>
            <a:r>
              <a:rPr lang="de-DE" b="1" dirty="0" err="1" smtClean="0"/>
              <a:t>collaboration</a:t>
            </a:r>
            <a:r>
              <a:rPr lang="de-DE" b="1" dirty="0" smtClean="0"/>
              <a:t> </a:t>
            </a:r>
            <a:r>
              <a:rPr lang="de-DE" b="1" dirty="0" err="1" smtClean="0"/>
              <a:t>has</a:t>
            </a:r>
            <a:r>
              <a:rPr lang="de-DE" b="1" dirty="0" smtClean="0"/>
              <a:t> </a:t>
            </a:r>
            <a:r>
              <a:rPr lang="de-DE" b="1" dirty="0" err="1" smtClean="0"/>
              <a:t>exciting</a:t>
            </a:r>
            <a:r>
              <a:rPr lang="de-DE" b="1" dirty="0" smtClean="0"/>
              <a:t> </a:t>
            </a:r>
            <a:r>
              <a:rPr lang="de-DE" b="1" dirty="0" err="1" smtClean="0"/>
              <a:t>opportunities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HED-</a:t>
            </a:r>
            <a:r>
              <a:rPr lang="de-DE" b="1" dirty="0" err="1" smtClean="0"/>
              <a:t>science</a:t>
            </a:r>
            <a:r>
              <a:rPr lang="de-DE" b="1" dirty="0" smtClean="0"/>
              <a:t> </a:t>
            </a:r>
            <a:r>
              <a:rPr lang="de-DE" b="1" dirty="0" err="1" smtClean="0"/>
              <a:t>experiments</a:t>
            </a:r>
            <a:endParaRPr lang="de-DE" b="1" dirty="0" smtClean="0"/>
          </a:p>
          <a:p>
            <a:pPr algn="l">
              <a:buClr>
                <a:srgbClr val="FDBB63"/>
              </a:buClr>
            </a:pPr>
            <a:endParaRPr lang="de-DE" dirty="0" smtClean="0"/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Experiments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intense</a:t>
            </a:r>
            <a:r>
              <a:rPr lang="de-DE" dirty="0" smtClean="0"/>
              <a:t>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pulses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smtClean="0"/>
              <a:t>HHT-cave</a:t>
            </a:r>
            <a:endParaRPr lang="de-DE" dirty="0" smtClean="0"/>
          </a:p>
          <a:p>
            <a:pPr marL="742950" lvl="1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Heavy-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heating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extreme matter </a:t>
            </a:r>
            <a:r>
              <a:rPr lang="de-DE" dirty="0" err="1" smtClean="0"/>
              <a:t>states</a:t>
            </a:r>
            <a:endParaRPr lang="de-DE" dirty="0" smtClean="0"/>
          </a:p>
          <a:p>
            <a:pPr marL="742950" lvl="1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New </a:t>
            </a:r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 err="1" smtClean="0"/>
              <a:t>beamline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PHELIX </a:t>
            </a:r>
            <a:r>
              <a:rPr lang="de-DE" dirty="0" err="1" smtClean="0"/>
              <a:t>enables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probing</a:t>
            </a:r>
            <a:r>
              <a:rPr lang="de-DE" dirty="0" smtClean="0"/>
              <a:t> </a:t>
            </a:r>
            <a:r>
              <a:rPr lang="de-DE" dirty="0" err="1" smtClean="0"/>
              <a:t>schemes</a:t>
            </a:r>
            <a:endParaRPr lang="de-DE" dirty="0" smtClean="0"/>
          </a:p>
          <a:p>
            <a:pPr marL="742950" lvl="1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IPD-</a:t>
            </a:r>
            <a:r>
              <a:rPr lang="de-DE" dirty="0" err="1" smtClean="0"/>
              <a:t>measurements</a:t>
            </a:r>
            <a:r>
              <a:rPr lang="de-DE" dirty="0" smtClean="0"/>
              <a:t> on HI-</a:t>
            </a:r>
            <a:r>
              <a:rPr lang="de-DE" dirty="0" err="1" smtClean="0"/>
              <a:t>driven</a:t>
            </a:r>
            <a:r>
              <a:rPr lang="de-DE" dirty="0" smtClean="0"/>
              <a:t> </a:t>
            </a:r>
            <a:r>
              <a:rPr lang="de-DE" dirty="0" err="1" smtClean="0"/>
              <a:t>samples</a:t>
            </a:r>
            <a:r>
              <a:rPr lang="de-DE" dirty="0" smtClean="0"/>
              <a:t> </a:t>
            </a:r>
            <a:r>
              <a:rPr lang="de-DE" dirty="0" err="1" smtClean="0"/>
              <a:t>planned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day-1 </a:t>
            </a:r>
            <a:r>
              <a:rPr lang="de-DE" dirty="0" err="1" smtClean="0"/>
              <a:t>experiment</a:t>
            </a:r>
            <a:endParaRPr lang="de-DE" dirty="0" smtClean="0"/>
          </a:p>
          <a:p>
            <a:pPr marL="742950" lvl="1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PRIOR: a </a:t>
            </a:r>
            <a:r>
              <a:rPr lang="de-DE" dirty="0" err="1" smtClean="0"/>
              <a:t>unique</a:t>
            </a:r>
            <a:r>
              <a:rPr lang="de-DE" dirty="0" smtClean="0"/>
              <a:t> high-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proton</a:t>
            </a:r>
            <a:r>
              <a:rPr lang="de-DE" dirty="0" smtClean="0"/>
              <a:t> </a:t>
            </a:r>
            <a:r>
              <a:rPr lang="de-DE" dirty="0" err="1" smtClean="0"/>
              <a:t>microscope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dynamic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endParaRPr lang="de-DE" dirty="0" smtClean="0"/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dirty="0" err="1" smtClean="0"/>
              <a:t>Intense</a:t>
            </a:r>
            <a:r>
              <a:rPr lang="de-DE" dirty="0" smtClean="0"/>
              <a:t> laser-matter </a:t>
            </a:r>
            <a:r>
              <a:rPr lang="de-DE" dirty="0" err="1" smtClean="0"/>
              <a:t>experiments</a:t>
            </a:r>
            <a:r>
              <a:rPr lang="de-DE" dirty="0" smtClean="0"/>
              <a:t> at PHELIX</a:t>
            </a:r>
          </a:p>
          <a:p>
            <a:pPr marL="742950" lvl="1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Development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/>
              <a:t>h</a:t>
            </a:r>
            <a:r>
              <a:rPr lang="de-DE" dirty="0" smtClean="0"/>
              <a:t>igh-</a:t>
            </a:r>
            <a:r>
              <a:rPr lang="de-DE" dirty="0" err="1" smtClean="0"/>
              <a:t>flux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 (x-</a:t>
            </a:r>
            <a:r>
              <a:rPr lang="de-DE" dirty="0" err="1" smtClean="0"/>
              <a:t>ray</a:t>
            </a:r>
            <a:r>
              <a:rPr lang="de-DE" dirty="0" smtClean="0"/>
              <a:t>, </a:t>
            </a:r>
            <a:r>
              <a:rPr lang="de-DE" dirty="0" err="1" smtClean="0"/>
              <a:t>protons</a:t>
            </a:r>
            <a:r>
              <a:rPr lang="de-DE" dirty="0" smtClean="0"/>
              <a:t>, </a:t>
            </a:r>
            <a:r>
              <a:rPr lang="de-DE" dirty="0" err="1" smtClean="0"/>
              <a:t>neutrons</a:t>
            </a:r>
            <a:r>
              <a:rPr lang="de-DE" dirty="0" smtClean="0"/>
              <a:t>, </a:t>
            </a:r>
            <a:r>
              <a:rPr lang="de-DE" dirty="0" err="1" smtClean="0"/>
              <a:t>gamma</a:t>
            </a:r>
            <a:r>
              <a:rPr lang="de-DE" dirty="0" smtClean="0"/>
              <a:t>)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applications</a:t>
            </a:r>
            <a:r>
              <a:rPr lang="de-DE" dirty="0" smtClean="0"/>
              <a:t> (x-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backlighting</a:t>
            </a:r>
            <a:r>
              <a:rPr lang="de-DE" dirty="0" smtClean="0"/>
              <a:t>, </a:t>
            </a:r>
            <a:r>
              <a:rPr lang="de-DE" dirty="0" err="1" smtClean="0"/>
              <a:t>neutron</a:t>
            </a:r>
            <a:r>
              <a:rPr lang="de-DE" dirty="0" smtClean="0"/>
              <a:t>-imaging, </a:t>
            </a: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reactions</a:t>
            </a:r>
            <a:r>
              <a:rPr lang="de-DE" dirty="0" smtClean="0"/>
              <a:t>)</a:t>
            </a:r>
          </a:p>
          <a:p>
            <a:pPr algn="l">
              <a:buClr>
                <a:srgbClr val="FDBB63"/>
              </a:buClr>
            </a:pPr>
            <a:endParaRPr lang="de-DE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324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AE3F0253-3645-4A66-B2EF-31AF3F22461B" descr="8C27ECB2-AB8E-46EE-B099-480C02C776C3@gsi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64" y="987683"/>
            <a:ext cx="4671635" cy="330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uppieren 27"/>
          <p:cNvGrpSpPr/>
          <p:nvPr/>
        </p:nvGrpSpPr>
        <p:grpSpPr>
          <a:xfrm>
            <a:off x="865822" y="2510771"/>
            <a:ext cx="4100451" cy="2429110"/>
            <a:chOff x="2491300" y="2444625"/>
            <a:chExt cx="4376677" cy="2592746"/>
          </a:xfrm>
        </p:grpSpPr>
        <p:pic>
          <p:nvPicPr>
            <p:cNvPr id="39" name="Grafik 3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4065" y="2444625"/>
              <a:ext cx="3949645" cy="25927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0" name="Gruppieren 39"/>
            <p:cNvGrpSpPr/>
            <p:nvPr/>
          </p:nvGrpSpPr>
          <p:grpSpPr>
            <a:xfrm>
              <a:off x="2491300" y="3175605"/>
              <a:ext cx="4376677" cy="1717380"/>
              <a:chOff x="2491300" y="3175605"/>
              <a:chExt cx="4376677" cy="1717380"/>
            </a:xfrm>
          </p:grpSpPr>
          <p:sp>
            <p:nvSpPr>
              <p:cNvPr id="41" name="Shape 51"/>
              <p:cNvSpPr/>
              <p:nvPr/>
            </p:nvSpPr>
            <p:spPr>
              <a:xfrm flipV="1">
                <a:off x="3034022" y="4318991"/>
                <a:ext cx="790416" cy="299085"/>
              </a:xfrm>
              <a:prstGeom prst="line">
                <a:avLst/>
              </a:prstGeom>
              <a:ln w="19050">
                <a:solidFill>
                  <a:srgbClr val="FFC000"/>
                </a:solidFill>
                <a:miter lim="400000"/>
                <a:tailEnd type="triangle"/>
              </a:ln>
            </p:spPr>
            <p:txBody>
              <a:bodyPr lIns="0" tIns="0" rIns="0" bIns="0"/>
              <a:lstStyle/>
              <a:p>
                <a:pPr algn="ctr" defTabSz="619045"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  <a:endParaRPr sz="2700"/>
              </a:p>
            </p:txBody>
          </p:sp>
          <p:sp>
            <p:nvSpPr>
              <p:cNvPr id="42" name="Shape 52"/>
              <p:cNvSpPr/>
              <p:nvPr/>
            </p:nvSpPr>
            <p:spPr>
              <a:xfrm flipH="1" flipV="1">
                <a:off x="4120389" y="4197574"/>
                <a:ext cx="788478" cy="359968"/>
              </a:xfrm>
              <a:prstGeom prst="line">
                <a:avLst/>
              </a:prstGeom>
              <a:ln w="19050">
                <a:solidFill>
                  <a:srgbClr val="FFC000"/>
                </a:solidFill>
                <a:miter lim="400000"/>
                <a:tailEnd type="triangle"/>
              </a:ln>
            </p:spPr>
            <p:txBody>
              <a:bodyPr lIns="0" tIns="0" rIns="0" bIns="0"/>
              <a:lstStyle/>
              <a:p>
                <a:pPr algn="ctr" defTabSz="619045"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  <a:endParaRPr sz="2700"/>
              </a:p>
            </p:txBody>
          </p:sp>
          <p:sp>
            <p:nvSpPr>
              <p:cNvPr id="44" name="Shape 54"/>
              <p:cNvSpPr/>
              <p:nvPr/>
            </p:nvSpPr>
            <p:spPr>
              <a:xfrm>
                <a:off x="4959116" y="4455616"/>
                <a:ext cx="1604885" cy="4154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defTabSz="434632">
                  <a:buFont typeface="Times New Roman"/>
                  <a:tabLst>
                    <a:tab pos="704759" algn="l"/>
                    <a:tab pos="1399992" algn="l"/>
                    <a:tab pos="2104750" algn="l"/>
                    <a:tab pos="2799983" algn="l"/>
                    <a:tab pos="3504740" algn="l"/>
                    <a:tab pos="4199975" algn="l"/>
                    <a:tab pos="4904732" algn="l"/>
                    <a:tab pos="5599967" algn="l"/>
                    <a:tab pos="6304725" algn="l"/>
                    <a:tab pos="6999959" algn="l"/>
                    <a:tab pos="7704716" algn="l"/>
                    <a:tab pos="8399950" algn="l"/>
                    <a:tab pos="8695187" algn="l"/>
                  </a:tabLst>
                  <a:defRPr sz="1800">
                    <a:uFillTx/>
                  </a:defRPr>
                </a:pPr>
                <a:r>
                  <a:rPr sz="900" dirty="0">
                    <a:solidFill>
                      <a:srgbClr val="009999"/>
                    </a:solidFill>
                    <a:ea typeface="Helvetica"/>
                    <a:cs typeface="Helvetica"/>
                    <a:sym typeface="Helvetica"/>
                  </a:rPr>
                  <a:t>Large-aperture, high-gradient superconducting quadruplet</a:t>
                </a:r>
                <a:br>
                  <a:rPr sz="900" dirty="0">
                    <a:solidFill>
                      <a:srgbClr val="009999"/>
                    </a:solidFill>
                    <a:ea typeface="Helvetica"/>
                    <a:cs typeface="Helvetica"/>
                    <a:sym typeface="Helvetica"/>
                  </a:rPr>
                </a:br>
                <a:r>
                  <a:rPr sz="900" dirty="0">
                    <a:solidFill>
                      <a:srgbClr val="009999"/>
                    </a:solidFill>
                    <a:ea typeface="Helvetica"/>
                    <a:cs typeface="Helvetica"/>
                    <a:sym typeface="Helvetica"/>
                  </a:rPr>
                  <a:t>(strong focusing or imaging)</a:t>
                </a:r>
              </a:p>
            </p:txBody>
          </p:sp>
          <p:sp>
            <p:nvSpPr>
              <p:cNvPr id="45" name="Shape 55"/>
              <p:cNvSpPr/>
              <p:nvPr/>
            </p:nvSpPr>
            <p:spPr>
              <a:xfrm flipH="1" flipV="1">
                <a:off x="4310102" y="4174808"/>
                <a:ext cx="603527" cy="363684"/>
              </a:xfrm>
              <a:prstGeom prst="line">
                <a:avLst/>
              </a:prstGeom>
              <a:ln w="19050">
                <a:solidFill>
                  <a:srgbClr val="FFC000"/>
                </a:solidFill>
                <a:miter lim="400000"/>
                <a:tailEnd type="triangle"/>
              </a:ln>
            </p:spPr>
            <p:txBody>
              <a:bodyPr lIns="0" tIns="0" rIns="0" bIns="0"/>
              <a:lstStyle/>
              <a:p>
                <a:pPr algn="ctr" defTabSz="619045"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  <a:endParaRPr sz="2700"/>
              </a:p>
            </p:txBody>
          </p:sp>
          <p:sp>
            <p:nvSpPr>
              <p:cNvPr id="46" name="Shape 56"/>
              <p:cNvSpPr/>
              <p:nvPr/>
            </p:nvSpPr>
            <p:spPr>
              <a:xfrm flipH="1" flipV="1">
                <a:off x="5973916" y="3297070"/>
                <a:ext cx="248495" cy="498313"/>
              </a:xfrm>
              <a:prstGeom prst="line">
                <a:avLst/>
              </a:prstGeom>
              <a:ln w="19050">
                <a:solidFill>
                  <a:srgbClr val="FFC000"/>
                </a:solidFill>
                <a:miter lim="400000"/>
                <a:tailEnd type="triangle"/>
              </a:ln>
            </p:spPr>
            <p:txBody>
              <a:bodyPr lIns="0" tIns="0" rIns="0" bIns="0"/>
              <a:lstStyle/>
              <a:p>
                <a:pPr algn="ctr" defTabSz="619045"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  <a:endParaRPr sz="2700"/>
              </a:p>
            </p:txBody>
          </p:sp>
          <p:sp>
            <p:nvSpPr>
              <p:cNvPr id="47" name="Shape 56"/>
              <p:cNvSpPr/>
              <p:nvPr/>
            </p:nvSpPr>
            <p:spPr>
              <a:xfrm flipH="1" flipV="1">
                <a:off x="4636321" y="4026725"/>
                <a:ext cx="691646" cy="211730"/>
              </a:xfrm>
              <a:prstGeom prst="line">
                <a:avLst/>
              </a:prstGeom>
              <a:ln w="19050">
                <a:solidFill>
                  <a:srgbClr val="FFC000"/>
                </a:solidFill>
                <a:miter lim="400000"/>
                <a:tailEnd type="triangle"/>
              </a:ln>
            </p:spPr>
            <p:txBody>
              <a:bodyPr lIns="0" tIns="0" rIns="0" bIns="0"/>
              <a:lstStyle/>
              <a:p>
                <a:pPr algn="ctr" defTabSz="619045"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  <a:endParaRPr sz="2700"/>
              </a:p>
            </p:txBody>
          </p:sp>
          <p:sp>
            <p:nvSpPr>
              <p:cNvPr id="48" name="Shape 56"/>
              <p:cNvSpPr/>
              <p:nvPr/>
            </p:nvSpPr>
            <p:spPr>
              <a:xfrm flipH="1" flipV="1">
                <a:off x="6207027" y="3175605"/>
                <a:ext cx="227743" cy="459214"/>
              </a:xfrm>
              <a:prstGeom prst="line">
                <a:avLst/>
              </a:prstGeom>
              <a:ln w="19050">
                <a:solidFill>
                  <a:srgbClr val="FFC000"/>
                </a:solidFill>
                <a:miter lim="400000"/>
                <a:tailEnd type="triangle"/>
              </a:ln>
            </p:spPr>
            <p:txBody>
              <a:bodyPr lIns="0" tIns="0" rIns="0" bIns="0"/>
              <a:lstStyle/>
              <a:p>
                <a:pPr algn="ctr" defTabSz="619045"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  <a:endParaRPr sz="2700"/>
              </a:p>
            </p:txBody>
          </p:sp>
          <p:sp>
            <p:nvSpPr>
              <p:cNvPr id="49" name="Shape 56"/>
              <p:cNvSpPr/>
              <p:nvPr/>
            </p:nvSpPr>
            <p:spPr>
              <a:xfrm flipH="1" flipV="1">
                <a:off x="5611354" y="3473171"/>
                <a:ext cx="248495" cy="498313"/>
              </a:xfrm>
              <a:prstGeom prst="line">
                <a:avLst/>
              </a:prstGeom>
              <a:ln w="19050">
                <a:solidFill>
                  <a:srgbClr val="FFC000"/>
                </a:solidFill>
                <a:miter lim="400000"/>
                <a:tailEnd type="triangle"/>
              </a:ln>
            </p:spPr>
            <p:txBody>
              <a:bodyPr lIns="0" tIns="0" rIns="0" bIns="0"/>
              <a:lstStyle/>
              <a:p>
                <a:pPr algn="ctr" defTabSz="619045"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  <a:endParaRPr sz="2700"/>
              </a:p>
            </p:txBody>
          </p:sp>
          <p:sp>
            <p:nvSpPr>
              <p:cNvPr id="53" name="Textfeld 52"/>
              <p:cNvSpPr txBox="1"/>
              <p:nvPr/>
            </p:nvSpPr>
            <p:spPr>
              <a:xfrm>
                <a:off x="5735662" y="3920985"/>
                <a:ext cx="743793" cy="215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38100" tIns="38100" rIns="38100" bIns="38100" numCol="1" spcCol="38100" rtlCol="0" anchor="ctr">
                <a:spAutoFit/>
              </a:bodyPr>
              <a:lstStyle/>
              <a:p>
                <a:pPr defTabSz="971550" latinLnBrk="1" hangingPunct="0">
                  <a:buClr>
                    <a:srgbClr val="000000"/>
                  </a:buClr>
                </a:pPr>
                <a:r>
                  <a:rPr lang="de-DE" sz="900" dirty="0">
                    <a:solidFill>
                      <a:srgbClr val="009999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Control </a:t>
                </a:r>
                <a:r>
                  <a:rPr lang="de-DE" sz="900" dirty="0" err="1">
                    <a:solidFill>
                      <a:srgbClr val="009999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room</a:t>
                </a:r>
                <a:endParaRPr lang="en-US" sz="900" dirty="0">
                  <a:solidFill>
                    <a:srgbClr val="009999"/>
                  </a:solidFill>
                  <a:uFill>
                    <a:solidFill>
                      <a:srgbClr val="000000"/>
                    </a:solidFill>
                  </a:uFill>
                  <a:sym typeface="Arial"/>
                </a:endParaRPr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6222533" y="3760421"/>
                <a:ext cx="564257" cy="215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38100" tIns="38100" rIns="38100" bIns="38100" numCol="1" spcCol="38100" rtlCol="0" anchor="ctr">
                <a:spAutoFit/>
              </a:bodyPr>
              <a:lstStyle/>
              <a:p>
                <a:pPr defTabSz="971550" latinLnBrk="1" hangingPunct="0">
                  <a:buClr>
                    <a:srgbClr val="000000"/>
                  </a:buClr>
                </a:pPr>
                <a:r>
                  <a:rPr lang="de-DE" sz="900" dirty="0">
                    <a:solidFill>
                      <a:srgbClr val="009999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HP-Laser</a:t>
                </a:r>
                <a:endParaRPr lang="en-US" sz="900" dirty="0">
                  <a:solidFill>
                    <a:srgbClr val="009999"/>
                  </a:solidFill>
                  <a:uFill>
                    <a:solidFill>
                      <a:srgbClr val="000000"/>
                    </a:solidFill>
                  </a:uFill>
                  <a:sym typeface="Arial"/>
                </a:endParaRPr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>
                <a:off x="6367840" y="3573960"/>
                <a:ext cx="500137" cy="215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38100" tIns="38100" rIns="38100" bIns="38100" numCol="1" spcCol="38100" rtlCol="0" anchor="ctr">
                <a:spAutoFit/>
              </a:bodyPr>
              <a:lstStyle/>
              <a:p>
                <a:pPr defTabSz="971550" latinLnBrk="1" hangingPunct="0">
                  <a:buClr>
                    <a:srgbClr val="000000"/>
                  </a:buClr>
                </a:pPr>
                <a:r>
                  <a:rPr lang="de-DE" sz="900" dirty="0" err="1">
                    <a:solidFill>
                      <a:srgbClr val="009999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prep</a:t>
                </a:r>
                <a:r>
                  <a:rPr lang="de-DE" sz="900" dirty="0">
                    <a:solidFill>
                      <a:srgbClr val="009999"/>
                    </a:solidFill>
                    <a:uFill>
                      <a:solidFill>
                        <a:srgbClr val="000000"/>
                      </a:solidFill>
                    </a:uFill>
                  </a:rPr>
                  <a:t>-lab</a:t>
                </a:r>
                <a:endParaRPr lang="en-US" sz="900" dirty="0">
                  <a:solidFill>
                    <a:srgbClr val="009999"/>
                  </a:solidFill>
                  <a:uFill>
                    <a:solidFill>
                      <a:srgbClr val="000000"/>
                    </a:solidFill>
                  </a:uFill>
                  <a:sym typeface="Arial"/>
                </a:endParaRPr>
              </a:p>
            </p:txBody>
          </p:sp>
          <p:sp>
            <p:nvSpPr>
              <p:cNvPr id="56" name="Textfeld 55"/>
              <p:cNvSpPr txBox="1"/>
              <p:nvPr/>
            </p:nvSpPr>
            <p:spPr>
              <a:xfrm>
                <a:off x="5329734" y="4097967"/>
                <a:ext cx="1149721" cy="3539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defTabSz="971550" latinLnBrk="1" hangingPunct="0">
                  <a:buClr>
                    <a:srgbClr val="000000"/>
                  </a:buClr>
                </a:pPr>
                <a:r>
                  <a:rPr lang="de-DE" sz="900" dirty="0">
                    <a:solidFill>
                      <a:srgbClr val="009999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Wobbler </a:t>
                </a:r>
                <a:r>
                  <a:rPr lang="de-DE" sz="900" dirty="0" err="1">
                    <a:solidFill>
                      <a:srgbClr val="009999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or</a:t>
                </a:r>
                <a:r>
                  <a:rPr lang="de-DE" sz="900" dirty="0">
                    <a:solidFill>
                      <a:srgbClr val="009999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 </a:t>
                </a:r>
                <a:r>
                  <a:rPr lang="de-DE" sz="900" dirty="0" err="1">
                    <a:solidFill>
                      <a:srgbClr val="009999"/>
                    </a:solidFill>
                    <a:uFill>
                      <a:solidFill>
                        <a:srgbClr val="000000"/>
                      </a:solidFill>
                    </a:uFill>
                  </a:rPr>
                  <a:t>external</a:t>
                </a:r>
                <a:r>
                  <a:rPr lang="de-DE" sz="900" dirty="0">
                    <a:solidFill>
                      <a:srgbClr val="009999"/>
                    </a:solidFill>
                    <a:uFill>
                      <a:solidFill>
                        <a:srgbClr val="000000"/>
                      </a:solidFill>
                    </a:uFill>
                  </a:rPr>
                  <a:t> </a:t>
                </a:r>
                <a:r>
                  <a:rPr lang="de-DE" sz="900" dirty="0" err="1">
                    <a:solidFill>
                      <a:srgbClr val="009999"/>
                    </a:solidFill>
                    <a:uFill>
                      <a:solidFill>
                        <a:srgbClr val="000000"/>
                      </a:solidFill>
                    </a:uFill>
                  </a:rPr>
                  <a:t>driver</a:t>
                </a:r>
                <a:r>
                  <a:rPr lang="de-DE" sz="900" dirty="0">
                    <a:solidFill>
                      <a:srgbClr val="009999"/>
                    </a:solidFill>
                    <a:uFill>
                      <a:solidFill>
                        <a:srgbClr val="000000"/>
                      </a:solidFill>
                    </a:uFill>
                  </a:rPr>
                  <a:t> </a:t>
                </a:r>
                <a:r>
                  <a:rPr lang="de-DE" sz="900" dirty="0" err="1">
                    <a:solidFill>
                      <a:srgbClr val="009999"/>
                    </a:solidFill>
                    <a:uFill>
                      <a:solidFill>
                        <a:srgbClr val="000000"/>
                      </a:solidFill>
                    </a:uFill>
                  </a:rPr>
                  <a:t>setup</a:t>
                </a:r>
                <a:endParaRPr lang="en-US" sz="900" dirty="0">
                  <a:solidFill>
                    <a:srgbClr val="009999"/>
                  </a:solidFill>
                  <a:uFill>
                    <a:solidFill>
                      <a:srgbClr val="000000"/>
                    </a:solidFill>
                  </a:uFill>
                  <a:sym typeface="Arial"/>
                </a:endParaRPr>
              </a:p>
            </p:txBody>
          </p:sp>
          <p:sp>
            <p:nvSpPr>
              <p:cNvPr id="57" name="Textfeld 56"/>
              <p:cNvSpPr txBox="1"/>
              <p:nvPr/>
            </p:nvSpPr>
            <p:spPr>
              <a:xfrm>
                <a:off x="2491300" y="4515199"/>
                <a:ext cx="930836" cy="3777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defTabSz="971550" latinLnBrk="1" hangingPunct="0">
                  <a:buClr>
                    <a:srgbClr val="000000"/>
                  </a:buClr>
                </a:pPr>
                <a:r>
                  <a:rPr lang="de-DE" sz="900" dirty="0" err="1">
                    <a:solidFill>
                      <a:srgbClr val="009999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Vacuum</a:t>
                </a:r>
                <a:endParaRPr lang="de-DE" sz="900" dirty="0">
                  <a:solidFill>
                    <a:srgbClr val="009999"/>
                  </a:solidFill>
                  <a:uFill>
                    <a:solidFill>
                      <a:srgbClr val="000000"/>
                    </a:solidFill>
                  </a:uFill>
                  <a:sym typeface="Arial"/>
                </a:endParaRPr>
              </a:p>
              <a:p>
                <a:pPr defTabSz="971550" latinLnBrk="1" hangingPunct="0">
                  <a:buClr>
                    <a:srgbClr val="000000"/>
                  </a:buClr>
                </a:pPr>
                <a:r>
                  <a:rPr lang="de-DE" sz="900" dirty="0" err="1">
                    <a:solidFill>
                      <a:srgbClr val="009999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target</a:t>
                </a:r>
                <a:r>
                  <a:rPr lang="de-DE" sz="900" dirty="0">
                    <a:solidFill>
                      <a:srgbClr val="009999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 </a:t>
                </a:r>
                <a:r>
                  <a:rPr lang="de-DE" sz="900" dirty="0" err="1">
                    <a:solidFill>
                      <a:srgbClr val="009999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chamber</a:t>
                </a:r>
                <a:endParaRPr lang="en-US" sz="900" dirty="0">
                  <a:solidFill>
                    <a:srgbClr val="009999"/>
                  </a:solidFill>
                  <a:uFill>
                    <a:solidFill>
                      <a:srgbClr val="000000"/>
                    </a:solidFill>
                  </a:uFill>
                  <a:sym typeface="Arial"/>
                </a:endParaRPr>
              </a:p>
            </p:txBody>
          </p:sp>
        </p:grpSp>
      </p:grp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05139" y="3252210"/>
            <a:ext cx="1180785" cy="65051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27000" rIns="0" bIns="0">
            <a:spAutoFit/>
          </a:bodyPr>
          <a:lstStyle/>
          <a:p>
            <a:pPr algn="l"/>
            <a:r>
              <a:rPr lang="de-DE" altLang="en-US" sz="1350" dirty="0">
                <a:solidFill>
                  <a:schemeClr val="tx2">
                    <a:lumMod val="75000"/>
                  </a:schemeClr>
                </a:solidFill>
              </a:rPr>
              <a:t>5x10</a:t>
            </a:r>
            <a:r>
              <a:rPr lang="de-DE" altLang="en-US" sz="1350" baseline="30000" dirty="0">
                <a:solidFill>
                  <a:schemeClr val="tx2">
                    <a:lumMod val="75000"/>
                  </a:schemeClr>
                </a:solidFill>
              </a:rPr>
              <a:t>11</a:t>
            </a:r>
            <a:r>
              <a:rPr lang="de-DE" altLang="en-US" sz="1350" dirty="0">
                <a:solidFill>
                  <a:schemeClr val="tx2">
                    <a:lumMod val="75000"/>
                  </a:schemeClr>
                </a:solidFill>
              </a:rPr>
              <a:t>U-ions</a:t>
            </a:r>
          </a:p>
          <a:p>
            <a:pPr algn="l"/>
            <a:r>
              <a:rPr lang="de-DE" altLang="en-US" sz="1350" dirty="0" smtClean="0">
                <a:solidFill>
                  <a:schemeClr val="tx2">
                    <a:lumMod val="75000"/>
                  </a:schemeClr>
                </a:solidFill>
              </a:rPr>
              <a:t>mm spot-size</a:t>
            </a:r>
          </a:p>
          <a:p>
            <a:pPr algn="l"/>
            <a:r>
              <a:rPr lang="de-DE" altLang="en-US" sz="1350" dirty="0" smtClean="0">
                <a:solidFill>
                  <a:schemeClr val="tx2">
                    <a:lumMod val="75000"/>
                  </a:schemeClr>
                </a:solidFill>
              </a:rPr>
              <a:t>100ns </a:t>
            </a:r>
            <a:r>
              <a:rPr lang="de-DE" altLang="en-US" sz="1350" dirty="0" err="1" smtClean="0">
                <a:solidFill>
                  <a:schemeClr val="tx2">
                    <a:lumMod val="75000"/>
                  </a:schemeClr>
                </a:solidFill>
              </a:rPr>
              <a:t>pulses</a:t>
            </a:r>
            <a:endParaRPr lang="de-DE" altLang="en-US" sz="13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 will offer exciting new possibilities for research in high-energy density matter science</a:t>
            </a:r>
            <a:endParaRPr lang="de-DE" dirty="0"/>
          </a:p>
        </p:txBody>
      </p:sp>
      <p:sp>
        <p:nvSpPr>
          <p:cNvPr id="20" name="Ellipse 19"/>
          <p:cNvSpPr/>
          <p:nvPr/>
        </p:nvSpPr>
        <p:spPr>
          <a:xfrm rot="2906146">
            <a:off x="2592299" y="2665717"/>
            <a:ext cx="148949" cy="341441"/>
          </a:xfrm>
          <a:prstGeom prst="ellipse">
            <a:avLst/>
          </a:prstGeom>
          <a:solidFill>
            <a:srgbClr val="009999">
              <a:alpha val="35000"/>
            </a:srgbClr>
          </a:solidFill>
          <a:ln w="12700" cap="flat">
            <a:solidFill>
              <a:srgbClr val="009999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noAutofit/>
          </a:bodyPr>
          <a:lstStyle/>
          <a:p>
            <a:pPr algn="ctr" defTabSz="619125" latinLnBrk="1" hangingPunct="0">
              <a:buClr>
                <a:srgbClr val="000000"/>
              </a:buClr>
            </a:pPr>
            <a:endParaRPr lang="en-US" sz="27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5223371" y="3470363"/>
            <a:ext cx="3638746" cy="1490138"/>
            <a:chOff x="1970757" y="3475985"/>
            <a:chExt cx="3638746" cy="1490138"/>
          </a:xfrm>
        </p:grpSpPr>
        <p:grpSp>
          <p:nvGrpSpPr>
            <p:cNvPr id="7" name="Gruppieren 6"/>
            <p:cNvGrpSpPr/>
            <p:nvPr/>
          </p:nvGrpSpPr>
          <p:grpSpPr>
            <a:xfrm>
              <a:off x="3688784" y="3475985"/>
              <a:ext cx="1920719" cy="1401051"/>
              <a:chOff x="5367308" y="3317601"/>
              <a:chExt cx="1920719" cy="1401051"/>
            </a:xfrm>
          </p:grpSpPr>
          <p:pic>
            <p:nvPicPr>
              <p:cNvPr id="29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2505" y="3528174"/>
                <a:ext cx="1680056" cy="11904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7" name="Textfeld 36"/>
              <p:cNvSpPr txBox="1"/>
              <p:nvPr/>
            </p:nvSpPr>
            <p:spPr>
              <a:xfrm>
                <a:off x="5367308" y="3317601"/>
                <a:ext cx="19207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b="1" dirty="0" err="1">
                    <a:solidFill>
                      <a:schemeClr val="tx2">
                        <a:lumMod val="75000"/>
                      </a:schemeClr>
                    </a:solidFill>
                  </a:rPr>
                  <a:t>Isentropic</a:t>
                </a:r>
                <a:r>
                  <a:rPr lang="de-DE" sz="1200" b="1" dirty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  <a:r>
                  <a:rPr lang="de-DE" sz="1200" b="1" dirty="0" err="1">
                    <a:solidFill>
                      <a:schemeClr val="tx2">
                        <a:lumMod val="75000"/>
                      </a:schemeClr>
                    </a:solidFill>
                  </a:rPr>
                  <a:t>compression</a:t>
                </a:r>
                <a:endParaRPr lang="de-DE" sz="12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6" name="Gruppieren 5"/>
            <p:cNvGrpSpPr/>
            <p:nvPr/>
          </p:nvGrpSpPr>
          <p:grpSpPr>
            <a:xfrm>
              <a:off x="1970757" y="3475985"/>
              <a:ext cx="1827209" cy="1490138"/>
              <a:chOff x="3649281" y="3317601"/>
              <a:chExt cx="1827209" cy="1490138"/>
            </a:xfrm>
          </p:grpSpPr>
          <p:pic>
            <p:nvPicPr>
              <p:cNvPr id="30" name="pic2.png"/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78518" y="3599259"/>
                <a:ext cx="997019" cy="1208480"/>
              </a:xfrm>
              <a:prstGeom prst="rect">
                <a:avLst/>
              </a:prstGeom>
              <a:ln w="12700">
                <a:miter lim="400000"/>
              </a:ln>
            </p:spPr>
          </p:pic>
          <p:cxnSp>
            <p:nvCxnSpPr>
              <p:cNvPr id="31" name="Gerade Verbindung mit Pfeil 30"/>
              <p:cNvCxnSpPr/>
              <p:nvPr/>
            </p:nvCxnSpPr>
            <p:spPr>
              <a:xfrm flipH="1">
                <a:off x="4212299" y="3775233"/>
                <a:ext cx="520588" cy="22967"/>
              </a:xfrm>
              <a:prstGeom prst="straightConnector1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mit Pfeil 31"/>
              <p:cNvCxnSpPr/>
              <p:nvPr/>
            </p:nvCxnSpPr>
            <p:spPr>
              <a:xfrm flipH="1">
                <a:off x="4277027" y="4192032"/>
                <a:ext cx="498512" cy="21994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feld 32"/>
              <p:cNvSpPr txBox="1"/>
              <p:nvPr/>
            </p:nvSpPr>
            <p:spPr>
              <a:xfrm>
                <a:off x="4692576" y="3640176"/>
                <a:ext cx="76495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 err="1">
                    <a:solidFill>
                      <a:prstClr val="black"/>
                    </a:solidFill>
                  </a:rPr>
                  <a:t>ion</a:t>
                </a:r>
                <a:r>
                  <a:rPr lang="de-DE" sz="1100" dirty="0">
                    <a:solidFill>
                      <a:prstClr val="black"/>
                    </a:solidFill>
                  </a:rPr>
                  <a:t> beam</a:t>
                </a:r>
                <a:endParaRPr lang="en-US" sz="11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4778248" y="4045827"/>
                <a:ext cx="63991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>
                    <a:solidFill>
                      <a:prstClr val="black"/>
                    </a:solidFill>
                  </a:rPr>
                  <a:t>sample</a:t>
                </a:r>
                <a:endParaRPr lang="en-US" sz="11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5" name="Gerade Verbindung mit Pfeil 34"/>
              <p:cNvCxnSpPr/>
              <p:nvPr/>
            </p:nvCxnSpPr>
            <p:spPr>
              <a:xfrm flipH="1">
                <a:off x="4664175" y="4502642"/>
                <a:ext cx="200411" cy="8842"/>
              </a:xfrm>
              <a:prstGeom prst="straightConnector1">
                <a:avLst/>
              </a:prstGeom>
              <a:ln w="19050">
                <a:solidFill>
                  <a:srgbClr val="33CCCC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feld 35"/>
              <p:cNvSpPr txBox="1"/>
              <p:nvPr/>
            </p:nvSpPr>
            <p:spPr>
              <a:xfrm>
                <a:off x="4818938" y="4358885"/>
                <a:ext cx="65755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 err="1">
                    <a:solidFill>
                      <a:prstClr val="black"/>
                    </a:solidFill>
                  </a:rPr>
                  <a:t>window</a:t>
                </a:r>
                <a:endParaRPr lang="en-US" sz="11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Textfeld 37"/>
              <p:cNvSpPr txBox="1"/>
              <p:nvPr/>
            </p:nvSpPr>
            <p:spPr>
              <a:xfrm>
                <a:off x="3649281" y="3317601"/>
                <a:ext cx="16866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b="1" dirty="0" err="1">
                    <a:solidFill>
                      <a:schemeClr val="tx2">
                        <a:lumMod val="75000"/>
                      </a:schemeClr>
                    </a:solidFill>
                  </a:rPr>
                  <a:t>Heating</a:t>
                </a:r>
                <a:r>
                  <a:rPr lang="de-DE" sz="1200" b="1" dirty="0">
                    <a:solidFill>
                      <a:schemeClr val="tx2">
                        <a:lumMod val="75000"/>
                      </a:schemeClr>
                    </a:solidFill>
                  </a:rPr>
                  <a:t> + </a:t>
                </a:r>
                <a:r>
                  <a:rPr lang="de-DE" sz="1200" b="1" dirty="0" err="1">
                    <a:solidFill>
                      <a:schemeClr val="tx2">
                        <a:lumMod val="75000"/>
                      </a:schemeClr>
                    </a:solidFill>
                  </a:rPr>
                  <a:t>expansion</a:t>
                </a:r>
                <a:endParaRPr lang="de-DE" sz="12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</p:grpSp>
      <p:pic>
        <p:nvPicPr>
          <p:cNvPr id="27" name="Grafik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839" y="1004148"/>
            <a:ext cx="2442354" cy="1762445"/>
          </a:xfrm>
          <a:prstGeom prst="rect">
            <a:avLst/>
          </a:prstGeom>
        </p:spPr>
      </p:pic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5238991" y="2797839"/>
            <a:ext cx="14828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/>
            <a:r>
              <a:rPr lang="de-DE" altLang="en-US" sz="1200" b="1" u="sng" dirty="0" smtClean="0">
                <a:solidFill>
                  <a:schemeClr val="tx2"/>
                </a:solidFill>
                <a:latin typeface="+mn-lt"/>
              </a:rPr>
              <a:t>Ion </a:t>
            </a:r>
            <a:r>
              <a:rPr lang="de-DE" altLang="en-US" sz="1200" b="1" u="sng" dirty="0">
                <a:solidFill>
                  <a:schemeClr val="tx2"/>
                </a:solidFill>
                <a:latin typeface="+mn-lt"/>
              </a:rPr>
              <a:t>beam </a:t>
            </a:r>
            <a:r>
              <a:rPr lang="de-DE" altLang="en-US" sz="1200" b="1" u="sng" dirty="0" err="1">
                <a:solidFill>
                  <a:schemeClr val="tx2"/>
                </a:solidFill>
                <a:latin typeface="+mn-lt"/>
              </a:rPr>
              <a:t>driven</a:t>
            </a:r>
            <a:r>
              <a:rPr lang="de-DE" altLang="en-US" sz="1200" b="1" u="sng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altLang="en-US" sz="1200" b="1" u="sng" dirty="0" err="1" smtClean="0">
                <a:solidFill>
                  <a:schemeClr val="tx2"/>
                </a:solidFill>
                <a:latin typeface="+mn-lt"/>
              </a:rPr>
              <a:t>plasmas</a:t>
            </a:r>
            <a:r>
              <a:rPr lang="de-DE" altLang="en-US" sz="1200" b="1" u="sng" dirty="0" smtClean="0">
                <a:solidFill>
                  <a:schemeClr val="tx2"/>
                </a:solidFill>
                <a:latin typeface="+mn-lt"/>
              </a:rPr>
              <a:t>:</a:t>
            </a:r>
            <a:endParaRPr lang="de-DE" altLang="en-US" sz="1200" b="1" u="sng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9" name="Pfeil nach rechts 9"/>
          <p:cNvSpPr/>
          <p:nvPr/>
        </p:nvSpPr>
        <p:spPr>
          <a:xfrm rot="18670431" flipH="1">
            <a:off x="1826857" y="3055559"/>
            <a:ext cx="821659" cy="231483"/>
          </a:xfrm>
          <a:custGeom>
            <a:avLst/>
            <a:gdLst>
              <a:gd name="connsiteX0" fmla="*/ 0 w 960504"/>
              <a:gd name="connsiteY0" fmla="*/ 101814 h 407254"/>
              <a:gd name="connsiteX1" fmla="*/ 756877 w 960504"/>
              <a:gd name="connsiteY1" fmla="*/ 101814 h 407254"/>
              <a:gd name="connsiteX2" fmla="*/ 756877 w 960504"/>
              <a:gd name="connsiteY2" fmla="*/ 0 h 407254"/>
              <a:gd name="connsiteX3" fmla="*/ 960504 w 960504"/>
              <a:gd name="connsiteY3" fmla="*/ 203627 h 407254"/>
              <a:gd name="connsiteX4" fmla="*/ 756877 w 960504"/>
              <a:gd name="connsiteY4" fmla="*/ 407254 h 407254"/>
              <a:gd name="connsiteX5" fmla="*/ 756877 w 960504"/>
              <a:gd name="connsiteY5" fmla="*/ 305441 h 407254"/>
              <a:gd name="connsiteX6" fmla="*/ 0 w 960504"/>
              <a:gd name="connsiteY6" fmla="*/ 305441 h 407254"/>
              <a:gd name="connsiteX7" fmla="*/ 0 w 960504"/>
              <a:gd name="connsiteY7" fmla="*/ 101814 h 407254"/>
              <a:gd name="connsiteX0" fmla="*/ 0 w 1194773"/>
              <a:gd name="connsiteY0" fmla="*/ 212766 h 407254"/>
              <a:gd name="connsiteX1" fmla="*/ 991146 w 1194773"/>
              <a:gd name="connsiteY1" fmla="*/ 101814 h 407254"/>
              <a:gd name="connsiteX2" fmla="*/ 991146 w 1194773"/>
              <a:gd name="connsiteY2" fmla="*/ 0 h 407254"/>
              <a:gd name="connsiteX3" fmla="*/ 1194773 w 1194773"/>
              <a:gd name="connsiteY3" fmla="*/ 203627 h 407254"/>
              <a:gd name="connsiteX4" fmla="*/ 991146 w 1194773"/>
              <a:gd name="connsiteY4" fmla="*/ 407254 h 407254"/>
              <a:gd name="connsiteX5" fmla="*/ 991146 w 1194773"/>
              <a:gd name="connsiteY5" fmla="*/ 305441 h 407254"/>
              <a:gd name="connsiteX6" fmla="*/ 234269 w 1194773"/>
              <a:gd name="connsiteY6" fmla="*/ 305441 h 407254"/>
              <a:gd name="connsiteX7" fmla="*/ 0 w 1194773"/>
              <a:gd name="connsiteY7" fmla="*/ 212766 h 407254"/>
              <a:gd name="connsiteX0" fmla="*/ 43005 w 1237778"/>
              <a:gd name="connsiteY0" fmla="*/ 212766 h 407254"/>
              <a:gd name="connsiteX1" fmla="*/ 1034151 w 1237778"/>
              <a:gd name="connsiteY1" fmla="*/ 101814 h 407254"/>
              <a:gd name="connsiteX2" fmla="*/ 1034151 w 1237778"/>
              <a:gd name="connsiteY2" fmla="*/ 0 h 407254"/>
              <a:gd name="connsiteX3" fmla="*/ 1237778 w 1237778"/>
              <a:gd name="connsiteY3" fmla="*/ 203627 h 407254"/>
              <a:gd name="connsiteX4" fmla="*/ 1034151 w 1237778"/>
              <a:gd name="connsiteY4" fmla="*/ 407254 h 407254"/>
              <a:gd name="connsiteX5" fmla="*/ 1034151 w 1237778"/>
              <a:gd name="connsiteY5" fmla="*/ 305441 h 407254"/>
              <a:gd name="connsiteX6" fmla="*/ 0 w 1237778"/>
              <a:gd name="connsiteY6" fmla="*/ 268653 h 407254"/>
              <a:gd name="connsiteX7" fmla="*/ 43005 w 1237778"/>
              <a:gd name="connsiteY7" fmla="*/ 212766 h 407254"/>
              <a:gd name="connsiteX0" fmla="*/ 480165 w 1237778"/>
              <a:gd name="connsiteY0" fmla="*/ 267413 h 407254"/>
              <a:gd name="connsiteX1" fmla="*/ 1034151 w 1237778"/>
              <a:gd name="connsiteY1" fmla="*/ 101814 h 407254"/>
              <a:gd name="connsiteX2" fmla="*/ 1034151 w 1237778"/>
              <a:gd name="connsiteY2" fmla="*/ 0 h 407254"/>
              <a:gd name="connsiteX3" fmla="*/ 1237778 w 1237778"/>
              <a:gd name="connsiteY3" fmla="*/ 203627 h 407254"/>
              <a:gd name="connsiteX4" fmla="*/ 1034151 w 1237778"/>
              <a:gd name="connsiteY4" fmla="*/ 407254 h 407254"/>
              <a:gd name="connsiteX5" fmla="*/ 1034151 w 1237778"/>
              <a:gd name="connsiteY5" fmla="*/ 305441 h 407254"/>
              <a:gd name="connsiteX6" fmla="*/ 0 w 1237778"/>
              <a:gd name="connsiteY6" fmla="*/ 268653 h 407254"/>
              <a:gd name="connsiteX7" fmla="*/ 480165 w 1237778"/>
              <a:gd name="connsiteY7" fmla="*/ 267413 h 407254"/>
              <a:gd name="connsiteX0" fmla="*/ 19443 w 777056"/>
              <a:gd name="connsiteY0" fmla="*/ 267413 h 407254"/>
              <a:gd name="connsiteX1" fmla="*/ 573429 w 777056"/>
              <a:gd name="connsiteY1" fmla="*/ 101814 h 407254"/>
              <a:gd name="connsiteX2" fmla="*/ 573429 w 777056"/>
              <a:gd name="connsiteY2" fmla="*/ 0 h 407254"/>
              <a:gd name="connsiteX3" fmla="*/ 777056 w 777056"/>
              <a:gd name="connsiteY3" fmla="*/ 203627 h 407254"/>
              <a:gd name="connsiteX4" fmla="*/ 573429 w 777056"/>
              <a:gd name="connsiteY4" fmla="*/ 407254 h 407254"/>
              <a:gd name="connsiteX5" fmla="*/ 573429 w 777056"/>
              <a:gd name="connsiteY5" fmla="*/ 305441 h 407254"/>
              <a:gd name="connsiteX6" fmla="*/ 0 w 777056"/>
              <a:gd name="connsiteY6" fmla="*/ 321327 h 407254"/>
              <a:gd name="connsiteX7" fmla="*/ 19443 w 777056"/>
              <a:gd name="connsiteY7" fmla="*/ 267413 h 407254"/>
              <a:gd name="connsiteX0" fmla="*/ 8793 w 777056"/>
              <a:gd name="connsiteY0" fmla="*/ 269050 h 407254"/>
              <a:gd name="connsiteX1" fmla="*/ 573429 w 777056"/>
              <a:gd name="connsiteY1" fmla="*/ 101814 h 407254"/>
              <a:gd name="connsiteX2" fmla="*/ 573429 w 777056"/>
              <a:gd name="connsiteY2" fmla="*/ 0 h 407254"/>
              <a:gd name="connsiteX3" fmla="*/ 777056 w 777056"/>
              <a:gd name="connsiteY3" fmla="*/ 203627 h 407254"/>
              <a:gd name="connsiteX4" fmla="*/ 573429 w 777056"/>
              <a:gd name="connsiteY4" fmla="*/ 407254 h 407254"/>
              <a:gd name="connsiteX5" fmla="*/ 573429 w 777056"/>
              <a:gd name="connsiteY5" fmla="*/ 305441 h 407254"/>
              <a:gd name="connsiteX6" fmla="*/ 0 w 777056"/>
              <a:gd name="connsiteY6" fmla="*/ 321327 h 407254"/>
              <a:gd name="connsiteX7" fmla="*/ 8793 w 777056"/>
              <a:gd name="connsiteY7" fmla="*/ 269050 h 407254"/>
              <a:gd name="connsiteX0" fmla="*/ 6459 w 774722"/>
              <a:gd name="connsiteY0" fmla="*/ 269050 h 407254"/>
              <a:gd name="connsiteX1" fmla="*/ 571095 w 774722"/>
              <a:gd name="connsiteY1" fmla="*/ 101814 h 407254"/>
              <a:gd name="connsiteX2" fmla="*/ 571095 w 774722"/>
              <a:gd name="connsiteY2" fmla="*/ 0 h 407254"/>
              <a:gd name="connsiteX3" fmla="*/ 774722 w 774722"/>
              <a:gd name="connsiteY3" fmla="*/ 203627 h 407254"/>
              <a:gd name="connsiteX4" fmla="*/ 571095 w 774722"/>
              <a:gd name="connsiteY4" fmla="*/ 407254 h 407254"/>
              <a:gd name="connsiteX5" fmla="*/ 571095 w 774722"/>
              <a:gd name="connsiteY5" fmla="*/ 305441 h 407254"/>
              <a:gd name="connsiteX6" fmla="*/ 0 w 774722"/>
              <a:gd name="connsiteY6" fmla="*/ 309229 h 407254"/>
              <a:gd name="connsiteX7" fmla="*/ 6459 w 774722"/>
              <a:gd name="connsiteY7" fmla="*/ 269050 h 40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4722" h="407254">
                <a:moveTo>
                  <a:pt x="6459" y="269050"/>
                </a:moveTo>
                <a:lnTo>
                  <a:pt x="571095" y="101814"/>
                </a:lnTo>
                <a:lnTo>
                  <a:pt x="571095" y="0"/>
                </a:lnTo>
                <a:lnTo>
                  <a:pt x="774722" y="203627"/>
                </a:lnTo>
                <a:lnTo>
                  <a:pt x="571095" y="407254"/>
                </a:lnTo>
                <a:lnTo>
                  <a:pt x="571095" y="305441"/>
                </a:lnTo>
                <a:lnTo>
                  <a:pt x="0" y="309229"/>
                </a:lnTo>
                <a:lnTo>
                  <a:pt x="6459" y="269050"/>
                </a:lnTo>
                <a:close/>
              </a:path>
            </a:pathLst>
          </a:custGeom>
          <a:gradFill flip="none" rotWithShape="1">
            <a:gsLst>
              <a:gs pos="0">
                <a:srgbClr val="009999"/>
              </a:gs>
              <a:gs pos="100000">
                <a:srgbClr val="009999">
                  <a:alpha val="17000"/>
                </a:srgbClr>
              </a:gs>
            </a:gsLst>
            <a:lin ang="12000000" scaled="0"/>
            <a:tileRect/>
          </a:gra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noAutofit/>
          </a:bodyPr>
          <a:lstStyle/>
          <a:p>
            <a:pPr algn="ctr" defTabSz="619125" latinLnBrk="1" hangingPunct="0">
              <a:buClr>
                <a:srgbClr val="000000"/>
              </a:buClr>
            </a:pPr>
            <a:endParaRPr lang="en-US" sz="27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sym typeface="Arial"/>
            </a:endParaRPr>
          </a:p>
        </p:txBody>
      </p:sp>
      <p:sp>
        <p:nvSpPr>
          <p:cNvPr id="60" name="Pfeil nach rechts 9"/>
          <p:cNvSpPr/>
          <p:nvPr/>
        </p:nvSpPr>
        <p:spPr>
          <a:xfrm>
            <a:off x="2818975" y="2543209"/>
            <a:ext cx="821659" cy="231483"/>
          </a:xfrm>
          <a:custGeom>
            <a:avLst/>
            <a:gdLst>
              <a:gd name="connsiteX0" fmla="*/ 0 w 960504"/>
              <a:gd name="connsiteY0" fmla="*/ 101814 h 407254"/>
              <a:gd name="connsiteX1" fmla="*/ 756877 w 960504"/>
              <a:gd name="connsiteY1" fmla="*/ 101814 h 407254"/>
              <a:gd name="connsiteX2" fmla="*/ 756877 w 960504"/>
              <a:gd name="connsiteY2" fmla="*/ 0 h 407254"/>
              <a:gd name="connsiteX3" fmla="*/ 960504 w 960504"/>
              <a:gd name="connsiteY3" fmla="*/ 203627 h 407254"/>
              <a:gd name="connsiteX4" fmla="*/ 756877 w 960504"/>
              <a:gd name="connsiteY4" fmla="*/ 407254 h 407254"/>
              <a:gd name="connsiteX5" fmla="*/ 756877 w 960504"/>
              <a:gd name="connsiteY5" fmla="*/ 305441 h 407254"/>
              <a:gd name="connsiteX6" fmla="*/ 0 w 960504"/>
              <a:gd name="connsiteY6" fmla="*/ 305441 h 407254"/>
              <a:gd name="connsiteX7" fmla="*/ 0 w 960504"/>
              <a:gd name="connsiteY7" fmla="*/ 101814 h 407254"/>
              <a:gd name="connsiteX0" fmla="*/ 0 w 1194773"/>
              <a:gd name="connsiteY0" fmla="*/ 212766 h 407254"/>
              <a:gd name="connsiteX1" fmla="*/ 991146 w 1194773"/>
              <a:gd name="connsiteY1" fmla="*/ 101814 h 407254"/>
              <a:gd name="connsiteX2" fmla="*/ 991146 w 1194773"/>
              <a:gd name="connsiteY2" fmla="*/ 0 h 407254"/>
              <a:gd name="connsiteX3" fmla="*/ 1194773 w 1194773"/>
              <a:gd name="connsiteY3" fmla="*/ 203627 h 407254"/>
              <a:gd name="connsiteX4" fmla="*/ 991146 w 1194773"/>
              <a:gd name="connsiteY4" fmla="*/ 407254 h 407254"/>
              <a:gd name="connsiteX5" fmla="*/ 991146 w 1194773"/>
              <a:gd name="connsiteY5" fmla="*/ 305441 h 407254"/>
              <a:gd name="connsiteX6" fmla="*/ 234269 w 1194773"/>
              <a:gd name="connsiteY6" fmla="*/ 305441 h 407254"/>
              <a:gd name="connsiteX7" fmla="*/ 0 w 1194773"/>
              <a:gd name="connsiteY7" fmla="*/ 212766 h 407254"/>
              <a:gd name="connsiteX0" fmla="*/ 43005 w 1237778"/>
              <a:gd name="connsiteY0" fmla="*/ 212766 h 407254"/>
              <a:gd name="connsiteX1" fmla="*/ 1034151 w 1237778"/>
              <a:gd name="connsiteY1" fmla="*/ 101814 h 407254"/>
              <a:gd name="connsiteX2" fmla="*/ 1034151 w 1237778"/>
              <a:gd name="connsiteY2" fmla="*/ 0 h 407254"/>
              <a:gd name="connsiteX3" fmla="*/ 1237778 w 1237778"/>
              <a:gd name="connsiteY3" fmla="*/ 203627 h 407254"/>
              <a:gd name="connsiteX4" fmla="*/ 1034151 w 1237778"/>
              <a:gd name="connsiteY4" fmla="*/ 407254 h 407254"/>
              <a:gd name="connsiteX5" fmla="*/ 1034151 w 1237778"/>
              <a:gd name="connsiteY5" fmla="*/ 305441 h 407254"/>
              <a:gd name="connsiteX6" fmla="*/ 0 w 1237778"/>
              <a:gd name="connsiteY6" fmla="*/ 268653 h 407254"/>
              <a:gd name="connsiteX7" fmla="*/ 43005 w 1237778"/>
              <a:gd name="connsiteY7" fmla="*/ 212766 h 407254"/>
              <a:gd name="connsiteX0" fmla="*/ 480165 w 1237778"/>
              <a:gd name="connsiteY0" fmla="*/ 267413 h 407254"/>
              <a:gd name="connsiteX1" fmla="*/ 1034151 w 1237778"/>
              <a:gd name="connsiteY1" fmla="*/ 101814 h 407254"/>
              <a:gd name="connsiteX2" fmla="*/ 1034151 w 1237778"/>
              <a:gd name="connsiteY2" fmla="*/ 0 h 407254"/>
              <a:gd name="connsiteX3" fmla="*/ 1237778 w 1237778"/>
              <a:gd name="connsiteY3" fmla="*/ 203627 h 407254"/>
              <a:gd name="connsiteX4" fmla="*/ 1034151 w 1237778"/>
              <a:gd name="connsiteY4" fmla="*/ 407254 h 407254"/>
              <a:gd name="connsiteX5" fmla="*/ 1034151 w 1237778"/>
              <a:gd name="connsiteY5" fmla="*/ 305441 h 407254"/>
              <a:gd name="connsiteX6" fmla="*/ 0 w 1237778"/>
              <a:gd name="connsiteY6" fmla="*/ 268653 h 407254"/>
              <a:gd name="connsiteX7" fmla="*/ 480165 w 1237778"/>
              <a:gd name="connsiteY7" fmla="*/ 267413 h 407254"/>
              <a:gd name="connsiteX0" fmla="*/ 19443 w 777056"/>
              <a:gd name="connsiteY0" fmla="*/ 267413 h 407254"/>
              <a:gd name="connsiteX1" fmla="*/ 573429 w 777056"/>
              <a:gd name="connsiteY1" fmla="*/ 101814 h 407254"/>
              <a:gd name="connsiteX2" fmla="*/ 573429 w 777056"/>
              <a:gd name="connsiteY2" fmla="*/ 0 h 407254"/>
              <a:gd name="connsiteX3" fmla="*/ 777056 w 777056"/>
              <a:gd name="connsiteY3" fmla="*/ 203627 h 407254"/>
              <a:gd name="connsiteX4" fmla="*/ 573429 w 777056"/>
              <a:gd name="connsiteY4" fmla="*/ 407254 h 407254"/>
              <a:gd name="connsiteX5" fmla="*/ 573429 w 777056"/>
              <a:gd name="connsiteY5" fmla="*/ 305441 h 407254"/>
              <a:gd name="connsiteX6" fmla="*/ 0 w 777056"/>
              <a:gd name="connsiteY6" fmla="*/ 321327 h 407254"/>
              <a:gd name="connsiteX7" fmla="*/ 19443 w 777056"/>
              <a:gd name="connsiteY7" fmla="*/ 267413 h 407254"/>
              <a:gd name="connsiteX0" fmla="*/ 8793 w 777056"/>
              <a:gd name="connsiteY0" fmla="*/ 269050 h 407254"/>
              <a:gd name="connsiteX1" fmla="*/ 573429 w 777056"/>
              <a:gd name="connsiteY1" fmla="*/ 101814 h 407254"/>
              <a:gd name="connsiteX2" fmla="*/ 573429 w 777056"/>
              <a:gd name="connsiteY2" fmla="*/ 0 h 407254"/>
              <a:gd name="connsiteX3" fmla="*/ 777056 w 777056"/>
              <a:gd name="connsiteY3" fmla="*/ 203627 h 407254"/>
              <a:gd name="connsiteX4" fmla="*/ 573429 w 777056"/>
              <a:gd name="connsiteY4" fmla="*/ 407254 h 407254"/>
              <a:gd name="connsiteX5" fmla="*/ 573429 w 777056"/>
              <a:gd name="connsiteY5" fmla="*/ 305441 h 407254"/>
              <a:gd name="connsiteX6" fmla="*/ 0 w 777056"/>
              <a:gd name="connsiteY6" fmla="*/ 321327 h 407254"/>
              <a:gd name="connsiteX7" fmla="*/ 8793 w 777056"/>
              <a:gd name="connsiteY7" fmla="*/ 269050 h 407254"/>
              <a:gd name="connsiteX0" fmla="*/ 6459 w 774722"/>
              <a:gd name="connsiteY0" fmla="*/ 269050 h 407254"/>
              <a:gd name="connsiteX1" fmla="*/ 571095 w 774722"/>
              <a:gd name="connsiteY1" fmla="*/ 101814 h 407254"/>
              <a:gd name="connsiteX2" fmla="*/ 571095 w 774722"/>
              <a:gd name="connsiteY2" fmla="*/ 0 h 407254"/>
              <a:gd name="connsiteX3" fmla="*/ 774722 w 774722"/>
              <a:gd name="connsiteY3" fmla="*/ 203627 h 407254"/>
              <a:gd name="connsiteX4" fmla="*/ 571095 w 774722"/>
              <a:gd name="connsiteY4" fmla="*/ 407254 h 407254"/>
              <a:gd name="connsiteX5" fmla="*/ 571095 w 774722"/>
              <a:gd name="connsiteY5" fmla="*/ 305441 h 407254"/>
              <a:gd name="connsiteX6" fmla="*/ 0 w 774722"/>
              <a:gd name="connsiteY6" fmla="*/ 309229 h 407254"/>
              <a:gd name="connsiteX7" fmla="*/ 6459 w 774722"/>
              <a:gd name="connsiteY7" fmla="*/ 269050 h 40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4722" h="407254">
                <a:moveTo>
                  <a:pt x="6459" y="269050"/>
                </a:moveTo>
                <a:lnTo>
                  <a:pt x="571095" y="101814"/>
                </a:lnTo>
                <a:lnTo>
                  <a:pt x="571095" y="0"/>
                </a:lnTo>
                <a:lnTo>
                  <a:pt x="774722" y="203627"/>
                </a:lnTo>
                <a:lnTo>
                  <a:pt x="571095" y="407254"/>
                </a:lnTo>
                <a:lnTo>
                  <a:pt x="571095" y="305441"/>
                </a:lnTo>
                <a:lnTo>
                  <a:pt x="0" y="309229"/>
                </a:lnTo>
                <a:lnTo>
                  <a:pt x="6459" y="269050"/>
                </a:lnTo>
                <a:close/>
              </a:path>
            </a:pathLst>
          </a:custGeom>
          <a:gradFill flip="none" rotWithShape="1">
            <a:gsLst>
              <a:gs pos="0">
                <a:srgbClr val="009999"/>
              </a:gs>
              <a:gs pos="100000">
                <a:srgbClr val="009999">
                  <a:alpha val="17000"/>
                </a:srgbClr>
              </a:gs>
            </a:gsLst>
            <a:lin ang="12000000" scaled="0"/>
            <a:tileRect/>
          </a:gra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noAutofit/>
          </a:bodyPr>
          <a:lstStyle/>
          <a:p>
            <a:pPr algn="ctr" defTabSz="619125" latinLnBrk="1" hangingPunct="0">
              <a:buClr>
                <a:srgbClr val="000000"/>
              </a:buClr>
            </a:pPr>
            <a:endParaRPr lang="en-US" sz="27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sym typeface="Arial"/>
            </a:endParaRPr>
          </a:p>
        </p:txBody>
      </p:sp>
      <p:sp>
        <p:nvSpPr>
          <p:cNvPr id="61" name="Text Box 26"/>
          <p:cNvSpPr txBox="1">
            <a:spLocks noChangeArrowheads="1"/>
          </p:cNvSpPr>
          <p:nvPr/>
        </p:nvSpPr>
        <p:spPr bwMode="auto">
          <a:xfrm>
            <a:off x="6594097" y="2810620"/>
            <a:ext cx="25499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88900" indent="-88900">
              <a:buFontTx/>
              <a:buChar char="•"/>
            </a:pPr>
            <a:r>
              <a:rPr lang="de-DE" altLang="en-US" sz="1200" dirty="0" smtClean="0">
                <a:solidFill>
                  <a:schemeClr val="tx2"/>
                </a:solidFill>
                <a:latin typeface="+mn-lt"/>
              </a:rPr>
              <a:t>large </a:t>
            </a:r>
            <a:r>
              <a:rPr lang="de-DE" altLang="en-US" sz="1200" dirty="0">
                <a:solidFill>
                  <a:schemeClr val="tx2"/>
                </a:solidFill>
                <a:latin typeface="+mn-lt"/>
              </a:rPr>
              <a:t>mm-size </a:t>
            </a:r>
            <a:r>
              <a:rPr lang="de-DE" altLang="en-US" sz="1200" dirty="0" err="1">
                <a:solidFill>
                  <a:schemeClr val="tx2"/>
                </a:solidFill>
                <a:latin typeface="+mn-lt"/>
              </a:rPr>
              <a:t>samples</a:t>
            </a:r>
            <a:endParaRPr lang="de-DE" altLang="en-US" sz="1200" dirty="0">
              <a:solidFill>
                <a:schemeClr val="tx2"/>
              </a:solidFill>
              <a:latin typeface="+mn-lt"/>
            </a:endParaRPr>
          </a:p>
          <a:p>
            <a:pPr marL="88900" indent="-88900">
              <a:buFontTx/>
              <a:buChar char="•"/>
            </a:pPr>
            <a:r>
              <a:rPr lang="de-DE" altLang="en-US" sz="1200" dirty="0" err="1">
                <a:solidFill>
                  <a:schemeClr val="tx2"/>
                </a:solidFill>
                <a:latin typeface="+mn-lt"/>
              </a:rPr>
              <a:t>homogenous</a:t>
            </a:r>
            <a:r>
              <a:rPr lang="de-DE" altLang="en-US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altLang="en-US" sz="1200" dirty="0" err="1">
                <a:solidFill>
                  <a:schemeClr val="tx2"/>
                </a:solidFill>
                <a:latin typeface="+mn-lt"/>
              </a:rPr>
              <a:t>energy</a:t>
            </a:r>
            <a:r>
              <a:rPr lang="de-DE" altLang="en-US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altLang="en-US" sz="1200" dirty="0" err="1">
                <a:solidFill>
                  <a:schemeClr val="tx2"/>
                </a:solidFill>
                <a:latin typeface="+mn-lt"/>
              </a:rPr>
              <a:t>deposition</a:t>
            </a:r>
            <a:endParaRPr lang="de-DE" altLang="en-US" sz="1200" dirty="0">
              <a:solidFill>
                <a:schemeClr val="tx2"/>
              </a:solidFill>
              <a:latin typeface="+mn-lt"/>
            </a:endParaRPr>
          </a:p>
          <a:p>
            <a:pPr marL="88900" indent="-88900">
              <a:buFontTx/>
              <a:buChar char="•"/>
            </a:pPr>
            <a:r>
              <a:rPr lang="de-DE" altLang="en-US" sz="1200" dirty="0" err="1">
                <a:solidFill>
                  <a:schemeClr val="tx2"/>
                </a:solidFill>
                <a:latin typeface="+mn-lt"/>
              </a:rPr>
              <a:t>equilibrium</a:t>
            </a:r>
            <a:r>
              <a:rPr lang="de-DE" altLang="en-US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altLang="en-US" sz="1200" dirty="0" err="1">
                <a:solidFill>
                  <a:schemeClr val="tx2"/>
                </a:solidFill>
                <a:latin typeface="+mn-lt"/>
              </a:rPr>
              <a:t>conditions</a:t>
            </a:r>
            <a:endParaRPr lang="de-DE" altLang="en-US" sz="1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0" name="Text Box 26"/>
          <p:cNvSpPr txBox="1">
            <a:spLocks noChangeArrowheads="1"/>
          </p:cNvSpPr>
          <p:nvPr/>
        </p:nvSpPr>
        <p:spPr bwMode="auto">
          <a:xfrm>
            <a:off x="7119086" y="1900406"/>
            <a:ext cx="1821814" cy="58477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177800" indent="-1778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à"/>
              <a:tabLst>
                <a:tab pos="269875" algn="l"/>
              </a:tabLst>
            </a:pPr>
            <a:r>
              <a:rPr lang="de-DE" altLang="en-US" sz="1600" b="1" dirty="0" smtClean="0">
                <a:solidFill>
                  <a:srgbClr val="FF0000"/>
                </a:solidFill>
                <a:latin typeface="Calibri"/>
              </a:rPr>
              <a:t>Generation </a:t>
            </a:r>
            <a:r>
              <a:rPr lang="de-DE" altLang="en-US" sz="1600" b="1" dirty="0" err="1" smtClean="0">
                <a:solidFill>
                  <a:srgbClr val="FF0000"/>
                </a:solidFill>
                <a:latin typeface="Calibri"/>
              </a:rPr>
              <a:t>of</a:t>
            </a:r>
            <a:endParaRPr lang="de-DE" altLang="en-US" sz="1600" b="1" dirty="0" smtClean="0">
              <a:solidFill>
                <a:srgbClr val="FF0000"/>
              </a:solidFill>
              <a:latin typeface="Calibri"/>
            </a:endParaRPr>
          </a:p>
          <a:p>
            <a:pPr marL="0" indent="0">
              <a:tabLst>
                <a:tab pos="269875" algn="l"/>
              </a:tabLst>
            </a:pPr>
            <a:r>
              <a:rPr lang="de-DE" altLang="en-US" sz="1600" b="1" dirty="0">
                <a:solidFill>
                  <a:srgbClr val="FF0000"/>
                </a:solidFill>
                <a:latin typeface="Calibri"/>
              </a:rPr>
              <a:t>	</a:t>
            </a:r>
            <a:r>
              <a:rPr lang="de-DE" altLang="en-US" sz="1600" b="1" dirty="0" smtClean="0">
                <a:solidFill>
                  <a:srgbClr val="FF0000"/>
                </a:solidFill>
                <a:latin typeface="Calibri"/>
              </a:rPr>
              <a:t>HED </a:t>
            </a:r>
            <a:r>
              <a:rPr lang="de-DE" altLang="en-US" sz="1600" b="1" dirty="0" err="1" smtClean="0">
                <a:solidFill>
                  <a:srgbClr val="FF0000"/>
                </a:solidFill>
                <a:latin typeface="Calibri"/>
              </a:rPr>
              <a:t>conditions</a:t>
            </a:r>
            <a:r>
              <a:rPr lang="de-DE" altLang="en-US" sz="1600" b="1" dirty="0" smtClean="0">
                <a:solidFill>
                  <a:srgbClr val="FF0000"/>
                </a:solidFill>
                <a:latin typeface="Calibri"/>
              </a:rPr>
              <a:t>!</a:t>
            </a:r>
            <a:endParaRPr lang="de-DE" altLang="en-US" sz="16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003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</a:t>
            </a:r>
            <a:r>
              <a:rPr lang="en-US" dirty="0"/>
              <a:t>experiments in </a:t>
            </a:r>
            <a:r>
              <a:rPr lang="en-US" dirty="0" smtClean="0"/>
              <a:t>FAIR Phase-0 </a:t>
            </a:r>
            <a:r>
              <a:rPr lang="en-US" dirty="0"/>
              <a:t>at </a:t>
            </a:r>
            <a:r>
              <a:rPr lang="en-US" dirty="0" smtClean="0"/>
              <a:t>HHT</a:t>
            </a:r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390763" y="928689"/>
            <a:ext cx="6601355" cy="3837543"/>
            <a:chOff x="557019" y="928689"/>
            <a:chExt cx="6601355" cy="3837543"/>
          </a:xfrm>
        </p:grpSpPr>
        <p:pic>
          <p:nvPicPr>
            <p:cNvPr id="92" name="AE3F0253-3645-4A66-B2EF-31AF3F22461B" descr="8C27ECB2-AB8E-46EE-B099-480C02C776C3@gsi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19" y="957196"/>
              <a:ext cx="5381178" cy="3809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Freihandform 92"/>
            <p:cNvSpPr/>
            <p:nvPr/>
          </p:nvSpPr>
          <p:spPr>
            <a:xfrm>
              <a:off x="2132262" y="941486"/>
              <a:ext cx="4146853" cy="3560681"/>
            </a:xfrm>
            <a:custGeom>
              <a:avLst/>
              <a:gdLst>
                <a:gd name="connsiteX0" fmla="*/ 1589517 w 5682953"/>
                <a:gd name="connsiteY0" fmla="*/ 564022 h 4879648"/>
                <a:gd name="connsiteX1" fmla="*/ 1076770 w 5682953"/>
                <a:gd name="connsiteY1" fmla="*/ 1521151 h 4879648"/>
                <a:gd name="connsiteX2" fmla="*/ 1153682 w 5682953"/>
                <a:gd name="connsiteY2" fmla="*/ 1666430 h 4879648"/>
                <a:gd name="connsiteX3" fmla="*/ 803304 w 5682953"/>
                <a:gd name="connsiteY3" fmla="*/ 2264635 h 4879648"/>
                <a:gd name="connsiteX4" fmla="*/ 683663 w 5682953"/>
                <a:gd name="connsiteY4" fmla="*/ 2538101 h 4879648"/>
                <a:gd name="connsiteX5" fmla="*/ 0 w 5682953"/>
                <a:gd name="connsiteY5" fmla="*/ 3631962 h 4879648"/>
                <a:gd name="connsiteX6" fmla="*/ 42729 w 5682953"/>
                <a:gd name="connsiteY6" fmla="*/ 4486542 h 4879648"/>
                <a:gd name="connsiteX7" fmla="*/ 1145136 w 5682953"/>
                <a:gd name="connsiteY7" fmla="*/ 4879648 h 4879648"/>
                <a:gd name="connsiteX8" fmla="*/ 2862841 w 5682953"/>
                <a:gd name="connsiteY8" fmla="*/ 4854011 h 4879648"/>
                <a:gd name="connsiteX9" fmla="*/ 4076344 w 5682953"/>
                <a:gd name="connsiteY9" fmla="*/ 2478280 h 4879648"/>
                <a:gd name="connsiteX10" fmla="*/ 5682953 w 5682953"/>
                <a:gd name="connsiteY10" fmla="*/ 683663 h 4879648"/>
                <a:gd name="connsiteX11" fmla="*/ 4683095 w 5682953"/>
                <a:gd name="connsiteY11" fmla="*/ 102549 h 4879648"/>
                <a:gd name="connsiteX12" fmla="*/ 3443955 w 5682953"/>
                <a:gd name="connsiteY12" fmla="*/ 0 h 4879648"/>
                <a:gd name="connsiteX13" fmla="*/ 2196269 w 5682953"/>
                <a:gd name="connsiteY13" fmla="*/ 111095 h 4879648"/>
                <a:gd name="connsiteX14" fmla="*/ 1589517 w 5682953"/>
                <a:gd name="connsiteY14" fmla="*/ 564022 h 487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82953" h="4879648">
                  <a:moveTo>
                    <a:pt x="1589517" y="564022"/>
                  </a:moveTo>
                  <a:lnTo>
                    <a:pt x="1076770" y="1521151"/>
                  </a:lnTo>
                  <a:lnTo>
                    <a:pt x="1153682" y="1666430"/>
                  </a:lnTo>
                  <a:lnTo>
                    <a:pt x="803304" y="2264635"/>
                  </a:lnTo>
                  <a:lnTo>
                    <a:pt x="683663" y="2538101"/>
                  </a:lnTo>
                  <a:lnTo>
                    <a:pt x="0" y="3631962"/>
                  </a:lnTo>
                  <a:lnTo>
                    <a:pt x="42729" y="4486542"/>
                  </a:lnTo>
                  <a:lnTo>
                    <a:pt x="1145136" y="4879648"/>
                  </a:lnTo>
                  <a:lnTo>
                    <a:pt x="2862841" y="4854011"/>
                  </a:lnTo>
                  <a:lnTo>
                    <a:pt x="4076344" y="2478280"/>
                  </a:lnTo>
                  <a:lnTo>
                    <a:pt x="5682953" y="683663"/>
                  </a:lnTo>
                  <a:lnTo>
                    <a:pt x="4683095" y="102549"/>
                  </a:lnTo>
                  <a:lnTo>
                    <a:pt x="3443955" y="0"/>
                  </a:lnTo>
                  <a:lnTo>
                    <a:pt x="2196269" y="111095"/>
                  </a:lnTo>
                  <a:lnTo>
                    <a:pt x="1589517" y="564022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2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Rechteck 93"/>
            <p:cNvSpPr/>
            <p:nvPr/>
          </p:nvSpPr>
          <p:spPr>
            <a:xfrm>
              <a:off x="4001548" y="928689"/>
              <a:ext cx="3156826" cy="288800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27000">
                  <a:sysClr val="window" lastClr="FFFFFF"/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2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Textfeld 94"/>
            <p:cNvSpPr txBox="1"/>
            <p:nvPr/>
          </p:nvSpPr>
          <p:spPr>
            <a:xfrm>
              <a:off x="2927641" y="2036759"/>
              <a:ext cx="365184" cy="224585"/>
            </a:xfrm>
            <a:prstGeom prst="rect">
              <a:avLst/>
            </a:prstGeom>
            <a:noFill/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rgbClr val="0070C0"/>
                  </a:solidFill>
                </a:defRPr>
              </a:lvl1pPr>
            </a:lstStyle>
            <a:p>
              <a:pPr defTabSz="914400"/>
              <a:r>
                <a:rPr lang="de-DE" sz="1400" dirty="0">
                  <a:latin typeface="Calibri"/>
                </a:rPr>
                <a:t>HHT</a:t>
              </a:r>
              <a:endParaRPr lang="en-US" sz="1400" dirty="0">
                <a:latin typeface="Calibri"/>
              </a:endParaRPr>
            </a:p>
          </p:txBody>
        </p:sp>
        <p:sp>
          <p:nvSpPr>
            <p:cNvPr id="96" name="Ellipse 95"/>
            <p:cNvSpPr/>
            <p:nvPr/>
          </p:nvSpPr>
          <p:spPr>
            <a:xfrm rot="2105089">
              <a:off x="2637141" y="2207561"/>
              <a:ext cx="76454" cy="194611"/>
            </a:xfrm>
            <a:prstGeom prst="ellipse">
              <a:avLst/>
            </a:prstGeom>
            <a:solidFill>
              <a:srgbClr val="0070C0">
                <a:alpha val="50196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20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97" name="Gerade Verbindung 25"/>
            <p:cNvCxnSpPr>
              <a:stCxn id="96" idx="7"/>
            </p:cNvCxnSpPr>
            <p:nvPr/>
          </p:nvCxnSpPr>
          <p:spPr>
            <a:xfrm flipV="1">
              <a:off x="2737036" y="2206405"/>
              <a:ext cx="250519" cy="57694"/>
            </a:xfrm>
            <a:prstGeom prst="lin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</a:ln>
            <a:effectLst/>
          </p:spPr>
        </p:cxnSp>
        <p:sp>
          <p:nvSpPr>
            <p:cNvPr id="98" name="Textfeld 97"/>
            <p:cNvSpPr txBox="1"/>
            <p:nvPr/>
          </p:nvSpPr>
          <p:spPr>
            <a:xfrm>
              <a:off x="1737838" y="1879736"/>
              <a:ext cx="236516" cy="190897"/>
            </a:xfrm>
            <a:prstGeom prst="rect">
              <a:avLst/>
            </a:prstGeom>
            <a:noFill/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defTabSz="914400"/>
              <a:r>
                <a:rPr lang="de-DE" sz="1100" b="1">
                  <a:solidFill>
                    <a:srgbClr val="0070C0"/>
                  </a:solidFill>
                  <a:latin typeface="Calibri"/>
                </a:rPr>
                <a:t>Z6</a:t>
              </a:r>
              <a:endParaRPr lang="en-US" sz="1100" b="1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99" name="Textfeld 98"/>
            <p:cNvSpPr txBox="1"/>
            <p:nvPr/>
          </p:nvSpPr>
          <p:spPr>
            <a:xfrm>
              <a:off x="1503841" y="2340006"/>
              <a:ext cx="431858" cy="190897"/>
            </a:xfrm>
            <a:prstGeom prst="rect">
              <a:avLst/>
            </a:prstGeom>
            <a:noFill/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rgbClr val="0070C0"/>
                  </a:solidFill>
                </a:defRPr>
              </a:lvl1pPr>
            </a:lstStyle>
            <a:p>
              <a:pPr defTabSz="914400"/>
              <a:r>
                <a:rPr lang="de-DE" sz="1100" dirty="0">
                  <a:latin typeface="Calibri"/>
                </a:rPr>
                <a:t>PHELIX</a:t>
              </a:r>
              <a:endParaRPr lang="en-US" sz="1100" dirty="0">
                <a:latin typeface="Calibri"/>
              </a:endParaRPr>
            </a:p>
          </p:txBody>
        </p:sp>
        <p:cxnSp>
          <p:nvCxnSpPr>
            <p:cNvPr id="100" name="Gerade Verbindung 24"/>
            <p:cNvCxnSpPr/>
            <p:nvPr/>
          </p:nvCxnSpPr>
          <p:spPr>
            <a:xfrm>
              <a:off x="1947008" y="2071805"/>
              <a:ext cx="49537" cy="145024"/>
            </a:xfrm>
            <a:prstGeom prst="lin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</a:ln>
            <a:effectLst/>
          </p:spPr>
        </p:cxnSp>
        <p:cxnSp>
          <p:nvCxnSpPr>
            <p:cNvPr id="101" name="Gerade Verbindung 26"/>
            <p:cNvCxnSpPr/>
            <p:nvPr/>
          </p:nvCxnSpPr>
          <p:spPr>
            <a:xfrm flipH="1">
              <a:off x="2005812" y="2303485"/>
              <a:ext cx="205311" cy="94055"/>
            </a:xfrm>
            <a:prstGeom prst="lin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</a:ln>
            <a:effectLst/>
          </p:spPr>
        </p:cxnSp>
      </p:grpSp>
      <p:sp>
        <p:nvSpPr>
          <p:cNvPr id="102" name="Textfeld 101"/>
          <p:cNvSpPr txBox="1"/>
          <p:nvPr/>
        </p:nvSpPr>
        <p:spPr>
          <a:xfrm>
            <a:off x="235222" y="925688"/>
            <a:ext cx="3759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DE" sz="1600" b="1" dirty="0">
                <a:solidFill>
                  <a:prstClr val="black"/>
                </a:solidFill>
              </a:rPr>
              <a:t>FAIR „Phase-0“:</a:t>
            </a:r>
          </a:p>
          <a:p>
            <a:pPr defTabSz="914400"/>
            <a:r>
              <a:rPr lang="de-DE" sz="1400" dirty="0">
                <a:solidFill>
                  <a:prstClr val="black"/>
                </a:solidFill>
              </a:rPr>
              <a:t>Research </a:t>
            </a:r>
            <a:r>
              <a:rPr lang="de-DE" sz="1400" dirty="0" err="1">
                <a:solidFill>
                  <a:prstClr val="black"/>
                </a:solidFill>
              </a:rPr>
              <a:t>activitites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related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to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or</a:t>
            </a:r>
            <a:r>
              <a:rPr lang="de-DE" sz="1400" dirty="0">
                <a:solidFill>
                  <a:prstClr val="black"/>
                </a:solidFill>
              </a:rPr>
              <a:t> relevant </a:t>
            </a:r>
            <a:r>
              <a:rPr lang="de-DE" sz="1400" dirty="0" err="1">
                <a:solidFill>
                  <a:prstClr val="black"/>
                </a:solidFill>
              </a:rPr>
              <a:t>for</a:t>
            </a:r>
            <a:r>
              <a:rPr lang="de-DE" sz="1400" dirty="0">
                <a:solidFill>
                  <a:prstClr val="black"/>
                </a:solidFill>
              </a:rPr>
              <a:t> FAIR, </a:t>
            </a:r>
            <a:r>
              <a:rPr lang="de-DE" sz="1400" u="sng" dirty="0" err="1">
                <a:solidFill>
                  <a:prstClr val="black"/>
                </a:solidFill>
              </a:rPr>
              <a:t>before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start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of</a:t>
            </a:r>
            <a:r>
              <a:rPr lang="de-DE" sz="1400" dirty="0">
                <a:solidFill>
                  <a:prstClr val="black"/>
                </a:solidFill>
              </a:rPr>
              <a:t> FAIR </a:t>
            </a:r>
            <a:r>
              <a:rPr lang="de-DE" sz="1400" dirty="0" err="1">
                <a:solidFill>
                  <a:prstClr val="black"/>
                </a:solidFill>
              </a:rPr>
              <a:t>operation</a:t>
            </a:r>
            <a:r>
              <a:rPr lang="de-DE" sz="1400" dirty="0">
                <a:solidFill>
                  <a:prstClr val="black"/>
                </a:solidFill>
              </a:rPr>
              <a:t> in 2025.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2870408" y="1163093"/>
            <a:ext cx="6130667" cy="3419149"/>
            <a:chOff x="2870408" y="1163093"/>
            <a:chExt cx="6130667" cy="3419149"/>
          </a:xfrm>
        </p:grpSpPr>
        <p:sp>
          <p:nvSpPr>
            <p:cNvPr id="134" name="Textfeld 133"/>
            <p:cNvSpPr txBox="1"/>
            <p:nvPr/>
          </p:nvSpPr>
          <p:spPr>
            <a:xfrm>
              <a:off x="5771942" y="1163093"/>
              <a:ext cx="28409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APPA </a:t>
              </a:r>
              <a:r>
                <a:rPr kumimoji="0" lang="de-DE" sz="140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target</a:t>
              </a:r>
              <a:r>
                <a:rPr kumimoji="0" lang="de-DE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de-DE" sz="140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chamber</a:t>
              </a:r>
              <a:r>
                <a:rPr kumimoji="0" lang="de-DE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de-DE" sz="140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installation</a:t>
              </a:r>
              <a:r>
                <a:rPr kumimoji="0" lang="de-DE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in</a:t>
              </a:r>
              <a:r>
                <a:rPr kumimoji="0" lang="de-DE" sz="140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de-DE" sz="140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the</a:t>
              </a:r>
              <a:r>
                <a:rPr kumimoji="0" lang="de-DE" sz="140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de-DE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HHT experimental </a:t>
              </a:r>
              <a:r>
                <a:rPr kumimoji="0" lang="de-DE" sz="140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area</a:t>
              </a:r>
              <a:endParaRPr kumimoji="0" lang="de-DE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50" name="Picture 2" descr="C:\Users\neumayer\Desktop\Fotos HHT\20171106_133255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3691" y="2714281"/>
              <a:ext cx="2515752" cy="1415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2870408" y="2415684"/>
              <a:ext cx="2545890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400" dirty="0" err="1" smtClean="0"/>
                <a:t>Focusing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quadrupoles</a:t>
              </a:r>
              <a:r>
                <a:rPr lang="de-DE" sz="1400" dirty="0" smtClean="0"/>
                <a:t> @HHT</a:t>
              </a:r>
            </a:p>
          </p:txBody>
        </p:sp>
        <p:grpSp>
          <p:nvGrpSpPr>
            <p:cNvPr id="26" name="Gruppieren 25"/>
            <p:cNvGrpSpPr/>
            <p:nvPr/>
          </p:nvGrpSpPr>
          <p:grpSpPr>
            <a:xfrm>
              <a:off x="5615863" y="1630560"/>
              <a:ext cx="3385212" cy="2951682"/>
              <a:chOff x="6253795" y="1066166"/>
              <a:chExt cx="2764765" cy="2410693"/>
            </a:xfrm>
          </p:grpSpPr>
          <p:pic>
            <p:nvPicPr>
              <p:cNvPr id="27" name="Grafik 2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5726456" y="1593505"/>
                <a:ext cx="2410693" cy="1356015"/>
              </a:xfrm>
              <a:prstGeom prst="rect">
                <a:avLst/>
              </a:prstGeom>
            </p:spPr>
          </p:pic>
          <p:pic>
            <p:nvPicPr>
              <p:cNvPr id="28" name="Grafik 2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135206" y="1593505"/>
                <a:ext cx="2410693" cy="1356015"/>
              </a:xfrm>
              <a:prstGeom prst="rect">
                <a:avLst/>
              </a:prstGeom>
            </p:spPr>
          </p:pic>
        </p:grpSp>
      </p:grp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939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2318" y="1953542"/>
            <a:ext cx="2572970" cy="220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HIHEX: </a:t>
            </a:r>
            <a:r>
              <a:rPr lang="de-DE" i="1" dirty="0"/>
              <a:t>H</a:t>
            </a:r>
            <a:r>
              <a:rPr lang="de-DE" b="0" i="1" dirty="0"/>
              <a:t>eavy </a:t>
            </a:r>
            <a:r>
              <a:rPr lang="de-DE" i="1" dirty="0"/>
              <a:t>I</a:t>
            </a:r>
            <a:r>
              <a:rPr lang="de-DE" b="0" i="1" dirty="0"/>
              <a:t>on </a:t>
            </a:r>
            <a:r>
              <a:rPr lang="de-DE" i="1" dirty="0" err="1"/>
              <a:t>H</a:t>
            </a:r>
            <a:r>
              <a:rPr lang="de-DE" b="0" i="1" dirty="0" err="1"/>
              <a:t>eating</a:t>
            </a:r>
            <a:r>
              <a:rPr lang="de-DE" b="0" i="1" dirty="0"/>
              <a:t> </a:t>
            </a:r>
            <a:r>
              <a:rPr lang="de-DE" b="0" i="1" dirty="0" err="1"/>
              <a:t>and</a:t>
            </a:r>
            <a:r>
              <a:rPr lang="de-DE" b="0" i="1" dirty="0"/>
              <a:t> </a:t>
            </a:r>
            <a:r>
              <a:rPr lang="de-DE" i="1" dirty="0" err="1"/>
              <a:t>EX</a:t>
            </a:r>
            <a:r>
              <a:rPr lang="de-DE" b="0" i="1" dirty="0" err="1"/>
              <a:t>pansion</a:t>
            </a:r>
            <a:endParaRPr lang="de-DE" dirty="0"/>
          </a:p>
        </p:txBody>
      </p:sp>
      <p:sp>
        <p:nvSpPr>
          <p:cNvPr id="7" name="Shape 164"/>
          <p:cNvSpPr/>
          <p:nvPr/>
        </p:nvSpPr>
        <p:spPr>
          <a:xfrm>
            <a:off x="1333650" y="990548"/>
            <a:ext cx="6845457" cy="369332"/>
          </a:xfrm>
          <a:prstGeom prst="rect">
            <a:avLst/>
          </a:prstGeom>
          <a:solidFill>
            <a:srgbClr val="FFC000">
              <a:alpha val="69804"/>
            </a:srgbClr>
          </a:solidFill>
          <a:ln w="12700">
            <a:solidFill>
              <a:srgbClr val="FFFF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81000" tIns="0" rIns="81000" bIns="0" anchor="ctr">
            <a:spAutoFit/>
          </a:bodyPr>
          <a:lstStyle/>
          <a:p>
            <a:pPr marL="134541" indent="-134541" defTabSz="438150">
              <a:buSzPct val="100000"/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1200" dirty="0">
                <a:ea typeface="Arial Bold"/>
                <a:cs typeface="Arial Bold"/>
                <a:sym typeface="Arial Bold"/>
              </a:rPr>
              <a:t>For most metals in the periodic system the locations of the critical points are still unknown!</a:t>
            </a:r>
            <a:endParaRPr lang="de-DE" sz="1200" dirty="0">
              <a:ea typeface="Arial Bold"/>
              <a:cs typeface="Arial Bold"/>
              <a:sym typeface="Arial Bold"/>
            </a:endParaRPr>
          </a:p>
          <a:p>
            <a:pPr marL="134541" indent="-134541" defTabSz="438150">
              <a:buSzPct val="100000"/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1200" dirty="0">
                <a:ea typeface="Arial Bold"/>
                <a:cs typeface="Arial Bold"/>
                <a:sym typeface="Arial Bold"/>
              </a:rPr>
              <a:t>Theoretical estimates of the critical point location differ by up to 100–200% in T and P</a:t>
            </a:r>
          </a:p>
        </p:txBody>
      </p:sp>
      <p:sp>
        <p:nvSpPr>
          <p:cNvPr id="15" name="Rechteck 14"/>
          <p:cNvSpPr/>
          <p:nvPr/>
        </p:nvSpPr>
        <p:spPr>
          <a:xfrm>
            <a:off x="898696" y="4324378"/>
            <a:ext cx="77153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tx2"/>
                </a:solidFill>
              </a:rPr>
              <a:t>“Early” HIHEX can </a:t>
            </a:r>
            <a:r>
              <a:rPr lang="en-US" sz="1500" b="1" dirty="0" smtClean="0">
                <a:solidFill>
                  <a:schemeClr val="tx2"/>
                </a:solidFill>
              </a:rPr>
              <a:t>access </a:t>
            </a:r>
            <a:r>
              <a:rPr lang="en-US" sz="1500" b="1" dirty="0">
                <a:solidFill>
                  <a:schemeClr val="tx2"/>
                </a:solidFill>
              </a:rPr>
              <a:t>region around critical points of various materials</a:t>
            </a:r>
          </a:p>
        </p:txBody>
      </p:sp>
      <p:sp>
        <p:nvSpPr>
          <p:cNvPr id="16" name="Rechteck 15"/>
          <p:cNvSpPr/>
          <p:nvPr/>
        </p:nvSpPr>
        <p:spPr>
          <a:xfrm>
            <a:off x="5992555" y="1724846"/>
            <a:ext cx="314871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/>
              <a:t>Simulations of parameter evolution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3053894" y="1724848"/>
            <a:ext cx="3045235" cy="2476553"/>
            <a:chOff x="1357953" y="1878393"/>
            <a:chExt cx="3045235" cy="2476553"/>
          </a:xfrm>
        </p:grpSpPr>
        <p:pic>
          <p:nvPicPr>
            <p:cNvPr id="5" name="lead_phase_diagram.png" descr="lead_phase_diagram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57953" y="2049207"/>
              <a:ext cx="3045235" cy="230573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Shape 157"/>
            <p:cNvSpPr/>
            <p:nvPr/>
          </p:nvSpPr>
          <p:spPr>
            <a:xfrm>
              <a:off x="2298110" y="2985079"/>
              <a:ext cx="638519" cy="631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 w="12700">
              <a:solidFill>
                <a:srgbClr val="FFFF00"/>
              </a:solidFill>
              <a:miter lim="400000"/>
            </a:ln>
          </p:spPr>
          <p:txBody>
            <a:bodyPr lIns="48767" tIns="48767" rIns="48767" bIns="48767" anchor="ctr"/>
            <a:lstStyle/>
            <a:p>
              <a:pPr algn="ctr" defTabSz="975360">
                <a:defRPr>
                  <a:uFillTx/>
                </a:defRPr>
              </a:pPr>
              <a:endParaRPr sz="135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1655771" y="1878393"/>
              <a:ext cx="2323181" cy="2846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971550" latinLnBrk="1" hangingPunct="0">
                <a:buClr>
                  <a:srgbClr val="000000"/>
                </a:buClr>
              </a:pPr>
              <a:r>
                <a:rPr lang="de-DE" sz="1350" b="1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sym typeface="Arial"/>
                </a:rPr>
                <a:t>Lead (</a:t>
              </a:r>
              <a:r>
                <a:rPr lang="de-DE" sz="1350" b="1" dirty="0" err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sym typeface="Arial"/>
                </a:rPr>
                <a:t>Pb</a:t>
              </a:r>
              <a:r>
                <a:rPr lang="de-DE" sz="1350" b="1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sym typeface="Arial"/>
                </a:rPr>
                <a:t>) </a:t>
              </a:r>
              <a:r>
                <a:rPr lang="de-DE" sz="1350" b="1" dirty="0" err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sym typeface="Arial"/>
                </a:rPr>
                <a:t>phase</a:t>
              </a:r>
              <a:r>
                <a:rPr lang="de-DE" sz="1350" b="1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rPr>
                <a:t> </a:t>
              </a:r>
              <a:r>
                <a:rPr lang="de-DE" sz="1350" b="1" dirty="0" err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rPr>
                <a:t>diagram</a:t>
              </a:r>
              <a:endParaRPr lang="en-US" sz="135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endParaRPr>
            </a:p>
          </p:txBody>
        </p:sp>
        <p:cxnSp>
          <p:nvCxnSpPr>
            <p:cNvPr id="18" name="Gerade Verbindung mit Pfeil 17"/>
            <p:cNvCxnSpPr/>
            <p:nvPr/>
          </p:nvCxnSpPr>
          <p:spPr>
            <a:xfrm flipH="1">
              <a:off x="3135520" y="2497693"/>
              <a:ext cx="327546" cy="10235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/>
            <p:cNvSpPr txBox="1"/>
            <p:nvPr/>
          </p:nvSpPr>
          <p:spPr>
            <a:xfrm>
              <a:off x="3453182" y="2361725"/>
              <a:ext cx="757100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971550" latinLnBrk="1" hangingPunct="0">
                <a:buClr>
                  <a:srgbClr val="000000"/>
                </a:buClr>
              </a:pPr>
              <a:r>
                <a:rPr lang="de-DE" sz="1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sym typeface="Arial"/>
                </a:rPr>
                <a:t>Full FAIR</a:t>
              </a:r>
              <a:endPara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endParaRPr>
            </a:p>
          </p:txBody>
        </p:sp>
        <p:cxnSp>
          <p:nvCxnSpPr>
            <p:cNvPr id="21" name="Gerade Verbindung mit Pfeil 20"/>
            <p:cNvCxnSpPr/>
            <p:nvPr/>
          </p:nvCxnSpPr>
          <p:spPr>
            <a:xfrm flipH="1">
              <a:off x="2869869" y="3071930"/>
              <a:ext cx="264073" cy="5576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3141357" y="2925453"/>
              <a:ext cx="1105117" cy="423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971550" latinLnBrk="1" hangingPunct="0">
                <a:buClr>
                  <a:srgbClr val="000000"/>
                </a:buClr>
              </a:pPr>
              <a:r>
                <a:rPr lang="de-DE" sz="1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sym typeface="Arial"/>
                </a:rPr>
                <a:t>„early“ beams</a:t>
              </a:r>
            </a:p>
            <a:p>
              <a:pPr defTabSz="971550" latinLnBrk="1" hangingPunct="0">
                <a:buClr>
                  <a:srgbClr val="000000"/>
                </a:buClr>
              </a:pPr>
              <a:r>
                <a:rPr lang="de-DE" sz="10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sym typeface="Arial"/>
                </a:rPr>
                <a:t>(SIS-18)</a:t>
              </a:r>
              <a:endParaRPr lang="en-US" sz="105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endParaRPr>
            </a:p>
          </p:txBody>
        </p:sp>
      </p:grp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17638" y="1535693"/>
            <a:ext cx="3192404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r>
              <a:rPr lang="de-DE" altLang="en-US" sz="1350" b="1" dirty="0"/>
              <a:t>HIHEX:</a:t>
            </a:r>
          </a:p>
          <a:p>
            <a:pPr>
              <a:buFontTx/>
              <a:buChar char="•"/>
            </a:pPr>
            <a:r>
              <a:rPr lang="de-DE" altLang="en-US" sz="1350" u="sng" dirty="0" err="1"/>
              <a:t>Heating</a:t>
            </a:r>
            <a:r>
              <a:rPr lang="de-DE" altLang="en-US" sz="1350" dirty="0"/>
              <a:t> </a:t>
            </a:r>
            <a:r>
              <a:rPr lang="de-DE" altLang="en-US" sz="1350" dirty="0" err="1"/>
              <a:t>by</a:t>
            </a:r>
            <a:r>
              <a:rPr lang="de-DE" altLang="en-US" sz="1350" dirty="0"/>
              <a:t> heavy </a:t>
            </a:r>
            <a:r>
              <a:rPr lang="de-DE" altLang="en-US" sz="1350" dirty="0" err="1"/>
              <a:t>ion</a:t>
            </a:r>
            <a:r>
              <a:rPr lang="de-DE" altLang="en-US" sz="1350" dirty="0"/>
              <a:t> </a:t>
            </a:r>
            <a:r>
              <a:rPr lang="de-DE" altLang="en-US" sz="1350" dirty="0" err="1"/>
              <a:t>pulses</a:t>
            </a:r>
            <a:endParaRPr lang="de-DE" altLang="en-US" sz="1350" dirty="0"/>
          </a:p>
          <a:p>
            <a:pPr>
              <a:buFontTx/>
              <a:buChar char="•"/>
            </a:pPr>
            <a:r>
              <a:rPr lang="de-DE" altLang="en-US" sz="1350" dirty="0"/>
              <a:t>Subsequent </a:t>
            </a:r>
            <a:r>
              <a:rPr lang="de-DE" altLang="en-US" sz="1350" u="sng" dirty="0" err="1"/>
              <a:t>expansion</a:t>
            </a:r>
            <a:endParaRPr lang="de-DE" altLang="en-US" sz="1350" u="sng" dirty="0"/>
          </a:p>
        </p:txBody>
      </p:sp>
      <p:sp>
        <p:nvSpPr>
          <p:cNvPr id="23" name="Shape 187"/>
          <p:cNvSpPr/>
          <p:nvPr/>
        </p:nvSpPr>
        <p:spPr>
          <a:xfrm>
            <a:off x="6703920" y="3623943"/>
            <a:ext cx="1081842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79584">
              <a:buFont typeface="Times New Roma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8407400" algn="l"/>
                <a:tab pos="9334500" algn="l"/>
                <a:tab pos="10274300" algn="l"/>
                <a:tab pos="11201400" algn="l"/>
                <a:tab pos="11595100" algn="l"/>
              </a:tabLst>
              <a:defRPr>
                <a:solidFill>
                  <a:srgbClr val="00245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de-DE" sz="825" b="1">
                <a:uFill>
                  <a:solidFill/>
                </a:uFill>
                <a:latin typeface="+mn-lt"/>
              </a:rPr>
              <a:t>Courtesy: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de-DE" sz="825" b="1">
                <a:uFill>
                  <a:solidFill/>
                </a:uFill>
                <a:latin typeface="+mn-lt"/>
              </a:rPr>
              <a:t>IPCP</a:t>
            </a:r>
            <a:r>
              <a:rPr lang="de-DE" sz="825" b="1" dirty="0">
                <a:uFill>
                  <a:solidFill/>
                </a:uFill>
                <a:latin typeface="+mn-lt"/>
              </a:rPr>
              <a:t>, </a:t>
            </a:r>
            <a:r>
              <a:rPr lang="de-DE" sz="825" b="1" dirty="0" err="1">
                <a:uFill>
                  <a:solidFill/>
                </a:uFill>
                <a:latin typeface="+mn-lt"/>
              </a:rPr>
              <a:t>Chernogolovka</a:t>
            </a:r>
            <a:endParaRPr sz="825" b="1" dirty="0">
              <a:uFill>
                <a:solidFill/>
              </a:uFill>
              <a:latin typeface="+mn-lt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684656" y="2653627"/>
            <a:ext cx="2002221" cy="1243544"/>
            <a:chOff x="504817" y="2582720"/>
            <a:chExt cx="2002221" cy="1243544"/>
          </a:xfrm>
        </p:grpSpPr>
        <p:pic>
          <p:nvPicPr>
            <p:cNvPr id="9" name="pic2.pn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817" y="2582720"/>
              <a:ext cx="1025948" cy="1243544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10" name="Gerade Verbindung mit Pfeil 9"/>
            <p:cNvCxnSpPr/>
            <p:nvPr/>
          </p:nvCxnSpPr>
          <p:spPr>
            <a:xfrm flipH="1">
              <a:off x="1026844" y="2739523"/>
              <a:ext cx="696036" cy="30708"/>
            </a:xfrm>
            <a:prstGeom prst="straightConnector1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/>
            <p:cNvCxnSpPr/>
            <p:nvPr/>
          </p:nvCxnSpPr>
          <p:spPr>
            <a:xfrm flipH="1">
              <a:off x="1006328" y="3117592"/>
              <a:ext cx="696036" cy="30708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/>
          </p:nvSpPr>
          <p:spPr>
            <a:xfrm>
              <a:off x="1692391" y="2593683"/>
              <a:ext cx="8146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/>
                <a:t>ion beam</a:t>
              </a:r>
              <a:endParaRPr lang="en-US" sz="1200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1674805" y="2962960"/>
              <a:ext cx="6783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/>
                <a:t>sample</a:t>
              </a:r>
              <a:endParaRPr lang="en-US" sz="1200"/>
            </a:p>
          </p:txBody>
        </p:sp>
        <p:cxnSp>
          <p:nvCxnSpPr>
            <p:cNvPr id="27" name="Gerade Verbindung mit Pfeil 26"/>
            <p:cNvCxnSpPr/>
            <p:nvPr/>
          </p:nvCxnSpPr>
          <p:spPr>
            <a:xfrm flipH="1">
              <a:off x="1466460" y="3428954"/>
              <a:ext cx="281600" cy="12424"/>
            </a:xfrm>
            <a:prstGeom prst="straightConnector1">
              <a:avLst/>
            </a:prstGeom>
            <a:ln w="28575">
              <a:solidFill>
                <a:srgbClr val="33CC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7"/>
            <p:cNvSpPr txBox="1"/>
            <p:nvPr/>
          </p:nvSpPr>
          <p:spPr>
            <a:xfrm>
              <a:off x="1715835" y="3279482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/>
                <a:t>window</a:t>
              </a:r>
              <a:endParaRPr lang="en-US" sz="1200"/>
            </a:p>
          </p:txBody>
        </p:sp>
      </p:grp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85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Proof-</a:t>
            </a:r>
            <a:r>
              <a:rPr lang="de-DE" dirty="0" err="1"/>
              <a:t>of</a:t>
            </a:r>
            <a:r>
              <a:rPr lang="de-DE" dirty="0"/>
              <a:t>-</a:t>
            </a:r>
            <a:r>
              <a:rPr lang="de-DE" dirty="0" err="1"/>
              <a:t>principle</a:t>
            </a:r>
            <a:r>
              <a:rPr lang="de-DE" dirty="0"/>
              <a:t> HIHEX-experiments at </a:t>
            </a:r>
            <a:r>
              <a:rPr lang="de-DE" dirty="0" smtClean="0"/>
              <a:t>GSI</a:t>
            </a:r>
            <a:endParaRPr lang="de-DE" dirty="0"/>
          </a:p>
        </p:txBody>
      </p:sp>
      <p:pic>
        <p:nvPicPr>
          <p:cNvPr id="5" name="oct_2011_results_654.png" descr="oct_2011_results_65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75139" y="2887740"/>
            <a:ext cx="2656445" cy="1915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278" y="1114222"/>
            <a:ext cx="3860630" cy="369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020" y="1142347"/>
            <a:ext cx="2071778" cy="142618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219"/>
          <p:cNvSpPr/>
          <p:nvPr/>
        </p:nvSpPr>
        <p:spPr>
          <a:xfrm>
            <a:off x="5897853" y="2684305"/>
            <a:ext cx="2225094" cy="2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7" tIns="48767" rIns="48767" bIns="48767" anchor="ctr">
            <a:spAutoFit/>
          </a:bodyPr>
          <a:lstStyle/>
          <a:p>
            <a:pPr algn="ctr" defTabSz="975360">
              <a:defRPr sz="1800">
                <a:uFillTx/>
              </a:defRPr>
            </a:pPr>
            <a:r>
              <a:rPr sz="1200" b="1" dirty="0">
                <a:ea typeface="Helvetica"/>
                <a:cs typeface="Helvetica"/>
                <a:sym typeface="Helvetica"/>
              </a:rPr>
              <a:t>U</a:t>
            </a:r>
            <a:r>
              <a:rPr sz="1200" b="1" baseline="31999" dirty="0">
                <a:ea typeface="Helvetica"/>
                <a:cs typeface="Helvetica"/>
                <a:sym typeface="Helvetica"/>
              </a:rPr>
              <a:t>73+</a:t>
            </a:r>
            <a:r>
              <a:rPr sz="1200" b="1" dirty="0">
                <a:ea typeface="Helvetica"/>
                <a:cs typeface="Helvetica"/>
                <a:sym typeface="Helvetica"/>
              </a:rPr>
              <a:t>, 350 </a:t>
            </a:r>
            <a:r>
              <a:rPr sz="1200" b="1" dirty="0" err="1">
                <a:ea typeface="Helvetica"/>
                <a:cs typeface="Helvetica"/>
                <a:sym typeface="Helvetica"/>
              </a:rPr>
              <a:t>AMeV</a:t>
            </a:r>
            <a:r>
              <a:rPr sz="1200" b="1" dirty="0">
                <a:ea typeface="Helvetica"/>
                <a:cs typeface="Helvetica"/>
                <a:sym typeface="Helvetica"/>
              </a:rPr>
              <a:t>, 3∙10</a:t>
            </a:r>
            <a:r>
              <a:rPr sz="1200" b="1" baseline="31999" dirty="0">
                <a:ea typeface="Helvetica"/>
                <a:cs typeface="Helvetica"/>
                <a:sym typeface="Helvetica"/>
              </a:rPr>
              <a:t>9</a:t>
            </a:r>
            <a:r>
              <a:rPr sz="1200" b="1" dirty="0">
                <a:ea typeface="Helvetica"/>
                <a:cs typeface="Helvetica"/>
                <a:sym typeface="Helvetica"/>
              </a:rPr>
              <a:t> / 100 ns</a:t>
            </a:r>
          </a:p>
        </p:txBody>
      </p:sp>
      <p:sp>
        <p:nvSpPr>
          <p:cNvPr id="9" name="Shape 220"/>
          <p:cNvSpPr/>
          <p:nvPr/>
        </p:nvSpPr>
        <p:spPr>
          <a:xfrm>
            <a:off x="7366000" y="2880331"/>
            <a:ext cx="722055" cy="2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7" tIns="48767" rIns="48767" bIns="48767" anchor="ctr">
            <a:spAutoFit/>
          </a:bodyPr>
          <a:lstStyle>
            <a:lvl1pPr algn="ctr" defTabSz="1300480">
              <a:buClrTx/>
              <a:defRPr sz="2000" b="1"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1200">
                <a:latin typeface="+mn-lt"/>
              </a:rPr>
              <a:t>Pb target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609666" y="2917195"/>
            <a:ext cx="2020487" cy="1682349"/>
            <a:chOff x="-1233364" y="4747806"/>
            <a:chExt cx="4597460" cy="3828054"/>
          </a:xfrm>
        </p:grpSpPr>
        <p:pic>
          <p:nvPicPr>
            <p:cNvPr id="11" name="image.jpe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540400" y="5330839"/>
              <a:ext cx="3206889" cy="32450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Shape 222"/>
            <p:cNvSpPr/>
            <p:nvPr/>
          </p:nvSpPr>
          <p:spPr>
            <a:xfrm>
              <a:off x="-1233364" y="4747806"/>
              <a:ext cx="4597460" cy="6442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8767" tIns="48767" rIns="48767" bIns="48767" anchor="ctr">
              <a:spAutoFit/>
            </a:bodyPr>
            <a:lstStyle>
              <a:lvl1pPr algn="ctr" defTabSz="1300480">
                <a:buClrTx/>
                <a:defRPr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/>
              </a:pPr>
              <a:r>
                <a:rPr sz="1200">
                  <a:latin typeface="+mn-lt"/>
                </a:rPr>
                <a:t>fast pyrometer</a:t>
              </a:r>
              <a:r>
                <a:rPr lang="de-DE" sz="1200">
                  <a:latin typeface="+mn-lt"/>
                </a:rPr>
                <a:t>/</a:t>
              </a:r>
              <a:r>
                <a:rPr sz="1200">
                  <a:latin typeface="+mn-lt"/>
                </a:rPr>
                <a:t>reflectometer</a:t>
              </a:r>
              <a:endParaRPr sz="1200" dirty="0">
                <a:latin typeface="+mn-lt"/>
              </a:endParaRPr>
            </a:p>
          </p:txBody>
        </p:sp>
      </p:grpSp>
      <p:sp>
        <p:nvSpPr>
          <p:cNvPr id="13" name="Shape 223"/>
          <p:cNvSpPr/>
          <p:nvPr/>
        </p:nvSpPr>
        <p:spPr>
          <a:xfrm>
            <a:off x="6082707" y="896423"/>
            <a:ext cx="1428979" cy="2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7" tIns="48767" rIns="48767" bIns="48767" anchor="ctr">
            <a:spAutoFit/>
          </a:bodyPr>
          <a:lstStyle>
            <a:lvl1pPr algn="ctr" defTabSz="1300480">
              <a:buClrTx/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1200">
                <a:latin typeface="+mn-lt"/>
              </a:rPr>
              <a:t>laser interferometer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206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HHT-beamline: transport of high-energy </a:t>
            </a:r>
            <a:r>
              <a:rPr lang="en-US" dirty="0"/>
              <a:t>laser pulses from PHELIX to the </a:t>
            </a:r>
            <a:r>
              <a:rPr lang="en-US" dirty="0" smtClean="0"/>
              <a:t>HHT-cave</a:t>
            </a:r>
            <a:endParaRPr lang="de-DE" dirty="0"/>
          </a:p>
        </p:txBody>
      </p:sp>
      <p:grpSp>
        <p:nvGrpSpPr>
          <p:cNvPr id="3" name="Gruppieren 17"/>
          <p:cNvGrpSpPr>
            <a:grpSpLocks noChangeAspect="1"/>
          </p:cNvGrpSpPr>
          <p:nvPr/>
        </p:nvGrpSpPr>
        <p:grpSpPr bwMode="auto">
          <a:xfrm>
            <a:off x="238990" y="964706"/>
            <a:ext cx="8637795" cy="3961195"/>
            <a:chOff x="140116" y="1340519"/>
            <a:chExt cx="9421784" cy="4320340"/>
          </a:xfrm>
        </p:grpSpPr>
        <p:pic>
          <p:nvPicPr>
            <p:cNvPr id="5" name="Grafik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16" y="1340519"/>
              <a:ext cx="9421784" cy="432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feld 8"/>
            <p:cNvSpPr txBox="1">
              <a:spLocks noChangeArrowheads="1"/>
            </p:cNvSpPr>
            <p:nvPr/>
          </p:nvSpPr>
          <p:spPr bwMode="auto">
            <a:xfrm>
              <a:off x="3811564" y="1452269"/>
              <a:ext cx="1914175" cy="570658"/>
            </a:xfrm>
            <a:prstGeom prst="rect">
              <a:avLst/>
            </a:prstGeom>
            <a:effectLst/>
            <a:extLst/>
          </p:spPr>
          <p:txBody>
            <a:bodyPr vert="horz" wrap="square" lIns="91440" tIns="45720" rIns="91440" bIns="45720" rtlCol="0" anchor="t">
              <a:spAutoFit/>
            </a:bodyPr>
            <a:lstStyle>
              <a:defPPr>
                <a:defRPr lang="de-DE"/>
              </a:defPPr>
              <a:lvl1pPr algn="ctr">
                <a:defRPr b="1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/>
                    </a:outerShdw>
                  </a:effectLst>
                </a:defRPr>
              </a:lvl1pPr>
            </a:lstStyle>
            <a:p>
              <a:r>
                <a:rPr lang="de-DE" altLang="de-DE" sz="2800" dirty="0"/>
                <a:t>ESR hall</a:t>
              </a:r>
            </a:p>
          </p:txBody>
        </p:sp>
        <p:cxnSp>
          <p:nvCxnSpPr>
            <p:cNvPr id="11" name="Gerade Verbindung mit Pfeil 10"/>
            <p:cNvCxnSpPr/>
            <p:nvPr/>
          </p:nvCxnSpPr>
          <p:spPr>
            <a:xfrm>
              <a:off x="381669" y="5213997"/>
              <a:ext cx="8175816" cy="28318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3"/>
            <p:cNvSpPr txBox="1">
              <a:spLocks noChangeArrowheads="1"/>
            </p:cNvSpPr>
            <p:nvPr/>
          </p:nvSpPr>
          <p:spPr bwMode="auto">
            <a:xfrm>
              <a:off x="3926224" y="4972227"/>
              <a:ext cx="991746" cy="436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 </a:t>
              </a:r>
              <a:r>
                <a:rPr lang="de-DE" altLang="de-DE" sz="20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65 </a:t>
              </a:r>
              <a:r>
                <a:rPr lang="de-DE" altLang="de-DE" sz="2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m</a:t>
              </a: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689205" y="3438473"/>
            <a:ext cx="2136421" cy="952188"/>
            <a:chOff x="687422" y="3329883"/>
            <a:chExt cx="2136421" cy="952188"/>
          </a:xfrm>
        </p:grpSpPr>
        <p:sp>
          <p:nvSpPr>
            <p:cNvPr id="13" name="CustomShape 2"/>
            <p:cNvSpPr/>
            <p:nvPr/>
          </p:nvSpPr>
          <p:spPr>
            <a:xfrm>
              <a:off x="687422" y="3329883"/>
              <a:ext cx="1907900" cy="945514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19050"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3960">
                <a:buClr>
                  <a:srgbClr val="000000"/>
                </a:buClr>
                <a:buSzPct val="45000"/>
                <a:defRPr/>
              </a:pPr>
              <a:r>
                <a:rPr lang="en-US" sz="1100" b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Laser-beam </a:t>
              </a:r>
              <a:r>
                <a:rPr lang="en-US" sz="1100" b="1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parameters</a:t>
              </a:r>
            </a:p>
            <a:p>
              <a:pPr marL="3960">
                <a:buClr>
                  <a:srgbClr val="000000"/>
                </a:buClr>
                <a:buSzPct val="45000"/>
                <a:defRPr/>
              </a:pPr>
              <a:r>
                <a:rPr lang="en-US" sz="1100" b="1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in </a:t>
              </a:r>
              <a:r>
                <a:rPr lang="en-US" sz="1100" b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HHT: </a:t>
              </a:r>
              <a:endParaRPr lang="en-US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</p:txBody>
        </p:sp>
        <p:sp>
          <p:nvSpPr>
            <p:cNvPr id="24" name="CustomShape 2"/>
            <p:cNvSpPr/>
            <p:nvPr/>
          </p:nvSpPr>
          <p:spPr>
            <a:xfrm>
              <a:off x="1283950" y="3514084"/>
              <a:ext cx="1539893" cy="767987"/>
            </a:xfrm>
            <a:prstGeom prst="rect">
              <a:avLst/>
            </a:prstGeom>
            <a:noFill/>
            <a:ln w="190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marL="90488" lvl="1" indent="-90488"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11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200 J</a:t>
              </a:r>
            </a:p>
            <a:p>
              <a:pPr marL="90488" lvl="1" indent="-90488"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11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527 </a:t>
              </a:r>
              <a:r>
                <a:rPr lang="en-US" sz="11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nm</a:t>
              </a:r>
            </a:p>
            <a:p>
              <a:pPr marL="90488" lvl="1" indent="-90488"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11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1 ns up to ~10 ns </a:t>
              </a:r>
            </a:p>
            <a:p>
              <a:pPr marL="90488" lvl="1" indent="-90488"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11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15 cm </a:t>
              </a:r>
              <a:r>
                <a:rPr lang="en-US" sz="11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beam-</a:t>
              </a:r>
              <a:r>
                <a:rPr lang="en-US" sz="11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sym typeface="Symbol" panose="05050102010706020507" pitchFamily="18" charset="2"/>
                </a:rPr>
                <a:t></a:t>
              </a:r>
              <a:endPara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</p:txBody>
        </p:sp>
      </p:grpSp>
      <p:cxnSp>
        <p:nvCxnSpPr>
          <p:cNvPr id="15" name="Gerade Verbindung mit Pfeil 14"/>
          <p:cNvCxnSpPr/>
          <p:nvPr/>
        </p:nvCxnSpPr>
        <p:spPr>
          <a:xfrm flipH="1">
            <a:off x="460443" y="2432133"/>
            <a:ext cx="226979" cy="92715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1078819" y="2979426"/>
            <a:ext cx="841082" cy="246221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defRPr sz="9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 sz="1000" dirty="0" err="1">
                <a:effectLst>
                  <a:outerShdw blurRad="63500" sx="102000" sy="102000" algn="ctr" rotWithShape="0">
                    <a:prstClr val="black"/>
                  </a:outerShdw>
                </a:effectLst>
              </a:rPr>
              <a:t>Optics</a:t>
            </a:r>
            <a:r>
              <a:rPr lang="de-DE" sz="1000" dirty="0">
                <a:effectLst>
                  <a:outerShdw blurRad="63500" sx="102000" sy="102000" algn="ctr" rotWithShape="0">
                    <a:prstClr val="black"/>
                  </a:outerShdw>
                </a:effectLst>
              </a:rPr>
              <a:t> lab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69815" y="1568000"/>
            <a:ext cx="1573064" cy="830997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defRPr sz="9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ctr"/>
            <a:r>
              <a:rPr lang="de-DE" sz="1800" b="1" dirty="0" smtClean="0">
                <a:effectLst>
                  <a:outerShdw blurRad="63500" sx="102000" sy="102000" algn="ctr" rotWithShape="0">
                    <a:prstClr val="black"/>
                  </a:outerShdw>
                </a:effectLst>
              </a:rPr>
              <a:t>HHT</a:t>
            </a:r>
          </a:p>
          <a:p>
            <a:pPr algn="ctr"/>
            <a:r>
              <a:rPr lang="en-US" sz="1000" dirty="0">
                <a:effectLst>
                  <a:outerShdw blurRad="63500" sx="102000" sy="102000" algn="ctr" rotWithShape="0">
                    <a:prstClr val="black"/>
                  </a:outerShdw>
                </a:effectLst>
              </a:rPr>
              <a:t>high energy, high temperature experimental </a:t>
            </a:r>
            <a:r>
              <a:rPr lang="en-US" sz="1000" dirty="0" smtClean="0">
                <a:effectLst>
                  <a:outerShdw blurRad="63500" sx="102000" sy="102000" algn="ctr" rotWithShape="0">
                    <a:prstClr val="black"/>
                  </a:outerShdw>
                </a:effectLst>
              </a:rPr>
              <a:t>cave</a:t>
            </a:r>
            <a:endParaRPr lang="en-US" sz="1000" dirty="0">
              <a:effectLst>
                <a:outerShdw blurRad="63500" sx="102000" sy="102000" algn="ctr" rotWithShape="0">
                  <a:prstClr val="black"/>
                </a:outerShdw>
              </a:effectLst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722768" y="2853722"/>
            <a:ext cx="1573064" cy="52322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defRPr sz="9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ctr"/>
            <a:r>
              <a:rPr lang="de-DE" sz="1800" b="1" dirty="0" smtClean="0">
                <a:effectLst>
                  <a:outerShdw blurRad="63500" sx="102000" sy="102000" algn="ctr" rotWithShape="0">
                    <a:prstClr val="black"/>
                  </a:outerShdw>
                </a:effectLst>
              </a:rPr>
              <a:t>HITRAP</a:t>
            </a:r>
          </a:p>
          <a:p>
            <a:pPr algn="ctr"/>
            <a:r>
              <a:rPr lang="en-US" sz="1000" dirty="0">
                <a:effectLst>
                  <a:outerShdw blurRad="63500" sx="102000" sy="102000" algn="ctr" rotWithShape="0">
                    <a:prstClr val="black"/>
                  </a:outerShdw>
                </a:effectLst>
              </a:rPr>
              <a:t>deceleration </a:t>
            </a:r>
            <a:r>
              <a:rPr lang="en-US" sz="1000" dirty="0" smtClean="0">
                <a:effectLst>
                  <a:outerShdw blurRad="63500" sx="102000" sy="102000" algn="ctr" rotWithShape="0">
                    <a:prstClr val="black"/>
                  </a:outerShdw>
                </a:effectLst>
              </a:rPr>
              <a:t>facility</a:t>
            </a:r>
            <a:endParaRPr lang="en-US" sz="1000" dirty="0">
              <a:effectLst>
                <a:outerShdw blurRad="63500" sx="102000" sy="102000" algn="ctr" rotWithShape="0">
                  <a:prstClr val="black"/>
                </a:outerShdw>
              </a:effectLst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146890" y="2899888"/>
            <a:ext cx="1573064" cy="52322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defRPr sz="9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ctr"/>
            <a:r>
              <a:rPr lang="de-DE" sz="1800" b="1" dirty="0" smtClean="0">
                <a:effectLst>
                  <a:outerShdw blurRad="63500" sx="102000" sy="102000" algn="ctr" rotWithShape="0">
                    <a:prstClr val="black"/>
                  </a:outerShdw>
                </a:effectLst>
              </a:rPr>
              <a:t>FRS</a:t>
            </a:r>
          </a:p>
          <a:p>
            <a:pPr algn="ctr"/>
            <a:r>
              <a:rPr lang="en-US" sz="1000" dirty="0" smtClean="0">
                <a:effectLst>
                  <a:outerShdw blurRad="63500" sx="102000" sy="102000" algn="ctr" rotWithShape="0">
                    <a:prstClr val="black"/>
                  </a:outerShdw>
                </a:effectLst>
              </a:rPr>
              <a:t>fragment separator</a:t>
            </a:r>
            <a:endParaRPr lang="en-US" sz="1000" dirty="0">
              <a:effectLst>
                <a:outerShdw blurRad="63500" sx="102000" sy="102000" algn="ctr" rotWithShape="0">
                  <a:prstClr val="black"/>
                </a:outerShdw>
              </a:effectLst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7570936" y="3528024"/>
            <a:ext cx="1573064" cy="52322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defRPr sz="9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ctr"/>
            <a:r>
              <a:rPr lang="de-DE" sz="1800" b="1" dirty="0" smtClean="0">
                <a:effectLst>
                  <a:outerShdw blurRad="63500" sx="102000" sy="102000" algn="ctr" rotWithShape="0">
                    <a:prstClr val="black"/>
                  </a:outerShdw>
                </a:effectLst>
              </a:rPr>
              <a:t>PHELIX</a:t>
            </a:r>
          </a:p>
          <a:p>
            <a:pPr algn="ctr"/>
            <a:r>
              <a:rPr lang="en-US" sz="1000" dirty="0" smtClean="0">
                <a:effectLst>
                  <a:outerShdw blurRad="63500" sx="102000" sy="102000" algn="ctr" rotWithShape="0">
                    <a:prstClr val="black"/>
                  </a:outerShdw>
                </a:effectLst>
              </a:rPr>
              <a:t>laser facility</a:t>
            </a:r>
            <a:endParaRPr lang="en-US" sz="1000" dirty="0">
              <a:effectLst>
                <a:outerShdw blurRad="63500" sx="102000" sy="102000" algn="ctr" rotWithShape="0">
                  <a:prstClr val="black"/>
                </a:outerShdw>
              </a:effectLst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07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capabilities enabled by high-energy laser pulses at the HHT-cave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71685">
            <a:off x="-193078" y="1209633"/>
            <a:ext cx="2160545" cy="305782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404990" y="1890330"/>
            <a:ext cx="590081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lang="de-DE" sz="1050" dirty="0" err="1">
                <a:solidFill>
                  <a:srgbClr val="002060"/>
                </a:solidFill>
              </a:rPr>
              <a:t>Radiography</a:t>
            </a:r>
            <a:endParaRPr lang="de-DE" sz="1050" dirty="0">
              <a:solidFill>
                <a:srgbClr val="002060"/>
              </a:solidFill>
            </a:endParaRPr>
          </a:p>
          <a:p>
            <a:pPr marL="271463" lvl="1" indent="-135731">
              <a:buFontTx/>
              <a:buChar char="-"/>
            </a:pPr>
            <a:r>
              <a:rPr lang="de-DE" sz="1050" dirty="0" err="1">
                <a:solidFill>
                  <a:srgbClr val="002060"/>
                </a:solidFill>
              </a:rPr>
              <a:t>low</a:t>
            </a:r>
            <a:r>
              <a:rPr lang="de-DE" sz="1050" dirty="0">
                <a:solidFill>
                  <a:srgbClr val="002060"/>
                </a:solidFill>
              </a:rPr>
              <a:t>-Z </a:t>
            </a:r>
            <a:r>
              <a:rPr lang="de-DE" sz="1050" dirty="0" err="1">
                <a:solidFill>
                  <a:srgbClr val="002060"/>
                </a:solidFill>
              </a:rPr>
              <a:t>targets</a:t>
            </a:r>
            <a:r>
              <a:rPr lang="de-DE" sz="1050" dirty="0">
                <a:solidFill>
                  <a:srgbClr val="002060"/>
                </a:solidFill>
              </a:rPr>
              <a:t>: (</a:t>
            </a:r>
            <a:r>
              <a:rPr lang="de-DE" sz="1050" dirty="0" err="1">
                <a:solidFill>
                  <a:srgbClr val="002060"/>
                </a:solidFill>
              </a:rPr>
              <a:t>isentropic</a:t>
            </a:r>
            <a:r>
              <a:rPr lang="de-DE" sz="1050" dirty="0">
                <a:solidFill>
                  <a:srgbClr val="002060"/>
                </a:solidFill>
              </a:rPr>
              <a:t>) </a:t>
            </a:r>
            <a:r>
              <a:rPr lang="de-DE" sz="1050" dirty="0" err="1">
                <a:solidFill>
                  <a:srgbClr val="002060"/>
                </a:solidFill>
              </a:rPr>
              <a:t>expansion</a:t>
            </a:r>
            <a:r>
              <a:rPr lang="de-DE" sz="1050" dirty="0">
                <a:solidFill>
                  <a:srgbClr val="002060"/>
                </a:solidFill>
              </a:rPr>
              <a:t>/</a:t>
            </a:r>
            <a:r>
              <a:rPr lang="de-DE" sz="1050" dirty="0" err="1">
                <a:solidFill>
                  <a:srgbClr val="002060"/>
                </a:solidFill>
              </a:rPr>
              <a:t>compression</a:t>
            </a:r>
            <a:r>
              <a:rPr lang="de-DE" sz="1050" dirty="0">
                <a:solidFill>
                  <a:srgbClr val="002060"/>
                </a:solidFill>
              </a:rPr>
              <a:t>, </a:t>
            </a:r>
            <a:r>
              <a:rPr lang="de-DE" sz="1050" dirty="0" err="1">
                <a:solidFill>
                  <a:srgbClr val="002060"/>
                </a:solidFill>
              </a:rPr>
              <a:t>ablation</a:t>
            </a:r>
            <a:r>
              <a:rPr lang="de-DE" sz="1050" dirty="0">
                <a:solidFill>
                  <a:srgbClr val="002060"/>
                </a:solidFill>
              </a:rPr>
              <a:t>/</a:t>
            </a:r>
            <a:r>
              <a:rPr lang="de-DE" sz="1050" dirty="0" err="1">
                <a:solidFill>
                  <a:srgbClr val="002060"/>
                </a:solidFill>
              </a:rPr>
              <a:t>fracture</a:t>
            </a:r>
            <a:r>
              <a:rPr lang="de-DE" sz="1050" dirty="0">
                <a:solidFill>
                  <a:srgbClr val="002060"/>
                </a:solidFill>
              </a:rPr>
              <a:t>/</a:t>
            </a:r>
            <a:r>
              <a:rPr lang="de-DE" sz="1050" dirty="0" err="1">
                <a:solidFill>
                  <a:srgbClr val="002060"/>
                </a:solidFill>
              </a:rPr>
              <a:t>spallation</a:t>
            </a:r>
            <a:r>
              <a:rPr lang="de-DE" sz="1050" dirty="0">
                <a:solidFill>
                  <a:srgbClr val="002060"/>
                </a:solidFill>
              </a:rPr>
              <a:t>/</a:t>
            </a:r>
            <a:r>
              <a:rPr lang="de-DE" sz="1050" dirty="0" err="1">
                <a:solidFill>
                  <a:srgbClr val="002060"/>
                </a:solidFill>
              </a:rPr>
              <a:t>explosion</a:t>
            </a:r>
            <a:endParaRPr lang="de-DE" sz="1050" dirty="0">
              <a:solidFill>
                <a:srgbClr val="002060"/>
              </a:solidFill>
            </a:endParaRPr>
          </a:p>
          <a:p>
            <a:pPr marL="271463" lvl="1" indent="-135731">
              <a:buFontTx/>
              <a:buChar char="-"/>
            </a:pPr>
            <a:r>
              <a:rPr lang="de-DE" sz="1050" dirty="0">
                <a:solidFill>
                  <a:srgbClr val="002060"/>
                </a:solidFill>
              </a:rPr>
              <a:t>high-Z </a:t>
            </a:r>
            <a:r>
              <a:rPr lang="de-DE" sz="1050" dirty="0" err="1">
                <a:solidFill>
                  <a:srgbClr val="002060"/>
                </a:solidFill>
              </a:rPr>
              <a:t>targets</a:t>
            </a:r>
            <a:r>
              <a:rPr lang="de-DE" sz="1050" dirty="0">
                <a:solidFill>
                  <a:srgbClr val="002060"/>
                </a:solidFill>
              </a:rPr>
              <a:t>: </a:t>
            </a:r>
            <a:r>
              <a:rPr lang="de-DE" sz="1050" dirty="0" err="1">
                <a:solidFill>
                  <a:srgbClr val="002060"/>
                </a:solidFill>
              </a:rPr>
              <a:t>expansion</a:t>
            </a:r>
            <a:r>
              <a:rPr lang="de-DE" sz="1050" dirty="0">
                <a:solidFill>
                  <a:srgbClr val="002060"/>
                </a:solidFill>
              </a:rPr>
              <a:t> </a:t>
            </a:r>
            <a:r>
              <a:rPr lang="de-DE" sz="1050" dirty="0" err="1">
                <a:solidFill>
                  <a:srgbClr val="002060"/>
                </a:solidFill>
              </a:rPr>
              <a:t>into</a:t>
            </a:r>
            <a:r>
              <a:rPr lang="de-DE" sz="1050" dirty="0">
                <a:solidFill>
                  <a:srgbClr val="002060"/>
                </a:solidFill>
              </a:rPr>
              <a:t> </a:t>
            </a:r>
            <a:r>
              <a:rPr lang="de-DE" sz="1050" dirty="0" err="1">
                <a:solidFill>
                  <a:srgbClr val="002060"/>
                </a:solidFill>
              </a:rPr>
              <a:t>low</a:t>
            </a:r>
            <a:r>
              <a:rPr lang="de-DE" sz="1050" dirty="0">
                <a:solidFill>
                  <a:srgbClr val="002060"/>
                </a:solidFill>
              </a:rPr>
              <a:t>-Z </a:t>
            </a:r>
            <a:r>
              <a:rPr lang="de-DE" sz="1050" dirty="0" err="1">
                <a:solidFill>
                  <a:srgbClr val="002060"/>
                </a:solidFill>
              </a:rPr>
              <a:t>tamper</a:t>
            </a:r>
            <a:endParaRPr lang="de-DE" sz="1050" dirty="0">
              <a:solidFill>
                <a:srgbClr val="002060"/>
              </a:solidFill>
            </a:endParaRP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rgbClr val="002060"/>
                </a:solidFill>
              </a:rPr>
              <a:t>X-</a:t>
            </a:r>
            <a:r>
              <a:rPr lang="de-DE" sz="1050" dirty="0" err="1">
                <a:solidFill>
                  <a:srgbClr val="002060"/>
                </a:solidFill>
              </a:rPr>
              <a:t>ray</a:t>
            </a:r>
            <a:r>
              <a:rPr lang="de-DE" sz="1050" dirty="0">
                <a:solidFill>
                  <a:srgbClr val="002060"/>
                </a:solidFill>
              </a:rPr>
              <a:t> </a:t>
            </a:r>
            <a:r>
              <a:rPr lang="de-DE" sz="1050" dirty="0" err="1">
                <a:solidFill>
                  <a:srgbClr val="002060"/>
                </a:solidFill>
              </a:rPr>
              <a:t>diffraction</a:t>
            </a:r>
            <a:endParaRPr lang="de-DE" sz="1050" dirty="0">
              <a:solidFill>
                <a:srgbClr val="002060"/>
              </a:solidFill>
            </a:endParaRPr>
          </a:p>
          <a:p>
            <a:pPr marL="271463" lvl="1" indent="-135731">
              <a:buFontTx/>
              <a:buChar char="-"/>
              <a:tabLst>
                <a:tab pos="271463" algn="l"/>
              </a:tabLst>
            </a:pPr>
            <a:r>
              <a:rPr lang="de-DE" sz="1050" dirty="0" err="1">
                <a:solidFill>
                  <a:srgbClr val="002060"/>
                </a:solidFill>
              </a:rPr>
              <a:t>lattice</a:t>
            </a:r>
            <a:r>
              <a:rPr lang="de-DE" sz="1050" dirty="0">
                <a:solidFill>
                  <a:srgbClr val="002060"/>
                </a:solidFill>
              </a:rPr>
              <a:t> </a:t>
            </a:r>
            <a:r>
              <a:rPr lang="de-DE" sz="1050" dirty="0" err="1">
                <a:solidFill>
                  <a:srgbClr val="002060"/>
                </a:solidFill>
              </a:rPr>
              <a:t>constant</a:t>
            </a:r>
            <a:r>
              <a:rPr lang="de-DE" sz="1050" dirty="0">
                <a:solidFill>
                  <a:srgbClr val="002060"/>
                </a:solidFill>
              </a:rPr>
              <a:t> + </a:t>
            </a:r>
            <a:r>
              <a:rPr lang="de-DE" sz="1050" dirty="0" err="1">
                <a:solidFill>
                  <a:srgbClr val="002060"/>
                </a:solidFill>
              </a:rPr>
              <a:t>strength</a:t>
            </a:r>
            <a:r>
              <a:rPr lang="de-DE" sz="1050" dirty="0">
                <a:solidFill>
                  <a:srgbClr val="002060"/>
                </a:solidFill>
              </a:rPr>
              <a:t>, </a:t>
            </a:r>
            <a:r>
              <a:rPr lang="de-DE" sz="1050" dirty="0" err="1">
                <a:solidFill>
                  <a:srgbClr val="002060"/>
                </a:solidFill>
              </a:rPr>
              <a:t>structural</a:t>
            </a:r>
            <a:r>
              <a:rPr lang="de-DE" sz="1050" dirty="0">
                <a:solidFill>
                  <a:srgbClr val="002060"/>
                </a:solidFill>
              </a:rPr>
              <a:t> </a:t>
            </a:r>
            <a:r>
              <a:rPr lang="de-DE" sz="1050" dirty="0" err="1">
                <a:solidFill>
                  <a:srgbClr val="002060"/>
                </a:solidFill>
              </a:rPr>
              <a:t>phase</a:t>
            </a:r>
            <a:r>
              <a:rPr lang="de-DE" sz="1050" dirty="0">
                <a:solidFill>
                  <a:srgbClr val="002060"/>
                </a:solidFill>
              </a:rPr>
              <a:t> </a:t>
            </a:r>
            <a:r>
              <a:rPr lang="de-DE" sz="1050" dirty="0" err="1">
                <a:solidFill>
                  <a:srgbClr val="002060"/>
                </a:solidFill>
              </a:rPr>
              <a:t>transitions</a:t>
            </a:r>
            <a:r>
              <a:rPr lang="de-DE" sz="1050" dirty="0">
                <a:solidFill>
                  <a:srgbClr val="002060"/>
                </a:solidFill>
              </a:rPr>
              <a:t> (e.g. diamond-graphite), </a:t>
            </a:r>
            <a:r>
              <a:rPr lang="de-DE" sz="1050" dirty="0" err="1">
                <a:solidFill>
                  <a:srgbClr val="002060"/>
                </a:solidFill>
              </a:rPr>
              <a:t>melting</a:t>
            </a:r>
            <a:endParaRPr lang="de-DE" sz="1050" dirty="0">
              <a:solidFill>
                <a:srgbClr val="002060"/>
              </a:solidFill>
            </a:endParaRP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rgbClr val="002060"/>
                </a:solidFill>
              </a:rPr>
              <a:t>X-</a:t>
            </a:r>
            <a:r>
              <a:rPr lang="de-DE" sz="1050" dirty="0" err="1">
                <a:solidFill>
                  <a:srgbClr val="002060"/>
                </a:solidFill>
              </a:rPr>
              <a:t>ray</a:t>
            </a:r>
            <a:r>
              <a:rPr lang="de-DE" sz="1050" dirty="0">
                <a:solidFill>
                  <a:srgbClr val="002060"/>
                </a:solidFill>
              </a:rPr>
              <a:t> </a:t>
            </a:r>
            <a:r>
              <a:rPr lang="de-DE" sz="1050" dirty="0" err="1">
                <a:solidFill>
                  <a:srgbClr val="002060"/>
                </a:solidFill>
              </a:rPr>
              <a:t>scattering</a:t>
            </a:r>
            <a:endParaRPr lang="de-DE" sz="1050" dirty="0">
              <a:solidFill>
                <a:srgbClr val="002060"/>
              </a:solidFill>
            </a:endParaRPr>
          </a:p>
          <a:p>
            <a:pPr marL="271463" lvl="1" indent="-135731">
              <a:buFontTx/>
              <a:buChar char="-"/>
            </a:pPr>
            <a:r>
              <a:rPr lang="de-DE" sz="1050" dirty="0">
                <a:solidFill>
                  <a:srgbClr val="002060"/>
                </a:solidFill>
              </a:rPr>
              <a:t>liquid </a:t>
            </a:r>
            <a:r>
              <a:rPr lang="de-DE" sz="1050" dirty="0" err="1">
                <a:solidFill>
                  <a:srgbClr val="002060"/>
                </a:solidFill>
              </a:rPr>
              <a:t>structure</a:t>
            </a:r>
            <a:r>
              <a:rPr lang="de-DE" sz="1050" dirty="0">
                <a:solidFill>
                  <a:srgbClr val="002060"/>
                </a:solidFill>
              </a:rPr>
              <a:t> (</a:t>
            </a:r>
            <a:r>
              <a:rPr lang="de-DE" sz="1050" dirty="0" err="1">
                <a:solidFill>
                  <a:srgbClr val="002060"/>
                </a:solidFill>
              </a:rPr>
              <a:t>ion-ion</a:t>
            </a:r>
            <a:r>
              <a:rPr lang="de-DE" sz="1050" dirty="0">
                <a:solidFill>
                  <a:srgbClr val="002060"/>
                </a:solidFill>
              </a:rPr>
              <a:t> </a:t>
            </a:r>
            <a:r>
              <a:rPr lang="de-DE" sz="1050" dirty="0" err="1">
                <a:solidFill>
                  <a:srgbClr val="002060"/>
                </a:solidFill>
              </a:rPr>
              <a:t>distance</a:t>
            </a:r>
            <a:r>
              <a:rPr lang="de-DE" sz="1050" dirty="0">
                <a:solidFill>
                  <a:srgbClr val="002060"/>
                </a:solidFill>
              </a:rPr>
              <a:t>, </a:t>
            </a:r>
            <a:r>
              <a:rPr lang="de-DE" sz="1050" dirty="0" err="1">
                <a:solidFill>
                  <a:srgbClr val="002060"/>
                </a:solidFill>
              </a:rPr>
              <a:t>coupling</a:t>
            </a:r>
            <a:r>
              <a:rPr lang="de-DE" sz="1050" dirty="0">
                <a:solidFill>
                  <a:srgbClr val="002060"/>
                </a:solidFill>
              </a:rPr>
              <a:t> </a:t>
            </a:r>
            <a:r>
              <a:rPr lang="de-DE" sz="1050" dirty="0" err="1">
                <a:solidFill>
                  <a:srgbClr val="002060"/>
                </a:solidFill>
              </a:rPr>
              <a:t>strength</a:t>
            </a:r>
            <a:r>
              <a:rPr lang="de-DE" sz="1050" dirty="0">
                <a:solidFill>
                  <a:srgbClr val="002060"/>
                </a:solidFill>
              </a:rPr>
              <a:t>, </a:t>
            </a:r>
            <a:r>
              <a:rPr lang="de-DE" sz="1050" dirty="0" err="1">
                <a:solidFill>
                  <a:srgbClr val="002060"/>
                </a:solidFill>
              </a:rPr>
              <a:t>ion</a:t>
            </a:r>
            <a:r>
              <a:rPr lang="de-DE" sz="1050" dirty="0">
                <a:solidFill>
                  <a:srgbClr val="002060"/>
                </a:solidFill>
              </a:rPr>
              <a:t> </a:t>
            </a:r>
            <a:r>
              <a:rPr lang="de-DE" sz="1050" dirty="0" err="1">
                <a:solidFill>
                  <a:srgbClr val="002060"/>
                </a:solidFill>
              </a:rPr>
              <a:t>temperature</a:t>
            </a:r>
            <a:r>
              <a:rPr lang="de-DE" sz="1050" dirty="0">
                <a:solidFill>
                  <a:srgbClr val="002060"/>
                </a:solidFill>
              </a:rPr>
              <a:t>, </a:t>
            </a:r>
            <a:r>
              <a:rPr lang="de-DE" sz="1050" dirty="0" err="1">
                <a:solidFill>
                  <a:srgbClr val="002060"/>
                </a:solidFill>
              </a:rPr>
              <a:t>compressibility</a:t>
            </a:r>
            <a:r>
              <a:rPr lang="de-DE" sz="1050" dirty="0">
                <a:solidFill>
                  <a:srgbClr val="002060"/>
                </a:solidFill>
              </a:rPr>
              <a:t>)</a:t>
            </a:r>
          </a:p>
          <a:p>
            <a:pPr marL="135731" indent="-135731"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rgbClr val="002060"/>
                </a:solidFill>
              </a:rPr>
              <a:t>Absorption </a:t>
            </a:r>
            <a:r>
              <a:rPr lang="de-DE" sz="1050" dirty="0" err="1">
                <a:solidFill>
                  <a:srgbClr val="002060"/>
                </a:solidFill>
              </a:rPr>
              <a:t>spectroscopy</a:t>
            </a:r>
            <a:endParaRPr lang="de-DE" sz="1050" dirty="0">
              <a:solidFill>
                <a:srgbClr val="002060"/>
              </a:solidFill>
            </a:endParaRPr>
          </a:p>
          <a:p>
            <a:pPr marL="271463" lvl="1" indent="-135731">
              <a:buFontTx/>
              <a:buChar char="-"/>
            </a:pPr>
            <a:r>
              <a:rPr lang="de-DE" sz="1050" dirty="0">
                <a:solidFill>
                  <a:srgbClr val="002060"/>
                </a:solidFill>
              </a:rPr>
              <a:t>XANES (</a:t>
            </a:r>
            <a:r>
              <a:rPr lang="de-DE" sz="1050" dirty="0" err="1">
                <a:solidFill>
                  <a:srgbClr val="002060"/>
                </a:solidFill>
              </a:rPr>
              <a:t>electron</a:t>
            </a:r>
            <a:r>
              <a:rPr lang="de-DE" sz="1050" dirty="0">
                <a:solidFill>
                  <a:srgbClr val="002060"/>
                </a:solidFill>
              </a:rPr>
              <a:t> </a:t>
            </a:r>
            <a:r>
              <a:rPr lang="de-DE" sz="1050" dirty="0" err="1">
                <a:solidFill>
                  <a:srgbClr val="002060"/>
                </a:solidFill>
              </a:rPr>
              <a:t>temperature</a:t>
            </a:r>
            <a:r>
              <a:rPr lang="de-DE" sz="1050" dirty="0">
                <a:solidFill>
                  <a:srgbClr val="002060"/>
                </a:solidFill>
              </a:rPr>
              <a:t>), VUV-</a:t>
            </a:r>
            <a:r>
              <a:rPr lang="de-DE" sz="1050" dirty="0" err="1">
                <a:solidFill>
                  <a:srgbClr val="002060"/>
                </a:solidFill>
              </a:rPr>
              <a:t>opacity</a:t>
            </a:r>
            <a:r>
              <a:rPr lang="de-DE" sz="1050" dirty="0">
                <a:solidFill>
                  <a:srgbClr val="002060"/>
                </a:solidFill>
              </a:rPr>
              <a:t> (e.g. Bi, </a:t>
            </a:r>
            <a:r>
              <a:rPr lang="de-DE" sz="1050" dirty="0" err="1">
                <a:solidFill>
                  <a:srgbClr val="002060"/>
                </a:solidFill>
              </a:rPr>
              <a:t>Pb</a:t>
            </a:r>
            <a:r>
              <a:rPr lang="de-DE" sz="1050" dirty="0">
                <a:solidFill>
                  <a:srgbClr val="002060"/>
                </a:solidFill>
              </a:rPr>
              <a:t>), </a:t>
            </a:r>
            <a:r>
              <a:rPr lang="de-DE" sz="1050" dirty="0" err="1">
                <a:solidFill>
                  <a:srgbClr val="002060"/>
                </a:solidFill>
              </a:rPr>
              <a:t>continuum</a:t>
            </a:r>
            <a:r>
              <a:rPr lang="de-DE" sz="1050" dirty="0">
                <a:solidFill>
                  <a:srgbClr val="002060"/>
                </a:solidFill>
              </a:rPr>
              <a:t> </a:t>
            </a:r>
            <a:r>
              <a:rPr lang="de-DE" sz="1050" dirty="0" err="1">
                <a:solidFill>
                  <a:srgbClr val="002060"/>
                </a:solidFill>
              </a:rPr>
              <a:t>lowering</a:t>
            </a:r>
            <a:endParaRPr lang="de-DE" sz="1050" dirty="0">
              <a:solidFill>
                <a:srgbClr val="00206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913761" y="902964"/>
            <a:ext cx="59041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b="1" dirty="0">
                <a:solidFill>
                  <a:srgbClr val="002060"/>
                </a:solidFill>
              </a:rPr>
              <a:t>200J/</a:t>
            </a:r>
            <a:r>
              <a:rPr lang="de-DE" sz="1500" b="1" dirty="0" err="1">
                <a:solidFill>
                  <a:srgbClr val="002060"/>
                </a:solidFill>
              </a:rPr>
              <a:t>ns</a:t>
            </a:r>
            <a:r>
              <a:rPr lang="de-DE" sz="1500" b="1" dirty="0">
                <a:solidFill>
                  <a:srgbClr val="002060"/>
                </a:solidFill>
              </a:rPr>
              <a:t> </a:t>
            </a:r>
            <a:r>
              <a:rPr lang="de-DE" sz="1500" b="1" dirty="0" err="1">
                <a:solidFill>
                  <a:srgbClr val="002060"/>
                </a:solidFill>
              </a:rPr>
              <a:t>laser</a:t>
            </a:r>
            <a:r>
              <a:rPr lang="de-DE" sz="1500" b="1" dirty="0">
                <a:solidFill>
                  <a:srgbClr val="002060"/>
                </a:solidFill>
              </a:rPr>
              <a:t> </a:t>
            </a:r>
            <a:r>
              <a:rPr lang="de-DE" sz="1500" b="1" dirty="0" err="1">
                <a:solidFill>
                  <a:srgbClr val="002060"/>
                </a:solidFill>
              </a:rPr>
              <a:t>pulses</a:t>
            </a:r>
            <a:r>
              <a:rPr lang="de-DE" sz="1500" b="1" dirty="0">
                <a:solidFill>
                  <a:srgbClr val="002060"/>
                </a:solidFill>
              </a:rPr>
              <a:t>, </a:t>
            </a:r>
            <a:r>
              <a:rPr lang="de-DE" sz="1500" b="1" dirty="0" err="1">
                <a:solidFill>
                  <a:srgbClr val="002060"/>
                </a:solidFill>
              </a:rPr>
              <a:t>focused</a:t>
            </a:r>
            <a:r>
              <a:rPr lang="de-DE" sz="1500" b="1" dirty="0">
                <a:solidFill>
                  <a:srgbClr val="002060"/>
                </a:solidFill>
              </a:rPr>
              <a:t> </a:t>
            </a:r>
            <a:r>
              <a:rPr lang="de-DE" sz="1500" b="1" dirty="0" err="1">
                <a:solidFill>
                  <a:srgbClr val="002060"/>
                </a:solidFill>
              </a:rPr>
              <a:t>to</a:t>
            </a:r>
            <a:r>
              <a:rPr lang="de-DE" sz="1500" b="1" dirty="0">
                <a:solidFill>
                  <a:srgbClr val="002060"/>
                </a:solidFill>
              </a:rPr>
              <a:t> 10</a:t>
            </a:r>
            <a:r>
              <a:rPr lang="de-DE" sz="1500" b="1" baseline="30000" dirty="0">
                <a:solidFill>
                  <a:srgbClr val="002060"/>
                </a:solidFill>
              </a:rPr>
              <a:t>12</a:t>
            </a:r>
            <a:r>
              <a:rPr lang="de-DE" sz="1500" b="1" dirty="0">
                <a:solidFill>
                  <a:srgbClr val="002060"/>
                </a:solidFill>
              </a:rPr>
              <a:t>-10</a:t>
            </a:r>
            <a:r>
              <a:rPr lang="de-DE" sz="1500" b="1" baseline="30000" dirty="0">
                <a:solidFill>
                  <a:srgbClr val="002060"/>
                </a:solidFill>
              </a:rPr>
              <a:t>15</a:t>
            </a:r>
            <a:r>
              <a:rPr lang="de-DE" sz="1500" b="1" dirty="0">
                <a:solidFill>
                  <a:srgbClr val="002060"/>
                </a:solidFill>
              </a:rPr>
              <a:t>W/cm</a:t>
            </a:r>
            <a:r>
              <a:rPr lang="de-DE" sz="1500" b="1" baseline="30000" dirty="0">
                <a:solidFill>
                  <a:srgbClr val="002060"/>
                </a:solidFill>
              </a:rPr>
              <a:t>2</a:t>
            </a:r>
            <a:r>
              <a:rPr lang="de-DE" sz="1500" b="1" dirty="0">
                <a:solidFill>
                  <a:srgbClr val="002060"/>
                </a:solidFill>
              </a:rPr>
              <a:t> </a:t>
            </a:r>
            <a:r>
              <a:rPr lang="de-DE" sz="1500" b="1" dirty="0" err="1">
                <a:solidFill>
                  <a:srgbClr val="002060"/>
                </a:solidFill>
              </a:rPr>
              <a:t>can</a:t>
            </a:r>
            <a:r>
              <a:rPr lang="de-DE" sz="1500" b="1" dirty="0">
                <a:solidFill>
                  <a:srgbClr val="002060"/>
                </a:solidFill>
              </a:rPr>
              <a:t> </a:t>
            </a:r>
            <a:r>
              <a:rPr lang="de-DE" sz="1500" b="1" dirty="0" err="1">
                <a:solidFill>
                  <a:srgbClr val="002060"/>
                </a:solidFill>
              </a:rPr>
              <a:t>drive</a:t>
            </a:r>
            <a:r>
              <a:rPr lang="de-DE" sz="15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108338" y="1198128"/>
            <a:ext cx="55150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731" indent="-135731"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srgbClr val="002060"/>
                </a:solidFill>
              </a:rPr>
              <a:t>Intense</a:t>
            </a:r>
            <a:r>
              <a:rPr lang="de-DE" sz="1350" dirty="0">
                <a:solidFill>
                  <a:srgbClr val="002060"/>
                </a:solidFill>
              </a:rPr>
              <a:t> He-</a:t>
            </a:r>
            <a:r>
              <a:rPr lang="de-DE" sz="1350" dirty="0">
                <a:solidFill>
                  <a:srgbClr val="002060"/>
                </a:solidFill>
                <a:latin typeface="Symbol" panose="05050102010706020507" pitchFamily="18" charset="2"/>
              </a:rPr>
              <a:t>a</a:t>
            </a:r>
            <a:r>
              <a:rPr lang="de-DE" sz="1350" dirty="0">
                <a:solidFill>
                  <a:srgbClr val="002060"/>
                </a:solidFill>
              </a:rPr>
              <a:t> </a:t>
            </a:r>
            <a:r>
              <a:rPr lang="de-DE" sz="1350" u="sng" dirty="0" err="1">
                <a:solidFill>
                  <a:srgbClr val="002060"/>
                </a:solidFill>
              </a:rPr>
              <a:t>line</a:t>
            </a:r>
            <a:r>
              <a:rPr lang="de-DE" sz="1350" u="sng" dirty="0">
                <a:solidFill>
                  <a:srgbClr val="002060"/>
                </a:solidFill>
              </a:rPr>
              <a:t>-radiation</a:t>
            </a:r>
            <a:r>
              <a:rPr lang="de-DE" sz="1350" dirty="0">
                <a:solidFill>
                  <a:srgbClr val="002060"/>
                </a:solidFill>
              </a:rPr>
              <a:t> </a:t>
            </a:r>
            <a:r>
              <a:rPr lang="de-DE" sz="1350" dirty="0" err="1">
                <a:solidFill>
                  <a:srgbClr val="002060"/>
                </a:solidFill>
              </a:rPr>
              <a:t>sources</a:t>
            </a:r>
            <a:r>
              <a:rPr lang="de-DE" sz="1350" dirty="0">
                <a:solidFill>
                  <a:srgbClr val="002060"/>
                </a:solidFill>
              </a:rPr>
              <a:t> (&lt;10keV) </a:t>
            </a:r>
            <a:r>
              <a:rPr lang="de-DE" sz="1350" dirty="0" err="1">
                <a:solidFill>
                  <a:srgbClr val="002060"/>
                </a:solidFill>
              </a:rPr>
              <a:t>from</a:t>
            </a:r>
            <a:r>
              <a:rPr lang="de-DE" sz="1350" dirty="0">
                <a:solidFill>
                  <a:srgbClr val="002060"/>
                </a:solidFill>
              </a:rPr>
              <a:t> </a:t>
            </a:r>
            <a:r>
              <a:rPr lang="de-DE" sz="1350" dirty="0" err="1">
                <a:solidFill>
                  <a:srgbClr val="002060"/>
                </a:solidFill>
              </a:rPr>
              <a:t>mid</a:t>
            </a:r>
            <a:r>
              <a:rPr lang="de-DE" sz="1350" dirty="0">
                <a:solidFill>
                  <a:srgbClr val="002060"/>
                </a:solidFill>
              </a:rPr>
              <a:t>-Z </a:t>
            </a:r>
            <a:r>
              <a:rPr lang="de-DE" sz="1350" dirty="0" err="1">
                <a:solidFill>
                  <a:srgbClr val="002060"/>
                </a:solidFill>
              </a:rPr>
              <a:t>plasmas</a:t>
            </a:r>
            <a:r>
              <a:rPr lang="de-DE" sz="1350" dirty="0">
                <a:solidFill>
                  <a:srgbClr val="002060"/>
                </a:solidFill>
              </a:rPr>
              <a:t>, </a:t>
            </a:r>
            <a:r>
              <a:rPr lang="de-DE" sz="1350" dirty="0" err="1">
                <a:solidFill>
                  <a:srgbClr val="002060"/>
                </a:solidFill>
              </a:rPr>
              <a:t>few</a:t>
            </a:r>
            <a:r>
              <a:rPr lang="de-DE" sz="1350" dirty="0">
                <a:solidFill>
                  <a:srgbClr val="002060"/>
                </a:solidFill>
              </a:rPr>
              <a:t> </a:t>
            </a:r>
            <a:r>
              <a:rPr lang="de-DE" sz="1350" dirty="0" err="1">
                <a:solidFill>
                  <a:srgbClr val="002060"/>
                </a:solidFill>
              </a:rPr>
              <a:t>keV</a:t>
            </a:r>
            <a:r>
              <a:rPr lang="de-DE" sz="1350" dirty="0">
                <a:solidFill>
                  <a:srgbClr val="002060"/>
                </a:solidFill>
              </a:rPr>
              <a:t> </a:t>
            </a:r>
            <a:r>
              <a:rPr lang="de-DE" sz="1350" u="sng" dirty="0">
                <a:solidFill>
                  <a:srgbClr val="002060"/>
                </a:solidFill>
              </a:rPr>
              <a:t>quasi-</a:t>
            </a:r>
            <a:r>
              <a:rPr lang="de-DE" sz="1350" u="sng" dirty="0" err="1">
                <a:solidFill>
                  <a:srgbClr val="002060"/>
                </a:solidFill>
              </a:rPr>
              <a:t>continuous</a:t>
            </a:r>
            <a:r>
              <a:rPr lang="de-DE" sz="1350" u="sng" dirty="0">
                <a:solidFill>
                  <a:srgbClr val="002060"/>
                </a:solidFill>
              </a:rPr>
              <a:t> </a:t>
            </a:r>
            <a:r>
              <a:rPr lang="de-DE" sz="1350" dirty="0" err="1">
                <a:solidFill>
                  <a:srgbClr val="002060"/>
                </a:solidFill>
              </a:rPr>
              <a:t>radiation</a:t>
            </a:r>
            <a:r>
              <a:rPr lang="de-DE" sz="1350" dirty="0">
                <a:solidFill>
                  <a:srgbClr val="002060"/>
                </a:solidFill>
              </a:rPr>
              <a:t> </a:t>
            </a:r>
            <a:r>
              <a:rPr lang="de-DE" sz="1350" dirty="0" err="1">
                <a:solidFill>
                  <a:srgbClr val="002060"/>
                </a:solidFill>
              </a:rPr>
              <a:t>from</a:t>
            </a:r>
            <a:r>
              <a:rPr lang="de-DE" sz="1350" dirty="0">
                <a:solidFill>
                  <a:srgbClr val="002060"/>
                </a:solidFill>
              </a:rPr>
              <a:t> high-Z </a:t>
            </a:r>
            <a:r>
              <a:rPr lang="de-DE" sz="1350" dirty="0" err="1">
                <a:solidFill>
                  <a:srgbClr val="002060"/>
                </a:solidFill>
              </a:rPr>
              <a:t>plasmas</a:t>
            </a:r>
            <a:endParaRPr lang="de-DE" sz="1350" dirty="0">
              <a:solidFill>
                <a:srgbClr val="00206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108338" y="3401591"/>
            <a:ext cx="38344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731" indent="-135731"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srgbClr val="002060"/>
                </a:solidFill>
              </a:rPr>
              <a:t>few</a:t>
            </a:r>
            <a:r>
              <a:rPr lang="de-DE" sz="1350" dirty="0">
                <a:solidFill>
                  <a:srgbClr val="002060"/>
                </a:solidFill>
              </a:rPr>
              <a:t> Mbar </a:t>
            </a:r>
            <a:r>
              <a:rPr lang="de-DE" sz="1350" dirty="0" err="1">
                <a:solidFill>
                  <a:srgbClr val="002060"/>
                </a:solidFill>
              </a:rPr>
              <a:t>shocks</a:t>
            </a:r>
            <a:r>
              <a:rPr lang="de-DE" sz="1350" dirty="0">
                <a:solidFill>
                  <a:srgbClr val="002060"/>
                </a:solidFill>
              </a:rPr>
              <a:t> </a:t>
            </a:r>
            <a:r>
              <a:rPr lang="de-DE" sz="1350" dirty="0" err="1">
                <a:solidFill>
                  <a:srgbClr val="002060"/>
                </a:solidFill>
              </a:rPr>
              <a:t>into</a:t>
            </a:r>
            <a:r>
              <a:rPr lang="de-DE" sz="1350" dirty="0">
                <a:solidFill>
                  <a:srgbClr val="002060"/>
                </a:solidFill>
              </a:rPr>
              <a:t> </a:t>
            </a:r>
            <a:r>
              <a:rPr lang="de-DE" sz="1350" dirty="0" err="1">
                <a:solidFill>
                  <a:srgbClr val="002060"/>
                </a:solidFill>
              </a:rPr>
              <a:t>solids</a:t>
            </a:r>
            <a:endParaRPr lang="de-DE" sz="1350" dirty="0">
              <a:solidFill>
                <a:srgbClr val="00206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520660" y="4228124"/>
            <a:ext cx="6785139" cy="623248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1200" b="1" dirty="0">
                <a:solidFill>
                  <a:srgbClr val="002060"/>
                </a:solidFill>
              </a:rPr>
              <a:t>International </a:t>
            </a:r>
            <a:r>
              <a:rPr lang="de-DE" sz="1200" b="1" dirty="0" err="1">
                <a:solidFill>
                  <a:srgbClr val="002060"/>
                </a:solidFill>
              </a:rPr>
              <a:t>panel</a:t>
            </a:r>
            <a:r>
              <a:rPr lang="de-DE" sz="1200" b="1" dirty="0">
                <a:solidFill>
                  <a:srgbClr val="002060"/>
                </a:solidFill>
              </a:rPr>
              <a:t> </a:t>
            </a:r>
            <a:r>
              <a:rPr lang="de-DE" sz="1200" b="1" dirty="0" err="1">
                <a:solidFill>
                  <a:srgbClr val="002060"/>
                </a:solidFill>
              </a:rPr>
              <a:t>discussion</a:t>
            </a:r>
            <a:r>
              <a:rPr lang="de-DE" sz="1200" b="1" dirty="0">
                <a:solidFill>
                  <a:srgbClr val="002060"/>
                </a:solidFill>
              </a:rPr>
              <a:t> (HED@FAIR2017 </a:t>
            </a:r>
            <a:r>
              <a:rPr lang="de-DE" sz="1200" b="1" dirty="0" err="1">
                <a:solidFill>
                  <a:srgbClr val="002060"/>
                </a:solidFill>
              </a:rPr>
              <a:t>workshop</a:t>
            </a:r>
            <a:r>
              <a:rPr lang="de-DE" sz="1200" b="1" dirty="0">
                <a:solidFill>
                  <a:srgbClr val="002060"/>
                </a:solidFill>
              </a:rPr>
              <a:t>):</a:t>
            </a:r>
          </a:p>
          <a:p>
            <a:pPr algn="l"/>
            <a:r>
              <a:rPr lang="de-DE" sz="1200" dirty="0">
                <a:solidFill>
                  <a:srgbClr val="002060"/>
                </a:solidFill>
              </a:rPr>
              <a:t>The </a:t>
            </a:r>
            <a:r>
              <a:rPr lang="de-DE" sz="1200" dirty="0" err="1">
                <a:solidFill>
                  <a:srgbClr val="002060"/>
                </a:solidFill>
              </a:rPr>
              <a:t>unique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combination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of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the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u="sng" dirty="0" err="1">
                <a:solidFill>
                  <a:srgbClr val="002060"/>
                </a:solidFill>
              </a:rPr>
              <a:t>intense</a:t>
            </a:r>
            <a:r>
              <a:rPr lang="de-DE" sz="1200" u="sng" dirty="0">
                <a:solidFill>
                  <a:srgbClr val="002060"/>
                </a:solidFill>
              </a:rPr>
              <a:t> heavy </a:t>
            </a:r>
            <a:r>
              <a:rPr lang="de-DE" sz="1200" u="sng" dirty="0" err="1">
                <a:solidFill>
                  <a:srgbClr val="002060"/>
                </a:solidFill>
              </a:rPr>
              <a:t>ion</a:t>
            </a:r>
            <a:r>
              <a:rPr lang="de-DE" sz="1200" u="sng" dirty="0">
                <a:solidFill>
                  <a:srgbClr val="002060"/>
                </a:solidFill>
              </a:rPr>
              <a:t> </a:t>
            </a:r>
            <a:r>
              <a:rPr lang="de-DE" sz="1200" u="sng" dirty="0" err="1">
                <a:solidFill>
                  <a:srgbClr val="002060"/>
                </a:solidFill>
              </a:rPr>
              <a:t>beams</a:t>
            </a:r>
            <a:r>
              <a:rPr lang="de-DE" sz="1200" u="sng" dirty="0">
                <a:solidFill>
                  <a:srgbClr val="002060"/>
                </a:solidFill>
              </a:rPr>
              <a:t> at HHT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with</a:t>
            </a:r>
            <a:r>
              <a:rPr lang="de-DE" sz="1200" dirty="0">
                <a:solidFill>
                  <a:srgbClr val="002060"/>
                </a:solidFill>
              </a:rPr>
              <a:t> a </a:t>
            </a:r>
            <a:r>
              <a:rPr lang="de-DE" sz="1200" u="sng" dirty="0">
                <a:solidFill>
                  <a:srgbClr val="002060"/>
                </a:solidFill>
              </a:rPr>
              <a:t>high-</a:t>
            </a:r>
            <a:r>
              <a:rPr lang="de-DE" sz="1200" u="sng" dirty="0" err="1">
                <a:solidFill>
                  <a:srgbClr val="002060"/>
                </a:solidFill>
              </a:rPr>
              <a:t>energy</a:t>
            </a:r>
            <a:r>
              <a:rPr lang="de-DE" sz="1200" u="sng" dirty="0">
                <a:solidFill>
                  <a:srgbClr val="002060"/>
                </a:solidFill>
              </a:rPr>
              <a:t> </a:t>
            </a:r>
            <a:r>
              <a:rPr lang="de-DE" sz="1200" u="sng" dirty="0" err="1">
                <a:solidFill>
                  <a:srgbClr val="002060"/>
                </a:solidFill>
              </a:rPr>
              <a:t>laser</a:t>
            </a:r>
            <a:r>
              <a:rPr lang="de-DE" sz="1200" u="sng" dirty="0">
                <a:solidFill>
                  <a:srgbClr val="002060"/>
                </a:solidFill>
              </a:rPr>
              <a:t> pulse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significantly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enhances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the</a:t>
            </a:r>
            <a:r>
              <a:rPr lang="de-DE" sz="1200" dirty="0">
                <a:solidFill>
                  <a:srgbClr val="002060"/>
                </a:solidFill>
              </a:rPr>
              <a:t> experimental </a:t>
            </a:r>
            <a:r>
              <a:rPr lang="de-DE" sz="1200" dirty="0" err="1">
                <a:solidFill>
                  <a:srgbClr val="002060"/>
                </a:solidFill>
              </a:rPr>
              <a:t>possibilities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and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has</a:t>
            </a:r>
            <a:r>
              <a:rPr lang="de-DE" sz="1200" dirty="0">
                <a:solidFill>
                  <a:srgbClr val="002060"/>
                </a:solidFill>
              </a:rPr>
              <a:t> a large </a:t>
            </a:r>
            <a:r>
              <a:rPr lang="de-DE" sz="1200" dirty="0" err="1">
                <a:solidFill>
                  <a:srgbClr val="002060"/>
                </a:solidFill>
              </a:rPr>
              <a:t>scientific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discovery</a:t>
            </a:r>
            <a:r>
              <a:rPr lang="de-DE" sz="1200" dirty="0">
                <a:solidFill>
                  <a:srgbClr val="002060"/>
                </a:solidFill>
              </a:rPr>
              <a:t> potential</a:t>
            </a:r>
          </a:p>
        </p:txBody>
      </p:sp>
      <p:sp>
        <p:nvSpPr>
          <p:cNvPr id="11" name="Rechteck 10"/>
          <p:cNvSpPr/>
          <p:nvPr/>
        </p:nvSpPr>
        <p:spPr>
          <a:xfrm>
            <a:off x="2236899" y="1682130"/>
            <a:ext cx="383310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050" b="1" dirty="0">
                <a:solidFill>
                  <a:srgbClr val="002060"/>
                </a:solidFill>
                <a:sym typeface="Symbol"/>
              </a:rPr>
              <a:t> </a:t>
            </a:r>
            <a:r>
              <a:rPr lang="de-DE" sz="1050" b="1" dirty="0" err="1">
                <a:solidFill>
                  <a:srgbClr val="002060"/>
                </a:solidFill>
              </a:rPr>
              <a:t>Diagnostic</a:t>
            </a:r>
            <a:r>
              <a:rPr lang="de-DE" sz="1050" b="1" dirty="0">
                <a:solidFill>
                  <a:srgbClr val="002060"/>
                </a:solidFill>
              </a:rPr>
              <a:t> </a:t>
            </a:r>
            <a:r>
              <a:rPr lang="de-DE" sz="1050" b="1" dirty="0" err="1">
                <a:solidFill>
                  <a:srgbClr val="002060"/>
                </a:solidFill>
              </a:rPr>
              <a:t>capabilities</a:t>
            </a:r>
            <a:r>
              <a:rPr lang="de-DE" sz="1050" b="1" dirty="0">
                <a:solidFill>
                  <a:srgbClr val="002060"/>
                </a:solidFill>
              </a:rPr>
              <a:t> </a:t>
            </a:r>
            <a:r>
              <a:rPr lang="de-DE" sz="1050" b="1" dirty="0" err="1">
                <a:solidFill>
                  <a:srgbClr val="002060"/>
                </a:solidFill>
              </a:rPr>
              <a:t>enabled</a:t>
            </a:r>
            <a:r>
              <a:rPr lang="de-DE" sz="1050" b="1" dirty="0">
                <a:solidFill>
                  <a:srgbClr val="002060"/>
                </a:solidFill>
              </a:rPr>
              <a:t> </a:t>
            </a:r>
            <a:r>
              <a:rPr lang="de-DE" sz="1050" b="1" dirty="0" err="1">
                <a:solidFill>
                  <a:srgbClr val="002060"/>
                </a:solidFill>
              </a:rPr>
              <a:t>by</a:t>
            </a:r>
            <a:r>
              <a:rPr lang="de-DE" sz="1050" b="1" dirty="0">
                <a:solidFill>
                  <a:srgbClr val="002060"/>
                </a:solidFill>
              </a:rPr>
              <a:t> laser-</a:t>
            </a:r>
            <a:r>
              <a:rPr lang="de-DE" sz="1050" b="1" dirty="0" err="1">
                <a:solidFill>
                  <a:srgbClr val="002060"/>
                </a:solidFill>
              </a:rPr>
              <a:t>driven</a:t>
            </a:r>
            <a:r>
              <a:rPr lang="de-DE" sz="1050" b="1" dirty="0">
                <a:solidFill>
                  <a:srgbClr val="002060"/>
                </a:solidFill>
              </a:rPr>
              <a:t> x-</a:t>
            </a:r>
            <a:r>
              <a:rPr lang="de-DE" sz="1050" b="1" dirty="0" err="1">
                <a:solidFill>
                  <a:srgbClr val="002060"/>
                </a:solidFill>
              </a:rPr>
              <a:t>rays</a:t>
            </a:r>
            <a:r>
              <a:rPr lang="de-DE" sz="105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404990" y="3648788"/>
            <a:ext cx="45905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rgbClr val="002060"/>
                </a:solidFill>
              </a:rPr>
              <a:t>Shock-</a:t>
            </a:r>
            <a:r>
              <a:rPr lang="de-DE" sz="1050" dirty="0" err="1">
                <a:solidFill>
                  <a:srgbClr val="002060"/>
                </a:solidFill>
              </a:rPr>
              <a:t>induced</a:t>
            </a:r>
            <a:r>
              <a:rPr lang="de-DE" sz="1050" dirty="0">
                <a:solidFill>
                  <a:srgbClr val="002060"/>
                </a:solidFill>
              </a:rPr>
              <a:t> </a:t>
            </a:r>
            <a:r>
              <a:rPr lang="de-DE" sz="1050" dirty="0" err="1">
                <a:solidFill>
                  <a:srgbClr val="002060"/>
                </a:solidFill>
              </a:rPr>
              <a:t>ablation</a:t>
            </a:r>
            <a:r>
              <a:rPr lang="de-DE" sz="1050" dirty="0">
                <a:solidFill>
                  <a:srgbClr val="002060"/>
                </a:solidFill>
              </a:rPr>
              <a:t>/</a:t>
            </a:r>
            <a:r>
              <a:rPr lang="de-DE" sz="1050" dirty="0" err="1">
                <a:solidFill>
                  <a:srgbClr val="002060"/>
                </a:solidFill>
              </a:rPr>
              <a:t>spallation</a:t>
            </a:r>
            <a:endParaRPr lang="de-DE" sz="1050" dirty="0">
              <a:solidFill>
                <a:srgbClr val="002060"/>
              </a:solidFill>
            </a:endParaRP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rgbClr val="002060"/>
                </a:solidFill>
              </a:rPr>
              <a:t>Laser-</a:t>
            </a:r>
            <a:r>
              <a:rPr lang="de-DE" sz="1050" dirty="0" err="1">
                <a:solidFill>
                  <a:srgbClr val="002060"/>
                </a:solidFill>
              </a:rPr>
              <a:t>accelerated</a:t>
            </a:r>
            <a:r>
              <a:rPr lang="de-DE" sz="1050" dirty="0">
                <a:solidFill>
                  <a:srgbClr val="002060"/>
                </a:solidFill>
              </a:rPr>
              <a:t> </a:t>
            </a:r>
            <a:r>
              <a:rPr lang="de-DE" sz="1050" dirty="0" err="1">
                <a:solidFill>
                  <a:srgbClr val="002060"/>
                </a:solidFill>
              </a:rPr>
              <a:t>flyer</a:t>
            </a:r>
            <a:r>
              <a:rPr lang="de-DE" sz="1050" dirty="0">
                <a:solidFill>
                  <a:srgbClr val="002060"/>
                </a:solidFill>
              </a:rPr>
              <a:t> </a:t>
            </a:r>
            <a:r>
              <a:rPr lang="de-DE" sz="1050" dirty="0" err="1">
                <a:solidFill>
                  <a:srgbClr val="002060"/>
                </a:solidFill>
              </a:rPr>
              <a:t>plates</a:t>
            </a:r>
            <a:endParaRPr lang="de-DE" sz="1050" dirty="0">
              <a:solidFill>
                <a:srgbClr val="00206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5020653" y="3748666"/>
            <a:ext cx="2210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de-DE" sz="1050" dirty="0">
                <a:solidFill>
                  <a:srgbClr val="002060"/>
                </a:solidFill>
              </a:rPr>
              <a:t>Proton </a:t>
            </a:r>
            <a:r>
              <a:rPr lang="de-DE" sz="1050" dirty="0" err="1" smtClean="0">
                <a:solidFill>
                  <a:srgbClr val="002060"/>
                </a:solidFill>
              </a:rPr>
              <a:t>microscopy</a:t>
            </a:r>
            <a:r>
              <a:rPr lang="de-DE" sz="1050" dirty="0" smtClean="0">
                <a:solidFill>
                  <a:srgbClr val="002060"/>
                </a:solidFill>
              </a:rPr>
              <a:t> </a:t>
            </a:r>
            <a:r>
              <a:rPr lang="de-DE" sz="1050" dirty="0" err="1">
                <a:solidFill>
                  <a:srgbClr val="002060"/>
                </a:solidFill>
              </a:rPr>
              <a:t>with</a:t>
            </a:r>
            <a:r>
              <a:rPr lang="de-DE" sz="1050" dirty="0">
                <a:solidFill>
                  <a:srgbClr val="002060"/>
                </a:solidFill>
              </a:rPr>
              <a:t> </a:t>
            </a:r>
            <a:r>
              <a:rPr lang="de-DE" sz="1050" b="1" dirty="0">
                <a:solidFill>
                  <a:srgbClr val="002060"/>
                </a:solidFill>
              </a:rPr>
              <a:t>PRIOR</a:t>
            </a:r>
            <a:endParaRPr lang="en-US" sz="1350" dirty="0">
              <a:solidFill>
                <a:srgbClr val="002060"/>
              </a:solidFill>
            </a:endParaRPr>
          </a:p>
        </p:txBody>
      </p:sp>
      <p:sp>
        <p:nvSpPr>
          <p:cNvPr id="15" name="Geschweifte Klammer rechts 14"/>
          <p:cNvSpPr/>
          <p:nvPr/>
        </p:nvSpPr>
        <p:spPr>
          <a:xfrm>
            <a:off x="4887212" y="3713712"/>
            <a:ext cx="162018" cy="324036"/>
          </a:xfrm>
          <a:prstGeom prst="rightBrace">
            <a:avLst>
              <a:gd name="adj1" fmla="val 42505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796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HHT-beamline: transport of high-energy laser pulses from PHELIX to the </a:t>
            </a:r>
            <a:r>
              <a:rPr lang="en-US" dirty="0" smtClean="0"/>
              <a:t>HHT-cave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58911" y="3009144"/>
            <a:ext cx="4337364" cy="160043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176213" indent="-176213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sz="1400" dirty="0" err="1" smtClean="0"/>
              <a:t>Beamline</a:t>
            </a:r>
            <a:r>
              <a:rPr lang="de-DE" sz="1400" dirty="0" smtClean="0"/>
              <a:t> </a:t>
            </a:r>
            <a:r>
              <a:rPr lang="de-DE" sz="1400" dirty="0" err="1" smtClean="0"/>
              <a:t>complete</a:t>
            </a:r>
            <a:r>
              <a:rPr lang="de-DE" sz="1400" dirty="0" smtClean="0"/>
              <a:t>, </a:t>
            </a:r>
            <a:r>
              <a:rPr lang="de-DE" sz="1400" dirty="0" err="1" smtClean="0"/>
              <a:t>vacuum</a:t>
            </a:r>
            <a:r>
              <a:rPr lang="de-DE" sz="1400" dirty="0" smtClean="0"/>
              <a:t> </a:t>
            </a:r>
            <a:r>
              <a:rPr lang="de-DE" sz="1400" dirty="0" err="1" smtClean="0"/>
              <a:t>system</a:t>
            </a:r>
            <a:r>
              <a:rPr lang="de-DE" sz="1400" dirty="0" smtClean="0"/>
              <a:t> operational</a:t>
            </a:r>
          </a:p>
          <a:p>
            <a:pPr marL="176213" indent="-176213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sz="1400" dirty="0" smtClean="0"/>
              <a:t>First light in HHT cave (May 2021)</a:t>
            </a:r>
          </a:p>
          <a:p>
            <a:pPr marL="176213" indent="-176213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sz="1400" dirty="0" err="1" smtClean="0"/>
              <a:t>Simultaneous</a:t>
            </a:r>
            <a:r>
              <a:rPr lang="de-DE" sz="1400" dirty="0" smtClean="0"/>
              <a:t> </a:t>
            </a:r>
            <a:r>
              <a:rPr lang="de-DE" sz="1400" dirty="0" err="1" smtClean="0"/>
              <a:t>ion</a:t>
            </a:r>
            <a:r>
              <a:rPr lang="de-DE" sz="1400" dirty="0"/>
              <a:t> </a:t>
            </a:r>
            <a:r>
              <a:rPr lang="de-DE" sz="1400" dirty="0" smtClean="0"/>
              <a:t>+ </a:t>
            </a:r>
            <a:r>
              <a:rPr lang="de-DE" sz="1400" dirty="0" err="1" smtClean="0"/>
              <a:t>laser</a:t>
            </a:r>
            <a:r>
              <a:rPr lang="de-DE" sz="1400" dirty="0" smtClean="0"/>
              <a:t> </a:t>
            </a:r>
            <a:r>
              <a:rPr lang="de-DE" sz="1400" dirty="0" err="1" smtClean="0"/>
              <a:t>pulses</a:t>
            </a:r>
            <a:r>
              <a:rPr lang="de-DE" sz="1400" dirty="0" smtClean="0"/>
              <a:t> in </a:t>
            </a:r>
            <a:r>
              <a:rPr lang="de-DE" sz="1400" dirty="0" err="1" smtClean="0"/>
              <a:t>new</a:t>
            </a:r>
            <a:r>
              <a:rPr lang="de-DE" sz="1400" dirty="0" smtClean="0"/>
              <a:t> </a:t>
            </a:r>
            <a:r>
              <a:rPr lang="de-DE" sz="1400" dirty="0" err="1" smtClean="0"/>
              <a:t>target</a:t>
            </a:r>
            <a:r>
              <a:rPr lang="de-DE" sz="1400" dirty="0" smtClean="0"/>
              <a:t> </a:t>
            </a:r>
            <a:r>
              <a:rPr lang="de-DE" sz="1400" dirty="0" err="1" smtClean="0"/>
              <a:t>chamber</a:t>
            </a:r>
            <a:r>
              <a:rPr lang="de-DE" sz="1400" dirty="0" smtClean="0"/>
              <a:t>, </a:t>
            </a:r>
            <a:r>
              <a:rPr lang="de-DE" sz="1400" dirty="0" err="1" smtClean="0"/>
              <a:t>synchronization</a:t>
            </a:r>
            <a:r>
              <a:rPr lang="de-DE" sz="1400" dirty="0" smtClean="0"/>
              <a:t> &lt;10ns</a:t>
            </a:r>
          </a:p>
          <a:p>
            <a:pPr marL="176213" indent="-176213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sz="1400" dirty="0" err="1" smtClean="0"/>
              <a:t>up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200J at 2</a:t>
            </a:r>
            <a:r>
              <a:rPr lang="de-DE" sz="1400" dirty="0" smtClean="0">
                <a:latin typeface="Symbol" panose="05050102010706020507" pitchFamily="18" charset="2"/>
              </a:rPr>
              <a:t>w</a:t>
            </a:r>
            <a:r>
              <a:rPr lang="de-DE" sz="1400" dirty="0" smtClean="0"/>
              <a:t> (2ns pulse </a:t>
            </a:r>
            <a:r>
              <a:rPr lang="de-DE" sz="1400" dirty="0" err="1" smtClean="0"/>
              <a:t>duration</a:t>
            </a:r>
            <a:r>
              <a:rPr lang="de-DE" sz="1400" dirty="0" smtClean="0"/>
              <a:t>)</a:t>
            </a:r>
          </a:p>
          <a:p>
            <a:pPr marL="176213" indent="-176213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sz="1400" dirty="0" err="1">
                <a:sym typeface="Wingdings" panose="05000000000000000000" pitchFamily="2" charset="2"/>
              </a:rPr>
              <a:t>focal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smtClean="0">
                <a:sym typeface="Wingdings" panose="05000000000000000000" pitchFamily="2" charset="2"/>
              </a:rPr>
              <a:t>spot-</a:t>
            </a:r>
            <a:r>
              <a:rPr lang="de-DE" sz="1400" dirty="0" smtClean="0">
                <a:sym typeface="Symbol" panose="05050102010706020507" pitchFamily="18" charset="2"/>
              </a:rPr>
              <a:t>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>
                <a:sym typeface="Wingdings" panose="05000000000000000000" pitchFamily="2" charset="2"/>
              </a:rPr>
              <a:t>20 </a:t>
            </a:r>
            <a:r>
              <a:rPr lang="el-GR" sz="1400" dirty="0">
                <a:sym typeface="Wingdings" panose="05000000000000000000" pitchFamily="2" charset="2"/>
              </a:rPr>
              <a:t>μ</a:t>
            </a:r>
            <a:r>
              <a:rPr lang="de-DE" sz="1400" dirty="0">
                <a:sym typeface="Wingdings" panose="05000000000000000000" pitchFamily="2" charset="2"/>
              </a:rPr>
              <a:t>m </a:t>
            </a:r>
            <a:r>
              <a:rPr lang="de-DE" sz="1400" dirty="0" smtClean="0">
                <a:sym typeface="Wingdings" panose="05000000000000000000" pitchFamily="2" charset="2"/>
              </a:rPr>
              <a:t>(~90% in 60µm)</a:t>
            </a:r>
            <a:endParaRPr lang="de-DE" sz="1400" dirty="0" smtClean="0"/>
          </a:p>
          <a:p>
            <a:pPr marL="176213" indent="-176213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sz="1400" dirty="0" err="1" smtClean="0"/>
              <a:t>pointing</a:t>
            </a:r>
            <a:r>
              <a:rPr lang="de-DE" sz="1400" dirty="0" smtClean="0"/>
              <a:t> </a:t>
            </a:r>
            <a:r>
              <a:rPr lang="de-DE" sz="1400" dirty="0" err="1" smtClean="0"/>
              <a:t>fluctuations</a:t>
            </a:r>
            <a:r>
              <a:rPr lang="de-DE" sz="1400" dirty="0" smtClean="0"/>
              <a:t> ±2x </a:t>
            </a:r>
            <a:r>
              <a:rPr lang="de-DE" sz="1400" dirty="0" err="1" smtClean="0"/>
              <a:t>focal</a:t>
            </a:r>
            <a:r>
              <a:rPr lang="de-DE" sz="1400" dirty="0" smtClean="0"/>
              <a:t> </a:t>
            </a:r>
            <a:r>
              <a:rPr lang="de-DE" sz="1400" dirty="0" err="1" smtClean="0"/>
              <a:t>spot</a:t>
            </a:r>
            <a:endParaRPr lang="de-DE" sz="1400" dirty="0" smtClean="0"/>
          </a:p>
        </p:txBody>
      </p:sp>
      <p:grpSp>
        <p:nvGrpSpPr>
          <p:cNvPr id="2" name="Gruppieren 1"/>
          <p:cNvGrpSpPr/>
          <p:nvPr/>
        </p:nvGrpSpPr>
        <p:grpSpPr>
          <a:xfrm>
            <a:off x="5939016" y="3086463"/>
            <a:ext cx="2830159" cy="1629765"/>
            <a:chOff x="4261543" y="3042108"/>
            <a:chExt cx="2830159" cy="1629765"/>
          </a:xfrm>
        </p:grpSpPr>
        <p:pic>
          <p:nvPicPr>
            <p:cNvPr id="12" name="Grafik 1" descr="image0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1543" y="3042108"/>
              <a:ext cx="2830159" cy="1629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Gerade Verbindung mit Pfeil 12"/>
            <p:cNvCxnSpPr/>
            <p:nvPr/>
          </p:nvCxnSpPr>
          <p:spPr>
            <a:xfrm flipH="1">
              <a:off x="5824552" y="3589195"/>
              <a:ext cx="376715" cy="294873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6201267" y="3237737"/>
              <a:ext cx="802480" cy="43088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100" dirty="0" err="1" smtClean="0">
                  <a:solidFill>
                    <a:schemeClr val="bg1"/>
                  </a:solidFill>
                </a:rPr>
                <a:t>laser</a:t>
              </a:r>
              <a:r>
                <a:rPr lang="de-DE" sz="1100" dirty="0" smtClean="0">
                  <a:solidFill>
                    <a:schemeClr val="bg1"/>
                  </a:solidFill>
                </a:rPr>
                <a:t> </a:t>
              </a:r>
              <a:r>
                <a:rPr lang="de-DE" sz="1100" dirty="0" err="1" smtClean="0">
                  <a:solidFill>
                    <a:schemeClr val="bg1"/>
                  </a:solidFill>
                </a:rPr>
                <a:t>plasma</a:t>
              </a:r>
              <a:endParaRPr lang="de-DE" sz="1100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15" name="Gerade Verbindung mit Pfeil 14"/>
            <p:cNvCxnSpPr/>
            <p:nvPr/>
          </p:nvCxnSpPr>
          <p:spPr>
            <a:xfrm flipV="1">
              <a:off x="4519627" y="3897754"/>
              <a:ext cx="104311" cy="295083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/>
            <p:cNvSpPr txBox="1"/>
            <p:nvPr/>
          </p:nvSpPr>
          <p:spPr>
            <a:xfrm>
              <a:off x="4319641" y="4154008"/>
              <a:ext cx="802480" cy="43088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100" dirty="0" smtClean="0">
                  <a:solidFill>
                    <a:schemeClr val="bg1"/>
                  </a:solidFill>
                </a:rPr>
                <a:t>SIS-18 </a:t>
              </a:r>
              <a:r>
                <a:rPr lang="de-DE" sz="1100" dirty="0" err="1" smtClean="0">
                  <a:solidFill>
                    <a:schemeClr val="bg1"/>
                  </a:solidFill>
                </a:rPr>
                <a:t>ion</a:t>
              </a:r>
              <a:r>
                <a:rPr lang="de-DE" sz="1100" dirty="0" smtClean="0">
                  <a:solidFill>
                    <a:schemeClr val="bg1"/>
                  </a:solidFill>
                </a:rPr>
                <a:t> beam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5482347" y="4387180"/>
              <a:ext cx="1120160" cy="26161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100" dirty="0" smtClean="0">
                  <a:solidFill>
                    <a:schemeClr val="bg1"/>
                  </a:solidFill>
                </a:rPr>
                <a:t>PHELIX </a:t>
              </a:r>
              <a:r>
                <a:rPr lang="de-DE" sz="1100" dirty="0" err="1" smtClean="0">
                  <a:solidFill>
                    <a:schemeClr val="bg1"/>
                  </a:solidFill>
                </a:rPr>
                <a:t>laser</a:t>
              </a:r>
              <a:endParaRPr lang="de-DE" sz="11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8" name="Pfeil nach rechts 17"/>
            <p:cNvSpPr/>
            <p:nvPr/>
          </p:nvSpPr>
          <p:spPr>
            <a:xfrm rot="17402205">
              <a:off x="5334732" y="4352555"/>
              <a:ext cx="352425" cy="174750"/>
            </a:xfrm>
            <a:prstGeom prst="rightArrow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452176" y="1118732"/>
            <a:ext cx="8316999" cy="1762032"/>
            <a:chOff x="474478" y="1354109"/>
            <a:chExt cx="8316999" cy="1762032"/>
          </a:xfrm>
        </p:grpSpPr>
        <p:grpSp>
          <p:nvGrpSpPr>
            <p:cNvPr id="20" name="Gruppieren 19"/>
            <p:cNvGrpSpPr/>
            <p:nvPr/>
          </p:nvGrpSpPr>
          <p:grpSpPr>
            <a:xfrm>
              <a:off x="1458150" y="1370802"/>
              <a:ext cx="3219168" cy="1736533"/>
              <a:chOff x="1450530" y="1370802"/>
              <a:chExt cx="3219168" cy="1736533"/>
            </a:xfrm>
          </p:grpSpPr>
          <p:pic>
            <p:nvPicPr>
              <p:cNvPr id="36" name="Grafik 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02403" y="1370802"/>
                <a:ext cx="3087169" cy="1736533"/>
              </a:xfrm>
              <a:prstGeom prst="rect">
                <a:avLst/>
              </a:prstGeom>
            </p:spPr>
          </p:pic>
          <p:cxnSp>
            <p:nvCxnSpPr>
              <p:cNvPr id="37" name="Gerade Verbindung mit Pfeil 36"/>
              <p:cNvCxnSpPr/>
              <p:nvPr/>
            </p:nvCxnSpPr>
            <p:spPr>
              <a:xfrm flipV="1">
                <a:off x="2970164" y="1993724"/>
                <a:ext cx="558591" cy="2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feld 37"/>
              <p:cNvSpPr txBox="1"/>
              <p:nvPr/>
            </p:nvSpPr>
            <p:spPr>
              <a:xfrm>
                <a:off x="1450530" y="1856571"/>
                <a:ext cx="867220" cy="246221"/>
              </a:xfrm>
              <a:prstGeom prst="rect">
                <a:avLst/>
              </a:prstGeom>
              <a:effectLst/>
            </p:spPr>
            <p:txBody>
              <a:bodyPr vert="horz" wrap="square" lIns="91440" tIns="45720" rIns="91440" bIns="45720" rtlCol="0" anchor="t">
                <a:spAutoFit/>
              </a:bodyPr>
              <a:lstStyle>
                <a:defPPr>
                  <a:defRPr lang="de-DE"/>
                </a:defPPr>
                <a:lvl1pPr>
                  <a:defRPr sz="900">
                    <a:solidFill>
                      <a:schemeClr val="bg1"/>
                    </a:solidFill>
                    <a:effectLst>
                      <a:outerShdw blurRad="63500" sx="102000" sy="102000" algn="ctr" rotWithShape="0">
                        <a:prstClr val="black"/>
                      </a:outerShdw>
                    </a:effectLst>
                  </a:defRPr>
                </a:lvl1pPr>
              </a:lstStyle>
              <a:p>
                <a:r>
                  <a:rPr lang="de-DE" sz="1000" dirty="0">
                    <a:sym typeface="Wingdings" panose="05000000000000000000" pitchFamily="2" charset="2"/>
                  </a:rPr>
                  <a:t> </a:t>
                </a:r>
                <a:r>
                  <a:rPr lang="de-DE" sz="1000" dirty="0"/>
                  <a:t>PHELIX</a:t>
                </a:r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4019550" y="1919049"/>
                <a:ext cx="650148" cy="246221"/>
              </a:xfrm>
              <a:prstGeom prst="rect">
                <a:avLst/>
              </a:prstGeom>
              <a:effectLst/>
            </p:spPr>
            <p:txBody>
              <a:bodyPr vert="horz" wrap="square" lIns="91440" tIns="45720" rIns="91440" bIns="45720" rtlCol="0" anchor="t">
                <a:spAutoFit/>
              </a:bodyPr>
              <a:lstStyle>
                <a:defPPr>
                  <a:defRPr lang="de-DE"/>
                </a:defPPr>
                <a:lvl1pPr>
                  <a:defRPr sz="900">
                    <a:solidFill>
                      <a:schemeClr val="bg1"/>
                    </a:solidFill>
                    <a:effectLst>
                      <a:outerShdw blurRad="63500" sx="102000" sy="102000" algn="ctr" rotWithShape="0">
                        <a:prstClr val="black"/>
                      </a:outerShdw>
                    </a:effectLst>
                  </a:defRPr>
                </a:lvl1pPr>
              </a:lstStyle>
              <a:p>
                <a:r>
                  <a:rPr lang="de-DE" sz="1000" dirty="0"/>
                  <a:t>HHT </a:t>
                </a:r>
                <a:r>
                  <a:rPr lang="de-DE" sz="1000" dirty="0">
                    <a:sym typeface="Wingdings" panose="05000000000000000000" pitchFamily="2" charset="2"/>
                  </a:rPr>
                  <a:t></a:t>
                </a:r>
                <a:endParaRPr lang="de-DE" sz="1000" dirty="0"/>
              </a:p>
            </p:txBody>
          </p:sp>
        </p:grpSp>
        <p:grpSp>
          <p:nvGrpSpPr>
            <p:cNvPr id="21" name="Gruppieren 20"/>
            <p:cNvGrpSpPr/>
            <p:nvPr/>
          </p:nvGrpSpPr>
          <p:grpSpPr>
            <a:xfrm>
              <a:off x="4664655" y="1369984"/>
              <a:ext cx="3088622" cy="1737348"/>
              <a:chOff x="4664655" y="1369984"/>
              <a:chExt cx="3088622" cy="1737348"/>
            </a:xfrm>
          </p:grpSpPr>
          <p:pic>
            <p:nvPicPr>
              <p:cNvPr id="32" name="Grafik 3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64655" y="1369984"/>
                <a:ext cx="3088622" cy="1737348"/>
              </a:xfrm>
              <a:prstGeom prst="rect">
                <a:avLst/>
              </a:prstGeom>
            </p:spPr>
          </p:pic>
          <p:cxnSp>
            <p:nvCxnSpPr>
              <p:cNvPr id="33" name="Gerade Verbindung mit Pfeil 32"/>
              <p:cNvCxnSpPr/>
              <p:nvPr/>
            </p:nvCxnSpPr>
            <p:spPr>
              <a:xfrm>
                <a:off x="5818970" y="2347924"/>
                <a:ext cx="419443" cy="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feld 33"/>
              <p:cNvSpPr txBox="1"/>
              <p:nvPr/>
            </p:nvSpPr>
            <p:spPr>
              <a:xfrm>
                <a:off x="6426797" y="1529095"/>
                <a:ext cx="841082" cy="246221"/>
              </a:xfrm>
              <a:prstGeom prst="rect">
                <a:avLst/>
              </a:prstGeom>
              <a:effectLst/>
            </p:spPr>
            <p:txBody>
              <a:bodyPr vert="horz" wrap="square" lIns="91440" tIns="45720" rIns="91440" bIns="45720" rtlCol="0" anchor="t">
                <a:spAutoFit/>
              </a:bodyPr>
              <a:lstStyle>
                <a:defPPr>
                  <a:defRPr lang="de-DE"/>
                </a:defPPr>
                <a:lvl1pPr>
                  <a:defRPr sz="900">
                    <a:solidFill>
                      <a:schemeClr val="bg1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r>
                  <a:rPr lang="de-DE" sz="1000" dirty="0" err="1">
                    <a:effectLst>
                      <a:outerShdw blurRad="63500" sx="102000" sy="102000" algn="ctr" rotWithShape="0">
                        <a:prstClr val="black"/>
                      </a:outerShdw>
                    </a:effectLst>
                  </a:rPr>
                  <a:t>Optics</a:t>
                </a:r>
                <a:r>
                  <a:rPr lang="de-DE" sz="1000" dirty="0">
                    <a:effectLst>
                      <a:outerShdw blurRad="63500" sx="102000" sy="102000" algn="ctr" rotWithShape="0">
                        <a:prstClr val="black"/>
                      </a:outerShdw>
                    </a:effectLst>
                  </a:rPr>
                  <a:t> lab</a:t>
                </a:r>
              </a:p>
            </p:txBody>
          </p:sp>
          <p:sp>
            <p:nvSpPr>
              <p:cNvPr id="35" name="Freihandform 34"/>
              <p:cNvSpPr/>
              <p:nvPr/>
            </p:nvSpPr>
            <p:spPr>
              <a:xfrm>
                <a:off x="7252097" y="2340626"/>
                <a:ext cx="369094" cy="145255"/>
              </a:xfrm>
              <a:custGeom>
                <a:avLst/>
                <a:gdLst>
                  <a:gd name="connsiteX0" fmla="*/ 0 w 373857"/>
                  <a:gd name="connsiteY0" fmla="*/ 9525 h 197643"/>
                  <a:gd name="connsiteX1" fmla="*/ 366713 w 373857"/>
                  <a:gd name="connsiteY1" fmla="*/ 0 h 197643"/>
                  <a:gd name="connsiteX2" fmla="*/ 373857 w 373857"/>
                  <a:gd name="connsiteY2" fmla="*/ 197643 h 197643"/>
                  <a:gd name="connsiteX0" fmla="*/ 0 w 514350"/>
                  <a:gd name="connsiteY0" fmla="*/ 9525 h 159543"/>
                  <a:gd name="connsiteX1" fmla="*/ 366713 w 514350"/>
                  <a:gd name="connsiteY1" fmla="*/ 0 h 159543"/>
                  <a:gd name="connsiteX2" fmla="*/ 514350 w 514350"/>
                  <a:gd name="connsiteY2" fmla="*/ 159543 h 159543"/>
                  <a:gd name="connsiteX0" fmla="*/ 0 w 514350"/>
                  <a:gd name="connsiteY0" fmla="*/ 9525 h 159543"/>
                  <a:gd name="connsiteX1" fmla="*/ 366713 w 514350"/>
                  <a:gd name="connsiteY1" fmla="*/ 0 h 159543"/>
                  <a:gd name="connsiteX2" fmla="*/ 514350 w 514350"/>
                  <a:gd name="connsiteY2" fmla="*/ 159543 h 159543"/>
                  <a:gd name="connsiteX0" fmla="*/ 0 w 369094"/>
                  <a:gd name="connsiteY0" fmla="*/ 9525 h 145255"/>
                  <a:gd name="connsiteX1" fmla="*/ 366713 w 369094"/>
                  <a:gd name="connsiteY1" fmla="*/ 0 h 145255"/>
                  <a:gd name="connsiteX2" fmla="*/ 369094 w 369094"/>
                  <a:gd name="connsiteY2" fmla="*/ 145255 h 145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9094" h="145255">
                    <a:moveTo>
                      <a:pt x="0" y="9525"/>
                    </a:moveTo>
                    <a:lnTo>
                      <a:pt x="366713" y="0"/>
                    </a:lnTo>
                    <a:cubicBezTo>
                      <a:pt x="367507" y="48418"/>
                      <a:pt x="368300" y="96837"/>
                      <a:pt x="369094" y="145255"/>
                    </a:cubicBezTo>
                  </a:path>
                </a:pathLst>
              </a:custGeom>
              <a:ln w="12700">
                <a:solidFill>
                  <a:srgbClr val="00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2" name="Gruppieren 21"/>
            <p:cNvGrpSpPr/>
            <p:nvPr/>
          </p:nvGrpSpPr>
          <p:grpSpPr>
            <a:xfrm>
              <a:off x="474478" y="1373162"/>
              <a:ext cx="976051" cy="1742979"/>
              <a:chOff x="474478" y="1369987"/>
              <a:chExt cx="976051" cy="1742979"/>
            </a:xfrm>
          </p:grpSpPr>
          <p:pic>
            <p:nvPicPr>
              <p:cNvPr id="28" name="Grafik 2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94904" y="1749561"/>
                <a:ext cx="1735200" cy="976051"/>
              </a:xfrm>
              <a:prstGeom prst="rect">
                <a:avLst/>
              </a:prstGeom>
            </p:spPr>
          </p:pic>
          <p:sp>
            <p:nvSpPr>
              <p:cNvPr id="29" name="Textfeld 28"/>
              <p:cNvSpPr txBox="1"/>
              <p:nvPr/>
            </p:nvSpPr>
            <p:spPr>
              <a:xfrm>
                <a:off x="665073" y="1696239"/>
                <a:ext cx="648598" cy="246221"/>
              </a:xfrm>
              <a:prstGeom prst="rect">
                <a:avLst/>
              </a:prstGeom>
              <a:effectLst/>
            </p:spPr>
            <p:txBody>
              <a:bodyPr vert="horz" wrap="square" lIns="91440" tIns="45720" rIns="91440" bIns="45720" rtlCol="0" anchor="t">
                <a:spAutoFit/>
              </a:bodyPr>
              <a:lstStyle>
                <a:defPPr>
                  <a:defRPr lang="de-DE"/>
                </a:defPPr>
                <a:lvl1pPr>
                  <a:defRPr sz="900">
                    <a:solidFill>
                      <a:schemeClr val="bg1"/>
                    </a:solidFill>
                    <a:effectLst>
                      <a:outerShdw blurRad="63500" sx="102000" sy="102000" algn="ctr" rotWithShape="0">
                        <a:prstClr val="black"/>
                      </a:outerShdw>
                    </a:effectLst>
                  </a:defRPr>
                </a:lvl1pPr>
              </a:lstStyle>
              <a:p>
                <a:r>
                  <a:rPr lang="de-DE" sz="1000" dirty="0"/>
                  <a:t>PHELIX</a:t>
                </a:r>
              </a:p>
            </p:txBody>
          </p:sp>
          <p:sp>
            <p:nvSpPr>
              <p:cNvPr id="30" name="Textfeld 29"/>
              <p:cNvSpPr txBox="1"/>
              <p:nvPr/>
            </p:nvSpPr>
            <p:spPr>
              <a:xfrm>
                <a:off x="895298" y="2712856"/>
                <a:ext cx="517132" cy="400110"/>
              </a:xfrm>
              <a:prstGeom prst="rect">
                <a:avLst/>
              </a:prstGeom>
              <a:effectLst/>
            </p:spPr>
            <p:txBody>
              <a:bodyPr vert="horz" wrap="square" lIns="91440" tIns="45720" rIns="91440" bIns="45720" rtlCol="0" anchor="t">
                <a:spAutoFit/>
              </a:bodyPr>
              <a:lstStyle>
                <a:defPPr>
                  <a:defRPr lang="de-DE"/>
                </a:defPPr>
                <a:lvl1pPr>
                  <a:defRPr sz="900">
                    <a:solidFill>
                      <a:schemeClr val="bg1"/>
                    </a:solidFill>
                    <a:effectLst>
                      <a:outerShdw blurRad="63500" sx="102000" sy="102000" algn="ctr" rotWithShape="0">
                        <a:prstClr val="black"/>
                      </a:outerShdw>
                    </a:effectLst>
                  </a:defRPr>
                </a:lvl1pPr>
              </a:lstStyle>
              <a:p>
                <a:pPr algn="ctr"/>
                <a:r>
                  <a:rPr lang="de-DE" sz="1000" dirty="0" smtClean="0"/>
                  <a:t>HHT</a:t>
                </a:r>
              </a:p>
              <a:p>
                <a:pPr algn="ctr"/>
                <a:r>
                  <a:rPr lang="de-DE" sz="1000" b="1" dirty="0">
                    <a:sym typeface="Symbol" panose="05050102010706020507" pitchFamily="18" charset="2"/>
                  </a:rPr>
                  <a:t></a:t>
                </a:r>
                <a:endParaRPr lang="de-DE" sz="1000" b="1" dirty="0"/>
              </a:p>
            </p:txBody>
          </p:sp>
          <p:cxnSp>
            <p:nvCxnSpPr>
              <p:cNvPr id="31" name="Gerade Verbindung mit Pfeil 30"/>
              <p:cNvCxnSpPr>
                <a:endCxn id="28" idx="3"/>
              </p:cNvCxnSpPr>
              <p:nvPr/>
            </p:nvCxnSpPr>
            <p:spPr>
              <a:xfrm flipH="1">
                <a:off x="962504" y="2745261"/>
                <a:ext cx="29437" cy="359926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ieren 22"/>
            <p:cNvGrpSpPr/>
            <p:nvPr/>
          </p:nvGrpSpPr>
          <p:grpSpPr>
            <a:xfrm>
              <a:off x="7778297" y="1354109"/>
              <a:ext cx="1013180" cy="1751871"/>
              <a:chOff x="7778297" y="1354109"/>
              <a:chExt cx="1013180" cy="1751871"/>
            </a:xfrm>
          </p:grpSpPr>
          <p:pic>
            <p:nvPicPr>
              <p:cNvPr id="24" name="Grafik 2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436288" y="1750792"/>
                <a:ext cx="1734641" cy="975736"/>
              </a:xfrm>
              <a:prstGeom prst="rect">
                <a:avLst/>
              </a:prstGeom>
            </p:spPr>
          </p:pic>
          <p:cxnSp>
            <p:nvCxnSpPr>
              <p:cNvPr id="25" name="Gerade Verbindung mit Pfeil 24"/>
              <p:cNvCxnSpPr/>
              <p:nvPr/>
            </p:nvCxnSpPr>
            <p:spPr>
              <a:xfrm flipH="1">
                <a:off x="8572500" y="1876425"/>
                <a:ext cx="4763" cy="150019"/>
              </a:xfrm>
              <a:prstGeom prst="straightConnector1">
                <a:avLst/>
              </a:prstGeom>
              <a:ln w="12700">
                <a:solidFill>
                  <a:srgbClr val="00FF00"/>
                </a:solidFill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mit Pfeil 25"/>
              <p:cNvCxnSpPr/>
              <p:nvPr/>
            </p:nvCxnSpPr>
            <p:spPr>
              <a:xfrm>
                <a:off x="8246580" y="2284665"/>
                <a:ext cx="171139" cy="10860"/>
              </a:xfrm>
              <a:prstGeom prst="straightConnector1">
                <a:avLst/>
              </a:prstGeom>
              <a:ln w="19050">
                <a:solidFill>
                  <a:srgbClr val="00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feld 26"/>
              <p:cNvSpPr txBox="1"/>
              <p:nvPr/>
            </p:nvSpPr>
            <p:spPr>
              <a:xfrm>
                <a:off x="7778297" y="1354109"/>
                <a:ext cx="814523" cy="246221"/>
              </a:xfrm>
              <a:prstGeom prst="rect">
                <a:avLst/>
              </a:prstGeom>
              <a:effectLst/>
            </p:spPr>
            <p:txBody>
              <a:bodyPr vert="horz" wrap="square" lIns="91440" tIns="45720" rIns="91440" bIns="45720" rtlCol="0" anchor="t">
                <a:spAutoFit/>
              </a:bodyPr>
              <a:lstStyle>
                <a:defPPr>
                  <a:defRPr lang="de-DE"/>
                </a:defPPr>
                <a:lvl1pPr>
                  <a:defRPr sz="900">
                    <a:solidFill>
                      <a:schemeClr val="bg1"/>
                    </a:solidFill>
                    <a:effectLst>
                      <a:outerShdw blurRad="63500" sx="102000" sy="102000" algn="ctr" rotWithShape="0">
                        <a:prstClr val="black"/>
                      </a:outerShdw>
                    </a:effectLst>
                  </a:defRPr>
                </a:lvl1pPr>
              </a:lstStyle>
              <a:p>
                <a:r>
                  <a:rPr lang="de-DE" sz="1000" dirty="0"/>
                  <a:t>HHT cave</a:t>
                </a:r>
              </a:p>
            </p:txBody>
          </p:sp>
        </p:grpSp>
      </p:grpSp>
      <p:grpSp>
        <p:nvGrpSpPr>
          <p:cNvPr id="5" name="Gruppieren 4"/>
          <p:cNvGrpSpPr/>
          <p:nvPr/>
        </p:nvGrpSpPr>
        <p:grpSpPr>
          <a:xfrm>
            <a:off x="4804960" y="3631330"/>
            <a:ext cx="1063112" cy="1092271"/>
            <a:chOff x="4565291" y="3762845"/>
            <a:chExt cx="1063112" cy="1092271"/>
          </a:xfrm>
        </p:grpSpPr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514" t="25850" r="31411" b="32816"/>
            <a:stretch/>
          </p:blipFill>
          <p:spPr>
            <a:xfrm>
              <a:off x="4574890" y="3809363"/>
              <a:ext cx="1053513" cy="1045753"/>
            </a:xfrm>
            <a:prstGeom prst="rect">
              <a:avLst/>
            </a:prstGeom>
          </p:spPr>
        </p:pic>
        <p:sp>
          <p:nvSpPr>
            <p:cNvPr id="3" name="Textfeld 2"/>
            <p:cNvSpPr txBox="1"/>
            <p:nvPr/>
          </p:nvSpPr>
          <p:spPr>
            <a:xfrm>
              <a:off x="4565291" y="3762845"/>
              <a:ext cx="1063112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 smtClean="0">
                  <a:solidFill>
                    <a:schemeClr val="bg1"/>
                  </a:solidFill>
                </a:rPr>
                <a:t>Focus </a:t>
              </a:r>
              <a:r>
                <a:rPr lang="de-DE" sz="1200" dirty="0" err="1" smtClean="0">
                  <a:solidFill>
                    <a:schemeClr val="bg1"/>
                  </a:solidFill>
                </a:rPr>
                <a:t>image</a:t>
              </a:r>
              <a:endParaRPr lang="de-DE" sz="12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Neumayer – UPM2022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738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7" id="{C5DD12DD-F4FA-A549-9F1F-FE2EB71D9035}" vid="{B7B2CE8C-5036-E441-8E26-7EEA703BA4F9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gsi-folienmaster_2019_50Jahre_16zu9</Template>
  <TotalTime>0</TotalTime>
  <Words>2666</Words>
  <Application>Microsoft Office PowerPoint</Application>
  <PresentationFormat>Bildschirmpräsentation (16:9)</PresentationFormat>
  <Paragraphs>568</Paragraphs>
  <Slides>27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41" baseType="lpstr">
      <vt:lpstr>ＭＳ Ｐゴシック</vt:lpstr>
      <vt:lpstr>Arial</vt:lpstr>
      <vt:lpstr>Arial Bold</vt:lpstr>
      <vt:lpstr>Calibri</vt:lpstr>
      <vt:lpstr>Gill Sans</vt:lpstr>
      <vt:lpstr>Gill Sans Light</vt:lpstr>
      <vt:lpstr>Gill Sans SemiBold</vt:lpstr>
      <vt:lpstr>Helvetica</vt:lpstr>
      <vt:lpstr>Helvetica Neue Medium</vt:lpstr>
      <vt:lpstr>MS Mincho</vt:lpstr>
      <vt:lpstr>Symbol</vt:lpstr>
      <vt:lpstr>Times New Roman</vt:lpstr>
      <vt:lpstr>Wingdings</vt:lpstr>
      <vt:lpstr>fair-gsi-folienmaster_2017_onering</vt:lpstr>
      <vt:lpstr>The FAIR phase-0 program at GSI/HHT (2021-2025)</vt:lpstr>
      <vt:lpstr>Summary</vt:lpstr>
      <vt:lpstr>FAIR will offer exciting new possibilities for research in high-energy density matter science</vt:lpstr>
      <vt:lpstr>Early experiments in FAIR Phase-0 at HHT</vt:lpstr>
      <vt:lpstr>HIHEX: Heavy Ion Heating and EXpansion</vt:lpstr>
      <vt:lpstr>Proof-of-principle HIHEX-experiments at GSI</vt:lpstr>
      <vt:lpstr>HHT-beamline: transport of high-energy laser pulses from PHELIX to the HHT-cave</vt:lpstr>
      <vt:lpstr>New capabilities enabled by high-energy laser pulses at the HHT-cave</vt:lpstr>
      <vt:lpstr>HHT-beamline: transport of high-energy laser pulses from PHELIX to the HHT-cave</vt:lpstr>
      <vt:lpstr>First combined laser-ion experiments at SIS18</vt:lpstr>
      <vt:lpstr>Ionization Potential Depression (IPD)</vt:lpstr>
      <vt:lpstr>Recent experiments test IPD models in dense plasmas</vt:lpstr>
      <vt:lpstr>Recent experiments test IPD models in dense plasmas</vt:lpstr>
      <vt:lpstr>Recent experiments test IPD models in dense plasmas</vt:lpstr>
      <vt:lpstr>Hydrodynamic simulations show heavy-ion heating and quasi-1D expansion</vt:lpstr>
      <vt:lpstr>Probing by x-ray absorption spectroscopy</vt:lpstr>
      <vt:lpstr>Proton Microscopy at FAIR (PRIOR): imaging dense samples generated with secondary drivers</vt:lpstr>
      <vt:lpstr>The proton microscope PRIOR has been successfully commissioned in Phase 0 experiments in 2021 &amp; 2022</vt:lpstr>
      <vt:lpstr>Compact HE generators can be used to create shocked samples to be studied with PRIOR</vt:lpstr>
      <vt:lpstr>PHELIX: Laser-driven x-ray sources for high-resolution x-ray radiography</vt:lpstr>
      <vt:lpstr>Laser-driven x-ray radiography as density diagnostic in HIHEX experiments</vt:lpstr>
      <vt:lpstr>Performance of  </vt:lpstr>
      <vt:lpstr>Demonstration of laser-driven neutron resonance spectroscopy (NRS) with PHELIX</vt:lpstr>
      <vt:lpstr>Laser-driven thermal neutron radiography</vt:lpstr>
      <vt:lpstr>Fission of natU with laser-driven protons at PHELIX</vt:lpstr>
      <vt:lpstr>Strongly enhanced generation of directed MeV electrons in low-density polymer aerogels</vt:lpstr>
      <vt:lpstr>Summary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Bagnoud, Vincent Dr.</dc:creator>
  <cp:lastModifiedBy>Neumayer, Paul Dr.</cp:lastModifiedBy>
  <cp:revision>258</cp:revision>
  <dcterms:created xsi:type="dcterms:W3CDTF">2019-08-29T13:45:48Z</dcterms:created>
  <dcterms:modified xsi:type="dcterms:W3CDTF">2022-11-18T06:23:27Z</dcterms:modified>
</cp:coreProperties>
</file>