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78" r:id="rId4"/>
    <p:sldId id="259" r:id="rId5"/>
    <p:sldId id="260" r:id="rId6"/>
    <p:sldId id="258" r:id="rId7"/>
    <p:sldId id="275" r:id="rId8"/>
    <p:sldId id="269" r:id="rId9"/>
    <p:sldId id="261" r:id="rId10"/>
    <p:sldId id="276" r:id="rId11"/>
    <p:sldId id="289" r:id="rId12"/>
    <p:sldId id="268" r:id="rId13"/>
    <p:sldId id="277" r:id="rId14"/>
    <p:sldId id="263" r:id="rId15"/>
    <p:sldId id="279" r:id="rId16"/>
    <p:sldId id="266" r:id="rId17"/>
    <p:sldId id="280" r:id="rId18"/>
    <p:sldId id="281" r:id="rId19"/>
    <p:sldId id="282" r:id="rId20"/>
    <p:sldId id="284" r:id="rId21"/>
    <p:sldId id="271" r:id="rId22"/>
    <p:sldId id="274" r:id="rId23"/>
    <p:sldId id="283" r:id="rId24"/>
    <p:sldId id="285" r:id="rId25"/>
    <p:sldId id="286" r:id="rId26"/>
    <p:sldId id="287" r:id="rId27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AIR\Plasmaphysics\HEDatFAIR\members\Member_list_201708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897701217538753E-2"/>
          <c:y val="0.12191810796868534"/>
          <c:w val="0.68628073286321412"/>
          <c:h val="0.80758694580024148"/>
        </c:manualLayout>
      </c:layout>
      <c:pie3DChart>
        <c:varyColors val="1"/>
        <c:ser>
          <c:idx val="0"/>
          <c:order val="0"/>
          <c:explosion val="25"/>
          <c:cat>
            <c:strRef>
              <c:f>statistics!$A$2:$A$12</c:f>
              <c:strCache>
                <c:ptCount val="11"/>
                <c:pt idx="0">
                  <c:v>Germany</c:v>
                </c:pt>
                <c:pt idx="1">
                  <c:v>Russia</c:v>
                </c:pt>
                <c:pt idx="2">
                  <c:v>USA</c:v>
                </c:pt>
                <c:pt idx="3">
                  <c:v>Spain</c:v>
                </c:pt>
                <c:pt idx="4">
                  <c:v>France</c:v>
                </c:pt>
                <c:pt idx="5">
                  <c:v>Romania</c:v>
                </c:pt>
                <c:pt idx="6">
                  <c:v>Norway</c:v>
                </c:pt>
                <c:pt idx="7">
                  <c:v>China</c:v>
                </c:pt>
                <c:pt idx="8">
                  <c:v>Czech Rep.</c:v>
                </c:pt>
                <c:pt idx="9">
                  <c:v>Israel</c:v>
                </c:pt>
                <c:pt idx="10">
                  <c:v>UK</c:v>
                </c:pt>
              </c:strCache>
            </c:strRef>
          </c:cat>
          <c:val>
            <c:numRef>
              <c:f>statistics!$B$2:$B$12</c:f>
              <c:numCache>
                <c:formatCode>General</c:formatCode>
                <c:ptCount val="11"/>
                <c:pt idx="0">
                  <c:v>43</c:v>
                </c:pt>
                <c:pt idx="1">
                  <c:v>68</c:v>
                </c:pt>
                <c:pt idx="2">
                  <c:v>7</c:v>
                </c:pt>
                <c:pt idx="3">
                  <c:v>5</c:v>
                </c:pt>
                <c:pt idx="4" formatCode="0">
                  <c:v>13</c:v>
                </c:pt>
                <c:pt idx="5">
                  <c:v>10</c:v>
                </c:pt>
                <c:pt idx="6">
                  <c:v>2</c:v>
                </c:pt>
                <c:pt idx="7" formatCode="0">
                  <c:v>19</c:v>
                </c:pt>
                <c:pt idx="8" formatCode="0">
                  <c:v>10</c:v>
                </c:pt>
                <c:pt idx="9" formatCode="0">
                  <c:v>2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E6-4077-9752-93664A1E3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191957292763545"/>
          <c:y val="0.19385180524140747"/>
          <c:w val="0.24808042707236447"/>
          <c:h val="0.68054670272047524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D0B0F-8715-4BD4-9084-162A3EFF03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FC69-167D-4CD9-8065-59EA485B1B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8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2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9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3F410-84D3-4EBA-BDB9-F2257F318A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04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AE2C8-7BDB-4FC8-BD32-354F593758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6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/>
        </p:nvGrpSpPr>
        <p:grpSpPr>
          <a:xfrm>
            <a:off x="2003438" y="1301599"/>
            <a:ext cx="9901692" cy="5170248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4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68706" y="3650765"/>
            <a:ext cx="5737412" cy="779867"/>
          </a:xfrm>
        </p:spPr>
        <p:txBody>
          <a:bodyPr anchor="b" anchorCtr="0">
            <a:noAutofit/>
          </a:bodyPr>
          <a:lstStyle>
            <a:lvl1pPr algn="ctr">
              <a:defRPr sz="32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68706" y="4430631"/>
            <a:ext cx="5737413" cy="7091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‹Nr.›</a:t>
            </a:fld>
            <a:endParaRPr lang="en-US"/>
          </a:p>
        </p:txBody>
      </p:sp>
      <p:sp>
        <p:nvSpPr>
          <p:cNvPr id="16" name="Datumsplatzhalter 4">
            <a:extLst>
              <a:ext uri="{FF2B5EF4-FFF2-40B4-BE49-F238E27FC236}">
                <a16:creationId xmlns:a16="http://schemas.microsoft.com/office/drawing/2014/main" id="{B630AE3F-E908-46EB-9697-D837959D4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EE69BB-C646-4D6E-8623-D558BF2B1D43}" type="datetime1">
              <a:rPr lang="en-US" smtClean="0"/>
              <a:t>11/17/2022</a:t>
            </a:fld>
            <a:endParaRPr lang="en-US"/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EA59E297-BFE7-4CA0-84CD-C352A1484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3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3425" y="70576"/>
            <a:ext cx="9216489" cy="787557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‹Nr.›</a:t>
            </a:fld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08D3C01-21A4-41EA-93D2-B760364B0EF7}" type="datetime1">
              <a:rPr lang="en-US" smtClean="0"/>
              <a:t>11/17/2022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8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9465335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99E6262-9183-4690-A9BD-925C6E674D64}" type="datetime1">
              <a:rPr lang="en-US" smtClean="0"/>
              <a:t>11/17/2022</a:t>
            </a:fld>
            <a:endParaRPr lang="en-US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5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9465335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FBAEB69-065B-4CC6-A29B-C6B78B174199}" type="datetime1">
              <a:rPr lang="en-US" smtClean="0"/>
              <a:t>11/17/2022</a:t>
            </a:fld>
            <a:endParaRPr lang="en-US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1" y="854075"/>
            <a:ext cx="12192000" cy="7741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377">
              <a:defRPr>
                <a:uFillTx/>
              </a:defRPr>
            </a:pPr>
            <a:endParaRPr sz="600"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754" y="19051"/>
            <a:ext cx="992188" cy="82708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887143" y="187325"/>
            <a:ext cx="8845067" cy="49053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914377">
              <a:defRPr sz="2400" b="0">
                <a:solidFill>
                  <a:srgbClr val="00599D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B1254157-9F7A-FA6D-D44E-56058FA3FD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7" y="78191"/>
            <a:ext cx="1536680" cy="741845"/>
          </a:xfrm>
          <a:prstGeom prst="rect">
            <a:avLst/>
          </a:prstGeom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3809" y="6365560"/>
            <a:ext cx="658191" cy="492440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marL="0" marR="0" algn="r" defTabSz="609585">
              <a:defRPr sz="1600">
                <a:solidFill>
                  <a:srgbClr val="333333"/>
                </a:solidFill>
                <a:uFillTx/>
              </a:defRPr>
            </a:lvl1pPr>
          </a:lstStyle>
          <a:p>
            <a:fld id="{86CB4B4D-7CA3-9044-876B-883B54F8677D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8" name="Group"/>
          <p:cNvGrpSpPr/>
          <p:nvPr userDrawn="1"/>
        </p:nvGrpSpPr>
        <p:grpSpPr>
          <a:xfrm>
            <a:off x="0" y="6101697"/>
            <a:ext cx="1035108" cy="756303"/>
            <a:chOff x="0" y="0"/>
            <a:chExt cx="1847235" cy="1548595"/>
          </a:xfrm>
        </p:grpSpPr>
        <p:sp>
          <p:nvSpPr>
            <p:cNvPr id="9" name="Gruppieren 1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0" marR="0" defTabSz="1219200">
                <a:defRPr sz="5200">
                  <a:uFillTx/>
                </a:defRPr>
              </a:lvl1pPr>
            </a:lstStyle>
            <a:p>
              <a:r>
                <a:rPr sz="2800" dirty="0"/>
                <a:t>HED</a:t>
              </a:r>
            </a:p>
          </p:txBody>
        </p:sp>
        <p:pic>
          <p:nvPicPr>
            <p:cNvPr id="10" name="FAIR_Logo_rgb_frei" descr="FAIR_Logo_rgb_frei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4288" b="4288"/>
            <a:stretch>
              <a:fillRect/>
            </a:stretch>
          </p:blipFill>
          <p:spPr>
            <a:xfrm>
              <a:off x="774709" y="731226"/>
              <a:ext cx="1072527" cy="817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Textfeld 14"/>
            <p:cNvSpPr txBox="1"/>
            <p:nvPr/>
          </p:nvSpPr>
          <p:spPr>
            <a:xfrm>
              <a:off x="174393" y="811265"/>
              <a:ext cx="553239" cy="657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marL="0" marR="0" defTabSz="1219200">
                <a:defRPr sz="3000">
                  <a:uFillTx/>
                </a:defRPr>
              </a:lvl1pPr>
            </a:lstStyle>
            <a:p>
              <a:r>
                <a:rPr sz="1400"/>
                <a:t>@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5536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>
            <a:cxnSpLocks/>
          </p:cNvCxnSpPr>
          <p:nvPr/>
        </p:nvCxnSpPr>
        <p:spPr>
          <a:xfrm>
            <a:off x="0" y="6735205"/>
            <a:ext cx="12194235" cy="0"/>
          </a:xfrm>
          <a:prstGeom prst="line">
            <a:avLst/>
          </a:prstGeom>
          <a:ln w="203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544" y="244724"/>
            <a:ext cx="1505441" cy="501815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/>
        </p:nvCxnSpPr>
        <p:spPr>
          <a:xfrm>
            <a:off x="0" y="1101632"/>
            <a:ext cx="12192000" cy="0"/>
          </a:xfrm>
          <a:prstGeom prst="line">
            <a:avLst/>
          </a:prstGeom>
          <a:ln w="203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/>
        </p:nvSpPr>
        <p:spPr>
          <a:xfrm>
            <a:off x="2235" y="969432"/>
            <a:ext cx="268800" cy="2688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/>
        </p:nvSpPr>
        <p:spPr>
          <a:xfrm>
            <a:off x="-1" y="6606653"/>
            <a:ext cx="271036" cy="271036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7492" y="1480601"/>
            <a:ext cx="11226901" cy="490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87723" y="6552643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AA0CBC0E-49F4-4E89-AEC8-BDA0AB30583A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580361" y="6616079"/>
            <a:ext cx="470284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0608" y="67658"/>
            <a:ext cx="9109549" cy="7875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4" name="Datumsplatzhalter 4">
            <a:extLst>
              <a:ext uri="{FF2B5EF4-FFF2-40B4-BE49-F238E27FC236}">
                <a16:creationId xmlns:a16="http://schemas.microsoft.com/office/drawing/2014/main" id="{386E2D55-5429-4BE8-A922-128D48434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B13D45-596F-4AD0-A3B1-DDC102DDEDB2}" type="datetime1">
              <a:rPr lang="en-US" smtClean="0"/>
              <a:t>11/17/2022</a:t>
            </a:fld>
            <a:endParaRPr lang="en-US"/>
          </a:p>
        </p:txBody>
      </p:sp>
      <p:sp>
        <p:nvSpPr>
          <p:cNvPr id="15" name="Fußzeilenplatzhalter 7">
            <a:extLst>
              <a:ext uri="{FF2B5EF4-FFF2-40B4-BE49-F238E27FC236}">
                <a16:creationId xmlns:a16="http://schemas.microsoft.com/office/drawing/2014/main" id="{1C04FDFB-03D9-47F5-8EAA-54DC68897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.arizona.edu/xtal/geos306/geotherm.htm" TargetMode="Externa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Workshop on High Energy Density Physics Opportunities at </a:t>
            </a:r>
            <a:r>
              <a:rPr lang="en-US" dirty="0" smtClean="0"/>
              <a:t>FAIR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V. Bagnoud for the HED@FAIR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0D31B-0190-7AA8-720E-67A91EB4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Facilities of APPA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at FAIR</a:t>
            </a:r>
            <a:br>
              <a:rPr lang="en-US" dirty="0" smtClean="0">
                <a:solidFill>
                  <a:schemeClr val="tx1"/>
                </a:solidFill>
                <a:latin typeface="+mn-lt"/>
              </a:rPr>
            </a:br>
            <a:r>
              <a:rPr lang="en-US" dirty="0" smtClean="0">
                <a:solidFill>
                  <a:schemeClr val="tx1"/>
                </a:solidFill>
                <a:latin typeface="+mn-lt"/>
              </a:rPr>
              <a:t>(Atomic and Plasma Physics and Applied sciences)  </a:t>
            </a:r>
            <a:endParaRPr lang="en-US" sz="18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55F5AC-C288-7195-9199-AE904A62A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309" y="1989825"/>
            <a:ext cx="7706419" cy="44047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F2EC4BA-E6C6-9FD6-0538-52E092959008}"/>
              </a:ext>
            </a:extLst>
          </p:cNvPr>
          <p:cNvSpPr txBox="1"/>
          <p:nvPr/>
        </p:nvSpPr>
        <p:spPr>
          <a:xfrm>
            <a:off x="136271" y="4111088"/>
            <a:ext cx="4651628" cy="18335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40639" marR="40639" defTabSz="910805" hangingPunct="0">
              <a:defRPr/>
            </a:pPr>
            <a:r>
              <a:rPr lang="en-US" sz="2133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APPA has been formed to jointly coordinate common experimental installations such as the APPA cave and to use synergies in selected research projects.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54897F-7910-9632-FD55-D8C4495EE120}"/>
              </a:ext>
            </a:extLst>
          </p:cNvPr>
          <p:cNvSpPr txBox="1"/>
          <p:nvPr/>
        </p:nvSpPr>
        <p:spPr>
          <a:xfrm>
            <a:off x="4798817" y="1333954"/>
            <a:ext cx="7558284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40639" marR="40639" defTabSz="910805" hangingPunct="0">
              <a:defRPr/>
            </a:pPr>
            <a:r>
              <a:rPr lang="en-US" sz="2133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APPA science program aims at exploiting the full parameter range of FAIR beams at different experimental areas.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14th FAIR &amp; GSI JSC Meeting | V. Bagnoud</a:t>
            </a:r>
            <a:endParaRPr lang="en-US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90067"/>
            <a:ext cx="4660900" cy="23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73" y="1320217"/>
            <a:ext cx="6956084" cy="25723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HED@FAIR collaboration</a:t>
            </a:r>
            <a:endParaRPr lang="en-US" dirty="0"/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1" name="Tabel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067107"/>
              </p:ext>
            </p:extLst>
          </p:nvPr>
        </p:nvGraphicFramePr>
        <p:xfrm>
          <a:off x="93327" y="1288511"/>
          <a:ext cx="4239035" cy="166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063">
                  <a:extLst>
                    <a:ext uri="{9D8B030D-6E8A-4147-A177-3AD203B41FA5}">
                      <a16:colId xmlns:a16="http://schemas.microsoft.com/office/drawing/2014/main" val="240607115"/>
                    </a:ext>
                  </a:extLst>
                </a:gridCol>
                <a:gridCol w="2521972">
                  <a:extLst>
                    <a:ext uri="{9D8B030D-6E8A-4147-A177-3AD203B41FA5}">
                      <a16:colId xmlns:a16="http://schemas.microsoft.com/office/drawing/2014/main" val="2685536773"/>
                    </a:ext>
                  </a:extLst>
                </a:gridCol>
              </a:tblGrid>
              <a:tr h="301112"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HED@FAIR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279000"/>
                  </a:ext>
                </a:extLst>
              </a:tr>
              <a:tr h="3011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Spokesperson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Kurt Schoenberg (LANL)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559900"/>
                  </a:ext>
                </a:extLst>
              </a:tr>
              <a:tr h="3011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Chair</a:t>
                      </a:r>
                      <a:r>
                        <a:rPr lang="en-US" sz="1200" baseline="0" dirty="0" smtClean="0"/>
                        <a:t> Collaboration Board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Vincent Bagnoud (GSI</a:t>
                      </a:r>
                      <a:r>
                        <a:rPr lang="en-US" sz="1200" baseline="0" dirty="0" smtClean="0"/>
                        <a:t> &amp;</a:t>
                      </a:r>
                      <a:r>
                        <a:rPr lang="en-US" sz="1200" dirty="0" smtClean="0"/>
                        <a:t> TU Darmstadt)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704145"/>
                  </a:ext>
                </a:extLst>
              </a:tr>
              <a:tr h="3011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Technical Coordinator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Abel Blazevic (GSI)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197929"/>
                  </a:ext>
                </a:extLst>
              </a:tr>
              <a:tr h="3011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Resource Coordinator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Stephan Neff (FAIR)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607531"/>
                  </a:ext>
                </a:extLst>
              </a:tr>
            </a:tbl>
          </a:graphicData>
        </a:graphic>
      </p:graphicFrame>
      <p:sp>
        <p:nvSpPr>
          <p:cNvPr id="26" name="Textfeld 25"/>
          <p:cNvSpPr txBox="1"/>
          <p:nvPr/>
        </p:nvSpPr>
        <p:spPr>
          <a:xfrm>
            <a:off x="5355828" y="1228762"/>
            <a:ext cx="4054635" cy="328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meeting of the HED community in </a:t>
            </a:r>
            <a:r>
              <a:rPr kumimoji="0" lang="en-US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Hirschegg</a:t>
            </a:r>
            <a:r>
              <a:rPr kumimoji="0" lang="en-US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(2019)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32" name="Diagramm 31" title="Repartition per country"/>
          <p:cNvGraphicFramePr>
            <a:graphicFrameLocks/>
          </p:cNvGraphicFramePr>
          <p:nvPr>
            <p:extLst/>
          </p:nvPr>
        </p:nvGraphicFramePr>
        <p:xfrm>
          <a:off x="-225909" y="2764528"/>
          <a:ext cx="5265048" cy="441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Rechteck 26"/>
          <p:cNvSpPr/>
          <p:nvPr/>
        </p:nvSpPr>
        <p:spPr>
          <a:xfrm>
            <a:off x="2997003" y="3061901"/>
            <a:ext cx="1615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187 members</a:t>
            </a:r>
            <a:r>
              <a:rPr lang="en-US" sz="1600" b="1" dirty="0" smtClean="0"/>
              <a:t>/</a:t>
            </a:r>
          </a:p>
          <a:p>
            <a:r>
              <a:rPr lang="en-US" sz="1600" b="1" dirty="0" smtClean="0"/>
              <a:t>11 </a:t>
            </a:r>
            <a:r>
              <a:rPr lang="en-US" sz="1600" b="1" dirty="0"/>
              <a:t>countries</a:t>
            </a:r>
          </a:p>
        </p:txBody>
      </p:sp>
      <p:pic>
        <p:nvPicPr>
          <p:cNvPr id="10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62" y="4624448"/>
            <a:ext cx="1635570" cy="168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2234"/>
          <a:stretch>
            <a:fillRect/>
          </a:stretch>
        </p:blipFill>
        <p:spPr bwMode="auto">
          <a:xfrm>
            <a:off x="9790980" y="4451229"/>
            <a:ext cx="2176732" cy="163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40628">
            <a:off x="5147402" y="4295779"/>
            <a:ext cx="2780165" cy="198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943600" y="3988278"/>
            <a:ext cx="91563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PRIOR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140460" y="3988278"/>
            <a:ext cx="88998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HIHEX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0288438" y="3988278"/>
            <a:ext cx="105670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LAPLAS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03057" y="6247128"/>
            <a:ext cx="308289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three experimental schemes</a:t>
            </a:r>
          </a:p>
        </p:txBody>
      </p:sp>
    </p:spTree>
    <p:extLst>
      <p:ext uri="{BB962C8B-B14F-4D97-AF65-F5344CB8AC3E}">
        <p14:creationId xmlns:p14="http://schemas.microsoft.com/office/powerpoint/2010/main" val="22643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3525"/>
          <a:stretch/>
        </p:blipFill>
        <p:spPr>
          <a:xfrm>
            <a:off x="1288897" y="1502646"/>
            <a:ext cx="6237899" cy="4816735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3369440" y="3111639"/>
            <a:ext cx="661916" cy="257014"/>
            <a:chOff x="3498134" y="2157651"/>
            <a:chExt cx="661916" cy="257014"/>
          </a:xfrm>
        </p:grpSpPr>
        <p:sp>
          <p:nvSpPr>
            <p:cNvPr id="32" name="Rechteck 31"/>
            <p:cNvSpPr/>
            <p:nvPr/>
          </p:nvSpPr>
          <p:spPr bwMode="auto">
            <a:xfrm>
              <a:off x="3565380" y="2157651"/>
              <a:ext cx="484361" cy="25701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9050">
              <a:noFill/>
            </a:ln>
            <a:effectLst/>
            <a:extLst/>
          </p:spPr>
          <p:txBody>
            <a:bodyPr wrap="none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n-US" sz="1400" b="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Textfeld 26"/>
            <p:cNvSpPr txBox="1"/>
            <p:nvPr/>
          </p:nvSpPr>
          <p:spPr>
            <a:xfrm>
              <a:off x="3498134" y="2157651"/>
              <a:ext cx="66191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</a:pPr>
              <a:r>
                <a:rPr lang="de-DE" sz="1467" b="1" dirty="0"/>
                <a:t>HHT</a:t>
              </a:r>
              <a:endParaRPr lang="en-US" sz="1467" b="1" dirty="0"/>
            </a:p>
          </p:txBody>
        </p:sp>
      </p:grpSp>
      <p:sp>
        <p:nvSpPr>
          <p:cNvPr id="13" name="Ellipse 12"/>
          <p:cNvSpPr/>
          <p:nvPr/>
        </p:nvSpPr>
        <p:spPr bwMode="auto">
          <a:xfrm>
            <a:off x="3434286" y="3339885"/>
            <a:ext cx="142875" cy="106021"/>
          </a:xfrm>
          <a:prstGeom prst="ellipse">
            <a:avLst/>
          </a:prstGeom>
          <a:noFill/>
          <a:ln w="19050">
            <a:solidFill>
              <a:srgbClr val="FFC000"/>
            </a:solidFill>
          </a:ln>
          <a:effectLst/>
          <a:extLst/>
        </p:spPr>
        <p:txBody>
          <a:bodyPr wrap="none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2710167" y="4077116"/>
            <a:ext cx="159731" cy="250135"/>
          </a:xfrm>
          <a:prstGeom prst="line">
            <a:avLst/>
          </a:prstGeom>
          <a:ln w="38100">
            <a:solidFill>
              <a:srgbClr val="FFC000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7168"/>
          <p:cNvSpPr txBox="1"/>
          <p:nvPr/>
        </p:nvSpPr>
        <p:spPr>
          <a:xfrm>
            <a:off x="5410552" y="2058847"/>
            <a:ext cx="97013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67" dirty="0"/>
              <a:t>SIS100</a:t>
            </a:r>
            <a:endParaRPr lang="en-US" sz="1867" dirty="0"/>
          </a:p>
        </p:txBody>
      </p:sp>
      <p:sp>
        <p:nvSpPr>
          <p:cNvPr id="16" name="Textfeld 34"/>
          <p:cNvSpPr txBox="1"/>
          <p:nvPr/>
        </p:nvSpPr>
        <p:spPr>
          <a:xfrm rot="17727474">
            <a:off x="3426828" y="4099539"/>
            <a:ext cx="85151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67" dirty="0"/>
              <a:t>HESR</a:t>
            </a:r>
            <a:endParaRPr lang="en-US" sz="1867" dirty="0"/>
          </a:p>
        </p:txBody>
      </p:sp>
      <p:sp>
        <p:nvSpPr>
          <p:cNvPr id="30" name="Rechteck 29"/>
          <p:cNvSpPr/>
          <p:nvPr/>
        </p:nvSpPr>
        <p:spPr bwMode="auto">
          <a:xfrm>
            <a:off x="3471401" y="2600593"/>
            <a:ext cx="615372" cy="327265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noFill/>
          </a:ln>
          <a:effectLst/>
          <a:extLst/>
        </p:spPr>
        <p:txBody>
          <a:bodyPr wrap="none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 sz="14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feld 39"/>
          <p:cNvSpPr txBox="1"/>
          <p:nvPr/>
        </p:nvSpPr>
        <p:spPr>
          <a:xfrm>
            <a:off x="4410419" y="4175716"/>
            <a:ext cx="8103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de-DE" sz="1467" b="1" dirty="0"/>
              <a:t>APPA</a:t>
            </a:r>
          </a:p>
          <a:p>
            <a:pPr>
              <a:lnSpc>
                <a:spcPts val="1200"/>
              </a:lnSpc>
            </a:pPr>
            <a:r>
              <a:rPr lang="de-DE" sz="1467" b="1" dirty="0"/>
              <a:t>Cave</a:t>
            </a:r>
            <a:endParaRPr lang="en-US" sz="1467" b="1" dirty="0"/>
          </a:p>
        </p:txBody>
      </p:sp>
      <p:cxnSp>
        <p:nvCxnSpPr>
          <p:cNvPr id="19" name="Gerade Verbindung 18"/>
          <p:cNvCxnSpPr/>
          <p:nvPr/>
        </p:nvCxnSpPr>
        <p:spPr>
          <a:xfrm flipV="1">
            <a:off x="3572554" y="3299770"/>
            <a:ext cx="115283" cy="60263"/>
          </a:xfrm>
          <a:prstGeom prst="line">
            <a:avLst/>
          </a:prstGeom>
          <a:ln w="28575">
            <a:solidFill>
              <a:srgbClr val="FFC000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/>
          <p:cNvGrpSpPr/>
          <p:nvPr/>
        </p:nvGrpSpPr>
        <p:grpSpPr>
          <a:xfrm>
            <a:off x="2232575" y="2872941"/>
            <a:ext cx="404278" cy="280316"/>
            <a:chOff x="3503911" y="2152501"/>
            <a:chExt cx="404278" cy="280316"/>
          </a:xfrm>
        </p:grpSpPr>
        <p:sp>
          <p:nvSpPr>
            <p:cNvPr id="28" name="Rechteck 27"/>
            <p:cNvSpPr/>
            <p:nvPr/>
          </p:nvSpPr>
          <p:spPr bwMode="auto">
            <a:xfrm>
              <a:off x="3565379" y="2152501"/>
              <a:ext cx="326831" cy="23676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9050">
              <a:noFill/>
            </a:ln>
            <a:effectLst/>
            <a:extLst/>
          </p:spPr>
          <p:txBody>
            <a:bodyPr wrap="none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n-US" sz="1467" b="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feld 46"/>
            <p:cNvSpPr txBox="1"/>
            <p:nvPr/>
          </p:nvSpPr>
          <p:spPr>
            <a:xfrm>
              <a:off x="3503911" y="2186596"/>
              <a:ext cx="40427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</a:pPr>
              <a:r>
                <a:rPr lang="de-DE" sz="1467" b="1" dirty="0"/>
                <a:t>Z6</a:t>
              </a:r>
              <a:endParaRPr lang="en-US" sz="1467" b="1" dirty="0"/>
            </a:p>
          </p:txBody>
        </p:sp>
      </p:grpSp>
      <p:sp>
        <p:nvSpPr>
          <p:cNvPr id="21" name="Ellipse 20"/>
          <p:cNvSpPr/>
          <p:nvPr/>
        </p:nvSpPr>
        <p:spPr bwMode="auto">
          <a:xfrm>
            <a:off x="2713771" y="3203641"/>
            <a:ext cx="142875" cy="106021"/>
          </a:xfrm>
          <a:prstGeom prst="ellipse">
            <a:avLst/>
          </a:prstGeom>
          <a:noFill/>
          <a:ln w="19050">
            <a:solidFill>
              <a:srgbClr val="FFC000"/>
            </a:solidFill>
          </a:ln>
          <a:effectLst/>
          <a:extLst/>
        </p:spPr>
        <p:txBody>
          <a:bodyPr wrap="none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2633976" y="3130892"/>
            <a:ext cx="104103" cy="89303"/>
          </a:xfrm>
          <a:prstGeom prst="line">
            <a:avLst/>
          </a:prstGeom>
          <a:ln w="28575">
            <a:solidFill>
              <a:srgbClr val="FFC000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 bwMode="auto">
          <a:xfrm>
            <a:off x="2934586" y="3154429"/>
            <a:ext cx="221675" cy="164495"/>
          </a:xfrm>
          <a:prstGeom prst="ellipse">
            <a:avLst/>
          </a:prstGeom>
          <a:noFill/>
          <a:ln w="19050">
            <a:solidFill>
              <a:srgbClr val="FFC000"/>
            </a:solidFill>
          </a:ln>
          <a:effectLst/>
          <a:extLst/>
        </p:spPr>
        <p:txBody>
          <a:bodyPr wrap="none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2519273" y="2681118"/>
            <a:ext cx="864339" cy="253710"/>
            <a:chOff x="3497667" y="2157652"/>
            <a:chExt cx="864338" cy="253710"/>
          </a:xfrm>
        </p:grpSpPr>
        <p:sp>
          <p:nvSpPr>
            <p:cNvPr id="26" name="Rechteck 25"/>
            <p:cNvSpPr/>
            <p:nvPr/>
          </p:nvSpPr>
          <p:spPr bwMode="auto">
            <a:xfrm>
              <a:off x="3565378" y="2157652"/>
              <a:ext cx="753102" cy="23794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9050">
              <a:noFill/>
            </a:ln>
            <a:effectLst/>
            <a:extLst/>
          </p:spPr>
          <p:txBody>
            <a:bodyPr wrap="none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n-US" sz="1467" b="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Textfeld 53"/>
            <p:cNvSpPr txBox="1"/>
            <p:nvPr/>
          </p:nvSpPr>
          <p:spPr>
            <a:xfrm>
              <a:off x="3497667" y="2165141"/>
              <a:ext cx="86433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</a:pPr>
              <a:r>
                <a:rPr lang="de-DE" sz="1467" b="1" dirty="0"/>
                <a:t>PHELIX</a:t>
              </a:r>
              <a:endParaRPr lang="en-US" sz="1467" b="1" dirty="0"/>
            </a:p>
          </p:txBody>
        </p:sp>
      </p:grpSp>
      <p:cxnSp>
        <p:nvCxnSpPr>
          <p:cNvPr id="25" name="Gerade Verbindung 24"/>
          <p:cNvCxnSpPr/>
          <p:nvPr/>
        </p:nvCxnSpPr>
        <p:spPr>
          <a:xfrm flipH="1" flipV="1">
            <a:off x="3010038" y="2937709"/>
            <a:ext cx="21603" cy="216263"/>
          </a:xfrm>
          <a:prstGeom prst="line">
            <a:avLst/>
          </a:prstGeom>
          <a:ln w="28575">
            <a:solidFill>
              <a:srgbClr val="FFC000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77" y="3191773"/>
            <a:ext cx="5122165" cy="3362448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240296" y="5273152"/>
            <a:ext cx="3023691" cy="1112560"/>
            <a:chOff x="6253087" y="5004472"/>
            <a:chExt cx="3016304" cy="1324693"/>
          </a:xfrm>
        </p:grpSpPr>
        <p:sp>
          <p:nvSpPr>
            <p:cNvPr id="36" name="AutoShape 10"/>
            <p:cNvSpPr>
              <a:spLocks/>
            </p:cNvSpPr>
            <p:nvPr/>
          </p:nvSpPr>
          <p:spPr bwMode="auto">
            <a:xfrm>
              <a:off x="6269268" y="5019355"/>
              <a:ext cx="3000123" cy="1309810"/>
            </a:xfrm>
            <a:prstGeom prst="roundRect">
              <a:avLst>
                <a:gd name="adj" fmla="val 731"/>
              </a:avLst>
            </a:prstGeom>
            <a:solidFill>
              <a:srgbClr val="FFFF66"/>
            </a:solidFill>
            <a:ln w="28575">
              <a:solidFill>
                <a:srgbClr val="FFC000"/>
              </a:solidFill>
            </a:ln>
            <a:effectLst/>
          </p:spPr>
          <p:txBody>
            <a:bodyPr wrap="none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de-DE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6253087" y="5004472"/>
              <a:ext cx="3016303" cy="12826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6209" indent="-176209">
                <a:buFont typeface="Arial" panose="020B0604020202020204" pitchFamily="34" charset="0"/>
                <a:buChar char="•"/>
              </a:pPr>
              <a:r>
                <a:rPr lang="en-US" sz="1600" dirty="0"/>
                <a:t>Flexible detector settings</a:t>
              </a:r>
            </a:p>
            <a:p>
              <a:pPr marL="176209" indent="-176209">
                <a:buFont typeface="Arial" panose="020B0604020202020204" pitchFamily="34" charset="0"/>
                <a:buChar char="•"/>
              </a:pPr>
              <a:r>
                <a:rPr lang="en-US" sz="1600" dirty="0"/>
                <a:t>Flexible beam shaping</a:t>
              </a:r>
            </a:p>
            <a:p>
              <a:pPr marL="176209" indent="-176209">
                <a:buFont typeface="Arial" panose="020B0604020202020204" pitchFamily="34" charset="0"/>
                <a:buChar char="•"/>
              </a:pPr>
              <a:r>
                <a:rPr lang="en-US" sz="1600" dirty="0"/>
                <a:t>External drivers (HE-laser, pulsed power, gas gun, ...)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7900532" y="1368583"/>
            <a:ext cx="4089055" cy="1308050"/>
            <a:chOff x="5756997" y="2844915"/>
            <a:chExt cx="4089054" cy="1308050"/>
          </a:xfrm>
        </p:grpSpPr>
        <p:sp>
          <p:nvSpPr>
            <p:cNvPr id="34" name="Textfeld 19"/>
            <p:cNvSpPr txBox="1"/>
            <p:nvPr/>
          </p:nvSpPr>
          <p:spPr>
            <a:xfrm>
              <a:off x="5756997" y="2851885"/>
              <a:ext cx="4066561" cy="1280500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rgbClr val="FFC000"/>
              </a:solidFill>
            </a:ln>
            <a:effectLst/>
          </p:spPr>
          <p:txBody>
            <a:bodyPr wrap="none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dirty="0"/>
            </a:p>
          </p:txBody>
        </p:sp>
        <p:sp>
          <p:nvSpPr>
            <p:cNvPr id="35" name="Textfeld 9"/>
            <p:cNvSpPr txBox="1"/>
            <p:nvPr/>
          </p:nvSpPr>
          <p:spPr>
            <a:xfrm>
              <a:off x="5772661" y="2844915"/>
              <a:ext cx="4073390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000" b="1" dirty="0"/>
                <a:t>At APPA-cave: 900 m</a:t>
              </a:r>
              <a:r>
                <a:rPr lang="de-DE" sz="2000" b="1" baseline="30000" dirty="0"/>
                <a:t>2</a:t>
              </a:r>
              <a:endParaRPr lang="en-US" sz="2000" b="1" baseline="30000" dirty="0"/>
            </a:p>
            <a:p>
              <a:r>
                <a:rPr lang="en-US" b="1" dirty="0"/>
                <a:t>protons</a:t>
              </a:r>
              <a:r>
                <a:rPr lang="en-US" dirty="0"/>
                <a:t> (10 GeV): 2 x 10</a:t>
              </a:r>
              <a:r>
                <a:rPr lang="en-US" baseline="30000" dirty="0"/>
                <a:t>13</a:t>
              </a:r>
              <a:r>
                <a:rPr lang="en-US" dirty="0"/>
                <a:t> p/bunch</a:t>
              </a:r>
            </a:p>
            <a:p>
              <a:r>
                <a:rPr lang="en-US" b="1" dirty="0"/>
                <a:t>U</a:t>
              </a:r>
              <a:r>
                <a:rPr lang="en-US" b="1" baseline="30000" dirty="0"/>
                <a:t>28+</a:t>
              </a:r>
              <a:r>
                <a:rPr lang="en-US" dirty="0"/>
                <a:t> (2 GeV/u):     5 × 10</a:t>
              </a:r>
              <a:r>
                <a:rPr lang="en-US" baseline="30000" dirty="0"/>
                <a:t>11</a:t>
              </a:r>
              <a:r>
                <a:rPr lang="en-US" dirty="0"/>
                <a:t> ions/bunch</a:t>
              </a:r>
            </a:p>
            <a:p>
              <a:pPr>
                <a:spcBef>
                  <a:spcPts val="600"/>
                </a:spcBef>
              </a:pPr>
              <a:r>
                <a:rPr lang="de-DE" b="1" dirty="0" err="1"/>
                <a:t>Bunched</a:t>
              </a:r>
              <a:r>
                <a:rPr lang="de-DE" b="1" dirty="0"/>
                <a:t> </a:t>
              </a:r>
              <a:r>
                <a:rPr lang="de-DE" b="1" dirty="0" err="1"/>
                <a:t>operation</a:t>
              </a:r>
              <a:r>
                <a:rPr lang="de-DE" dirty="0"/>
                <a:t>: </a:t>
              </a:r>
              <a:r>
                <a:rPr lang="de-DE" dirty="0">
                  <a:sym typeface="Symbol"/>
                </a:rPr>
                <a:t>100ns</a:t>
              </a:r>
              <a:endParaRPr lang="en-US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Experiments in </a:t>
            </a:r>
            <a:r>
              <a:rPr lang="de-DE" dirty="0" err="1" smtClean="0"/>
              <a:t>the</a:t>
            </a:r>
            <a:r>
              <a:rPr lang="de-DE" dirty="0" smtClean="0"/>
              <a:t> APPA cave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2207436" y="185155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77">
              <a:defRPr/>
            </a:pPr>
            <a:endParaRPr lang="en-US" altLang="en-US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240307" y="4631920"/>
            <a:ext cx="522419" cy="441295"/>
          </a:xfrm>
          <a:prstGeom prst="ellipse">
            <a:avLst/>
          </a:prstGeom>
          <a:noFill/>
          <a:ln w="63500">
            <a:solidFill>
              <a:srgbClr val="FFC000"/>
            </a:solidFill>
          </a:ln>
          <a:effectLst/>
          <a:extLst/>
        </p:spPr>
        <p:txBody>
          <a:bodyPr wrap="none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" name="Pfeil nach rechts 9"/>
          <p:cNvSpPr/>
          <p:nvPr/>
        </p:nvSpPr>
        <p:spPr>
          <a:xfrm rot="1340664">
            <a:off x="4734688" y="4619277"/>
            <a:ext cx="1628019" cy="964367"/>
          </a:xfrm>
          <a:custGeom>
            <a:avLst/>
            <a:gdLst>
              <a:gd name="connsiteX0" fmla="*/ 0 w 960504"/>
              <a:gd name="connsiteY0" fmla="*/ 101814 h 407254"/>
              <a:gd name="connsiteX1" fmla="*/ 756877 w 960504"/>
              <a:gd name="connsiteY1" fmla="*/ 101814 h 407254"/>
              <a:gd name="connsiteX2" fmla="*/ 756877 w 960504"/>
              <a:gd name="connsiteY2" fmla="*/ 0 h 407254"/>
              <a:gd name="connsiteX3" fmla="*/ 960504 w 960504"/>
              <a:gd name="connsiteY3" fmla="*/ 203627 h 407254"/>
              <a:gd name="connsiteX4" fmla="*/ 756877 w 960504"/>
              <a:gd name="connsiteY4" fmla="*/ 407254 h 407254"/>
              <a:gd name="connsiteX5" fmla="*/ 756877 w 960504"/>
              <a:gd name="connsiteY5" fmla="*/ 305441 h 407254"/>
              <a:gd name="connsiteX6" fmla="*/ 0 w 960504"/>
              <a:gd name="connsiteY6" fmla="*/ 305441 h 407254"/>
              <a:gd name="connsiteX7" fmla="*/ 0 w 960504"/>
              <a:gd name="connsiteY7" fmla="*/ 101814 h 407254"/>
              <a:gd name="connsiteX0" fmla="*/ 0 w 1194773"/>
              <a:gd name="connsiteY0" fmla="*/ 212766 h 407254"/>
              <a:gd name="connsiteX1" fmla="*/ 991146 w 1194773"/>
              <a:gd name="connsiteY1" fmla="*/ 101814 h 407254"/>
              <a:gd name="connsiteX2" fmla="*/ 991146 w 1194773"/>
              <a:gd name="connsiteY2" fmla="*/ 0 h 407254"/>
              <a:gd name="connsiteX3" fmla="*/ 1194773 w 1194773"/>
              <a:gd name="connsiteY3" fmla="*/ 203627 h 407254"/>
              <a:gd name="connsiteX4" fmla="*/ 991146 w 1194773"/>
              <a:gd name="connsiteY4" fmla="*/ 407254 h 407254"/>
              <a:gd name="connsiteX5" fmla="*/ 991146 w 1194773"/>
              <a:gd name="connsiteY5" fmla="*/ 305441 h 407254"/>
              <a:gd name="connsiteX6" fmla="*/ 234269 w 1194773"/>
              <a:gd name="connsiteY6" fmla="*/ 305441 h 407254"/>
              <a:gd name="connsiteX7" fmla="*/ 0 w 1194773"/>
              <a:gd name="connsiteY7" fmla="*/ 212766 h 407254"/>
              <a:gd name="connsiteX0" fmla="*/ 43005 w 1237778"/>
              <a:gd name="connsiteY0" fmla="*/ 212766 h 407254"/>
              <a:gd name="connsiteX1" fmla="*/ 1034151 w 1237778"/>
              <a:gd name="connsiteY1" fmla="*/ 101814 h 407254"/>
              <a:gd name="connsiteX2" fmla="*/ 1034151 w 1237778"/>
              <a:gd name="connsiteY2" fmla="*/ 0 h 407254"/>
              <a:gd name="connsiteX3" fmla="*/ 1237778 w 1237778"/>
              <a:gd name="connsiteY3" fmla="*/ 203627 h 407254"/>
              <a:gd name="connsiteX4" fmla="*/ 1034151 w 1237778"/>
              <a:gd name="connsiteY4" fmla="*/ 407254 h 407254"/>
              <a:gd name="connsiteX5" fmla="*/ 1034151 w 1237778"/>
              <a:gd name="connsiteY5" fmla="*/ 305441 h 407254"/>
              <a:gd name="connsiteX6" fmla="*/ 0 w 1237778"/>
              <a:gd name="connsiteY6" fmla="*/ 268653 h 407254"/>
              <a:gd name="connsiteX7" fmla="*/ 43005 w 1237778"/>
              <a:gd name="connsiteY7" fmla="*/ 212766 h 407254"/>
              <a:gd name="connsiteX0" fmla="*/ 480165 w 1237778"/>
              <a:gd name="connsiteY0" fmla="*/ 267413 h 407254"/>
              <a:gd name="connsiteX1" fmla="*/ 1034151 w 1237778"/>
              <a:gd name="connsiteY1" fmla="*/ 101814 h 407254"/>
              <a:gd name="connsiteX2" fmla="*/ 1034151 w 1237778"/>
              <a:gd name="connsiteY2" fmla="*/ 0 h 407254"/>
              <a:gd name="connsiteX3" fmla="*/ 1237778 w 1237778"/>
              <a:gd name="connsiteY3" fmla="*/ 203627 h 407254"/>
              <a:gd name="connsiteX4" fmla="*/ 1034151 w 1237778"/>
              <a:gd name="connsiteY4" fmla="*/ 407254 h 407254"/>
              <a:gd name="connsiteX5" fmla="*/ 1034151 w 1237778"/>
              <a:gd name="connsiteY5" fmla="*/ 305441 h 407254"/>
              <a:gd name="connsiteX6" fmla="*/ 0 w 1237778"/>
              <a:gd name="connsiteY6" fmla="*/ 268653 h 407254"/>
              <a:gd name="connsiteX7" fmla="*/ 480165 w 1237778"/>
              <a:gd name="connsiteY7" fmla="*/ 267413 h 407254"/>
              <a:gd name="connsiteX0" fmla="*/ 19443 w 777056"/>
              <a:gd name="connsiteY0" fmla="*/ 267413 h 407254"/>
              <a:gd name="connsiteX1" fmla="*/ 573429 w 777056"/>
              <a:gd name="connsiteY1" fmla="*/ 101814 h 407254"/>
              <a:gd name="connsiteX2" fmla="*/ 573429 w 777056"/>
              <a:gd name="connsiteY2" fmla="*/ 0 h 407254"/>
              <a:gd name="connsiteX3" fmla="*/ 777056 w 777056"/>
              <a:gd name="connsiteY3" fmla="*/ 203627 h 407254"/>
              <a:gd name="connsiteX4" fmla="*/ 573429 w 777056"/>
              <a:gd name="connsiteY4" fmla="*/ 407254 h 407254"/>
              <a:gd name="connsiteX5" fmla="*/ 573429 w 777056"/>
              <a:gd name="connsiteY5" fmla="*/ 305441 h 407254"/>
              <a:gd name="connsiteX6" fmla="*/ 0 w 777056"/>
              <a:gd name="connsiteY6" fmla="*/ 321327 h 407254"/>
              <a:gd name="connsiteX7" fmla="*/ 19443 w 777056"/>
              <a:gd name="connsiteY7" fmla="*/ 267413 h 407254"/>
              <a:gd name="connsiteX0" fmla="*/ 8793 w 777056"/>
              <a:gd name="connsiteY0" fmla="*/ 269050 h 407254"/>
              <a:gd name="connsiteX1" fmla="*/ 573429 w 777056"/>
              <a:gd name="connsiteY1" fmla="*/ 101814 h 407254"/>
              <a:gd name="connsiteX2" fmla="*/ 573429 w 777056"/>
              <a:gd name="connsiteY2" fmla="*/ 0 h 407254"/>
              <a:gd name="connsiteX3" fmla="*/ 777056 w 777056"/>
              <a:gd name="connsiteY3" fmla="*/ 203627 h 407254"/>
              <a:gd name="connsiteX4" fmla="*/ 573429 w 777056"/>
              <a:gd name="connsiteY4" fmla="*/ 407254 h 407254"/>
              <a:gd name="connsiteX5" fmla="*/ 573429 w 777056"/>
              <a:gd name="connsiteY5" fmla="*/ 305441 h 407254"/>
              <a:gd name="connsiteX6" fmla="*/ 0 w 777056"/>
              <a:gd name="connsiteY6" fmla="*/ 321327 h 407254"/>
              <a:gd name="connsiteX7" fmla="*/ 8793 w 777056"/>
              <a:gd name="connsiteY7" fmla="*/ 269050 h 407254"/>
              <a:gd name="connsiteX0" fmla="*/ 6459 w 774722"/>
              <a:gd name="connsiteY0" fmla="*/ 269050 h 407254"/>
              <a:gd name="connsiteX1" fmla="*/ 571095 w 774722"/>
              <a:gd name="connsiteY1" fmla="*/ 101814 h 407254"/>
              <a:gd name="connsiteX2" fmla="*/ 571095 w 774722"/>
              <a:gd name="connsiteY2" fmla="*/ 0 h 407254"/>
              <a:gd name="connsiteX3" fmla="*/ 774722 w 774722"/>
              <a:gd name="connsiteY3" fmla="*/ 203627 h 407254"/>
              <a:gd name="connsiteX4" fmla="*/ 571095 w 774722"/>
              <a:gd name="connsiteY4" fmla="*/ 407254 h 407254"/>
              <a:gd name="connsiteX5" fmla="*/ 571095 w 774722"/>
              <a:gd name="connsiteY5" fmla="*/ 305441 h 407254"/>
              <a:gd name="connsiteX6" fmla="*/ 0 w 774722"/>
              <a:gd name="connsiteY6" fmla="*/ 309229 h 407254"/>
              <a:gd name="connsiteX7" fmla="*/ 6459 w 774722"/>
              <a:gd name="connsiteY7" fmla="*/ 269050 h 407254"/>
              <a:gd name="connsiteX0" fmla="*/ 22439 w 774722"/>
              <a:gd name="connsiteY0" fmla="*/ 222685 h 407254"/>
              <a:gd name="connsiteX1" fmla="*/ 571095 w 774722"/>
              <a:gd name="connsiteY1" fmla="*/ 101814 h 407254"/>
              <a:gd name="connsiteX2" fmla="*/ 571095 w 774722"/>
              <a:gd name="connsiteY2" fmla="*/ 0 h 407254"/>
              <a:gd name="connsiteX3" fmla="*/ 774722 w 774722"/>
              <a:gd name="connsiteY3" fmla="*/ 203627 h 407254"/>
              <a:gd name="connsiteX4" fmla="*/ 571095 w 774722"/>
              <a:gd name="connsiteY4" fmla="*/ 407254 h 407254"/>
              <a:gd name="connsiteX5" fmla="*/ 571095 w 774722"/>
              <a:gd name="connsiteY5" fmla="*/ 305441 h 407254"/>
              <a:gd name="connsiteX6" fmla="*/ 0 w 774722"/>
              <a:gd name="connsiteY6" fmla="*/ 309229 h 407254"/>
              <a:gd name="connsiteX7" fmla="*/ 22439 w 774722"/>
              <a:gd name="connsiteY7" fmla="*/ 222685 h 407254"/>
              <a:gd name="connsiteX0" fmla="*/ 43365 w 795648"/>
              <a:gd name="connsiteY0" fmla="*/ 222685 h 407254"/>
              <a:gd name="connsiteX1" fmla="*/ 592021 w 795648"/>
              <a:gd name="connsiteY1" fmla="*/ 101814 h 407254"/>
              <a:gd name="connsiteX2" fmla="*/ 592021 w 795648"/>
              <a:gd name="connsiteY2" fmla="*/ 0 h 407254"/>
              <a:gd name="connsiteX3" fmla="*/ 795648 w 795648"/>
              <a:gd name="connsiteY3" fmla="*/ 203627 h 407254"/>
              <a:gd name="connsiteX4" fmla="*/ 592021 w 795648"/>
              <a:gd name="connsiteY4" fmla="*/ 407254 h 407254"/>
              <a:gd name="connsiteX5" fmla="*/ 592021 w 795648"/>
              <a:gd name="connsiteY5" fmla="*/ 305441 h 407254"/>
              <a:gd name="connsiteX6" fmla="*/ 0 w 795648"/>
              <a:gd name="connsiteY6" fmla="*/ 291785 h 407254"/>
              <a:gd name="connsiteX7" fmla="*/ 43365 w 795648"/>
              <a:gd name="connsiteY7" fmla="*/ 222685 h 407254"/>
              <a:gd name="connsiteX0" fmla="*/ 43365 w 795648"/>
              <a:gd name="connsiteY0" fmla="*/ 222685 h 407254"/>
              <a:gd name="connsiteX1" fmla="*/ 555115 w 795648"/>
              <a:gd name="connsiteY1" fmla="*/ 130735 h 407254"/>
              <a:gd name="connsiteX2" fmla="*/ 592021 w 795648"/>
              <a:gd name="connsiteY2" fmla="*/ 0 h 407254"/>
              <a:gd name="connsiteX3" fmla="*/ 795648 w 795648"/>
              <a:gd name="connsiteY3" fmla="*/ 203627 h 407254"/>
              <a:gd name="connsiteX4" fmla="*/ 592021 w 795648"/>
              <a:gd name="connsiteY4" fmla="*/ 407254 h 407254"/>
              <a:gd name="connsiteX5" fmla="*/ 592021 w 795648"/>
              <a:gd name="connsiteY5" fmla="*/ 305441 h 407254"/>
              <a:gd name="connsiteX6" fmla="*/ 0 w 795648"/>
              <a:gd name="connsiteY6" fmla="*/ 291785 h 407254"/>
              <a:gd name="connsiteX7" fmla="*/ 43365 w 795648"/>
              <a:gd name="connsiteY7" fmla="*/ 222685 h 407254"/>
              <a:gd name="connsiteX0" fmla="*/ 43365 w 795648"/>
              <a:gd name="connsiteY0" fmla="*/ 222685 h 407254"/>
              <a:gd name="connsiteX1" fmla="*/ 555115 w 795648"/>
              <a:gd name="connsiteY1" fmla="*/ 130735 h 407254"/>
              <a:gd name="connsiteX2" fmla="*/ 592021 w 795648"/>
              <a:gd name="connsiteY2" fmla="*/ 0 h 407254"/>
              <a:gd name="connsiteX3" fmla="*/ 795648 w 795648"/>
              <a:gd name="connsiteY3" fmla="*/ 203627 h 407254"/>
              <a:gd name="connsiteX4" fmla="*/ 592021 w 795648"/>
              <a:gd name="connsiteY4" fmla="*/ 407254 h 407254"/>
              <a:gd name="connsiteX5" fmla="*/ 584066 w 795648"/>
              <a:gd name="connsiteY5" fmla="*/ 298811 h 407254"/>
              <a:gd name="connsiteX6" fmla="*/ 0 w 795648"/>
              <a:gd name="connsiteY6" fmla="*/ 291785 h 407254"/>
              <a:gd name="connsiteX7" fmla="*/ 43365 w 795648"/>
              <a:gd name="connsiteY7" fmla="*/ 222685 h 407254"/>
              <a:gd name="connsiteX0" fmla="*/ 43365 w 795648"/>
              <a:gd name="connsiteY0" fmla="*/ 222685 h 404839"/>
              <a:gd name="connsiteX1" fmla="*/ 555115 w 795648"/>
              <a:gd name="connsiteY1" fmla="*/ 130735 h 404839"/>
              <a:gd name="connsiteX2" fmla="*/ 592021 w 795648"/>
              <a:gd name="connsiteY2" fmla="*/ 0 h 404839"/>
              <a:gd name="connsiteX3" fmla="*/ 795648 w 795648"/>
              <a:gd name="connsiteY3" fmla="*/ 203627 h 404839"/>
              <a:gd name="connsiteX4" fmla="*/ 576059 w 795648"/>
              <a:gd name="connsiteY4" fmla="*/ 404839 h 404839"/>
              <a:gd name="connsiteX5" fmla="*/ 584066 w 795648"/>
              <a:gd name="connsiteY5" fmla="*/ 298811 h 404839"/>
              <a:gd name="connsiteX6" fmla="*/ 0 w 795648"/>
              <a:gd name="connsiteY6" fmla="*/ 291785 h 404839"/>
              <a:gd name="connsiteX7" fmla="*/ 43365 w 795648"/>
              <a:gd name="connsiteY7" fmla="*/ 222685 h 404839"/>
              <a:gd name="connsiteX0" fmla="*/ 43365 w 812019"/>
              <a:gd name="connsiteY0" fmla="*/ 222685 h 404839"/>
              <a:gd name="connsiteX1" fmla="*/ 555115 w 812019"/>
              <a:gd name="connsiteY1" fmla="*/ 130735 h 404839"/>
              <a:gd name="connsiteX2" fmla="*/ 592021 w 812019"/>
              <a:gd name="connsiteY2" fmla="*/ 0 h 404839"/>
              <a:gd name="connsiteX3" fmla="*/ 812019 w 812019"/>
              <a:gd name="connsiteY3" fmla="*/ 203662 h 404839"/>
              <a:gd name="connsiteX4" fmla="*/ 576059 w 812019"/>
              <a:gd name="connsiteY4" fmla="*/ 404839 h 404839"/>
              <a:gd name="connsiteX5" fmla="*/ 584066 w 812019"/>
              <a:gd name="connsiteY5" fmla="*/ 298811 h 404839"/>
              <a:gd name="connsiteX6" fmla="*/ 0 w 812019"/>
              <a:gd name="connsiteY6" fmla="*/ 291785 h 404839"/>
              <a:gd name="connsiteX7" fmla="*/ 43365 w 812019"/>
              <a:gd name="connsiteY7" fmla="*/ 222685 h 404839"/>
              <a:gd name="connsiteX0" fmla="*/ 43365 w 812019"/>
              <a:gd name="connsiteY0" fmla="*/ 222685 h 404839"/>
              <a:gd name="connsiteX1" fmla="*/ 580674 w 812019"/>
              <a:gd name="connsiteY1" fmla="*/ 130260 h 404839"/>
              <a:gd name="connsiteX2" fmla="*/ 592021 w 812019"/>
              <a:gd name="connsiteY2" fmla="*/ 0 h 404839"/>
              <a:gd name="connsiteX3" fmla="*/ 812019 w 812019"/>
              <a:gd name="connsiteY3" fmla="*/ 203662 h 404839"/>
              <a:gd name="connsiteX4" fmla="*/ 576059 w 812019"/>
              <a:gd name="connsiteY4" fmla="*/ 404839 h 404839"/>
              <a:gd name="connsiteX5" fmla="*/ 584066 w 812019"/>
              <a:gd name="connsiteY5" fmla="*/ 298811 h 404839"/>
              <a:gd name="connsiteX6" fmla="*/ 0 w 812019"/>
              <a:gd name="connsiteY6" fmla="*/ 291785 h 404839"/>
              <a:gd name="connsiteX7" fmla="*/ 43365 w 812019"/>
              <a:gd name="connsiteY7" fmla="*/ 222685 h 404839"/>
              <a:gd name="connsiteX0" fmla="*/ 43365 w 812019"/>
              <a:gd name="connsiteY0" fmla="*/ 222685 h 404839"/>
              <a:gd name="connsiteX1" fmla="*/ 580674 w 812019"/>
              <a:gd name="connsiteY1" fmla="*/ 130260 h 404839"/>
              <a:gd name="connsiteX2" fmla="*/ 592021 w 812019"/>
              <a:gd name="connsiteY2" fmla="*/ 0 h 404839"/>
              <a:gd name="connsiteX3" fmla="*/ 812019 w 812019"/>
              <a:gd name="connsiteY3" fmla="*/ 203662 h 404839"/>
              <a:gd name="connsiteX4" fmla="*/ 576059 w 812019"/>
              <a:gd name="connsiteY4" fmla="*/ 404839 h 404839"/>
              <a:gd name="connsiteX5" fmla="*/ 588122 w 812019"/>
              <a:gd name="connsiteY5" fmla="*/ 285856 h 404839"/>
              <a:gd name="connsiteX6" fmla="*/ 0 w 812019"/>
              <a:gd name="connsiteY6" fmla="*/ 291785 h 404839"/>
              <a:gd name="connsiteX7" fmla="*/ 43365 w 812019"/>
              <a:gd name="connsiteY7" fmla="*/ 222685 h 40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019" h="404839">
                <a:moveTo>
                  <a:pt x="43365" y="222685"/>
                </a:moveTo>
                <a:lnTo>
                  <a:pt x="580674" y="130260"/>
                </a:lnTo>
                <a:lnTo>
                  <a:pt x="592021" y="0"/>
                </a:lnTo>
                <a:lnTo>
                  <a:pt x="812019" y="203662"/>
                </a:lnTo>
                <a:lnTo>
                  <a:pt x="576059" y="404839"/>
                </a:lnTo>
                <a:lnTo>
                  <a:pt x="588122" y="285856"/>
                </a:lnTo>
                <a:lnTo>
                  <a:pt x="0" y="291785"/>
                </a:lnTo>
                <a:lnTo>
                  <a:pt x="43365" y="222685"/>
                </a:ln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100000">
                <a:srgbClr val="FFC000">
                  <a:alpha val="9000"/>
                </a:srgbClr>
              </a:gs>
            </a:gsLst>
            <a:lin ang="12000000" scaled="0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5479" latinLnBrk="1" hangingPunct="0">
              <a:buClr>
                <a:srgbClr val="000000"/>
              </a:buClr>
            </a:pPr>
            <a:endParaRPr lang="en-US" sz="56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Arial"/>
            </a:endParaRPr>
          </a:p>
        </p:txBody>
      </p:sp>
      <p:sp>
        <p:nvSpPr>
          <p:cNvPr id="17" name="Textfeld 35"/>
          <p:cNvSpPr txBox="1"/>
          <p:nvPr/>
        </p:nvSpPr>
        <p:spPr>
          <a:xfrm>
            <a:off x="3422222" y="2607552"/>
            <a:ext cx="69602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67" b="1" dirty="0"/>
              <a:t>SIS18</a:t>
            </a:r>
            <a:endParaRPr lang="en-US" sz="1467" b="1" dirty="0"/>
          </a:p>
        </p:txBody>
      </p:sp>
    </p:spTree>
    <p:extLst>
      <p:ext uri="{BB962C8B-B14F-4D97-AF65-F5344CB8AC3E}">
        <p14:creationId xmlns:p14="http://schemas.microsoft.com/office/powerpoint/2010/main" val="20318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 of Spain to FAIR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FAIR is an international company under German law. Countries are shareholders.</a:t>
            </a:r>
          </a:p>
          <a:p>
            <a:endParaRPr lang="en-US" dirty="0"/>
          </a:p>
          <a:p>
            <a:r>
              <a:rPr lang="en-US" dirty="0" smtClean="0"/>
              <a:t>Collaborations are responsible for organizing access to experimental areas.</a:t>
            </a:r>
          </a:p>
          <a:p>
            <a:pPr lvl="1"/>
            <a:r>
              <a:rPr lang="en-US" dirty="0" smtClean="0"/>
              <a:t>Rules of access (either quotas or merit) are not defined yet.</a:t>
            </a:r>
          </a:p>
          <a:p>
            <a:endParaRPr lang="en-US" dirty="0"/>
          </a:p>
          <a:p>
            <a:r>
              <a:rPr lang="en-US" dirty="0" smtClean="0"/>
              <a:t>A participation of Spain as shareholder has been discussed since the first day and is prepared in the FAIR consortium agreement.</a:t>
            </a:r>
          </a:p>
          <a:p>
            <a:pPr lvl="1"/>
            <a:r>
              <a:rPr lang="en-US" dirty="0" smtClean="0"/>
              <a:t>Today, Spain is only represented in NUSTAR (ca. 50 members) as individual participants</a:t>
            </a:r>
          </a:p>
          <a:p>
            <a:endParaRPr lang="en-US" dirty="0" smtClean="0"/>
          </a:p>
          <a:p>
            <a:r>
              <a:rPr lang="en-US" dirty="0" smtClean="0"/>
              <a:t>Contribution for being official member: 1% of the total costs, right now about 30 M€. Up to 57 M€ appear in discussions.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the discussion plays the participation of Germany to IFMIF-DONES (Granada) a symmetric role.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" y="6053108"/>
            <a:ext cx="6330377" cy="5466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17647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50689" y="307196"/>
            <a:ext cx="9990839" cy="6517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Planetary science questions can be addressed by plasma physics at FAIR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3514" y="1450688"/>
            <a:ext cx="7528996" cy="490358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67" dirty="0"/>
              <a:t>Are there diamond layers in Uranus and Neptune? – Ross </a:t>
            </a:r>
            <a:r>
              <a:rPr lang="en-US" sz="1867" i="1" dirty="0"/>
              <a:t>et al.</a:t>
            </a:r>
            <a:r>
              <a:rPr lang="en-US" sz="1867" dirty="0"/>
              <a:t>, Nature 292 435 (1981)</a:t>
            </a:r>
          </a:p>
          <a:p>
            <a:pPr>
              <a:spcBef>
                <a:spcPts val="1200"/>
              </a:spcBef>
            </a:pPr>
            <a:r>
              <a:rPr lang="en-US" sz="1867" dirty="0"/>
              <a:t>Does high density metallic state of water contribute to sustaining magnetic field in Uranus and Neptune? (Stevenson </a:t>
            </a:r>
            <a:r>
              <a:rPr lang="en-US" sz="1867" i="1" dirty="0"/>
              <a:t>et al.</a:t>
            </a:r>
            <a:r>
              <a:rPr lang="en-US" sz="1867" dirty="0"/>
              <a:t>, Rep. </a:t>
            </a:r>
            <a:r>
              <a:rPr lang="en-US" sz="1867" dirty="0" err="1"/>
              <a:t>Prog</a:t>
            </a:r>
            <a:r>
              <a:rPr lang="en-US" sz="1867" dirty="0"/>
              <a:t>. Phys. 46, 555, 1983) </a:t>
            </a:r>
          </a:p>
          <a:p>
            <a:pPr>
              <a:spcBef>
                <a:spcPts val="1200"/>
              </a:spcBef>
            </a:pPr>
            <a:endParaRPr lang="en-US" sz="1867" dirty="0"/>
          </a:p>
          <a:p>
            <a:pPr>
              <a:spcBef>
                <a:spcPts val="1200"/>
              </a:spcBef>
            </a:pPr>
            <a:r>
              <a:rPr lang="en-US" sz="1867" dirty="0"/>
              <a:t>What is equation of state of H across range of conditions for Jupiter, how does it separate from He? (</a:t>
            </a:r>
            <a:r>
              <a:rPr lang="en-US" sz="1867" dirty="0" err="1"/>
              <a:t>Netelman</a:t>
            </a:r>
            <a:r>
              <a:rPr lang="en-US" sz="1867" dirty="0"/>
              <a:t> </a:t>
            </a:r>
            <a:r>
              <a:rPr lang="en-US" sz="1867" i="1" dirty="0"/>
              <a:t>et al., </a:t>
            </a:r>
            <a:r>
              <a:rPr lang="en-US" sz="1867" dirty="0" err="1"/>
              <a:t>Astrophys</a:t>
            </a:r>
            <a:r>
              <a:rPr lang="en-US" sz="1867" dirty="0"/>
              <a:t>. J 683 1217, 2008)</a:t>
            </a:r>
          </a:p>
          <a:p>
            <a:pPr>
              <a:spcBef>
                <a:spcPts val="1200"/>
              </a:spcBef>
            </a:pPr>
            <a:endParaRPr lang="en-US" sz="1867" dirty="0"/>
          </a:p>
          <a:p>
            <a:pPr>
              <a:spcBef>
                <a:spcPts val="1200"/>
              </a:spcBef>
            </a:pPr>
            <a:endParaRPr lang="en-US" sz="1867" dirty="0"/>
          </a:p>
          <a:p>
            <a:pPr>
              <a:spcBef>
                <a:spcPts val="1200"/>
              </a:spcBef>
            </a:pPr>
            <a:r>
              <a:rPr lang="en-US" sz="1867" dirty="0"/>
              <a:t>What is exact melting curve of iron? (</a:t>
            </a:r>
            <a:r>
              <a:rPr lang="en-US" sz="1867" dirty="0" err="1"/>
              <a:t>Anzellini</a:t>
            </a:r>
            <a:r>
              <a:rPr lang="en-US" sz="1867" dirty="0"/>
              <a:t> </a:t>
            </a:r>
            <a:r>
              <a:rPr lang="en-US" sz="1867" i="1" dirty="0"/>
              <a:t>et al.</a:t>
            </a:r>
            <a:r>
              <a:rPr lang="en-US" sz="1867" dirty="0"/>
              <a:t>, Science 340, 2013 – N. Tahir et al., The Astrophysical Journal Supplement Series 232 (2017) No. 1 )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BAD7-5338-4E6C-8237-2C155A56A4F3}" type="slidenum">
              <a:rPr lang="en-US" smtClean="0"/>
              <a:t>14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460" y="3140969"/>
            <a:ext cx="3744417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460" y="1196753"/>
            <a:ext cx="3744417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8" b="11291"/>
          <a:stretch/>
        </p:blipFill>
        <p:spPr bwMode="auto">
          <a:xfrm>
            <a:off x="8388685" y="5085185"/>
            <a:ext cx="3753967" cy="150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0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/>
        </p:nvSpPr>
        <p:spPr>
          <a:xfrm>
            <a:off x="7040027" y="1617077"/>
            <a:ext cx="3690764" cy="564574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0" marR="0" algn="ctr">
              <a:spcBef>
                <a:spcPts val="600"/>
              </a:spcBef>
              <a:defRPr sz="2200" b="1">
                <a:solidFill>
                  <a:srgbClr val="1F6EAD"/>
                </a:solidFill>
              </a:defRPr>
            </a:lvl1pPr>
          </a:lstStyle>
          <a:p>
            <a:r>
              <a:rPr sz="1600" b="0" i="1" kern="0" dirty="0">
                <a:cs typeface="Calibri"/>
                <a:sym typeface="Calibri"/>
              </a:rPr>
              <a:t>Projected HED states achievable at FAIR</a:t>
            </a:r>
            <a:endParaRPr lang="sv-SE" sz="1600" b="0" i="1" kern="0" dirty="0">
              <a:cs typeface="Calibri"/>
              <a:sym typeface="Calibri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1811338" y="30850"/>
            <a:ext cx="8605839" cy="900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>
              <a:defRPr sz="38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lang="de-DE" sz="2800" kern="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HED@FAIR</a:t>
            </a:r>
            <a:r>
              <a:rPr sz="2800" kern="0" dirty="0">
                <a:solidFill>
                  <a:schemeClr val="bg1"/>
                </a:solidFill>
                <a:uFill>
                  <a:solidFill>
                    <a:srgbClr val="006EAD"/>
                  </a:solidFill>
                </a:u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</a:t>
            </a:r>
            <a:r>
              <a:rPr lang="sv-SE" sz="2800" kern="0" dirty="0">
                <a:solidFill>
                  <a:schemeClr val="bg1"/>
                </a:solidFill>
                <a:uFill>
                  <a:solidFill>
                    <a:srgbClr val="006EAD"/>
                  </a:solidFill>
                </a:u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Physics case: </a:t>
            </a:r>
            <a:endParaRPr sz="2800" kern="0" dirty="0">
              <a:solidFill>
                <a:schemeClr val="bg1"/>
              </a:solidFill>
              <a:uFill>
                <a:solidFill>
                  <a:srgbClr val="006EAD"/>
                </a:solidFill>
              </a:u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grpSp>
        <p:nvGrpSpPr>
          <p:cNvPr id="482" name="Gruppieren 481"/>
          <p:cNvGrpSpPr>
            <a:grpSpLocks noChangeAspect="1"/>
          </p:cNvGrpSpPr>
          <p:nvPr/>
        </p:nvGrpSpPr>
        <p:grpSpPr>
          <a:xfrm>
            <a:off x="6220125" y="2276087"/>
            <a:ext cx="5107348" cy="3962995"/>
            <a:chOff x="447035" y="1284262"/>
            <a:chExt cx="6992416" cy="5425685"/>
          </a:xfrm>
        </p:grpSpPr>
        <p:grpSp>
          <p:nvGrpSpPr>
            <p:cNvPr id="483" name="Group 4"/>
            <p:cNvGrpSpPr>
              <a:grpSpLocks noChangeAspect="1"/>
            </p:cNvGrpSpPr>
            <p:nvPr/>
          </p:nvGrpSpPr>
          <p:grpSpPr bwMode="auto">
            <a:xfrm>
              <a:off x="447035" y="1284262"/>
              <a:ext cx="6992416" cy="5425685"/>
              <a:chOff x="453" y="1030"/>
              <a:chExt cx="3750" cy="2852"/>
            </a:xfrm>
          </p:grpSpPr>
          <p:grpSp>
            <p:nvGrpSpPr>
              <p:cNvPr id="505" name="Group 205"/>
              <p:cNvGrpSpPr>
                <a:grpSpLocks/>
              </p:cNvGrpSpPr>
              <p:nvPr/>
            </p:nvGrpSpPr>
            <p:grpSpPr bwMode="auto">
              <a:xfrm>
                <a:off x="713" y="1072"/>
                <a:ext cx="3409" cy="2646"/>
                <a:chOff x="713" y="1072"/>
                <a:chExt cx="3409" cy="2646"/>
              </a:xfrm>
            </p:grpSpPr>
            <p:sp>
              <p:nvSpPr>
                <p:cNvPr id="756" name="Rectangle 6"/>
                <p:cNvSpPr>
                  <a:spLocks noChangeArrowheads="1"/>
                </p:cNvSpPr>
                <p:nvPr/>
              </p:nvSpPr>
              <p:spPr bwMode="auto">
                <a:xfrm>
                  <a:off x="805" y="1072"/>
                  <a:ext cx="3317" cy="248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Rectangle 7"/>
                <p:cNvSpPr>
                  <a:spLocks noChangeArrowheads="1"/>
                </p:cNvSpPr>
                <p:nvPr/>
              </p:nvSpPr>
              <p:spPr bwMode="auto">
                <a:xfrm>
                  <a:off x="805" y="1072"/>
                  <a:ext cx="3317" cy="2489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Freeform 8"/>
                <p:cNvSpPr>
                  <a:spLocks/>
                </p:cNvSpPr>
                <p:nvPr/>
              </p:nvSpPr>
              <p:spPr bwMode="auto">
                <a:xfrm>
                  <a:off x="805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Freeform 9"/>
                <p:cNvSpPr>
                  <a:spLocks/>
                </p:cNvSpPr>
                <p:nvPr/>
              </p:nvSpPr>
              <p:spPr bwMode="auto">
                <a:xfrm>
                  <a:off x="135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Freeform 10"/>
                <p:cNvSpPr>
                  <a:spLocks/>
                </p:cNvSpPr>
                <p:nvPr/>
              </p:nvSpPr>
              <p:spPr bwMode="auto">
                <a:xfrm>
                  <a:off x="1907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Freeform 11"/>
                <p:cNvSpPr>
                  <a:spLocks/>
                </p:cNvSpPr>
                <p:nvPr/>
              </p:nvSpPr>
              <p:spPr bwMode="auto">
                <a:xfrm>
                  <a:off x="2464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Freeform 12"/>
                <p:cNvSpPr>
                  <a:spLocks/>
                </p:cNvSpPr>
                <p:nvPr/>
              </p:nvSpPr>
              <p:spPr bwMode="auto">
                <a:xfrm>
                  <a:off x="3015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Freeform 13"/>
                <p:cNvSpPr>
                  <a:spLocks/>
                </p:cNvSpPr>
                <p:nvPr/>
              </p:nvSpPr>
              <p:spPr bwMode="auto">
                <a:xfrm>
                  <a:off x="356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Freeform 14"/>
                <p:cNvSpPr>
                  <a:spLocks/>
                </p:cNvSpPr>
                <p:nvPr/>
              </p:nvSpPr>
              <p:spPr bwMode="auto">
                <a:xfrm>
                  <a:off x="4122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Freeform 15"/>
                <p:cNvSpPr>
                  <a:spLocks/>
                </p:cNvSpPr>
                <p:nvPr/>
              </p:nvSpPr>
              <p:spPr bwMode="auto">
                <a:xfrm>
                  <a:off x="805" y="3561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Freeform 16"/>
                <p:cNvSpPr>
                  <a:spLocks/>
                </p:cNvSpPr>
                <p:nvPr/>
              </p:nvSpPr>
              <p:spPr bwMode="auto">
                <a:xfrm>
                  <a:off x="805" y="3205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Freeform 17"/>
                <p:cNvSpPr>
                  <a:spLocks/>
                </p:cNvSpPr>
                <p:nvPr/>
              </p:nvSpPr>
              <p:spPr bwMode="auto">
                <a:xfrm>
                  <a:off x="805" y="2850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Freeform 18"/>
                <p:cNvSpPr>
                  <a:spLocks/>
                </p:cNvSpPr>
                <p:nvPr/>
              </p:nvSpPr>
              <p:spPr bwMode="auto">
                <a:xfrm>
                  <a:off x="805" y="2494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Freeform 19"/>
                <p:cNvSpPr>
                  <a:spLocks/>
                </p:cNvSpPr>
                <p:nvPr/>
              </p:nvSpPr>
              <p:spPr bwMode="auto">
                <a:xfrm>
                  <a:off x="805" y="2139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Freeform 20"/>
                <p:cNvSpPr>
                  <a:spLocks/>
                </p:cNvSpPr>
                <p:nvPr/>
              </p:nvSpPr>
              <p:spPr bwMode="auto">
                <a:xfrm>
                  <a:off x="805" y="1783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Freeform 21"/>
                <p:cNvSpPr>
                  <a:spLocks/>
                </p:cNvSpPr>
                <p:nvPr/>
              </p:nvSpPr>
              <p:spPr bwMode="auto">
                <a:xfrm>
                  <a:off x="805" y="1427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Freeform 22"/>
                <p:cNvSpPr>
                  <a:spLocks/>
                </p:cNvSpPr>
                <p:nvPr/>
              </p:nvSpPr>
              <p:spPr bwMode="auto">
                <a:xfrm>
                  <a:off x="805" y="1072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3" name="Line 23"/>
                <p:cNvSpPr>
                  <a:spLocks noChangeShapeType="1"/>
                </p:cNvSpPr>
                <p:nvPr/>
              </p:nvSpPr>
              <p:spPr bwMode="auto">
                <a:xfrm>
                  <a:off x="805" y="1072"/>
                  <a:ext cx="33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Line 24"/>
                <p:cNvSpPr>
                  <a:spLocks noChangeShapeType="1"/>
                </p:cNvSpPr>
                <p:nvPr/>
              </p:nvSpPr>
              <p:spPr bwMode="auto">
                <a:xfrm>
                  <a:off x="805" y="3561"/>
                  <a:ext cx="33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122" y="1072"/>
                  <a:ext cx="0" cy="248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805" y="1072"/>
                  <a:ext cx="0" cy="248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Line 27"/>
                <p:cNvSpPr>
                  <a:spLocks noChangeShapeType="1"/>
                </p:cNvSpPr>
                <p:nvPr/>
              </p:nvSpPr>
              <p:spPr bwMode="auto">
                <a:xfrm>
                  <a:off x="805" y="3561"/>
                  <a:ext cx="3317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805" y="1072"/>
                  <a:ext cx="0" cy="248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805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Line 30"/>
                <p:cNvSpPr>
                  <a:spLocks noChangeShapeType="1"/>
                </p:cNvSpPr>
                <p:nvPr/>
              </p:nvSpPr>
              <p:spPr bwMode="auto">
                <a:xfrm>
                  <a:off x="805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Freeform 31"/>
                <p:cNvSpPr>
                  <a:spLocks/>
                </p:cNvSpPr>
                <p:nvPr/>
              </p:nvSpPr>
              <p:spPr bwMode="auto">
                <a:xfrm>
                  <a:off x="805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805" y="3525"/>
                  <a:ext cx="0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Line 33"/>
                <p:cNvSpPr>
                  <a:spLocks noChangeShapeType="1"/>
                </p:cNvSpPr>
                <p:nvPr/>
              </p:nvSpPr>
              <p:spPr bwMode="auto">
                <a:xfrm>
                  <a:off x="805" y="1072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Rectangle 34"/>
                <p:cNvSpPr>
                  <a:spLocks noChangeArrowheads="1"/>
                </p:cNvSpPr>
                <p:nvPr/>
              </p:nvSpPr>
              <p:spPr bwMode="auto">
                <a:xfrm>
                  <a:off x="713" y="3607"/>
                  <a:ext cx="174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20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785" name="Rectangle 35"/>
                <p:cNvSpPr>
                  <a:spLocks noChangeArrowheads="1"/>
                </p:cNvSpPr>
                <p:nvPr/>
              </p:nvSpPr>
              <p:spPr bwMode="auto">
                <a:xfrm>
                  <a:off x="826" y="3576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786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970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Line 37"/>
                <p:cNvSpPr>
                  <a:spLocks noChangeShapeType="1"/>
                </p:cNvSpPr>
                <p:nvPr/>
              </p:nvSpPr>
              <p:spPr bwMode="auto">
                <a:xfrm>
                  <a:off x="970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Freeform 38"/>
                <p:cNvSpPr>
                  <a:spLocks/>
                </p:cNvSpPr>
                <p:nvPr/>
              </p:nvSpPr>
              <p:spPr bwMode="auto">
                <a:xfrm>
                  <a:off x="970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068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Line 40"/>
                <p:cNvSpPr>
                  <a:spLocks noChangeShapeType="1"/>
                </p:cNvSpPr>
                <p:nvPr/>
              </p:nvSpPr>
              <p:spPr bwMode="auto">
                <a:xfrm>
                  <a:off x="1068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Freeform 41"/>
                <p:cNvSpPr>
                  <a:spLocks/>
                </p:cNvSpPr>
                <p:nvPr/>
              </p:nvSpPr>
              <p:spPr bwMode="auto">
                <a:xfrm>
                  <a:off x="1068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1135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Line 43"/>
                <p:cNvSpPr>
                  <a:spLocks noChangeShapeType="1"/>
                </p:cNvSpPr>
                <p:nvPr/>
              </p:nvSpPr>
              <p:spPr bwMode="auto">
                <a:xfrm>
                  <a:off x="1135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4" name="Freeform 44"/>
                <p:cNvSpPr>
                  <a:spLocks/>
                </p:cNvSpPr>
                <p:nvPr/>
              </p:nvSpPr>
              <p:spPr bwMode="auto">
                <a:xfrm>
                  <a:off x="1135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5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1192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Line 46"/>
                <p:cNvSpPr>
                  <a:spLocks noChangeShapeType="1"/>
                </p:cNvSpPr>
                <p:nvPr/>
              </p:nvSpPr>
              <p:spPr bwMode="auto">
                <a:xfrm>
                  <a:off x="1192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Freeform 47"/>
                <p:cNvSpPr>
                  <a:spLocks/>
                </p:cNvSpPr>
                <p:nvPr/>
              </p:nvSpPr>
              <p:spPr bwMode="auto">
                <a:xfrm>
                  <a:off x="1192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233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Line 49"/>
                <p:cNvSpPr>
                  <a:spLocks noChangeShapeType="1"/>
                </p:cNvSpPr>
                <p:nvPr/>
              </p:nvSpPr>
              <p:spPr bwMode="auto">
                <a:xfrm>
                  <a:off x="1233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Freeform 50"/>
                <p:cNvSpPr>
                  <a:spLocks/>
                </p:cNvSpPr>
                <p:nvPr/>
              </p:nvSpPr>
              <p:spPr bwMode="auto">
                <a:xfrm>
                  <a:off x="1233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269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Line 52"/>
                <p:cNvSpPr>
                  <a:spLocks noChangeShapeType="1"/>
                </p:cNvSpPr>
                <p:nvPr/>
              </p:nvSpPr>
              <p:spPr bwMode="auto">
                <a:xfrm>
                  <a:off x="1269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Freeform 53"/>
                <p:cNvSpPr>
                  <a:spLocks/>
                </p:cNvSpPr>
                <p:nvPr/>
              </p:nvSpPr>
              <p:spPr bwMode="auto">
                <a:xfrm>
                  <a:off x="1269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300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Line 55"/>
                <p:cNvSpPr>
                  <a:spLocks noChangeShapeType="1"/>
                </p:cNvSpPr>
                <p:nvPr/>
              </p:nvSpPr>
              <p:spPr bwMode="auto">
                <a:xfrm>
                  <a:off x="1300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Freeform 56"/>
                <p:cNvSpPr>
                  <a:spLocks/>
                </p:cNvSpPr>
                <p:nvPr/>
              </p:nvSpPr>
              <p:spPr bwMode="auto">
                <a:xfrm>
                  <a:off x="1300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331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Line 58"/>
                <p:cNvSpPr>
                  <a:spLocks noChangeShapeType="1"/>
                </p:cNvSpPr>
                <p:nvPr/>
              </p:nvSpPr>
              <p:spPr bwMode="auto">
                <a:xfrm>
                  <a:off x="1331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Freeform 59"/>
                <p:cNvSpPr>
                  <a:spLocks/>
                </p:cNvSpPr>
                <p:nvPr/>
              </p:nvSpPr>
              <p:spPr bwMode="auto">
                <a:xfrm>
                  <a:off x="1331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356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Line 61"/>
                <p:cNvSpPr>
                  <a:spLocks noChangeShapeType="1"/>
                </p:cNvSpPr>
                <p:nvPr/>
              </p:nvSpPr>
              <p:spPr bwMode="auto">
                <a:xfrm>
                  <a:off x="1356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Freeform 62"/>
                <p:cNvSpPr>
                  <a:spLocks/>
                </p:cNvSpPr>
                <p:nvPr/>
              </p:nvSpPr>
              <p:spPr bwMode="auto">
                <a:xfrm>
                  <a:off x="135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356" y="3525"/>
                  <a:ext cx="0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Line 64"/>
                <p:cNvSpPr>
                  <a:spLocks noChangeShapeType="1"/>
                </p:cNvSpPr>
                <p:nvPr/>
              </p:nvSpPr>
              <p:spPr bwMode="auto">
                <a:xfrm>
                  <a:off x="1356" y="1072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Rectangle 65"/>
                <p:cNvSpPr>
                  <a:spLocks noChangeArrowheads="1"/>
                </p:cNvSpPr>
                <p:nvPr/>
              </p:nvSpPr>
              <p:spPr bwMode="auto">
                <a:xfrm>
                  <a:off x="1264" y="3607"/>
                  <a:ext cx="174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21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816" name="Rectangle 66"/>
                <p:cNvSpPr>
                  <a:spLocks noChangeArrowheads="1"/>
                </p:cNvSpPr>
                <p:nvPr/>
              </p:nvSpPr>
              <p:spPr bwMode="auto">
                <a:xfrm>
                  <a:off x="1377" y="3576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817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521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Line 68"/>
                <p:cNvSpPr>
                  <a:spLocks noChangeShapeType="1"/>
                </p:cNvSpPr>
                <p:nvPr/>
              </p:nvSpPr>
              <p:spPr bwMode="auto">
                <a:xfrm>
                  <a:off x="1521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Freeform 69"/>
                <p:cNvSpPr>
                  <a:spLocks/>
                </p:cNvSpPr>
                <p:nvPr/>
              </p:nvSpPr>
              <p:spPr bwMode="auto">
                <a:xfrm>
                  <a:off x="1521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619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Line 71"/>
                <p:cNvSpPr>
                  <a:spLocks noChangeShapeType="1"/>
                </p:cNvSpPr>
                <p:nvPr/>
              </p:nvSpPr>
              <p:spPr bwMode="auto">
                <a:xfrm>
                  <a:off x="1619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Freeform 72"/>
                <p:cNvSpPr>
                  <a:spLocks/>
                </p:cNvSpPr>
                <p:nvPr/>
              </p:nvSpPr>
              <p:spPr bwMode="auto">
                <a:xfrm>
                  <a:off x="1619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686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Line 74"/>
                <p:cNvSpPr>
                  <a:spLocks noChangeShapeType="1"/>
                </p:cNvSpPr>
                <p:nvPr/>
              </p:nvSpPr>
              <p:spPr bwMode="auto">
                <a:xfrm>
                  <a:off x="1686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Freeform 75"/>
                <p:cNvSpPr>
                  <a:spLocks/>
                </p:cNvSpPr>
                <p:nvPr/>
              </p:nvSpPr>
              <p:spPr bwMode="auto">
                <a:xfrm>
                  <a:off x="168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1743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Line 77"/>
                <p:cNvSpPr>
                  <a:spLocks noChangeShapeType="1"/>
                </p:cNvSpPr>
                <p:nvPr/>
              </p:nvSpPr>
              <p:spPr bwMode="auto">
                <a:xfrm>
                  <a:off x="1743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Freeform 78"/>
                <p:cNvSpPr>
                  <a:spLocks/>
                </p:cNvSpPr>
                <p:nvPr/>
              </p:nvSpPr>
              <p:spPr bwMode="auto">
                <a:xfrm>
                  <a:off x="1743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1784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Line 80"/>
                <p:cNvSpPr>
                  <a:spLocks noChangeShapeType="1"/>
                </p:cNvSpPr>
                <p:nvPr/>
              </p:nvSpPr>
              <p:spPr bwMode="auto">
                <a:xfrm>
                  <a:off x="1784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Freeform 81"/>
                <p:cNvSpPr>
                  <a:spLocks/>
                </p:cNvSpPr>
                <p:nvPr/>
              </p:nvSpPr>
              <p:spPr bwMode="auto">
                <a:xfrm>
                  <a:off x="1784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1825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Line 83"/>
                <p:cNvSpPr>
                  <a:spLocks noChangeShapeType="1"/>
                </p:cNvSpPr>
                <p:nvPr/>
              </p:nvSpPr>
              <p:spPr bwMode="auto">
                <a:xfrm>
                  <a:off x="1825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Freeform 84"/>
                <p:cNvSpPr>
                  <a:spLocks/>
                </p:cNvSpPr>
                <p:nvPr/>
              </p:nvSpPr>
              <p:spPr bwMode="auto">
                <a:xfrm>
                  <a:off x="1825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856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Line 86"/>
                <p:cNvSpPr>
                  <a:spLocks noChangeShapeType="1"/>
                </p:cNvSpPr>
                <p:nvPr/>
              </p:nvSpPr>
              <p:spPr bwMode="auto">
                <a:xfrm>
                  <a:off x="1856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Freeform 87"/>
                <p:cNvSpPr>
                  <a:spLocks/>
                </p:cNvSpPr>
                <p:nvPr/>
              </p:nvSpPr>
              <p:spPr bwMode="auto">
                <a:xfrm>
                  <a:off x="185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1882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9" name="Line 89"/>
                <p:cNvSpPr>
                  <a:spLocks noChangeShapeType="1"/>
                </p:cNvSpPr>
                <p:nvPr/>
              </p:nvSpPr>
              <p:spPr bwMode="auto">
                <a:xfrm>
                  <a:off x="1882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0" name="Freeform 90"/>
                <p:cNvSpPr>
                  <a:spLocks/>
                </p:cNvSpPr>
                <p:nvPr/>
              </p:nvSpPr>
              <p:spPr bwMode="auto">
                <a:xfrm>
                  <a:off x="1882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1907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2" name="Line 92"/>
                <p:cNvSpPr>
                  <a:spLocks noChangeShapeType="1"/>
                </p:cNvSpPr>
                <p:nvPr/>
              </p:nvSpPr>
              <p:spPr bwMode="auto">
                <a:xfrm>
                  <a:off x="1907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3" name="Freeform 93"/>
                <p:cNvSpPr>
                  <a:spLocks/>
                </p:cNvSpPr>
                <p:nvPr/>
              </p:nvSpPr>
              <p:spPr bwMode="auto">
                <a:xfrm>
                  <a:off x="1907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1907" y="3525"/>
                  <a:ext cx="0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5" name="Line 95"/>
                <p:cNvSpPr>
                  <a:spLocks noChangeShapeType="1"/>
                </p:cNvSpPr>
                <p:nvPr/>
              </p:nvSpPr>
              <p:spPr bwMode="auto">
                <a:xfrm>
                  <a:off x="1907" y="1072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6" name="Rectangle 96"/>
                <p:cNvSpPr>
                  <a:spLocks noChangeArrowheads="1"/>
                </p:cNvSpPr>
                <p:nvPr/>
              </p:nvSpPr>
              <p:spPr bwMode="auto">
                <a:xfrm>
                  <a:off x="1815" y="3607"/>
                  <a:ext cx="174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22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847" name="Rectangle 97"/>
                <p:cNvSpPr>
                  <a:spLocks noChangeArrowheads="1"/>
                </p:cNvSpPr>
                <p:nvPr/>
              </p:nvSpPr>
              <p:spPr bwMode="auto">
                <a:xfrm>
                  <a:off x="1928" y="3576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848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2072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9" name="Line 99"/>
                <p:cNvSpPr>
                  <a:spLocks noChangeShapeType="1"/>
                </p:cNvSpPr>
                <p:nvPr/>
              </p:nvSpPr>
              <p:spPr bwMode="auto">
                <a:xfrm>
                  <a:off x="2072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Freeform 100"/>
                <p:cNvSpPr>
                  <a:spLocks/>
                </p:cNvSpPr>
                <p:nvPr/>
              </p:nvSpPr>
              <p:spPr bwMode="auto">
                <a:xfrm>
                  <a:off x="2072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170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Line 102"/>
                <p:cNvSpPr>
                  <a:spLocks noChangeShapeType="1"/>
                </p:cNvSpPr>
                <p:nvPr/>
              </p:nvSpPr>
              <p:spPr bwMode="auto">
                <a:xfrm>
                  <a:off x="2170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3" name="Freeform 103"/>
                <p:cNvSpPr>
                  <a:spLocks/>
                </p:cNvSpPr>
                <p:nvPr/>
              </p:nvSpPr>
              <p:spPr bwMode="auto">
                <a:xfrm>
                  <a:off x="2170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4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242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Line 105"/>
                <p:cNvSpPr>
                  <a:spLocks noChangeShapeType="1"/>
                </p:cNvSpPr>
                <p:nvPr/>
              </p:nvSpPr>
              <p:spPr bwMode="auto">
                <a:xfrm>
                  <a:off x="2242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Freeform 106"/>
                <p:cNvSpPr>
                  <a:spLocks/>
                </p:cNvSpPr>
                <p:nvPr/>
              </p:nvSpPr>
              <p:spPr bwMode="auto">
                <a:xfrm>
                  <a:off x="2242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2294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8" name="Line 108"/>
                <p:cNvSpPr>
                  <a:spLocks noChangeShapeType="1"/>
                </p:cNvSpPr>
                <p:nvPr/>
              </p:nvSpPr>
              <p:spPr bwMode="auto">
                <a:xfrm>
                  <a:off x="2294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Freeform 109"/>
                <p:cNvSpPr>
                  <a:spLocks/>
                </p:cNvSpPr>
                <p:nvPr/>
              </p:nvSpPr>
              <p:spPr bwMode="auto">
                <a:xfrm>
                  <a:off x="2294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2340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1" name="Line 111"/>
                <p:cNvSpPr>
                  <a:spLocks noChangeShapeType="1"/>
                </p:cNvSpPr>
                <p:nvPr/>
              </p:nvSpPr>
              <p:spPr bwMode="auto">
                <a:xfrm>
                  <a:off x="2340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Freeform 112"/>
                <p:cNvSpPr>
                  <a:spLocks/>
                </p:cNvSpPr>
                <p:nvPr/>
              </p:nvSpPr>
              <p:spPr bwMode="auto">
                <a:xfrm>
                  <a:off x="2340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2376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4" name="Line 114"/>
                <p:cNvSpPr>
                  <a:spLocks noChangeShapeType="1"/>
                </p:cNvSpPr>
                <p:nvPr/>
              </p:nvSpPr>
              <p:spPr bwMode="auto">
                <a:xfrm>
                  <a:off x="2376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5" name="Freeform 115"/>
                <p:cNvSpPr>
                  <a:spLocks/>
                </p:cNvSpPr>
                <p:nvPr/>
              </p:nvSpPr>
              <p:spPr bwMode="auto">
                <a:xfrm>
                  <a:off x="237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6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2407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7" name="Line 117"/>
                <p:cNvSpPr>
                  <a:spLocks noChangeShapeType="1"/>
                </p:cNvSpPr>
                <p:nvPr/>
              </p:nvSpPr>
              <p:spPr bwMode="auto">
                <a:xfrm>
                  <a:off x="2407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8" name="Freeform 118"/>
                <p:cNvSpPr>
                  <a:spLocks/>
                </p:cNvSpPr>
                <p:nvPr/>
              </p:nvSpPr>
              <p:spPr bwMode="auto">
                <a:xfrm>
                  <a:off x="2407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9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2438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0" name="Line 120"/>
                <p:cNvSpPr>
                  <a:spLocks noChangeShapeType="1"/>
                </p:cNvSpPr>
                <p:nvPr/>
              </p:nvSpPr>
              <p:spPr bwMode="auto">
                <a:xfrm>
                  <a:off x="2438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1" name="Freeform 121"/>
                <p:cNvSpPr>
                  <a:spLocks/>
                </p:cNvSpPr>
                <p:nvPr/>
              </p:nvSpPr>
              <p:spPr bwMode="auto">
                <a:xfrm>
                  <a:off x="2438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2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2464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3" name="Line 123"/>
                <p:cNvSpPr>
                  <a:spLocks noChangeShapeType="1"/>
                </p:cNvSpPr>
                <p:nvPr/>
              </p:nvSpPr>
              <p:spPr bwMode="auto">
                <a:xfrm>
                  <a:off x="2464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4" name="Freeform 124"/>
                <p:cNvSpPr>
                  <a:spLocks/>
                </p:cNvSpPr>
                <p:nvPr/>
              </p:nvSpPr>
              <p:spPr bwMode="auto">
                <a:xfrm>
                  <a:off x="2464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5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2464" y="3525"/>
                  <a:ext cx="0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6" name="Line 126"/>
                <p:cNvSpPr>
                  <a:spLocks noChangeShapeType="1"/>
                </p:cNvSpPr>
                <p:nvPr/>
              </p:nvSpPr>
              <p:spPr bwMode="auto">
                <a:xfrm>
                  <a:off x="2464" y="1072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7" name="Rectangle 127"/>
                <p:cNvSpPr>
                  <a:spLocks noChangeArrowheads="1"/>
                </p:cNvSpPr>
                <p:nvPr/>
              </p:nvSpPr>
              <p:spPr bwMode="auto">
                <a:xfrm>
                  <a:off x="2371" y="3607"/>
                  <a:ext cx="174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23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878" name="Rectangle 128"/>
                <p:cNvSpPr>
                  <a:spLocks noChangeArrowheads="1"/>
                </p:cNvSpPr>
                <p:nvPr/>
              </p:nvSpPr>
              <p:spPr bwMode="auto">
                <a:xfrm>
                  <a:off x="2484" y="3576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879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2628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0" name="Line 130"/>
                <p:cNvSpPr>
                  <a:spLocks noChangeShapeType="1"/>
                </p:cNvSpPr>
                <p:nvPr/>
              </p:nvSpPr>
              <p:spPr bwMode="auto">
                <a:xfrm>
                  <a:off x="2628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Freeform 131"/>
                <p:cNvSpPr>
                  <a:spLocks/>
                </p:cNvSpPr>
                <p:nvPr/>
              </p:nvSpPr>
              <p:spPr bwMode="auto">
                <a:xfrm>
                  <a:off x="2628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2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2726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3" name="Line 133"/>
                <p:cNvSpPr>
                  <a:spLocks noChangeShapeType="1"/>
                </p:cNvSpPr>
                <p:nvPr/>
              </p:nvSpPr>
              <p:spPr bwMode="auto">
                <a:xfrm>
                  <a:off x="2726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4" name="Freeform 134"/>
                <p:cNvSpPr>
                  <a:spLocks/>
                </p:cNvSpPr>
                <p:nvPr/>
              </p:nvSpPr>
              <p:spPr bwMode="auto">
                <a:xfrm>
                  <a:off x="272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5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2793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Line 136"/>
                <p:cNvSpPr>
                  <a:spLocks noChangeShapeType="1"/>
                </p:cNvSpPr>
                <p:nvPr/>
              </p:nvSpPr>
              <p:spPr bwMode="auto">
                <a:xfrm>
                  <a:off x="2793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Freeform 137"/>
                <p:cNvSpPr>
                  <a:spLocks/>
                </p:cNvSpPr>
                <p:nvPr/>
              </p:nvSpPr>
              <p:spPr bwMode="auto">
                <a:xfrm>
                  <a:off x="2793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8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2850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9" name="Line 139"/>
                <p:cNvSpPr>
                  <a:spLocks noChangeShapeType="1"/>
                </p:cNvSpPr>
                <p:nvPr/>
              </p:nvSpPr>
              <p:spPr bwMode="auto">
                <a:xfrm>
                  <a:off x="2850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0" name="Freeform 140"/>
                <p:cNvSpPr>
                  <a:spLocks/>
                </p:cNvSpPr>
                <p:nvPr/>
              </p:nvSpPr>
              <p:spPr bwMode="auto">
                <a:xfrm>
                  <a:off x="2850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2891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2" name="Line 142"/>
                <p:cNvSpPr>
                  <a:spLocks noChangeShapeType="1"/>
                </p:cNvSpPr>
                <p:nvPr/>
              </p:nvSpPr>
              <p:spPr bwMode="auto">
                <a:xfrm>
                  <a:off x="2891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3" name="Freeform 143"/>
                <p:cNvSpPr>
                  <a:spLocks/>
                </p:cNvSpPr>
                <p:nvPr/>
              </p:nvSpPr>
              <p:spPr bwMode="auto">
                <a:xfrm>
                  <a:off x="2891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2927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5" name="Line 145"/>
                <p:cNvSpPr>
                  <a:spLocks noChangeShapeType="1"/>
                </p:cNvSpPr>
                <p:nvPr/>
              </p:nvSpPr>
              <p:spPr bwMode="auto">
                <a:xfrm>
                  <a:off x="2927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Freeform 146"/>
                <p:cNvSpPr>
                  <a:spLocks/>
                </p:cNvSpPr>
                <p:nvPr/>
              </p:nvSpPr>
              <p:spPr bwMode="auto">
                <a:xfrm>
                  <a:off x="2927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2958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Line 148"/>
                <p:cNvSpPr>
                  <a:spLocks noChangeShapeType="1"/>
                </p:cNvSpPr>
                <p:nvPr/>
              </p:nvSpPr>
              <p:spPr bwMode="auto">
                <a:xfrm>
                  <a:off x="2958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9" name="Freeform 149"/>
                <p:cNvSpPr>
                  <a:spLocks/>
                </p:cNvSpPr>
                <p:nvPr/>
              </p:nvSpPr>
              <p:spPr bwMode="auto">
                <a:xfrm>
                  <a:off x="2958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0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2989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1" name="Line 151"/>
                <p:cNvSpPr>
                  <a:spLocks noChangeShapeType="1"/>
                </p:cNvSpPr>
                <p:nvPr/>
              </p:nvSpPr>
              <p:spPr bwMode="auto">
                <a:xfrm>
                  <a:off x="2989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2" name="Freeform 152"/>
                <p:cNvSpPr>
                  <a:spLocks/>
                </p:cNvSpPr>
                <p:nvPr/>
              </p:nvSpPr>
              <p:spPr bwMode="auto">
                <a:xfrm>
                  <a:off x="2989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3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3015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Line 154"/>
                <p:cNvSpPr>
                  <a:spLocks noChangeShapeType="1"/>
                </p:cNvSpPr>
                <p:nvPr/>
              </p:nvSpPr>
              <p:spPr bwMode="auto">
                <a:xfrm>
                  <a:off x="3015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Freeform 155"/>
                <p:cNvSpPr>
                  <a:spLocks/>
                </p:cNvSpPr>
                <p:nvPr/>
              </p:nvSpPr>
              <p:spPr bwMode="auto">
                <a:xfrm>
                  <a:off x="3015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3015" y="3525"/>
                  <a:ext cx="0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7" name="Line 157"/>
                <p:cNvSpPr>
                  <a:spLocks noChangeShapeType="1"/>
                </p:cNvSpPr>
                <p:nvPr/>
              </p:nvSpPr>
              <p:spPr bwMode="auto">
                <a:xfrm>
                  <a:off x="3015" y="1072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8" name="Rectangle 158"/>
                <p:cNvSpPr>
                  <a:spLocks noChangeArrowheads="1"/>
                </p:cNvSpPr>
                <p:nvPr/>
              </p:nvSpPr>
              <p:spPr bwMode="auto">
                <a:xfrm>
                  <a:off x="2922" y="3607"/>
                  <a:ext cx="174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24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909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35" y="3576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910" name="Line 160"/>
                <p:cNvSpPr>
                  <a:spLocks noChangeShapeType="1"/>
                </p:cNvSpPr>
                <p:nvPr/>
              </p:nvSpPr>
              <p:spPr bwMode="auto">
                <a:xfrm flipV="1">
                  <a:off x="3180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1" name="Line 161"/>
                <p:cNvSpPr>
                  <a:spLocks noChangeShapeType="1"/>
                </p:cNvSpPr>
                <p:nvPr/>
              </p:nvSpPr>
              <p:spPr bwMode="auto">
                <a:xfrm>
                  <a:off x="3180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2" name="Freeform 162"/>
                <p:cNvSpPr>
                  <a:spLocks/>
                </p:cNvSpPr>
                <p:nvPr/>
              </p:nvSpPr>
              <p:spPr bwMode="auto">
                <a:xfrm>
                  <a:off x="3180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3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277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Line 164"/>
                <p:cNvSpPr>
                  <a:spLocks noChangeShapeType="1"/>
                </p:cNvSpPr>
                <p:nvPr/>
              </p:nvSpPr>
              <p:spPr bwMode="auto">
                <a:xfrm>
                  <a:off x="3277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Freeform 165"/>
                <p:cNvSpPr>
                  <a:spLocks/>
                </p:cNvSpPr>
                <p:nvPr/>
              </p:nvSpPr>
              <p:spPr bwMode="auto">
                <a:xfrm>
                  <a:off x="3277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3344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Line 167"/>
                <p:cNvSpPr>
                  <a:spLocks noChangeShapeType="1"/>
                </p:cNvSpPr>
                <p:nvPr/>
              </p:nvSpPr>
              <p:spPr bwMode="auto">
                <a:xfrm>
                  <a:off x="3344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8" name="Freeform 168"/>
                <p:cNvSpPr>
                  <a:spLocks/>
                </p:cNvSpPr>
                <p:nvPr/>
              </p:nvSpPr>
              <p:spPr bwMode="auto">
                <a:xfrm>
                  <a:off x="3344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9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3401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0" name="Line 170"/>
                <p:cNvSpPr>
                  <a:spLocks noChangeShapeType="1"/>
                </p:cNvSpPr>
                <p:nvPr/>
              </p:nvSpPr>
              <p:spPr bwMode="auto">
                <a:xfrm>
                  <a:off x="3401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1" name="Freeform 171"/>
                <p:cNvSpPr>
                  <a:spLocks/>
                </p:cNvSpPr>
                <p:nvPr/>
              </p:nvSpPr>
              <p:spPr bwMode="auto">
                <a:xfrm>
                  <a:off x="3401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2" name="Line 172"/>
                <p:cNvSpPr>
                  <a:spLocks noChangeShapeType="1"/>
                </p:cNvSpPr>
                <p:nvPr/>
              </p:nvSpPr>
              <p:spPr bwMode="auto">
                <a:xfrm flipV="1">
                  <a:off x="3442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Line 173"/>
                <p:cNvSpPr>
                  <a:spLocks noChangeShapeType="1"/>
                </p:cNvSpPr>
                <p:nvPr/>
              </p:nvSpPr>
              <p:spPr bwMode="auto">
                <a:xfrm>
                  <a:off x="3442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Freeform 174"/>
                <p:cNvSpPr>
                  <a:spLocks/>
                </p:cNvSpPr>
                <p:nvPr/>
              </p:nvSpPr>
              <p:spPr bwMode="auto">
                <a:xfrm>
                  <a:off x="3442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5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3483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6" name="Line 176"/>
                <p:cNvSpPr>
                  <a:spLocks noChangeShapeType="1"/>
                </p:cNvSpPr>
                <p:nvPr/>
              </p:nvSpPr>
              <p:spPr bwMode="auto">
                <a:xfrm>
                  <a:off x="3483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7" name="Freeform 177"/>
                <p:cNvSpPr>
                  <a:spLocks/>
                </p:cNvSpPr>
                <p:nvPr/>
              </p:nvSpPr>
              <p:spPr bwMode="auto">
                <a:xfrm>
                  <a:off x="3483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3514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Line 179"/>
                <p:cNvSpPr>
                  <a:spLocks noChangeShapeType="1"/>
                </p:cNvSpPr>
                <p:nvPr/>
              </p:nvSpPr>
              <p:spPr bwMode="auto">
                <a:xfrm>
                  <a:off x="3514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0" name="Freeform 180"/>
                <p:cNvSpPr>
                  <a:spLocks/>
                </p:cNvSpPr>
                <p:nvPr/>
              </p:nvSpPr>
              <p:spPr bwMode="auto">
                <a:xfrm>
                  <a:off x="3514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3540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Line 182"/>
                <p:cNvSpPr>
                  <a:spLocks noChangeShapeType="1"/>
                </p:cNvSpPr>
                <p:nvPr/>
              </p:nvSpPr>
              <p:spPr bwMode="auto">
                <a:xfrm>
                  <a:off x="3540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Freeform 183"/>
                <p:cNvSpPr>
                  <a:spLocks/>
                </p:cNvSpPr>
                <p:nvPr/>
              </p:nvSpPr>
              <p:spPr bwMode="auto">
                <a:xfrm>
                  <a:off x="3540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3566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Line 185"/>
                <p:cNvSpPr>
                  <a:spLocks noChangeShapeType="1"/>
                </p:cNvSpPr>
                <p:nvPr/>
              </p:nvSpPr>
              <p:spPr bwMode="auto">
                <a:xfrm>
                  <a:off x="3566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Freeform 186"/>
                <p:cNvSpPr>
                  <a:spLocks/>
                </p:cNvSpPr>
                <p:nvPr/>
              </p:nvSpPr>
              <p:spPr bwMode="auto">
                <a:xfrm>
                  <a:off x="356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3566" y="3525"/>
                  <a:ext cx="0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Line 188"/>
                <p:cNvSpPr>
                  <a:spLocks noChangeShapeType="1"/>
                </p:cNvSpPr>
                <p:nvPr/>
              </p:nvSpPr>
              <p:spPr bwMode="auto">
                <a:xfrm>
                  <a:off x="3566" y="1072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Rectangle 189"/>
                <p:cNvSpPr>
                  <a:spLocks noChangeArrowheads="1"/>
                </p:cNvSpPr>
                <p:nvPr/>
              </p:nvSpPr>
              <p:spPr bwMode="auto">
                <a:xfrm>
                  <a:off x="3473" y="3607"/>
                  <a:ext cx="174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25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940" name="Rectangle 190"/>
                <p:cNvSpPr>
                  <a:spLocks noChangeArrowheads="1"/>
                </p:cNvSpPr>
                <p:nvPr/>
              </p:nvSpPr>
              <p:spPr bwMode="auto">
                <a:xfrm>
                  <a:off x="3586" y="3576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941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3731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Line 192"/>
                <p:cNvSpPr>
                  <a:spLocks noChangeShapeType="1"/>
                </p:cNvSpPr>
                <p:nvPr/>
              </p:nvSpPr>
              <p:spPr bwMode="auto">
                <a:xfrm>
                  <a:off x="3731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3" name="Freeform 193"/>
                <p:cNvSpPr>
                  <a:spLocks/>
                </p:cNvSpPr>
                <p:nvPr/>
              </p:nvSpPr>
              <p:spPr bwMode="auto">
                <a:xfrm>
                  <a:off x="3731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3828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Line 195"/>
                <p:cNvSpPr>
                  <a:spLocks noChangeShapeType="1"/>
                </p:cNvSpPr>
                <p:nvPr/>
              </p:nvSpPr>
              <p:spPr bwMode="auto">
                <a:xfrm>
                  <a:off x="3828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Freeform 196"/>
                <p:cNvSpPr>
                  <a:spLocks/>
                </p:cNvSpPr>
                <p:nvPr/>
              </p:nvSpPr>
              <p:spPr bwMode="auto">
                <a:xfrm>
                  <a:off x="3828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7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3901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Line 198"/>
                <p:cNvSpPr>
                  <a:spLocks noChangeShapeType="1"/>
                </p:cNvSpPr>
                <p:nvPr/>
              </p:nvSpPr>
              <p:spPr bwMode="auto">
                <a:xfrm>
                  <a:off x="3901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Freeform 199"/>
                <p:cNvSpPr>
                  <a:spLocks/>
                </p:cNvSpPr>
                <p:nvPr/>
              </p:nvSpPr>
              <p:spPr bwMode="auto">
                <a:xfrm>
                  <a:off x="3901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3952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1" name="Line 201"/>
                <p:cNvSpPr>
                  <a:spLocks noChangeShapeType="1"/>
                </p:cNvSpPr>
                <p:nvPr/>
              </p:nvSpPr>
              <p:spPr bwMode="auto">
                <a:xfrm>
                  <a:off x="3952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Freeform 202"/>
                <p:cNvSpPr>
                  <a:spLocks/>
                </p:cNvSpPr>
                <p:nvPr/>
              </p:nvSpPr>
              <p:spPr bwMode="auto">
                <a:xfrm>
                  <a:off x="3952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3998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4" name="Line 204"/>
                <p:cNvSpPr>
                  <a:spLocks noChangeShapeType="1"/>
                </p:cNvSpPr>
                <p:nvPr/>
              </p:nvSpPr>
              <p:spPr bwMode="auto">
                <a:xfrm>
                  <a:off x="3998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06" name="Group 406"/>
              <p:cNvGrpSpPr>
                <a:grpSpLocks/>
              </p:cNvGrpSpPr>
              <p:nvPr/>
            </p:nvGrpSpPr>
            <p:grpSpPr bwMode="auto">
              <a:xfrm>
                <a:off x="627" y="1072"/>
                <a:ext cx="3576" cy="2646"/>
                <a:chOff x="627" y="1072"/>
                <a:chExt cx="3576" cy="2646"/>
              </a:xfrm>
            </p:grpSpPr>
            <p:sp>
              <p:nvSpPr>
                <p:cNvPr id="556" name="Freeform 206"/>
                <p:cNvSpPr>
                  <a:spLocks/>
                </p:cNvSpPr>
                <p:nvPr/>
              </p:nvSpPr>
              <p:spPr bwMode="auto">
                <a:xfrm>
                  <a:off x="3998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4034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Line 208"/>
                <p:cNvSpPr>
                  <a:spLocks noChangeShapeType="1"/>
                </p:cNvSpPr>
                <p:nvPr/>
              </p:nvSpPr>
              <p:spPr bwMode="auto">
                <a:xfrm>
                  <a:off x="4034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Freeform 209"/>
                <p:cNvSpPr>
                  <a:spLocks/>
                </p:cNvSpPr>
                <p:nvPr/>
              </p:nvSpPr>
              <p:spPr bwMode="auto">
                <a:xfrm>
                  <a:off x="4034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4065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Line 211"/>
                <p:cNvSpPr>
                  <a:spLocks noChangeShapeType="1"/>
                </p:cNvSpPr>
                <p:nvPr/>
              </p:nvSpPr>
              <p:spPr bwMode="auto">
                <a:xfrm>
                  <a:off x="4065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Freeform 212"/>
                <p:cNvSpPr>
                  <a:spLocks/>
                </p:cNvSpPr>
                <p:nvPr/>
              </p:nvSpPr>
              <p:spPr bwMode="auto">
                <a:xfrm>
                  <a:off x="4065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4096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Line 214"/>
                <p:cNvSpPr>
                  <a:spLocks noChangeShapeType="1"/>
                </p:cNvSpPr>
                <p:nvPr/>
              </p:nvSpPr>
              <p:spPr bwMode="auto">
                <a:xfrm>
                  <a:off x="4096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Freeform 215"/>
                <p:cNvSpPr>
                  <a:spLocks/>
                </p:cNvSpPr>
                <p:nvPr/>
              </p:nvSpPr>
              <p:spPr bwMode="auto">
                <a:xfrm>
                  <a:off x="4096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4122" y="3540"/>
                  <a:ext cx="0" cy="2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Line 217"/>
                <p:cNvSpPr>
                  <a:spLocks noChangeShapeType="1"/>
                </p:cNvSpPr>
                <p:nvPr/>
              </p:nvSpPr>
              <p:spPr bwMode="auto">
                <a:xfrm>
                  <a:off x="4122" y="1072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Freeform 218"/>
                <p:cNvSpPr>
                  <a:spLocks/>
                </p:cNvSpPr>
                <p:nvPr/>
              </p:nvSpPr>
              <p:spPr bwMode="auto">
                <a:xfrm>
                  <a:off x="4122" y="1072"/>
                  <a:ext cx="0" cy="2489"/>
                </a:xfrm>
                <a:custGeom>
                  <a:avLst/>
                  <a:gdLst>
                    <a:gd name="T0" fmla="*/ 483 h 483"/>
                    <a:gd name="T1" fmla="*/ 0 h 483"/>
                    <a:gd name="T2" fmla="*/ 0 h 48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83">
                      <a:moveTo>
                        <a:pt x="0" y="483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4122" y="3525"/>
                  <a:ext cx="0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Line 220"/>
                <p:cNvSpPr>
                  <a:spLocks noChangeShapeType="1"/>
                </p:cNvSpPr>
                <p:nvPr/>
              </p:nvSpPr>
              <p:spPr bwMode="auto">
                <a:xfrm>
                  <a:off x="4122" y="1072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Rectangle 221"/>
                <p:cNvSpPr>
                  <a:spLocks noChangeArrowheads="1"/>
                </p:cNvSpPr>
                <p:nvPr/>
              </p:nvSpPr>
              <p:spPr bwMode="auto">
                <a:xfrm>
                  <a:off x="4029" y="3607"/>
                  <a:ext cx="174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26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572" name="Rectangle 222"/>
                <p:cNvSpPr>
                  <a:spLocks noChangeArrowheads="1"/>
                </p:cNvSpPr>
                <p:nvPr/>
              </p:nvSpPr>
              <p:spPr bwMode="auto">
                <a:xfrm>
                  <a:off x="4143" y="3576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573" name="Line 223"/>
                <p:cNvSpPr>
                  <a:spLocks noChangeShapeType="1"/>
                </p:cNvSpPr>
                <p:nvPr/>
              </p:nvSpPr>
              <p:spPr bwMode="auto">
                <a:xfrm>
                  <a:off x="805" y="3561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Line 224"/>
                <p:cNvSpPr>
                  <a:spLocks noChangeShapeType="1"/>
                </p:cNvSpPr>
                <p:nvPr/>
              </p:nvSpPr>
              <p:spPr bwMode="auto">
                <a:xfrm flipH="1">
                  <a:off x="4101" y="3561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Freeform 225"/>
                <p:cNvSpPr>
                  <a:spLocks/>
                </p:cNvSpPr>
                <p:nvPr/>
              </p:nvSpPr>
              <p:spPr bwMode="auto">
                <a:xfrm>
                  <a:off x="805" y="3561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Line 226"/>
                <p:cNvSpPr>
                  <a:spLocks noChangeShapeType="1"/>
                </p:cNvSpPr>
                <p:nvPr/>
              </p:nvSpPr>
              <p:spPr bwMode="auto">
                <a:xfrm>
                  <a:off x="805" y="3561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Line 227"/>
                <p:cNvSpPr>
                  <a:spLocks noChangeShapeType="1"/>
                </p:cNvSpPr>
                <p:nvPr/>
              </p:nvSpPr>
              <p:spPr bwMode="auto">
                <a:xfrm flipH="1">
                  <a:off x="4086" y="3561"/>
                  <a:ext cx="3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Rectangle 228"/>
                <p:cNvSpPr>
                  <a:spLocks noChangeArrowheads="1"/>
                </p:cNvSpPr>
                <p:nvPr/>
              </p:nvSpPr>
              <p:spPr bwMode="auto">
                <a:xfrm>
                  <a:off x="627" y="3519"/>
                  <a:ext cx="160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-2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579" name="Rectangle 229"/>
                <p:cNvSpPr>
                  <a:spLocks noChangeArrowheads="1"/>
                </p:cNvSpPr>
                <p:nvPr/>
              </p:nvSpPr>
              <p:spPr bwMode="auto">
                <a:xfrm>
                  <a:off x="728" y="3473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580" name="Line 230"/>
                <p:cNvSpPr>
                  <a:spLocks noChangeShapeType="1"/>
                </p:cNvSpPr>
                <p:nvPr/>
              </p:nvSpPr>
              <p:spPr bwMode="auto">
                <a:xfrm>
                  <a:off x="805" y="3453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Line 231"/>
                <p:cNvSpPr>
                  <a:spLocks noChangeShapeType="1"/>
                </p:cNvSpPr>
                <p:nvPr/>
              </p:nvSpPr>
              <p:spPr bwMode="auto">
                <a:xfrm flipH="1">
                  <a:off x="4101" y="3453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Freeform 232"/>
                <p:cNvSpPr>
                  <a:spLocks/>
                </p:cNvSpPr>
                <p:nvPr/>
              </p:nvSpPr>
              <p:spPr bwMode="auto">
                <a:xfrm>
                  <a:off x="805" y="3453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Line 233"/>
                <p:cNvSpPr>
                  <a:spLocks noChangeShapeType="1"/>
                </p:cNvSpPr>
                <p:nvPr/>
              </p:nvSpPr>
              <p:spPr bwMode="auto">
                <a:xfrm>
                  <a:off x="805" y="3391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Line 234"/>
                <p:cNvSpPr>
                  <a:spLocks noChangeShapeType="1"/>
                </p:cNvSpPr>
                <p:nvPr/>
              </p:nvSpPr>
              <p:spPr bwMode="auto">
                <a:xfrm flipH="1">
                  <a:off x="4101" y="3391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Freeform 235"/>
                <p:cNvSpPr>
                  <a:spLocks/>
                </p:cNvSpPr>
                <p:nvPr/>
              </p:nvSpPr>
              <p:spPr bwMode="auto">
                <a:xfrm>
                  <a:off x="805" y="3391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Line 236"/>
                <p:cNvSpPr>
                  <a:spLocks noChangeShapeType="1"/>
                </p:cNvSpPr>
                <p:nvPr/>
              </p:nvSpPr>
              <p:spPr bwMode="auto">
                <a:xfrm>
                  <a:off x="805" y="3344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Line 237"/>
                <p:cNvSpPr>
                  <a:spLocks noChangeShapeType="1"/>
                </p:cNvSpPr>
                <p:nvPr/>
              </p:nvSpPr>
              <p:spPr bwMode="auto">
                <a:xfrm flipH="1">
                  <a:off x="4101" y="3344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Freeform 238"/>
                <p:cNvSpPr>
                  <a:spLocks/>
                </p:cNvSpPr>
                <p:nvPr/>
              </p:nvSpPr>
              <p:spPr bwMode="auto">
                <a:xfrm>
                  <a:off x="805" y="3344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Line 239"/>
                <p:cNvSpPr>
                  <a:spLocks noChangeShapeType="1"/>
                </p:cNvSpPr>
                <p:nvPr/>
              </p:nvSpPr>
              <p:spPr bwMode="auto">
                <a:xfrm>
                  <a:off x="805" y="3308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Line 240"/>
                <p:cNvSpPr>
                  <a:spLocks noChangeShapeType="1"/>
                </p:cNvSpPr>
                <p:nvPr/>
              </p:nvSpPr>
              <p:spPr bwMode="auto">
                <a:xfrm flipH="1">
                  <a:off x="4101" y="3308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Freeform 241"/>
                <p:cNvSpPr>
                  <a:spLocks/>
                </p:cNvSpPr>
                <p:nvPr/>
              </p:nvSpPr>
              <p:spPr bwMode="auto">
                <a:xfrm>
                  <a:off x="805" y="3308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Line 242"/>
                <p:cNvSpPr>
                  <a:spLocks noChangeShapeType="1"/>
                </p:cNvSpPr>
                <p:nvPr/>
              </p:nvSpPr>
              <p:spPr bwMode="auto">
                <a:xfrm>
                  <a:off x="805" y="3283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Line 243"/>
                <p:cNvSpPr>
                  <a:spLocks noChangeShapeType="1"/>
                </p:cNvSpPr>
                <p:nvPr/>
              </p:nvSpPr>
              <p:spPr bwMode="auto">
                <a:xfrm flipH="1">
                  <a:off x="4101" y="3283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Freeform 244"/>
                <p:cNvSpPr>
                  <a:spLocks/>
                </p:cNvSpPr>
                <p:nvPr/>
              </p:nvSpPr>
              <p:spPr bwMode="auto">
                <a:xfrm>
                  <a:off x="805" y="3283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Line 245"/>
                <p:cNvSpPr>
                  <a:spLocks noChangeShapeType="1"/>
                </p:cNvSpPr>
                <p:nvPr/>
              </p:nvSpPr>
              <p:spPr bwMode="auto">
                <a:xfrm>
                  <a:off x="805" y="3257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Line 246"/>
                <p:cNvSpPr>
                  <a:spLocks noChangeShapeType="1"/>
                </p:cNvSpPr>
                <p:nvPr/>
              </p:nvSpPr>
              <p:spPr bwMode="auto">
                <a:xfrm flipH="1">
                  <a:off x="4101" y="3257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Freeform 247"/>
                <p:cNvSpPr>
                  <a:spLocks/>
                </p:cNvSpPr>
                <p:nvPr/>
              </p:nvSpPr>
              <p:spPr bwMode="auto">
                <a:xfrm>
                  <a:off x="805" y="3257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Line 248"/>
                <p:cNvSpPr>
                  <a:spLocks noChangeShapeType="1"/>
                </p:cNvSpPr>
                <p:nvPr/>
              </p:nvSpPr>
              <p:spPr bwMode="auto">
                <a:xfrm>
                  <a:off x="805" y="3236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Line 249"/>
                <p:cNvSpPr>
                  <a:spLocks noChangeShapeType="1"/>
                </p:cNvSpPr>
                <p:nvPr/>
              </p:nvSpPr>
              <p:spPr bwMode="auto">
                <a:xfrm flipH="1">
                  <a:off x="4101" y="3236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Freeform 250"/>
                <p:cNvSpPr>
                  <a:spLocks/>
                </p:cNvSpPr>
                <p:nvPr/>
              </p:nvSpPr>
              <p:spPr bwMode="auto">
                <a:xfrm>
                  <a:off x="805" y="3236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Line 251"/>
                <p:cNvSpPr>
                  <a:spLocks noChangeShapeType="1"/>
                </p:cNvSpPr>
                <p:nvPr/>
              </p:nvSpPr>
              <p:spPr bwMode="auto">
                <a:xfrm>
                  <a:off x="805" y="3221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Line 252"/>
                <p:cNvSpPr>
                  <a:spLocks noChangeShapeType="1"/>
                </p:cNvSpPr>
                <p:nvPr/>
              </p:nvSpPr>
              <p:spPr bwMode="auto">
                <a:xfrm flipH="1">
                  <a:off x="4101" y="3221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Freeform 253"/>
                <p:cNvSpPr>
                  <a:spLocks/>
                </p:cNvSpPr>
                <p:nvPr/>
              </p:nvSpPr>
              <p:spPr bwMode="auto">
                <a:xfrm>
                  <a:off x="805" y="3221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4" name="Line 254"/>
                <p:cNvSpPr>
                  <a:spLocks noChangeShapeType="1"/>
                </p:cNvSpPr>
                <p:nvPr/>
              </p:nvSpPr>
              <p:spPr bwMode="auto">
                <a:xfrm>
                  <a:off x="805" y="3205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Line 255"/>
                <p:cNvSpPr>
                  <a:spLocks noChangeShapeType="1"/>
                </p:cNvSpPr>
                <p:nvPr/>
              </p:nvSpPr>
              <p:spPr bwMode="auto">
                <a:xfrm flipH="1">
                  <a:off x="4101" y="3205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6" name="Freeform 256"/>
                <p:cNvSpPr>
                  <a:spLocks/>
                </p:cNvSpPr>
                <p:nvPr/>
              </p:nvSpPr>
              <p:spPr bwMode="auto">
                <a:xfrm>
                  <a:off x="805" y="3205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Line 257"/>
                <p:cNvSpPr>
                  <a:spLocks noChangeShapeType="1"/>
                </p:cNvSpPr>
                <p:nvPr/>
              </p:nvSpPr>
              <p:spPr bwMode="auto">
                <a:xfrm>
                  <a:off x="805" y="3205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Line 258"/>
                <p:cNvSpPr>
                  <a:spLocks noChangeShapeType="1"/>
                </p:cNvSpPr>
                <p:nvPr/>
              </p:nvSpPr>
              <p:spPr bwMode="auto">
                <a:xfrm flipH="1">
                  <a:off x="4086" y="3205"/>
                  <a:ext cx="3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Rectangle 259"/>
                <p:cNvSpPr>
                  <a:spLocks noChangeArrowheads="1"/>
                </p:cNvSpPr>
                <p:nvPr/>
              </p:nvSpPr>
              <p:spPr bwMode="auto">
                <a:xfrm>
                  <a:off x="627" y="3164"/>
                  <a:ext cx="160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-1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610" name="Rectangle 260"/>
                <p:cNvSpPr>
                  <a:spLocks noChangeArrowheads="1"/>
                </p:cNvSpPr>
                <p:nvPr/>
              </p:nvSpPr>
              <p:spPr bwMode="auto">
                <a:xfrm>
                  <a:off x="728" y="3118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611" name="Line 261"/>
                <p:cNvSpPr>
                  <a:spLocks noChangeShapeType="1"/>
                </p:cNvSpPr>
                <p:nvPr/>
              </p:nvSpPr>
              <p:spPr bwMode="auto">
                <a:xfrm>
                  <a:off x="805" y="3097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Line 262"/>
                <p:cNvSpPr>
                  <a:spLocks noChangeShapeType="1"/>
                </p:cNvSpPr>
                <p:nvPr/>
              </p:nvSpPr>
              <p:spPr bwMode="auto">
                <a:xfrm flipH="1">
                  <a:off x="4101" y="3097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Freeform 263"/>
                <p:cNvSpPr>
                  <a:spLocks/>
                </p:cNvSpPr>
                <p:nvPr/>
              </p:nvSpPr>
              <p:spPr bwMode="auto">
                <a:xfrm>
                  <a:off x="805" y="3097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Line 264"/>
                <p:cNvSpPr>
                  <a:spLocks noChangeShapeType="1"/>
                </p:cNvSpPr>
                <p:nvPr/>
              </p:nvSpPr>
              <p:spPr bwMode="auto">
                <a:xfrm>
                  <a:off x="805" y="3035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Line 265"/>
                <p:cNvSpPr>
                  <a:spLocks noChangeShapeType="1"/>
                </p:cNvSpPr>
                <p:nvPr/>
              </p:nvSpPr>
              <p:spPr bwMode="auto">
                <a:xfrm flipH="1">
                  <a:off x="4101" y="3035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Freeform 266"/>
                <p:cNvSpPr>
                  <a:spLocks/>
                </p:cNvSpPr>
                <p:nvPr/>
              </p:nvSpPr>
              <p:spPr bwMode="auto">
                <a:xfrm>
                  <a:off x="805" y="3035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Line 267"/>
                <p:cNvSpPr>
                  <a:spLocks noChangeShapeType="1"/>
                </p:cNvSpPr>
                <p:nvPr/>
              </p:nvSpPr>
              <p:spPr bwMode="auto">
                <a:xfrm>
                  <a:off x="805" y="2989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4101" y="2989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Freeform 269"/>
                <p:cNvSpPr>
                  <a:spLocks/>
                </p:cNvSpPr>
                <p:nvPr/>
              </p:nvSpPr>
              <p:spPr bwMode="auto">
                <a:xfrm>
                  <a:off x="805" y="2989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Line 270"/>
                <p:cNvSpPr>
                  <a:spLocks noChangeShapeType="1"/>
                </p:cNvSpPr>
                <p:nvPr/>
              </p:nvSpPr>
              <p:spPr bwMode="auto">
                <a:xfrm>
                  <a:off x="805" y="2953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Line 271"/>
                <p:cNvSpPr>
                  <a:spLocks noChangeShapeType="1"/>
                </p:cNvSpPr>
                <p:nvPr/>
              </p:nvSpPr>
              <p:spPr bwMode="auto">
                <a:xfrm flipH="1">
                  <a:off x="4101" y="2953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Freeform 272"/>
                <p:cNvSpPr>
                  <a:spLocks/>
                </p:cNvSpPr>
                <p:nvPr/>
              </p:nvSpPr>
              <p:spPr bwMode="auto">
                <a:xfrm>
                  <a:off x="805" y="2953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Line 273"/>
                <p:cNvSpPr>
                  <a:spLocks noChangeShapeType="1"/>
                </p:cNvSpPr>
                <p:nvPr/>
              </p:nvSpPr>
              <p:spPr bwMode="auto">
                <a:xfrm>
                  <a:off x="805" y="2927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Line 274"/>
                <p:cNvSpPr>
                  <a:spLocks noChangeShapeType="1"/>
                </p:cNvSpPr>
                <p:nvPr/>
              </p:nvSpPr>
              <p:spPr bwMode="auto">
                <a:xfrm flipH="1">
                  <a:off x="4101" y="2927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Freeform 275"/>
                <p:cNvSpPr>
                  <a:spLocks/>
                </p:cNvSpPr>
                <p:nvPr/>
              </p:nvSpPr>
              <p:spPr bwMode="auto">
                <a:xfrm>
                  <a:off x="805" y="2927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Line 276"/>
                <p:cNvSpPr>
                  <a:spLocks noChangeShapeType="1"/>
                </p:cNvSpPr>
                <p:nvPr/>
              </p:nvSpPr>
              <p:spPr bwMode="auto">
                <a:xfrm>
                  <a:off x="805" y="2901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Line 277"/>
                <p:cNvSpPr>
                  <a:spLocks noChangeShapeType="1"/>
                </p:cNvSpPr>
                <p:nvPr/>
              </p:nvSpPr>
              <p:spPr bwMode="auto">
                <a:xfrm flipH="1">
                  <a:off x="4101" y="2901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Freeform 278"/>
                <p:cNvSpPr>
                  <a:spLocks/>
                </p:cNvSpPr>
                <p:nvPr/>
              </p:nvSpPr>
              <p:spPr bwMode="auto">
                <a:xfrm>
                  <a:off x="805" y="2901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Line 279"/>
                <p:cNvSpPr>
                  <a:spLocks noChangeShapeType="1"/>
                </p:cNvSpPr>
                <p:nvPr/>
              </p:nvSpPr>
              <p:spPr bwMode="auto">
                <a:xfrm>
                  <a:off x="805" y="2881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Line 280"/>
                <p:cNvSpPr>
                  <a:spLocks noChangeShapeType="1"/>
                </p:cNvSpPr>
                <p:nvPr/>
              </p:nvSpPr>
              <p:spPr bwMode="auto">
                <a:xfrm flipH="1">
                  <a:off x="4101" y="2881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1" name="Freeform 281"/>
                <p:cNvSpPr>
                  <a:spLocks/>
                </p:cNvSpPr>
                <p:nvPr/>
              </p:nvSpPr>
              <p:spPr bwMode="auto">
                <a:xfrm>
                  <a:off x="805" y="2881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2" name="Line 282"/>
                <p:cNvSpPr>
                  <a:spLocks noChangeShapeType="1"/>
                </p:cNvSpPr>
                <p:nvPr/>
              </p:nvSpPr>
              <p:spPr bwMode="auto">
                <a:xfrm>
                  <a:off x="805" y="2865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3" name="Line 283"/>
                <p:cNvSpPr>
                  <a:spLocks noChangeShapeType="1"/>
                </p:cNvSpPr>
                <p:nvPr/>
              </p:nvSpPr>
              <p:spPr bwMode="auto">
                <a:xfrm flipH="1">
                  <a:off x="4101" y="2865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4" name="Freeform 284"/>
                <p:cNvSpPr>
                  <a:spLocks/>
                </p:cNvSpPr>
                <p:nvPr/>
              </p:nvSpPr>
              <p:spPr bwMode="auto">
                <a:xfrm>
                  <a:off x="805" y="2865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5" name="Line 285"/>
                <p:cNvSpPr>
                  <a:spLocks noChangeShapeType="1"/>
                </p:cNvSpPr>
                <p:nvPr/>
              </p:nvSpPr>
              <p:spPr bwMode="auto">
                <a:xfrm>
                  <a:off x="805" y="2850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6" name="Line 286"/>
                <p:cNvSpPr>
                  <a:spLocks noChangeShapeType="1"/>
                </p:cNvSpPr>
                <p:nvPr/>
              </p:nvSpPr>
              <p:spPr bwMode="auto">
                <a:xfrm flipH="1">
                  <a:off x="4101" y="2850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7" name="Freeform 287"/>
                <p:cNvSpPr>
                  <a:spLocks/>
                </p:cNvSpPr>
                <p:nvPr/>
              </p:nvSpPr>
              <p:spPr bwMode="auto">
                <a:xfrm>
                  <a:off x="805" y="2850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Line 288"/>
                <p:cNvSpPr>
                  <a:spLocks noChangeShapeType="1"/>
                </p:cNvSpPr>
                <p:nvPr/>
              </p:nvSpPr>
              <p:spPr bwMode="auto">
                <a:xfrm>
                  <a:off x="805" y="2850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Line 289"/>
                <p:cNvSpPr>
                  <a:spLocks noChangeShapeType="1"/>
                </p:cNvSpPr>
                <p:nvPr/>
              </p:nvSpPr>
              <p:spPr bwMode="auto">
                <a:xfrm flipH="1">
                  <a:off x="4086" y="2850"/>
                  <a:ext cx="3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Rectangle 290"/>
                <p:cNvSpPr>
                  <a:spLocks noChangeArrowheads="1"/>
                </p:cNvSpPr>
                <p:nvPr/>
              </p:nvSpPr>
              <p:spPr bwMode="auto">
                <a:xfrm>
                  <a:off x="643" y="2808"/>
                  <a:ext cx="139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0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642" name="Line 292"/>
                <p:cNvSpPr>
                  <a:spLocks noChangeShapeType="1"/>
                </p:cNvSpPr>
                <p:nvPr/>
              </p:nvSpPr>
              <p:spPr bwMode="auto">
                <a:xfrm>
                  <a:off x="805" y="2742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3" name="Line 293"/>
                <p:cNvSpPr>
                  <a:spLocks noChangeShapeType="1"/>
                </p:cNvSpPr>
                <p:nvPr/>
              </p:nvSpPr>
              <p:spPr bwMode="auto">
                <a:xfrm flipH="1">
                  <a:off x="4101" y="2742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Freeform 294"/>
                <p:cNvSpPr>
                  <a:spLocks/>
                </p:cNvSpPr>
                <p:nvPr/>
              </p:nvSpPr>
              <p:spPr bwMode="auto">
                <a:xfrm>
                  <a:off x="805" y="2742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Line 295"/>
                <p:cNvSpPr>
                  <a:spLocks noChangeShapeType="1"/>
                </p:cNvSpPr>
                <p:nvPr/>
              </p:nvSpPr>
              <p:spPr bwMode="auto">
                <a:xfrm>
                  <a:off x="805" y="2680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Line 296"/>
                <p:cNvSpPr>
                  <a:spLocks noChangeShapeType="1"/>
                </p:cNvSpPr>
                <p:nvPr/>
              </p:nvSpPr>
              <p:spPr bwMode="auto">
                <a:xfrm flipH="1">
                  <a:off x="4101" y="2680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Freeform 297"/>
                <p:cNvSpPr>
                  <a:spLocks/>
                </p:cNvSpPr>
                <p:nvPr/>
              </p:nvSpPr>
              <p:spPr bwMode="auto">
                <a:xfrm>
                  <a:off x="805" y="2680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Line 298"/>
                <p:cNvSpPr>
                  <a:spLocks noChangeShapeType="1"/>
                </p:cNvSpPr>
                <p:nvPr/>
              </p:nvSpPr>
              <p:spPr bwMode="auto">
                <a:xfrm>
                  <a:off x="805" y="2633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Line 299"/>
                <p:cNvSpPr>
                  <a:spLocks noChangeShapeType="1"/>
                </p:cNvSpPr>
                <p:nvPr/>
              </p:nvSpPr>
              <p:spPr bwMode="auto">
                <a:xfrm flipH="1">
                  <a:off x="4101" y="2633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Freeform 300"/>
                <p:cNvSpPr>
                  <a:spLocks/>
                </p:cNvSpPr>
                <p:nvPr/>
              </p:nvSpPr>
              <p:spPr bwMode="auto">
                <a:xfrm>
                  <a:off x="805" y="2633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Line 301"/>
                <p:cNvSpPr>
                  <a:spLocks noChangeShapeType="1"/>
                </p:cNvSpPr>
                <p:nvPr/>
              </p:nvSpPr>
              <p:spPr bwMode="auto">
                <a:xfrm>
                  <a:off x="805" y="2597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Line 302"/>
                <p:cNvSpPr>
                  <a:spLocks noChangeShapeType="1"/>
                </p:cNvSpPr>
                <p:nvPr/>
              </p:nvSpPr>
              <p:spPr bwMode="auto">
                <a:xfrm flipH="1">
                  <a:off x="4101" y="2597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Freeform 303"/>
                <p:cNvSpPr>
                  <a:spLocks/>
                </p:cNvSpPr>
                <p:nvPr/>
              </p:nvSpPr>
              <p:spPr bwMode="auto">
                <a:xfrm>
                  <a:off x="805" y="2597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4" name="Line 304"/>
                <p:cNvSpPr>
                  <a:spLocks noChangeShapeType="1"/>
                </p:cNvSpPr>
                <p:nvPr/>
              </p:nvSpPr>
              <p:spPr bwMode="auto">
                <a:xfrm>
                  <a:off x="805" y="2571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Line 305"/>
                <p:cNvSpPr>
                  <a:spLocks noChangeShapeType="1"/>
                </p:cNvSpPr>
                <p:nvPr/>
              </p:nvSpPr>
              <p:spPr bwMode="auto">
                <a:xfrm flipH="1">
                  <a:off x="4101" y="2571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Freeform 306"/>
                <p:cNvSpPr>
                  <a:spLocks/>
                </p:cNvSpPr>
                <p:nvPr/>
              </p:nvSpPr>
              <p:spPr bwMode="auto">
                <a:xfrm>
                  <a:off x="805" y="2571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Line 307"/>
                <p:cNvSpPr>
                  <a:spLocks noChangeShapeType="1"/>
                </p:cNvSpPr>
                <p:nvPr/>
              </p:nvSpPr>
              <p:spPr bwMode="auto">
                <a:xfrm>
                  <a:off x="805" y="2546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Line 308"/>
                <p:cNvSpPr>
                  <a:spLocks noChangeShapeType="1"/>
                </p:cNvSpPr>
                <p:nvPr/>
              </p:nvSpPr>
              <p:spPr bwMode="auto">
                <a:xfrm flipH="1">
                  <a:off x="4101" y="2546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Freeform 309"/>
                <p:cNvSpPr>
                  <a:spLocks/>
                </p:cNvSpPr>
                <p:nvPr/>
              </p:nvSpPr>
              <p:spPr bwMode="auto">
                <a:xfrm>
                  <a:off x="805" y="2546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Line 310"/>
                <p:cNvSpPr>
                  <a:spLocks noChangeShapeType="1"/>
                </p:cNvSpPr>
                <p:nvPr/>
              </p:nvSpPr>
              <p:spPr bwMode="auto">
                <a:xfrm>
                  <a:off x="805" y="2525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Line 311"/>
                <p:cNvSpPr>
                  <a:spLocks noChangeShapeType="1"/>
                </p:cNvSpPr>
                <p:nvPr/>
              </p:nvSpPr>
              <p:spPr bwMode="auto">
                <a:xfrm flipH="1">
                  <a:off x="4101" y="2525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Freeform 312"/>
                <p:cNvSpPr>
                  <a:spLocks/>
                </p:cNvSpPr>
                <p:nvPr/>
              </p:nvSpPr>
              <p:spPr bwMode="auto">
                <a:xfrm>
                  <a:off x="805" y="2525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Line 313"/>
                <p:cNvSpPr>
                  <a:spLocks noChangeShapeType="1"/>
                </p:cNvSpPr>
                <p:nvPr/>
              </p:nvSpPr>
              <p:spPr bwMode="auto">
                <a:xfrm>
                  <a:off x="805" y="2510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Line 314"/>
                <p:cNvSpPr>
                  <a:spLocks noChangeShapeType="1"/>
                </p:cNvSpPr>
                <p:nvPr/>
              </p:nvSpPr>
              <p:spPr bwMode="auto">
                <a:xfrm flipH="1">
                  <a:off x="4101" y="2510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Freeform 315"/>
                <p:cNvSpPr>
                  <a:spLocks/>
                </p:cNvSpPr>
                <p:nvPr/>
              </p:nvSpPr>
              <p:spPr bwMode="auto">
                <a:xfrm>
                  <a:off x="805" y="2510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Line 316"/>
                <p:cNvSpPr>
                  <a:spLocks noChangeShapeType="1"/>
                </p:cNvSpPr>
                <p:nvPr/>
              </p:nvSpPr>
              <p:spPr bwMode="auto">
                <a:xfrm>
                  <a:off x="805" y="2494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Line 317"/>
                <p:cNvSpPr>
                  <a:spLocks noChangeShapeType="1"/>
                </p:cNvSpPr>
                <p:nvPr/>
              </p:nvSpPr>
              <p:spPr bwMode="auto">
                <a:xfrm flipH="1">
                  <a:off x="4101" y="2494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Freeform 318"/>
                <p:cNvSpPr>
                  <a:spLocks/>
                </p:cNvSpPr>
                <p:nvPr/>
              </p:nvSpPr>
              <p:spPr bwMode="auto">
                <a:xfrm>
                  <a:off x="805" y="2494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Line 319"/>
                <p:cNvSpPr>
                  <a:spLocks noChangeShapeType="1"/>
                </p:cNvSpPr>
                <p:nvPr/>
              </p:nvSpPr>
              <p:spPr bwMode="auto">
                <a:xfrm>
                  <a:off x="805" y="2494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Line 320"/>
                <p:cNvSpPr>
                  <a:spLocks noChangeShapeType="1"/>
                </p:cNvSpPr>
                <p:nvPr/>
              </p:nvSpPr>
              <p:spPr bwMode="auto">
                <a:xfrm flipH="1">
                  <a:off x="4086" y="2494"/>
                  <a:ext cx="3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Rectangle 321"/>
                <p:cNvSpPr>
                  <a:spLocks noChangeArrowheads="1"/>
                </p:cNvSpPr>
                <p:nvPr/>
              </p:nvSpPr>
              <p:spPr bwMode="auto">
                <a:xfrm>
                  <a:off x="643" y="2452"/>
                  <a:ext cx="139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673" name="Line 323"/>
                <p:cNvSpPr>
                  <a:spLocks noChangeShapeType="1"/>
                </p:cNvSpPr>
                <p:nvPr/>
              </p:nvSpPr>
              <p:spPr bwMode="auto">
                <a:xfrm>
                  <a:off x="805" y="2386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Line 324"/>
                <p:cNvSpPr>
                  <a:spLocks noChangeShapeType="1"/>
                </p:cNvSpPr>
                <p:nvPr/>
              </p:nvSpPr>
              <p:spPr bwMode="auto">
                <a:xfrm flipH="1">
                  <a:off x="4101" y="2386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Freeform 325"/>
                <p:cNvSpPr>
                  <a:spLocks/>
                </p:cNvSpPr>
                <p:nvPr/>
              </p:nvSpPr>
              <p:spPr bwMode="auto">
                <a:xfrm>
                  <a:off x="805" y="2386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Line 326"/>
                <p:cNvSpPr>
                  <a:spLocks noChangeShapeType="1"/>
                </p:cNvSpPr>
                <p:nvPr/>
              </p:nvSpPr>
              <p:spPr bwMode="auto">
                <a:xfrm>
                  <a:off x="805" y="2324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Line 327"/>
                <p:cNvSpPr>
                  <a:spLocks noChangeShapeType="1"/>
                </p:cNvSpPr>
                <p:nvPr/>
              </p:nvSpPr>
              <p:spPr bwMode="auto">
                <a:xfrm flipH="1">
                  <a:off x="4101" y="2324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Freeform 328"/>
                <p:cNvSpPr>
                  <a:spLocks/>
                </p:cNvSpPr>
                <p:nvPr/>
              </p:nvSpPr>
              <p:spPr bwMode="auto">
                <a:xfrm>
                  <a:off x="805" y="2324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Line 329"/>
                <p:cNvSpPr>
                  <a:spLocks noChangeShapeType="1"/>
                </p:cNvSpPr>
                <p:nvPr/>
              </p:nvSpPr>
              <p:spPr bwMode="auto">
                <a:xfrm>
                  <a:off x="805" y="2278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Line 330"/>
                <p:cNvSpPr>
                  <a:spLocks noChangeShapeType="1"/>
                </p:cNvSpPr>
                <p:nvPr/>
              </p:nvSpPr>
              <p:spPr bwMode="auto">
                <a:xfrm flipH="1">
                  <a:off x="4101" y="2278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Freeform 331"/>
                <p:cNvSpPr>
                  <a:spLocks/>
                </p:cNvSpPr>
                <p:nvPr/>
              </p:nvSpPr>
              <p:spPr bwMode="auto">
                <a:xfrm>
                  <a:off x="805" y="2278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Line 332"/>
                <p:cNvSpPr>
                  <a:spLocks noChangeShapeType="1"/>
                </p:cNvSpPr>
                <p:nvPr/>
              </p:nvSpPr>
              <p:spPr bwMode="auto">
                <a:xfrm>
                  <a:off x="805" y="2242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Line 333"/>
                <p:cNvSpPr>
                  <a:spLocks noChangeShapeType="1"/>
                </p:cNvSpPr>
                <p:nvPr/>
              </p:nvSpPr>
              <p:spPr bwMode="auto">
                <a:xfrm flipH="1">
                  <a:off x="4101" y="2242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Freeform 334"/>
                <p:cNvSpPr>
                  <a:spLocks/>
                </p:cNvSpPr>
                <p:nvPr/>
              </p:nvSpPr>
              <p:spPr bwMode="auto">
                <a:xfrm>
                  <a:off x="805" y="2242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Line 335"/>
                <p:cNvSpPr>
                  <a:spLocks noChangeShapeType="1"/>
                </p:cNvSpPr>
                <p:nvPr/>
              </p:nvSpPr>
              <p:spPr bwMode="auto">
                <a:xfrm>
                  <a:off x="805" y="2216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Line 336"/>
                <p:cNvSpPr>
                  <a:spLocks noChangeShapeType="1"/>
                </p:cNvSpPr>
                <p:nvPr/>
              </p:nvSpPr>
              <p:spPr bwMode="auto">
                <a:xfrm flipH="1">
                  <a:off x="4101" y="2216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Freeform 337"/>
                <p:cNvSpPr>
                  <a:spLocks/>
                </p:cNvSpPr>
                <p:nvPr/>
              </p:nvSpPr>
              <p:spPr bwMode="auto">
                <a:xfrm>
                  <a:off x="805" y="2216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Line 338"/>
                <p:cNvSpPr>
                  <a:spLocks noChangeShapeType="1"/>
                </p:cNvSpPr>
                <p:nvPr/>
              </p:nvSpPr>
              <p:spPr bwMode="auto">
                <a:xfrm>
                  <a:off x="805" y="2190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Line 339"/>
                <p:cNvSpPr>
                  <a:spLocks noChangeShapeType="1"/>
                </p:cNvSpPr>
                <p:nvPr/>
              </p:nvSpPr>
              <p:spPr bwMode="auto">
                <a:xfrm flipH="1">
                  <a:off x="4101" y="2190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Freeform 340"/>
                <p:cNvSpPr>
                  <a:spLocks/>
                </p:cNvSpPr>
                <p:nvPr/>
              </p:nvSpPr>
              <p:spPr bwMode="auto">
                <a:xfrm>
                  <a:off x="805" y="2190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Line 341"/>
                <p:cNvSpPr>
                  <a:spLocks noChangeShapeType="1"/>
                </p:cNvSpPr>
                <p:nvPr/>
              </p:nvSpPr>
              <p:spPr bwMode="auto">
                <a:xfrm>
                  <a:off x="805" y="2169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2" name="Line 342"/>
                <p:cNvSpPr>
                  <a:spLocks noChangeShapeType="1"/>
                </p:cNvSpPr>
                <p:nvPr/>
              </p:nvSpPr>
              <p:spPr bwMode="auto">
                <a:xfrm flipH="1">
                  <a:off x="4101" y="2169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3" name="Freeform 343"/>
                <p:cNvSpPr>
                  <a:spLocks/>
                </p:cNvSpPr>
                <p:nvPr/>
              </p:nvSpPr>
              <p:spPr bwMode="auto">
                <a:xfrm>
                  <a:off x="805" y="2169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Line 344"/>
                <p:cNvSpPr>
                  <a:spLocks noChangeShapeType="1"/>
                </p:cNvSpPr>
                <p:nvPr/>
              </p:nvSpPr>
              <p:spPr bwMode="auto">
                <a:xfrm>
                  <a:off x="805" y="2154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Line 345"/>
                <p:cNvSpPr>
                  <a:spLocks noChangeShapeType="1"/>
                </p:cNvSpPr>
                <p:nvPr/>
              </p:nvSpPr>
              <p:spPr bwMode="auto">
                <a:xfrm flipH="1">
                  <a:off x="4101" y="2154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Freeform 346"/>
                <p:cNvSpPr>
                  <a:spLocks/>
                </p:cNvSpPr>
                <p:nvPr/>
              </p:nvSpPr>
              <p:spPr bwMode="auto">
                <a:xfrm>
                  <a:off x="805" y="2154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Line 347"/>
                <p:cNvSpPr>
                  <a:spLocks noChangeShapeType="1"/>
                </p:cNvSpPr>
                <p:nvPr/>
              </p:nvSpPr>
              <p:spPr bwMode="auto">
                <a:xfrm>
                  <a:off x="805" y="2139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Line 348"/>
                <p:cNvSpPr>
                  <a:spLocks noChangeShapeType="1"/>
                </p:cNvSpPr>
                <p:nvPr/>
              </p:nvSpPr>
              <p:spPr bwMode="auto">
                <a:xfrm flipH="1">
                  <a:off x="4101" y="2139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Freeform 349"/>
                <p:cNvSpPr>
                  <a:spLocks/>
                </p:cNvSpPr>
                <p:nvPr/>
              </p:nvSpPr>
              <p:spPr bwMode="auto">
                <a:xfrm>
                  <a:off x="805" y="2139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Line 350"/>
                <p:cNvSpPr>
                  <a:spLocks noChangeShapeType="1"/>
                </p:cNvSpPr>
                <p:nvPr/>
              </p:nvSpPr>
              <p:spPr bwMode="auto">
                <a:xfrm>
                  <a:off x="805" y="2139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Line 351"/>
                <p:cNvSpPr>
                  <a:spLocks noChangeShapeType="1"/>
                </p:cNvSpPr>
                <p:nvPr/>
              </p:nvSpPr>
              <p:spPr bwMode="auto">
                <a:xfrm flipH="1">
                  <a:off x="4086" y="2139"/>
                  <a:ext cx="3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Rectangle 352"/>
                <p:cNvSpPr>
                  <a:spLocks noChangeArrowheads="1"/>
                </p:cNvSpPr>
                <p:nvPr/>
              </p:nvSpPr>
              <p:spPr bwMode="auto">
                <a:xfrm>
                  <a:off x="643" y="2097"/>
                  <a:ext cx="139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2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703" name="Rectangle 353"/>
                <p:cNvSpPr>
                  <a:spLocks noChangeArrowheads="1"/>
                </p:cNvSpPr>
                <p:nvPr/>
              </p:nvSpPr>
              <p:spPr bwMode="auto">
                <a:xfrm>
                  <a:off x="728" y="2051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704" name="Line 354"/>
                <p:cNvSpPr>
                  <a:spLocks noChangeShapeType="1"/>
                </p:cNvSpPr>
                <p:nvPr/>
              </p:nvSpPr>
              <p:spPr bwMode="auto">
                <a:xfrm>
                  <a:off x="805" y="2030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Line 355"/>
                <p:cNvSpPr>
                  <a:spLocks noChangeShapeType="1"/>
                </p:cNvSpPr>
                <p:nvPr/>
              </p:nvSpPr>
              <p:spPr bwMode="auto">
                <a:xfrm flipH="1">
                  <a:off x="4101" y="2030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Freeform 356"/>
                <p:cNvSpPr>
                  <a:spLocks/>
                </p:cNvSpPr>
                <p:nvPr/>
              </p:nvSpPr>
              <p:spPr bwMode="auto">
                <a:xfrm>
                  <a:off x="805" y="2030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Line 357"/>
                <p:cNvSpPr>
                  <a:spLocks noChangeShapeType="1"/>
                </p:cNvSpPr>
                <p:nvPr/>
              </p:nvSpPr>
              <p:spPr bwMode="auto">
                <a:xfrm>
                  <a:off x="805" y="1968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Line 358"/>
                <p:cNvSpPr>
                  <a:spLocks noChangeShapeType="1"/>
                </p:cNvSpPr>
                <p:nvPr/>
              </p:nvSpPr>
              <p:spPr bwMode="auto">
                <a:xfrm flipH="1">
                  <a:off x="4101" y="1968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Freeform 359"/>
                <p:cNvSpPr>
                  <a:spLocks/>
                </p:cNvSpPr>
                <p:nvPr/>
              </p:nvSpPr>
              <p:spPr bwMode="auto">
                <a:xfrm>
                  <a:off x="805" y="1968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Line 360"/>
                <p:cNvSpPr>
                  <a:spLocks noChangeShapeType="1"/>
                </p:cNvSpPr>
                <p:nvPr/>
              </p:nvSpPr>
              <p:spPr bwMode="auto">
                <a:xfrm>
                  <a:off x="805" y="1922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Line 361"/>
                <p:cNvSpPr>
                  <a:spLocks noChangeShapeType="1"/>
                </p:cNvSpPr>
                <p:nvPr/>
              </p:nvSpPr>
              <p:spPr bwMode="auto">
                <a:xfrm flipH="1">
                  <a:off x="4101" y="1922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Freeform 362"/>
                <p:cNvSpPr>
                  <a:spLocks/>
                </p:cNvSpPr>
                <p:nvPr/>
              </p:nvSpPr>
              <p:spPr bwMode="auto">
                <a:xfrm>
                  <a:off x="805" y="1922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Line 363"/>
                <p:cNvSpPr>
                  <a:spLocks noChangeShapeType="1"/>
                </p:cNvSpPr>
                <p:nvPr/>
              </p:nvSpPr>
              <p:spPr bwMode="auto">
                <a:xfrm>
                  <a:off x="805" y="1886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Line 364"/>
                <p:cNvSpPr>
                  <a:spLocks noChangeShapeType="1"/>
                </p:cNvSpPr>
                <p:nvPr/>
              </p:nvSpPr>
              <p:spPr bwMode="auto">
                <a:xfrm flipH="1">
                  <a:off x="4101" y="1886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Freeform 365"/>
                <p:cNvSpPr>
                  <a:spLocks/>
                </p:cNvSpPr>
                <p:nvPr/>
              </p:nvSpPr>
              <p:spPr bwMode="auto">
                <a:xfrm>
                  <a:off x="805" y="1886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Line 366"/>
                <p:cNvSpPr>
                  <a:spLocks noChangeShapeType="1"/>
                </p:cNvSpPr>
                <p:nvPr/>
              </p:nvSpPr>
              <p:spPr bwMode="auto">
                <a:xfrm>
                  <a:off x="805" y="1860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Line 367"/>
                <p:cNvSpPr>
                  <a:spLocks noChangeShapeType="1"/>
                </p:cNvSpPr>
                <p:nvPr/>
              </p:nvSpPr>
              <p:spPr bwMode="auto">
                <a:xfrm flipH="1">
                  <a:off x="4101" y="1860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Freeform 368"/>
                <p:cNvSpPr>
                  <a:spLocks/>
                </p:cNvSpPr>
                <p:nvPr/>
              </p:nvSpPr>
              <p:spPr bwMode="auto">
                <a:xfrm>
                  <a:off x="805" y="1860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Line 369"/>
                <p:cNvSpPr>
                  <a:spLocks noChangeShapeType="1"/>
                </p:cNvSpPr>
                <p:nvPr/>
              </p:nvSpPr>
              <p:spPr bwMode="auto">
                <a:xfrm>
                  <a:off x="805" y="1834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Line 370"/>
                <p:cNvSpPr>
                  <a:spLocks noChangeShapeType="1"/>
                </p:cNvSpPr>
                <p:nvPr/>
              </p:nvSpPr>
              <p:spPr bwMode="auto">
                <a:xfrm flipH="1">
                  <a:off x="4101" y="1834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Freeform 371"/>
                <p:cNvSpPr>
                  <a:spLocks/>
                </p:cNvSpPr>
                <p:nvPr/>
              </p:nvSpPr>
              <p:spPr bwMode="auto">
                <a:xfrm>
                  <a:off x="805" y="1834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Line 372"/>
                <p:cNvSpPr>
                  <a:spLocks noChangeShapeType="1"/>
                </p:cNvSpPr>
                <p:nvPr/>
              </p:nvSpPr>
              <p:spPr bwMode="auto">
                <a:xfrm>
                  <a:off x="805" y="1814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Line 373"/>
                <p:cNvSpPr>
                  <a:spLocks noChangeShapeType="1"/>
                </p:cNvSpPr>
                <p:nvPr/>
              </p:nvSpPr>
              <p:spPr bwMode="auto">
                <a:xfrm flipH="1">
                  <a:off x="4101" y="1814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Freeform 374"/>
                <p:cNvSpPr>
                  <a:spLocks/>
                </p:cNvSpPr>
                <p:nvPr/>
              </p:nvSpPr>
              <p:spPr bwMode="auto">
                <a:xfrm>
                  <a:off x="805" y="1814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Line 375"/>
                <p:cNvSpPr>
                  <a:spLocks noChangeShapeType="1"/>
                </p:cNvSpPr>
                <p:nvPr/>
              </p:nvSpPr>
              <p:spPr bwMode="auto">
                <a:xfrm>
                  <a:off x="805" y="1798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Line 376"/>
                <p:cNvSpPr>
                  <a:spLocks noChangeShapeType="1"/>
                </p:cNvSpPr>
                <p:nvPr/>
              </p:nvSpPr>
              <p:spPr bwMode="auto">
                <a:xfrm flipH="1">
                  <a:off x="4101" y="1798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Freeform 377"/>
                <p:cNvSpPr>
                  <a:spLocks/>
                </p:cNvSpPr>
                <p:nvPr/>
              </p:nvSpPr>
              <p:spPr bwMode="auto">
                <a:xfrm>
                  <a:off x="805" y="1798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Line 378"/>
                <p:cNvSpPr>
                  <a:spLocks noChangeShapeType="1"/>
                </p:cNvSpPr>
                <p:nvPr/>
              </p:nvSpPr>
              <p:spPr bwMode="auto">
                <a:xfrm>
                  <a:off x="805" y="1783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Line 379"/>
                <p:cNvSpPr>
                  <a:spLocks noChangeShapeType="1"/>
                </p:cNvSpPr>
                <p:nvPr/>
              </p:nvSpPr>
              <p:spPr bwMode="auto">
                <a:xfrm flipH="1">
                  <a:off x="4101" y="1783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Freeform 380"/>
                <p:cNvSpPr>
                  <a:spLocks/>
                </p:cNvSpPr>
                <p:nvPr/>
              </p:nvSpPr>
              <p:spPr bwMode="auto">
                <a:xfrm>
                  <a:off x="805" y="1783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Line 381"/>
                <p:cNvSpPr>
                  <a:spLocks noChangeShapeType="1"/>
                </p:cNvSpPr>
                <p:nvPr/>
              </p:nvSpPr>
              <p:spPr bwMode="auto">
                <a:xfrm>
                  <a:off x="805" y="1783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Line 382"/>
                <p:cNvSpPr>
                  <a:spLocks noChangeShapeType="1"/>
                </p:cNvSpPr>
                <p:nvPr/>
              </p:nvSpPr>
              <p:spPr bwMode="auto">
                <a:xfrm flipH="1">
                  <a:off x="4086" y="1783"/>
                  <a:ext cx="3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Rectangle 383"/>
                <p:cNvSpPr>
                  <a:spLocks noChangeArrowheads="1"/>
                </p:cNvSpPr>
                <p:nvPr/>
              </p:nvSpPr>
              <p:spPr bwMode="auto">
                <a:xfrm>
                  <a:off x="643" y="1741"/>
                  <a:ext cx="139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r>
                    <a:rPr lang="en-US" altLang="en-US" sz="1000" kern="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10</a:t>
                  </a:r>
                  <a:r>
                    <a:rPr lang="en-US" altLang="en-US" sz="1000" kern="0" baseline="30000" dirty="0" smtClean="0">
                      <a:solidFill>
                        <a:srgbClr val="000000"/>
                      </a:solidFill>
                      <a:latin typeface="Helvetica" charset="0"/>
                      <a:sym typeface="Calibri"/>
                    </a:rPr>
                    <a:t>3</a:t>
                  </a:r>
                  <a:endParaRPr lang="en-US" altLang="en-US" sz="1000" kern="0" baseline="300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734" name="Rectangle 384"/>
                <p:cNvSpPr>
                  <a:spLocks noChangeArrowheads="1"/>
                </p:cNvSpPr>
                <p:nvPr/>
              </p:nvSpPr>
              <p:spPr bwMode="auto">
                <a:xfrm>
                  <a:off x="728" y="1695"/>
                  <a:ext cx="0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642915"/>
                  <a:endParaRPr lang="en-US" altLang="en-US" sz="800" kern="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  <p:sp>
              <p:nvSpPr>
                <p:cNvPr id="735" name="Line 385"/>
                <p:cNvSpPr>
                  <a:spLocks noChangeShapeType="1"/>
                </p:cNvSpPr>
                <p:nvPr/>
              </p:nvSpPr>
              <p:spPr bwMode="auto">
                <a:xfrm>
                  <a:off x="805" y="1675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Line 386"/>
                <p:cNvSpPr>
                  <a:spLocks noChangeShapeType="1"/>
                </p:cNvSpPr>
                <p:nvPr/>
              </p:nvSpPr>
              <p:spPr bwMode="auto">
                <a:xfrm flipH="1">
                  <a:off x="4101" y="1675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Freeform 387"/>
                <p:cNvSpPr>
                  <a:spLocks/>
                </p:cNvSpPr>
                <p:nvPr/>
              </p:nvSpPr>
              <p:spPr bwMode="auto">
                <a:xfrm>
                  <a:off x="805" y="1675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Line 388"/>
                <p:cNvSpPr>
                  <a:spLocks noChangeShapeType="1"/>
                </p:cNvSpPr>
                <p:nvPr/>
              </p:nvSpPr>
              <p:spPr bwMode="auto">
                <a:xfrm>
                  <a:off x="805" y="1613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Line 389"/>
                <p:cNvSpPr>
                  <a:spLocks noChangeShapeType="1"/>
                </p:cNvSpPr>
                <p:nvPr/>
              </p:nvSpPr>
              <p:spPr bwMode="auto">
                <a:xfrm flipH="1">
                  <a:off x="4101" y="1613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Freeform 390"/>
                <p:cNvSpPr>
                  <a:spLocks/>
                </p:cNvSpPr>
                <p:nvPr/>
              </p:nvSpPr>
              <p:spPr bwMode="auto">
                <a:xfrm>
                  <a:off x="805" y="1613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Line 391"/>
                <p:cNvSpPr>
                  <a:spLocks noChangeShapeType="1"/>
                </p:cNvSpPr>
                <p:nvPr/>
              </p:nvSpPr>
              <p:spPr bwMode="auto">
                <a:xfrm>
                  <a:off x="805" y="1567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Line 392"/>
                <p:cNvSpPr>
                  <a:spLocks noChangeShapeType="1"/>
                </p:cNvSpPr>
                <p:nvPr/>
              </p:nvSpPr>
              <p:spPr bwMode="auto">
                <a:xfrm flipH="1">
                  <a:off x="4101" y="1567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Freeform 393"/>
                <p:cNvSpPr>
                  <a:spLocks/>
                </p:cNvSpPr>
                <p:nvPr/>
              </p:nvSpPr>
              <p:spPr bwMode="auto">
                <a:xfrm>
                  <a:off x="805" y="1567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Line 394"/>
                <p:cNvSpPr>
                  <a:spLocks noChangeShapeType="1"/>
                </p:cNvSpPr>
                <p:nvPr/>
              </p:nvSpPr>
              <p:spPr bwMode="auto">
                <a:xfrm>
                  <a:off x="805" y="1530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Line 395"/>
                <p:cNvSpPr>
                  <a:spLocks noChangeShapeType="1"/>
                </p:cNvSpPr>
                <p:nvPr/>
              </p:nvSpPr>
              <p:spPr bwMode="auto">
                <a:xfrm flipH="1">
                  <a:off x="4101" y="1530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Freeform 396"/>
                <p:cNvSpPr>
                  <a:spLocks/>
                </p:cNvSpPr>
                <p:nvPr/>
              </p:nvSpPr>
              <p:spPr bwMode="auto">
                <a:xfrm>
                  <a:off x="805" y="1530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Line 397"/>
                <p:cNvSpPr>
                  <a:spLocks noChangeShapeType="1"/>
                </p:cNvSpPr>
                <p:nvPr/>
              </p:nvSpPr>
              <p:spPr bwMode="auto">
                <a:xfrm>
                  <a:off x="805" y="1505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Line 398"/>
                <p:cNvSpPr>
                  <a:spLocks noChangeShapeType="1"/>
                </p:cNvSpPr>
                <p:nvPr/>
              </p:nvSpPr>
              <p:spPr bwMode="auto">
                <a:xfrm flipH="1">
                  <a:off x="4101" y="1505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Freeform 399"/>
                <p:cNvSpPr>
                  <a:spLocks/>
                </p:cNvSpPr>
                <p:nvPr/>
              </p:nvSpPr>
              <p:spPr bwMode="auto">
                <a:xfrm>
                  <a:off x="805" y="1505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Line 400"/>
                <p:cNvSpPr>
                  <a:spLocks noChangeShapeType="1"/>
                </p:cNvSpPr>
                <p:nvPr/>
              </p:nvSpPr>
              <p:spPr bwMode="auto">
                <a:xfrm>
                  <a:off x="805" y="1479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Line 401"/>
                <p:cNvSpPr>
                  <a:spLocks noChangeShapeType="1"/>
                </p:cNvSpPr>
                <p:nvPr/>
              </p:nvSpPr>
              <p:spPr bwMode="auto">
                <a:xfrm flipH="1">
                  <a:off x="4101" y="1479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Freeform 402"/>
                <p:cNvSpPr>
                  <a:spLocks/>
                </p:cNvSpPr>
                <p:nvPr/>
              </p:nvSpPr>
              <p:spPr bwMode="auto">
                <a:xfrm>
                  <a:off x="805" y="1479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Line 403"/>
                <p:cNvSpPr>
                  <a:spLocks noChangeShapeType="1"/>
                </p:cNvSpPr>
                <p:nvPr/>
              </p:nvSpPr>
              <p:spPr bwMode="auto">
                <a:xfrm>
                  <a:off x="805" y="1458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Line 404"/>
                <p:cNvSpPr>
                  <a:spLocks noChangeShapeType="1"/>
                </p:cNvSpPr>
                <p:nvPr/>
              </p:nvSpPr>
              <p:spPr bwMode="auto">
                <a:xfrm flipH="1">
                  <a:off x="4101" y="1458"/>
                  <a:ext cx="2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Freeform 405"/>
                <p:cNvSpPr>
                  <a:spLocks/>
                </p:cNvSpPr>
                <p:nvPr/>
              </p:nvSpPr>
              <p:spPr bwMode="auto">
                <a:xfrm>
                  <a:off x="805" y="1458"/>
                  <a:ext cx="3317" cy="0"/>
                </a:xfrm>
                <a:custGeom>
                  <a:avLst/>
                  <a:gdLst>
                    <a:gd name="T0" fmla="*/ 0 w 644"/>
                    <a:gd name="T1" fmla="*/ 644 w 644"/>
                    <a:gd name="T2" fmla="*/ 644 w 64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644">
                      <a:moveTo>
                        <a:pt x="0" y="0"/>
                      </a:moveTo>
                      <a:lnTo>
                        <a:pt x="644" y="0"/>
                      </a:lnTo>
                      <a:lnTo>
                        <a:pt x="6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800" kern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07" name="Line 407"/>
              <p:cNvSpPr>
                <a:spLocks noChangeShapeType="1"/>
              </p:cNvSpPr>
              <p:nvPr/>
            </p:nvSpPr>
            <p:spPr bwMode="auto">
              <a:xfrm>
                <a:off x="805" y="1443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Line 408"/>
              <p:cNvSpPr>
                <a:spLocks noChangeShapeType="1"/>
              </p:cNvSpPr>
              <p:nvPr/>
            </p:nvSpPr>
            <p:spPr bwMode="auto">
              <a:xfrm flipH="1">
                <a:off x="4101" y="1443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Freeform 409"/>
              <p:cNvSpPr>
                <a:spLocks/>
              </p:cNvSpPr>
              <p:nvPr/>
            </p:nvSpPr>
            <p:spPr bwMode="auto">
              <a:xfrm>
                <a:off x="805" y="1443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Line 410"/>
              <p:cNvSpPr>
                <a:spLocks noChangeShapeType="1"/>
              </p:cNvSpPr>
              <p:nvPr/>
            </p:nvSpPr>
            <p:spPr bwMode="auto">
              <a:xfrm>
                <a:off x="805" y="1427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Line 411"/>
              <p:cNvSpPr>
                <a:spLocks noChangeShapeType="1"/>
              </p:cNvSpPr>
              <p:nvPr/>
            </p:nvSpPr>
            <p:spPr bwMode="auto">
              <a:xfrm flipH="1">
                <a:off x="4101" y="1427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Freeform 412"/>
              <p:cNvSpPr>
                <a:spLocks/>
              </p:cNvSpPr>
              <p:nvPr/>
            </p:nvSpPr>
            <p:spPr bwMode="auto">
              <a:xfrm>
                <a:off x="805" y="1427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Line 413"/>
              <p:cNvSpPr>
                <a:spLocks noChangeShapeType="1"/>
              </p:cNvSpPr>
              <p:nvPr/>
            </p:nvSpPr>
            <p:spPr bwMode="auto">
              <a:xfrm>
                <a:off x="805" y="1427"/>
                <a:ext cx="3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Line 414"/>
              <p:cNvSpPr>
                <a:spLocks noChangeShapeType="1"/>
              </p:cNvSpPr>
              <p:nvPr/>
            </p:nvSpPr>
            <p:spPr bwMode="auto">
              <a:xfrm flipH="1">
                <a:off x="4086" y="1427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Rectangle 415"/>
              <p:cNvSpPr>
                <a:spLocks noChangeArrowheads="1"/>
              </p:cNvSpPr>
              <p:nvPr/>
            </p:nvSpPr>
            <p:spPr bwMode="auto">
              <a:xfrm>
                <a:off x="643" y="1386"/>
                <a:ext cx="139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42915"/>
                <a:r>
                  <a:rPr lang="en-US" altLang="en-US" sz="1000" kern="0" dirty="0" smtClean="0">
                    <a:solidFill>
                      <a:srgbClr val="000000"/>
                    </a:solidFill>
                    <a:latin typeface="Helvetica" charset="0"/>
                    <a:sym typeface="Calibri"/>
                  </a:rPr>
                  <a:t>10</a:t>
                </a:r>
                <a:r>
                  <a:rPr lang="en-US" altLang="en-US" sz="1000" kern="0" baseline="30000" dirty="0" smtClean="0">
                    <a:solidFill>
                      <a:srgbClr val="000000"/>
                    </a:solidFill>
                    <a:latin typeface="Helvetica" charset="0"/>
                    <a:sym typeface="Calibri"/>
                  </a:rPr>
                  <a:t>4</a:t>
                </a:r>
                <a:endParaRPr lang="en-US" altLang="en-US" sz="1000" kern="0" baseline="30000" dirty="0">
                  <a:solidFill>
                    <a:srgbClr val="000000"/>
                  </a:solidFill>
                  <a:sym typeface="Calibri"/>
                </a:endParaRPr>
              </a:p>
            </p:txBody>
          </p:sp>
          <p:sp>
            <p:nvSpPr>
              <p:cNvPr id="517" name="Line 417"/>
              <p:cNvSpPr>
                <a:spLocks noChangeShapeType="1"/>
              </p:cNvSpPr>
              <p:nvPr/>
            </p:nvSpPr>
            <p:spPr bwMode="auto">
              <a:xfrm>
                <a:off x="805" y="1319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Line 418"/>
              <p:cNvSpPr>
                <a:spLocks noChangeShapeType="1"/>
              </p:cNvSpPr>
              <p:nvPr/>
            </p:nvSpPr>
            <p:spPr bwMode="auto">
              <a:xfrm flipH="1">
                <a:off x="4101" y="1319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Freeform 419"/>
              <p:cNvSpPr>
                <a:spLocks/>
              </p:cNvSpPr>
              <p:nvPr/>
            </p:nvSpPr>
            <p:spPr bwMode="auto">
              <a:xfrm>
                <a:off x="805" y="1319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Line 420"/>
              <p:cNvSpPr>
                <a:spLocks noChangeShapeType="1"/>
              </p:cNvSpPr>
              <p:nvPr/>
            </p:nvSpPr>
            <p:spPr bwMode="auto">
              <a:xfrm>
                <a:off x="805" y="1257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Line 421"/>
              <p:cNvSpPr>
                <a:spLocks noChangeShapeType="1"/>
              </p:cNvSpPr>
              <p:nvPr/>
            </p:nvSpPr>
            <p:spPr bwMode="auto">
              <a:xfrm flipH="1">
                <a:off x="4101" y="1257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Freeform 422"/>
              <p:cNvSpPr>
                <a:spLocks/>
              </p:cNvSpPr>
              <p:nvPr/>
            </p:nvSpPr>
            <p:spPr bwMode="auto">
              <a:xfrm>
                <a:off x="805" y="1257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Line 423"/>
              <p:cNvSpPr>
                <a:spLocks noChangeShapeType="1"/>
              </p:cNvSpPr>
              <p:nvPr/>
            </p:nvSpPr>
            <p:spPr bwMode="auto">
              <a:xfrm>
                <a:off x="805" y="1211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Line 424"/>
              <p:cNvSpPr>
                <a:spLocks noChangeShapeType="1"/>
              </p:cNvSpPr>
              <p:nvPr/>
            </p:nvSpPr>
            <p:spPr bwMode="auto">
              <a:xfrm flipH="1">
                <a:off x="4101" y="1211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Freeform 425"/>
              <p:cNvSpPr>
                <a:spLocks/>
              </p:cNvSpPr>
              <p:nvPr/>
            </p:nvSpPr>
            <p:spPr bwMode="auto">
              <a:xfrm>
                <a:off x="805" y="1211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Line 426"/>
              <p:cNvSpPr>
                <a:spLocks noChangeShapeType="1"/>
              </p:cNvSpPr>
              <p:nvPr/>
            </p:nvSpPr>
            <p:spPr bwMode="auto">
              <a:xfrm>
                <a:off x="805" y="1175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Line 427"/>
              <p:cNvSpPr>
                <a:spLocks noChangeShapeType="1"/>
              </p:cNvSpPr>
              <p:nvPr/>
            </p:nvSpPr>
            <p:spPr bwMode="auto">
              <a:xfrm flipH="1">
                <a:off x="4101" y="1175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Freeform 428"/>
              <p:cNvSpPr>
                <a:spLocks/>
              </p:cNvSpPr>
              <p:nvPr/>
            </p:nvSpPr>
            <p:spPr bwMode="auto">
              <a:xfrm>
                <a:off x="805" y="1175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Line 429"/>
              <p:cNvSpPr>
                <a:spLocks noChangeShapeType="1"/>
              </p:cNvSpPr>
              <p:nvPr/>
            </p:nvSpPr>
            <p:spPr bwMode="auto">
              <a:xfrm>
                <a:off x="805" y="1149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Line 430"/>
              <p:cNvSpPr>
                <a:spLocks noChangeShapeType="1"/>
              </p:cNvSpPr>
              <p:nvPr/>
            </p:nvSpPr>
            <p:spPr bwMode="auto">
              <a:xfrm flipH="1">
                <a:off x="4101" y="1149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Freeform 431"/>
              <p:cNvSpPr>
                <a:spLocks/>
              </p:cNvSpPr>
              <p:nvPr/>
            </p:nvSpPr>
            <p:spPr bwMode="auto">
              <a:xfrm>
                <a:off x="805" y="1149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Line 432"/>
              <p:cNvSpPr>
                <a:spLocks noChangeShapeType="1"/>
              </p:cNvSpPr>
              <p:nvPr/>
            </p:nvSpPr>
            <p:spPr bwMode="auto">
              <a:xfrm>
                <a:off x="805" y="1123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Line 433"/>
              <p:cNvSpPr>
                <a:spLocks noChangeShapeType="1"/>
              </p:cNvSpPr>
              <p:nvPr/>
            </p:nvSpPr>
            <p:spPr bwMode="auto">
              <a:xfrm flipH="1">
                <a:off x="4101" y="1123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Freeform 434"/>
              <p:cNvSpPr>
                <a:spLocks/>
              </p:cNvSpPr>
              <p:nvPr/>
            </p:nvSpPr>
            <p:spPr bwMode="auto">
              <a:xfrm>
                <a:off x="805" y="1123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Line 435"/>
              <p:cNvSpPr>
                <a:spLocks noChangeShapeType="1"/>
              </p:cNvSpPr>
              <p:nvPr/>
            </p:nvSpPr>
            <p:spPr bwMode="auto">
              <a:xfrm>
                <a:off x="805" y="1103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Line 436"/>
              <p:cNvSpPr>
                <a:spLocks noChangeShapeType="1"/>
              </p:cNvSpPr>
              <p:nvPr/>
            </p:nvSpPr>
            <p:spPr bwMode="auto">
              <a:xfrm flipH="1">
                <a:off x="4101" y="1103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Freeform 437"/>
              <p:cNvSpPr>
                <a:spLocks/>
              </p:cNvSpPr>
              <p:nvPr/>
            </p:nvSpPr>
            <p:spPr bwMode="auto">
              <a:xfrm>
                <a:off x="805" y="1103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Line 438"/>
              <p:cNvSpPr>
                <a:spLocks noChangeShapeType="1"/>
              </p:cNvSpPr>
              <p:nvPr/>
            </p:nvSpPr>
            <p:spPr bwMode="auto">
              <a:xfrm>
                <a:off x="805" y="1087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Line 439"/>
              <p:cNvSpPr>
                <a:spLocks noChangeShapeType="1"/>
              </p:cNvSpPr>
              <p:nvPr/>
            </p:nvSpPr>
            <p:spPr bwMode="auto">
              <a:xfrm flipH="1">
                <a:off x="4101" y="1087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Freeform 440"/>
              <p:cNvSpPr>
                <a:spLocks/>
              </p:cNvSpPr>
              <p:nvPr/>
            </p:nvSpPr>
            <p:spPr bwMode="auto">
              <a:xfrm>
                <a:off x="805" y="1087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Line 441"/>
              <p:cNvSpPr>
                <a:spLocks noChangeShapeType="1"/>
              </p:cNvSpPr>
              <p:nvPr/>
            </p:nvSpPr>
            <p:spPr bwMode="auto">
              <a:xfrm>
                <a:off x="805" y="1072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Line 442"/>
              <p:cNvSpPr>
                <a:spLocks noChangeShapeType="1"/>
              </p:cNvSpPr>
              <p:nvPr/>
            </p:nvSpPr>
            <p:spPr bwMode="auto">
              <a:xfrm flipH="1">
                <a:off x="4101" y="1072"/>
                <a:ext cx="2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Freeform 443"/>
              <p:cNvSpPr>
                <a:spLocks/>
              </p:cNvSpPr>
              <p:nvPr/>
            </p:nvSpPr>
            <p:spPr bwMode="auto">
              <a:xfrm>
                <a:off x="805" y="1072"/>
                <a:ext cx="3317" cy="0"/>
              </a:xfrm>
              <a:custGeom>
                <a:avLst/>
                <a:gdLst>
                  <a:gd name="T0" fmla="*/ 0 w 644"/>
                  <a:gd name="T1" fmla="*/ 644 w 644"/>
                  <a:gd name="T2" fmla="*/ 644 w 6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44">
                    <a:moveTo>
                      <a:pt x="0" y="0"/>
                    </a:moveTo>
                    <a:lnTo>
                      <a:pt x="644" y="0"/>
                    </a:lnTo>
                    <a:lnTo>
                      <a:pt x="6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Line 444"/>
              <p:cNvSpPr>
                <a:spLocks noChangeShapeType="1"/>
              </p:cNvSpPr>
              <p:nvPr/>
            </p:nvSpPr>
            <p:spPr bwMode="auto">
              <a:xfrm>
                <a:off x="805" y="1072"/>
                <a:ext cx="3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Line 445"/>
              <p:cNvSpPr>
                <a:spLocks noChangeShapeType="1"/>
              </p:cNvSpPr>
              <p:nvPr/>
            </p:nvSpPr>
            <p:spPr bwMode="auto">
              <a:xfrm flipH="1">
                <a:off x="4086" y="1072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Rectangle 446"/>
              <p:cNvSpPr>
                <a:spLocks noChangeArrowheads="1"/>
              </p:cNvSpPr>
              <p:nvPr/>
            </p:nvSpPr>
            <p:spPr bwMode="auto">
              <a:xfrm>
                <a:off x="643" y="1030"/>
                <a:ext cx="139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42915"/>
                <a:r>
                  <a:rPr lang="en-US" altLang="en-US" sz="1000" kern="0" dirty="0" smtClean="0">
                    <a:solidFill>
                      <a:srgbClr val="000000"/>
                    </a:solidFill>
                    <a:latin typeface="Helvetica" charset="0"/>
                    <a:sym typeface="Calibri"/>
                  </a:rPr>
                  <a:t>10</a:t>
                </a:r>
                <a:r>
                  <a:rPr lang="en-US" altLang="en-US" sz="1000" kern="0" baseline="30000" dirty="0" smtClean="0">
                    <a:solidFill>
                      <a:srgbClr val="000000"/>
                    </a:solidFill>
                    <a:latin typeface="Helvetica" charset="0"/>
                    <a:sym typeface="Calibri"/>
                  </a:rPr>
                  <a:t>5</a:t>
                </a:r>
                <a:endParaRPr lang="en-US" altLang="en-US" sz="1000" kern="0" baseline="30000" dirty="0">
                  <a:solidFill>
                    <a:srgbClr val="000000"/>
                  </a:solidFill>
                  <a:sym typeface="Calibri"/>
                </a:endParaRPr>
              </a:p>
            </p:txBody>
          </p:sp>
          <p:sp>
            <p:nvSpPr>
              <p:cNvPr id="548" name="Line 448"/>
              <p:cNvSpPr>
                <a:spLocks noChangeShapeType="1"/>
              </p:cNvSpPr>
              <p:nvPr/>
            </p:nvSpPr>
            <p:spPr bwMode="auto">
              <a:xfrm>
                <a:off x="805" y="1072"/>
                <a:ext cx="33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Line 449"/>
              <p:cNvSpPr>
                <a:spLocks noChangeShapeType="1"/>
              </p:cNvSpPr>
              <p:nvPr/>
            </p:nvSpPr>
            <p:spPr bwMode="auto">
              <a:xfrm>
                <a:off x="805" y="3561"/>
                <a:ext cx="331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Line 450"/>
              <p:cNvSpPr>
                <a:spLocks noChangeShapeType="1"/>
              </p:cNvSpPr>
              <p:nvPr/>
            </p:nvSpPr>
            <p:spPr bwMode="auto">
              <a:xfrm flipV="1">
                <a:off x="4122" y="1072"/>
                <a:ext cx="0" cy="248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Line 451"/>
              <p:cNvSpPr>
                <a:spLocks noChangeShapeType="1"/>
              </p:cNvSpPr>
              <p:nvPr/>
            </p:nvSpPr>
            <p:spPr bwMode="auto">
              <a:xfrm flipV="1">
                <a:off x="805" y="1072"/>
                <a:ext cx="0" cy="248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Line 452"/>
              <p:cNvSpPr>
                <a:spLocks noChangeShapeType="1"/>
              </p:cNvSpPr>
              <p:nvPr/>
            </p:nvSpPr>
            <p:spPr bwMode="auto">
              <a:xfrm flipV="1">
                <a:off x="805" y="2139"/>
                <a:ext cx="3317" cy="711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00" kern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Rectangle 453"/>
              <p:cNvSpPr>
                <a:spLocks noChangeArrowheads="1"/>
              </p:cNvSpPr>
              <p:nvPr/>
            </p:nvSpPr>
            <p:spPr bwMode="auto">
              <a:xfrm>
                <a:off x="2098" y="3727"/>
                <a:ext cx="963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42915"/>
                <a:r>
                  <a:rPr lang="en-US" altLang="en-US" sz="1400" kern="0" dirty="0">
                    <a:solidFill>
                      <a:srgbClr val="000000"/>
                    </a:solidFill>
                    <a:latin typeface="Helvetica" charset="0"/>
                    <a:sym typeface="Calibri"/>
                  </a:rPr>
                  <a:t>density [ion/cm</a:t>
                </a:r>
                <a:r>
                  <a:rPr lang="en-US" altLang="en-US" sz="1400" kern="0" baseline="30000" dirty="0">
                    <a:solidFill>
                      <a:srgbClr val="000000"/>
                    </a:solidFill>
                    <a:latin typeface="Helvetica" charset="0"/>
                    <a:sym typeface="Calibri"/>
                  </a:rPr>
                  <a:t>3</a:t>
                </a:r>
                <a:r>
                  <a:rPr lang="en-US" altLang="en-US" sz="1400" kern="0" dirty="0">
                    <a:solidFill>
                      <a:srgbClr val="000000"/>
                    </a:solidFill>
                    <a:latin typeface="Helvetica" charset="0"/>
                    <a:sym typeface="Calibri"/>
                  </a:rPr>
                  <a:t>]</a:t>
                </a:r>
                <a:endParaRPr lang="en-US" altLang="en-US" sz="1400" kern="0" dirty="0">
                  <a:solidFill>
                    <a:srgbClr val="000000"/>
                  </a:solidFill>
                  <a:sym typeface="Calibri"/>
                </a:endParaRPr>
              </a:p>
            </p:txBody>
          </p:sp>
          <p:sp>
            <p:nvSpPr>
              <p:cNvPr id="554" name="Rectangle 455"/>
              <p:cNvSpPr>
                <a:spLocks noChangeArrowheads="1"/>
              </p:cNvSpPr>
              <p:nvPr/>
            </p:nvSpPr>
            <p:spPr bwMode="auto">
              <a:xfrm>
                <a:off x="2788" y="3752"/>
                <a:ext cx="0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42915"/>
                <a:endParaRPr lang="en-US" altLang="en-US" sz="800" kern="0" dirty="0">
                  <a:solidFill>
                    <a:srgbClr val="000000"/>
                  </a:solidFill>
                  <a:sym typeface="Calibri"/>
                </a:endParaRPr>
              </a:p>
            </p:txBody>
          </p:sp>
          <p:sp>
            <p:nvSpPr>
              <p:cNvPr id="555" name="Rectangle 456"/>
              <p:cNvSpPr>
                <a:spLocks noChangeArrowheads="1"/>
              </p:cNvSpPr>
              <p:nvPr/>
            </p:nvSpPr>
            <p:spPr bwMode="auto">
              <a:xfrm rot="16200000">
                <a:off x="52" y="2199"/>
                <a:ext cx="959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42915"/>
                <a:r>
                  <a:rPr lang="en-US" altLang="en-US" sz="1400" kern="0" dirty="0">
                    <a:solidFill>
                      <a:srgbClr val="000000"/>
                    </a:solidFill>
                    <a:latin typeface="Helvetica" charset="0"/>
                    <a:sym typeface="Calibri"/>
                  </a:rPr>
                  <a:t>temperature [eV]</a:t>
                </a:r>
                <a:endParaRPr lang="en-US" altLang="en-US" sz="1400" kern="0" dirty="0">
                  <a:solidFill>
                    <a:srgbClr val="000000"/>
                  </a:solidFill>
                  <a:sym typeface="Calibri"/>
                </a:endParaRPr>
              </a:p>
            </p:txBody>
          </p:sp>
        </p:grpSp>
        <p:sp>
          <p:nvSpPr>
            <p:cNvPr id="484" name="Line 535"/>
            <p:cNvSpPr>
              <a:spLocks noChangeShapeType="1"/>
            </p:cNvSpPr>
            <p:nvPr/>
          </p:nvSpPr>
          <p:spPr bwMode="auto">
            <a:xfrm flipH="1" flipV="1">
              <a:off x="1112712" y="2060445"/>
              <a:ext cx="6011612" cy="4038824"/>
            </a:xfrm>
            <a:prstGeom prst="line">
              <a:avLst/>
            </a:prstGeom>
            <a:noFill/>
            <a:ln w="1270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85" name="Textfeld 484"/>
            <p:cNvSpPr txBox="1"/>
            <p:nvPr/>
          </p:nvSpPr>
          <p:spPr>
            <a:xfrm rot="20916901">
              <a:off x="2659013" y="3958545"/>
              <a:ext cx="540325" cy="29496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800" b="1" kern="0" dirty="0">
                  <a:solidFill>
                    <a:srgbClr val="A7A7A7"/>
                  </a:solidFill>
                  <a:latin typeface="Symbol" panose="05050102010706020507" pitchFamily="18" charset="2"/>
                  <a:cs typeface="Calibri"/>
                  <a:sym typeface="Calibri"/>
                </a:rPr>
                <a:t>G</a:t>
              </a:r>
              <a:r>
                <a:rPr lang="en-US" sz="800" b="1" kern="0" dirty="0">
                  <a:solidFill>
                    <a:srgbClr val="A7A7A7"/>
                  </a:solidFill>
                  <a:latin typeface="Calibri"/>
                  <a:cs typeface="Calibri"/>
                  <a:sym typeface="Calibri"/>
                </a:rPr>
                <a:t> = 1</a:t>
              </a:r>
            </a:p>
          </p:txBody>
        </p:sp>
        <p:sp>
          <p:nvSpPr>
            <p:cNvPr id="486" name="Textfeld 485"/>
            <p:cNvSpPr txBox="1"/>
            <p:nvPr/>
          </p:nvSpPr>
          <p:spPr>
            <a:xfrm rot="16200000">
              <a:off x="3248917" y="4971182"/>
              <a:ext cx="1295285" cy="29496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800" kern="0" dirty="0">
                  <a:solidFill>
                    <a:srgbClr val="A7A7A7"/>
                  </a:solidFill>
                  <a:latin typeface="Calibri"/>
                  <a:cs typeface="Calibri"/>
                  <a:sym typeface="Calibri"/>
                </a:rPr>
                <a:t>Solid state density</a:t>
              </a:r>
            </a:p>
          </p:txBody>
        </p:sp>
        <p:sp>
          <p:nvSpPr>
            <p:cNvPr id="487" name="Line 535"/>
            <p:cNvSpPr>
              <a:spLocks noChangeShapeType="1"/>
            </p:cNvSpPr>
            <p:nvPr/>
          </p:nvSpPr>
          <p:spPr bwMode="auto">
            <a:xfrm flipV="1">
              <a:off x="4172594" y="1378431"/>
              <a:ext cx="0" cy="4720839"/>
            </a:xfrm>
            <a:prstGeom prst="line">
              <a:avLst/>
            </a:prstGeom>
            <a:noFill/>
            <a:ln w="76200">
              <a:solidFill>
                <a:srgbClr val="0000FF">
                  <a:alpha val="40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88" name="Ellipse 487"/>
            <p:cNvSpPr/>
            <p:nvPr/>
          </p:nvSpPr>
          <p:spPr>
            <a:xfrm rot="1990744">
              <a:off x="3482401" y="3531970"/>
              <a:ext cx="3011258" cy="2059142"/>
            </a:xfrm>
            <a:prstGeom prst="ellipse">
              <a:avLst/>
            </a:prstGeom>
            <a:gradFill flip="none" rotWithShape="1">
              <a:gsLst>
                <a:gs pos="50800">
                  <a:schemeClr val="accent6">
                    <a:alpha val="50000"/>
                  </a:schemeClr>
                </a:gs>
                <a:gs pos="0">
                  <a:schemeClr val="accent6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kern="0" dirty="0">
                  <a:solidFill>
                    <a:srgbClr val="FFFFFF"/>
                  </a:solidFill>
                  <a:sym typeface="Calibri"/>
                </a:rPr>
                <a:t>FAIR</a:t>
              </a:r>
            </a:p>
          </p:txBody>
        </p:sp>
        <p:sp>
          <p:nvSpPr>
            <p:cNvPr id="490" name="Ellipse 489"/>
            <p:cNvSpPr/>
            <p:nvPr/>
          </p:nvSpPr>
          <p:spPr>
            <a:xfrm>
              <a:off x="5433736" y="2354053"/>
              <a:ext cx="1681265" cy="710551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kern="0" dirty="0">
                  <a:solidFill>
                    <a:srgbClr val="FFFFFF"/>
                  </a:solidFill>
                  <a:sym typeface="Calibri"/>
                </a:rPr>
                <a:t>sun core</a:t>
              </a:r>
            </a:p>
          </p:txBody>
        </p:sp>
        <p:sp>
          <p:nvSpPr>
            <p:cNvPr id="491" name="Textfeld 490"/>
            <p:cNvSpPr txBox="1"/>
            <p:nvPr/>
          </p:nvSpPr>
          <p:spPr>
            <a:xfrm rot="2039635">
              <a:off x="1626888" y="2227607"/>
              <a:ext cx="672004" cy="29496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800" b="1" kern="0" dirty="0">
                  <a:solidFill>
                    <a:srgbClr val="A7A7A7"/>
                  </a:solidFill>
                  <a:latin typeface="Calibri"/>
                  <a:cs typeface="Calibri"/>
                  <a:sym typeface="Calibri"/>
                </a:rPr>
                <a:t>1 Mbar</a:t>
              </a:r>
            </a:p>
          </p:txBody>
        </p:sp>
        <p:sp>
          <p:nvSpPr>
            <p:cNvPr id="492" name="Ellipse 491"/>
            <p:cNvSpPr/>
            <p:nvPr/>
          </p:nvSpPr>
          <p:spPr>
            <a:xfrm>
              <a:off x="5261546" y="1838816"/>
              <a:ext cx="1200832" cy="710551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rgbClr val="FF0000">
                    <a:tint val="23500"/>
                    <a:satMod val="160000"/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kern="0" dirty="0">
                  <a:solidFill>
                    <a:srgbClr val="FFFFFF"/>
                  </a:solidFill>
                  <a:sym typeface="Calibri"/>
                </a:rPr>
                <a:t>ICF</a:t>
              </a:r>
            </a:p>
          </p:txBody>
        </p:sp>
        <p:sp>
          <p:nvSpPr>
            <p:cNvPr id="493" name="Textfeld 492"/>
            <p:cNvSpPr txBox="1"/>
            <p:nvPr/>
          </p:nvSpPr>
          <p:spPr>
            <a:xfrm rot="2039876">
              <a:off x="3508777" y="1620234"/>
              <a:ext cx="639083" cy="29496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800" b="1" kern="0" dirty="0">
                  <a:solidFill>
                    <a:srgbClr val="A7A7A7"/>
                  </a:solidFill>
                  <a:latin typeface="Calibri"/>
                  <a:cs typeface="Calibri"/>
                  <a:sym typeface="Calibri"/>
                </a:rPr>
                <a:t>1 </a:t>
              </a:r>
              <a:r>
                <a:rPr lang="en-US" sz="800" b="1" kern="0" dirty="0" err="1">
                  <a:solidFill>
                    <a:srgbClr val="A7A7A7"/>
                  </a:solidFill>
                  <a:latin typeface="Calibri"/>
                  <a:cs typeface="Calibri"/>
                  <a:sym typeface="Calibri"/>
                </a:rPr>
                <a:t>Gbar</a:t>
              </a:r>
              <a:endParaRPr lang="en-US" sz="800" b="1" kern="0" dirty="0">
                <a:solidFill>
                  <a:srgbClr val="A7A7A7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94" name="Line 535"/>
            <p:cNvSpPr>
              <a:spLocks noChangeShapeType="1"/>
            </p:cNvSpPr>
            <p:nvPr/>
          </p:nvSpPr>
          <p:spPr bwMode="auto">
            <a:xfrm flipH="1" flipV="1">
              <a:off x="2852427" y="1392700"/>
              <a:ext cx="4450904" cy="3006591"/>
            </a:xfrm>
            <a:prstGeom prst="line">
              <a:avLst/>
            </a:prstGeom>
            <a:noFill/>
            <a:ln w="1270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96" name="Textfeld 495"/>
            <p:cNvSpPr txBox="1"/>
            <p:nvPr/>
          </p:nvSpPr>
          <p:spPr>
            <a:xfrm>
              <a:off x="6300197" y="1700806"/>
              <a:ext cx="867328" cy="54778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2000" b="1" kern="0" dirty="0">
                  <a:solidFill>
                    <a:srgbClr val="A7A7A7"/>
                  </a:solidFill>
                  <a:latin typeface="Calibri"/>
                  <a:cs typeface="Calibri"/>
                  <a:sym typeface="Calibri"/>
                </a:rPr>
                <a:t>HED</a:t>
              </a:r>
            </a:p>
          </p:txBody>
        </p:sp>
        <p:sp>
          <p:nvSpPr>
            <p:cNvPr id="497" name="Textfeld 496"/>
            <p:cNvSpPr txBox="1"/>
            <p:nvPr/>
          </p:nvSpPr>
          <p:spPr>
            <a:xfrm>
              <a:off x="6156181" y="3789039"/>
              <a:ext cx="1099961" cy="54778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2000" b="1" kern="0" dirty="0">
                  <a:solidFill>
                    <a:srgbClr val="A7A7A7"/>
                  </a:solidFill>
                  <a:latin typeface="Calibri"/>
                  <a:cs typeface="Calibri"/>
                  <a:sym typeface="Calibri"/>
                </a:rPr>
                <a:t>WDM</a:t>
              </a:r>
            </a:p>
          </p:txBody>
        </p:sp>
        <p:sp>
          <p:nvSpPr>
            <p:cNvPr id="498" name="Ellipse 497"/>
            <p:cNvSpPr/>
            <p:nvPr/>
          </p:nvSpPr>
          <p:spPr>
            <a:xfrm rot="20965707">
              <a:off x="1094086" y="2151700"/>
              <a:ext cx="5299280" cy="1366091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rgbClr val="FF0000">
                    <a:tint val="23500"/>
                    <a:satMod val="160000"/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kern="0" dirty="0">
                  <a:solidFill>
                    <a:srgbClr val="FFFFFF"/>
                  </a:solidFill>
                  <a:sym typeface="Calibri"/>
                </a:rPr>
                <a:t>Laser plasma</a:t>
              </a:r>
            </a:p>
          </p:txBody>
        </p:sp>
        <p:grpSp>
          <p:nvGrpSpPr>
            <p:cNvPr id="499" name="Gruppieren 498"/>
            <p:cNvGrpSpPr/>
            <p:nvPr/>
          </p:nvGrpSpPr>
          <p:grpSpPr>
            <a:xfrm>
              <a:off x="3859677" y="3929841"/>
              <a:ext cx="674319" cy="2184552"/>
              <a:chOff x="6931095" y="4403183"/>
              <a:chExt cx="574095" cy="1822934"/>
            </a:xfrm>
          </p:grpSpPr>
          <p:sp>
            <p:nvSpPr>
              <p:cNvPr id="503" name="Pfeil nach unten 502"/>
              <p:cNvSpPr/>
              <p:nvPr/>
            </p:nvSpPr>
            <p:spPr>
              <a:xfrm rot="10800000">
                <a:off x="6931095" y="4403183"/>
                <a:ext cx="574095" cy="1822934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800" b="1" kern="0" dirty="0">
                  <a:solidFill>
                    <a:srgbClr val="FFFFFF"/>
                  </a:solidFill>
                  <a:sym typeface="Calibri"/>
                </a:endParaRPr>
              </a:p>
            </p:txBody>
          </p:sp>
          <p:sp>
            <p:nvSpPr>
              <p:cNvPr id="504" name="Textfeld 503"/>
              <p:cNvSpPr txBox="1"/>
              <p:nvPr/>
            </p:nvSpPr>
            <p:spPr>
              <a:xfrm rot="16200000">
                <a:off x="6319119" y="5148766"/>
                <a:ext cx="1745655" cy="35874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r>
                  <a:rPr lang="en-US" sz="1400" kern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isochoric heating</a:t>
                </a:r>
              </a:p>
            </p:txBody>
          </p:sp>
        </p:grpSp>
        <p:grpSp>
          <p:nvGrpSpPr>
            <p:cNvPr id="500" name="Gruppieren 499"/>
            <p:cNvGrpSpPr/>
            <p:nvPr/>
          </p:nvGrpSpPr>
          <p:grpSpPr>
            <a:xfrm rot="2574958">
              <a:off x="4726824" y="4408864"/>
              <a:ext cx="739983" cy="1863369"/>
              <a:chOff x="6949225" y="4592818"/>
              <a:chExt cx="504056" cy="1554917"/>
            </a:xfrm>
          </p:grpSpPr>
          <p:sp>
            <p:nvSpPr>
              <p:cNvPr id="501" name="Pfeil nach unten 500"/>
              <p:cNvSpPr/>
              <p:nvPr/>
            </p:nvSpPr>
            <p:spPr>
              <a:xfrm rot="11299305">
                <a:off x="6949225" y="4592818"/>
                <a:ext cx="504056" cy="1554917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800" b="1" kern="0" dirty="0">
                  <a:solidFill>
                    <a:srgbClr val="FFFFFF"/>
                  </a:solidFill>
                  <a:sym typeface="Calibri"/>
                </a:endParaRPr>
              </a:p>
            </p:txBody>
          </p:sp>
          <p:sp>
            <p:nvSpPr>
              <p:cNvPr id="502" name="Textfeld 501"/>
              <p:cNvSpPr txBox="1"/>
              <p:nvPr/>
            </p:nvSpPr>
            <p:spPr>
              <a:xfrm rot="16693320">
                <a:off x="6492360" y="5292593"/>
                <a:ext cx="1370226" cy="287028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r>
                  <a:rPr lang="en-US" sz="1400" kern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compression</a:t>
                </a:r>
              </a:p>
            </p:txBody>
          </p:sp>
        </p:grpSp>
        <p:sp>
          <p:nvSpPr>
            <p:cNvPr id="495" name="Ellipse 494"/>
            <p:cNvSpPr/>
            <p:nvPr/>
          </p:nvSpPr>
          <p:spPr>
            <a:xfrm>
              <a:off x="4208195" y="4755803"/>
              <a:ext cx="1115655" cy="82517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FDBB63">
                    <a:tint val="23500"/>
                    <a:satMod val="160000"/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kern="0" dirty="0">
                  <a:solidFill>
                    <a:srgbClr val="FFFFFF"/>
                  </a:solidFill>
                  <a:sym typeface="Calibri"/>
                </a:rPr>
                <a:t>earth-like cores</a:t>
              </a:r>
            </a:p>
          </p:txBody>
        </p:sp>
        <p:sp>
          <p:nvSpPr>
            <p:cNvPr id="489" name="Ellipse 488"/>
            <p:cNvSpPr/>
            <p:nvPr/>
          </p:nvSpPr>
          <p:spPr>
            <a:xfrm>
              <a:off x="4725402" y="4123465"/>
              <a:ext cx="1361772" cy="710551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FDBB63">
                    <a:tint val="23500"/>
                    <a:satMod val="160000"/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kern="0" dirty="0">
                  <a:solidFill>
                    <a:srgbClr val="FFFFFF"/>
                  </a:solidFill>
                  <a:sym typeface="Calibri"/>
                </a:rPr>
                <a:t>Jupiter core</a:t>
              </a:r>
            </a:p>
          </p:txBody>
        </p:sp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16537" y="152872"/>
            <a:ext cx="8155340" cy="787557"/>
          </a:xfrm>
        </p:spPr>
        <p:txBody>
          <a:bodyPr/>
          <a:lstStyle/>
          <a:p>
            <a:r>
              <a:rPr lang="en-US" dirty="0" smtClean="0"/>
              <a:t>FAIR: extreme </a:t>
            </a:r>
            <a:r>
              <a:rPr lang="en-US" dirty="0"/>
              <a:t>states of matter at the </a:t>
            </a:r>
            <a:r>
              <a:rPr lang="en-US" dirty="0" smtClean="0"/>
              <a:t>mesoscale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47492" y="1480601"/>
            <a:ext cx="5871012" cy="1436335"/>
          </a:xfrm>
        </p:spPr>
        <p:txBody>
          <a:bodyPr/>
          <a:lstStyle/>
          <a:p>
            <a:r>
              <a:rPr lang="en-US" dirty="0"/>
              <a:t>FAIR is an ideal driver for </a:t>
            </a:r>
            <a:r>
              <a:rPr lang="en-US" dirty="0" smtClean="0"/>
              <a:t>generating warm dense matter (WDM) </a:t>
            </a:r>
            <a:r>
              <a:rPr lang="en-US" dirty="0"/>
              <a:t>at near equilibrium conditions 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rom the time scale (microseconds) and size (mm</a:t>
            </a:r>
            <a:r>
              <a:rPr lang="en-US" baseline="30000" dirty="0" smtClean="0"/>
              <a:t>3</a:t>
            </a:r>
            <a:r>
              <a:rPr lang="en-US" dirty="0" smtClean="0"/>
              <a:t>), FAIR-generated WDM is highly relevant to planetary science</a:t>
            </a:r>
            <a:endParaRPr lang="en-US" dirty="0"/>
          </a:p>
        </p:txBody>
      </p:sp>
      <p:grpSp>
        <p:nvGrpSpPr>
          <p:cNvPr id="955" name="Group 8"/>
          <p:cNvGrpSpPr>
            <a:grpSpLocks/>
          </p:cNvGrpSpPr>
          <p:nvPr/>
        </p:nvGrpSpPr>
        <p:grpSpPr bwMode="auto">
          <a:xfrm>
            <a:off x="1277892" y="3875658"/>
            <a:ext cx="2939488" cy="1048732"/>
            <a:chOff x="3631" y="2417"/>
            <a:chExt cx="2041" cy="728"/>
          </a:xfrm>
        </p:grpSpPr>
        <p:sp>
          <p:nvSpPr>
            <p:cNvPr id="962" name="Freeform 9"/>
            <p:cNvSpPr>
              <a:spLocks noChangeArrowheads="1"/>
            </p:cNvSpPr>
            <p:nvPr/>
          </p:nvSpPr>
          <p:spPr bwMode="auto">
            <a:xfrm>
              <a:off x="3631" y="2424"/>
              <a:ext cx="420" cy="484"/>
            </a:xfrm>
            <a:custGeom>
              <a:avLst/>
              <a:gdLst>
                <a:gd name="T0" fmla="*/ 1436 w 1851"/>
                <a:gd name="T1" fmla="*/ 2107 h 2135"/>
                <a:gd name="T2" fmla="*/ 111 w 1851"/>
                <a:gd name="T3" fmla="*/ 1861 h 2135"/>
                <a:gd name="T4" fmla="*/ 56 w 1851"/>
                <a:gd name="T5" fmla="*/ 1779 h 2135"/>
                <a:gd name="T6" fmla="*/ 28 w 1851"/>
                <a:gd name="T7" fmla="*/ 1587 h 2135"/>
                <a:gd name="T8" fmla="*/ 0 w 1851"/>
                <a:gd name="T9" fmla="*/ 1450 h 2135"/>
                <a:gd name="T10" fmla="*/ 0 w 1851"/>
                <a:gd name="T11" fmla="*/ 1287 h 2135"/>
                <a:gd name="T12" fmla="*/ 0 w 1851"/>
                <a:gd name="T13" fmla="*/ 1067 h 2135"/>
                <a:gd name="T14" fmla="*/ 0 w 1851"/>
                <a:gd name="T15" fmla="*/ 903 h 2135"/>
                <a:gd name="T16" fmla="*/ 82 w 1851"/>
                <a:gd name="T17" fmla="*/ 657 h 2135"/>
                <a:gd name="T18" fmla="*/ 166 w 1851"/>
                <a:gd name="T19" fmla="*/ 411 h 2135"/>
                <a:gd name="T20" fmla="*/ 303 w 1851"/>
                <a:gd name="T21" fmla="*/ 165 h 2135"/>
                <a:gd name="T22" fmla="*/ 415 w 1851"/>
                <a:gd name="T23" fmla="*/ 55 h 2135"/>
                <a:gd name="T24" fmla="*/ 468 w 1851"/>
                <a:gd name="T25" fmla="*/ 0 h 2135"/>
                <a:gd name="T26" fmla="*/ 1850 w 1851"/>
                <a:gd name="T27" fmla="*/ 246 h 2135"/>
                <a:gd name="T28" fmla="*/ 1656 w 1851"/>
                <a:gd name="T29" fmla="*/ 2134 h 2135"/>
                <a:gd name="T30" fmla="*/ 1436 w 1851"/>
                <a:gd name="T31" fmla="*/ 2079 h 2135"/>
                <a:gd name="T32" fmla="*/ 1436 w 1851"/>
                <a:gd name="T33" fmla="*/ 2107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51" h="2135">
                  <a:moveTo>
                    <a:pt x="1436" y="2107"/>
                  </a:moveTo>
                  <a:lnTo>
                    <a:pt x="111" y="1861"/>
                  </a:lnTo>
                  <a:lnTo>
                    <a:pt x="56" y="1779"/>
                  </a:lnTo>
                  <a:lnTo>
                    <a:pt x="28" y="1587"/>
                  </a:lnTo>
                  <a:lnTo>
                    <a:pt x="0" y="1450"/>
                  </a:lnTo>
                  <a:lnTo>
                    <a:pt x="0" y="1287"/>
                  </a:lnTo>
                  <a:lnTo>
                    <a:pt x="0" y="1067"/>
                  </a:lnTo>
                  <a:lnTo>
                    <a:pt x="0" y="903"/>
                  </a:lnTo>
                  <a:lnTo>
                    <a:pt x="82" y="657"/>
                  </a:lnTo>
                  <a:lnTo>
                    <a:pt x="166" y="411"/>
                  </a:lnTo>
                  <a:lnTo>
                    <a:pt x="303" y="165"/>
                  </a:lnTo>
                  <a:lnTo>
                    <a:pt x="415" y="55"/>
                  </a:lnTo>
                  <a:lnTo>
                    <a:pt x="468" y="0"/>
                  </a:lnTo>
                  <a:lnTo>
                    <a:pt x="1850" y="246"/>
                  </a:lnTo>
                  <a:lnTo>
                    <a:pt x="1656" y="2134"/>
                  </a:lnTo>
                  <a:lnTo>
                    <a:pt x="1436" y="2079"/>
                  </a:lnTo>
                  <a:lnTo>
                    <a:pt x="1436" y="2107"/>
                  </a:lnTo>
                </a:path>
              </a:pathLst>
            </a:custGeom>
            <a:solidFill>
              <a:srgbClr val="FFD600"/>
            </a:solidFill>
            <a:ln w="9525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63" name="Freeform 10"/>
            <p:cNvSpPr>
              <a:spLocks noChangeArrowheads="1"/>
            </p:cNvSpPr>
            <p:nvPr/>
          </p:nvSpPr>
          <p:spPr bwMode="auto">
            <a:xfrm>
              <a:off x="3631" y="2424"/>
              <a:ext cx="420" cy="484"/>
            </a:xfrm>
            <a:custGeom>
              <a:avLst/>
              <a:gdLst>
                <a:gd name="T0" fmla="*/ 1436 w 1851"/>
                <a:gd name="T1" fmla="*/ 2107 h 2135"/>
                <a:gd name="T2" fmla="*/ 111 w 1851"/>
                <a:gd name="T3" fmla="*/ 1861 h 2135"/>
                <a:gd name="T4" fmla="*/ 56 w 1851"/>
                <a:gd name="T5" fmla="*/ 1779 h 2135"/>
                <a:gd name="T6" fmla="*/ 28 w 1851"/>
                <a:gd name="T7" fmla="*/ 1587 h 2135"/>
                <a:gd name="T8" fmla="*/ 0 w 1851"/>
                <a:gd name="T9" fmla="*/ 1450 h 2135"/>
                <a:gd name="T10" fmla="*/ 0 w 1851"/>
                <a:gd name="T11" fmla="*/ 1287 h 2135"/>
                <a:gd name="T12" fmla="*/ 0 w 1851"/>
                <a:gd name="T13" fmla="*/ 1067 h 2135"/>
                <a:gd name="T14" fmla="*/ 0 w 1851"/>
                <a:gd name="T15" fmla="*/ 903 h 2135"/>
                <a:gd name="T16" fmla="*/ 82 w 1851"/>
                <a:gd name="T17" fmla="*/ 657 h 2135"/>
                <a:gd name="T18" fmla="*/ 166 w 1851"/>
                <a:gd name="T19" fmla="*/ 411 h 2135"/>
                <a:gd name="T20" fmla="*/ 303 w 1851"/>
                <a:gd name="T21" fmla="*/ 165 h 2135"/>
                <a:gd name="T22" fmla="*/ 415 w 1851"/>
                <a:gd name="T23" fmla="*/ 55 h 2135"/>
                <a:gd name="T24" fmla="*/ 468 w 1851"/>
                <a:gd name="T25" fmla="*/ 0 h 2135"/>
                <a:gd name="T26" fmla="*/ 1850 w 1851"/>
                <a:gd name="T27" fmla="*/ 246 h 2135"/>
                <a:gd name="T28" fmla="*/ 1656 w 1851"/>
                <a:gd name="T29" fmla="*/ 2134 h 2135"/>
                <a:gd name="T30" fmla="*/ 1436 w 1851"/>
                <a:gd name="T31" fmla="*/ 2079 h 2135"/>
                <a:gd name="T32" fmla="*/ 1436 w 1851"/>
                <a:gd name="T33" fmla="*/ 2107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51" h="2135">
                  <a:moveTo>
                    <a:pt x="1436" y="2107"/>
                  </a:moveTo>
                  <a:lnTo>
                    <a:pt x="111" y="1861"/>
                  </a:lnTo>
                  <a:lnTo>
                    <a:pt x="56" y="1779"/>
                  </a:lnTo>
                  <a:lnTo>
                    <a:pt x="28" y="1587"/>
                  </a:lnTo>
                  <a:lnTo>
                    <a:pt x="0" y="1450"/>
                  </a:lnTo>
                  <a:lnTo>
                    <a:pt x="0" y="1287"/>
                  </a:lnTo>
                  <a:lnTo>
                    <a:pt x="0" y="1067"/>
                  </a:lnTo>
                  <a:lnTo>
                    <a:pt x="0" y="903"/>
                  </a:lnTo>
                  <a:lnTo>
                    <a:pt x="82" y="657"/>
                  </a:lnTo>
                  <a:lnTo>
                    <a:pt x="166" y="411"/>
                  </a:lnTo>
                  <a:lnTo>
                    <a:pt x="303" y="165"/>
                  </a:lnTo>
                  <a:lnTo>
                    <a:pt x="415" y="55"/>
                  </a:lnTo>
                  <a:lnTo>
                    <a:pt x="468" y="0"/>
                  </a:lnTo>
                  <a:lnTo>
                    <a:pt x="1850" y="246"/>
                  </a:lnTo>
                  <a:lnTo>
                    <a:pt x="1656" y="2134"/>
                  </a:lnTo>
                  <a:lnTo>
                    <a:pt x="1436" y="2079"/>
                  </a:lnTo>
                  <a:lnTo>
                    <a:pt x="1436" y="210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64" name="Freeform 11"/>
            <p:cNvSpPr>
              <a:spLocks noChangeArrowheads="1"/>
            </p:cNvSpPr>
            <p:nvPr/>
          </p:nvSpPr>
          <p:spPr bwMode="auto">
            <a:xfrm>
              <a:off x="3856" y="2417"/>
              <a:ext cx="282" cy="534"/>
            </a:xfrm>
            <a:custGeom>
              <a:avLst/>
              <a:gdLst>
                <a:gd name="T0" fmla="*/ 1215 w 1244"/>
                <a:gd name="T1" fmla="*/ 1285 h 2353"/>
                <a:gd name="T2" fmla="*/ 1159 w 1244"/>
                <a:gd name="T3" fmla="*/ 1505 h 2353"/>
                <a:gd name="T4" fmla="*/ 1077 w 1244"/>
                <a:gd name="T5" fmla="*/ 1723 h 2353"/>
                <a:gd name="T6" fmla="*/ 995 w 1244"/>
                <a:gd name="T7" fmla="*/ 1915 h 2353"/>
                <a:gd name="T8" fmla="*/ 884 w 1244"/>
                <a:gd name="T9" fmla="*/ 2079 h 2353"/>
                <a:gd name="T10" fmla="*/ 772 w 1244"/>
                <a:gd name="T11" fmla="*/ 2216 h 2353"/>
                <a:gd name="T12" fmla="*/ 662 w 1244"/>
                <a:gd name="T13" fmla="*/ 2298 h 2353"/>
                <a:gd name="T14" fmla="*/ 525 w 1244"/>
                <a:gd name="T15" fmla="*/ 2352 h 2353"/>
                <a:gd name="T16" fmla="*/ 413 w 1244"/>
                <a:gd name="T17" fmla="*/ 2352 h 2353"/>
                <a:gd name="T18" fmla="*/ 304 w 1244"/>
                <a:gd name="T19" fmla="*/ 2298 h 2353"/>
                <a:gd name="T20" fmla="*/ 193 w 1244"/>
                <a:gd name="T21" fmla="*/ 2216 h 2353"/>
                <a:gd name="T22" fmla="*/ 110 w 1244"/>
                <a:gd name="T23" fmla="*/ 2106 h 2353"/>
                <a:gd name="T24" fmla="*/ 55 w 1244"/>
                <a:gd name="T25" fmla="*/ 1942 h 2353"/>
                <a:gd name="T26" fmla="*/ 0 w 1244"/>
                <a:gd name="T27" fmla="*/ 1751 h 2353"/>
                <a:gd name="T28" fmla="*/ 0 w 1244"/>
                <a:gd name="T29" fmla="*/ 1531 h 2353"/>
                <a:gd name="T30" fmla="*/ 0 w 1244"/>
                <a:gd name="T31" fmla="*/ 1314 h 2353"/>
                <a:gd name="T32" fmla="*/ 28 w 1244"/>
                <a:gd name="T33" fmla="*/ 1066 h 2353"/>
                <a:gd name="T34" fmla="*/ 83 w 1244"/>
                <a:gd name="T35" fmla="*/ 848 h 2353"/>
                <a:gd name="T36" fmla="*/ 138 w 1244"/>
                <a:gd name="T37" fmla="*/ 630 h 2353"/>
                <a:gd name="T38" fmla="*/ 248 w 1244"/>
                <a:gd name="T39" fmla="*/ 438 h 2353"/>
                <a:gd name="T40" fmla="*/ 331 w 1244"/>
                <a:gd name="T41" fmla="*/ 273 h 2353"/>
                <a:gd name="T42" fmla="*/ 470 w 1244"/>
                <a:gd name="T43" fmla="*/ 137 h 2353"/>
                <a:gd name="T44" fmla="*/ 581 w 1244"/>
                <a:gd name="T45" fmla="*/ 55 h 2353"/>
                <a:gd name="T46" fmla="*/ 690 w 1244"/>
                <a:gd name="T47" fmla="*/ 0 h 2353"/>
                <a:gd name="T48" fmla="*/ 829 w 1244"/>
                <a:gd name="T49" fmla="*/ 0 h 2353"/>
                <a:gd name="T50" fmla="*/ 938 w 1244"/>
                <a:gd name="T51" fmla="*/ 55 h 2353"/>
                <a:gd name="T52" fmla="*/ 1049 w 1244"/>
                <a:gd name="T53" fmla="*/ 137 h 2353"/>
                <a:gd name="T54" fmla="*/ 1132 w 1244"/>
                <a:gd name="T55" fmla="*/ 273 h 2353"/>
                <a:gd name="T56" fmla="*/ 1187 w 1244"/>
                <a:gd name="T57" fmla="*/ 411 h 2353"/>
                <a:gd name="T58" fmla="*/ 1215 w 1244"/>
                <a:gd name="T59" fmla="*/ 603 h 2353"/>
                <a:gd name="T60" fmla="*/ 1243 w 1244"/>
                <a:gd name="T61" fmla="*/ 821 h 2353"/>
                <a:gd name="T62" fmla="*/ 1243 w 1244"/>
                <a:gd name="T63" fmla="*/ 1040 h 2353"/>
                <a:gd name="T64" fmla="*/ 1215 w 1244"/>
                <a:gd name="T65" fmla="*/ 1285 h 2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4" h="2353">
                  <a:moveTo>
                    <a:pt x="1215" y="1285"/>
                  </a:moveTo>
                  <a:lnTo>
                    <a:pt x="1159" y="1505"/>
                  </a:lnTo>
                  <a:lnTo>
                    <a:pt x="1077" y="1723"/>
                  </a:lnTo>
                  <a:lnTo>
                    <a:pt x="995" y="1915"/>
                  </a:lnTo>
                  <a:lnTo>
                    <a:pt x="884" y="2079"/>
                  </a:lnTo>
                  <a:lnTo>
                    <a:pt x="772" y="2216"/>
                  </a:lnTo>
                  <a:lnTo>
                    <a:pt x="662" y="2298"/>
                  </a:lnTo>
                  <a:lnTo>
                    <a:pt x="525" y="2352"/>
                  </a:lnTo>
                  <a:lnTo>
                    <a:pt x="413" y="2352"/>
                  </a:lnTo>
                  <a:lnTo>
                    <a:pt x="304" y="2298"/>
                  </a:lnTo>
                  <a:lnTo>
                    <a:pt x="193" y="2216"/>
                  </a:lnTo>
                  <a:lnTo>
                    <a:pt x="110" y="2106"/>
                  </a:lnTo>
                  <a:lnTo>
                    <a:pt x="55" y="1942"/>
                  </a:lnTo>
                  <a:lnTo>
                    <a:pt x="0" y="1751"/>
                  </a:lnTo>
                  <a:lnTo>
                    <a:pt x="0" y="1531"/>
                  </a:lnTo>
                  <a:lnTo>
                    <a:pt x="0" y="1314"/>
                  </a:lnTo>
                  <a:lnTo>
                    <a:pt x="28" y="1066"/>
                  </a:lnTo>
                  <a:lnTo>
                    <a:pt x="83" y="848"/>
                  </a:lnTo>
                  <a:lnTo>
                    <a:pt x="138" y="630"/>
                  </a:lnTo>
                  <a:lnTo>
                    <a:pt x="248" y="438"/>
                  </a:lnTo>
                  <a:lnTo>
                    <a:pt x="331" y="273"/>
                  </a:lnTo>
                  <a:lnTo>
                    <a:pt x="470" y="137"/>
                  </a:lnTo>
                  <a:lnTo>
                    <a:pt x="581" y="55"/>
                  </a:lnTo>
                  <a:lnTo>
                    <a:pt x="690" y="0"/>
                  </a:lnTo>
                  <a:lnTo>
                    <a:pt x="829" y="0"/>
                  </a:lnTo>
                  <a:lnTo>
                    <a:pt x="938" y="55"/>
                  </a:lnTo>
                  <a:lnTo>
                    <a:pt x="1049" y="137"/>
                  </a:lnTo>
                  <a:lnTo>
                    <a:pt x="1132" y="273"/>
                  </a:lnTo>
                  <a:lnTo>
                    <a:pt x="1187" y="411"/>
                  </a:lnTo>
                  <a:lnTo>
                    <a:pt x="1215" y="603"/>
                  </a:lnTo>
                  <a:lnTo>
                    <a:pt x="1243" y="821"/>
                  </a:lnTo>
                  <a:lnTo>
                    <a:pt x="1243" y="1040"/>
                  </a:lnTo>
                  <a:lnTo>
                    <a:pt x="1215" y="1285"/>
                  </a:lnTo>
                </a:path>
              </a:pathLst>
            </a:custGeom>
            <a:solidFill>
              <a:srgbClr val="008F8F"/>
            </a:solidFill>
            <a:ln w="9525">
              <a:solidFill>
                <a:srgbClr val="008F8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65" name="Freeform 12"/>
            <p:cNvSpPr>
              <a:spLocks noChangeArrowheads="1"/>
            </p:cNvSpPr>
            <p:nvPr/>
          </p:nvSpPr>
          <p:spPr bwMode="auto">
            <a:xfrm>
              <a:off x="3856" y="2417"/>
              <a:ext cx="282" cy="534"/>
            </a:xfrm>
            <a:custGeom>
              <a:avLst/>
              <a:gdLst>
                <a:gd name="T0" fmla="*/ 1215 w 1244"/>
                <a:gd name="T1" fmla="*/ 1285 h 2353"/>
                <a:gd name="T2" fmla="*/ 1159 w 1244"/>
                <a:gd name="T3" fmla="*/ 1505 h 2353"/>
                <a:gd name="T4" fmla="*/ 1077 w 1244"/>
                <a:gd name="T5" fmla="*/ 1723 h 2353"/>
                <a:gd name="T6" fmla="*/ 995 w 1244"/>
                <a:gd name="T7" fmla="*/ 1915 h 2353"/>
                <a:gd name="T8" fmla="*/ 884 w 1244"/>
                <a:gd name="T9" fmla="*/ 2079 h 2353"/>
                <a:gd name="T10" fmla="*/ 772 w 1244"/>
                <a:gd name="T11" fmla="*/ 2216 h 2353"/>
                <a:gd name="T12" fmla="*/ 662 w 1244"/>
                <a:gd name="T13" fmla="*/ 2298 h 2353"/>
                <a:gd name="T14" fmla="*/ 525 w 1244"/>
                <a:gd name="T15" fmla="*/ 2352 h 2353"/>
                <a:gd name="T16" fmla="*/ 413 w 1244"/>
                <a:gd name="T17" fmla="*/ 2352 h 2353"/>
                <a:gd name="T18" fmla="*/ 304 w 1244"/>
                <a:gd name="T19" fmla="*/ 2298 h 2353"/>
                <a:gd name="T20" fmla="*/ 193 w 1244"/>
                <a:gd name="T21" fmla="*/ 2216 h 2353"/>
                <a:gd name="T22" fmla="*/ 110 w 1244"/>
                <a:gd name="T23" fmla="*/ 2106 h 2353"/>
                <a:gd name="T24" fmla="*/ 55 w 1244"/>
                <a:gd name="T25" fmla="*/ 1942 h 2353"/>
                <a:gd name="T26" fmla="*/ 0 w 1244"/>
                <a:gd name="T27" fmla="*/ 1751 h 2353"/>
                <a:gd name="T28" fmla="*/ 0 w 1244"/>
                <a:gd name="T29" fmla="*/ 1531 h 2353"/>
                <a:gd name="T30" fmla="*/ 0 w 1244"/>
                <a:gd name="T31" fmla="*/ 1314 h 2353"/>
                <a:gd name="T32" fmla="*/ 28 w 1244"/>
                <a:gd name="T33" fmla="*/ 1066 h 2353"/>
                <a:gd name="T34" fmla="*/ 83 w 1244"/>
                <a:gd name="T35" fmla="*/ 848 h 2353"/>
                <a:gd name="T36" fmla="*/ 138 w 1244"/>
                <a:gd name="T37" fmla="*/ 630 h 2353"/>
                <a:gd name="T38" fmla="*/ 248 w 1244"/>
                <a:gd name="T39" fmla="*/ 438 h 2353"/>
                <a:gd name="T40" fmla="*/ 331 w 1244"/>
                <a:gd name="T41" fmla="*/ 273 h 2353"/>
                <a:gd name="T42" fmla="*/ 470 w 1244"/>
                <a:gd name="T43" fmla="*/ 137 h 2353"/>
                <a:gd name="T44" fmla="*/ 581 w 1244"/>
                <a:gd name="T45" fmla="*/ 55 h 2353"/>
                <a:gd name="T46" fmla="*/ 690 w 1244"/>
                <a:gd name="T47" fmla="*/ 0 h 2353"/>
                <a:gd name="T48" fmla="*/ 829 w 1244"/>
                <a:gd name="T49" fmla="*/ 0 h 2353"/>
                <a:gd name="T50" fmla="*/ 938 w 1244"/>
                <a:gd name="T51" fmla="*/ 55 h 2353"/>
                <a:gd name="T52" fmla="*/ 1049 w 1244"/>
                <a:gd name="T53" fmla="*/ 137 h 2353"/>
                <a:gd name="T54" fmla="*/ 1132 w 1244"/>
                <a:gd name="T55" fmla="*/ 273 h 2353"/>
                <a:gd name="T56" fmla="*/ 1187 w 1244"/>
                <a:gd name="T57" fmla="*/ 411 h 2353"/>
                <a:gd name="T58" fmla="*/ 1215 w 1244"/>
                <a:gd name="T59" fmla="*/ 603 h 2353"/>
                <a:gd name="T60" fmla="*/ 1243 w 1244"/>
                <a:gd name="T61" fmla="*/ 821 h 2353"/>
                <a:gd name="T62" fmla="*/ 1243 w 1244"/>
                <a:gd name="T63" fmla="*/ 1040 h 2353"/>
                <a:gd name="T64" fmla="*/ 1215 w 1244"/>
                <a:gd name="T65" fmla="*/ 1285 h 2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4" h="2353">
                  <a:moveTo>
                    <a:pt x="1215" y="1285"/>
                  </a:moveTo>
                  <a:lnTo>
                    <a:pt x="1159" y="1505"/>
                  </a:lnTo>
                  <a:lnTo>
                    <a:pt x="1077" y="1723"/>
                  </a:lnTo>
                  <a:lnTo>
                    <a:pt x="995" y="1915"/>
                  </a:lnTo>
                  <a:lnTo>
                    <a:pt x="884" y="2079"/>
                  </a:lnTo>
                  <a:lnTo>
                    <a:pt x="772" y="2216"/>
                  </a:lnTo>
                  <a:lnTo>
                    <a:pt x="662" y="2298"/>
                  </a:lnTo>
                  <a:lnTo>
                    <a:pt x="525" y="2352"/>
                  </a:lnTo>
                  <a:lnTo>
                    <a:pt x="413" y="2352"/>
                  </a:lnTo>
                  <a:lnTo>
                    <a:pt x="304" y="2298"/>
                  </a:lnTo>
                  <a:lnTo>
                    <a:pt x="193" y="2216"/>
                  </a:lnTo>
                  <a:lnTo>
                    <a:pt x="110" y="2106"/>
                  </a:lnTo>
                  <a:lnTo>
                    <a:pt x="55" y="1942"/>
                  </a:lnTo>
                  <a:lnTo>
                    <a:pt x="0" y="1751"/>
                  </a:lnTo>
                  <a:lnTo>
                    <a:pt x="0" y="1531"/>
                  </a:lnTo>
                  <a:lnTo>
                    <a:pt x="0" y="1314"/>
                  </a:lnTo>
                  <a:lnTo>
                    <a:pt x="28" y="1066"/>
                  </a:lnTo>
                  <a:lnTo>
                    <a:pt x="83" y="848"/>
                  </a:lnTo>
                  <a:lnTo>
                    <a:pt x="138" y="630"/>
                  </a:lnTo>
                  <a:lnTo>
                    <a:pt x="248" y="438"/>
                  </a:lnTo>
                  <a:lnTo>
                    <a:pt x="331" y="273"/>
                  </a:lnTo>
                  <a:lnTo>
                    <a:pt x="470" y="137"/>
                  </a:lnTo>
                  <a:lnTo>
                    <a:pt x="581" y="55"/>
                  </a:lnTo>
                  <a:lnTo>
                    <a:pt x="690" y="0"/>
                  </a:lnTo>
                  <a:lnTo>
                    <a:pt x="829" y="0"/>
                  </a:lnTo>
                  <a:lnTo>
                    <a:pt x="938" y="55"/>
                  </a:lnTo>
                  <a:lnTo>
                    <a:pt x="1049" y="137"/>
                  </a:lnTo>
                  <a:lnTo>
                    <a:pt x="1132" y="273"/>
                  </a:lnTo>
                  <a:lnTo>
                    <a:pt x="1187" y="411"/>
                  </a:lnTo>
                  <a:lnTo>
                    <a:pt x="1215" y="603"/>
                  </a:lnTo>
                  <a:lnTo>
                    <a:pt x="1243" y="821"/>
                  </a:lnTo>
                  <a:lnTo>
                    <a:pt x="1243" y="1040"/>
                  </a:lnTo>
                  <a:lnTo>
                    <a:pt x="1215" y="128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66" name="Freeform 13"/>
            <p:cNvSpPr>
              <a:spLocks noChangeArrowheads="1"/>
            </p:cNvSpPr>
            <p:nvPr/>
          </p:nvSpPr>
          <p:spPr bwMode="auto">
            <a:xfrm>
              <a:off x="3881" y="2424"/>
              <a:ext cx="288" cy="534"/>
            </a:xfrm>
            <a:custGeom>
              <a:avLst/>
              <a:gdLst>
                <a:gd name="T0" fmla="*/ 1243 w 1271"/>
                <a:gd name="T1" fmla="*/ 1287 h 2353"/>
                <a:gd name="T2" fmla="*/ 1187 w 1271"/>
                <a:gd name="T3" fmla="*/ 1532 h 2353"/>
                <a:gd name="T4" fmla="*/ 1105 w 1271"/>
                <a:gd name="T5" fmla="*/ 1724 h 2353"/>
                <a:gd name="T6" fmla="*/ 1022 w 1271"/>
                <a:gd name="T7" fmla="*/ 1915 h 2353"/>
                <a:gd name="T8" fmla="*/ 911 w 1271"/>
                <a:gd name="T9" fmla="*/ 2079 h 2353"/>
                <a:gd name="T10" fmla="*/ 801 w 1271"/>
                <a:gd name="T11" fmla="*/ 2218 h 2353"/>
                <a:gd name="T12" fmla="*/ 691 w 1271"/>
                <a:gd name="T13" fmla="*/ 2299 h 2353"/>
                <a:gd name="T14" fmla="*/ 552 w 1271"/>
                <a:gd name="T15" fmla="*/ 2352 h 2353"/>
                <a:gd name="T16" fmla="*/ 442 w 1271"/>
                <a:gd name="T17" fmla="*/ 2352 h 2353"/>
                <a:gd name="T18" fmla="*/ 303 w 1271"/>
                <a:gd name="T19" fmla="*/ 2299 h 2353"/>
                <a:gd name="T20" fmla="*/ 221 w 1271"/>
                <a:gd name="T21" fmla="*/ 2218 h 2353"/>
                <a:gd name="T22" fmla="*/ 138 w 1271"/>
                <a:gd name="T23" fmla="*/ 2107 h 2353"/>
                <a:gd name="T24" fmla="*/ 83 w 1271"/>
                <a:gd name="T25" fmla="*/ 1942 h 2353"/>
                <a:gd name="T26" fmla="*/ 28 w 1271"/>
                <a:gd name="T27" fmla="*/ 1752 h 2353"/>
                <a:gd name="T28" fmla="*/ 0 w 1271"/>
                <a:gd name="T29" fmla="*/ 1532 h 2353"/>
                <a:gd name="T30" fmla="*/ 28 w 1271"/>
                <a:gd name="T31" fmla="*/ 1313 h 2353"/>
                <a:gd name="T32" fmla="*/ 55 w 1271"/>
                <a:gd name="T33" fmla="*/ 1067 h 2353"/>
                <a:gd name="T34" fmla="*/ 111 w 1271"/>
                <a:gd name="T35" fmla="*/ 849 h 2353"/>
                <a:gd name="T36" fmla="*/ 166 w 1271"/>
                <a:gd name="T37" fmla="*/ 629 h 2353"/>
                <a:gd name="T38" fmla="*/ 277 w 1271"/>
                <a:gd name="T39" fmla="*/ 438 h 2353"/>
                <a:gd name="T40" fmla="*/ 360 w 1271"/>
                <a:gd name="T41" fmla="*/ 274 h 2353"/>
                <a:gd name="T42" fmla="*/ 471 w 1271"/>
                <a:gd name="T43" fmla="*/ 137 h 2353"/>
                <a:gd name="T44" fmla="*/ 608 w 1271"/>
                <a:gd name="T45" fmla="*/ 55 h 2353"/>
                <a:gd name="T46" fmla="*/ 719 w 1271"/>
                <a:gd name="T47" fmla="*/ 0 h 2353"/>
                <a:gd name="T48" fmla="*/ 857 w 1271"/>
                <a:gd name="T49" fmla="*/ 0 h 2353"/>
                <a:gd name="T50" fmla="*/ 967 w 1271"/>
                <a:gd name="T51" fmla="*/ 55 h 2353"/>
                <a:gd name="T52" fmla="*/ 1077 w 1271"/>
                <a:gd name="T53" fmla="*/ 137 h 2353"/>
                <a:gd name="T54" fmla="*/ 1133 w 1271"/>
                <a:gd name="T55" fmla="*/ 274 h 2353"/>
                <a:gd name="T56" fmla="*/ 1216 w 1271"/>
                <a:gd name="T57" fmla="*/ 411 h 2353"/>
                <a:gd name="T58" fmla="*/ 1243 w 1271"/>
                <a:gd name="T59" fmla="*/ 603 h 2353"/>
                <a:gd name="T60" fmla="*/ 1270 w 1271"/>
                <a:gd name="T61" fmla="*/ 821 h 2353"/>
                <a:gd name="T62" fmla="*/ 1270 w 1271"/>
                <a:gd name="T63" fmla="*/ 1039 h 2353"/>
                <a:gd name="T64" fmla="*/ 1243 w 1271"/>
                <a:gd name="T65" fmla="*/ 1287 h 2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1" h="2353">
                  <a:moveTo>
                    <a:pt x="1243" y="1287"/>
                  </a:moveTo>
                  <a:lnTo>
                    <a:pt x="1187" y="1532"/>
                  </a:lnTo>
                  <a:lnTo>
                    <a:pt x="1105" y="1724"/>
                  </a:lnTo>
                  <a:lnTo>
                    <a:pt x="1022" y="1915"/>
                  </a:lnTo>
                  <a:lnTo>
                    <a:pt x="911" y="2079"/>
                  </a:lnTo>
                  <a:lnTo>
                    <a:pt x="801" y="2218"/>
                  </a:lnTo>
                  <a:lnTo>
                    <a:pt x="691" y="2299"/>
                  </a:lnTo>
                  <a:lnTo>
                    <a:pt x="552" y="2352"/>
                  </a:lnTo>
                  <a:lnTo>
                    <a:pt x="442" y="2352"/>
                  </a:lnTo>
                  <a:lnTo>
                    <a:pt x="303" y="2299"/>
                  </a:lnTo>
                  <a:lnTo>
                    <a:pt x="221" y="2218"/>
                  </a:lnTo>
                  <a:lnTo>
                    <a:pt x="138" y="2107"/>
                  </a:lnTo>
                  <a:lnTo>
                    <a:pt x="83" y="1942"/>
                  </a:lnTo>
                  <a:lnTo>
                    <a:pt x="28" y="1752"/>
                  </a:lnTo>
                  <a:lnTo>
                    <a:pt x="0" y="1532"/>
                  </a:lnTo>
                  <a:lnTo>
                    <a:pt x="28" y="1313"/>
                  </a:lnTo>
                  <a:lnTo>
                    <a:pt x="55" y="1067"/>
                  </a:lnTo>
                  <a:lnTo>
                    <a:pt x="111" y="849"/>
                  </a:lnTo>
                  <a:lnTo>
                    <a:pt x="166" y="629"/>
                  </a:lnTo>
                  <a:lnTo>
                    <a:pt x="277" y="438"/>
                  </a:lnTo>
                  <a:lnTo>
                    <a:pt x="360" y="274"/>
                  </a:lnTo>
                  <a:lnTo>
                    <a:pt x="471" y="137"/>
                  </a:lnTo>
                  <a:lnTo>
                    <a:pt x="608" y="55"/>
                  </a:lnTo>
                  <a:lnTo>
                    <a:pt x="719" y="0"/>
                  </a:lnTo>
                  <a:lnTo>
                    <a:pt x="857" y="0"/>
                  </a:lnTo>
                  <a:lnTo>
                    <a:pt x="967" y="55"/>
                  </a:lnTo>
                  <a:lnTo>
                    <a:pt x="1077" y="137"/>
                  </a:lnTo>
                  <a:lnTo>
                    <a:pt x="1133" y="274"/>
                  </a:lnTo>
                  <a:lnTo>
                    <a:pt x="1216" y="411"/>
                  </a:lnTo>
                  <a:lnTo>
                    <a:pt x="1243" y="603"/>
                  </a:lnTo>
                  <a:lnTo>
                    <a:pt x="1270" y="821"/>
                  </a:lnTo>
                  <a:lnTo>
                    <a:pt x="1270" y="1039"/>
                  </a:lnTo>
                  <a:lnTo>
                    <a:pt x="1243" y="1287"/>
                  </a:lnTo>
                </a:path>
              </a:pathLst>
            </a:custGeom>
            <a:solidFill>
              <a:srgbClr val="00B0B0"/>
            </a:solidFill>
            <a:ln w="9525">
              <a:solidFill>
                <a:srgbClr val="00B0B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67" name="Freeform 14"/>
            <p:cNvSpPr>
              <a:spLocks noChangeArrowheads="1"/>
            </p:cNvSpPr>
            <p:nvPr/>
          </p:nvSpPr>
          <p:spPr bwMode="auto">
            <a:xfrm>
              <a:off x="3881" y="2424"/>
              <a:ext cx="288" cy="534"/>
            </a:xfrm>
            <a:custGeom>
              <a:avLst/>
              <a:gdLst>
                <a:gd name="T0" fmla="*/ 1243 w 1271"/>
                <a:gd name="T1" fmla="*/ 1287 h 2353"/>
                <a:gd name="T2" fmla="*/ 1187 w 1271"/>
                <a:gd name="T3" fmla="*/ 1532 h 2353"/>
                <a:gd name="T4" fmla="*/ 1105 w 1271"/>
                <a:gd name="T5" fmla="*/ 1724 h 2353"/>
                <a:gd name="T6" fmla="*/ 1022 w 1271"/>
                <a:gd name="T7" fmla="*/ 1915 h 2353"/>
                <a:gd name="T8" fmla="*/ 911 w 1271"/>
                <a:gd name="T9" fmla="*/ 2079 h 2353"/>
                <a:gd name="T10" fmla="*/ 801 w 1271"/>
                <a:gd name="T11" fmla="*/ 2218 h 2353"/>
                <a:gd name="T12" fmla="*/ 691 w 1271"/>
                <a:gd name="T13" fmla="*/ 2299 h 2353"/>
                <a:gd name="T14" fmla="*/ 552 w 1271"/>
                <a:gd name="T15" fmla="*/ 2352 h 2353"/>
                <a:gd name="T16" fmla="*/ 442 w 1271"/>
                <a:gd name="T17" fmla="*/ 2352 h 2353"/>
                <a:gd name="T18" fmla="*/ 303 w 1271"/>
                <a:gd name="T19" fmla="*/ 2299 h 2353"/>
                <a:gd name="T20" fmla="*/ 221 w 1271"/>
                <a:gd name="T21" fmla="*/ 2218 h 2353"/>
                <a:gd name="T22" fmla="*/ 138 w 1271"/>
                <a:gd name="T23" fmla="*/ 2107 h 2353"/>
                <a:gd name="T24" fmla="*/ 83 w 1271"/>
                <a:gd name="T25" fmla="*/ 1942 h 2353"/>
                <a:gd name="T26" fmla="*/ 28 w 1271"/>
                <a:gd name="T27" fmla="*/ 1752 h 2353"/>
                <a:gd name="T28" fmla="*/ 0 w 1271"/>
                <a:gd name="T29" fmla="*/ 1532 h 2353"/>
                <a:gd name="T30" fmla="*/ 28 w 1271"/>
                <a:gd name="T31" fmla="*/ 1313 h 2353"/>
                <a:gd name="T32" fmla="*/ 55 w 1271"/>
                <a:gd name="T33" fmla="*/ 1067 h 2353"/>
                <a:gd name="T34" fmla="*/ 111 w 1271"/>
                <a:gd name="T35" fmla="*/ 849 h 2353"/>
                <a:gd name="T36" fmla="*/ 166 w 1271"/>
                <a:gd name="T37" fmla="*/ 629 h 2353"/>
                <a:gd name="T38" fmla="*/ 277 w 1271"/>
                <a:gd name="T39" fmla="*/ 438 h 2353"/>
                <a:gd name="T40" fmla="*/ 360 w 1271"/>
                <a:gd name="T41" fmla="*/ 274 h 2353"/>
                <a:gd name="T42" fmla="*/ 471 w 1271"/>
                <a:gd name="T43" fmla="*/ 137 h 2353"/>
                <a:gd name="T44" fmla="*/ 608 w 1271"/>
                <a:gd name="T45" fmla="*/ 55 h 2353"/>
                <a:gd name="T46" fmla="*/ 719 w 1271"/>
                <a:gd name="T47" fmla="*/ 0 h 2353"/>
                <a:gd name="T48" fmla="*/ 857 w 1271"/>
                <a:gd name="T49" fmla="*/ 0 h 2353"/>
                <a:gd name="T50" fmla="*/ 967 w 1271"/>
                <a:gd name="T51" fmla="*/ 55 h 2353"/>
                <a:gd name="T52" fmla="*/ 1077 w 1271"/>
                <a:gd name="T53" fmla="*/ 137 h 2353"/>
                <a:gd name="T54" fmla="*/ 1133 w 1271"/>
                <a:gd name="T55" fmla="*/ 274 h 2353"/>
                <a:gd name="T56" fmla="*/ 1216 w 1271"/>
                <a:gd name="T57" fmla="*/ 411 h 2353"/>
                <a:gd name="T58" fmla="*/ 1243 w 1271"/>
                <a:gd name="T59" fmla="*/ 603 h 2353"/>
                <a:gd name="T60" fmla="*/ 1270 w 1271"/>
                <a:gd name="T61" fmla="*/ 821 h 2353"/>
                <a:gd name="T62" fmla="*/ 1270 w 1271"/>
                <a:gd name="T63" fmla="*/ 1039 h 2353"/>
                <a:gd name="T64" fmla="*/ 1243 w 1271"/>
                <a:gd name="T65" fmla="*/ 1287 h 2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1" h="2353">
                  <a:moveTo>
                    <a:pt x="1243" y="1287"/>
                  </a:moveTo>
                  <a:lnTo>
                    <a:pt x="1187" y="1532"/>
                  </a:lnTo>
                  <a:lnTo>
                    <a:pt x="1105" y="1724"/>
                  </a:lnTo>
                  <a:lnTo>
                    <a:pt x="1022" y="1915"/>
                  </a:lnTo>
                  <a:lnTo>
                    <a:pt x="911" y="2079"/>
                  </a:lnTo>
                  <a:lnTo>
                    <a:pt x="801" y="2218"/>
                  </a:lnTo>
                  <a:lnTo>
                    <a:pt x="691" y="2299"/>
                  </a:lnTo>
                  <a:lnTo>
                    <a:pt x="552" y="2352"/>
                  </a:lnTo>
                  <a:lnTo>
                    <a:pt x="442" y="2352"/>
                  </a:lnTo>
                  <a:lnTo>
                    <a:pt x="303" y="2299"/>
                  </a:lnTo>
                  <a:lnTo>
                    <a:pt x="221" y="2218"/>
                  </a:lnTo>
                  <a:lnTo>
                    <a:pt x="138" y="2107"/>
                  </a:lnTo>
                  <a:lnTo>
                    <a:pt x="83" y="1942"/>
                  </a:lnTo>
                  <a:lnTo>
                    <a:pt x="28" y="1752"/>
                  </a:lnTo>
                  <a:lnTo>
                    <a:pt x="0" y="1532"/>
                  </a:lnTo>
                  <a:lnTo>
                    <a:pt x="28" y="1313"/>
                  </a:lnTo>
                  <a:lnTo>
                    <a:pt x="55" y="1067"/>
                  </a:lnTo>
                  <a:lnTo>
                    <a:pt x="111" y="849"/>
                  </a:lnTo>
                  <a:lnTo>
                    <a:pt x="166" y="629"/>
                  </a:lnTo>
                  <a:lnTo>
                    <a:pt x="277" y="438"/>
                  </a:lnTo>
                  <a:lnTo>
                    <a:pt x="360" y="274"/>
                  </a:lnTo>
                  <a:lnTo>
                    <a:pt x="471" y="137"/>
                  </a:lnTo>
                  <a:lnTo>
                    <a:pt x="608" y="55"/>
                  </a:lnTo>
                  <a:lnTo>
                    <a:pt x="719" y="0"/>
                  </a:lnTo>
                  <a:lnTo>
                    <a:pt x="857" y="0"/>
                  </a:lnTo>
                  <a:lnTo>
                    <a:pt x="967" y="55"/>
                  </a:lnTo>
                  <a:lnTo>
                    <a:pt x="1077" y="137"/>
                  </a:lnTo>
                  <a:lnTo>
                    <a:pt x="1133" y="274"/>
                  </a:lnTo>
                  <a:lnTo>
                    <a:pt x="1216" y="411"/>
                  </a:lnTo>
                  <a:lnTo>
                    <a:pt x="1243" y="603"/>
                  </a:lnTo>
                  <a:lnTo>
                    <a:pt x="1270" y="821"/>
                  </a:lnTo>
                  <a:lnTo>
                    <a:pt x="1270" y="1039"/>
                  </a:lnTo>
                  <a:lnTo>
                    <a:pt x="1243" y="128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68" name="Freeform 15"/>
            <p:cNvSpPr>
              <a:spLocks noChangeArrowheads="1"/>
            </p:cNvSpPr>
            <p:nvPr/>
          </p:nvSpPr>
          <p:spPr bwMode="auto">
            <a:xfrm>
              <a:off x="3919" y="2461"/>
              <a:ext cx="219" cy="466"/>
            </a:xfrm>
            <a:custGeom>
              <a:avLst/>
              <a:gdLst>
                <a:gd name="T0" fmla="*/ 939 w 968"/>
                <a:gd name="T1" fmla="*/ 1093 h 2054"/>
                <a:gd name="T2" fmla="*/ 883 w 968"/>
                <a:gd name="T3" fmla="*/ 1285 h 2054"/>
                <a:gd name="T4" fmla="*/ 829 w 968"/>
                <a:gd name="T5" fmla="*/ 1477 h 2054"/>
                <a:gd name="T6" fmla="*/ 745 w 968"/>
                <a:gd name="T7" fmla="*/ 1642 h 2054"/>
                <a:gd name="T8" fmla="*/ 662 w 968"/>
                <a:gd name="T9" fmla="*/ 1806 h 2054"/>
                <a:gd name="T10" fmla="*/ 580 w 968"/>
                <a:gd name="T11" fmla="*/ 1914 h 2054"/>
                <a:gd name="T12" fmla="*/ 496 w 968"/>
                <a:gd name="T13" fmla="*/ 1998 h 2054"/>
                <a:gd name="T14" fmla="*/ 386 w 968"/>
                <a:gd name="T15" fmla="*/ 2024 h 2054"/>
                <a:gd name="T16" fmla="*/ 305 w 968"/>
                <a:gd name="T17" fmla="*/ 2053 h 2054"/>
                <a:gd name="T18" fmla="*/ 220 w 968"/>
                <a:gd name="T19" fmla="*/ 1998 h 2054"/>
                <a:gd name="T20" fmla="*/ 137 w 968"/>
                <a:gd name="T21" fmla="*/ 1942 h 2054"/>
                <a:gd name="T22" fmla="*/ 83 w 968"/>
                <a:gd name="T23" fmla="*/ 1832 h 2054"/>
                <a:gd name="T24" fmla="*/ 28 w 968"/>
                <a:gd name="T25" fmla="*/ 1696 h 2054"/>
                <a:gd name="T26" fmla="*/ 0 w 968"/>
                <a:gd name="T27" fmla="*/ 1531 h 2054"/>
                <a:gd name="T28" fmla="*/ 0 w 968"/>
                <a:gd name="T29" fmla="*/ 1339 h 2054"/>
                <a:gd name="T30" fmla="*/ 0 w 968"/>
                <a:gd name="T31" fmla="*/ 1148 h 2054"/>
                <a:gd name="T32" fmla="*/ 28 w 968"/>
                <a:gd name="T33" fmla="*/ 929 h 2054"/>
                <a:gd name="T34" fmla="*/ 83 w 968"/>
                <a:gd name="T35" fmla="*/ 738 h 2054"/>
                <a:gd name="T36" fmla="*/ 137 w 968"/>
                <a:gd name="T37" fmla="*/ 547 h 2054"/>
                <a:gd name="T38" fmla="*/ 220 w 968"/>
                <a:gd name="T39" fmla="*/ 382 h 2054"/>
                <a:gd name="T40" fmla="*/ 305 w 968"/>
                <a:gd name="T41" fmla="*/ 246 h 2054"/>
                <a:gd name="T42" fmla="*/ 386 w 968"/>
                <a:gd name="T43" fmla="*/ 109 h 2054"/>
                <a:gd name="T44" fmla="*/ 470 w 968"/>
                <a:gd name="T45" fmla="*/ 53 h 2054"/>
                <a:gd name="T46" fmla="*/ 580 w 968"/>
                <a:gd name="T47" fmla="*/ 0 h 2054"/>
                <a:gd name="T48" fmla="*/ 662 w 968"/>
                <a:gd name="T49" fmla="*/ 0 h 2054"/>
                <a:gd name="T50" fmla="*/ 745 w 968"/>
                <a:gd name="T51" fmla="*/ 27 h 2054"/>
                <a:gd name="T52" fmla="*/ 829 w 968"/>
                <a:gd name="T53" fmla="*/ 109 h 2054"/>
                <a:gd name="T54" fmla="*/ 883 w 968"/>
                <a:gd name="T55" fmla="*/ 219 h 2054"/>
                <a:gd name="T56" fmla="*/ 939 w 968"/>
                <a:gd name="T57" fmla="*/ 356 h 2054"/>
                <a:gd name="T58" fmla="*/ 967 w 968"/>
                <a:gd name="T59" fmla="*/ 519 h 2054"/>
                <a:gd name="T60" fmla="*/ 967 w 968"/>
                <a:gd name="T61" fmla="*/ 684 h 2054"/>
                <a:gd name="T62" fmla="*/ 967 w 968"/>
                <a:gd name="T63" fmla="*/ 874 h 2054"/>
                <a:gd name="T64" fmla="*/ 939 w 968"/>
                <a:gd name="T65" fmla="*/ 1093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8" h="2054">
                  <a:moveTo>
                    <a:pt x="939" y="1093"/>
                  </a:moveTo>
                  <a:lnTo>
                    <a:pt x="883" y="1285"/>
                  </a:lnTo>
                  <a:lnTo>
                    <a:pt x="829" y="1477"/>
                  </a:lnTo>
                  <a:lnTo>
                    <a:pt x="745" y="1642"/>
                  </a:lnTo>
                  <a:lnTo>
                    <a:pt x="662" y="1806"/>
                  </a:lnTo>
                  <a:lnTo>
                    <a:pt x="580" y="1914"/>
                  </a:lnTo>
                  <a:lnTo>
                    <a:pt x="496" y="1998"/>
                  </a:lnTo>
                  <a:lnTo>
                    <a:pt x="386" y="2024"/>
                  </a:lnTo>
                  <a:lnTo>
                    <a:pt x="305" y="2053"/>
                  </a:lnTo>
                  <a:lnTo>
                    <a:pt x="220" y="1998"/>
                  </a:lnTo>
                  <a:lnTo>
                    <a:pt x="137" y="1942"/>
                  </a:lnTo>
                  <a:lnTo>
                    <a:pt x="83" y="1832"/>
                  </a:lnTo>
                  <a:lnTo>
                    <a:pt x="28" y="1696"/>
                  </a:lnTo>
                  <a:lnTo>
                    <a:pt x="0" y="1531"/>
                  </a:lnTo>
                  <a:lnTo>
                    <a:pt x="0" y="1339"/>
                  </a:lnTo>
                  <a:lnTo>
                    <a:pt x="0" y="1148"/>
                  </a:lnTo>
                  <a:lnTo>
                    <a:pt x="28" y="929"/>
                  </a:lnTo>
                  <a:lnTo>
                    <a:pt x="83" y="738"/>
                  </a:lnTo>
                  <a:lnTo>
                    <a:pt x="137" y="547"/>
                  </a:lnTo>
                  <a:lnTo>
                    <a:pt x="220" y="382"/>
                  </a:lnTo>
                  <a:lnTo>
                    <a:pt x="305" y="246"/>
                  </a:lnTo>
                  <a:lnTo>
                    <a:pt x="386" y="109"/>
                  </a:lnTo>
                  <a:lnTo>
                    <a:pt x="470" y="53"/>
                  </a:lnTo>
                  <a:lnTo>
                    <a:pt x="580" y="0"/>
                  </a:lnTo>
                  <a:lnTo>
                    <a:pt x="662" y="0"/>
                  </a:lnTo>
                  <a:lnTo>
                    <a:pt x="745" y="27"/>
                  </a:lnTo>
                  <a:lnTo>
                    <a:pt x="829" y="109"/>
                  </a:lnTo>
                  <a:lnTo>
                    <a:pt x="883" y="219"/>
                  </a:lnTo>
                  <a:lnTo>
                    <a:pt x="939" y="356"/>
                  </a:lnTo>
                  <a:lnTo>
                    <a:pt x="967" y="519"/>
                  </a:lnTo>
                  <a:lnTo>
                    <a:pt x="967" y="684"/>
                  </a:lnTo>
                  <a:lnTo>
                    <a:pt x="967" y="874"/>
                  </a:lnTo>
                  <a:lnTo>
                    <a:pt x="939" y="1093"/>
                  </a:lnTo>
                </a:path>
              </a:pathLst>
            </a:custGeom>
            <a:solidFill>
              <a:srgbClr val="00B0B0"/>
            </a:solidFill>
            <a:ln w="9525">
              <a:solidFill>
                <a:srgbClr val="00B0B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69" name="Freeform 16"/>
            <p:cNvSpPr>
              <a:spLocks noChangeArrowheads="1"/>
            </p:cNvSpPr>
            <p:nvPr/>
          </p:nvSpPr>
          <p:spPr bwMode="auto">
            <a:xfrm>
              <a:off x="3919" y="2461"/>
              <a:ext cx="219" cy="466"/>
            </a:xfrm>
            <a:custGeom>
              <a:avLst/>
              <a:gdLst>
                <a:gd name="T0" fmla="*/ 939 w 968"/>
                <a:gd name="T1" fmla="*/ 1093 h 2054"/>
                <a:gd name="T2" fmla="*/ 883 w 968"/>
                <a:gd name="T3" fmla="*/ 1285 h 2054"/>
                <a:gd name="T4" fmla="*/ 829 w 968"/>
                <a:gd name="T5" fmla="*/ 1477 h 2054"/>
                <a:gd name="T6" fmla="*/ 745 w 968"/>
                <a:gd name="T7" fmla="*/ 1642 h 2054"/>
                <a:gd name="T8" fmla="*/ 662 w 968"/>
                <a:gd name="T9" fmla="*/ 1806 h 2054"/>
                <a:gd name="T10" fmla="*/ 580 w 968"/>
                <a:gd name="T11" fmla="*/ 1914 h 2054"/>
                <a:gd name="T12" fmla="*/ 496 w 968"/>
                <a:gd name="T13" fmla="*/ 1998 h 2054"/>
                <a:gd name="T14" fmla="*/ 386 w 968"/>
                <a:gd name="T15" fmla="*/ 2024 h 2054"/>
                <a:gd name="T16" fmla="*/ 305 w 968"/>
                <a:gd name="T17" fmla="*/ 2053 h 2054"/>
                <a:gd name="T18" fmla="*/ 220 w 968"/>
                <a:gd name="T19" fmla="*/ 1998 h 2054"/>
                <a:gd name="T20" fmla="*/ 137 w 968"/>
                <a:gd name="T21" fmla="*/ 1942 h 2054"/>
                <a:gd name="T22" fmla="*/ 83 w 968"/>
                <a:gd name="T23" fmla="*/ 1832 h 2054"/>
                <a:gd name="T24" fmla="*/ 28 w 968"/>
                <a:gd name="T25" fmla="*/ 1696 h 2054"/>
                <a:gd name="T26" fmla="*/ 0 w 968"/>
                <a:gd name="T27" fmla="*/ 1531 h 2054"/>
                <a:gd name="T28" fmla="*/ 0 w 968"/>
                <a:gd name="T29" fmla="*/ 1339 h 2054"/>
                <a:gd name="T30" fmla="*/ 0 w 968"/>
                <a:gd name="T31" fmla="*/ 1148 h 2054"/>
                <a:gd name="T32" fmla="*/ 28 w 968"/>
                <a:gd name="T33" fmla="*/ 929 h 2054"/>
                <a:gd name="T34" fmla="*/ 83 w 968"/>
                <a:gd name="T35" fmla="*/ 738 h 2054"/>
                <a:gd name="T36" fmla="*/ 137 w 968"/>
                <a:gd name="T37" fmla="*/ 547 h 2054"/>
                <a:gd name="T38" fmla="*/ 220 w 968"/>
                <a:gd name="T39" fmla="*/ 382 h 2054"/>
                <a:gd name="T40" fmla="*/ 305 w 968"/>
                <a:gd name="T41" fmla="*/ 246 h 2054"/>
                <a:gd name="T42" fmla="*/ 386 w 968"/>
                <a:gd name="T43" fmla="*/ 109 h 2054"/>
                <a:gd name="T44" fmla="*/ 470 w 968"/>
                <a:gd name="T45" fmla="*/ 53 h 2054"/>
                <a:gd name="T46" fmla="*/ 580 w 968"/>
                <a:gd name="T47" fmla="*/ 0 h 2054"/>
                <a:gd name="T48" fmla="*/ 662 w 968"/>
                <a:gd name="T49" fmla="*/ 0 h 2054"/>
                <a:gd name="T50" fmla="*/ 745 w 968"/>
                <a:gd name="T51" fmla="*/ 27 h 2054"/>
                <a:gd name="T52" fmla="*/ 829 w 968"/>
                <a:gd name="T53" fmla="*/ 109 h 2054"/>
                <a:gd name="T54" fmla="*/ 883 w 968"/>
                <a:gd name="T55" fmla="*/ 219 h 2054"/>
                <a:gd name="T56" fmla="*/ 939 w 968"/>
                <a:gd name="T57" fmla="*/ 356 h 2054"/>
                <a:gd name="T58" fmla="*/ 967 w 968"/>
                <a:gd name="T59" fmla="*/ 519 h 2054"/>
                <a:gd name="T60" fmla="*/ 967 w 968"/>
                <a:gd name="T61" fmla="*/ 684 h 2054"/>
                <a:gd name="T62" fmla="*/ 967 w 968"/>
                <a:gd name="T63" fmla="*/ 874 h 2054"/>
                <a:gd name="T64" fmla="*/ 939 w 968"/>
                <a:gd name="T65" fmla="*/ 1093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8" h="2054">
                  <a:moveTo>
                    <a:pt x="939" y="1093"/>
                  </a:moveTo>
                  <a:lnTo>
                    <a:pt x="883" y="1285"/>
                  </a:lnTo>
                  <a:lnTo>
                    <a:pt x="829" y="1477"/>
                  </a:lnTo>
                  <a:lnTo>
                    <a:pt x="745" y="1642"/>
                  </a:lnTo>
                  <a:lnTo>
                    <a:pt x="662" y="1806"/>
                  </a:lnTo>
                  <a:lnTo>
                    <a:pt x="580" y="1914"/>
                  </a:lnTo>
                  <a:lnTo>
                    <a:pt x="496" y="1998"/>
                  </a:lnTo>
                  <a:lnTo>
                    <a:pt x="386" y="2024"/>
                  </a:lnTo>
                  <a:lnTo>
                    <a:pt x="305" y="2053"/>
                  </a:lnTo>
                  <a:lnTo>
                    <a:pt x="220" y="1998"/>
                  </a:lnTo>
                  <a:lnTo>
                    <a:pt x="137" y="1942"/>
                  </a:lnTo>
                  <a:lnTo>
                    <a:pt x="83" y="1832"/>
                  </a:lnTo>
                  <a:lnTo>
                    <a:pt x="28" y="1696"/>
                  </a:lnTo>
                  <a:lnTo>
                    <a:pt x="0" y="1531"/>
                  </a:lnTo>
                  <a:lnTo>
                    <a:pt x="0" y="1339"/>
                  </a:lnTo>
                  <a:lnTo>
                    <a:pt x="0" y="1148"/>
                  </a:lnTo>
                  <a:lnTo>
                    <a:pt x="28" y="929"/>
                  </a:lnTo>
                  <a:lnTo>
                    <a:pt x="83" y="738"/>
                  </a:lnTo>
                  <a:lnTo>
                    <a:pt x="137" y="547"/>
                  </a:lnTo>
                  <a:lnTo>
                    <a:pt x="220" y="382"/>
                  </a:lnTo>
                  <a:lnTo>
                    <a:pt x="305" y="246"/>
                  </a:lnTo>
                  <a:lnTo>
                    <a:pt x="386" y="109"/>
                  </a:lnTo>
                  <a:lnTo>
                    <a:pt x="470" y="53"/>
                  </a:lnTo>
                  <a:lnTo>
                    <a:pt x="580" y="0"/>
                  </a:lnTo>
                  <a:lnTo>
                    <a:pt x="662" y="0"/>
                  </a:lnTo>
                  <a:lnTo>
                    <a:pt x="745" y="27"/>
                  </a:lnTo>
                  <a:lnTo>
                    <a:pt x="829" y="109"/>
                  </a:lnTo>
                  <a:lnTo>
                    <a:pt x="883" y="219"/>
                  </a:lnTo>
                  <a:lnTo>
                    <a:pt x="939" y="356"/>
                  </a:lnTo>
                  <a:lnTo>
                    <a:pt x="967" y="519"/>
                  </a:lnTo>
                  <a:lnTo>
                    <a:pt x="967" y="684"/>
                  </a:lnTo>
                  <a:lnTo>
                    <a:pt x="967" y="874"/>
                  </a:lnTo>
                  <a:lnTo>
                    <a:pt x="939" y="10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0" name="Freeform 17"/>
            <p:cNvSpPr>
              <a:spLocks noChangeArrowheads="1"/>
            </p:cNvSpPr>
            <p:nvPr/>
          </p:nvSpPr>
          <p:spPr bwMode="auto">
            <a:xfrm>
              <a:off x="3996" y="2469"/>
              <a:ext cx="614" cy="566"/>
            </a:xfrm>
            <a:custGeom>
              <a:avLst/>
              <a:gdLst>
                <a:gd name="T0" fmla="*/ 332 w 2707"/>
                <a:gd name="T1" fmla="*/ 28 h 2490"/>
                <a:gd name="T2" fmla="*/ 0 w 2707"/>
                <a:gd name="T3" fmla="*/ 2081 h 2490"/>
                <a:gd name="T4" fmla="*/ 2347 w 2707"/>
                <a:gd name="T5" fmla="*/ 2489 h 2490"/>
                <a:gd name="T6" fmla="*/ 2706 w 2707"/>
                <a:gd name="T7" fmla="*/ 410 h 2490"/>
                <a:gd name="T8" fmla="*/ 332 w 2707"/>
                <a:gd name="T9" fmla="*/ 0 h 2490"/>
                <a:gd name="T10" fmla="*/ 332 w 2707"/>
                <a:gd name="T11" fmla="*/ 28 h 2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7" h="2490">
                  <a:moveTo>
                    <a:pt x="332" y="28"/>
                  </a:moveTo>
                  <a:lnTo>
                    <a:pt x="0" y="2081"/>
                  </a:lnTo>
                  <a:lnTo>
                    <a:pt x="2347" y="2489"/>
                  </a:lnTo>
                  <a:lnTo>
                    <a:pt x="2706" y="410"/>
                  </a:lnTo>
                  <a:lnTo>
                    <a:pt x="332" y="0"/>
                  </a:lnTo>
                  <a:lnTo>
                    <a:pt x="332" y="28"/>
                  </a:lnTo>
                </a:path>
              </a:pathLst>
            </a:custGeom>
            <a:solidFill>
              <a:srgbClr val="00B0B0"/>
            </a:solidFill>
            <a:ln w="9525">
              <a:solidFill>
                <a:srgbClr val="00B0B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1" name="Freeform 18"/>
            <p:cNvSpPr>
              <a:spLocks noChangeArrowheads="1"/>
            </p:cNvSpPr>
            <p:nvPr/>
          </p:nvSpPr>
          <p:spPr bwMode="auto">
            <a:xfrm>
              <a:off x="3982" y="2455"/>
              <a:ext cx="614" cy="565"/>
            </a:xfrm>
            <a:custGeom>
              <a:avLst/>
              <a:gdLst>
                <a:gd name="T0" fmla="*/ 332 w 2707"/>
                <a:gd name="T1" fmla="*/ 28 h 2490"/>
                <a:gd name="T2" fmla="*/ 0 w 2707"/>
                <a:gd name="T3" fmla="*/ 2081 h 2490"/>
                <a:gd name="T4" fmla="*/ 2347 w 2707"/>
                <a:gd name="T5" fmla="*/ 2489 h 2490"/>
                <a:gd name="T6" fmla="*/ 2706 w 2707"/>
                <a:gd name="T7" fmla="*/ 410 h 2490"/>
                <a:gd name="T8" fmla="*/ 332 w 2707"/>
                <a:gd name="T9" fmla="*/ 0 h 2490"/>
                <a:gd name="T10" fmla="*/ 332 w 2707"/>
                <a:gd name="T11" fmla="*/ 28 h 2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7" h="2490">
                  <a:moveTo>
                    <a:pt x="332" y="28"/>
                  </a:moveTo>
                  <a:lnTo>
                    <a:pt x="0" y="2081"/>
                  </a:lnTo>
                  <a:lnTo>
                    <a:pt x="2347" y="2489"/>
                  </a:lnTo>
                  <a:lnTo>
                    <a:pt x="2706" y="410"/>
                  </a:lnTo>
                  <a:lnTo>
                    <a:pt x="332" y="0"/>
                  </a:lnTo>
                  <a:lnTo>
                    <a:pt x="332" y="28"/>
                  </a:lnTo>
                </a:path>
              </a:pathLst>
            </a:custGeom>
            <a:noFill/>
            <a:ln w="9525">
              <a:solidFill>
                <a:srgbClr val="00B0B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2" name="Freeform 19"/>
            <p:cNvSpPr>
              <a:spLocks noChangeArrowheads="1"/>
            </p:cNvSpPr>
            <p:nvPr/>
          </p:nvSpPr>
          <p:spPr bwMode="auto">
            <a:xfrm>
              <a:off x="4952" y="3044"/>
              <a:ext cx="388" cy="101"/>
            </a:xfrm>
            <a:custGeom>
              <a:avLst/>
              <a:gdLst>
                <a:gd name="T0" fmla="*/ 0 w 1712"/>
                <a:gd name="T1" fmla="*/ 0 h 439"/>
                <a:gd name="T2" fmla="*/ 0 w 1712"/>
                <a:gd name="T3" fmla="*/ 137 h 439"/>
                <a:gd name="T4" fmla="*/ 1711 w 1712"/>
                <a:gd name="T5" fmla="*/ 438 h 439"/>
                <a:gd name="T6" fmla="*/ 1711 w 1712"/>
                <a:gd name="T7" fmla="*/ 274 h 439"/>
                <a:gd name="T8" fmla="*/ 0 w 1712"/>
                <a:gd name="T9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2" h="439">
                  <a:moveTo>
                    <a:pt x="0" y="0"/>
                  </a:moveTo>
                  <a:lnTo>
                    <a:pt x="0" y="137"/>
                  </a:lnTo>
                  <a:lnTo>
                    <a:pt x="1711" y="438"/>
                  </a:lnTo>
                  <a:lnTo>
                    <a:pt x="1711" y="274"/>
                  </a:lnTo>
                  <a:lnTo>
                    <a:pt x="0" y="0"/>
                  </a:lnTo>
                </a:path>
              </a:pathLst>
            </a:custGeom>
            <a:solidFill>
              <a:srgbClr val="6B696B"/>
            </a:solidFill>
            <a:ln w="9525">
              <a:solidFill>
                <a:srgbClr val="6B696B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3" name="Freeform 20"/>
            <p:cNvSpPr>
              <a:spLocks noChangeArrowheads="1"/>
            </p:cNvSpPr>
            <p:nvPr/>
          </p:nvSpPr>
          <p:spPr bwMode="auto">
            <a:xfrm>
              <a:off x="4952" y="3044"/>
              <a:ext cx="388" cy="101"/>
            </a:xfrm>
            <a:custGeom>
              <a:avLst/>
              <a:gdLst>
                <a:gd name="T0" fmla="*/ 0 w 1712"/>
                <a:gd name="T1" fmla="*/ 0 h 439"/>
                <a:gd name="T2" fmla="*/ 0 w 1712"/>
                <a:gd name="T3" fmla="*/ 137 h 439"/>
                <a:gd name="T4" fmla="*/ 1711 w 1712"/>
                <a:gd name="T5" fmla="*/ 438 h 439"/>
                <a:gd name="T6" fmla="*/ 1711 w 1712"/>
                <a:gd name="T7" fmla="*/ 274 h 439"/>
                <a:gd name="T8" fmla="*/ 0 w 1712"/>
                <a:gd name="T9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2" h="439">
                  <a:moveTo>
                    <a:pt x="0" y="0"/>
                  </a:moveTo>
                  <a:lnTo>
                    <a:pt x="0" y="137"/>
                  </a:lnTo>
                  <a:lnTo>
                    <a:pt x="1711" y="438"/>
                  </a:lnTo>
                  <a:lnTo>
                    <a:pt x="1711" y="27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4" name="Freeform 21"/>
            <p:cNvSpPr>
              <a:spLocks noChangeArrowheads="1"/>
            </p:cNvSpPr>
            <p:nvPr/>
          </p:nvSpPr>
          <p:spPr bwMode="auto">
            <a:xfrm>
              <a:off x="4952" y="2870"/>
              <a:ext cx="720" cy="236"/>
            </a:xfrm>
            <a:custGeom>
              <a:avLst/>
              <a:gdLst>
                <a:gd name="T0" fmla="*/ 0 w 3175"/>
                <a:gd name="T1" fmla="*/ 764 h 1039"/>
                <a:gd name="T2" fmla="*/ 1711 w 3175"/>
                <a:gd name="T3" fmla="*/ 1038 h 1039"/>
                <a:gd name="T4" fmla="*/ 3174 w 3175"/>
                <a:gd name="T5" fmla="*/ 273 h 1039"/>
                <a:gd name="T6" fmla="*/ 1463 w 3175"/>
                <a:gd name="T7" fmla="*/ 0 h 1039"/>
                <a:gd name="T8" fmla="*/ 0 w 3175"/>
                <a:gd name="T9" fmla="*/ 764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039">
                  <a:moveTo>
                    <a:pt x="0" y="764"/>
                  </a:moveTo>
                  <a:lnTo>
                    <a:pt x="1711" y="1038"/>
                  </a:lnTo>
                  <a:lnTo>
                    <a:pt x="3174" y="273"/>
                  </a:lnTo>
                  <a:lnTo>
                    <a:pt x="1463" y="0"/>
                  </a:lnTo>
                  <a:lnTo>
                    <a:pt x="0" y="764"/>
                  </a:lnTo>
                </a:path>
              </a:pathLst>
            </a:custGeom>
            <a:solidFill>
              <a:srgbClr val="9CA29C"/>
            </a:solidFill>
            <a:ln w="9525">
              <a:solidFill>
                <a:srgbClr val="9CA29C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5" name="Freeform 22"/>
            <p:cNvSpPr>
              <a:spLocks noChangeArrowheads="1"/>
            </p:cNvSpPr>
            <p:nvPr/>
          </p:nvSpPr>
          <p:spPr bwMode="auto">
            <a:xfrm>
              <a:off x="4952" y="2870"/>
              <a:ext cx="720" cy="236"/>
            </a:xfrm>
            <a:custGeom>
              <a:avLst/>
              <a:gdLst>
                <a:gd name="T0" fmla="*/ 0 w 3175"/>
                <a:gd name="T1" fmla="*/ 764 h 1039"/>
                <a:gd name="T2" fmla="*/ 1711 w 3175"/>
                <a:gd name="T3" fmla="*/ 1038 h 1039"/>
                <a:gd name="T4" fmla="*/ 3174 w 3175"/>
                <a:gd name="T5" fmla="*/ 273 h 1039"/>
                <a:gd name="T6" fmla="*/ 1463 w 3175"/>
                <a:gd name="T7" fmla="*/ 0 h 1039"/>
                <a:gd name="T8" fmla="*/ 0 w 3175"/>
                <a:gd name="T9" fmla="*/ 764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5" h="1039">
                  <a:moveTo>
                    <a:pt x="0" y="764"/>
                  </a:moveTo>
                  <a:lnTo>
                    <a:pt x="1711" y="1038"/>
                  </a:lnTo>
                  <a:lnTo>
                    <a:pt x="3174" y="273"/>
                  </a:lnTo>
                  <a:lnTo>
                    <a:pt x="1463" y="0"/>
                  </a:lnTo>
                  <a:lnTo>
                    <a:pt x="0" y="76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6" name="Freeform 23"/>
            <p:cNvSpPr>
              <a:spLocks noChangeArrowheads="1"/>
            </p:cNvSpPr>
            <p:nvPr/>
          </p:nvSpPr>
          <p:spPr bwMode="auto">
            <a:xfrm>
              <a:off x="5340" y="2932"/>
              <a:ext cx="332" cy="211"/>
            </a:xfrm>
            <a:custGeom>
              <a:avLst/>
              <a:gdLst>
                <a:gd name="T0" fmla="*/ 0 w 1464"/>
                <a:gd name="T1" fmla="*/ 765 h 930"/>
                <a:gd name="T2" fmla="*/ 1463 w 1464"/>
                <a:gd name="T3" fmla="*/ 0 h 930"/>
                <a:gd name="T4" fmla="*/ 1463 w 1464"/>
                <a:gd name="T5" fmla="*/ 190 h 930"/>
                <a:gd name="T6" fmla="*/ 0 w 1464"/>
                <a:gd name="T7" fmla="*/ 929 h 930"/>
                <a:gd name="T8" fmla="*/ 0 w 1464"/>
                <a:gd name="T9" fmla="*/ 765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4" h="930">
                  <a:moveTo>
                    <a:pt x="0" y="765"/>
                  </a:moveTo>
                  <a:lnTo>
                    <a:pt x="1463" y="0"/>
                  </a:lnTo>
                  <a:lnTo>
                    <a:pt x="1463" y="190"/>
                  </a:lnTo>
                  <a:lnTo>
                    <a:pt x="0" y="929"/>
                  </a:lnTo>
                  <a:lnTo>
                    <a:pt x="0" y="765"/>
                  </a:lnTo>
                </a:path>
              </a:pathLst>
            </a:custGeom>
            <a:solidFill>
              <a:srgbClr val="6B696B"/>
            </a:solidFill>
            <a:ln w="9525">
              <a:solidFill>
                <a:srgbClr val="6B696B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7" name="Freeform 24"/>
            <p:cNvSpPr>
              <a:spLocks noChangeArrowheads="1"/>
            </p:cNvSpPr>
            <p:nvPr/>
          </p:nvSpPr>
          <p:spPr bwMode="auto">
            <a:xfrm>
              <a:off x="5340" y="2932"/>
              <a:ext cx="332" cy="211"/>
            </a:xfrm>
            <a:custGeom>
              <a:avLst/>
              <a:gdLst>
                <a:gd name="T0" fmla="*/ 0 w 1464"/>
                <a:gd name="T1" fmla="*/ 765 h 930"/>
                <a:gd name="T2" fmla="*/ 1463 w 1464"/>
                <a:gd name="T3" fmla="*/ 0 h 930"/>
                <a:gd name="T4" fmla="*/ 1463 w 1464"/>
                <a:gd name="T5" fmla="*/ 190 h 930"/>
                <a:gd name="T6" fmla="*/ 0 w 1464"/>
                <a:gd name="T7" fmla="*/ 929 h 930"/>
                <a:gd name="T8" fmla="*/ 0 w 1464"/>
                <a:gd name="T9" fmla="*/ 765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4" h="930">
                  <a:moveTo>
                    <a:pt x="0" y="765"/>
                  </a:moveTo>
                  <a:lnTo>
                    <a:pt x="1463" y="0"/>
                  </a:lnTo>
                  <a:lnTo>
                    <a:pt x="1463" y="190"/>
                  </a:lnTo>
                  <a:lnTo>
                    <a:pt x="0" y="929"/>
                  </a:lnTo>
                  <a:lnTo>
                    <a:pt x="0" y="76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8" name="Line 25"/>
            <p:cNvSpPr>
              <a:spLocks noChangeShapeType="1"/>
            </p:cNvSpPr>
            <p:nvPr/>
          </p:nvSpPr>
          <p:spPr bwMode="auto">
            <a:xfrm>
              <a:off x="4057" y="2421"/>
              <a:ext cx="538" cy="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79" name="Line 26"/>
            <p:cNvSpPr>
              <a:spLocks noChangeShapeType="1"/>
            </p:cNvSpPr>
            <p:nvPr/>
          </p:nvSpPr>
          <p:spPr bwMode="auto">
            <a:xfrm>
              <a:off x="3982" y="2920"/>
              <a:ext cx="532" cy="9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0" name="Line 27"/>
            <p:cNvSpPr>
              <a:spLocks noChangeShapeType="1"/>
            </p:cNvSpPr>
            <p:nvPr/>
          </p:nvSpPr>
          <p:spPr bwMode="auto">
            <a:xfrm>
              <a:off x="3982" y="2920"/>
              <a:ext cx="532" cy="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1" name="Freeform 28"/>
            <p:cNvSpPr>
              <a:spLocks noChangeArrowheads="1"/>
            </p:cNvSpPr>
            <p:nvPr/>
          </p:nvSpPr>
          <p:spPr bwMode="auto">
            <a:xfrm>
              <a:off x="5159" y="2839"/>
              <a:ext cx="300" cy="161"/>
            </a:xfrm>
            <a:custGeom>
              <a:avLst/>
              <a:gdLst>
                <a:gd name="T0" fmla="*/ 0 w 1325"/>
                <a:gd name="T1" fmla="*/ 710 h 711"/>
                <a:gd name="T2" fmla="*/ 0 w 1325"/>
                <a:gd name="T3" fmla="*/ 655 h 711"/>
                <a:gd name="T4" fmla="*/ 27 w 1325"/>
                <a:gd name="T5" fmla="*/ 518 h 711"/>
                <a:gd name="T6" fmla="*/ 55 w 1325"/>
                <a:gd name="T7" fmla="*/ 384 h 711"/>
                <a:gd name="T8" fmla="*/ 111 w 1325"/>
                <a:gd name="T9" fmla="*/ 273 h 711"/>
                <a:gd name="T10" fmla="*/ 193 w 1325"/>
                <a:gd name="T11" fmla="*/ 192 h 711"/>
                <a:gd name="T12" fmla="*/ 303 w 1325"/>
                <a:gd name="T13" fmla="*/ 108 h 711"/>
                <a:gd name="T14" fmla="*/ 414 w 1325"/>
                <a:gd name="T15" fmla="*/ 54 h 711"/>
                <a:gd name="T16" fmla="*/ 552 w 1325"/>
                <a:gd name="T17" fmla="*/ 0 h 711"/>
                <a:gd name="T18" fmla="*/ 662 w 1325"/>
                <a:gd name="T19" fmla="*/ 0 h 711"/>
                <a:gd name="T20" fmla="*/ 800 w 1325"/>
                <a:gd name="T21" fmla="*/ 0 h 711"/>
                <a:gd name="T22" fmla="*/ 939 w 1325"/>
                <a:gd name="T23" fmla="*/ 54 h 711"/>
                <a:gd name="T24" fmla="*/ 1048 w 1325"/>
                <a:gd name="T25" fmla="*/ 108 h 711"/>
                <a:gd name="T26" fmla="*/ 1131 w 1325"/>
                <a:gd name="T27" fmla="*/ 192 h 711"/>
                <a:gd name="T28" fmla="*/ 1214 w 1325"/>
                <a:gd name="T29" fmla="*/ 273 h 711"/>
                <a:gd name="T30" fmla="*/ 1270 w 1325"/>
                <a:gd name="T31" fmla="*/ 384 h 711"/>
                <a:gd name="T32" fmla="*/ 1324 w 1325"/>
                <a:gd name="T33" fmla="*/ 518 h 711"/>
                <a:gd name="T34" fmla="*/ 1324 w 1325"/>
                <a:gd name="T35" fmla="*/ 655 h 711"/>
                <a:gd name="T36" fmla="*/ 1324 w 1325"/>
                <a:gd name="T37" fmla="*/ 710 h 711"/>
                <a:gd name="T38" fmla="*/ 0 w 1325"/>
                <a:gd name="T39" fmla="*/ 71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25" h="711">
                  <a:moveTo>
                    <a:pt x="0" y="710"/>
                  </a:moveTo>
                  <a:lnTo>
                    <a:pt x="0" y="655"/>
                  </a:lnTo>
                  <a:lnTo>
                    <a:pt x="27" y="518"/>
                  </a:lnTo>
                  <a:lnTo>
                    <a:pt x="55" y="384"/>
                  </a:lnTo>
                  <a:lnTo>
                    <a:pt x="111" y="273"/>
                  </a:lnTo>
                  <a:lnTo>
                    <a:pt x="193" y="192"/>
                  </a:lnTo>
                  <a:lnTo>
                    <a:pt x="303" y="108"/>
                  </a:lnTo>
                  <a:lnTo>
                    <a:pt x="414" y="54"/>
                  </a:lnTo>
                  <a:lnTo>
                    <a:pt x="552" y="0"/>
                  </a:lnTo>
                  <a:lnTo>
                    <a:pt x="662" y="0"/>
                  </a:lnTo>
                  <a:lnTo>
                    <a:pt x="800" y="0"/>
                  </a:lnTo>
                  <a:lnTo>
                    <a:pt x="939" y="54"/>
                  </a:lnTo>
                  <a:lnTo>
                    <a:pt x="1048" y="108"/>
                  </a:lnTo>
                  <a:lnTo>
                    <a:pt x="1131" y="192"/>
                  </a:lnTo>
                  <a:lnTo>
                    <a:pt x="1214" y="273"/>
                  </a:lnTo>
                  <a:lnTo>
                    <a:pt x="1270" y="384"/>
                  </a:lnTo>
                  <a:lnTo>
                    <a:pt x="1324" y="518"/>
                  </a:lnTo>
                  <a:lnTo>
                    <a:pt x="1324" y="655"/>
                  </a:lnTo>
                  <a:lnTo>
                    <a:pt x="1324" y="710"/>
                  </a:lnTo>
                  <a:lnTo>
                    <a:pt x="0" y="710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2" name="Freeform 29"/>
            <p:cNvSpPr>
              <a:spLocks noChangeArrowheads="1"/>
            </p:cNvSpPr>
            <p:nvPr/>
          </p:nvSpPr>
          <p:spPr bwMode="auto">
            <a:xfrm>
              <a:off x="5159" y="2839"/>
              <a:ext cx="300" cy="161"/>
            </a:xfrm>
            <a:custGeom>
              <a:avLst/>
              <a:gdLst>
                <a:gd name="T0" fmla="*/ 0 w 1325"/>
                <a:gd name="T1" fmla="*/ 710 h 711"/>
                <a:gd name="T2" fmla="*/ 0 w 1325"/>
                <a:gd name="T3" fmla="*/ 655 h 711"/>
                <a:gd name="T4" fmla="*/ 27 w 1325"/>
                <a:gd name="T5" fmla="*/ 518 h 711"/>
                <a:gd name="T6" fmla="*/ 55 w 1325"/>
                <a:gd name="T7" fmla="*/ 384 h 711"/>
                <a:gd name="T8" fmla="*/ 111 w 1325"/>
                <a:gd name="T9" fmla="*/ 273 h 711"/>
                <a:gd name="T10" fmla="*/ 193 w 1325"/>
                <a:gd name="T11" fmla="*/ 192 h 711"/>
                <a:gd name="T12" fmla="*/ 303 w 1325"/>
                <a:gd name="T13" fmla="*/ 108 h 711"/>
                <a:gd name="T14" fmla="*/ 414 w 1325"/>
                <a:gd name="T15" fmla="*/ 54 h 711"/>
                <a:gd name="T16" fmla="*/ 552 w 1325"/>
                <a:gd name="T17" fmla="*/ 0 h 711"/>
                <a:gd name="T18" fmla="*/ 662 w 1325"/>
                <a:gd name="T19" fmla="*/ 0 h 711"/>
                <a:gd name="T20" fmla="*/ 800 w 1325"/>
                <a:gd name="T21" fmla="*/ 0 h 711"/>
                <a:gd name="T22" fmla="*/ 939 w 1325"/>
                <a:gd name="T23" fmla="*/ 54 h 711"/>
                <a:gd name="T24" fmla="*/ 1048 w 1325"/>
                <a:gd name="T25" fmla="*/ 108 h 711"/>
                <a:gd name="T26" fmla="*/ 1131 w 1325"/>
                <a:gd name="T27" fmla="*/ 192 h 711"/>
                <a:gd name="T28" fmla="*/ 1214 w 1325"/>
                <a:gd name="T29" fmla="*/ 273 h 711"/>
                <a:gd name="T30" fmla="*/ 1270 w 1325"/>
                <a:gd name="T31" fmla="*/ 384 h 711"/>
                <a:gd name="T32" fmla="*/ 1324 w 1325"/>
                <a:gd name="T33" fmla="*/ 518 h 711"/>
                <a:gd name="T34" fmla="*/ 1324 w 1325"/>
                <a:gd name="T35" fmla="*/ 655 h 711"/>
                <a:gd name="T36" fmla="*/ 1324 w 1325"/>
                <a:gd name="T37" fmla="*/ 71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25" h="711">
                  <a:moveTo>
                    <a:pt x="0" y="710"/>
                  </a:moveTo>
                  <a:lnTo>
                    <a:pt x="0" y="655"/>
                  </a:lnTo>
                  <a:lnTo>
                    <a:pt x="27" y="518"/>
                  </a:lnTo>
                  <a:lnTo>
                    <a:pt x="55" y="384"/>
                  </a:lnTo>
                  <a:lnTo>
                    <a:pt x="111" y="273"/>
                  </a:lnTo>
                  <a:lnTo>
                    <a:pt x="193" y="192"/>
                  </a:lnTo>
                  <a:lnTo>
                    <a:pt x="303" y="108"/>
                  </a:lnTo>
                  <a:lnTo>
                    <a:pt x="414" y="54"/>
                  </a:lnTo>
                  <a:lnTo>
                    <a:pt x="552" y="0"/>
                  </a:lnTo>
                  <a:lnTo>
                    <a:pt x="662" y="0"/>
                  </a:lnTo>
                  <a:lnTo>
                    <a:pt x="800" y="0"/>
                  </a:lnTo>
                  <a:lnTo>
                    <a:pt x="939" y="54"/>
                  </a:lnTo>
                  <a:lnTo>
                    <a:pt x="1048" y="108"/>
                  </a:lnTo>
                  <a:lnTo>
                    <a:pt x="1131" y="192"/>
                  </a:lnTo>
                  <a:lnTo>
                    <a:pt x="1214" y="273"/>
                  </a:lnTo>
                  <a:lnTo>
                    <a:pt x="1270" y="384"/>
                  </a:lnTo>
                  <a:lnTo>
                    <a:pt x="1324" y="518"/>
                  </a:lnTo>
                  <a:lnTo>
                    <a:pt x="1324" y="655"/>
                  </a:lnTo>
                  <a:lnTo>
                    <a:pt x="1324" y="7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3" name="Freeform 30"/>
            <p:cNvSpPr>
              <a:spLocks noChangeArrowheads="1"/>
            </p:cNvSpPr>
            <p:nvPr/>
          </p:nvSpPr>
          <p:spPr bwMode="auto">
            <a:xfrm>
              <a:off x="4376" y="2503"/>
              <a:ext cx="288" cy="535"/>
            </a:xfrm>
            <a:custGeom>
              <a:avLst/>
              <a:gdLst>
                <a:gd name="T0" fmla="*/ 1216 w 1272"/>
                <a:gd name="T1" fmla="*/ 1287 h 2356"/>
                <a:gd name="T2" fmla="*/ 1187 w 1272"/>
                <a:gd name="T3" fmla="*/ 1506 h 2356"/>
                <a:gd name="T4" fmla="*/ 1105 w 1272"/>
                <a:gd name="T5" fmla="*/ 1724 h 2356"/>
                <a:gd name="T6" fmla="*/ 1022 w 1272"/>
                <a:gd name="T7" fmla="*/ 1916 h 2356"/>
                <a:gd name="T8" fmla="*/ 912 w 1272"/>
                <a:gd name="T9" fmla="*/ 2079 h 2356"/>
                <a:gd name="T10" fmla="*/ 801 w 1272"/>
                <a:gd name="T11" fmla="*/ 2216 h 2356"/>
                <a:gd name="T12" fmla="*/ 664 w 1272"/>
                <a:gd name="T13" fmla="*/ 2299 h 2356"/>
                <a:gd name="T14" fmla="*/ 553 w 1272"/>
                <a:gd name="T15" fmla="*/ 2355 h 2356"/>
                <a:gd name="T16" fmla="*/ 415 w 1272"/>
                <a:gd name="T17" fmla="*/ 2355 h 2356"/>
                <a:gd name="T18" fmla="*/ 304 w 1272"/>
                <a:gd name="T19" fmla="*/ 2299 h 2356"/>
                <a:gd name="T20" fmla="*/ 222 w 1272"/>
                <a:gd name="T21" fmla="*/ 2216 h 2356"/>
                <a:gd name="T22" fmla="*/ 139 w 1272"/>
                <a:gd name="T23" fmla="*/ 2107 h 2356"/>
                <a:gd name="T24" fmla="*/ 57 w 1272"/>
                <a:gd name="T25" fmla="*/ 1944 h 2356"/>
                <a:gd name="T26" fmla="*/ 28 w 1272"/>
                <a:gd name="T27" fmla="*/ 1752 h 2356"/>
                <a:gd name="T28" fmla="*/ 0 w 1272"/>
                <a:gd name="T29" fmla="*/ 1533 h 2356"/>
                <a:gd name="T30" fmla="*/ 0 w 1272"/>
                <a:gd name="T31" fmla="*/ 1315 h 2356"/>
                <a:gd name="T32" fmla="*/ 57 w 1272"/>
                <a:gd name="T33" fmla="*/ 1068 h 2356"/>
                <a:gd name="T34" fmla="*/ 111 w 1272"/>
                <a:gd name="T35" fmla="*/ 850 h 2356"/>
                <a:gd name="T36" fmla="*/ 166 w 1272"/>
                <a:gd name="T37" fmla="*/ 631 h 2356"/>
                <a:gd name="T38" fmla="*/ 248 w 1272"/>
                <a:gd name="T39" fmla="*/ 439 h 2356"/>
                <a:gd name="T40" fmla="*/ 360 w 1272"/>
                <a:gd name="T41" fmla="*/ 274 h 2356"/>
                <a:gd name="T42" fmla="*/ 470 w 1272"/>
                <a:gd name="T43" fmla="*/ 137 h 2356"/>
                <a:gd name="T44" fmla="*/ 608 w 1272"/>
                <a:gd name="T45" fmla="*/ 56 h 2356"/>
                <a:gd name="T46" fmla="*/ 719 w 1272"/>
                <a:gd name="T47" fmla="*/ 0 h 2356"/>
                <a:gd name="T48" fmla="*/ 857 w 1272"/>
                <a:gd name="T49" fmla="*/ 0 h 2356"/>
                <a:gd name="T50" fmla="*/ 967 w 1272"/>
                <a:gd name="T51" fmla="*/ 56 h 2356"/>
                <a:gd name="T52" fmla="*/ 1049 w 1272"/>
                <a:gd name="T53" fmla="*/ 137 h 2356"/>
                <a:gd name="T54" fmla="*/ 1133 w 1272"/>
                <a:gd name="T55" fmla="*/ 274 h 2356"/>
                <a:gd name="T56" fmla="*/ 1216 w 1272"/>
                <a:gd name="T57" fmla="*/ 411 h 2356"/>
                <a:gd name="T58" fmla="*/ 1244 w 1272"/>
                <a:gd name="T59" fmla="*/ 603 h 2356"/>
                <a:gd name="T60" fmla="*/ 1271 w 1272"/>
                <a:gd name="T61" fmla="*/ 821 h 2356"/>
                <a:gd name="T62" fmla="*/ 1271 w 1272"/>
                <a:gd name="T63" fmla="*/ 1042 h 2356"/>
                <a:gd name="T64" fmla="*/ 1216 w 1272"/>
                <a:gd name="T65" fmla="*/ 1287 h 2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2" h="2356">
                  <a:moveTo>
                    <a:pt x="1216" y="1287"/>
                  </a:moveTo>
                  <a:lnTo>
                    <a:pt x="1187" y="1506"/>
                  </a:lnTo>
                  <a:lnTo>
                    <a:pt x="1105" y="1724"/>
                  </a:lnTo>
                  <a:lnTo>
                    <a:pt x="1022" y="1916"/>
                  </a:lnTo>
                  <a:lnTo>
                    <a:pt x="912" y="2079"/>
                  </a:lnTo>
                  <a:lnTo>
                    <a:pt x="801" y="2216"/>
                  </a:lnTo>
                  <a:lnTo>
                    <a:pt x="664" y="2299"/>
                  </a:lnTo>
                  <a:lnTo>
                    <a:pt x="553" y="2355"/>
                  </a:lnTo>
                  <a:lnTo>
                    <a:pt x="415" y="2355"/>
                  </a:lnTo>
                  <a:lnTo>
                    <a:pt x="304" y="2299"/>
                  </a:lnTo>
                  <a:lnTo>
                    <a:pt x="222" y="2216"/>
                  </a:lnTo>
                  <a:lnTo>
                    <a:pt x="139" y="2107"/>
                  </a:lnTo>
                  <a:lnTo>
                    <a:pt x="57" y="1944"/>
                  </a:lnTo>
                  <a:lnTo>
                    <a:pt x="28" y="1752"/>
                  </a:lnTo>
                  <a:lnTo>
                    <a:pt x="0" y="1533"/>
                  </a:lnTo>
                  <a:lnTo>
                    <a:pt x="0" y="1315"/>
                  </a:lnTo>
                  <a:lnTo>
                    <a:pt x="57" y="1068"/>
                  </a:lnTo>
                  <a:lnTo>
                    <a:pt x="111" y="850"/>
                  </a:lnTo>
                  <a:lnTo>
                    <a:pt x="166" y="631"/>
                  </a:lnTo>
                  <a:lnTo>
                    <a:pt x="248" y="439"/>
                  </a:lnTo>
                  <a:lnTo>
                    <a:pt x="360" y="274"/>
                  </a:lnTo>
                  <a:lnTo>
                    <a:pt x="470" y="137"/>
                  </a:lnTo>
                  <a:lnTo>
                    <a:pt x="608" y="56"/>
                  </a:lnTo>
                  <a:lnTo>
                    <a:pt x="719" y="0"/>
                  </a:lnTo>
                  <a:lnTo>
                    <a:pt x="857" y="0"/>
                  </a:lnTo>
                  <a:lnTo>
                    <a:pt x="967" y="56"/>
                  </a:lnTo>
                  <a:lnTo>
                    <a:pt x="1049" y="137"/>
                  </a:lnTo>
                  <a:lnTo>
                    <a:pt x="1133" y="274"/>
                  </a:lnTo>
                  <a:lnTo>
                    <a:pt x="1216" y="411"/>
                  </a:lnTo>
                  <a:lnTo>
                    <a:pt x="1244" y="603"/>
                  </a:lnTo>
                  <a:lnTo>
                    <a:pt x="1271" y="821"/>
                  </a:lnTo>
                  <a:lnTo>
                    <a:pt x="1271" y="1042"/>
                  </a:lnTo>
                  <a:lnTo>
                    <a:pt x="1216" y="1287"/>
                  </a:lnTo>
                </a:path>
              </a:pathLst>
            </a:custGeom>
            <a:solidFill>
              <a:srgbClr val="008F8F"/>
            </a:solidFill>
            <a:ln w="9525">
              <a:solidFill>
                <a:srgbClr val="008F8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4" name="Freeform 31"/>
            <p:cNvSpPr>
              <a:spLocks noChangeArrowheads="1"/>
            </p:cNvSpPr>
            <p:nvPr/>
          </p:nvSpPr>
          <p:spPr bwMode="auto">
            <a:xfrm>
              <a:off x="4376" y="2503"/>
              <a:ext cx="288" cy="535"/>
            </a:xfrm>
            <a:custGeom>
              <a:avLst/>
              <a:gdLst>
                <a:gd name="T0" fmla="*/ 1216 w 1272"/>
                <a:gd name="T1" fmla="*/ 1287 h 2356"/>
                <a:gd name="T2" fmla="*/ 1187 w 1272"/>
                <a:gd name="T3" fmla="*/ 1506 h 2356"/>
                <a:gd name="T4" fmla="*/ 1105 w 1272"/>
                <a:gd name="T5" fmla="*/ 1724 h 2356"/>
                <a:gd name="T6" fmla="*/ 1022 w 1272"/>
                <a:gd name="T7" fmla="*/ 1916 h 2356"/>
                <a:gd name="T8" fmla="*/ 912 w 1272"/>
                <a:gd name="T9" fmla="*/ 2079 h 2356"/>
                <a:gd name="T10" fmla="*/ 801 w 1272"/>
                <a:gd name="T11" fmla="*/ 2216 h 2356"/>
                <a:gd name="T12" fmla="*/ 664 w 1272"/>
                <a:gd name="T13" fmla="*/ 2299 h 2356"/>
                <a:gd name="T14" fmla="*/ 553 w 1272"/>
                <a:gd name="T15" fmla="*/ 2355 h 2356"/>
                <a:gd name="T16" fmla="*/ 415 w 1272"/>
                <a:gd name="T17" fmla="*/ 2355 h 2356"/>
                <a:gd name="T18" fmla="*/ 304 w 1272"/>
                <a:gd name="T19" fmla="*/ 2299 h 2356"/>
                <a:gd name="T20" fmla="*/ 222 w 1272"/>
                <a:gd name="T21" fmla="*/ 2216 h 2356"/>
                <a:gd name="T22" fmla="*/ 139 w 1272"/>
                <a:gd name="T23" fmla="*/ 2107 h 2356"/>
                <a:gd name="T24" fmla="*/ 57 w 1272"/>
                <a:gd name="T25" fmla="*/ 1944 h 2356"/>
                <a:gd name="T26" fmla="*/ 28 w 1272"/>
                <a:gd name="T27" fmla="*/ 1752 h 2356"/>
                <a:gd name="T28" fmla="*/ 0 w 1272"/>
                <a:gd name="T29" fmla="*/ 1533 h 2356"/>
                <a:gd name="T30" fmla="*/ 0 w 1272"/>
                <a:gd name="T31" fmla="*/ 1315 h 2356"/>
                <a:gd name="T32" fmla="*/ 57 w 1272"/>
                <a:gd name="T33" fmla="*/ 1068 h 2356"/>
                <a:gd name="T34" fmla="*/ 111 w 1272"/>
                <a:gd name="T35" fmla="*/ 850 h 2356"/>
                <a:gd name="T36" fmla="*/ 166 w 1272"/>
                <a:gd name="T37" fmla="*/ 631 h 2356"/>
                <a:gd name="T38" fmla="*/ 248 w 1272"/>
                <a:gd name="T39" fmla="*/ 439 h 2356"/>
                <a:gd name="T40" fmla="*/ 360 w 1272"/>
                <a:gd name="T41" fmla="*/ 274 h 2356"/>
                <a:gd name="T42" fmla="*/ 470 w 1272"/>
                <a:gd name="T43" fmla="*/ 137 h 2356"/>
                <a:gd name="T44" fmla="*/ 608 w 1272"/>
                <a:gd name="T45" fmla="*/ 56 h 2356"/>
                <a:gd name="T46" fmla="*/ 719 w 1272"/>
                <a:gd name="T47" fmla="*/ 0 h 2356"/>
                <a:gd name="T48" fmla="*/ 857 w 1272"/>
                <a:gd name="T49" fmla="*/ 0 h 2356"/>
                <a:gd name="T50" fmla="*/ 967 w 1272"/>
                <a:gd name="T51" fmla="*/ 56 h 2356"/>
                <a:gd name="T52" fmla="*/ 1049 w 1272"/>
                <a:gd name="T53" fmla="*/ 137 h 2356"/>
                <a:gd name="T54" fmla="*/ 1133 w 1272"/>
                <a:gd name="T55" fmla="*/ 274 h 2356"/>
                <a:gd name="T56" fmla="*/ 1216 w 1272"/>
                <a:gd name="T57" fmla="*/ 411 h 2356"/>
                <a:gd name="T58" fmla="*/ 1244 w 1272"/>
                <a:gd name="T59" fmla="*/ 603 h 2356"/>
                <a:gd name="T60" fmla="*/ 1271 w 1272"/>
                <a:gd name="T61" fmla="*/ 821 h 2356"/>
                <a:gd name="T62" fmla="*/ 1271 w 1272"/>
                <a:gd name="T63" fmla="*/ 1042 h 2356"/>
                <a:gd name="T64" fmla="*/ 1216 w 1272"/>
                <a:gd name="T65" fmla="*/ 1287 h 2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2" h="2356">
                  <a:moveTo>
                    <a:pt x="1216" y="1287"/>
                  </a:moveTo>
                  <a:lnTo>
                    <a:pt x="1187" y="1506"/>
                  </a:lnTo>
                  <a:lnTo>
                    <a:pt x="1105" y="1724"/>
                  </a:lnTo>
                  <a:lnTo>
                    <a:pt x="1022" y="1916"/>
                  </a:lnTo>
                  <a:lnTo>
                    <a:pt x="912" y="2079"/>
                  </a:lnTo>
                  <a:lnTo>
                    <a:pt x="801" y="2216"/>
                  </a:lnTo>
                  <a:lnTo>
                    <a:pt x="664" y="2299"/>
                  </a:lnTo>
                  <a:lnTo>
                    <a:pt x="553" y="2355"/>
                  </a:lnTo>
                  <a:lnTo>
                    <a:pt x="415" y="2355"/>
                  </a:lnTo>
                  <a:lnTo>
                    <a:pt x="304" y="2299"/>
                  </a:lnTo>
                  <a:lnTo>
                    <a:pt x="222" y="2216"/>
                  </a:lnTo>
                  <a:lnTo>
                    <a:pt x="139" y="2107"/>
                  </a:lnTo>
                  <a:lnTo>
                    <a:pt x="57" y="1944"/>
                  </a:lnTo>
                  <a:lnTo>
                    <a:pt x="28" y="1752"/>
                  </a:lnTo>
                  <a:lnTo>
                    <a:pt x="0" y="1533"/>
                  </a:lnTo>
                  <a:lnTo>
                    <a:pt x="0" y="1315"/>
                  </a:lnTo>
                  <a:lnTo>
                    <a:pt x="57" y="1068"/>
                  </a:lnTo>
                  <a:lnTo>
                    <a:pt x="111" y="850"/>
                  </a:lnTo>
                  <a:lnTo>
                    <a:pt x="166" y="631"/>
                  </a:lnTo>
                  <a:lnTo>
                    <a:pt x="248" y="439"/>
                  </a:lnTo>
                  <a:lnTo>
                    <a:pt x="360" y="274"/>
                  </a:lnTo>
                  <a:lnTo>
                    <a:pt x="470" y="137"/>
                  </a:lnTo>
                  <a:lnTo>
                    <a:pt x="608" y="56"/>
                  </a:lnTo>
                  <a:lnTo>
                    <a:pt x="719" y="0"/>
                  </a:lnTo>
                  <a:lnTo>
                    <a:pt x="857" y="0"/>
                  </a:lnTo>
                  <a:lnTo>
                    <a:pt x="967" y="56"/>
                  </a:lnTo>
                  <a:lnTo>
                    <a:pt x="1049" y="137"/>
                  </a:lnTo>
                  <a:lnTo>
                    <a:pt x="1133" y="274"/>
                  </a:lnTo>
                  <a:lnTo>
                    <a:pt x="1216" y="411"/>
                  </a:lnTo>
                  <a:lnTo>
                    <a:pt x="1244" y="603"/>
                  </a:lnTo>
                  <a:lnTo>
                    <a:pt x="1271" y="821"/>
                  </a:lnTo>
                  <a:lnTo>
                    <a:pt x="1271" y="1042"/>
                  </a:lnTo>
                  <a:lnTo>
                    <a:pt x="1216" y="128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5" name="Freeform 32"/>
            <p:cNvSpPr>
              <a:spLocks noChangeArrowheads="1"/>
            </p:cNvSpPr>
            <p:nvPr/>
          </p:nvSpPr>
          <p:spPr bwMode="auto">
            <a:xfrm>
              <a:off x="5159" y="2939"/>
              <a:ext cx="300" cy="62"/>
            </a:xfrm>
            <a:custGeom>
              <a:avLst/>
              <a:gdLst>
                <a:gd name="T0" fmla="*/ 0 w 1325"/>
                <a:gd name="T1" fmla="*/ 273 h 274"/>
                <a:gd name="T2" fmla="*/ 165 w 1325"/>
                <a:gd name="T3" fmla="*/ 163 h 274"/>
                <a:gd name="T4" fmla="*/ 303 w 1325"/>
                <a:gd name="T5" fmla="*/ 81 h 274"/>
                <a:gd name="T6" fmla="*/ 497 w 1325"/>
                <a:gd name="T7" fmla="*/ 28 h 274"/>
                <a:gd name="T8" fmla="*/ 662 w 1325"/>
                <a:gd name="T9" fmla="*/ 0 h 274"/>
                <a:gd name="T10" fmla="*/ 857 w 1325"/>
                <a:gd name="T11" fmla="*/ 28 h 274"/>
                <a:gd name="T12" fmla="*/ 1021 w 1325"/>
                <a:gd name="T13" fmla="*/ 81 h 274"/>
                <a:gd name="T14" fmla="*/ 1186 w 1325"/>
                <a:gd name="T15" fmla="*/ 163 h 274"/>
                <a:gd name="T16" fmla="*/ 1324 w 1325"/>
                <a:gd name="T17" fmla="*/ 273 h 274"/>
                <a:gd name="T18" fmla="*/ 0 w 1325"/>
                <a:gd name="T19" fmla="*/ 27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5" h="274">
                  <a:moveTo>
                    <a:pt x="0" y="273"/>
                  </a:moveTo>
                  <a:lnTo>
                    <a:pt x="165" y="163"/>
                  </a:lnTo>
                  <a:lnTo>
                    <a:pt x="303" y="81"/>
                  </a:lnTo>
                  <a:lnTo>
                    <a:pt x="497" y="28"/>
                  </a:lnTo>
                  <a:lnTo>
                    <a:pt x="662" y="0"/>
                  </a:lnTo>
                  <a:lnTo>
                    <a:pt x="857" y="28"/>
                  </a:lnTo>
                  <a:lnTo>
                    <a:pt x="1021" y="81"/>
                  </a:lnTo>
                  <a:lnTo>
                    <a:pt x="1186" y="163"/>
                  </a:lnTo>
                  <a:lnTo>
                    <a:pt x="1324" y="273"/>
                  </a:lnTo>
                  <a:lnTo>
                    <a:pt x="0" y="273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6" name="Freeform 33"/>
            <p:cNvSpPr>
              <a:spLocks noChangeArrowheads="1"/>
            </p:cNvSpPr>
            <p:nvPr/>
          </p:nvSpPr>
          <p:spPr bwMode="auto">
            <a:xfrm>
              <a:off x="5159" y="2939"/>
              <a:ext cx="300" cy="62"/>
            </a:xfrm>
            <a:custGeom>
              <a:avLst/>
              <a:gdLst>
                <a:gd name="T0" fmla="*/ 0 w 1325"/>
                <a:gd name="T1" fmla="*/ 273 h 274"/>
                <a:gd name="T2" fmla="*/ 165 w 1325"/>
                <a:gd name="T3" fmla="*/ 163 h 274"/>
                <a:gd name="T4" fmla="*/ 303 w 1325"/>
                <a:gd name="T5" fmla="*/ 81 h 274"/>
                <a:gd name="T6" fmla="*/ 497 w 1325"/>
                <a:gd name="T7" fmla="*/ 28 h 274"/>
                <a:gd name="T8" fmla="*/ 662 w 1325"/>
                <a:gd name="T9" fmla="*/ 0 h 274"/>
                <a:gd name="T10" fmla="*/ 857 w 1325"/>
                <a:gd name="T11" fmla="*/ 28 h 274"/>
                <a:gd name="T12" fmla="*/ 1021 w 1325"/>
                <a:gd name="T13" fmla="*/ 81 h 274"/>
                <a:gd name="T14" fmla="*/ 1186 w 1325"/>
                <a:gd name="T15" fmla="*/ 163 h 274"/>
                <a:gd name="T16" fmla="*/ 1324 w 1325"/>
                <a:gd name="T17" fmla="*/ 27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5" h="274">
                  <a:moveTo>
                    <a:pt x="0" y="273"/>
                  </a:moveTo>
                  <a:lnTo>
                    <a:pt x="165" y="163"/>
                  </a:lnTo>
                  <a:lnTo>
                    <a:pt x="303" y="81"/>
                  </a:lnTo>
                  <a:lnTo>
                    <a:pt x="497" y="28"/>
                  </a:lnTo>
                  <a:lnTo>
                    <a:pt x="662" y="0"/>
                  </a:lnTo>
                  <a:lnTo>
                    <a:pt x="857" y="28"/>
                  </a:lnTo>
                  <a:lnTo>
                    <a:pt x="1021" y="81"/>
                  </a:lnTo>
                  <a:lnTo>
                    <a:pt x="1186" y="163"/>
                  </a:lnTo>
                  <a:lnTo>
                    <a:pt x="1324" y="27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7" name="Freeform 34"/>
            <p:cNvSpPr>
              <a:spLocks noChangeArrowheads="1"/>
            </p:cNvSpPr>
            <p:nvPr/>
          </p:nvSpPr>
          <p:spPr bwMode="auto">
            <a:xfrm>
              <a:off x="4408" y="2510"/>
              <a:ext cx="288" cy="533"/>
            </a:xfrm>
            <a:custGeom>
              <a:avLst/>
              <a:gdLst>
                <a:gd name="T0" fmla="*/ 1214 w 1270"/>
                <a:gd name="T1" fmla="*/ 1286 h 2352"/>
                <a:gd name="T2" fmla="*/ 1159 w 1270"/>
                <a:gd name="T3" fmla="*/ 1531 h 2352"/>
                <a:gd name="T4" fmla="*/ 1105 w 1270"/>
                <a:gd name="T5" fmla="*/ 1723 h 2352"/>
                <a:gd name="T6" fmla="*/ 994 w 1270"/>
                <a:gd name="T7" fmla="*/ 1915 h 2352"/>
                <a:gd name="T8" fmla="*/ 910 w 1270"/>
                <a:gd name="T9" fmla="*/ 2078 h 2352"/>
                <a:gd name="T10" fmla="*/ 800 w 1270"/>
                <a:gd name="T11" fmla="*/ 2215 h 2352"/>
                <a:gd name="T12" fmla="*/ 662 w 1270"/>
                <a:gd name="T13" fmla="*/ 2297 h 2352"/>
                <a:gd name="T14" fmla="*/ 551 w 1270"/>
                <a:gd name="T15" fmla="*/ 2351 h 2352"/>
                <a:gd name="T16" fmla="*/ 414 w 1270"/>
                <a:gd name="T17" fmla="*/ 2351 h 2352"/>
                <a:gd name="T18" fmla="*/ 303 w 1270"/>
                <a:gd name="T19" fmla="*/ 2326 h 2352"/>
                <a:gd name="T20" fmla="*/ 221 w 1270"/>
                <a:gd name="T21" fmla="*/ 2215 h 2352"/>
                <a:gd name="T22" fmla="*/ 138 w 1270"/>
                <a:gd name="T23" fmla="*/ 2105 h 2352"/>
                <a:gd name="T24" fmla="*/ 55 w 1270"/>
                <a:gd name="T25" fmla="*/ 1941 h 2352"/>
                <a:gd name="T26" fmla="*/ 27 w 1270"/>
                <a:gd name="T27" fmla="*/ 1750 h 2352"/>
                <a:gd name="T28" fmla="*/ 0 w 1270"/>
                <a:gd name="T29" fmla="*/ 1531 h 2352"/>
                <a:gd name="T30" fmla="*/ 0 w 1270"/>
                <a:gd name="T31" fmla="*/ 1312 h 2352"/>
                <a:gd name="T32" fmla="*/ 27 w 1270"/>
                <a:gd name="T33" fmla="*/ 1066 h 2352"/>
                <a:gd name="T34" fmla="*/ 83 w 1270"/>
                <a:gd name="T35" fmla="*/ 847 h 2352"/>
                <a:gd name="T36" fmla="*/ 165 w 1270"/>
                <a:gd name="T37" fmla="*/ 629 h 2352"/>
                <a:gd name="T38" fmla="*/ 248 w 1270"/>
                <a:gd name="T39" fmla="*/ 437 h 2352"/>
                <a:gd name="T40" fmla="*/ 358 w 1270"/>
                <a:gd name="T41" fmla="*/ 273 h 2352"/>
                <a:gd name="T42" fmla="*/ 469 w 1270"/>
                <a:gd name="T43" fmla="*/ 163 h 2352"/>
                <a:gd name="T44" fmla="*/ 608 w 1270"/>
                <a:gd name="T45" fmla="*/ 54 h 2352"/>
                <a:gd name="T46" fmla="*/ 718 w 1270"/>
                <a:gd name="T47" fmla="*/ 0 h 2352"/>
                <a:gd name="T48" fmla="*/ 828 w 1270"/>
                <a:gd name="T49" fmla="*/ 0 h 2352"/>
                <a:gd name="T50" fmla="*/ 966 w 1270"/>
                <a:gd name="T51" fmla="*/ 54 h 2352"/>
                <a:gd name="T52" fmla="*/ 1048 w 1270"/>
                <a:gd name="T53" fmla="*/ 137 h 2352"/>
                <a:gd name="T54" fmla="*/ 1132 w 1270"/>
                <a:gd name="T55" fmla="*/ 273 h 2352"/>
                <a:gd name="T56" fmla="*/ 1187 w 1270"/>
                <a:gd name="T57" fmla="*/ 437 h 2352"/>
                <a:gd name="T58" fmla="*/ 1243 w 1270"/>
                <a:gd name="T59" fmla="*/ 602 h 2352"/>
                <a:gd name="T60" fmla="*/ 1269 w 1270"/>
                <a:gd name="T61" fmla="*/ 821 h 2352"/>
                <a:gd name="T62" fmla="*/ 1243 w 1270"/>
                <a:gd name="T63" fmla="*/ 1039 h 2352"/>
                <a:gd name="T64" fmla="*/ 1214 w 1270"/>
                <a:gd name="T65" fmla="*/ 1286 h 2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0" h="2352">
                  <a:moveTo>
                    <a:pt x="1214" y="1286"/>
                  </a:moveTo>
                  <a:lnTo>
                    <a:pt x="1159" y="1531"/>
                  </a:lnTo>
                  <a:lnTo>
                    <a:pt x="1105" y="1723"/>
                  </a:lnTo>
                  <a:lnTo>
                    <a:pt x="994" y="1915"/>
                  </a:lnTo>
                  <a:lnTo>
                    <a:pt x="910" y="2078"/>
                  </a:lnTo>
                  <a:lnTo>
                    <a:pt x="800" y="2215"/>
                  </a:lnTo>
                  <a:lnTo>
                    <a:pt x="662" y="2297"/>
                  </a:lnTo>
                  <a:lnTo>
                    <a:pt x="551" y="2351"/>
                  </a:lnTo>
                  <a:lnTo>
                    <a:pt x="414" y="2351"/>
                  </a:lnTo>
                  <a:lnTo>
                    <a:pt x="303" y="2326"/>
                  </a:lnTo>
                  <a:lnTo>
                    <a:pt x="221" y="2215"/>
                  </a:lnTo>
                  <a:lnTo>
                    <a:pt x="138" y="2105"/>
                  </a:lnTo>
                  <a:lnTo>
                    <a:pt x="55" y="1941"/>
                  </a:lnTo>
                  <a:lnTo>
                    <a:pt x="27" y="1750"/>
                  </a:lnTo>
                  <a:lnTo>
                    <a:pt x="0" y="1531"/>
                  </a:lnTo>
                  <a:lnTo>
                    <a:pt x="0" y="1312"/>
                  </a:lnTo>
                  <a:lnTo>
                    <a:pt x="27" y="1066"/>
                  </a:lnTo>
                  <a:lnTo>
                    <a:pt x="83" y="847"/>
                  </a:lnTo>
                  <a:lnTo>
                    <a:pt x="165" y="629"/>
                  </a:lnTo>
                  <a:lnTo>
                    <a:pt x="248" y="437"/>
                  </a:lnTo>
                  <a:lnTo>
                    <a:pt x="358" y="273"/>
                  </a:lnTo>
                  <a:lnTo>
                    <a:pt x="469" y="163"/>
                  </a:lnTo>
                  <a:lnTo>
                    <a:pt x="608" y="54"/>
                  </a:lnTo>
                  <a:lnTo>
                    <a:pt x="718" y="0"/>
                  </a:lnTo>
                  <a:lnTo>
                    <a:pt x="828" y="0"/>
                  </a:lnTo>
                  <a:lnTo>
                    <a:pt x="966" y="54"/>
                  </a:lnTo>
                  <a:lnTo>
                    <a:pt x="1048" y="137"/>
                  </a:lnTo>
                  <a:lnTo>
                    <a:pt x="1132" y="273"/>
                  </a:lnTo>
                  <a:lnTo>
                    <a:pt x="1187" y="437"/>
                  </a:lnTo>
                  <a:lnTo>
                    <a:pt x="1243" y="602"/>
                  </a:lnTo>
                  <a:lnTo>
                    <a:pt x="1269" y="821"/>
                  </a:lnTo>
                  <a:lnTo>
                    <a:pt x="1243" y="1039"/>
                  </a:lnTo>
                  <a:lnTo>
                    <a:pt x="1214" y="1286"/>
                  </a:lnTo>
                </a:path>
              </a:pathLst>
            </a:custGeom>
            <a:solidFill>
              <a:srgbClr val="00D1D1"/>
            </a:solidFill>
            <a:ln w="9525">
              <a:solidFill>
                <a:srgbClr val="00D1D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8" name="Freeform 35"/>
            <p:cNvSpPr>
              <a:spLocks noChangeArrowheads="1"/>
            </p:cNvSpPr>
            <p:nvPr/>
          </p:nvSpPr>
          <p:spPr bwMode="auto">
            <a:xfrm>
              <a:off x="4408" y="2510"/>
              <a:ext cx="288" cy="533"/>
            </a:xfrm>
            <a:custGeom>
              <a:avLst/>
              <a:gdLst>
                <a:gd name="T0" fmla="*/ 1214 w 1270"/>
                <a:gd name="T1" fmla="*/ 1286 h 2352"/>
                <a:gd name="T2" fmla="*/ 1159 w 1270"/>
                <a:gd name="T3" fmla="*/ 1531 h 2352"/>
                <a:gd name="T4" fmla="*/ 1105 w 1270"/>
                <a:gd name="T5" fmla="*/ 1723 h 2352"/>
                <a:gd name="T6" fmla="*/ 994 w 1270"/>
                <a:gd name="T7" fmla="*/ 1915 h 2352"/>
                <a:gd name="T8" fmla="*/ 910 w 1270"/>
                <a:gd name="T9" fmla="*/ 2078 h 2352"/>
                <a:gd name="T10" fmla="*/ 800 w 1270"/>
                <a:gd name="T11" fmla="*/ 2215 h 2352"/>
                <a:gd name="T12" fmla="*/ 662 w 1270"/>
                <a:gd name="T13" fmla="*/ 2297 h 2352"/>
                <a:gd name="T14" fmla="*/ 551 w 1270"/>
                <a:gd name="T15" fmla="*/ 2351 h 2352"/>
                <a:gd name="T16" fmla="*/ 414 w 1270"/>
                <a:gd name="T17" fmla="*/ 2351 h 2352"/>
                <a:gd name="T18" fmla="*/ 303 w 1270"/>
                <a:gd name="T19" fmla="*/ 2326 h 2352"/>
                <a:gd name="T20" fmla="*/ 221 w 1270"/>
                <a:gd name="T21" fmla="*/ 2215 h 2352"/>
                <a:gd name="T22" fmla="*/ 138 w 1270"/>
                <a:gd name="T23" fmla="*/ 2105 h 2352"/>
                <a:gd name="T24" fmla="*/ 55 w 1270"/>
                <a:gd name="T25" fmla="*/ 1941 h 2352"/>
                <a:gd name="T26" fmla="*/ 27 w 1270"/>
                <a:gd name="T27" fmla="*/ 1750 h 2352"/>
                <a:gd name="T28" fmla="*/ 0 w 1270"/>
                <a:gd name="T29" fmla="*/ 1531 h 2352"/>
                <a:gd name="T30" fmla="*/ 0 w 1270"/>
                <a:gd name="T31" fmla="*/ 1312 h 2352"/>
                <a:gd name="T32" fmla="*/ 27 w 1270"/>
                <a:gd name="T33" fmla="*/ 1066 h 2352"/>
                <a:gd name="T34" fmla="*/ 83 w 1270"/>
                <a:gd name="T35" fmla="*/ 847 h 2352"/>
                <a:gd name="T36" fmla="*/ 165 w 1270"/>
                <a:gd name="T37" fmla="*/ 629 h 2352"/>
                <a:gd name="T38" fmla="*/ 248 w 1270"/>
                <a:gd name="T39" fmla="*/ 437 h 2352"/>
                <a:gd name="T40" fmla="*/ 358 w 1270"/>
                <a:gd name="T41" fmla="*/ 273 h 2352"/>
                <a:gd name="T42" fmla="*/ 469 w 1270"/>
                <a:gd name="T43" fmla="*/ 163 h 2352"/>
                <a:gd name="T44" fmla="*/ 608 w 1270"/>
                <a:gd name="T45" fmla="*/ 54 h 2352"/>
                <a:gd name="T46" fmla="*/ 718 w 1270"/>
                <a:gd name="T47" fmla="*/ 0 h 2352"/>
                <a:gd name="T48" fmla="*/ 828 w 1270"/>
                <a:gd name="T49" fmla="*/ 0 h 2352"/>
                <a:gd name="T50" fmla="*/ 966 w 1270"/>
                <a:gd name="T51" fmla="*/ 54 h 2352"/>
                <a:gd name="T52" fmla="*/ 1048 w 1270"/>
                <a:gd name="T53" fmla="*/ 137 h 2352"/>
                <a:gd name="T54" fmla="*/ 1132 w 1270"/>
                <a:gd name="T55" fmla="*/ 273 h 2352"/>
                <a:gd name="T56" fmla="*/ 1187 w 1270"/>
                <a:gd name="T57" fmla="*/ 437 h 2352"/>
                <a:gd name="T58" fmla="*/ 1243 w 1270"/>
                <a:gd name="T59" fmla="*/ 602 h 2352"/>
                <a:gd name="T60" fmla="*/ 1269 w 1270"/>
                <a:gd name="T61" fmla="*/ 821 h 2352"/>
                <a:gd name="T62" fmla="*/ 1243 w 1270"/>
                <a:gd name="T63" fmla="*/ 1039 h 2352"/>
                <a:gd name="T64" fmla="*/ 1214 w 1270"/>
                <a:gd name="T65" fmla="*/ 1286 h 2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0" h="2352">
                  <a:moveTo>
                    <a:pt x="1214" y="1286"/>
                  </a:moveTo>
                  <a:lnTo>
                    <a:pt x="1159" y="1531"/>
                  </a:lnTo>
                  <a:lnTo>
                    <a:pt x="1105" y="1723"/>
                  </a:lnTo>
                  <a:lnTo>
                    <a:pt x="994" y="1915"/>
                  </a:lnTo>
                  <a:lnTo>
                    <a:pt x="910" y="2078"/>
                  </a:lnTo>
                  <a:lnTo>
                    <a:pt x="800" y="2215"/>
                  </a:lnTo>
                  <a:lnTo>
                    <a:pt x="662" y="2297"/>
                  </a:lnTo>
                  <a:lnTo>
                    <a:pt x="551" y="2351"/>
                  </a:lnTo>
                  <a:lnTo>
                    <a:pt x="414" y="2351"/>
                  </a:lnTo>
                  <a:lnTo>
                    <a:pt x="303" y="2326"/>
                  </a:lnTo>
                  <a:lnTo>
                    <a:pt x="221" y="2215"/>
                  </a:lnTo>
                  <a:lnTo>
                    <a:pt x="138" y="2105"/>
                  </a:lnTo>
                  <a:lnTo>
                    <a:pt x="55" y="1941"/>
                  </a:lnTo>
                  <a:lnTo>
                    <a:pt x="27" y="1750"/>
                  </a:lnTo>
                  <a:lnTo>
                    <a:pt x="0" y="1531"/>
                  </a:lnTo>
                  <a:lnTo>
                    <a:pt x="0" y="1312"/>
                  </a:lnTo>
                  <a:lnTo>
                    <a:pt x="27" y="1066"/>
                  </a:lnTo>
                  <a:lnTo>
                    <a:pt x="83" y="847"/>
                  </a:lnTo>
                  <a:lnTo>
                    <a:pt x="165" y="629"/>
                  </a:lnTo>
                  <a:lnTo>
                    <a:pt x="248" y="437"/>
                  </a:lnTo>
                  <a:lnTo>
                    <a:pt x="358" y="273"/>
                  </a:lnTo>
                  <a:lnTo>
                    <a:pt x="469" y="163"/>
                  </a:lnTo>
                  <a:lnTo>
                    <a:pt x="608" y="54"/>
                  </a:lnTo>
                  <a:lnTo>
                    <a:pt x="718" y="0"/>
                  </a:lnTo>
                  <a:lnTo>
                    <a:pt x="828" y="0"/>
                  </a:lnTo>
                  <a:lnTo>
                    <a:pt x="966" y="54"/>
                  </a:lnTo>
                  <a:lnTo>
                    <a:pt x="1048" y="137"/>
                  </a:lnTo>
                  <a:lnTo>
                    <a:pt x="1132" y="273"/>
                  </a:lnTo>
                  <a:lnTo>
                    <a:pt x="1187" y="437"/>
                  </a:lnTo>
                  <a:lnTo>
                    <a:pt x="1243" y="602"/>
                  </a:lnTo>
                  <a:lnTo>
                    <a:pt x="1269" y="821"/>
                  </a:lnTo>
                  <a:lnTo>
                    <a:pt x="1243" y="1039"/>
                  </a:lnTo>
                  <a:lnTo>
                    <a:pt x="1214" y="128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89" name="Freeform 36"/>
            <p:cNvSpPr>
              <a:spLocks noChangeArrowheads="1"/>
            </p:cNvSpPr>
            <p:nvPr/>
          </p:nvSpPr>
          <p:spPr bwMode="auto">
            <a:xfrm>
              <a:off x="4439" y="2548"/>
              <a:ext cx="220" cy="466"/>
            </a:xfrm>
            <a:custGeom>
              <a:avLst/>
              <a:gdLst>
                <a:gd name="T0" fmla="*/ 939 w 968"/>
                <a:gd name="T1" fmla="*/ 1123 h 2053"/>
                <a:gd name="T2" fmla="*/ 883 w 968"/>
                <a:gd name="T3" fmla="*/ 1314 h 2053"/>
                <a:gd name="T4" fmla="*/ 828 w 968"/>
                <a:gd name="T5" fmla="*/ 1505 h 2053"/>
                <a:gd name="T6" fmla="*/ 772 w 968"/>
                <a:gd name="T7" fmla="*/ 1671 h 2053"/>
                <a:gd name="T8" fmla="*/ 690 w 968"/>
                <a:gd name="T9" fmla="*/ 1805 h 2053"/>
                <a:gd name="T10" fmla="*/ 580 w 968"/>
                <a:gd name="T11" fmla="*/ 1915 h 2053"/>
                <a:gd name="T12" fmla="*/ 497 w 968"/>
                <a:gd name="T13" fmla="*/ 1997 h 2053"/>
                <a:gd name="T14" fmla="*/ 413 w 968"/>
                <a:gd name="T15" fmla="*/ 2052 h 2053"/>
                <a:gd name="T16" fmla="*/ 304 w 968"/>
                <a:gd name="T17" fmla="*/ 2052 h 2053"/>
                <a:gd name="T18" fmla="*/ 220 w 968"/>
                <a:gd name="T19" fmla="*/ 2024 h 2053"/>
                <a:gd name="T20" fmla="*/ 165 w 968"/>
                <a:gd name="T21" fmla="*/ 1942 h 2053"/>
                <a:gd name="T22" fmla="*/ 83 w 968"/>
                <a:gd name="T23" fmla="*/ 1833 h 2053"/>
                <a:gd name="T24" fmla="*/ 54 w 968"/>
                <a:gd name="T25" fmla="*/ 1697 h 2053"/>
                <a:gd name="T26" fmla="*/ 27 w 968"/>
                <a:gd name="T27" fmla="*/ 1532 h 2053"/>
                <a:gd name="T28" fmla="*/ 0 w 968"/>
                <a:gd name="T29" fmla="*/ 1368 h 2053"/>
                <a:gd name="T30" fmla="*/ 27 w 968"/>
                <a:gd name="T31" fmla="*/ 1177 h 2053"/>
                <a:gd name="T32" fmla="*/ 54 w 968"/>
                <a:gd name="T33" fmla="*/ 957 h 2053"/>
                <a:gd name="T34" fmla="*/ 83 w 968"/>
                <a:gd name="T35" fmla="*/ 740 h 2053"/>
                <a:gd name="T36" fmla="*/ 165 w 968"/>
                <a:gd name="T37" fmla="*/ 574 h 2053"/>
                <a:gd name="T38" fmla="*/ 220 w 968"/>
                <a:gd name="T39" fmla="*/ 411 h 2053"/>
                <a:gd name="T40" fmla="*/ 304 w 968"/>
                <a:gd name="T41" fmla="*/ 247 h 2053"/>
                <a:gd name="T42" fmla="*/ 387 w 968"/>
                <a:gd name="T43" fmla="*/ 137 h 2053"/>
                <a:gd name="T44" fmla="*/ 497 w 968"/>
                <a:gd name="T45" fmla="*/ 56 h 2053"/>
                <a:gd name="T46" fmla="*/ 580 w 968"/>
                <a:gd name="T47" fmla="*/ 29 h 2053"/>
                <a:gd name="T48" fmla="*/ 690 w 968"/>
                <a:gd name="T49" fmla="*/ 0 h 2053"/>
                <a:gd name="T50" fmla="*/ 772 w 968"/>
                <a:gd name="T51" fmla="*/ 56 h 2053"/>
                <a:gd name="T52" fmla="*/ 828 w 968"/>
                <a:gd name="T53" fmla="*/ 110 h 2053"/>
                <a:gd name="T54" fmla="*/ 883 w 968"/>
                <a:gd name="T55" fmla="*/ 219 h 2053"/>
                <a:gd name="T56" fmla="*/ 939 w 968"/>
                <a:gd name="T57" fmla="*/ 356 h 2053"/>
                <a:gd name="T58" fmla="*/ 967 w 968"/>
                <a:gd name="T59" fmla="*/ 520 h 2053"/>
                <a:gd name="T60" fmla="*/ 967 w 968"/>
                <a:gd name="T61" fmla="*/ 711 h 2053"/>
                <a:gd name="T62" fmla="*/ 967 w 968"/>
                <a:gd name="T63" fmla="*/ 903 h 2053"/>
                <a:gd name="T64" fmla="*/ 939 w 968"/>
                <a:gd name="T65" fmla="*/ 1123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8" h="2053">
                  <a:moveTo>
                    <a:pt x="939" y="1123"/>
                  </a:moveTo>
                  <a:lnTo>
                    <a:pt x="883" y="1314"/>
                  </a:lnTo>
                  <a:lnTo>
                    <a:pt x="828" y="1505"/>
                  </a:lnTo>
                  <a:lnTo>
                    <a:pt x="772" y="1671"/>
                  </a:lnTo>
                  <a:lnTo>
                    <a:pt x="690" y="1805"/>
                  </a:lnTo>
                  <a:lnTo>
                    <a:pt x="580" y="1915"/>
                  </a:lnTo>
                  <a:lnTo>
                    <a:pt x="497" y="1997"/>
                  </a:lnTo>
                  <a:lnTo>
                    <a:pt x="413" y="2052"/>
                  </a:lnTo>
                  <a:lnTo>
                    <a:pt x="304" y="2052"/>
                  </a:lnTo>
                  <a:lnTo>
                    <a:pt x="220" y="2024"/>
                  </a:lnTo>
                  <a:lnTo>
                    <a:pt x="165" y="1942"/>
                  </a:lnTo>
                  <a:lnTo>
                    <a:pt x="83" y="1833"/>
                  </a:lnTo>
                  <a:lnTo>
                    <a:pt x="54" y="1697"/>
                  </a:lnTo>
                  <a:lnTo>
                    <a:pt x="27" y="1532"/>
                  </a:lnTo>
                  <a:lnTo>
                    <a:pt x="0" y="1368"/>
                  </a:lnTo>
                  <a:lnTo>
                    <a:pt x="27" y="1177"/>
                  </a:lnTo>
                  <a:lnTo>
                    <a:pt x="54" y="957"/>
                  </a:lnTo>
                  <a:lnTo>
                    <a:pt x="83" y="740"/>
                  </a:lnTo>
                  <a:lnTo>
                    <a:pt x="165" y="574"/>
                  </a:lnTo>
                  <a:lnTo>
                    <a:pt x="220" y="411"/>
                  </a:lnTo>
                  <a:lnTo>
                    <a:pt x="304" y="247"/>
                  </a:lnTo>
                  <a:lnTo>
                    <a:pt x="387" y="137"/>
                  </a:lnTo>
                  <a:lnTo>
                    <a:pt x="497" y="56"/>
                  </a:lnTo>
                  <a:lnTo>
                    <a:pt x="580" y="29"/>
                  </a:lnTo>
                  <a:lnTo>
                    <a:pt x="690" y="0"/>
                  </a:lnTo>
                  <a:lnTo>
                    <a:pt x="772" y="56"/>
                  </a:lnTo>
                  <a:lnTo>
                    <a:pt x="828" y="110"/>
                  </a:lnTo>
                  <a:lnTo>
                    <a:pt x="883" y="219"/>
                  </a:lnTo>
                  <a:lnTo>
                    <a:pt x="939" y="356"/>
                  </a:lnTo>
                  <a:lnTo>
                    <a:pt x="967" y="520"/>
                  </a:lnTo>
                  <a:lnTo>
                    <a:pt x="967" y="711"/>
                  </a:lnTo>
                  <a:lnTo>
                    <a:pt x="967" y="903"/>
                  </a:lnTo>
                  <a:lnTo>
                    <a:pt x="939" y="1123"/>
                  </a:lnTo>
                </a:path>
              </a:pathLst>
            </a:custGeom>
            <a:solidFill>
              <a:srgbClr val="00FFFF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0" name="Freeform 37"/>
            <p:cNvSpPr>
              <a:spLocks noChangeArrowheads="1"/>
            </p:cNvSpPr>
            <p:nvPr/>
          </p:nvSpPr>
          <p:spPr bwMode="auto">
            <a:xfrm>
              <a:off x="4439" y="2548"/>
              <a:ext cx="220" cy="466"/>
            </a:xfrm>
            <a:custGeom>
              <a:avLst/>
              <a:gdLst>
                <a:gd name="T0" fmla="*/ 939 w 968"/>
                <a:gd name="T1" fmla="*/ 1123 h 2053"/>
                <a:gd name="T2" fmla="*/ 883 w 968"/>
                <a:gd name="T3" fmla="*/ 1314 h 2053"/>
                <a:gd name="T4" fmla="*/ 828 w 968"/>
                <a:gd name="T5" fmla="*/ 1505 h 2053"/>
                <a:gd name="T6" fmla="*/ 772 w 968"/>
                <a:gd name="T7" fmla="*/ 1671 h 2053"/>
                <a:gd name="T8" fmla="*/ 690 w 968"/>
                <a:gd name="T9" fmla="*/ 1805 h 2053"/>
                <a:gd name="T10" fmla="*/ 580 w 968"/>
                <a:gd name="T11" fmla="*/ 1915 h 2053"/>
                <a:gd name="T12" fmla="*/ 497 w 968"/>
                <a:gd name="T13" fmla="*/ 1997 h 2053"/>
                <a:gd name="T14" fmla="*/ 413 w 968"/>
                <a:gd name="T15" fmla="*/ 2052 h 2053"/>
                <a:gd name="T16" fmla="*/ 304 w 968"/>
                <a:gd name="T17" fmla="*/ 2052 h 2053"/>
                <a:gd name="T18" fmla="*/ 220 w 968"/>
                <a:gd name="T19" fmla="*/ 2024 h 2053"/>
                <a:gd name="T20" fmla="*/ 165 w 968"/>
                <a:gd name="T21" fmla="*/ 1942 h 2053"/>
                <a:gd name="T22" fmla="*/ 83 w 968"/>
                <a:gd name="T23" fmla="*/ 1833 h 2053"/>
                <a:gd name="T24" fmla="*/ 54 w 968"/>
                <a:gd name="T25" fmla="*/ 1697 h 2053"/>
                <a:gd name="T26" fmla="*/ 27 w 968"/>
                <a:gd name="T27" fmla="*/ 1532 h 2053"/>
                <a:gd name="T28" fmla="*/ 0 w 968"/>
                <a:gd name="T29" fmla="*/ 1368 h 2053"/>
                <a:gd name="T30" fmla="*/ 27 w 968"/>
                <a:gd name="T31" fmla="*/ 1177 h 2053"/>
                <a:gd name="T32" fmla="*/ 54 w 968"/>
                <a:gd name="T33" fmla="*/ 957 h 2053"/>
                <a:gd name="T34" fmla="*/ 83 w 968"/>
                <a:gd name="T35" fmla="*/ 740 h 2053"/>
                <a:gd name="T36" fmla="*/ 165 w 968"/>
                <a:gd name="T37" fmla="*/ 574 h 2053"/>
                <a:gd name="T38" fmla="*/ 220 w 968"/>
                <a:gd name="T39" fmla="*/ 411 h 2053"/>
                <a:gd name="T40" fmla="*/ 304 w 968"/>
                <a:gd name="T41" fmla="*/ 247 h 2053"/>
                <a:gd name="T42" fmla="*/ 387 w 968"/>
                <a:gd name="T43" fmla="*/ 137 h 2053"/>
                <a:gd name="T44" fmla="*/ 497 w 968"/>
                <a:gd name="T45" fmla="*/ 56 h 2053"/>
                <a:gd name="T46" fmla="*/ 580 w 968"/>
                <a:gd name="T47" fmla="*/ 29 h 2053"/>
                <a:gd name="T48" fmla="*/ 690 w 968"/>
                <a:gd name="T49" fmla="*/ 0 h 2053"/>
                <a:gd name="T50" fmla="*/ 772 w 968"/>
                <a:gd name="T51" fmla="*/ 56 h 2053"/>
                <a:gd name="T52" fmla="*/ 828 w 968"/>
                <a:gd name="T53" fmla="*/ 110 h 2053"/>
                <a:gd name="T54" fmla="*/ 883 w 968"/>
                <a:gd name="T55" fmla="*/ 219 h 2053"/>
                <a:gd name="T56" fmla="*/ 939 w 968"/>
                <a:gd name="T57" fmla="*/ 356 h 2053"/>
                <a:gd name="T58" fmla="*/ 967 w 968"/>
                <a:gd name="T59" fmla="*/ 520 h 2053"/>
                <a:gd name="T60" fmla="*/ 967 w 968"/>
                <a:gd name="T61" fmla="*/ 711 h 2053"/>
                <a:gd name="T62" fmla="*/ 967 w 968"/>
                <a:gd name="T63" fmla="*/ 903 h 2053"/>
                <a:gd name="T64" fmla="*/ 939 w 968"/>
                <a:gd name="T65" fmla="*/ 1123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8" h="2053">
                  <a:moveTo>
                    <a:pt x="939" y="1123"/>
                  </a:moveTo>
                  <a:lnTo>
                    <a:pt x="883" y="1314"/>
                  </a:lnTo>
                  <a:lnTo>
                    <a:pt x="828" y="1505"/>
                  </a:lnTo>
                  <a:lnTo>
                    <a:pt x="772" y="1671"/>
                  </a:lnTo>
                  <a:lnTo>
                    <a:pt x="690" y="1805"/>
                  </a:lnTo>
                  <a:lnTo>
                    <a:pt x="580" y="1915"/>
                  </a:lnTo>
                  <a:lnTo>
                    <a:pt x="497" y="1997"/>
                  </a:lnTo>
                  <a:lnTo>
                    <a:pt x="413" y="2052"/>
                  </a:lnTo>
                  <a:lnTo>
                    <a:pt x="304" y="2052"/>
                  </a:lnTo>
                  <a:lnTo>
                    <a:pt x="220" y="2024"/>
                  </a:lnTo>
                  <a:lnTo>
                    <a:pt x="165" y="1942"/>
                  </a:lnTo>
                  <a:lnTo>
                    <a:pt x="83" y="1833"/>
                  </a:lnTo>
                  <a:lnTo>
                    <a:pt x="54" y="1697"/>
                  </a:lnTo>
                  <a:lnTo>
                    <a:pt x="27" y="1532"/>
                  </a:lnTo>
                  <a:lnTo>
                    <a:pt x="0" y="1368"/>
                  </a:lnTo>
                  <a:lnTo>
                    <a:pt x="27" y="1177"/>
                  </a:lnTo>
                  <a:lnTo>
                    <a:pt x="54" y="957"/>
                  </a:lnTo>
                  <a:lnTo>
                    <a:pt x="83" y="740"/>
                  </a:lnTo>
                  <a:lnTo>
                    <a:pt x="165" y="574"/>
                  </a:lnTo>
                  <a:lnTo>
                    <a:pt x="220" y="411"/>
                  </a:lnTo>
                  <a:lnTo>
                    <a:pt x="304" y="247"/>
                  </a:lnTo>
                  <a:lnTo>
                    <a:pt x="387" y="137"/>
                  </a:lnTo>
                  <a:lnTo>
                    <a:pt x="497" y="56"/>
                  </a:lnTo>
                  <a:lnTo>
                    <a:pt x="580" y="29"/>
                  </a:lnTo>
                  <a:lnTo>
                    <a:pt x="690" y="0"/>
                  </a:lnTo>
                  <a:lnTo>
                    <a:pt x="772" y="56"/>
                  </a:lnTo>
                  <a:lnTo>
                    <a:pt x="828" y="110"/>
                  </a:lnTo>
                  <a:lnTo>
                    <a:pt x="883" y="219"/>
                  </a:lnTo>
                  <a:lnTo>
                    <a:pt x="939" y="356"/>
                  </a:lnTo>
                  <a:lnTo>
                    <a:pt x="967" y="520"/>
                  </a:lnTo>
                  <a:lnTo>
                    <a:pt x="967" y="711"/>
                  </a:lnTo>
                  <a:lnTo>
                    <a:pt x="967" y="903"/>
                  </a:lnTo>
                  <a:lnTo>
                    <a:pt x="939" y="112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1" name="Freeform 38"/>
            <p:cNvSpPr>
              <a:spLocks noChangeArrowheads="1"/>
            </p:cNvSpPr>
            <p:nvPr/>
          </p:nvSpPr>
          <p:spPr bwMode="auto">
            <a:xfrm>
              <a:off x="5390" y="2765"/>
              <a:ext cx="57" cy="75"/>
            </a:xfrm>
            <a:custGeom>
              <a:avLst/>
              <a:gdLst>
                <a:gd name="T0" fmla="*/ 55 w 250"/>
                <a:gd name="T1" fmla="*/ 330 h 331"/>
                <a:gd name="T2" fmla="*/ 0 w 250"/>
                <a:gd name="T3" fmla="*/ 220 h 331"/>
                <a:gd name="T4" fmla="*/ 110 w 250"/>
                <a:gd name="T5" fmla="*/ 303 h 331"/>
                <a:gd name="T6" fmla="*/ 55 w 250"/>
                <a:gd name="T7" fmla="*/ 166 h 331"/>
                <a:gd name="T8" fmla="*/ 165 w 250"/>
                <a:gd name="T9" fmla="*/ 220 h 331"/>
                <a:gd name="T10" fmla="*/ 83 w 250"/>
                <a:gd name="T11" fmla="*/ 83 h 331"/>
                <a:gd name="T12" fmla="*/ 220 w 250"/>
                <a:gd name="T13" fmla="*/ 166 h 331"/>
                <a:gd name="T14" fmla="*/ 138 w 250"/>
                <a:gd name="T15" fmla="*/ 28 h 331"/>
                <a:gd name="T16" fmla="*/ 249 w 250"/>
                <a:gd name="T17" fmla="*/ 83 h 331"/>
                <a:gd name="T18" fmla="*/ 220 w 250"/>
                <a:gd name="T1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331">
                  <a:moveTo>
                    <a:pt x="55" y="330"/>
                  </a:moveTo>
                  <a:lnTo>
                    <a:pt x="0" y="220"/>
                  </a:lnTo>
                  <a:lnTo>
                    <a:pt x="110" y="303"/>
                  </a:lnTo>
                  <a:lnTo>
                    <a:pt x="55" y="166"/>
                  </a:lnTo>
                  <a:lnTo>
                    <a:pt x="165" y="220"/>
                  </a:lnTo>
                  <a:lnTo>
                    <a:pt x="83" y="83"/>
                  </a:lnTo>
                  <a:lnTo>
                    <a:pt x="220" y="166"/>
                  </a:lnTo>
                  <a:lnTo>
                    <a:pt x="138" y="28"/>
                  </a:lnTo>
                  <a:lnTo>
                    <a:pt x="249" y="83"/>
                  </a:lnTo>
                  <a:lnTo>
                    <a:pt x="220" y="0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2" name="Freeform 39"/>
            <p:cNvSpPr>
              <a:spLocks noChangeArrowheads="1"/>
            </p:cNvSpPr>
            <p:nvPr/>
          </p:nvSpPr>
          <p:spPr bwMode="auto">
            <a:xfrm>
              <a:off x="5440" y="2771"/>
              <a:ext cx="7" cy="7"/>
            </a:xfrm>
            <a:custGeom>
              <a:avLst/>
              <a:gdLst>
                <a:gd name="T0" fmla="*/ 29 w 30"/>
                <a:gd name="T1" fmla="*/ 28 h 29"/>
                <a:gd name="T2" fmla="*/ 0 w 30"/>
                <a:gd name="T3" fmla="*/ 0 h 29"/>
                <a:gd name="T4" fmla="*/ 0 w 30"/>
                <a:gd name="T5" fmla="*/ 28 h 29"/>
                <a:gd name="T6" fmla="*/ 29 w 30"/>
                <a:gd name="T7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29" y="28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9" y="28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3" name="Freeform 40"/>
            <p:cNvSpPr>
              <a:spLocks noChangeArrowheads="1"/>
            </p:cNvSpPr>
            <p:nvPr/>
          </p:nvSpPr>
          <p:spPr bwMode="auto">
            <a:xfrm>
              <a:off x="5440" y="2771"/>
              <a:ext cx="7" cy="7"/>
            </a:xfrm>
            <a:custGeom>
              <a:avLst/>
              <a:gdLst>
                <a:gd name="T0" fmla="*/ 29 w 30"/>
                <a:gd name="T1" fmla="*/ 28 h 29"/>
                <a:gd name="T2" fmla="*/ 0 w 30"/>
                <a:gd name="T3" fmla="*/ 0 h 29"/>
                <a:gd name="T4" fmla="*/ 0 w 30"/>
                <a:gd name="T5" fmla="*/ 28 h 29"/>
                <a:gd name="T6" fmla="*/ 29 w 30"/>
                <a:gd name="T7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29" y="28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9" y="28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4" name="Line 41"/>
            <p:cNvSpPr>
              <a:spLocks noChangeShapeType="1"/>
            </p:cNvSpPr>
            <p:nvPr/>
          </p:nvSpPr>
          <p:spPr bwMode="auto">
            <a:xfrm flipV="1">
              <a:off x="5434" y="2720"/>
              <a:ext cx="37" cy="52"/>
            </a:xfrm>
            <a:prstGeom prst="line">
              <a:avLst/>
            </a:pr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5" name="Freeform 42"/>
            <p:cNvSpPr>
              <a:spLocks noChangeArrowheads="1"/>
            </p:cNvSpPr>
            <p:nvPr/>
          </p:nvSpPr>
          <p:spPr bwMode="auto">
            <a:xfrm>
              <a:off x="5453" y="2728"/>
              <a:ext cx="13" cy="19"/>
            </a:xfrm>
            <a:custGeom>
              <a:avLst/>
              <a:gdLst>
                <a:gd name="T0" fmla="*/ 56 w 57"/>
                <a:gd name="T1" fmla="*/ 81 h 82"/>
                <a:gd name="T2" fmla="*/ 56 w 57"/>
                <a:gd name="T3" fmla="*/ 0 h 82"/>
                <a:gd name="T4" fmla="*/ 0 w 57"/>
                <a:gd name="T5" fmla="*/ 26 h 82"/>
                <a:gd name="T6" fmla="*/ 56 w 57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82">
                  <a:moveTo>
                    <a:pt x="56" y="81"/>
                  </a:moveTo>
                  <a:lnTo>
                    <a:pt x="56" y="0"/>
                  </a:lnTo>
                  <a:lnTo>
                    <a:pt x="0" y="26"/>
                  </a:lnTo>
                  <a:lnTo>
                    <a:pt x="56" y="81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6" name="Freeform 43"/>
            <p:cNvSpPr>
              <a:spLocks noChangeArrowheads="1"/>
            </p:cNvSpPr>
            <p:nvPr/>
          </p:nvSpPr>
          <p:spPr bwMode="auto">
            <a:xfrm>
              <a:off x="5453" y="2728"/>
              <a:ext cx="13" cy="19"/>
            </a:xfrm>
            <a:custGeom>
              <a:avLst/>
              <a:gdLst>
                <a:gd name="T0" fmla="*/ 56 w 57"/>
                <a:gd name="T1" fmla="*/ 81 h 82"/>
                <a:gd name="T2" fmla="*/ 56 w 57"/>
                <a:gd name="T3" fmla="*/ 0 h 82"/>
                <a:gd name="T4" fmla="*/ 0 w 57"/>
                <a:gd name="T5" fmla="*/ 26 h 82"/>
                <a:gd name="T6" fmla="*/ 56 w 57"/>
                <a:gd name="T7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82">
                  <a:moveTo>
                    <a:pt x="56" y="81"/>
                  </a:moveTo>
                  <a:lnTo>
                    <a:pt x="56" y="0"/>
                  </a:lnTo>
                  <a:lnTo>
                    <a:pt x="0" y="26"/>
                  </a:lnTo>
                  <a:lnTo>
                    <a:pt x="56" y="81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7" name="Freeform 44"/>
            <p:cNvSpPr>
              <a:spLocks noChangeArrowheads="1"/>
            </p:cNvSpPr>
            <p:nvPr/>
          </p:nvSpPr>
          <p:spPr bwMode="auto">
            <a:xfrm>
              <a:off x="5459" y="2827"/>
              <a:ext cx="70" cy="57"/>
            </a:xfrm>
            <a:custGeom>
              <a:avLst/>
              <a:gdLst>
                <a:gd name="T0" fmla="*/ 28 w 304"/>
                <a:gd name="T1" fmla="*/ 247 h 248"/>
                <a:gd name="T2" fmla="*/ 0 w 304"/>
                <a:gd name="T3" fmla="*/ 136 h 248"/>
                <a:gd name="T4" fmla="*/ 83 w 304"/>
                <a:gd name="T5" fmla="*/ 247 h 248"/>
                <a:gd name="T6" fmla="*/ 83 w 304"/>
                <a:gd name="T7" fmla="*/ 109 h 248"/>
                <a:gd name="T8" fmla="*/ 194 w 304"/>
                <a:gd name="T9" fmla="*/ 192 h 248"/>
                <a:gd name="T10" fmla="*/ 138 w 304"/>
                <a:gd name="T11" fmla="*/ 55 h 248"/>
                <a:gd name="T12" fmla="*/ 249 w 304"/>
                <a:gd name="T13" fmla="*/ 163 h 248"/>
                <a:gd name="T14" fmla="*/ 194 w 304"/>
                <a:gd name="T15" fmla="*/ 0 h 248"/>
                <a:gd name="T16" fmla="*/ 303 w 304"/>
                <a:gd name="T17" fmla="*/ 109 h 248"/>
                <a:gd name="T18" fmla="*/ 303 w 304"/>
                <a:gd name="T1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248">
                  <a:moveTo>
                    <a:pt x="28" y="247"/>
                  </a:moveTo>
                  <a:lnTo>
                    <a:pt x="0" y="136"/>
                  </a:lnTo>
                  <a:lnTo>
                    <a:pt x="83" y="247"/>
                  </a:lnTo>
                  <a:lnTo>
                    <a:pt x="83" y="109"/>
                  </a:lnTo>
                  <a:lnTo>
                    <a:pt x="194" y="192"/>
                  </a:lnTo>
                  <a:lnTo>
                    <a:pt x="138" y="55"/>
                  </a:lnTo>
                  <a:lnTo>
                    <a:pt x="249" y="163"/>
                  </a:lnTo>
                  <a:lnTo>
                    <a:pt x="194" y="0"/>
                  </a:lnTo>
                  <a:lnTo>
                    <a:pt x="303" y="109"/>
                  </a:lnTo>
                  <a:lnTo>
                    <a:pt x="303" y="0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8" name="Freeform 45"/>
            <p:cNvSpPr>
              <a:spLocks noChangeArrowheads="1"/>
            </p:cNvSpPr>
            <p:nvPr/>
          </p:nvSpPr>
          <p:spPr bwMode="auto">
            <a:xfrm>
              <a:off x="5522" y="2833"/>
              <a:ext cx="6" cy="12"/>
            </a:xfrm>
            <a:custGeom>
              <a:avLst/>
              <a:gdLst>
                <a:gd name="T0" fmla="*/ 27 w 28"/>
                <a:gd name="T1" fmla="*/ 54 h 55"/>
                <a:gd name="T2" fmla="*/ 27 w 28"/>
                <a:gd name="T3" fmla="*/ 0 h 55"/>
                <a:gd name="T4" fmla="*/ 0 w 28"/>
                <a:gd name="T5" fmla="*/ 54 h 55"/>
                <a:gd name="T6" fmla="*/ 27 w 28"/>
                <a:gd name="T7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5">
                  <a:moveTo>
                    <a:pt x="27" y="54"/>
                  </a:moveTo>
                  <a:lnTo>
                    <a:pt x="27" y="0"/>
                  </a:lnTo>
                  <a:lnTo>
                    <a:pt x="0" y="54"/>
                  </a:lnTo>
                  <a:lnTo>
                    <a:pt x="27" y="54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99" name="Freeform 46"/>
            <p:cNvSpPr>
              <a:spLocks noChangeArrowheads="1"/>
            </p:cNvSpPr>
            <p:nvPr/>
          </p:nvSpPr>
          <p:spPr bwMode="auto">
            <a:xfrm>
              <a:off x="5522" y="2833"/>
              <a:ext cx="6" cy="12"/>
            </a:xfrm>
            <a:custGeom>
              <a:avLst/>
              <a:gdLst>
                <a:gd name="T0" fmla="*/ 27 w 28"/>
                <a:gd name="T1" fmla="*/ 54 h 55"/>
                <a:gd name="T2" fmla="*/ 27 w 28"/>
                <a:gd name="T3" fmla="*/ 0 h 55"/>
                <a:gd name="T4" fmla="*/ 0 w 28"/>
                <a:gd name="T5" fmla="*/ 54 h 55"/>
                <a:gd name="T6" fmla="*/ 27 w 28"/>
                <a:gd name="T7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5">
                  <a:moveTo>
                    <a:pt x="27" y="54"/>
                  </a:moveTo>
                  <a:lnTo>
                    <a:pt x="27" y="0"/>
                  </a:lnTo>
                  <a:lnTo>
                    <a:pt x="0" y="54"/>
                  </a:lnTo>
                  <a:lnTo>
                    <a:pt x="27" y="54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0" name="Line 47"/>
            <p:cNvSpPr>
              <a:spLocks noChangeShapeType="1"/>
            </p:cNvSpPr>
            <p:nvPr/>
          </p:nvSpPr>
          <p:spPr bwMode="auto">
            <a:xfrm flipV="1">
              <a:off x="5522" y="2801"/>
              <a:ext cx="50" cy="33"/>
            </a:xfrm>
            <a:prstGeom prst="line">
              <a:avLst/>
            </a:pr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1" name="Freeform 48"/>
            <p:cNvSpPr>
              <a:spLocks noChangeArrowheads="1"/>
            </p:cNvSpPr>
            <p:nvPr/>
          </p:nvSpPr>
          <p:spPr bwMode="auto">
            <a:xfrm>
              <a:off x="5547" y="2802"/>
              <a:ext cx="19" cy="19"/>
            </a:xfrm>
            <a:custGeom>
              <a:avLst/>
              <a:gdLst>
                <a:gd name="T0" fmla="*/ 26 w 84"/>
                <a:gd name="T1" fmla="*/ 82 h 83"/>
                <a:gd name="T2" fmla="*/ 83 w 84"/>
                <a:gd name="T3" fmla="*/ 0 h 83"/>
                <a:gd name="T4" fmla="*/ 0 w 84"/>
                <a:gd name="T5" fmla="*/ 26 h 83"/>
                <a:gd name="T6" fmla="*/ 26 w 84"/>
                <a:gd name="T7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83">
                  <a:moveTo>
                    <a:pt x="26" y="82"/>
                  </a:moveTo>
                  <a:lnTo>
                    <a:pt x="83" y="0"/>
                  </a:lnTo>
                  <a:lnTo>
                    <a:pt x="0" y="26"/>
                  </a:lnTo>
                  <a:lnTo>
                    <a:pt x="26" y="82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2" name="Freeform 49"/>
            <p:cNvSpPr>
              <a:spLocks noChangeArrowheads="1"/>
            </p:cNvSpPr>
            <p:nvPr/>
          </p:nvSpPr>
          <p:spPr bwMode="auto">
            <a:xfrm>
              <a:off x="5547" y="2802"/>
              <a:ext cx="19" cy="19"/>
            </a:xfrm>
            <a:custGeom>
              <a:avLst/>
              <a:gdLst>
                <a:gd name="T0" fmla="*/ 26 w 84"/>
                <a:gd name="T1" fmla="*/ 82 h 83"/>
                <a:gd name="T2" fmla="*/ 83 w 84"/>
                <a:gd name="T3" fmla="*/ 0 h 83"/>
                <a:gd name="T4" fmla="*/ 0 w 84"/>
                <a:gd name="T5" fmla="*/ 26 h 83"/>
                <a:gd name="T6" fmla="*/ 26 w 84"/>
                <a:gd name="T7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83">
                  <a:moveTo>
                    <a:pt x="26" y="82"/>
                  </a:moveTo>
                  <a:lnTo>
                    <a:pt x="83" y="0"/>
                  </a:lnTo>
                  <a:lnTo>
                    <a:pt x="0" y="26"/>
                  </a:lnTo>
                  <a:lnTo>
                    <a:pt x="26" y="82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3" name="Freeform 50"/>
            <p:cNvSpPr>
              <a:spLocks noChangeArrowheads="1"/>
            </p:cNvSpPr>
            <p:nvPr/>
          </p:nvSpPr>
          <p:spPr bwMode="auto">
            <a:xfrm>
              <a:off x="5146" y="2796"/>
              <a:ext cx="57" cy="62"/>
            </a:xfrm>
            <a:custGeom>
              <a:avLst/>
              <a:gdLst>
                <a:gd name="T0" fmla="*/ 249 w 250"/>
                <a:gd name="T1" fmla="*/ 246 h 274"/>
                <a:gd name="T2" fmla="*/ 139 w 250"/>
                <a:gd name="T3" fmla="*/ 273 h 274"/>
                <a:gd name="T4" fmla="*/ 249 w 250"/>
                <a:gd name="T5" fmla="*/ 165 h 274"/>
                <a:gd name="T6" fmla="*/ 83 w 250"/>
                <a:gd name="T7" fmla="*/ 219 h 274"/>
                <a:gd name="T8" fmla="*/ 167 w 250"/>
                <a:gd name="T9" fmla="*/ 110 h 274"/>
                <a:gd name="T10" fmla="*/ 29 w 250"/>
                <a:gd name="T11" fmla="*/ 165 h 274"/>
                <a:gd name="T12" fmla="*/ 139 w 250"/>
                <a:gd name="T13" fmla="*/ 28 h 274"/>
                <a:gd name="T14" fmla="*/ 0 w 250"/>
                <a:gd name="T15" fmla="*/ 82 h 274"/>
                <a:gd name="T16" fmla="*/ 83 w 250"/>
                <a:gd name="T17" fmla="*/ 0 h 274"/>
                <a:gd name="T18" fmla="*/ 0 w 250"/>
                <a:gd name="T1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74">
                  <a:moveTo>
                    <a:pt x="249" y="246"/>
                  </a:moveTo>
                  <a:lnTo>
                    <a:pt x="139" y="273"/>
                  </a:lnTo>
                  <a:lnTo>
                    <a:pt x="249" y="165"/>
                  </a:lnTo>
                  <a:lnTo>
                    <a:pt x="83" y="219"/>
                  </a:lnTo>
                  <a:lnTo>
                    <a:pt x="167" y="110"/>
                  </a:lnTo>
                  <a:lnTo>
                    <a:pt x="29" y="165"/>
                  </a:lnTo>
                  <a:lnTo>
                    <a:pt x="139" y="28"/>
                  </a:lnTo>
                  <a:lnTo>
                    <a:pt x="0" y="82"/>
                  </a:lnTo>
                  <a:lnTo>
                    <a:pt x="83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4" name="Freeform 51"/>
            <p:cNvSpPr>
              <a:spLocks noChangeArrowheads="1"/>
            </p:cNvSpPr>
            <p:nvPr/>
          </p:nvSpPr>
          <p:spPr bwMode="auto">
            <a:xfrm>
              <a:off x="5153" y="2796"/>
              <a:ext cx="5" cy="2"/>
            </a:xfrm>
            <a:custGeom>
              <a:avLst/>
              <a:gdLst>
                <a:gd name="T0" fmla="*/ 27 w 28"/>
                <a:gd name="T1" fmla="*/ 0 h 1"/>
                <a:gd name="T2" fmla="*/ 0 w 28"/>
                <a:gd name="T3" fmla="*/ 0 h 1"/>
                <a:gd name="T4" fmla="*/ 27 w 28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">
                  <a:moveTo>
                    <a:pt x="27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5" name="Freeform 52"/>
            <p:cNvSpPr>
              <a:spLocks noChangeArrowheads="1"/>
            </p:cNvSpPr>
            <p:nvPr/>
          </p:nvSpPr>
          <p:spPr bwMode="auto">
            <a:xfrm>
              <a:off x="5153" y="2796"/>
              <a:ext cx="5" cy="2"/>
            </a:xfrm>
            <a:custGeom>
              <a:avLst/>
              <a:gdLst>
                <a:gd name="T0" fmla="*/ 27 w 28"/>
                <a:gd name="T1" fmla="*/ 0 h 1"/>
                <a:gd name="T2" fmla="*/ 0 w 28"/>
                <a:gd name="T3" fmla="*/ 0 h 1"/>
                <a:gd name="T4" fmla="*/ 27 w 28"/>
                <a:gd name="T5" fmla="*/ 0 h 1"/>
                <a:gd name="T6" fmla="*/ 27 w 2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27" y="0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27" y="0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6" name="Line 53"/>
            <p:cNvSpPr>
              <a:spLocks noChangeShapeType="1"/>
            </p:cNvSpPr>
            <p:nvPr/>
          </p:nvSpPr>
          <p:spPr bwMode="auto">
            <a:xfrm flipH="1" flipV="1">
              <a:off x="5107" y="2757"/>
              <a:ext cx="40" cy="46"/>
            </a:xfrm>
            <a:prstGeom prst="line">
              <a:avLst/>
            </a:pr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7" name="Freeform 54"/>
            <p:cNvSpPr>
              <a:spLocks noChangeArrowheads="1"/>
            </p:cNvSpPr>
            <p:nvPr/>
          </p:nvSpPr>
          <p:spPr bwMode="auto">
            <a:xfrm>
              <a:off x="5115" y="2765"/>
              <a:ext cx="19" cy="19"/>
            </a:xfrm>
            <a:custGeom>
              <a:avLst/>
              <a:gdLst>
                <a:gd name="T0" fmla="*/ 82 w 83"/>
                <a:gd name="T1" fmla="*/ 28 h 84"/>
                <a:gd name="T2" fmla="*/ 0 w 83"/>
                <a:gd name="T3" fmla="*/ 0 h 84"/>
                <a:gd name="T4" fmla="*/ 28 w 83"/>
                <a:gd name="T5" fmla="*/ 83 h 84"/>
                <a:gd name="T6" fmla="*/ 82 w 83"/>
                <a:gd name="T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84">
                  <a:moveTo>
                    <a:pt x="82" y="28"/>
                  </a:moveTo>
                  <a:lnTo>
                    <a:pt x="0" y="0"/>
                  </a:lnTo>
                  <a:lnTo>
                    <a:pt x="28" y="83"/>
                  </a:lnTo>
                  <a:lnTo>
                    <a:pt x="82" y="28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8" name="Freeform 55"/>
            <p:cNvSpPr>
              <a:spLocks noChangeArrowheads="1"/>
            </p:cNvSpPr>
            <p:nvPr/>
          </p:nvSpPr>
          <p:spPr bwMode="auto">
            <a:xfrm>
              <a:off x="5115" y="2765"/>
              <a:ext cx="19" cy="19"/>
            </a:xfrm>
            <a:custGeom>
              <a:avLst/>
              <a:gdLst>
                <a:gd name="T0" fmla="*/ 82 w 83"/>
                <a:gd name="T1" fmla="*/ 28 h 84"/>
                <a:gd name="T2" fmla="*/ 0 w 83"/>
                <a:gd name="T3" fmla="*/ 0 h 84"/>
                <a:gd name="T4" fmla="*/ 28 w 83"/>
                <a:gd name="T5" fmla="*/ 83 h 84"/>
                <a:gd name="T6" fmla="*/ 82 w 83"/>
                <a:gd name="T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84">
                  <a:moveTo>
                    <a:pt x="82" y="28"/>
                  </a:moveTo>
                  <a:lnTo>
                    <a:pt x="0" y="0"/>
                  </a:lnTo>
                  <a:lnTo>
                    <a:pt x="28" y="83"/>
                  </a:lnTo>
                  <a:lnTo>
                    <a:pt x="82" y="28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09" name="Freeform 56"/>
            <p:cNvSpPr>
              <a:spLocks noChangeArrowheads="1"/>
            </p:cNvSpPr>
            <p:nvPr/>
          </p:nvSpPr>
          <p:spPr bwMode="auto">
            <a:xfrm>
              <a:off x="5277" y="2740"/>
              <a:ext cx="38" cy="74"/>
            </a:xfrm>
            <a:custGeom>
              <a:avLst/>
              <a:gdLst>
                <a:gd name="T0" fmla="*/ 168 w 169"/>
                <a:gd name="T1" fmla="*/ 327 h 328"/>
                <a:gd name="T2" fmla="*/ 57 w 169"/>
                <a:gd name="T3" fmla="*/ 273 h 328"/>
                <a:gd name="T4" fmla="*/ 168 w 169"/>
                <a:gd name="T5" fmla="*/ 245 h 328"/>
                <a:gd name="T6" fmla="*/ 29 w 169"/>
                <a:gd name="T7" fmla="*/ 218 h 328"/>
                <a:gd name="T8" fmla="*/ 168 w 169"/>
                <a:gd name="T9" fmla="*/ 163 h 328"/>
                <a:gd name="T10" fmla="*/ 0 w 169"/>
                <a:gd name="T11" fmla="*/ 135 h 328"/>
                <a:gd name="T12" fmla="*/ 168 w 169"/>
                <a:gd name="T13" fmla="*/ 81 h 328"/>
                <a:gd name="T14" fmla="*/ 0 w 169"/>
                <a:gd name="T15" fmla="*/ 53 h 328"/>
                <a:gd name="T16" fmla="*/ 139 w 169"/>
                <a:gd name="T17" fmla="*/ 26 h 328"/>
                <a:gd name="T18" fmla="*/ 57 w 169"/>
                <a:gd name="T19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328">
                  <a:moveTo>
                    <a:pt x="168" y="327"/>
                  </a:moveTo>
                  <a:lnTo>
                    <a:pt x="57" y="273"/>
                  </a:lnTo>
                  <a:lnTo>
                    <a:pt x="168" y="245"/>
                  </a:lnTo>
                  <a:lnTo>
                    <a:pt x="29" y="218"/>
                  </a:lnTo>
                  <a:lnTo>
                    <a:pt x="168" y="163"/>
                  </a:lnTo>
                  <a:lnTo>
                    <a:pt x="0" y="135"/>
                  </a:lnTo>
                  <a:lnTo>
                    <a:pt x="168" y="81"/>
                  </a:lnTo>
                  <a:lnTo>
                    <a:pt x="0" y="53"/>
                  </a:lnTo>
                  <a:lnTo>
                    <a:pt x="139" y="26"/>
                  </a:lnTo>
                  <a:lnTo>
                    <a:pt x="57" y="0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0" name="Freeform 57"/>
            <p:cNvSpPr>
              <a:spLocks noChangeArrowheads="1"/>
            </p:cNvSpPr>
            <p:nvPr/>
          </p:nvSpPr>
          <p:spPr bwMode="auto">
            <a:xfrm>
              <a:off x="5297" y="2740"/>
              <a:ext cx="6" cy="6"/>
            </a:xfrm>
            <a:custGeom>
              <a:avLst/>
              <a:gdLst>
                <a:gd name="T0" fmla="*/ 26 w 27"/>
                <a:gd name="T1" fmla="*/ 0 h 27"/>
                <a:gd name="T2" fmla="*/ 0 w 27"/>
                <a:gd name="T3" fmla="*/ 0 h 27"/>
                <a:gd name="T4" fmla="*/ 26 w 27"/>
                <a:gd name="T5" fmla="*/ 26 h 27"/>
                <a:gd name="T6" fmla="*/ 26 w 27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7">
                  <a:moveTo>
                    <a:pt x="26" y="0"/>
                  </a:moveTo>
                  <a:lnTo>
                    <a:pt x="0" y="0"/>
                  </a:lnTo>
                  <a:lnTo>
                    <a:pt x="26" y="26"/>
                  </a:lnTo>
                  <a:lnTo>
                    <a:pt x="26" y="0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1" name="Freeform 58"/>
            <p:cNvSpPr>
              <a:spLocks noChangeArrowheads="1"/>
            </p:cNvSpPr>
            <p:nvPr/>
          </p:nvSpPr>
          <p:spPr bwMode="auto">
            <a:xfrm>
              <a:off x="5297" y="2740"/>
              <a:ext cx="6" cy="6"/>
            </a:xfrm>
            <a:custGeom>
              <a:avLst/>
              <a:gdLst>
                <a:gd name="T0" fmla="*/ 26 w 27"/>
                <a:gd name="T1" fmla="*/ 0 h 27"/>
                <a:gd name="T2" fmla="*/ 0 w 27"/>
                <a:gd name="T3" fmla="*/ 0 h 27"/>
                <a:gd name="T4" fmla="*/ 26 w 27"/>
                <a:gd name="T5" fmla="*/ 26 h 27"/>
                <a:gd name="T6" fmla="*/ 26 w 27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7">
                  <a:moveTo>
                    <a:pt x="26" y="0"/>
                  </a:moveTo>
                  <a:lnTo>
                    <a:pt x="0" y="0"/>
                  </a:lnTo>
                  <a:lnTo>
                    <a:pt x="26" y="26"/>
                  </a:lnTo>
                  <a:lnTo>
                    <a:pt x="26" y="0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2" name="Line 59"/>
            <p:cNvSpPr>
              <a:spLocks noChangeShapeType="1"/>
            </p:cNvSpPr>
            <p:nvPr/>
          </p:nvSpPr>
          <p:spPr bwMode="auto">
            <a:xfrm flipH="1" flipV="1">
              <a:off x="5283" y="2689"/>
              <a:ext cx="9" cy="52"/>
            </a:xfrm>
            <a:prstGeom prst="line">
              <a:avLst/>
            </a:pr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3" name="Freeform 60"/>
            <p:cNvSpPr>
              <a:spLocks noChangeArrowheads="1"/>
            </p:cNvSpPr>
            <p:nvPr/>
          </p:nvSpPr>
          <p:spPr bwMode="auto">
            <a:xfrm>
              <a:off x="5277" y="2696"/>
              <a:ext cx="12" cy="19"/>
            </a:xfrm>
            <a:custGeom>
              <a:avLst/>
              <a:gdLst>
                <a:gd name="T0" fmla="*/ 57 w 58"/>
                <a:gd name="T1" fmla="*/ 53 h 83"/>
                <a:gd name="T2" fmla="*/ 29 w 58"/>
                <a:gd name="T3" fmla="*/ 0 h 83"/>
                <a:gd name="T4" fmla="*/ 0 w 58"/>
                <a:gd name="T5" fmla="*/ 82 h 83"/>
                <a:gd name="T6" fmla="*/ 57 w 58"/>
                <a:gd name="T7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83">
                  <a:moveTo>
                    <a:pt x="57" y="53"/>
                  </a:moveTo>
                  <a:lnTo>
                    <a:pt x="29" y="0"/>
                  </a:lnTo>
                  <a:lnTo>
                    <a:pt x="0" y="82"/>
                  </a:lnTo>
                  <a:lnTo>
                    <a:pt x="57" y="53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4" name="Freeform 61"/>
            <p:cNvSpPr>
              <a:spLocks noChangeArrowheads="1"/>
            </p:cNvSpPr>
            <p:nvPr/>
          </p:nvSpPr>
          <p:spPr bwMode="auto">
            <a:xfrm>
              <a:off x="5277" y="2696"/>
              <a:ext cx="12" cy="19"/>
            </a:xfrm>
            <a:custGeom>
              <a:avLst/>
              <a:gdLst>
                <a:gd name="T0" fmla="*/ 57 w 58"/>
                <a:gd name="T1" fmla="*/ 53 h 83"/>
                <a:gd name="T2" fmla="*/ 29 w 58"/>
                <a:gd name="T3" fmla="*/ 0 h 83"/>
                <a:gd name="T4" fmla="*/ 0 w 58"/>
                <a:gd name="T5" fmla="*/ 82 h 83"/>
                <a:gd name="T6" fmla="*/ 57 w 58"/>
                <a:gd name="T7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83">
                  <a:moveTo>
                    <a:pt x="57" y="53"/>
                  </a:moveTo>
                  <a:lnTo>
                    <a:pt x="29" y="0"/>
                  </a:lnTo>
                  <a:lnTo>
                    <a:pt x="0" y="82"/>
                  </a:lnTo>
                  <a:lnTo>
                    <a:pt x="57" y="53"/>
                  </a:lnTo>
                </a:path>
              </a:pathLst>
            </a:custGeom>
            <a:noFill/>
            <a:ln w="9525">
              <a:solidFill>
                <a:srgbClr val="87C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5" name="Freeform 62"/>
            <p:cNvSpPr>
              <a:spLocks noChangeArrowheads="1"/>
            </p:cNvSpPr>
            <p:nvPr/>
          </p:nvSpPr>
          <p:spPr bwMode="auto">
            <a:xfrm>
              <a:off x="5246" y="2883"/>
              <a:ext cx="126" cy="87"/>
            </a:xfrm>
            <a:custGeom>
              <a:avLst/>
              <a:gdLst>
                <a:gd name="T0" fmla="*/ 553 w 554"/>
                <a:gd name="T1" fmla="*/ 192 h 382"/>
                <a:gd name="T2" fmla="*/ 525 w 554"/>
                <a:gd name="T3" fmla="*/ 245 h 382"/>
                <a:gd name="T4" fmla="*/ 471 w 554"/>
                <a:gd name="T5" fmla="*/ 326 h 382"/>
                <a:gd name="T6" fmla="*/ 387 w 554"/>
                <a:gd name="T7" fmla="*/ 354 h 382"/>
                <a:gd name="T8" fmla="*/ 276 w 554"/>
                <a:gd name="T9" fmla="*/ 381 h 382"/>
                <a:gd name="T10" fmla="*/ 166 w 554"/>
                <a:gd name="T11" fmla="*/ 354 h 382"/>
                <a:gd name="T12" fmla="*/ 84 w 554"/>
                <a:gd name="T13" fmla="*/ 326 h 382"/>
                <a:gd name="T14" fmla="*/ 28 w 554"/>
                <a:gd name="T15" fmla="*/ 245 h 382"/>
                <a:gd name="T16" fmla="*/ 0 w 554"/>
                <a:gd name="T17" fmla="*/ 192 h 382"/>
                <a:gd name="T18" fmla="*/ 28 w 554"/>
                <a:gd name="T19" fmla="*/ 108 h 382"/>
                <a:gd name="T20" fmla="*/ 84 w 554"/>
                <a:gd name="T21" fmla="*/ 53 h 382"/>
                <a:gd name="T22" fmla="*/ 166 w 554"/>
                <a:gd name="T23" fmla="*/ 26 h 382"/>
                <a:gd name="T24" fmla="*/ 276 w 554"/>
                <a:gd name="T25" fmla="*/ 0 h 382"/>
                <a:gd name="T26" fmla="*/ 387 w 554"/>
                <a:gd name="T27" fmla="*/ 26 h 382"/>
                <a:gd name="T28" fmla="*/ 471 w 554"/>
                <a:gd name="T29" fmla="*/ 53 h 382"/>
                <a:gd name="T30" fmla="*/ 525 w 554"/>
                <a:gd name="T31" fmla="*/ 108 h 382"/>
                <a:gd name="T32" fmla="*/ 553 w 554"/>
                <a:gd name="T33" fmla="*/ 19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4" h="382">
                  <a:moveTo>
                    <a:pt x="553" y="192"/>
                  </a:moveTo>
                  <a:lnTo>
                    <a:pt x="525" y="245"/>
                  </a:lnTo>
                  <a:lnTo>
                    <a:pt x="471" y="326"/>
                  </a:lnTo>
                  <a:lnTo>
                    <a:pt x="387" y="354"/>
                  </a:lnTo>
                  <a:lnTo>
                    <a:pt x="276" y="381"/>
                  </a:lnTo>
                  <a:lnTo>
                    <a:pt x="166" y="354"/>
                  </a:lnTo>
                  <a:lnTo>
                    <a:pt x="84" y="326"/>
                  </a:lnTo>
                  <a:lnTo>
                    <a:pt x="28" y="245"/>
                  </a:lnTo>
                  <a:lnTo>
                    <a:pt x="0" y="192"/>
                  </a:lnTo>
                  <a:lnTo>
                    <a:pt x="28" y="108"/>
                  </a:lnTo>
                  <a:lnTo>
                    <a:pt x="84" y="53"/>
                  </a:lnTo>
                  <a:lnTo>
                    <a:pt x="166" y="26"/>
                  </a:lnTo>
                  <a:lnTo>
                    <a:pt x="276" y="0"/>
                  </a:lnTo>
                  <a:lnTo>
                    <a:pt x="387" y="26"/>
                  </a:lnTo>
                  <a:lnTo>
                    <a:pt x="471" y="53"/>
                  </a:lnTo>
                  <a:lnTo>
                    <a:pt x="525" y="108"/>
                  </a:lnTo>
                  <a:lnTo>
                    <a:pt x="553" y="192"/>
                  </a:lnTo>
                </a:path>
              </a:pathLst>
            </a:custGeom>
            <a:solidFill>
              <a:srgbClr val="FFBFBF"/>
            </a:solidFill>
            <a:ln w="9525">
              <a:solidFill>
                <a:srgbClr val="FFBFB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6" name="Freeform 63"/>
            <p:cNvSpPr>
              <a:spLocks noChangeArrowheads="1"/>
            </p:cNvSpPr>
            <p:nvPr/>
          </p:nvSpPr>
          <p:spPr bwMode="auto">
            <a:xfrm>
              <a:off x="5246" y="2883"/>
              <a:ext cx="126" cy="87"/>
            </a:xfrm>
            <a:custGeom>
              <a:avLst/>
              <a:gdLst>
                <a:gd name="T0" fmla="*/ 553 w 554"/>
                <a:gd name="T1" fmla="*/ 192 h 382"/>
                <a:gd name="T2" fmla="*/ 525 w 554"/>
                <a:gd name="T3" fmla="*/ 245 h 382"/>
                <a:gd name="T4" fmla="*/ 471 w 554"/>
                <a:gd name="T5" fmla="*/ 326 h 382"/>
                <a:gd name="T6" fmla="*/ 387 w 554"/>
                <a:gd name="T7" fmla="*/ 354 h 382"/>
                <a:gd name="T8" fmla="*/ 276 w 554"/>
                <a:gd name="T9" fmla="*/ 381 h 382"/>
                <a:gd name="T10" fmla="*/ 166 w 554"/>
                <a:gd name="T11" fmla="*/ 354 h 382"/>
                <a:gd name="T12" fmla="*/ 84 w 554"/>
                <a:gd name="T13" fmla="*/ 326 h 382"/>
                <a:gd name="T14" fmla="*/ 28 w 554"/>
                <a:gd name="T15" fmla="*/ 245 h 382"/>
                <a:gd name="T16" fmla="*/ 0 w 554"/>
                <a:gd name="T17" fmla="*/ 192 h 382"/>
                <a:gd name="T18" fmla="*/ 28 w 554"/>
                <a:gd name="T19" fmla="*/ 108 h 382"/>
                <a:gd name="T20" fmla="*/ 84 w 554"/>
                <a:gd name="T21" fmla="*/ 53 h 382"/>
                <a:gd name="T22" fmla="*/ 166 w 554"/>
                <a:gd name="T23" fmla="*/ 26 h 382"/>
                <a:gd name="T24" fmla="*/ 276 w 554"/>
                <a:gd name="T25" fmla="*/ 0 h 382"/>
                <a:gd name="T26" fmla="*/ 387 w 554"/>
                <a:gd name="T27" fmla="*/ 26 h 382"/>
                <a:gd name="T28" fmla="*/ 471 w 554"/>
                <a:gd name="T29" fmla="*/ 53 h 382"/>
                <a:gd name="T30" fmla="*/ 525 w 554"/>
                <a:gd name="T31" fmla="*/ 108 h 382"/>
                <a:gd name="T32" fmla="*/ 553 w 554"/>
                <a:gd name="T33" fmla="*/ 19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4" h="382">
                  <a:moveTo>
                    <a:pt x="553" y="192"/>
                  </a:moveTo>
                  <a:lnTo>
                    <a:pt x="525" y="245"/>
                  </a:lnTo>
                  <a:lnTo>
                    <a:pt x="471" y="326"/>
                  </a:lnTo>
                  <a:lnTo>
                    <a:pt x="387" y="354"/>
                  </a:lnTo>
                  <a:lnTo>
                    <a:pt x="276" y="381"/>
                  </a:lnTo>
                  <a:lnTo>
                    <a:pt x="166" y="354"/>
                  </a:lnTo>
                  <a:lnTo>
                    <a:pt x="84" y="326"/>
                  </a:lnTo>
                  <a:lnTo>
                    <a:pt x="28" y="245"/>
                  </a:lnTo>
                  <a:lnTo>
                    <a:pt x="0" y="192"/>
                  </a:lnTo>
                  <a:lnTo>
                    <a:pt x="28" y="108"/>
                  </a:lnTo>
                  <a:lnTo>
                    <a:pt x="84" y="53"/>
                  </a:lnTo>
                  <a:lnTo>
                    <a:pt x="166" y="26"/>
                  </a:lnTo>
                  <a:lnTo>
                    <a:pt x="276" y="0"/>
                  </a:lnTo>
                  <a:lnTo>
                    <a:pt x="387" y="26"/>
                  </a:lnTo>
                  <a:lnTo>
                    <a:pt x="471" y="53"/>
                  </a:lnTo>
                  <a:lnTo>
                    <a:pt x="525" y="108"/>
                  </a:lnTo>
                  <a:lnTo>
                    <a:pt x="553" y="192"/>
                  </a:lnTo>
                </a:path>
              </a:pathLst>
            </a:custGeom>
            <a:noFill/>
            <a:ln w="9525">
              <a:solidFill>
                <a:srgbClr val="FFB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7" name="Freeform 64"/>
            <p:cNvSpPr>
              <a:spLocks noChangeArrowheads="1"/>
            </p:cNvSpPr>
            <p:nvPr/>
          </p:nvSpPr>
          <p:spPr bwMode="auto">
            <a:xfrm>
              <a:off x="4545" y="2678"/>
              <a:ext cx="783" cy="255"/>
            </a:xfrm>
            <a:custGeom>
              <a:avLst/>
              <a:gdLst>
                <a:gd name="T0" fmla="*/ 0 w 3451"/>
                <a:gd name="T1" fmla="*/ 986 h 1124"/>
                <a:gd name="T2" fmla="*/ 110 w 3451"/>
                <a:gd name="T3" fmla="*/ 0 h 1124"/>
                <a:gd name="T4" fmla="*/ 3450 w 3451"/>
                <a:gd name="T5" fmla="*/ 1123 h 1124"/>
                <a:gd name="T6" fmla="*/ 3423 w 3451"/>
                <a:gd name="T7" fmla="*/ 1097 h 1124"/>
                <a:gd name="T8" fmla="*/ 27 w 3451"/>
                <a:gd name="T9" fmla="*/ 986 h 1124"/>
                <a:gd name="T10" fmla="*/ 0 w 3451"/>
                <a:gd name="T11" fmla="*/ 986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1" h="1124">
                  <a:moveTo>
                    <a:pt x="0" y="986"/>
                  </a:moveTo>
                  <a:lnTo>
                    <a:pt x="110" y="0"/>
                  </a:lnTo>
                  <a:lnTo>
                    <a:pt x="3450" y="1123"/>
                  </a:lnTo>
                  <a:lnTo>
                    <a:pt x="3423" y="1097"/>
                  </a:lnTo>
                  <a:lnTo>
                    <a:pt x="27" y="986"/>
                  </a:lnTo>
                  <a:lnTo>
                    <a:pt x="0" y="986"/>
                  </a:lnTo>
                </a:path>
              </a:pathLst>
            </a:custGeom>
            <a:solidFill>
              <a:srgbClr val="FFD600"/>
            </a:solidFill>
            <a:ln w="9525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8" name="Freeform 65"/>
            <p:cNvSpPr>
              <a:spLocks noChangeArrowheads="1"/>
            </p:cNvSpPr>
            <p:nvPr/>
          </p:nvSpPr>
          <p:spPr bwMode="auto">
            <a:xfrm>
              <a:off x="4545" y="2678"/>
              <a:ext cx="783" cy="255"/>
            </a:xfrm>
            <a:custGeom>
              <a:avLst/>
              <a:gdLst>
                <a:gd name="T0" fmla="*/ 0 w 3451"/>
                <a:gd name="T1" fmla="*/ 986 h 1124"/>
                <a:gd name="T2" fmla="*/ 110 w 3451"/>
                <a:gd name="T3" fmla="*/ 0 h 1124"/>
                <a:gd name="T4" fmla="*/ 3450 w 3451"/>
                <a:gd name="T5" fmla="*/ 1123 h 1124"/>
                <a:gd name="T6" fmla="*/ 3423 w 3451"/>
                <a:gd name="T7" fmla="*/ 1097 h 1124"/>
                <a:gd name="T8" fmla="*/ 27 w 3451"/>
                <a:gd name="T9" fmla="*/ 986 h 1124"/>
                <a:gd name="T10" fmla="*/ 0 w 3451"/>
                <a:gd name="T11" fmla="*/ 986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1" h="1124">
                  <a:moveTo>
                    <a:pt x="0" y="986"/>
                  </a:moveTo>
                  <a:lnTo>
                    <a:pt x="110" y="0"/>
                  </a:lnTo>
                  <a:lnTo>
                    <a:pt x="3450" y="1123"/>
                  </a:lnTo>
                  <a:lnTo>
                    <a:pt x="3423" y="1097"/>
                  </a:lnTo>
                  <a:lnTo>
                    <a:pt x="27" y="986"/>
                  </a:lnTo>
                  <a:lnTo>
                    <a:pt x="0" y="986"/>
                  </a:lnTo>
                </a:path>
              </a:pathLst>
            </a:custGeom>
            <a:noFill/>
            <a:ln w="9525">
              <a:solidFill>
                <a:srgbClr val="FFD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19" name="Freeform 66"/>
            <p:cNvSpPr>
              <a:spLocks noChangeArrowheads="1"/>
            </p:cNvSpPr>
            <p:nvPr/>
          </p:nvSpPr>
          <p:spPr bwMode="auto">
            <a:xfrm>
              <a:off x="4501" y="2678"/>
              <a:ext cx="69" cy="224"/>
            </a:xfrm>
            <a:custGeom>
              <a:avLst/>
              <a:gdLst>
                <a:gd name="T0" fmla="*/ 304 w 305"/>
                <a:gd name="T1" fmla="*/ 0 h 987"/>
                <a:gd name="T2" fmla="*/ 194 w 305"/>
                <a:gd name="T3" fmla="*/ 84 h 987"/>
                <a:gd name="T4" fmla="*/ 83 w 305"/>
                <a:gd name="T5" fmla="*/ 221 h 987"/>
                <a:gd name="T6" fmla="*/ 28 w 305"/>
                <a:gd name="T7" fmla="*/ 357 h 987"/>
                <a:gd name="T8" fmla="*/ 0 w 305"/>
                <a:gd name="T9" fmla="*/ 521 h 987"/>
                <a:gd name="T10" fmla="*/ 55 w 305"/>
                <a:gd name="T11" fmla="*/ 767 h 987"/>
                <a:gd name="T12" fmla="*/ 194 w 305"/>
                <a:gd name="T13" fmla="*/ 986 h 987"/>
                <a:gd name="T14" fmla="*/ 304 w 305"/>
                <a:gd name="T15" fmla="*/ 0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987">
                  <a:moveTo>
                    <a:pt x="304" y="0"/>
                  </a:moveTo>
                  <a:lnTo>
                    <a:pt x="194" y="84"/>
                  </a:lnTo>
                  <a:lnTo>
                    <a:pt x="83" y="221"/>
                  </a:lnTo>
                  <a:lnTo>
                    <a:pt x="28" y="357"/>
                  </a:lnTo>
                  <a:lnTo>
                    <a:pt x="0" y="521"/>
                  </a:lnTo>
                  <a:lnTo>
                    <a:pt x="55" y="767"/>
                  </a:lnTo>
                  <a:lnTo>
                    <a:pt x="194" y="986"/>
                  </a:lnTo>
                  <a:lnTo>
                    <a:pt x="304" y="0"/>
                  </a:lnTo>
                </a:path>
              </a:pathLst>
            </a:custGeom>
            <a:solidFill>
              <a:srgbClr val="FFD600"/>
            </a:solidFill>
            <a:ln w="9525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0" name="Freeform 67"/>
            <p:cNvSpPr>
              <a:spLocks noChangeArrowheads="1"/>
            </p:cNvSpPr>
            <p:nvPr/>
          </p:nvSpPr>
          <p:spPr bwMode="auto">
            <a:xfrm>
              <a:off x="4501" y="2678"/>
              <a:ext cx="69" cy="224"/>
            </a:xfrm>
            <a:custGeom>
              <a:avLst/>
              <a:gdLst>
                <a:gd name="T0" fmla="*/ 304 w 305"/>
                <a:gd name="T1" fmla="*/ 0 h 987"/>
                <a:gd name="T2" fmla="*/ 194 w 305"/>
                <a:gd name="T3" fmla="*/ 84 h 987"/>
                <a:gd name="T4" fmla="*/ 83 w 305"/>
                <a:gd name="T5" fmla="*/ 221 h 987"/>
                <a:gd name="T6" fmla="*/ 28 w 305"/>
                <a:gd name="T7" fmla="*/ 357 h 987"/>
                <a:gd name="T8" fmla="*/ 0 w 305"/>
                <a:gd name="T9" fmla="*/ 521 h 987"/>
                <a:gd name="T10" fmla="*/ 55 w 305"/>
                <a:gd name="T11" fmla="*/ 767 h 987"/>
                <a:gd name="T12" fmla="*/ 194 w 305"/>
                <a:gd name="T13" fmla="*/ 986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987">
                  <a:moveTo>
                    <a:pt x="304" y="0"/>
                  </a:moveTo>
                  <a:lnTo>
                    <a:pt x="194" y="84"/>
                  </a:lnTo>
                  <a:lnTo>
                    <a:pt x="83" y="221"/>
                  </a:lnTo>
                  <a:lnTo>
                    <a:pt x="28" y="357"/>
                  </a:lnTo>
                  <a:lnTo>
                    <a:pt x="0" y="521"/>
                  </a:lnTo>
                  <a:lnTo>
                    <a:pt x="55" y="767"/>
                  </a:lnTo>
                  <a:lnTo>
                    <a:pt x="194" y="98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1" name="Line 68"/>
            <p:cNvSpPr>
              <a:spLocks noChangeShapeType="1"/>
            </p:cNvSpPr>
            <p:nvPr/>
          </p:nvSpPr>
          <p:spPr bwMode="auto">
            <a:xfrm>
              <a:off x="4038" y="2417"/>
              <a:ext cx="3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2" name="Line 69"/>
            <p:cNvSpPr>
              <a:spLocks noChangeShapeType="1"/>
            </p:cNvSpPr>
            <p:nvPr/>
          </p:nvSpPr>
          <p:spPr bwMode="auto">
            <a:xfrm>
              <a:off x="3944" y="2951"/>
              <a:ext cx="31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3" name="Line 70"/>
            <p:cNvSpPr>
              <a:spLocks noChangeShapeType="1"/>
            </p:cNvSpPr>
            <p:nvPr/>
          </p:nvSpPr>
          <p:spPr bwMode="auto">
            <a:xfrm>
              <a:off x="4552" y="2901"/>
              <a:ext cx="764" cy="25"/>
            </a:xfrm>
            <a:prstGeom prst="line">
              <a:avLst/>
            </a:prstGeom>
            <a:noFill/>
            <a:ln w="9525">
              <a:solidFill>
                <a:srgbClr val="FFD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4" name="Line 71"/>
            <p:cNvSpPr>
              <a:spLocks noChangeShapeType="1"/>
            </p:cNvSpPr>
            <p:nvPr/>
          </p:nvSpPr>
          <p:spPr bwMode="auto">
            <a:xfrm>
              <a:off x="4552" y="2901"/>
              <a:ext cx="764" cy="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5" name="Line 72"/>
            <p:cNvSpPr>
              <a:spLocks noChangeShapeType="1"/>
            </p:cNvSpPr>
            <p:nvPr/>
          </p:nvSpPr>
          <p:spPr bwMode="auto">
            <a:xfrm>
              <a:off x="4570" y="2678"/>
              <a:ext cx="746" cy="249"/>
            </a:xfrm>
            <a:prstGeom prst="line">
              <a:avLst/>
            </a:prstGeom>
            <a:noFill/>
            <a:ln w="9525">
              <a:solidFill>
                <a:srgbClr val="FFD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6" name="Line 73"/>
            <p:cNvSpPr>
              <a:spLocks noChangeShapeType="1"/>
            </p:cNvSpPr>
            <p:nvPr/>
          </p:nvSpPr>
          <p:spPr bwMode="auto">
            <a:xfrm>
              <a:off x="4570" y="2678"/>
              <a:ext cx="746" cy="2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7" name="Freeform 74"/>
            <p:cNvSpPr>
              <a:spLocks noChangeArrowheads="1"/>
            </p:cNvSpPr>
            <p:nvPr/>
          </p:nvSpPr>
          <p:spPr bwMode="auto">
            <a:xfrm>
              <a:off x="5159" y="3000"/>
              <a:ext cx="300" cy="62"/>
            </a:xfrm>
            <a:custGeom>
              <a:avLst/>
              <a:gdLst>
                <a:gd name="T0" fmla="*/ 0 w 1325"/>
                <a:gd name="T1" fmla="*/ 0 h 274"/>
                <a:gd name="T2" fmla="*/ 165 w 1325"/>
                <a:gd name="T3" fmla="*/ 110 h 274"/>
                <a:gd name="T4" fmla="*/ 303 w 1325"/>
                <a:gd name="T5" fmla="*/ 191 h 274"/>
                <a:gd name="T6" fmla="*/ 497 w 1325"/>
                <a:gd name="T7" fmla="*/ 247 h 274"/>
                <a:gd name="T8" fmla="*/ 662 w 1325"/>
                <a:gd name="T9" fmla="*/ 273 h 274"/>
                <a:gd name="T10" fmla="*/ 857 w 1325"/>
                <a:gd name="T11" fmla="*/ 247 h 274"/>
                <a:gd name="T12" fmla="*/ 1021 w 1325"/>
                <a:gd name="T13" fmla="*/ 191 h 274"/>
                <a:gd name="T14" fmla="*/ 1186 w 1325"/>
                <a:gd name="T15" fmla="*/ 110 h 274"/>
                <a:gd name="T16" fmla="*/ 1324 w 1325"/>
                <a:gd name="T17" fmla="*/ 0 h 274"/>
                <a:gd name="T18" fmla="*/ 0 w 1325"/>
                <a:gd name="T1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5" h="274">
                  <a:moveTo>
                    <a:pt x="0" y="0"/>
                  </a:moveTo>
                  <a:lnTo>
                    <a:pt x="165" y="110"/>
                  </a:lnTo>
                  <a:lnTo>
                    <a:pt x="303" y="191"/>
                  </a:lnTo>
                  <a:lnTo>
                    <a:pt x="497" y="247"/>
                  </a:lnTo>
                  <a:lnTo>
                    <a:pt x="662" y="273"/>
                  </a:lnTo>
                  <a:lnTo>
                    <a:pt x="857" y="247"/>
                  </a:lnTo>
                  <a:lnTo>
                    <a:pt x="1021" y="191"/>
                  </a:lnTo>
                  <a:lnTo>
                    <a:pt x="1186" y="110"/>
                  </a:lnTo>
                  <a:lnTo>
                    <a:pt x="1324" y="0"/>
                  </a:lnTo>
                  <a:lnTo>
                    <a:pt x="0" y="0"/>
                  </a:lnTo>
                </a:path>
              </a:pathLst>
            </a:custGeom>
            <a:solidFill>
              <a:srgbClr val="87CFFF"/>
            </a:solidFill>
            <a:ln w="9525">
              <a:solidFill>
                <a:srgbClr val="87CFFF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28" name="Freeform 75"/>
            <p:cNvSpPr>
              <a:spLocks noChangeArrowheads="1"/>
            </p:cNvSpPr>
            <p:nvPr/>
          </p:nvSpPr>
          <p:spPr bwMode="auto">
            <a:xfrm>
              <a:off x="5159" y="3000"/>
              <a:ext cx="300" cy="62"/>
            </a:xfrm>
            <a:custGeom>
              <a:avLst/>
              <a:gdLst>
                <a:gd name="T0" fmla="*/ 0 w 1325"/>
                <a:gd name="T1" fmla="*/ 0 h 274"/>
                <a:gd name="T2" fmla="*/ 165 w 1325"/>
                <a:gd name="T3" fmla="*/ 110 h 274"/>
                <a:gd name="T4" fmla="*/ 303 w 1325"/>
                <a:gd name="T5" fmla="*/ 191 h 274"/>
                <a:gd name="T6" fmla="*/ 497 w 1325"/>
                <a:gd name="T7" fmla="*/ 247 h 274"/>
                <a:gd name="T8" fmla="*/ 662 w 1325"/>
                <a:gd name="T9" fmla="*/ 273 h 274"/>
                <a:gd name="T10" fmla="*/ 857 w 1325"/>
                <a:gd name="T11" fmla="*/ 247 h 274"/>
                <a:gd name="T12" fmla="*/ 1021 w 1325"/>
                <a:gd name="T13" fmla="*/ 191 h 274"/>
                <a:gd name="T14" fmla="*/ 1186 w 1325"/>
                <a:gd name="T15" fmla="*/ 110 h 274"/>
                <a:gd name="T16" fmla="*/ 1324 w 1325"/>
                <a:gd name="T1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5" h="274">
                  <a:moveTo>
                    <a:pt x="0" y="0"/>
                  </a:moveTo>
                  <a:lnTo>
                    <a:pt x="165" y="110"/>
                  </a:lnTo>
                  <a:lnTo>
                    <a:pt x="303" y="191"/>
                  </a:lnTo>
                  <a:lnTo>
                    <a:pt x="497" y="247"/>
                  </a:lnTo>
                  <a:lnTo>
                    <a:pt x="662" y="273"/>
                  </a:lnTo>
                  <a:lnTo>
                    <a:pt x="857" y="247"/>
                  </a:lnTo>
                  <a:lnTo>
                    <a:pt x="1021" y="191"/>
                  </a:lnTo>
                  <a:lnTo>
                    <a:pt x="1186" y="110"/>
                  </a:lnTo>
                  <a:lnTo>
                    <a:pt x="1324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</p:grpSp>
      <p:sp>
        <p:nvSpPr>
          <p:cNvPr id="959" name="Line 80"/>
          <p:cNvSpPr>
            <a:spLocks noChangeShapeType="1"/>
          </p:cNvSpPr>
          <p:nvPr/>
        </p:nvSpPr>
        <p:spPr bwMode="auto">
          <a:xfrm flipH="1">
            <a:off x="2322819" y="4744320"/>
            <a:ext cx="1106037" cy="427482"/>
          </a:xfrm>
          <a:prstGeom prst="line">
            <a:avLst/>
          </a:prstGeom>
          <a:noFill/>
          <a:ln w="10800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6" rIns="91430" bIns="45716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960" name="Line 81"/>
          <p:cNvSpPr>
            <a:spLocks noChangeShapeType="1"/>
          </p:cNvSpPr>
          <p:nvPr/>
        </p:nvSpPr>
        <p:spPr bwMode="auto">
          <a:xfrm>
            <a:off x="3927894" y="4716948"/>
            <a:ext cx="882961" cy="454854"/>
          </a:xfrm>
          <a:prstGeom prst="line">
            <a:avLst/>
          </a:prstGeom>
          <a:noFill/>
          <a:ln w="10800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6" rIns="91430" bIns="45716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pic>
        <p:nvPicPr>
          <p:cNvPr id="961" name="Picture 8"/>
          <p:cNvPicPr>
            <a:picLocks noChangeAspect="1" noChangeArrowheads="1"/>
          </p:cNvPicPr>
          <p:nvPr/>
        </p:nvPicPr>
        <p:blipFill>
          <a:blip r:embed="rId3"/>
          <a:srcRect t="10394" b="39731"/>
          <a:stretch>
            <a:fillRect/>
          </a:stretch>
        </p:blipFill>
        <p:spPr bwMode="auto">
          <a:xfrm>
            <a:off x="2273153" y="5187432"/>
            <a:ext cx="25781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2F4D71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457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dirty="0" smtClean="0"/>
              <a:t>The FAIR facility is complementary to other drivers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46565" y="5336275"/>
            <a:ext cx="8211835" cy="13238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Advantages of FAIR-generated plasma:</a:t>
            </a:r>
          </a:p>
          <a:p>
            <a:pPr lvl="1"/>
            <a:r>
              <a:rPr lang="en-US" dirty="0" smtClean="0"/>
              <a:t>large samples : mesoscale</a:t>
            </a:r>
          </a:p>
          <a:p>
            <a:pPr lvl="1"/>
            <a:r>
              <a:rPr lang="en-US" dirty="0" smtClean="0"/>
              <a:t>local </a:t>
            </a:r>
            <a:r>
              <a:rPr lang="en-US" dirty="0" err="1" smtClean="0"/>
              <a:t>thermodynamical</a:t>
            </a:r>
            <a:r>
              <a:rPr lang="en-US" dirty="0" smtClean="0"/>
              <a:t> equilibrium</a:t>
            </a:r>
          </a:p>
          <a:p>
            <a:pPr lvl="1"/>
            <a:r>
              <a:rPr lang="en-US" dirty="0" smtClean="0"/>
              <a:t>uniform samples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BAD7-5338-4E6C-8237-2C155A56A4F3}" type="slidenum">
              <a:rPr lang="en-US" smtClean="0"/>
              <a:t>16</a:t>
            </a:fld>
            <a:endParaRPr lang="en-US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936789" y="1267125"/>
            <a:ext cx="3271838" cy="3879850"/>
            <a:chOff x="3432" y="1267"/>
            <a:chExt cx="2061" cy="2444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432" y="1348"/>
              <a:ext cx="2061" cy="40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GB" b="1" dirty="0">
                  <a:solidFill>
                    <a:srgbClr val="C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Intense, energetic beams of</a:t>
              </a:r>
            </a:p>
            <a:p>
              <a:pPr algn="ctr">
                <a:defRPr/>
              </a:pPr>
              <a:r>
                <a:rPr lang="en-GB" b="1" dirty="0">
                  <a:solidFill>
                    <a:srgbClr val="C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 heavy ions </a:t>
              </a:r>
              <a:r>
                <a:rPr lang="de-DE" b="1" dirty="0">
                  <a:solidFill>
                    <a:srgbClr val="C0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 (GSI &amp; FAIR)</a:t>
              </a: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592" y="2825"/>
              <a:ext cx="1731" cy="77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1600" dirty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 large sample volume (mm</a:t>
              </a:r>
              <a:r>
                <a:rPr lang="en-US" sz="1600" baseline="30000" dirty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3</a:t>
              </a:r>
              <a:r>
                <a:rPr lang="en-US" sz="1600" dirty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)</a:t>
              </a:r>
            </a:p>
            <a:p>
              <a:pPr algn="ctr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1600" dirty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uniform physical conditions</a:t>
              </a:r>
            </a:p>
            <a:p>
              <a:pPr algn="ctr"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 any target material</a:t>
              </a:r>
            </a:p>
            <a:p>
              <a:pPr algn="ctr"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long time scales (50 ns)</a:t>
              </a: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3543" y="1766"/>
              <a:ext cx="1950" cy="1228"/>
              <a:chOff x="3334" y="1683"/>
              <a:chExt cx="1950" cy="1228"/>
            </a:xfrm>
          </p:grpSpPr>
          <p:pic>
            <p:nvPicPr>
              <p:cNvPr id="12" name="Picture 14" descr="mitSchein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379" y="1683"/>
                <a:ext cx="1679" cy="1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3651" y="2334"/>
                <a:ext cx="1043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>
                <a:off x="3865" y="2352"/>
                <a:ext cx="553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700" b="1">
                    <a:solidFill>
                      <a:schemeClr val="bg1"/>
                    </a:solidFill>
                    <a:ea typeface="ＭＳ Ｐゴシック"/>
                    <a:cs typeface="ＭＳ Ｐゴシック"/>
                  </a:rPr>
                  <a:t>65 mm</a:t>
                </a:r>
              </a:p>
            </p:txBody>
          </p: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3334" y="2523"/>
                <a:ext cx="1950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de-DE" sz="1700">
                    <a:solidFill>
                      <a:schemeClr val="bg1"/>
                    </a:solidFill>
                    <a:ea typeface="ＭＳ Ｐゴシック"/>
                    <a:cs typeface="ＭＳ Ｐゴシック"/>
                  </a:rPr>
                  <a:t>Ne</a:t>
                </a:r>
                <a:r>
                  <a:rPr lang="en-US" altLang="de-DE" sz="1700" baseline="30000">
                    <a:solidFill>
                      <a:schemeClr val="bg1"/>
                    </a:solidFill>
                    <a:ea typeface="ＭＳ Ｐゴシック"/>
                    <a:cs typeface="ＭＳ Ｐゴシック"/>
                  </a:rPr>
                  <a:t>10+</a:t>
                </a:r>
                <a:r>
                  <a:rPr lang="de-DE" altLang="de-DE" sz="1700">
                    <a:solidFill>
                      <a:schemeClr val="bg1"/>
                    </a:solidFill>
                    <a:ea typeface="ＭＳ Ｐゴシック"/>
                    <a:cs typeface="ＭＳ Ｐゴシック"/>
                  </a:rPr>
                  <a:t> </a:t>
                </a:r>
                <a:r>
                  <a:rPr lang="en-US" altLang="de-DE" sz="1700">
                    <a:solidFill>
                      <a:schemeClr val="bg1"/>
                    </a:solidFill>
                    <a:ea typeface="ＭＳ Ｐゴシック"/>
                    <a:cs typeface="ＭＳ Ｐゴシック"/>
                  </a:rPr>
                  <a:t>300 MeV/u</a:t>
                </a:r>
                <a:r>
                  <a:rPr lang="de-DE" altLang="de-DE" sz="1700">
                    <a:solidFill>
                      <a:schemeClr val="bg1"/>
                    </a:solidFill>
                    <a:ea typeface="ＭＳ Ｐゴシック"/>
                    <a:cs typeface="ＭＳ Ｐゴシック"/>
                  </a:rPr>
                  <a:t>;</a:t>
                </a:r>
                <a:r>
                  <a:rPr lang="en-US" altLang="de-DE" sz="1700">
                    <a:solidFill>
                      <a:schemeClr val="bg1"/>
                    </a:solidFill>
                    <a:ea typeface="ＭＳ Ｐゴシック"/>
                    <a:cs typeface="ＭＳ Ｐゴシック"/>
                  </a:rPr>
                  <a:t> Kr crystal</a:t>
                </a:r>
                <a:endParaRPr lang="de-DE" altLang="de-DE" sz="1700">
                  <a:solidFill>
                    <a:schemeClr val="bg1"/>
                  </a:solidFill>
                  <a:ea typeface="ＭＳ Ｐゴシック"/>
                  <a:cs typeface="ＭＳ Ｐゴシック"/>
                </a:endParaRPr>
              </a:p>
              <a:p>
                <a:endParaRPr lang="en-US" sz="1700">
                  <a:solidFill>
                    <a:schemeClr val="bg1"/>
                  </a:solidFill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11" name="AutoShape 21"/>
            <p:cNvSpPr>
              <a:spLocks noChangeArrowheads="1"/>
            </p:cNvSpPr>
            <p:nvPr/>
          </p:nvSpPr>
          <p:spPr bwMode="auto">
            <a:xfrm>
              <a:off x="3432" y="1267"/>
              <a:ext cx="2061" cy="2444"/>
            </a:xfrm>
            <a:prstGeom prst="roundRect">
              <a:avLst>
                <a:gd name="adj" fmla="val 8328"/>
              </a:avLst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189"/>
              <a:endParaRPr lang="en-US" sz="1700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25" name="Group 8"/>
          <p:cNvGrpSpPr>
            <a:grpSpLocks/>
          </p:cNvGrpSpPr>
          <p:nvPr/>
        </p:nvGrpSpPr>
        <p:grpSpPr bwMode="auto">
          <a:xfrm>
            <a:off x="6948829" y="1280807"/>
            <a:ext cx="3740151" cy="3929068"/>
            <a:chOff x="3380" y="1096"/>
            <a:chExt cx="2356" cy="2475"/>
          </a:xfrm>
        </p:grpSpPr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3380" y="1191"/>
              <a:ext cx="2356" cy="40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GB" b="1" dirty="0">
                  <a:solidFill>
                    <a:srgbClr val="0000FF"/>
                  </a:solidFill>
                  <a:ea typeface="ＭＳ Ｐゴシック" pitchFamily="34" charset="-128"/>
                </a:rPr>
                <a:t>High-brilliance XUV </a:t>
              </a:r>
              <a:r>
                <a:rPr lang="en-GB" b="1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photon sources (XFEL &amp; DESY</a:t>
              </a:r>
              <a:r>
                <a:rPr lang="en-GB" b="1" dirty="0">
                  <a:solidFill>
                    <a:srgbClr val="0000FF"/>
                  </a:solidFill>
                  <a:ea typeface="ＭＳ Ｐゴシック" pitchFamily="34" charset="-128"/>
                </a:rPr>
                <a:t>)</a:t>
              </a:r>
              <a:endParaRPr lang="de-DE" b="1" dirty="0">
                <a:solidFill>
                  <a:srgbClr val="0000FF"/>
                </a:solidFill>
                <a:ea typeface="ＭＳ Ｐゴシック" pitchFamily="34" charset="-128"/>
              </a:endParaRPr>
            </a:p>
          </p:txBody>
        </p:sp>
        <p:pic>
          <p:nvPicPr>
            <p:cNvPr id="27" name="Picture 1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4" y="1595"/>
              <a:ext cx="1308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3586" y="2635"/>
              <a:ext cx="1963" cy="93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 </a:t>
              </a:r>
              <a:r>
                <a:rPr lang="en-US" sz="16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small sample volume (100 </a:t>
              </a:r>
              <a:r>
                <a:rPr lang="en-US" sz="16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  <a:sym typeface="Symbol" pitchFamily="18" charset="2"/>
                </a:rPr>
                <a:t></a:t>
              </a:r>
              <a:r>
                <a:rPr lang="en-US" sz="16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m</a:t>
              </a:r>
              <a:r>
                <a:rPr lang="en-US" sz="1600" baseline="300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3</a:t>
              </a:r>
              <a:r>
                <a:rPr lang="en-US" sz="16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)</a:t>
              </a:r>
            </a:p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 high gradients</a:t>
              </a:r>
            </a:p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low-Z target material</a:t>
              </a:r>
            </a:p>
            <a:p>
              <a:pPr algn="ctr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16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short time scales (100 </a:t>
              </a:r>
              <a:r>
                <a:rPr lang="en-US" sz="1600" dirty="0" err="1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fs</a:t>
              </a:r>
              <a:r>
                <a:rPr lang="en-US" sz="1600" dirty="0">
                  <a:solidFill>
                    <a:srgbClr val="0000FF"/>
                  </a:solidFill>
                  <a:latin typeface="+mn-lt"/>
                  <a:ea typeface="ＭＳ Ｐゴシック" pitchFamily="34" charset="-128"/>
                </a:rPr>
                <a:t>)</a:t>
              </a:r>
            </a:p>
            <a:p>
              <a:pPr algn="ctr" eaLnBrk="1" hangingPunct="1">
                <a:defRPr/>
              </a:pPr>
              <a:endParaRPr lang="en-US" sz="1700" b="1" dirty="0">
                <a:solidFill>
                  <a:srgbClr val="0000FF"/>
                </a:solidFill>
                <a:ea typeface="ＭＳ Ｐゴシック" pitchFamily="34" charset="-128"/>
              </a:endParaRPr>
            </a:p>
          </p:txBody>
        </p:sp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3468" y="1096"/>
              <a:ext cx="2197" cy="2443"/>
            </a:xfrm>
            <a:prstGeom prst="roundRect">
              <a:avLst>
                <a:gd name="adj" fmla="val 8025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457189">
                <a:defRPr/>
              </a:pPr>
              <a:endParaRPr lang="en-US" sz="1700">
                <a:solidFill>
                  <a:srgbClr val="0000FF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uppieren 230"/>
          <p:cNvGrpSpPr/>
          <p:nvPr/>
        </p:nvGrpSpPr>
        <p:grpSpPr>
          <a:xfrm>
            <a:off x="7244911" y="2021449"/>
            <a:ext cx="4601076" cy="3268561"/>
            <a:chOff x="7244911" y="2021449"/>
            <a:chExt cx="4601076" cy="3268561"/>
          </a:xfrm>
        </p:grpSpPr>
        <p:grpSp>
          <p:nvGrpSpPr>
            <p:cNvPr id="227" name="Gruppieren 226"/>
            <p:cNvGrpSpPr/>
            <p:nvPr/>
          </p:nvGrpSpPr>
          <p:grpSpPr>
            <a:xfrm>
              <a:off x="7244911" y="2021449"/>
              <a:ext cx="3810857" cy="761096"/>
              <a:chOff x="7244911" y="2021449"/>
              <a:chExt cx="3810857" cy="761096"/>
            </a:xfrm>
          </p:grpSpPr>
          <p:sp>
            <p:nvSpPr>
              <p:cNvPr id="224" name="Mond 223"/>
              <p:cNvSpPr/>
              <p:nvPr/>
            </p:nvSpPr>
            <p:spPr>
              <a:xfrm rot="4757044">
                <a:off x="8823768" y="442592"/>
                <a:ext cx="653143" cy="3810857"/>
              </a:xfrm>
              <a:prstGeom prst="moon">
                <a:avLst>
                  <a:gd name="adj" fmla="val 72566"/>
                </a:avLst>
              </a:prstGeom>
              <a:gradFill flip="none" rotWithShape="1">
                <a:gsLst>
                  <a:gs pos="0">
                    <a:srgbClr val="FDBB63">
                      <a:tint val="66000"/>
                      <a:satMod val="160000"/>
                    </a:srgbClr>
                  </a:gs>
                  <a:gs pos="50000">
                    <a:srgbClr val="FDBB63">
                      <a:tint val="44500"/>
                      <a:satMod val="160000"/>
                    </a:srgbClr>
                  </a:gs>
                  <a:gs pos="100000">
                    <a:srgbClr val="FDBB63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Oval 209"/>
              <p:cNvSpPr>
                <a:spLocks noChangeArrowheads="1"/>
              </p:cNvSpPr>
              <p:nvPr/>
            </p:nvSpPr>
            <p:spPr bwMode="auto">
              <a:xfrm>
                <a:off x="9157471" y="2197062"/>
                <a:ext cx="30313" cy="31365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grpSp>
            <p:nvGrpSpPr>
              <p:cNvPr id="156" name="Gruppieren 155"/>
              <p:cNvGrpSpPr/>
              <p:nvPr/>
            </p:nvGrpSpPr>
            <p:grpSpPr>
              <a:xfrm>
                <a:off x="7563528" y="2063762"/>
                <a:ext cx="3331872" cy="718783"/>
                <a:chOff x="2563813" y="954088"/>
                <a:chExt cx="2093913" cy="436563"/>
              </a:xfrm>
              <a:solidFill>
                <a:schemeClr val="accent6"/>
              </a:solidFill>
            </p:grpSpPr>
            <p:sp>
              <p:nvSpPr>
                <p:cNvPr id="163" name="Oval 172"/>
                <p:cNvSpPr>
                  <a:spLocks noChangeArrowheads="1"/>
                </p:cNvSpPr>
                <p:nvPr/>
              </p:nvSpPr>
              <p:spPr bwMode="auto">
                <a:xfrm>
                  <a:off x="4610100" y="1020763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64" name="Oval 173"/>
                <p:cNvSpPr>
                  <a:spLocks noChangeArrowheads="1"/>
                </p:cNvSpPr>
                <p:nvPr/>
              </p:nvSpPr>
              <p:spPr bwMode="auto">
                <a:xfrm>
                  <a:off x="4103688" y="1030288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65" name="Oval 174"/>
                <p:cNvSpPr>
                  <a:spLocks noChangeArrowheads="1"/>
                </p:cNvSpPr>
                <p:nvPr/>
              </p:nvSpPr>
              <p:spPr bwMode="auto">
                <a:xfrm>
                  <a:off x="3717925" y="1047750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66" name="Oval 175"/>
                <p:cNvSpPr>
                  <a:spLocks noChangeArrowheads="1"/>
                </p:cNvSpPr>
                <p:nvPr/>
              </p:nvSpPr>
              <p:spPr bwMode="auto">
                <a:xfrm>
                  <a:off x="3390900" y="1066800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67" name="Oval 176"/>
                <p:cNvSpPr>
                  <a:spLocks noChangeArrowheads="1"/>
                </p:cNvSpPr>
                <p:nvPr/>
              </p:nvSpPr>
              <p:spPr bwMode="auto">
                <a:xfrm>
                  <a:off x="3176588" y="1089025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68" name="Oval 177"/>
                <p:cNvSpPr>
                  <a:spLocks noChangeArrowheads="1"/>
                </p:cNvSpPr>
                <p:nvPr/>
              </p:nvSpPr>
              <p:spPr bwMode="auto">
                <a:xfrm>
                  <a:off x="4640263" y="1011238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69" name="Oval 178"/>
                <p:cNvSpPr>
                  <a:spLocks noChangeArrowheads="1"/>
                </p:cNvSpPr>
                <p:nvPr/>
              </p:nvSpPr>
              <p:spPr bwMode="auto">
                <a:xfrm>
                  <a:off x="4133850" y="1027113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0" name="Oval 179"/>
                <p:cNvSpPr>
                  <a:spLocks noChangeArrowheads="1"/>
                </p:cNvSpPr>
                <p:nvPr/>
              </p:nvSpPr>
              <p:spPr bwMode="auto">
                <a:xfrm>
                  <a:off x="3673475" y="1052513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1" name="Oval 180"/>
                <p:cNvSpPr>
                  <a:spLocks noChangeArrowheads="1"/>
                </p:cNvSpPr>
                <p:nvPr/>
              </p:nvSpPr>
              <p:spPr bwMode="auto">
                <a:xfrm>
                  <a:off x="3368675" y="1076325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2" name="Oval 181"/>
                <p:cNvSpPr>
                  <a:spLocks noChangeArrowheads="1"/>
                </p:cNvSpPr>
                <p:nvPr/>
              </p:nvSpPr>
              <p:spPr bwMode="auto">
                <a:xfrm>
                  <a:off x="3163888" y="1095375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3" name="Oval 182"/>
                <p:cNvSpPr>
                  <a:spLocks noChangeArrowheads="1"/>
                </p:cNvSpPr>
                <p:nvPr/>
              </p:nvSpPr>
              <p:spPr bwMode="auto">
                <a:xfrm>
                  <a:off x="4640263" y="965200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4" name="Oval 183"/>
                <p:cNvSpPr>
                  <a:spLocks noChangeArrowheads="1"/>
                </p:cNvSpPr>
                <p:nvPr/>
              </p:nvSpPr>
              <p:spPr bwMode="auto">
                <a:xfrm>
                  <a:off x="4103688" y="995363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5" name="Oval 184"/>
                <p:cNvSpPr>
                  <a:spLocks noChangeArrowheads="1"/>
                </p:cNvSpPr>
                <p:nvPr/>
              </p:nvSpPr>
              <p:spPr bwMode="auto">
                <a:xfrm>
                  <a:off x="3670300" y="1025525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6" name="Oval 185"/>
                <p:cNvSpPr>
                  <a:spLocks noChangeArrowheads="1"/>
                </p:cNvSpPr>
                <p:nvPr/>
              </p:nvSpPr>
              <p:spPr bwMode="auto">
                <a:xfrm>
                  <a:off x="3411538" y="1057275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7" name="Oval 186"/>
                <p:cNvSpPr>
                  <a:spLocks noChangeArrowheads="1"/>
                </p:cNvSpPr>
                <p:nvPr/>
              </p:nvSpPr>
              <p:spPr bwMode="auto">
                <a:xfrm>
                  <a:off x="3146425" y="1087438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8" name="Oval 187"/>
                <p:cNvSpPr>
                  <a:spLocks noChangeArrowheads="1"/>
                </p:cNvSpPr>
                <p:nvPr/>
              </p:nvSpPr>
              <p:spPr bwMode="auto">
                <a:xfrm>
                  <a:off x="4470400" y="954088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79" name="Oval 188"/>
                <p:cNvSpPr>
                  <a:spLocks noChangeArrowheads="1"/>
                </p:cNvSpPr>
                <p:nvPr/>
              </p:nvSpPr>
              <p:spPr bwMode="auto">
                <a:xfrm>
                  <a:off x="4032250" y="989013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0" name="Oval 189"/>
                <p:cNvSpPr>
                  <a:spLocks noChangeArrowheads="1"/>
                </p:cNvSpPr>
                <p:nvPr/>
              </p:nvSpPr>
              <p:spPr bwMode="auto">
                <a:xfrm>
                  <a:off x="3627438" y="1025525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1" name="Oval 190"/>
                <p:cNvSpPr>
                  <a:spLocks noChangeArrowheads="1"/>
                </p:cNvSpPr>
                <p:nvPr/>
              </p:nvSpPr>
              <p:spPr bwMode="auto">
                <a:xfrm>
                  <a:off x="3321050" y="1058863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2" name="Oval 191"/>
                <p:cNvSpPr>
                  <a:spLocks noChangeArrowheads="1"/>
                </p:cNvSpPr>
                <p:nvPr/>
              </p:nvSpPr>
              <p:spPr bwMode="auto">
                <a:xfrm>
                  <a:off x="3122613" y="1084263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3" name="Oval 192"/>
                <p:cNvSpPr>
                  <a:spLocks noChangeArrowheads="1"/>
                </p:cNvSpPr>
                <p:nvPr/>
              </p:nvSpPr>
              <p:spPr bwMode="auto">
                <a:xfrm>
                  <a:off x="4041775" y="1101725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4" name="Oval 193"/>
                <p:cNvSpPr>
                  <a:spLocks noChangeArrowheads="1"/>
                </p:cNvSpPr>
                <p:nvPr/>
              </p:nvSpPr>
              <p:spPr bwMode="auto">
                <a:xfrm>
                  <a:off x="3621088" y="1141413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5" name="Oval 194"/>
                <p:cNvSpPr>
                  <a:spLocks noChangeArrowheads="1"/>
                </p:cNvSpPr>
                <p:nvPr/>
              </p:nvSpPr>
              <p:spPr bwMode="auto">
                <a:xfrm>
                  <a:off x="3279775" y="1174750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6" name="Oval 195"/>
                <p:cNvSpPr>
                  <a:spLocks noChangeArrowheads="1"/>
                </p:cNvSpPr>
                <p:nvPr/>
              </p:nvSpPr>
              <p:spPr bwMode="auto">
                <a:xfrm>
                  <a:off x="3062288" y="1200150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7" name="Oval 196"/>
                <p:cNvSpPr>
                  <a:spLocks noChangeArrowheads="1"/>
                </p:cNvSpPr>
                <p:nvPr/>
              </p:nvSpPr>
              <p:spPr bwMode="auto">
                <a:xfrm>
                  <a:off x="2908300" y="1219200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8" name="Oval 197"/>
                <p:cNvSpPr>
                  <a:spLocks noChangeArrowheads="1"/>
                </p:cNvSpPr>
                <p:nvPr/>
              </p:nvSpPr>
              <p:spPr bwMode="auto">
                <a:xfrm>
                  <a:off x="4059238" y="1068388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89" name="Oval 198"/>
                <p:cNvSpPr>
                  <a:spLocks noChangeArrowheads="1"/>
                </p:cNvSpPr>
                <p:nvPr/>
              </p:nvSpPr>
              <p:spPr bwMode="auto">
                <a:xfrm>
                  <a:off x="3606800" y="1092200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0" name="Oval 199"/>
                <p:cNvSpPr>
                  <a:spLocks noChangeArrowheads="1"/>
                </p:cNvSpPr>
                <p:nvPr/>
              </p:nvSpPr>
              <p:spPr bwMode="auto">
                <a:xfrm>
                  <a:off x="3273425" y="1125538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1" name="Oval 200"/>
                <p:cNvSpPr>
                  <a:spLocks noChangeArrowheads="1"/>
                </p:cNvSpPr>
                <p:nvPr/>
              </p:nvSpPr>
              <p:spPr bwMode="auto">
                <a:xfrm>
                  <a:off x="3060700" y="1162050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2" name="Oval 201"/>
                <p:cNvSpPr>
                  <a:spLocks noChangeArrowheads="1"/>
                </p:cNvSpPr>
                <p:nvPr/>
              </p:nvSpPr>
              <p:spPr bwMode="auto">
                <a:xfrm>
                  <a:off x="2914650" y="1200150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3" name="Oval 202"/>
                <p:cNvSpPr>
                  <a:spLocks noChangeArrowheads="1"/>
                </p:cNvSpPr>
                <p:nvPr/>
              </p:nvSpPr>
              <p:spPr bwMode="auto">
                <a:xfrm>
                  <a:off x="4089400" y="1023938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4" name="Oval 203"/>
                <p:cNvSpPr>
                  <a:spLocks noChangeArrowheads="1"/>
                </p:cNvSpPr>
                <p:nvPr/>
              </p:nvSpPr>
              <p:spPr bwMode="auto">
                <a:xfrm>
                  <a:off x="3592513" y="1057275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5" name="Oval 204"/>
                <p:cNvSpPr>
                  <a:spLocks noChangeArrowheads="1"/>
                </p:cNvSpPr>
                <p:nvPr/>
              </p:nvSpPr>
              <p:spPr bwMode="auto">
                <a:xfrm>
                  <a:off x="3259138" y="1095375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6" name="Oval 206"/>
                <p:cNvSpPr>
                  <a:spLocks noChangeArrowheads="1"/>
                </p:cNvSpPr>
                <p:nvPr/>
              </p:nvSpPr>
              <p:spPr bwMode="auto">
                <a:xfrm>
                  <a:off x="3048000" y="1127125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7" name="Oval 207"/>
                <p:cNvSpPr>
                  <a:spLocks noChangeArrowheads="1"/>
                </p:cNvSpPr>
                <p:nvPr/>
              </p:nvSpPr>
              <p:spPr bwMode="auto">
                <a:xfrm>
                  <a:off x="2901950" y="1162050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8" name="Oval 208"/>
                <p:cNvSpPr>
                  <a:spLocks noChangeArrowheads="1"/>
                </p:cNvSpPr>
                <p:nvPr/>
              </p:nvSpPr>
              <p:spPr bwMode="auto">
                <a:xfrm>
                  <a:off x="4032250" y="1001713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99" name="Oval 210"/>
                <p:cNvSpPr>
                  <a:spLocks noChangeArrowheads="1"/>
                </p:cNvSpPr>
                <p:nvPr/>
              </p:nvSpPr>
              <p:spPr bwMode="auto">
                <a:xfrm>
                  <a:off x="3241675" y="1068388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0" name="Oval 211"/>
                <p:cNvSpPr>
                  <a:spLocks noChangeArrowheads="1"/>
                </p:cNvSpPr>
                <p:nvPr/>
              </p:nvSpPr>
              <p:spPr bwMode="auto">
                <a:xfrm>
                  <a:off x="3027363" y="1106488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1" name="Oval 212"/>
                <p:cNvSpPr>
                  <a:spLocks noChangeArrowheads="1"/>
                </p:cNvSpPr>
                <p:nvPr/>
              </p:nvSpPr>
              <p:spPr bwMode="auto">
                <a:xfrm>
                  <a:off x="2887663" y="1138238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2" name="Oval 213"/>
                <p:cNvSpPr>
                  <a:spLocks noChangeArrowheads="1"/>
                </p:cNvSpPr>
                <p:nvPr/>
              </p:nvSpPr>
              <p:spPr bwMode="auto">
                <a:xfrm>
                  <a:off x="3346450" y="1108075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3" name="Oval 214"/>
                <p:cNvSpPr>
                  <a:spLocks noChangeArrowheads="1"/>
                </p:cNvSpPr>
                <p:nvPr/>
              </p:nvSpPr>
              <p:spPr bwMode="auto">
                <a:xfrm>
                  <a:off x="3035300" y="1144588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4" name="Oval 215"/>
                <p:cNvSpPr>
                  <a:spLocks noChangeArrowheads="1"/>
                </p:cNvSpPr>
                <p:nvPr/>
              </p:nvSpPr>
              <p:spPr bwMode="auto">
                <a:xfrm>
                  <a:off x="2851150" y="1184275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5" name="Oval 216"/>
                <p:cNvSpPr>
                  <a:spLocks noChangeArrowheads="1"/>
                </p:cNvSpPr>
                <p:nvPr/>
              </p:nvSpPr>
              <p:spPr bwMode="auto">
                <a:xfrm>
                  <a:off x="2727325" y="1238250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6" name="Oval 217"/>
                <p:cNvSpPr>
                  <a:spLocks noChangeArrowheads="1"/>
                </p:cNvSpPr>
                <p:nvPr/>
              </p:nvSpPr>
              <p:spPr bwMode="auto">
                <a:xfrm>
                  <a:off x="3316288" y="1068388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7" name="Oval 218"/>
                <p:cNvSpPr>
                  <a:spLocks noChangeArrowheads="1"/>
                </p:cNvSpPr>
                <p:nvPr/>
              </p:nvSpPr>
              <p:spPr bwMode="auto">
                <a:xfrm>
                  <a:off x="3017838" y="1108075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8" name="Oval 219"/>
                <p:cNvSpPr>
                  <a:spLocks noChangeArrowheads="1"/>
                </p:cNvSpPr>
                <p:nvPr/>
              </p:nvSpPr>
              <p:spPr bwMode="auto">
                <a:xfrm>
                  <a:off x="2836863" y="1165225"/>
                  <a:ext cx="17463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09" name="Oval 220"/>
                <p:cNvSpPr>
                  <a:spLocks noChangeArrowheads="1"/>
                </p:cNvSpPr>
                <p:nvPr/>
              </p:nvSpPr>
              <p:spPr bwMode="auto">
                <a:xfrm>
                  <a:off x="2728913" y="1228725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10" name="Oval 221"/>
                <p:cNvSpPr>
                  <a:spLocks noChangeArrowheads="1"/>
                </p:cNvSpPr>
                <p:nvPr/>
              </p:nvSpPr>
              <p:spPr bwMode="auto">
                <a:xfrm>
                  <a:off x="2844800" y="1252538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11" name="Oval 222"/>
                <p:cNvSpPr>
                  <a:spLocks noChangeArrowheads="1"/>
                </p:cNvSpPr>
                <p:nvPr/>
              </p:nvSpPr>
              <p:spPr bwMode="auto">
                <a:xfrm>
                  <a:off x="2674938" y="1292225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12" name="Oval 223"/>
                <p:cNvSpPr>
                  <a:spLocks noChangeArrowheads="1"/>
                </p:cNvSpPr>
                <p:nvPr/>
              </p:nvSpPr>
              <p:spPr bwMode="auto">
                <a:xfrm>
                  <a:off x="2563813" y="1373188"/>
                  <a:ext cx="19050" cy="17463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13" name="Oval 224"/>
                <p:cNvSpPr>
                  <a:spLocks noChangeArrowheads="1"/>
                </p:cNvSpPr>
                <p:nvPr/>
              </p:nvSpPr>
              <p:spPr bwMode="auto">
                <a:xfrm>
                  <a:off x="3309938" y="1223963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14" name="Oval 225"/>
                <p:cNvSpPr>
                  <a:spLocks noChangeArrowheads="1"/>
                </p:cNvSpPr>
                <p:nvPr/>
              </p:nvSpPr>
              <p:spPr bwMode="auto">
                <a:xfrm>
                  <a:off x="3017838" y="1257300"/>
                  <a:ext cx="19050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15" name="Oval 226"/>
                <p:cNvSpPr>
                  <a:spLocks noChangeArrowheads="1"/>
                </p:cNvSpPr>
                <p:nvPr/>
              </p:nvSpPr>
              <p:spPr bwMode="auto">
                <a:xfrm>
                  <a:off x="2836863" y="1336675"/>
                  <a:ext cx="17463" cy="19050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</p:grpSp>
        <p:grpSp>
          <p:nvGrpSpPr>
            <p:cNvPr id="230" name="Gruppieren 229"/>
            <p:cNvGrpSpPr/>
            <p:nvPr/>
          </p:nvGrpSpPr>
          <p:grpSpPr>
            <a:xfrm>
              <a:off x="8950570" y="4920678"/>
              <a:ext cx="2895417" cy="369332"/>
              <a:chOff x="8950570" y="4920678"/>
              <a:chExt cx="2895417" cy="369332"/>
            </a:xfrm>
          </p:grpSpPr>
          <p:sp>
            <p:nvSpPr>
              <p:cNvPr id="228" name="Rechteck 227"/>
              <p:cNvSpPr/>
              <p:nvPr/>
            </p:nvSpPr>
            <p:spPr>
              <a:xfrm>
                <a:off x="8950570" y="4985490"/>
                <a:ext cx="261257" cy="26778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Textfeld 228"/>
              <p:cNvSpPr txBox="1"/>
              <p:nvPr/>
            </p:nvSpPr>
            <p:spPr>
              <a:xfrm>
                <a:off x="9429876" y="4920678"/>
                <a:ext cx="2416111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 smtClean="0"/>
                  <a:t>area covered by FAIR</a:t>
                </a:r>
              </a:p>
            </p:txBody>
          </p:sp>
        </p:grpSp>
      </p:grpSp>
      <p:sp>
        <p:nvSpPr>
          <p:cNvPr id="223" name="Freeform 228"/>
          <p:cNvSpPr>
            <a:spLocks/>
          </p:cNvSpPr>
          <p:nvPr/>
        </p:nvSpPr>
        <p:spPr bwMode="auto">
          <a:xfrm>
            <a:off x="7126424" y="1965959"/>
            <a:ext cx="2331085" cy="2024743"/>
          </a:xfrm>
          <a:custGeom>
            <a:avLst/>
            <a:gdLst>
              <a:gd name="T0" fmla="*/ 1161 w 1161"/>
              <a:gd name="T1" fmla="*/ 0 h 1093"/>
              <a:gd name="T2" fmla="*/ 1149 w 1161"/>
              <a:gd name="T3" fmla="*/ 4 h 1093"/>
              <a:gd name="T4" fmla="*/ 1130 w 1161"/>
              <a:gd name="T5" fmla="*/ 12 h 1093"/>
              <a:gd name="T6" fmla="*/ 1104 w 1161"/>
              <a:gd name="T7" fmla="*/ 22 h 1093"/>
              <a:gd name="T8" fmla="*/ 1079 w 1161"/>
              <a:gd name="T9" fmla="*/ 33 h 1093"/>
              <a:gd name="T10" fmla="*/ 1048 w 1161"/>
              <a:gd name="T11" fmla="*/ 45 h 1093"/>
              <a:gd name="T12" fmla="*/ 1018 w 1161"/>
              <a:gd name="T13" fmla="*/ 59 h 1093"/>
              <a:gd name="T14" fmla="*/ 981 w 1161"/>
              <a:gd name="T15" fmla="*/ 76 h 1093"/>
              <a:gd name="T16" fmla="*/ 944 w 1161"/>
              <a:gd name="T17" fmla="*/ 94 h 1093"/>
              <a:gd name="T18" fmla="*/ 901 w 1161"/>
              <a:gd name="T19" fmla="*/ 116 h 1093"/>
              <a:gd name="T20" fmla="*/ 883 w 1161"/>
              <a:gd name="T21" fmla="*/ 125 h 1093"/>
              <a:gd name="T22" fmla="*/ 844 w 1161"/>
              <a:gd name="T23" fmla="*/ 134 h 1093"/>
              <a:gd name="T24" fmla="*/ 835 w 1161"/>
              <a:gd name="T25" fmla="*/ 136 h 1093"/>
              <a:gd name="T26" fmla="*/ 692 w 1161"/>
              <a:gd name="T27" fmla="*/ 148 h 1093"/>
              <a:gd name="T28" fmla="*/ 652 w 1161"/>
              <a:gd name="T29" fmla="*/ 164 h 1093"/>
              <a:gd name="T30" fmla="*/ 613 w 1161"/>
              <a:gd name="T31" fmla="*/ 180 h 1093"/>
              <a:gd name="T32" fmla="*/ 586 w 1161"/>
              <a:gd name="T33" fmla="*/ 199 h 1093"/>
              <a:gd name="T34" fmla="*/ 559 w 1161"/>
              <a:gd name="T35" fmla="*/ 218 h 1093"/>
              <a:gd name="T36" fmla="*/ 534 w 1161"/>
              <a:gd name="T37" fmla="*/ 241 h 1093"/>
              <a:gd name="T38" fmla="*/ 508 w 1161"/>
              <a:gd name="T39" fmla="*/ 266 h 1093"/>
              <a:gd name="T40" fmla="*/ 482 w 1161"/>
              <a:gd name="T41" fmla="*/ 295 h 1093"/>
              <a:gd name="T42" fmla="*/ 455 w 1161"/>
              <a:gd name="T43" fmla="*/ 330 h 1093"/>
              <a:gd name="T44" fmla="*/ 427 w 1161"/>
              <a:gd name="T45" fmla="*/ 373 h 1093"/>
              <a:gd name="T46" fmla="*/ 414 w 1161"/>
              <a:gd name="T47" fmla="*/ 400 h 1093"/>
              <a:gd name="T48" fmla="*/ 402 w 1161"/>
              <a:gd name="T49" fmla="*/ 420 h 1093"/>
              <a:gd name="T50" fmla="*/ 385 w 1161"/>
              <a:gd name="T51" fmla="*/ 453 h 1093"/>
              <a:gd name="T52" fmla="*/ 369 w 1161"/>
              <a:gd name="T53" fmla="*/ 492 h 1093"/>
              <a:gd name="T54" fmla="*/ 361 w 1161"/>
              <a:gd name="T55" fmla="*/ 526 h 1093"/>
              <a:gd name="T56" fmla="*/ 352 w 1161"/>
              <a:gd name="T57" fmla="*/ 535 h 1093"/>
              <a:gd name="T58" fmla="*/ 328 w 1161"/>
              <a:gd name="T59" fmla="*/ 592 h 1093"/>
              <a:gd name="T60" fmla="*/ 309 w 1161"/>
              <a:gd name="T61" fmla="*/ 655 h 1093"/>
              <a:gd name="T62" fmla="*/ 206 w 1161"/>
              <a:gd name="T63" fmla="*/ 761 h 1093"/>
              <a:gd name="T64" fmla="*/ 147 w 1161"/>
              <a:gd name="T65" fmla="*/ 884 h 1093"/>
              <a:gd name="T66" fmla="*/ 98 w 1161"/>
              <a:gd name="T67" fmla="*/ 982 h 1093"/>
              <a:gd name="T68" fmla="*/ 69 w 1161"/>
              <a:gd name="T69" fmla="*/ 1074 h 1093"/>
              <a:gd name="T70" fmla="*/ 0 w 1161"/>
              <a:gd name="T71" fmla="*/ 1093 h 1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1" h="1093">
                <a:moveTo>
                  <a:pt x="1161" y="0"/>
                </a:moveTo>
                <a:lnTo>
                  <a:pt x="1149" y="4"/>
                </a:lnTo>
                <a:lnTo>
                  <a:pt x="1130" y="12"/>
                </a:lnTo>
                <a:lnTo>
                  <a:pt x="1104" y="22"/>
                </a:lnTo>
                <a:lnTo>
                  <a:pt x="1079" y="33"/>
                </a:lnTo>
                <a:lnTo>
                  <a:pt x="1048" y="45"/>
                </a:lnTo>
                <a:lnTo>
                  <a:pt x="1018" y="59"/>
                </a:lnTo>
                <a:lnTo>
                  <a:pt x="981" y="76"/>
                </a:lnTo>
                <a:lnTo>
                  <a:pt x="944" y="94"/>
                </a:lnTo>
                <a:lnTo>
                  <a:pt x="901" y="116"/>
                </a:lnTo>
                <a:lnTo>
                  <a:pt x="883" y="125"/>
                </a:lnTo>
                <a:lnTo>
                  <a:pt x="844" y="134"/>
                </a:lnTo>
                <a:lnTo>
                  <a:pt x="835" y="136"/>
                </a:lnTo>
                <a:lnTo>
                  <a:pt x="692" y="148"/>
                </a:lnTo>
                <a:lnTo>
                  <a:pt x="652" y="164"/>
                </a:lnTo>
                <a:lnTo>
                  <a:pt x="613" y="180"/>
                </a:lnTo>
                <a:lnTo>
                  <a:pt x="586" y="199"/>
                </a:lnTo>
                <a:lnTo>
                  <a:pt x="559" y="218"/>
                </a:lnTo>
                <a:lnTo>
                  <a:pt x="534" y="241"/>
                </a:lnTo>
                <a:lnTo>
                  <a:pt x="508" y="266"/>
                </a:lnTo>
                <a:lnTo>
                  <a:pt x="482" y="295"/>
                </a:lnTo>
                <a:lnTo>
                  <a:pt x="455" y="330"/>
                </a:lnTo>
                <a:lnTo>
                  <a:pt x="427" y="373"/>
                </a:lnTo>
                <a:lnTo>
                  <a:pt x="414" y="400"/>
                </a:lnTo>
                <a:lnTo>
                  <a:pt x="402" y="420"/>
                </a:lnTo>
                <a:lnTo>
                  <a:pt x="385" y="453"/>
                </a:lnTo>
                <a:lnTo>
                  <a:pt x="369" y="492"/>
                </a:lnTo>
                <a:lnTo>
                  <a:pt x="361" y="526"/>
                </a:lnTo>
                <a:lnTo>
                  <a:pt x="352" y="535"/>
                </a:lnTo>
                <a:lnTo>
                  <a:pt x="328" y="592"/>
                </a:lnTo>
                <a:lnTo>
                  <a:pt x="309" y="655"/>
                </a:lnTo>
                <a:lnTo>
                  <a:pt x="206" y="761"/>
                </a:lnTo>
                <a:lnTo>
                  <a:pt x="147" y="884"/>
                </a:lnTo>
                <a:lnTo>
                  <a:pt x="98" y="982"/>
                </a:lnTo>
                <a:lnTo>
                  <a:pt x="69" y="1074"/>
                </a:lnTo>
                <a:lnTo>
                  <a:pt x="0" y="1093"/>
                </a:lnTo>
              </a:path>
            </a:pathLst>
          </a:custGeom>
          <a:noFill/>
          <a:ln w="76200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18" name="Gerader Verbinder 217"/>
          <p:cNvCxnSpPr/>
          <p:nvPr/>
        </p:nvCxnSpPr>
        <p:spPr>
          <a:xfrm flipV="1">
            <a:off x="8089865" y="2017148"/>
            <a:ext cx="1518930" cy="716938"/>
          </a:xfrm>
          <a:prstGeom prst="line">
            <a:avLst/>
          </a:prstGeom>
          <a:ln w="1270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transition of graphite to diamond in FAIR compressed targets [3]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7045685" y="5678584"/>
            <a:ext cx="47363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7045685" y="1933074"/>
            <a:ext cx="47363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V="1">
            <a:off x="7045685" y="5628923"/>
            <a:ext cx="0" cy="49662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7992958" y="5628923"/>
            <a:ext cx="0" cy="49662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8940229" y="5628923"/>
            <a:ext cx="0" cy="49662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9887502" y="5628923"/>
            <a:ext cx="0" cy="49662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10834774" y="5628923"/>
            <a:ext cx="0" cy="49662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11782046" y="5628923"/>
            <a:ext cx="0" cy="49662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7045685" y="1933074"/>
            <a:ext cx="0" cy="47048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7992958" y="1933074"/>
            <a:ext cx="0" cy="47048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8940229" y="1933074"/>
            <a:ext cx="0" cy="47048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9887502" y="1933074"/>
            <a:ext cx="0" cy="47048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10834774" y="1933074"/>
            <a:ext cx="0" cy="47048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11782046" y="1933074"/>
            <a:ext cx="0" cy="47048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6956081" y="5729900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7734107" y="572990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2000</a:t>
            </a:r>
            <a:endParaRPr kumimoji="0" lang="en-US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8673801" y="572990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4000</a:t>
            </a:r>
            <a:endParaRPr kumimoji="0" lang="en-US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9626124" y="572990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6000</a:t>
            </a:r>
            <a:endParaRPr kumimoji="0" lang="en-US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10568345" y="572990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8000</a:t>
            </a:r>
            <a:endParaRPr kumimoji="0" lang="en-US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11465095" y="5729900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10000</a:t>
            </a:r>
            <a:endParaRPr kumimoji="0" lang="en-US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8553743" y="6068034"/>
            <a:ext cx="12913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Temperature (K)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flipV="1">
            <a:off x="7045685" y="1933074"/>
            <a:ext cx="0" cy="3745511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7" name="Line 30"/>
          <p:cNvSpPr>
            <a:spLocks noChangeShapeType="1"/>
          </p:cNvSpPr>
          <p:nvPr/>
        </p:nvSpPr>
        <p:spPr bwMode="auto">
          <a:xfrm flipV="1">
            <a:off x="11782046" y="1933074"/>
            <a:ext cx="0" cy="3745511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>
            <a:off x="7045685" y="5678584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>
            <a:off x="7045685" y="4993780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0" name="Line 33"/>
          <p:cNvSpPr>
            <a:spLocks noChangeShapeType="1"/>
          </p:cNvSpPr>
          <p:nvPr/>
        </p:nvSpPr>
        <p:spPr bwMode="auto">
          <a:xfrm>
            <a:off x="7045685" y="4311591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7045685" y="3626787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>
            <a:off x="7045685" y="2941983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>
            <a:off x="7045685" y="2259793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 flipH="1">
            <a:off x="11734051" y="5678584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 flipH="1">
            <a:off x="11734051" y="4993780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 flipH="1">
            <a:off x="11734051" y="4311591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7" name="Line 40"/>
          <p:cNvSpPr>
            <a:spLocks noChangeShapeType="1"/>
          </p:cNvSpPr>
          <p:nvPr/>
        </p:nvSpPr>
        <p:spPr bwMode="auto">
          <a:xfrm flipH="1">
            <a:off x="11734051" y="3626787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8" name="Line 41"/>
          <p:cNvSpPr>
            <a:spLocks noChangeShapeType="1"/>
          </p:cNvSpPr>
          <p:nvPr/>
        </p:nvSpPr>
        <p:spPr bwMode="auto">
          <a:xfrm flipH="1">
            <a:off x="11734051" y="2941983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 flipH="1">
            <a:off x="11734051" y="2259793"/>
            <a:ext cx="47996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0" name="Line 43"/>
          <p:cNvSpPr>
            <a:spLocks noChangeShapeType="1"/>
          </p:cNvSpPr>
          <p:nvPr/>
        </p:nvSpPr>
        <p:spPr bwMode="auto">
          <a:xfrm>
            <a:off x="7045685" y="567858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1" name="Line 44"/>
          <p:cNvSpPr>
            <a:spLocks noChangeShapeType="1"/>
          </p:cNvSpPr>
          <p:nvPr/>
        </p:nvSpPr>
        <p:spPr bwMode="auto">
          <a:xfrm>
            <a:off x="7045685" y="547209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2" name="Line 45"/>
          <p:cNvSpPr>
            <a:spLocks noChangeShapeType="1"/>
          </p:cNvSpPr>
          <p:nvPr/>
        </p:nvSpPr>
        <p:spPr bwMode="auto">
          <a:xfrm>
            <a:off x="7045685" y="535186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3" name="Line 46"/>
          <p:cNvSpPr>
            <a:spLocks noChangeShapeType="1"/>
          </p:cNvSpPr>
          <p:nvPr/>
        </p:nvSpPr>
        <p:spPr bwMode="auto">
          <a:xfrm>
            <a:off x="7045685" y="526561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4" name="Line 47"/>
          <p:cNvSpPr>
            <a:spLocks noChangeShapeType="1"/>
          </p:cNvSpPr>
          <p:nvPr/>
        </p:nvSpPr>
        <p:spPr bwMode="auto">
          <a:xfrm>
            <a:off x="7045685" y="520026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5" name="Line 48"/>
          <p:cNvSpPr>
            <a:spLocks noChangeShapeType="1"/>
          </p:cNvSpPr>
          <p:nvPr/>
        </p:nvSpPr>
        <p:spPr bwMode="auto">
          <a:xfrm>
            <a:off x="7045685" y="514537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6" name="Line 49"/>
          <p:cNvSpPr>
            <a:spLocks noChangeShapeType="1"/>
          </p:cNvSpPr>
          <p:nvPr/>
        </p:nvSpPr>
        <p:spPr bwMode="auto">
          <a:xfrm>
            <a:off x="7045685" y="510094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7" name="Line 50"/>
          <p:cNvSpPr>
            <a:spLocks noChangeShapeType="1"/>
          </p:cNvSpPr>
          <p:nvPr/>
        </p:nvSpPr>
        <p:spPr bwMode="auto">
          <a:xfrm>
            <a:off x="7045685" y="506173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>
            <a:off x="7045685" y="502514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9" name="Line 52"/>
          <p:cNvSpPr>
            <a:spLocks noChangeShapeType="1"/>
          </p:cNvSpPr>
          <p:nvPr/>
        </p:nvSpPr>
        <p:spPr bwMode="auto">
          <a:xfrm>
            <a:off x="7045685" y="499378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0" name="Line 53"/>
          <p:cNvSpPr>
            <a:spLocks noChangeShapeType="1"/>
          </p:cNvSpPr>
          <p:nvPr/>
        </p:nvSpPr>
        <p:spPr bwMode="auto">
          <a:xfrm>
            <a:off x="7045685" y="478729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1" name="Line 54"/>
          <p:cNvSpPr>
            <a:spLocks noChangeShapeType="1"/>
          </p:cNvSpPr>
          <p:nvPr/>
        </p:nvSpPr>
        <p:spPr bwMode="auto">
          <a:xfrm>
            <a:off x="7045685" y="466706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2" name="Line 55"/>
          <p:cNvSpPr>
            <a:spLocks noChangeShapeType="1"/>
          </p:cNvSpPr>
          <p:nvPr/>
        </p:nvSpPr>
        <p:spPr bwMode="auto">
          <a:xfrm>
            <a:off x="7045685" y="458342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3" name="Line 56"/>
          <p:cNvSpPr>
            <a:spLocks noChangeShapeType="1"/>
          </p:cNvSpPr>
          <p:nvPr/>
        </p:nvSpPr>
        <p:spPr bwMode="auto">
          <a:xfrm>
            <a:off x="7045685" y="451546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4" name="Line 57"/>
          <p:cNvSpPr>
            <a:spLocks noChangeShapeType="1"/>
          </p:cNvSpPr>
          <p:nvPr/>
        </p:nvSpPr>
        <p:spPr bwMode="auto">
          <a:xfrm>
            <a:off x="7045685" y="446318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5" name="Line 58"/>
          <p:cNvSpPr>
            <a:spLocks noChangeShapeType="1"/>
          </p:cNvSpPr>
          <p:nvPr/>
        </p:nvSpPr>
        <p:spPr bwMode="auto">
          <a:xfrm>
            <a:off x="7045685" y="441614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6" name="Line 59"/>
          <p:cNvSpPr>
            <a:spLocks noChangeShapeType="1"/>
          </p:cNvSpPr>
          <p:nvPr/>
        </p:nvSpPr>
        <p:spPr bwMode="auto">
          <a:xfrm>
            <a:off x="7045685" y="437693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7" name="Line 60"/>
          <p:cNvSpPr>
            <a:spLocks noChangeShapeType="1"/>
          </p:cNvSpPr>
          <p:nvPr/>
        </p:nvSpPr>
        <p:spPr bwMode="auto">
          <a:xfrm>
            <a:off x="7045685" y="434034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8" name="Line 61"/>
          <p:cNvSpPr>
            <a:spLocks noChangeShapeType="1"/>
          </p:cNvSpPr>
          <p:nvPr/>
        </p:nvSpPr>
        <p:spPr bwMode="auto">
          <a:xfrm>
            <a:off x="7045685" y="431159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9" name="Line 62"/>
          <p:cNvSpPr>
            <a:spLocks noChangeShapeType="1"/>
          </p:cNvSpPr>
          <p:nvPr/>
        </p:nvSpPr>
        <p:spPr bwMode="auto">
          <a:xfrm>
            <a:off x="7045685" y="410510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0" name="Line 63"/>
          <p:cNvSpPr>
            <a:spLocks noChangeShapeType="1"/>
          </p:cNvSpPr>
          <p:nvPr/>
        </p:nvSpPr>
        <p:spPr bwMode="auto">
          <a:xfrm>
            <a:off x="7045685" y="398487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1" name="Line 64"/>
          <p:cNvSpPr>
            <a:spLocks noChangeShapeType="1"/>
          </p:cNvSpPr>
          <p:nvPr/>
        </p:nvSpPr>
        <p:spPr bwMode="auto">
          <a:xfrm>
            <a:off x="7045685" y="389861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2" name="Line 65"/>
          <p:cNvSpPr>
            <a:spLocks noChangeShapeType="1"/>
          </p:cNvSpPr>
          <p:nvPr/>
        </p:nvSpPr>
        <p:spPr bwMode="auto">
          <a:xfrm>
            <a:off x="7045685" y="383327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3" name="Line 66"/>
          <p:cNvSpPr>
            <a:spLocks noChangeShapeType="1"/>
          </p:cNvSpPr>
          <p:nvPr/>
        </p:nvSpPr>
        <p:spPr bwMode="auto">
          <a:xfrm>
            <a:off x="7045685" y="377838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4" name="Line 67"/>
          <p:cNvSpPr>
            <a:spLocks noChangeShapeType="1"/>
          </p:cNvSpPr>
          <p:nvPr/>
        </p:nvSpPr>
        <p:spPr bwMode="auto">
          <a:xfrm>
            <a:off x="7045685" y="373133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5" name="Line 68"/>
          <p:cNvSpPr>
            <a:spLocks noChangeShapeType="1"/>
          </p:cNvSpPr>
          <p:nvPr/>
        </p:nvSpPr>
        <p:spPr bwMode="auto">
          <a:xfrm>
            <a:off x="7045685" y="369213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6" name="Line 69"/>
          <p:cNvSpPr>
            <a:spLocks noChangeShapeType="1"/>
          </p:cNvSpPr>
          <p:nvPr/>
        </p:nvSpPr>
        <p:spPr bwMode="auto">
          <a:xfrm>
            <a:off x="7045685" y="3658152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7" name="Line 70"/>
          <p:cNvSpPr>
            <a:spLocks noChangeShapeType="1"/>
          </p:cNvSpPr>
          <p:nvPr/>
        </p:nvSpPr>
        <p:spPr bwMode="auto">
          <a:xfrm>
            <a:off x="7045685" y="362678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8" name="Line 71"/>
          <p:cNvSpPr>
            <a:spLocks noChangeShapeType="1"/>
          </p:cNvSpPr>
          <p:nvPr/>
        </p:nvSpPr>
        <p:spPr bwMode="auto">
          <a:xfrm>
            <a:off x="7045685" y="342030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9" name="Line 72"/>
          <p:cNvSpPr>
            <a:spLocks noChangeShapeType="1"/>
          </p:cNvSpPr>
          <p:nvPr/>
        </p:nvSpPr>
        <p:spPr bwMode="auto">
          <a:xfrm>
            <a:off x="7045685" y="330006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0" name="Line 73"/>
          <p:cNvSpPr>
            <a:spLocks noChangeShapeType="1"/>
          </p:cNvSpPr>
          <p:nvPr/>
        </p:nvSpPr>
        <p:spPr bwMode="auto">
          <a:xfrm>
            <a:off x="7045685" y="321381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1" name="Line 74"/>
          <p:cNvSpPr>
            <a:spLocks noChangeShapeType="1"/>
          </p:cNvSpPr>
          <p:nvPr/>
        </p:nvSpPr>
        <p:spPr bwMode="auto">
          <a:xfrm>
            <a:off x="7045685" y="3148469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2" name="Line 75"/>
          <p:cNvSpPr>
            <a:spLocks noChangeShapeType="1"/>
          </p:cNvSpPr>
          <p:nvPr/>
        </p:nvSpPr>
        <p:spPr bwMode="auto">
          <a:xfrm>
            <a:off x="7045685" y="309358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3" name="Line 76"/>
          <p:cNvSpPr>
            <a:spLocks noChangeShapeType="1"/>
          </p:cNvSpPr>
          <p:nvPr/>
        </p:nvSpPr>
        <p:spPr bwMode="auto">
          <a:xfrm>
            <a:off x="7045685" y="3049146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4" name="Line 77"/>
          <p:cNvSpPr>
            <a:spLocks noChangeShapeType="1"/>
          </p:cNvSpPr>
          <p:nvPr/>
        </p:nvSpPr>
        <p:spPr bwMode="auto">
          <a:xfrm>
            <a:off x="7045685" y="300994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5" name="Line 78"/>
          <p:cNvSpPr>
            <a:spLocks noChangeShapeType="1"/>
          </p:cNvSpPr>
          <p:nvPr/>
        </p:nvSpPr>
        <p:spPr bwMode="auto">
          <a:xfrm>
            <a:off x="7045685" y="297334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6" name="Line 79"/>
          <p:cNvSpPr>
            <a:spLocks noChangeShapeType="1"/>
          </p:cNvSpPr>
          <p:nvPr/>
        </p:nvSpPr>
        <p:spPr bwMode="auto">
          <a:xfrm>
            <a:off x="7045685" y="294198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7" name="Line 80"/>
          <p:cNvSpPr>
            <a:spLocks noChangeShapeType="1"/>
          </p:cNvSpPr>
          <p:nvPr/>
        </p:nvSpPr>
        <p:spPr bwMode="auto">
          <a:xfrm>
            <a:off x="7045685" y="2735496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8" name="Line 81"/>
          <p:cNvSpPr>
            <a:spLocks noChangeShapeType="1"/>
          </p:cNvSpPr>
          <p:nvPr/>
        </p:nvSpPr>
        <p:spPr bwMode="auto">
          <a:xfrm>
            <a:off x="7045685" y="261526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9" name="Line 82"/>
          <p:cNvSpPr>
            <a:spLocks noChangeShapeType="1"/>
          </p:cNvSpPr>
          <p:nvPr/>
        </p:nvSpPr>
        <p:spPr bwMode="auto">
          <a:xfrm>
            <a:off x="7045685" y="253162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0" name="Line 83"/>
          <p:cNvSpPr>
            <a:spLocks noChangeShapeType="1"/>
          </p:cNvSpPr>
          <p:nvPr/>
        </p:nvSpPr>
        <p:spPr bwMode="auto">
          <a:xfrm>
            <a:off x="7045685" y="246366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1" name="Line 84"/>
          <p:cNvSpPr>
            <a:spLocks noChangeShapeType="1"/>
          </p:cNvSpPr>
          <p:nvPr/>
        </p:nvSpPr>
        <p:spPr bwMode="auto">
          <a:xfrm>
            <a:off x="7045685" y="241139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2" name="Line 85"/>
          <p:cNvSpPr>
            <a:spLocks noChangeShapeType="1"/>
          </p:cNvSpPr>
          <p:nvPr/>
        </p:nvSpPr>
        <p:spPr bwMode="auto">
          <a:xfrm>
            <a:off x="7045685" y="236434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3" name="Line 86"/>
          <p:cNvSpPr>
            <a:spLocks noChangeShapeType="1"/>
          </p:cNvSpPr>
          <p:nvPr/>
        </p:nvSpPr>
        <p:spPr bwMode="auto">
          <a:xfrm>
            <a:off x="7045685" y="232513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4" name="Line 87"/>
          <p:cNvSpPr>
            <a:spLocks noChangeShapeType="1"/>
          </p:cNvSpPr>
          <p:nvPr/>
        </p:nvSpPr>
        <p:spPr bwMode="auto">
          <a:xfrm>
            <a:off x="7045685" y="229115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5" name="Line 88"/>
          <p:cNvSpPr>
            <a:spLocks noChangeShapeType="1"/>
          </p:cNvSpPr>
          <p:nvPr/>
        </p:nvSpPr>
        <p:spPr bwMode="auto">
          <a:xfrm>
            <a:off x="7045685" y="225979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6" name="Line 89"/>
          <p:cNvSpPr>
            <a:spLocks noChangeShapeType="1"/>
          </p:cNvSpPr>
          <p:nvPr/>
        </p:nvSpPr>
        <p:spPr bwMode="auto">
          <a:xfrm>
            <a:off x="7045685" y="205330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7" name="Line 90"/>
          <p:cNvSpPr>
            <a:spLocks noChangeShapeType="1"/>
          </p:cNvSpPr>
          <p:nvPr/>
        </p:nvSpPr>
        <p:spPr bwMode="auto">
          <a:xfrm>
            <a:off x="7045685" y="193307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8" name="Line 91"/>
          <p:cNvSpPr>
            <a:spLocks noChangeShapeType="1"/>
          </p:cNvSpPr>
          <p:nvPr/>
        </p:nvSpPr>
        <p:spPr bwMode="auto">
          <a:xfrm flipH="1">
            <a:off x="11756786" y="567858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9" name="Line 92"/>
          <p:cNvSpPr>
            <a:spLocks noChangeShapeType="1"/>
          </p:cNvSpPr>
          <p:nvPr/>
        </p:nvSpPr>
        <p:spPr bwMode="auto">
          <a:xfrm flipH="1">
            <a:off x="11756786" y="547209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0" name="Line 93"/>
          <p:cNvSpPr>
            <a:spLocks noChangeShapeType="1"/>
          </p:cNvSpPr>
          <p:nvPr/>
        </p:nvSpPr>
        <p:spPr bwMode="auto">
          <a:xfrm flipH="1">
            <a:off x="11756786" y="535186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1" name="Line 94"/>
          <p:cNvSpPr>
            <a:spLocks noChangeShapeType="1"/>
          </p:cNvSpPr>
          <p:nvPr/>
        </p:nvSpPr>
        <p:spPr bwMode="auto">
          <a:xfrm flipH="1">
            <a:off x="11756786" y="526561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2" name="Line 95"/>
          <p:cNvSpPr>
            <a:spLocks noChangeShapeType="1"/>
          </p:cNvSpPr>
          <p:nvPr/>
        </p:nvSpPr>
        <p:spPr bwMode="auto">
          <a:xfrm flipH="1">
            <a:off x="11756786" y="520026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3" name="Line 96"/>
          <p:cNvSpPr>
            <a:spLocks noChangeShapeType="1"/>
          </p:cNvSpPr>
          <p:nvPr/>
        </p:nvSpPr>
        <p:spPr bwMode="auto">
          <a:xfrm flipH="1">
            <a:off x="11756786" y="514537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4" name="Line 97"/>
          <p:cNvSpPr>
            <a:spLocks noChangeShapeType="1"/>
          </p:cNvSpPr>
          <p:nvPr/>
        </p:nvSpPr>
        <p:spPr bwMode="auto">
          <a:xfrm flipH="1">
            <a:off x="11756786" y="510094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5" name="Line 98"/>
          <p:cNvSpPr>
            <a:spLocks noChangeShapeType="1"/>
          </p:cNvSpPr>
          <p:nvPr/>
        </p:nvSpPr>
        <p:spPr bwMode="auto">
          <a:xfrm flipH="1">
            <a:off x="11756786" y="506173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6" name="Line 99"/>
          <p:cNvSpPr>
            <a:spLocks noChangeShapeType="1"/>
          </p:cNvSpPr>
          <p:nvPr/>
        </p:nvSpPr>
        <p:spPr bwMode="auto">
          <a:xfrm flipH="1">
            <a:off x="11756786" y="502514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7" name="Line 100"/>
          <p:cNvSpPr>
            <a:spLocks noChangeShapeType="1"/>
          </p:cNvSpPr>
          <p:nvPr/>
        </p:nvSpPr>
        <p:spPr bwMode="auto">
          <a:xfrm flipH="1">
            <a:off x="11756786" y="499378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8" name="Line 101"/>
          <p:cNvSpPr>
            <a:spLocks noChangeShapeType="1"/>
          </p:cNvSpPr>
          <p:nvPr/>
        </p:nvSpPr>
        <p:spPr bwMode="auto">
          <a:xfrm flipH="1">
            <a:off x="11756786" y="478729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9" name="Line 102"/>
          <p:cNvSpPr>
            <a:spLocks noChangeShapeType="1"/>
          </p:cNvSpPr>
          <p:nvPr/>
        </p:nvSpPr>
        <p:spPr bwMode="auto">
          <a:xfrm flipH="1">
            <a:off x="11756786" y="466706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0" name="Line 103"/>
          <p:cNvSpPr>
            <a:spLocks noChangeShapeType="1"/>
          </p:cNvSpPr>
          <p:nvPr/>
        </p:nvSpPr>
        <p:spPr bwMode="auto">
          <a:xfrm flipH="1">
            <a:off x="11756786" y="458342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1" name="Line 104"/>
          <p:cNvSpPr>
            <a:spLocks noChangeShapeType="1"/>
          </p:cNvSpPr>
          <p:nvPr/>
        </p:nvSpPr>
        <p:spPr bwMode="auto">
          <a:xfrm flipH="1">
            <a:off x="11756786" y="451546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2" name="Line 105"/>
          <p:cNvSpPr>
            <a:spLocks noChangeShapeType="1"/>
          </p:cNvSpPr>
          <p:nvPr/>
        </p:nvSpPr>
        <p:spPr bwMode="auto">
          <a:xfrm flipH="1">
            <a:off x="11756786" y="446318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3" name="Line 106"/>
          <p:cNvSpPr>
            <a:spLocks noChangeShapeType="1"/>
          </p:cNvSpPr>
          <p:nvPr/>
        </p:nvSpPr>
        <p:spPr bwMode="auto">
          <a:xfrm flipH="1">
            <a:off x="11756786" y="441614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4" name="Line 107"/>
          <p:cNvSpPr>
            <a:spLocks noChangeShapeType="1"/>
          </p:cNvSpPr>
          <p:nvPr/>
        </p:nvSpPr>
        <p:spPr bwMode="auto">
          <a:xfrm flipH="1">
            <a:off x="11756786" y="437693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5" name="Line 108"/>
          <p:cNvSpPr>
            <a:spLocks noChangeShapeType="1"/>
          </p:cNvSpPr>
          <p:nvPr/>
        </p:nvSpPr>
        <p:spPr bwMode="auto">
          <a:xfrm flipH="1">
            <a:off x="11756786" y="434034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6" name="Line 109"/>
          <p:cNvSpPr>
            <a:spLocks noChangeShapeType="1"/>
          </p:cNvSpPr>
          <p:nvPr/>
        </p:nvSpPr>
        <p:spPr bwMode="auto">
          <a:xfrm flipH="1">
            <a:off x="11756786" y="431159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7" name="Line 110"/>
          <p:cNvSpPr>
            <a:spLocks noChangeShapeType="1"/>
          </p:cNvSpPr>
          <p:nvPr/>
        </p:nvSpPr>
        <p:spPr bwMode="auto">
          <a:xfrm flipH="1">
            <a:off x="11756786" y="410510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8" name="Line 111"/>
          <p:cNvSpPr>
            <a:spLocks noChangeShapeType="1"/>
          </p:cNvSpPr>
          <p:nvPr/>
        </p:nvSpPr>
        <p:spPr bwMode="auto">
          <a:xfrm flipH="1">
            <a:off x="11756786" y="398487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9" name="Line 112"/>
          <p:cNvSpPr>
            <a:spLocks noChangeShapeType="1"/>
          </p:cNvSpPr>
          <p:nvPr/>
        </p:nvSpPr>
        <p:spPr bwMode="auto">
          <a:xfrm flipH="1">
            <a:off x="11756786" y="389861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0" name="Line 113"/>
          <p:cNvSpPr>
            <a:spLocks noChangeShapeType="1"/>
          </p:cNvSpPr>
          <p:nvPr/>
        </p:nvSpPr>
        <p:spPr bwMode="auto">
          <a:xfrm flipH="1">
            <a:off x="11756786" y="383327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1" name="Line 114"/>
          <p:cNvSpPr>
            <a:spLocks noChangeShapeType="1"/>
          </p:cNvSpPr>
          <p:nvPr/>
        </p:nvSpPr>
        <p:spPr bwMode="auto">
          <a:xfrm flipH="1">
            <a:off x="11756786" y="377838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2" name="Line 115"/>
          <p:cNvSpPr>
            <a:spLocks noChangeShapeType="1"/>
          </p:cNvSpPr>
          <p:nvPr/>
        </p:nvSpPr>
        <p:spPr bwMode="auto">
          <a:xfrm flipH="1">
            <a:off x="11756786" y="373133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3" name="Line 116"/>
          <p:cNvSpPr>
            <a:spLocks noChangeShapeType="1"/>
          </p:cNvSpPr>
          <p:nvPr/>
        </p:nvSpPr>
        <p:spPr bwMode="auto">
          <a:xfrm flipH="1">
            <a:off x="11756786" y="369213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4" name="Line 117"/>
          <p:cNvSpPr>
            <a:spLocks noChangeShapeType="1"/>
          </p:cNvSpPr>
          <p:nvPr/>
        </p:nvSpPr>
        <p:spPr bwMode="auto">
          <a:xfrm flipH="1">
            <a:off x="11756786" y="3658152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5" name="Line 118"/>
          <p:cNvSpPr>
            <a:spLocks noChangeShapeType="1"/>
          </p:cNvSpPr>
          <p:nvPr/>
        </p:nvSpPr>
        <p:spPr bwMode="auto">
          <a:xfrm flipH="1">
            <a:off x="11756786" y="362678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6" name="Line 119"/>
          <p:cNvSpPr>
            <a:spLocks noChangeShapeType="1"/>
          </p:cNvSpPr>
          <p:nvPr/>
        </p:nvSpPr>
        <p:spPr bwMode="auto">
          <a:xfrm flipH="1">
            <a:off x="11756786" y="342030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7" name="Line 120"/>
          <p:cNvSpPr>
            <a:spLocks noChangeShapeType="1"/>
          </p:cNvSpPr>
          <p:nvPr/>
        </p:nvSpPr>
        <p:spPr bwMode="auto">
          <a:xfrm flipH="1">
            <a:off x="11756786" y="330006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8" name="Line 121"/>
          <p:cNvSpPr>
            <a:spLocks noChangeShapeType="1"/>
          </p:cNvSpPr>
          <p:nvPr/>
        </p:nvSpPr>
        <p:spPr bwMode="auto">
          <a:xfrm flipH="1">
            <a:off x="11756786" y="321381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9" name="Line 122"/>
          <p:cNvSpPr>
            <a:spLocks noChangeShapeType="1"/>
          </p:cNvSpPr>
          <p:nvPr/>
        </p:nvSpPr>
        <p:spPr bwMode="auto">
          <a:xfrm flipH="1">
            <a:off x="11756786" y="3148469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0" name="Line 123"/>
          <p:cNvSpPr>
            <a:spLocks noChangeShapeType="1"/>
          </p:cNvSpPr>
          <p:nvPr/>
        </p:nvSpPr>
        <p:spPr bwMode="auto">
          <a:xfrm flipH="1">
            <a:off x="11756786" y="309358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1" name="Line 124"/>
          <p:cNvSpPr>
            <a:spLocks noChangeShapeType="1"/>
          </p:cNvSpPr>
          <p:nvPr/>
        </p:nvSpPr>
        <p:spPr bwMode="auto">
          <a:xfrm flipH="1">
            <a:off x="11756786" y="3049146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2" name="Line 125"/>
          <p:cNvSpPr>
            <a:spLocks noChangeShapeType="1"/>
          </p:cNvSpPr>
          <p:nvPr/>
        </p:nvSpPr>
        <p:spPr bwMode="auto">
          <a:xfrm flipH="1">
            <a:off x="11756786" y="3009941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3" name="Line 126"/>
          <p:cNvSpPr>
            <a:spLocks noChangeShapeType="1"/>
          </p:cNvSpPr>
          <p:nvPr/>
        </p:nvSpPr>
        <p:spPr bwMode="auto">
          <a:xfrm flipH="1">
            <a:off x="11756786" y="297334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4" name="Line 127"/>
          <p:cNvSpPr>
            <a:spLocks noChangeShapeType="1"/>
          </p:cNvSpPr>
          <p:nvPr/>
        </p:nvSpPr>
        <p:spPr bwMode="auto">
          <a:xfrm flipH="1">
            <a:off x="11756786" y="294198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5" name="Line 128"/>
          <p:cNvSpPr>
            <a:spLocks noChangeShapeType="1"/>
          </p:cNvSpPr>
          <p:nvPr/>
        </p:nvSpPr>
        <p:spPr bwMode="auto">
          <a:xfrm flipH="1">
            <a:off x="11756786" y="2735496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6" name="Line 129"/>
          <p:cNvSpPr>
            <a:spLocks noChangeShapeType="1"/>
          </p:cNvSpPr>
          <p:nvPr/>
        </p:nvSpPr>
        <p:spPr bwMode="auto">
          <a:xfrm flipH="1">
            <a:off x="11756786" y="261526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7" name="Line 130"/>
          <p:cNvSpPr>
            <a:spLocks noChangeShapeType="1"/>
          </p:cNvSpPr>
          <p:nvPr/>
        </p:nvSpPr>
        <p:spPr bwMode="auto">
          <a:xfrm flipH="1">
            <a:off x="11756786" y="253162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8" name="Line 131"/>
          <p:cNvSpPr>
            <a:spLocks noChangeShapeType="1"/>
          </p:cNvSpPr>
          <p:nvPr/>
        </p:nvSpPr>
        <p:spPr bwMode="auto">
          <a:xfrm flipH="1">
            <a:off x="11756786" y="2463665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9" name="Line 132"/>
          <p:cNvSpPr>
            <a:spLocks noChangeShapeType="1"/>
          </p:cNvSpPr>
          <p:nvPr/>
        </p:nvSpPr>
        <p:spPr bwMode="auto">
          <a:xfrm flipH="1">
            <a:off x="11756786" y="2411390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0" name="Line 133"/>
          <p:cNvSpPr>
            <a:spLocks noChangeShapeType="1"/>
          </p:cNvSpPr>
          <p:nvPr/>
        </p:nvSpPr>
        <p:spPr bwMode="auto">
          <a:xfrm flipH="1">
            <a:off x="11756786" y="236434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1" name="Line 134"/>
          <p:cNvSpPr>
            <a:spLocks noChangeShapeType="1"/>
          </p:cNvSpPr>
          <p:nvPr/>
        </p:nvSpPr>
        <p:spPr bwMode="auto">
          <a:xfrm flipH="1">
            <a:off x="11756786" y="232513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2" name="Line 135"/>
          <p:cNvSpPr>
            <a:spLocks noChangeShapeType="1"/>
          </p:cNvSpPr>
          <p:nvPr/>
        </p:nvSpPr>
        <p:spPr bwMode="auto">
          <a:xfrm flipH="1">
            <a:off x="11756786" y="2291158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3" name="Line 136"/>
          <p:cNvSpPr>
            <a:spLocks noChangeShapeType="1"/>
          </p:cNvSpPr>
          <p:nvPr/>
        </p:nvSpPr>
        <p:spPr bwMode="auto">
          <a:xfrm flipH="1">
            <a:off x="11756786" y="2259793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4" name="Line 137"/>
          <p:cNvSpPr>
            <a:spLocks noChangeShapeType="1"/>
          </p:cNvSpPr>
          <p:nvPr/>
        </p:nvSpPr>
        <p:spPr bwMode="auto">
          <a:xfrm flipH="1">
            <a:off x="11756786" y="2053307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5" name="Line 138"/>
          <p:cNvSpPr>
            <a:spLocks noChangeShapeType="1"/>
          </p:cNvSpPr>
          <p:nvPr/>
        </p:nvSpPr>
        <p:spPr bwMode="auto">
          <a:xfrm flipH="1">
            <a:off x="11756786" y="1933074"/>
            <a:ext cx="25261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6" name="Freeform 166"/>
          <p:cNvSpPr>
            <a:spLocks/>
          </p:cNvSpPr>
          <p:nvPr/>
        </p:nvSpPr>
        <p:spPr bwMode="auto">
          <a:xfrm>
            <a:off x="7053264" y="2866184"/>
            <a:ext cx="2233036" cy="590709"/>
          </a:xfrm>
          <a:custGeom>
            <a:avLst/>
            <a:gdLst>
              <a:gd name="T0" fmla="*/ 8 w 884"/>
              <a:gd name="T1" fmla="*/ 220 h 226"/>
              <a:gd name="T2" fmla="*/ 26 w 884"/>
              <a:gd name="T3" fmla="*/ 209 h 226"/>
              <a:gd name="T4" fmla="*/ 44 w 884"/>
              <a:gd name="T5" fmla="*/ 199 h 226"/>
              <a:gd name="T6" fmla="*/ 62 w 884"/>
              <a:gd name="T7" fmla="*/ 190 h 226"/>
              <a:gd name="T8" fmla="*/ 80 w 884"/>
              <a:gd name="T9" fmla="*/ 182 h 226"/>
              <a:gd name="T10" fmla="*/ 98 w 884"/>
              <a:gd name="T11" fmla="*/ 174 h 226"/>
              <a:gd name="T12" fmla="*/ 116 w 884"/>
              <a:gd name="T13" fmla="*/ 167 h 226"/>
              <a:gd name="T14" fmla="*/ 133 w 884"/>
              <a:gd name="T15" fmla="*/ 160 h 226"/>
              <a:gd name="T16" fmla="*/ 151 w 884"/>
              <a:gd name="T17" fmla="*/ 154 h 226"/>
              <a:gd name="T18" fmla="*/ 169 w 884"/>
              <a:gd name="T19" fmla="*/ 147 h 226"/>
              <a:gd name="T20" fmla="*/ 187 w 884"/>
              <a:gd name="T21" fmla="*/ 140 h 226"/>
              <a:gd name="T22" fmla="*/ 205 w 884"/>
              <a:gd name="T23" fmla="*/ 134 h 226"/>
              <a:gd name="T24" fmla="*/ 223 w 884"/>
              <a:gd name="T25" fmla="*/ 127 h 226"/>
              <a:gd name="T26" fmla="*/ 241 w 884"/>
              <a:gd name="T27" fmla="*/ 121 h 226"/>
              <a:gd name="T28" fmla="*/ 258 w 884"/>
              <a:gd name="T29" fmla="*/ 115 h 226"/>
              <a:gd name="T30" fmla="*/ 276 w 884"/>
              <a:gd name="T31" fmla="*/ 109 h 226"/>
              <a:gd name="T32" fmla="*/ 294 w 884"/>
              <a:gd name="T33" fmla="*/ 103 h 226"/>
              <a:gd name="T34" fmla="*/ 312 w 884"/>
              <a:gd name="T35" fmla="*/ 97 h 226"/>
              <a:gd name="T36" fmla="*/ 330 w 884"/>
              <a:gd name="T37" fmla="*/ 92 h 226"/>
              <a:gd name="T38" fmla="*/ 348 w 884"/>
              <a:gd name="T39" fmla="*/ 86 h 226"/>
              <a:gd name="T40" fmla="*/ 366 w 884"/>
              <a:gd name="T41" fmla="*/ 81 h 226"/>
              <a:gd name="T42" fmla="*/ 384 w 884"/>
              <a:gd name="T43" fmla="*/ 75 h 226"/>
              <a:gd name="T44" fmla="*/ 401 w 884"/>
              <a:gd name="T45" fmla="*/ 70 h 226"/>
              <a:gd name="T46" fmla="*/ 419 w 884"/>
              <a:gd name="T47" fmla="*/ 66 h 226"/>
              <a:gd name="T48" fmla="*/ 437 w 884"/>
              <a:gd name="T49" fmla="*/ 61 h 226"/>
              <a:gd name="T50" fmla="*/ 455 w 884"/>
              <a:gd name="T51" fmla="*/ 57 h 226"/>
              <a:gd name="T52" fmla="*/ 473 w 884"/>
              <a:gd name="T53" fmla="*/ 53 h 226"/>
              <a:gd name="T54" fmla="*/ 491 w 884"/>
              <a:gd name="T55" fmla="*/ 49 h 226"/>
              <a:gd name="T56" fmla="*/ 509 w 884"/>
              <a:gd name="T57" fmla="*/ 45 h 226"/>
              <a:gd name="T58" fmla="*/ 527 w 884"/>
              <a:gd name="T59" fmla="*/ 42 h 226"/>
              <a:gd name="T60" fmla="*/ 544 w 884"/>
              <a:gd name="T61" fmla="*/ 38 h 226"/>
              <a:gd name="T62" fmla="*/ 562 w 884"/>
              <a:gd name="T63" fmla="*/ 35 h 226"/>
              <a:gd name="T64" fmla="*/ 580 w 884"/>
              <a:gd name="T65" fmla="*/ 31 h 226"/>
              <a:gd name="T66" fmla="*/ 598 w 884"/>
              <a:gd name="T67" fmla="*/ 28 h 226"/>
              <a:gd name="T68" fmla="*/ 616 w 884"/>
              <a:gd name="T69" fmla="*/ 25 h 226"/>
              <a:gd name="T70" fmla="*/ 634 w 884"/>
              <a:gd name="T71" fmla="*/ 23 h 226"/>
              <a:gd name="T72" fmla="*/ 652 w 884"/>
              <a:gd name="T73" fmla="*/ 20 h 226"/>
              <a:gd name="T74" fmla="*/ 669 w 884"/>
              <a:gd name="T75" fmla="*/ 18 h 226"/>
              <a:gd name="T76" fmla="*/ 687 w 884"/>
              <a:gd name="T77" fmla="*/ 16 h 226"/>
              <a:gd name="T78" fmla="*/ 705 w 884"/>
              <a:gd name="T79" fmla="*/ 14 h 226"/>
              <a:gd name="T80" fmla="*/ 723 w 884"/>
              <a:gd name="T81" fmla="*/ 12 h 226"/>
              <a:gd name="T82" fmla="*/ 741 w 884"/>
              <a:gd name="T83" fmla="*/ 11 h 226"/>
              <a:gd name="T84" fmla="*/ 759 w 884"/>
              <a:gd name="T85" fmla="*/ 9 h 226"/>
              <a:gd name="T86" fmla="*/ 777 w 884"/>
              <a:gd name="T87" fmla="*/ 8 h 226"/>
              <a:gd name="T88" fmla="*/ 795 w 884"/>
              <a:gd name="T89" fmla="*/ 7 h 226"/>
              <a:gd name="T90" fmla="*/ 812 w 884"/>
              <a:gd name="T91" fmla="*/ 5 h 226"/>
              <a:gd name="T92" fmla="*/ 830 w 884"/>
              <a:gd name="T93" fmla="*/ 4 h 226"/>
              <a:gd name="T94" fmla="*/ 848 w 884"/>
              <a:gd name="T95" fmla="*/ 3 h 226"/>
              <a:gd name="T96" fmla="*/ 866 w 884"/>
              <a:gd name="T97" fmla="*/ 2 h 226"/>
              <a:gd name="T98" fmla="*/ 884 w 884"/>
              <a:gd name="T99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84" h="226">
                <a:moveTo>
                  <a:pt x="0" y="226"/>
                </a:moveTo>
                <a:lnTo>
                  <a:pt x="8" y="220"/>
                </a:lnTo>
                <a:lnTo>
                  <a:pt x="17" y="214"/>
                </a:lnTo>
                <a:lnTo>
                  <a:pt x="26" y="209"/>
                </a:lnTo>
                <a:lnTo>
                  <a:pt x="35" y="204"/>
                </a:lnTo>
                <a:lnTo>
                  <a:pt x="44" y="199"/>
                </a:lnTo>
                <a:lnTo>
                  <a:pt x="53" y="195"/>
                </a:lnTo>
                <a:lnTo>
                  <a:pt x="62" y="190"/>
                </a:lnTo>
                <a:lnTo>
                  <a:pt x="71" y="186"/>
                </a:lnTo>
                <a:lnTo>
                  <a:pt x="80" y="182"/>
                </a:lnTo>
                <a:lnTo>
                  <a:pt x="89" y="178"/>
                </a:lnTo>
                <a:lnTo>
                  <a:pt x="98" y="174"/>
                </a:lnTo>
                <a:lnTo>
                  <a:pt x="107" y="171"/>
                </a:lnTo>
                <a:lnTo>
                  <a:pt x="116" y="167"/>
                </a:lnTo>
                <a:lnTo>
                  <a:pt x="124" y="164"/>
                </a:lnTo>
                <a:lnTo>
                  <a:pt x="133" y="160"/>
                </a:lnTo>
                <a:lnTo>
                  <a:pt x="142" y="157"/>
                </a:lnTo>
                <a:lnTo>
                  <a:pt x="151" y="154"/>
                </a:lnTo>
                <a:lnTo>
                  <a:pt x="160" y="150"/>
                </a:lnTo>
                <a:lnTo>
                  <a:pt x="169" y="147"/>
                </a:lnTo>
                <a:lnTo>
                  <a:pt x="178" y="143"/>
                </a:lnTo>
                <a:lnTo>
                  <a:pt x="187" y="140"/>
                </a:lnTo>
                <a:lnTo>
                  <a:pt x="196" y="137"/>
                </a:lnTo>
                <a:lnTo>
                  <a:pt x="205" y="134"/>
                </a:lnTo>
                <a:lnTo>
                  <a:pt x="214" y="130"/>
                </a:lnTo>
                <a:lnTo>
                  <a:pt x="223" y="127"/>
                </a:lnTo>
                <a:lnTo>
                  <a:pt x="232" y="124"/>
                </a:lnTo>
                <a:lnTo>
                  <a:pt x="241" y="121"/>
                </a:lnTo>
                <a:lnTo>
                  <a:pt x="250" y="118"/>
                </a:lnTo>
                <a:lnTo>
                  <a:pt x="258" y="115"/>
                </a:lnTo>
                <a:lnTo>
                  <a:pt x="267" y="112"/>
                </a:lnTo>
                <a:lnTo>
                  <a:pt x="276" y="109"/>
                </a:lnTo>
                <a:lnTo>
                  <a:pt x="285" y="106"/>
                </a:lnTo>
                <a:lnTo>
                  <a:pt x="294" y="103"/>
                </a:lnTo>
                <a:lnTo>
                  <a:pt x="303" y="100"/>
                </a:lnTo>
                <a:lnTo>
                  <a:pt x="312" y="97"/>
                </a:lnTo>
                <a:lnTo>
                  <a:pt x="321" y="94"/>
                </a:lnTo>
                <a:lnTo>
                  <a:pt x="330" y="92"/>
                </a:lnTo>
                <a:lnTo>
                  <a:pt x="339" y="89"/>
                </a:lnTo>
                <a:lnTo>
                  <a:pt x="348" y="86"/>
                </a:lnTo>
                <a:lnTo>
                  <a:pt x="357" y="83"/>
                </a:lnTo>
                <a:lnTo>
                  <a:pt x="366" y="81"/>
                </a:lnTo>
                <a:lnTo>
                  <a:pt x="375" y="78"/>
                </a:lnTo>
                <a:lnTo>
                  <a:pt x="384" y="75"/>
                </a:lnTo>
                <a:lnTo>
                  <a:pt x="393" y="73"/>
                </a:lnTo>
                <a:lnTo>
                  <a:pt x="401" y="70"/>
                </a:lnTo>
                <a:lnTo>
                  <a:pt x="410" y="68"/>
                </a:lnTo>
                <a:lnTo>
                  <a:pt x="419" y="66"/>
                </a:lnTo>
                <a:lnTo>
                  <a:pt x="428" y="63"/>
                </a:lnTo>
                <a:lnTo>
                  <a:pt x="437" y="61"/>
                </a:lnTo>
                <a:lnTo>
                  <a:pt x="446" y="59"/>
                </a:lnTo>
                <a:lnTo>
                  <a:pt x="455" y="57"/>
                </a:lnTo>
                <a:lnTo>
                  <a:pt x="464" y="55"/>
                </a:lnTo>
                <a:lnTo>
                  <a:pt x="473" y="53"/>
                </a:lnTo>
                <a:lnTo>
                  <a:pt x="482" y="51"/>
                </a:lnTo>
                <a:lnTo>
                  <a:pt x="491" y="49"/>
                </a:lnTo>
                <a:lnTo>
                  <a:pt x="500" y="47"/>
                </a:lnTo>
                <a:lnTo>
                  <a:pt x="509" y="45"/>
                </a:lnTo>
                <a:lnTo>
                  <a:pt x="518" y="43"/>
                </a:lnTo>
                <a:lnTo>
                  <a:pt x="527" y="42"/>
                </a:lnTo>
                <a:lnTo>
                  <a:pt x="535" y="40"/>
                </a:lnTo>
                <a:lnTo>
                  <a:pt x="544" y="38"/>
                </a:lnTo>
                <a:lnTo>
                  <a:pt x="553" y="36"/>
                </a:lnTo>
                <a:lnTo>
                  <a:pt x="562" y="35"/>
                </a:lnTo>
                <a:lnTo>
                  <a:pt x="571" y="33"/>
                </a:lnTo>
                <a:lnTo>
                  <a:pt x="580" y="31"/>
                </a:lnTo>
                <a:lnTo>
                  <a:pt x="589" y="30"/>
                </a:lnTo>
                <a:lnTo>
                  <a:pt x="598" y="28"/>
                </a:lnTo>
                <a:lnTo>
                  <a:pt x="607" y="27"/>
                </a:lnTo>
                <a:lnTo>
                  <a:pt x="616" y="25"/>
                </a:lnTo>
                <a:lnTo>
                  <a:pt x="625" y="24"/>
                </a:lnTo>
                <a:lnTo>
                  <a:pt x="634" y="23"/>
                </a:lnTo>
                <a:lnTo>
                  <a:pt x="643" y="21"/>
                </a:lnTo>
                <a:lnTo>
                  <a:pt x="652" y="20"/>
                </a:lnTo>
                <a:lnTo>
                  <a:pt x="661" y="19"/>
                </a:lnTo>
                <a:lnTo>
                  <a:pt x="669" y="18"/>
                </a:lnTo>
                <a:lnTo>
                  <a:pt x="678" y="16"/>
                </a:lnTo>
                <a:lnTo>
                  <a:pt x="687" y="16"/>
                </a:lnTo>
                <a:lnTo>
                  <a:pt x="696" y="15"/>
                </a:lnTo>
                <a:lnTo>
                  <a:pt x="705" y="14"/>
                </a:lnTo>
                <a:lnTo>
                  <a:pt x="714" y="13"/>
                </a:lnTo>
                <a:lnTo>
                  <a:pt x="723" y="12"/>
                </a:lnTo>
                <a:lnTo>
                  <a:pt x="732" y="11"/>
                </a:lnTo>
                <a:lnTo>
                  <a:pt x="741" y="11"/>
                </a:lnTo>
                <a:lnTo>
                  <a:pt x="750" y="10"/>
                </a:lnTo>
                <a:lnTo>
                  <a:pt x="759" y="9"/>
                </a:lnTo>
                <a:lnTo>
                  <a:pt x="768" y="8"/>
                </a:lnTo>
                <a:lnTo>
                  <a:pt x="777" y="8"/>
                </a:lnTo>
                <a:lnTo>
                  <a:pt x="785" y="7"/>
                </a:lnTo>
                <a:lnTo>
                  <a:pt x="795" y="7"/>
                </a:lnTo>
                <a:lnTo>
                  <a:pt x="803" y="6"/>
                </a:lnTo>
                <a:lnTo>
                  <a:pt x="812" y="5"/>
                </a:lnTo>
                <a:lnTo>
                  <a:pt x="821" y="5"/>
                </a:lnTo>
                <a:lnTo>
                  <a:pt x="830" y="4"/>
                </a:lnTo>
                <a:lnTo>
                  <a:pt x="839" y="4"/>
                </a:lnTo>
                <a:lnTo>
                  <a:pt x="848" y="3"/>
                </a:lnTo>
                <a:lnTo>
                  <a:pt x="857" y="2"/>
                </a:lnTo>
                <a:lnTo>
                  <a:pt x="866" y="2"/>
                </a:lnTo>
                <a:lnTo>
                  <a:pt x="875" y="1"/>
                </a:lnTo>
                <a:lnTo>
                  <a:pt x="884" y="0"/>
                </a:lnTo>
              </a:path>
            </a:pathLst>
          </a:custGeom>
          <a:noFill/>
          <a:ln w="4763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7" name="Freeform 167"/>
          <p:cNvSpPr>
            <a:spLocks/>
          </p:cNvSpPr>
          <p:nvPr/>
        </p:nvSpPr>
        <p:spPr bwMode="auto">
          <a:xfrm>
            <a:off x="9064007" y="2866184"/>
            <a:ext cx="346071" cy="2791490"/>
          </a:xfrm>
          <a:custGeom>
            <a:avLst/>
            <a:gdLst>
              <a:gd name="T0" fmla="*/ 96 w 137"/>
              <a:gd name="T1" fmla="*/ 11 h 1068"/>
              <a:gd name="T2" fmla="*/ 107 w 137"/>
              <a:gd name="T3" fmla="*/ 32 h 1068"/>
              <a:gd name="T4" fmla="*/ 116 w 137"/>
              <a:gd name="T5" fmla="*/ 54 h 1068"/>
              <a:gd name="T6" fmla="*/ 123 w 137"/>
              <a:gd name="T7" fmla="*/ 76 h 1068"/>
              <a:gd name="T8" fmla="*/ 128 w 137"/>
              <a:gd name="T9" fmla="*/ 97 h 1068"/>
              <a:gd name="T10" fmla="*/ 132 w 137"/>
              <a:gd name="T11" fmla="*/ 119 h 1068"/>
              <a:gd name="T12" fmla="*/ 135 w 137"/>
              <a:gd name="T13" fmla="*/ 140 h 1068"/>
              <a:gd name="T14" fmla="*/ 137 w 137"/>
              <a:gd name="T15" fmla="*/ 162 h 1068"/>
              <a:gd name="T16" fmla="*/ 137 w 137"/>
              <a:gd name="T17" fmla="*/ 184 h 1068"/>
              <a:gd name="T18" fmla="*/ 137 w 137"/>
              <a:gd name="T19" fmla="*/ 205 h 1068"/>
              <a:gd name="T20" fmla="*/ 136 w 137"/>
              <a:gd name="T21" fmla="*/ 227 h 1068"/>
              <a:gd name="T22" fmla="*/ 135 w 137"/>
              <a:gd name="T23" fmla="*/ 248 h 1068"/>
              <a:gd name="T24" fmla="*/ 134 w 137"/>
              <a:gd name="T25" fmla="*/ 270 h 1068"/>
              <a:gd name="T26" fmla="*/ 133 w 137"/>
              <a:gd name="T27" fmla="*/ 291 h 1068"/>
              <a:gd name="T28" fmla="*/ 131 w 137"/>
              <a:gd name="T29" fmla="*/ 313 h 1068"/>
              <a:gd name="T30" fmla="*/ 130 w 137"/>
              <a:gd name="T31" fmla="*/ 335 h 1068"/>
              <a:gd name="T32" fmla="*/ 130 w 137"/>
              <a:gd name="T33" fmla="*/ 356 h 1068"/>
              <a:gd name="T34" fmla="*/ 129 w 137"/>
              <a:gd name="T35" fmla="*/ 378 h 1068"/>
              <a:gd name="T36" fmla="*/ 128 w 137"/>
              <a:gd name="T37" fmla="*/ 399 h 1068"/>
              <a:gd name="T38" fmla="*/ 127 w 137"/>
              <a:gd name="T39" fmla="*/ 421 h 1068"/>
              <a:gd name="T40" fmla="*/ 126 w 137"/>
              <a:gd name="T41" fmla="*/ 443 h 1068"/>
              <a:gd name="T42" fmla="*/ 125 w 137"/>
              <a:gd name="T43" fmla="*/ 464 h 1068"/>
              <a:gd name="T44" fmla="*/ 124 w 137"/>
              <a:gd name="T45" fmla="*/ 486 h 1068"/>
              <a:gd name="T46" fmla="*/ 122 w 137"/>
              <a:gd name="T47" fmla="*/ 507 h 1068"/>
              <a:gd name="T48" fmla="*/ 121 w 137"/>
              <a:gd name="T49" fmla="*/ 529 h 1068"/>
              <a:gd name="T50" fmla="*/ 119 w 137"/>
              <a:gd name="T51" fmla="*/ 550 h 1068"/>
              <a:gd name="T52" fmla="*/ 116 w 137"/>
              <a:gd name="T53" fmla="*/ 572 h 1068"/>
              <a:gd name="T54" fmla="*/ 114 w 137"/>
              <a:gd name="T55" fmla="*/ 594 h 1068"/>
              <a:gd name="T56" fmla="*/ 112 w 137"/>
              <a:gd name="T57" fmla="*/ 615 h 1068"/>
              <a:gd name="T58" fmla="*/ 109 w 137"/>
              <a:gd name="T59" fmla="*/ 637 h 1068"/>
              <a:gd name="T60" fmla="*/ 107 w 137"/>
              <a:gd name="T61" fmla="*/ 658 h 1068"/>
              <a:gd name="T62" fmla="*/ 104 w 137"/>
              <a:gd name="T63" fmla="*/ 680 h 1068"/>
              <a:gd name="T64" fmla="*/ 101 w 137"/>
              <a:gd name="T65" fmla="*/ 702 h 1068"/>
              <a:gd name="T66" fmla="*/ 98 w 137"/>
              <a:gd name="T67" fmla="*/ 723 h 1068"/>
              <a:gd name="T68" fmla="*/ 95 w 137"/>
              <a:gd name="T69" fmla="*/ 745 h 1068"/>
              <a:gd name="T70" fmla="*/ 92 w 137"/>
              <a:gd name="T71" fmla="*/ 766 h 1068"/>
              <a:gd name="T72" fmla="*/ 88 w 137"/>
              <a:gd name="T73" fmla="*/ 788 h 1068"/>
              <a:gd name="T74" fmla="*/ 84 w 137"/>
              <a:gd name="T75" fmla="*/ 809 h 1068"/>
              <a:gd name="T76" fmla="*/ 80 w 137"/>
              <a:gd name="T77" fmla="*/ 831 h 1068"/>
              <a:gd name="T78" fmla="*/ 76 w 137"/>
              <a:gd name="T79" fmla="*/ 853 h 1068"/>
              <a:gd name="T80" fmla="*/ 71 w 137"/>
              <a:gd name="T81" fmla="*/ 874 h 1068"/>
              <a:gd name="T82" fmla="*/ 65 w 137"/>
              <a:gd name="T83" fmla="*/ 896 h 1068"/>
              <a:gd name="T84" fmla="*/ 59 w 137"/>
              <a:gd name="T85" fmla="*/ 917 h 1068"/>
              <a:gd name="T86" fmla="*/ 52 w 137"/>
              <a:gd name="T87" fmla="*/ 939 h 1068"/>
              <a:gd name="T88" fmla="*/ 46 w 137"/>
              <a:gd name="T89" fmla="*/ 960 h 1068"/>
              <a:gd name="T90" fmla="*/ 38 w 137"/>
              <a:gd name="T91" fmla="*/ 982 h 1068"/>
              <a:gd name="T92" fmla="*/ 30 w 137"/>
              <a:gd name="T93" fmla="*/ 1004 h 1068"/>
              <a:gd name="T94" fmla="*/ 21 w 137"/>
              <a:gd name="T95" fmla="*/ 1025 h 1068"/>
              <a:gd name="T96" fmla="*/ 11 w 137"/>
              <a:gd name="T97" fmla="*/ 1047 h 1068"/>
              <a:gd name="T98" fmla="*/ 0 w 137"/>
              <a:gd name="T99" fmla="*/ 1068 h 1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7" h="1068">
                <a:moveTo>
                  <a:pt x="90" y="0"/>
                </a:moveTo>
                <a:lnTo>
                  <a:pt x="96" y="11"/>
                </a:lnTo>
                <a:lnTo>
                  <a:pt x="102" y="22"/>
                </a:lnTo>
                <a:lnTo>
                  <a:pt x="107" y="32"/>
                </a:lnTo>
                <a:lnTo>
                  <a:pt x="112" y="43"/>
                </a:lnTo>
                <a:lnTo>
                  <a:pt x="116" y="54"/>
                </a:lnTo>
                <a:lnTo>
                  <a:pt x="120" y="65"/>
                </a:lnTo>
                <a:lnTo>
                  <a:pt x="123" y="76"/>
                </a:lnTo>
                <a:lnTo>
                  <a:pt x="126" y="86"/>
                </a:lnTo>
                <a:lnTo>
                  <a:pt x="128" y="97"/>
                </a:lnTo>
                <a:lnTo>
                  <a:pt x="131" y="108"/>
                </a:lnTo>
                <a:lnTo>
                  <a:pt x="132" y="119"/>
                </a:lnTo>
                <a:lnTo>
                  <a:pt x="134" y="130"/>
                </a:lnTo>
                <a:lnTo>
                  <a:pt x="135" y="140"/>
                </a:lnTo>
                <a:lnTo>
                  <a:pt x="136" y="151"/>
                </a:lnTo>
                <a:lnTo>
                  <a:pt x="137" y="162"/>
                </a:lnTo>
                <a:lnTo>
                  <a:pt x="137" y="173"/>
                </a:lnTo>
                <a:lnTo>
                  <a:pt x="137" y="184"/>
                </a:lnTo>
                <a:lnTo>
                  <a:pt x="137" y="194"/>
                </a:lnTo>
                <a:lnTo>
                  <a:pt x="137" y="205"/>
                </a:lnTo>
                <a:lnTo>
                  <a:pt x="137" y="216"/>
                </a:lnTo>
                <a:lnTo>
                  <a:pt x="136" y="227"/>
                </a:lnTo>
                <a:lnTo>
                  <a:pt x="136" y="237"/>
                </a:lnTo>
                <a:lnTo>
                  <a:pt x="135" y="248"/>
                </a:lnTo>
                <a:lnTo>
                  <a:pt x="135" y="259"/>
                </a:lnTo>
                <a:lnTo>
                  <a:pt x="134" y="270"/>
                </a:lnTo>
                <a:lnTo>
                  <a:pt x="133" y="281"/>
                </a:lnTo>
                <a:lnTo>
                  <a:pt x="133" y="291"/>
                </a:lnTo>
                <a:lnTo>
                  <a:pt x="132" y="302"/>
                </a:lnTo>
                <a:lnTo>
                  <a:pt x="131" y="313"/>
                </a:lnTo>
                <a:lnTo>
                  <a:pt x="131" y="324"/>
                </a:lnTo>
                <a:lnTo>
                  <a:pt x="130" y="335"/>
                </a:lnTo>
                <a:lnTo>
                  <a:pt x="130" y="345"/>
                </a:lnTo>
                <a:lnTo>
                  <a:pt x="130" y="356"/>
                </a:lnTo>
                <a:lnTo>
                  <a:pt x="129" y="367"/>
                </a:lnTo>
                <a:lnTo>
                  <a:pt x="129" y="378"/>
                </a:lnTo>
                <a:lnTo>
                  <a:pt x="128" y="389"/>
                </a:lnTo>
                <a:lnTo>
                  <a:pt x="128" y="399"/>
                </a:lnTo>
                <a:lnTo>
                  <a:pt x="128" y="410"/>
                </a:lnTo>
                <a:lnTo>
                  <a:pt x="127" y="421"/>
                </a:lnTo>
                <a:lnTo>
                  <a:pt x="127" y="432"/>
                </a:lnTo>
                <a:lnTo>
                  <a:pt x="126" y="443"/>
                </a:lnTo>
                <a:lnTo>
                  <a:pt x="126" y="453"/>
                </a:lnTo>
                <a:lnTo>
                  <a:pt x="125" y="464"/>
                </a:lnTo>
                <a:lnTo>
                  <a:pt x="125" y="475"/>
                </a:lnTo>
                <a:lnTo>
                  <a:pt x="124" y="486"/>
                </a:lnTo>
                <a:lnTo>
                  <a:pt x="123" y="496"/>
                </a:lnTo>
                <a:lnTo>
                  <a:pt x="122" y="507"/>
                </a:lnTo>
                <a:lnTo>
                  <a:pt x="122" y="518"/>
                </a:lnTo>
                <a:lnTo>
                  <a:pt x="121" y="529"/>
                </a:lnTo>
                <a:lnTo>
                  <a:pt x="120" y="540"/>
                </a:lnTo>
                <a:lnTo>
                  <a:pt x="119" y="550"/>
                </a:lnTo>
                <a:lnTo>
                  <a:pt x="118" y="561"/>
                </a:lnTo>
                <a:lnTo>
                  <a:pt x="116" y="572"/>
                </a:lnTo>
                <a:lnTo>
                  <a:pt x="115" y="583"/>
                </a:lnTo>
                <a:lnTo>
                  <a:pt x="114" y="594"/>
                </a:lnTo>
                <a:lnTo>
                  <a:pt x="113" y="604"/>
                </a:lnTo>
                <a:lnTo>
                  <a:pt x="112" y="615"/>
                </a:lnTo>
                <a:lnTo>
                  <a:pt x="111" y="626"/>
                </a:lnTo>
                <a:lnTo>
                  <a:pt x="109" y="637"/>
                </a:lnTo>
                <a:lnTo>
                  <a:pt x="108" y="648"/>
                </a:lnTo>
                <a:lnTo>
                  <a:pt x="107" y="658"/>
                </a:lnTo>
                <a:lnTo>
                  <a:pt x="105" y="669"/>
                </a:lnTo>
                <a:lnTo>
                  <a:pt x="104" y="680"/>
                </a:lnTo>
                <a:lnTo>
                  <a:pt x="103" y="691"/>
                </a:lnTo>
                <a:lnTo>
                  <a:pt x="101" y="702"/>
                </a:lnTo>
                <a:lnTo>
                  <a:pt x="100" y="712"/>
                </a:lnTo>
                <a:lnTo>
                  <a:pt x="98" y="723"/>
                </a:lnTo>
                <a:lnTo>
                  <a:pt x="97" y="734"/>
                </a:lnTo>
                <a:lnTo>
                  <a:pt x="95" y="745"/>
                </a:lnTo>
                <a:lnTo>
                  <a:pt x="94" y="755"/>
                </a:lnTo>
                <a:lnTo>
                  <a:pt x="92" y="766"/>
                </a:lnTo>
                <a:lnTo>
                  <a:pt x="90" y="777"/>
                </a:lnTo>
                <a:lnTo>
                  <a:pt x="88" y="788"/>
                </a:lnTo>
                <a:lnTo>
                  <a:pt x="86" y="799"/>
                </a:lnTo>
                <a:lnTo>
                  <a:pt x="84" y="809"/>
                </a:lnTo>
                <a:lnTo>
                  <a:pt x="82" y="820"/>
                </a:lnTo>
                <a:lnTo>
                  <a:pt x="80" y="831"/>
                </a:lnTo>
                <a:lnTo>
                  <a:pt x="78" y="842"/>
                </a:lnTo>
                <a:lnTo>
                  <a:pt x="76" y="853"/>
                </a:lnTo>
                <a:lnTo>
                  <a:pt x="73" y="863"/>
                </a:lnTo>
                <a:lnTo>
                  <a:pt x="71" y="874"/>
                </a:lnTo>
                <a:lnTo>
                  <a:pt x="68" y="885"/>
                </a:lnTo>
                <a:lnTo>
                  <a:pt x="65" y="896"/>
                </a:lnTo>
                <a:lnTo>
                  <a:pt x="62" y="907"/>
                </a:lnTo>
                <a:lnTo>
                  <a:pt x="59" y="917"/>
                </a:lnTo>
                <a:lnTo>
                  <a:pt x="56" y="928"/>
                </a:lnTo>
                <a:lnTo>
                  <a:pt x="52" y="939"/>
                </a:lnTo>
                <a:lnTo>
                  <a:pt x="49" y="950"/>
                </a:lnTo>
                <a:lnTo>
                  <a:pt x="46" y="960"/>
                </a:lnTo>
                <a:lnTo>
                  <a:pt x="42" y="971"/>
                </a:lnTo>
                <a:lnTo>
                  <a:pt x="38" y="982"/>
                </a:lnTo>
                <a:lnTo>
                  <a:pt x="34" y="993"/>
                </a:lnTo>
                <a:lnTo>
                  <a:pt x="30" y="1004"/>
                </a:lnTo>
                <a:lnTo>
                  <a:pt x="25" y="1014"/>
                </a:lnTo>
                <a:lnTo>
                  <a:pt x="21" y="1025"/>
                </a:lnTo>
                <a:lnTo>
                  <a:pt x="16" y="1036"/>
                </a:lnTo>
                <a:lnTo>
                  <a:pt x="11" y="1047"/>
                </a:lnTo>
                <a:lnTo>
                  <a:pt x="6" y="1058"/>
                </a:lnTo>
                <a:lnTo>
                  <a:pt x="0" y="1068"/>
                </a:lnTo>
              </a:path>
            </a:pathLst>
          </a:custGeom>
          <a:noFill/>
          <a:ln w="4763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8" name="Freeform 168"/>
          <p:cNvSpPr>
            <a:spLocks/>
          </p:cNvSpPr>
          <p:nvPr/>
        </p:nvSpPr>
        <p:spPr bwMode="auto">
          <a:xfrm>
            <a:off x="9288826" y="1933074"/>
            <a:ext cx="2412387" cy="933111"/>
          </a:xfrm>
          <a:custGeom>
            <a:avLst/>
            <a:gdLst>
              <a:gd name="T0" fmla="*/ 10 w 955"/>
              <a:gd name="T1" fmla="*/ 348 h 357"/>
              <a:gd name="T2" fmla="*/ 30 w 955"/>
              <a:gd name="T3" fmla="*/ 332 h 357"/>
              <a:gd name="T4" fmla="*/ 50 w 955"/>
              <a:gd name="T5" fmla="*/ 317 h 357"/>
              <a:gd name="T6" fmla="*/ 70 w 955"/>
              <a:gd name="T7" fmla="*/ 303 h 357"/>
              <a:gd name="T8" fmla="*/ 89 w 955"/>
              <a:gd name="T9" fmla="*/ 290 h 357"/>
              <a:gd name="T10" fmla="*/ 110 w 955"/>
              <a:gd name="T11" fmla="*/ 278 h 357"/>
              <a:gd name="T12" fmla="*/ 129 w 955"/>
              <a:gd name="T13" fmla="*/ 266 h 357"/>
              <a:gd name="T14" fmla="*/ 149 w 955"/>
              <a:gd name="T15" fmla="*/ 254 h 357"/>
              <a:gd name="T16" fmla="*/ 169 w 955"/>
              <a:gd name="T17" fmla="*/ 243 h 357"/>
              <a:gd name="T18" fmla="*/ 189 w 955"/>
              <a:gd name="T19" fmla="*/ 232 h 357"/>
              <a:gd name="T20" fmla="*/ 209 w 955"/>
              <a:gd name="T21" fmla="*/ 221 h 357"/>
              <a:gd name="T22" fmla="*/ 229 w 955"/>
              <a:gd name="T23" fmla="*/ 210 h 357"/>
              <a:gd name="T24" fmla="*/ 249 w 955"/>
              <a:gd name="T25" fmla="*/ 200 h 357"/>
              <a:gd name="T26" fmla="*/ 269 w 955"/>
              <a:gd name="T27" fmla="*/ 190 h 357"/>
              <a:gd name="T28" fmla="*/ 289 w 955"/>
              <a:gd name="T29" fmla="*/ 180 h 357"/>
              <a:gd name="T30" fmla="*/ 309 w 955"/>
              <a:gd name="T31" fmla="*/ 171 h 357"/>
              <a:gd name="T32" fmla="*/ 329 w 955"/>
              <a:gd name="T33" fmla="*/ 162 h 357"/>
              <a:gd name="T34" fmla="*/ 349 w 955"/>
              <a:gd name="T35" fmla="*/ 153 h 357"/>
              <a:gd name="T36" fmla="*/ 369 w 955"/>
              <a:gd name="T37" fmla="*/ 144 h 357"/>
              <a:gd name="T38" fmla="*/ 389 w 955"/>
              <a:gd name="T39" fmla="*/ 136 h 357"/>
              <a:gd name="T40" fmla="*/ 409 w 955"/>
              <a:gd name="T41" fmla="*/ 128 h 357"/>
              <a:gd name="T42" fmla="*/ 428 w 955"/>
              <a:gd name="T43" fmla="*/ 121 h 357"/>
              <a:gd name="T44" fmla="*/ 448 w 955"/>
              <a:gd name="T45" fmla="*/ 113 h 357"/>
              <a:gd name="T46" fmla="*/ 468 w 955"/>
              <a:gd name="T47" fmla="*/ 107 h 357"/>
              <a:gd name="T48" fmla="*/ 488 w 955"/>
              <a:gd name="T49" fmla="*/ 100 h 357"/>
              <a:gd name="T50" fmla="*/ 508 w 955"/>
              <a:gd name="T51" fmla="*/ 93 h 357"/>
              <a:gd name="T52" fmla="*/ 528 w 955"/>
              <a:gd name="T53" fmla="*/ 87 h 357"/>
              <a:gd name="T54" fmla="*/ 548 w 955"/>
              <a:gd name="T55" fmla="*/ 81 h 357"/>
              <a:gd name="T56" fmla="*/ 568 w 955"/>
              <a:gd name="T57" fmla="*/ 75 h 357"/>
              <a:gd name="T58" fmla="*/ 588 w 955"/>
              <a:gd name="T59" fmla="*/ 70 h 357"/>
              <a:gd name="T60" fmla="*/ 608 w 955"/>
              <a:gd name="T61" fmla="*/ 64 h 357"/>
              <a:gd name="T62" fmla="*/ 628 w 955"/>
              <a:gd name="T63" fmla="*/ 59 h 357"/>
              <a:gd name="T64" fmla="*/ 648 w 955"/>
              <a:gd name="T65" fmla="*/ 54 h 357"/>
              <a:gd name="T66" fmla="*/ 668 w 955"/>
              <a:gd name="T67" fmla="*/ 48 h 357"/>
              <a:gd name="T68" fmla="*/ 688 w 955"/>
              <a:gd name="T69" fmla="*/ 44 h 357"/>
              <a:gd name="T70" fmla="*/ 708 w 955"/>
              <a:gd name="T71" fmla="*/ 39 h 357"/>
              <a:gd name="T72" fmla="*/ 727 w 955"/>
              <a:gd name="T73" fmla="*/ 34 h 357"/>
              <a:gd name="T74" fmla="*/ 748 w 955"/>
              <a:gd name="T75" fmla="*/ 30 h 357"/>
              <a:gd name="T76" fmla="*/ 767 w 955"/>
              <a:gd name="T77" fmla="*/ 26 h 357"/>
              <a:gd name="T78" fmla="*/ 787 w 955"/>
              <a:gd name="T79" fmla="*/ 22 h 357"/>
              <a:gd name="T80" fmla="*/ 807 w 955"/>
              <a:gd name="T81" fmla="*/ 18 h 357"/>
              <a:gd name="T82" fmla="*/ 827 w 955"/>
              <a:gd name="T83" fmla="*/ 15 h 357"/>
              <a:gd name="T84" fmla="*/ 847 w 955"/>
              <a:gd name="T85" fmla="*/ 12 h 357"/>
              <a:gd name="T86" fmla="*/ 867 w 955"/>
              <a:gd name="T87" fmla="*/ 9 h 357"/>
              <a:gd name="T88" fmla="*/ 887 w 955"/>
              <a:gd name="T89" fmla="*/ 6 h 357"/>
              <a:gd name="T90" fmla="*/ 907 w 955"/>
              <a:gd name="T91" fmla="*/ 4 h 357"/>
              <a:gd name="T92" fmla="*/ 927 w 955"/>
              <a:gd name="T93" fmla="*/ 2 h 357"/>
              <a:gd name="T94" fmla="*/ 947 w 955"/>
              <a:gd name="T95" fmla="*/ 0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55" h="357">
                <a:moveTo>
                  <a:pt x="0" y="357"/>
                </a:moveTo>
                <a:lnTo>
                  <a:pt x="10" y="348"/>
                </a:lnTo>
                <a:lnTo>
                  <a:pt x="20" y="340"/>
                </a:lnTo>
                <a:lnTo>
                  <a:pt x="30" y="332"/>
                </a:lnTo>
                <a:lnTo>
                  <a:pt x="40" y="324"/>
                </a:lnTo>
                <a:lnTo>
                  <a:pt x="50" y="317"/>
                </a:lnTo>
                <a:lnTo>
                  <a:pt x="60" y="310"/>
                </a:lnTo>
                <a:lnTo>
                  <a:pt x="70" y="303"/>
                </a:lnTo>
                <a:lnTo>
                  <a:pt x="80" y="297"/>
                </a:lnTo>
                <a:lnTo>
                  <a:pt x="89" y="290"/>
                </a:lnTo>
                <a:lnTo>
                  <a:pt x="100" y="284"/>
                </a:lnTo>
                <a:lnTo>
                  <a:pt x="110" y="278"/>
                </a:lnTo>
                <a:lnTo>
                  <a:pt x="119" y="272"/>
                </a:lnTo>
                <a:lnTo>
                  <a:pt x="129" y="266"/>
                </a:lnTo>
                <a:lnTo>
                  <a:pt x="139" y="260"/>
                </a:lnTo>
                <a:lnTo>
                  <a:pt x="149" y="254"/>
                </a:lnTo>
                <a:lnTo>
                  <a:pt x="159" y="248"/>
                </a:lnTo>
                <a:lnTo>
                  <a:pt x="169" y="243"/>
                </a:lnTo>
                <a:lnTo>
                  <a:pt x="179" y="237"/>
                </a:lnTo>
                <a:lnTo>
                  <a:pt x="189" y="232"/>
                </a:lnTo>
                <a:lnTo>
                  <a:pt x="199" y="226"/>
                </a:lnTo>
                <a:lnTo>
                  <a:pt x="209" y="221"/>
                </a:lnTo>
                <a:lnTo>
                  <a:pt x="219" y="215"/>
                </a:lnTo>
                <a:lnTo>
                  <a:pt x="229" y="210"/>
                </a:lnTo>
                <a:lnTo>
                  <a:pt x="239" y="205"/>
                </a:lnTo>
                <a:lnTo>
                  <a:pt x="249" y="200"/>
                </a:lnTo>
                <a:lnTo>
                  <a:pt x="259" y="195"/>
                </a:lnTo>
                <a:lnTo>
                  <a:pt x="269" y="190"/>
                </a:lnTo>
                <a:lnTo>
                  <a:pt x="279" y="185"/>
                </a:lnTo>
                <a:lnTo>
                  <a:pt x="289" y="180"/>
                </a:lnTo>
                <a:lnTo>
                  <a:pt x="299" y="175"/>
                </a:lnTo>
                <a:lnTo>
                  <a:pt x="309" y="171"/>
                </a:lnTo>
                <a:lnTo>
                  <a:pt x="319" y="166"/>
                </a:lnTo>
                <a:lnTo>
                  <a:pt x="329" y="162"/>
                </a:lnTo>
                <a:lnTo>
                  <a:pt x="339" y="157"/>
                </a:lnTo>
                <a:lnTo>
                  <a:pt x="349" y="153"/>
                </a:lnTo>
                <a:lnTo>
                  <a:pt x="359" y="148"/>
                </a:lnTo>
                <a:lnTo>
                  <a:pt x="369" y="144"/>
                </a:lnTo>
                <a:lnTo>
                  <a:pt x="379" y="140"/>
                </a:lnTo>
                <a:lnTo>
                  <a:pt x="389" y="136"/>
                </a:lnTo>
                <a:lnTo>
                  <a:pt x="399" y="132"/>
                </a:lnTo>
                <a:lnTo>
                  <a:pt x="409" y="128"/>
                </a:lnTo>
                <a:lnTo>
                  <a:pt x="419" y="124"/>
                </a:lnTo>
                <a:lnTo>
                  <a:pt x="428" y="121"/>
                </a:lnTo>
                <a:lnTo>
                  <a:pt x="438" y="117"/>
                </a:lnTo>
                <a:lnTo>
                  <a:pt x="448" y="113"/>
                </a:lnTo>
                <a:lnTo>
                  <a:pt x="458" y="110"/>
                </a:lnTo>
                <a:lnTo>
                  <a:pt x="468" y="107"/>
                </a:lnTo>
                <a:lnTo>
                  <a:pt x="478" y="103"/>
                </a:lnTo>
                <a:lnTo>
                  <a:pt x="488" y="100"/>
                </a:lnTo>
                <a:lnTo>
                  <a:pt x="498" y="97"/>
                </a:lnTo>
                <a:lnTo>
                  <a:pt x="508" y="93"/>
                </a:lnTo>
                <a:lnTo>
                  <a:pt x="518" y="90"/>
                </a:lnTo>
                <a:lnTo>
                  <a:pt x="528" y="87"/>
                </a:lnTo>
                <a:lnTo>
                  <a:pt x="538" y="84"/>
                </a:lnTo>
                <a:lnTo>
                  <a:pt x="548" y="81"/>
                </a:lnTo>
                <a:lnTo>
                  <a:pt x="558" y="78"/>
                </a:lnTo>
                <a:lnTo>
                  <a:pt x="568" y="75"/>
                </a:lnTo>
                <a:lnTo>
                  <a:pt x="578" y="72"/>
                </a:lnTo>
                <a:lnTo>
                  <a:pt x="588" y="70"/>
                </a:lnTo>
                <a:lnTo>
                  <a:pt x="598" y="67"/>
                </a:lnTo>
                <a:lnTo>
                  <a:pt x="608" y="64"/>
                </a:lnTo>
                <a:lnTo>
                  <a:pt x="618" y="61"/>
                </a:lnTo>
                <a:lnTo>
                  <a:pt x="628" y="59"/>
                </a:lnTo>
                <a:lnTo>
                  <a:pt x="638" y="56"/>
                </a:lnTo>
                <a:lnTo>
                  <a:pt x="648" y="54"/>
                </a:lnTo>
                <a:lnTo>
                  <a:pt x="658" y="51"/>
                </a:lnTo>
                <a:lnTo>
                  <a:pt x="668" y="48"/>
                </a:lnTo>
                <a:lnTo>
                  <a:pt x="678" y="46"/>
                </a:lnTo>
                <a:lnTo>
                  <a:pt x="688" y="44"/>
                </a:lnTo>
                <a:lnTo>
                  <a:pt x="698" y="41"/>
                </a:lnTo>
                <a:lnTo>
                  <a:pt x="708" y="39"/>
                </a:lnTo>
                <a:lnTo>
                  <a:pt x="718" y="37"/>
                </a:lnTo>
                <a:lnTo>
                  <a:pt x="727" y="34"/>
                </a:lnTo>
                <a:lnTo>
                  <a:pt x="737" y="32"/>
                </a:lnTo>
                <a:lnTo>
                  <a:pt x="748" y="30"/>
                </a:lnTo>
                <a:lnTo>
                  <a:pt x="757" y="28"/>
                </a:lnTo>
                <a:lnTo>
                  <a:pt x="767" y="26"/>
                </a:lnTo>
                <a:lnTo>
                  <a:pt x="777" y="24"/>
                </a:lnTo>
                <a:lnTo>
                  <a:pt x="787" y="22"/>
                </a:lnTo>
                <a:lnTo>
                  <a:pt x="797" y="20"/>
                </a:lnTo>
                <a:lnTo>
                  <a:pt x="807" y="18"/>
                </a:lnTo>
                <a:lnTo>
                  <a:pt x="817" y="16"/>
                </a:lnTo>
                <a:lnTo>
                  <a:pt x="827" y="15"/>
                </a:lnTo>
                <a:lnTo>
                  <a:pt x="837" y="13"/>
                </a:lnTo>
                <a:lnTo>
                  <a:pt x="847" y="12"/>
                </a:lnTo>
                <a:lnTo>
                  <a:pt x="857" y="10"/>
                </a:lnTo>
                <a:lnTo>
                  <a:pt x="867" y="9"/>
                </a:lnTo>
                <a:lnTo>
                  <a:pt x="877" y="7"/>
                </a:lnTo>
                <a:lnTo>
                  <a:pt x="887" y="6"/>
                </a:lnTo>
                <a:lnTo>
                  <a:pt x="897" y="5"/>
                </a:lnTo>
                <a:lnTo>
                  <a:pt x="907" y="4"/>
                </a:lnTo>
                <a:lnTo>
                  <a:pt x="917" y="3"/>
                </a:lnTo>
                <a:lnTo>
                  <a:pt x="927" y="2"/>
                </a:lnTo>
                <a:lnTo>
                  <a:pt x="937" y="1"/>
                </a:lnTo>
                <a:lnTo>
                  <a:pt x="947" y="0"/>
                </a:lnTo>
                <a:lnTo>
                  <a:pt x="955" y="0"/>
                </a:lnTo>
              </a:path>
            </a:pathLst>
          </a:custGeom>
          <a:noFill/>
          <a:ln w="4763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39" name="Freeform 169"/>
          <p:cNvSpPr>
            <a:spLocks/>
          </p:cNvSpPr>
          <p:nvPr/>
        </p:nvSpPr>
        <p:spPr bwMode="auto">
          <a:xfrm>
            <a:off x="9291352" y="4005781"/>
            <a:ext cx="2478065" cy="893904"/>
          </a:xfrm>
          <a:custGeom>
            <a:avLst/>
            <a:gdLst>
              <a:gd name="T0" fmla="*/ 10 w 981"/>
              <a:gd name="T1" fmla="*/ 310 h 342"/>
              <a:gd name="T2" fmla="*/ 30 w 981"/>
              <a:gd name="T3" fmla="*/ 268 h 342"/>
              <a:gd name="T4" fmla="*/ 49 w 981"/>
              <a:gd name="T5" fmla="*/ 239 h 342"/>
              <a:gd name="T6" fmla="*/ 69 w 981"/>
              <a:gd name="T7" fmla="*/ 218 h 342"/>
              <a:gd name="T8" fmla="*/ 89 w 981"/>
              <a:gd name="T9" fmla="*/ 201 h 342"/>
              <a:gd name="T10" fmla="*/ 109 w 981"/>
              <a:gd name="T11" fmla="*/ 187 h 342"/>
              <a:gd name="T12" fmla="*/ 129 w 981"/>
              <a:gd name="T13" fmla="*/ 174 h 342"/>
              <a:gd name="T14" fmla="*/ 148 w 981"/>
              <a:gd name="T15" fmla="*/ 162 h 342"/>
              <a:gd name="T16" fmla="*/ 168 w 981"/>
              <a:gd name="T17" fmla="*/ 151 h 342"/>
              <a:gd name="T18" fmla="*/ 188 w 981"/>
              <a:gd name="T19" fmla="*/ 140 h 342"/>
              <a:gd name="T20" fmla="*/ 208 w 981"/>
              <a:gd name="T21" fmla="*/ 130 h 342"/>
              <a:gd name="T22" fmla="*/ 228 w 981"/>
              <a:gd name="T23" fmla="*/ 121 h 342"/>
              <a:gd name="T24" fmla="*/ 247 w 981"/>
              <a:gd name="T25" fmla="*/ 112 h 342"/>
              <a:gd name="T26" fmla="*/ 267 w 981"/>
              <a:gd name="T27" fmla="*/ 104 h 342"/>
              <a:gd name="T28" fmla="*/ 287 w 981"/>
              <a:gd name="T29" fmla="*/ 96 h 342"/>
              <a:gd name="T30" fmla="*/ 307 w 981"/>
              <a:gd name="T31" fmla="*/ 89 h 342"/>
              <a:gd name="T32" fmla="*/ 327 w 981"/>
              <a:gd name="T33" fmla="*/ 81 h 342"/>
              <a:gd name="T34" fmla="*/ 347 w 981"/>
              <a:gd name="T35" fmla="*/ 75 h 342"/>
              <a:gd name="T36" fmla="*/ 366 w 981"/>
              <a:gd name="T37" fmla="*/ 68 h 342"/>
              <a:gd name="T38" fmla="*/ 386 w 981"/>
              <a:gd name="T39" fmla="*/ 63 h 342"/>
              <a:gd name="T40" fmla="*/ 406 w 981"/>
              <a:gd name="T41" fmla="*/ 57 h 342"/>
              <a:gd name="T42" fmla="*/ 426 w 981"/>
              <a:gd name="T43" fmla="*/ 52 h 342"/>
              <a:gd name="T44" fmla="*/ 446 w 981"/>
              <a:gd name="T45" fmla="*/ 47 h 342"/>
              <a:gd name="T46" fmla="*/ 465 w 981"/>
              <a:gd name="T47" fmla="*/ 43 h 342"/>
              <a:gd name="T48" fmla="*/ 485 w 981"/>
              <a:gd name="T49" fmla="*/ 39 h 342"/>
              <a:gd name="T50" fmla="*/ 505 w 981"/>
              <a:gd name="T51" fmla="*/ 36 h 342"/>
              <a:gd name="T52" fmla="*/ 525 w 981"/>
              <a:gd name="T53" fmla="*/ 32 h 342"/>
              <a:gd name="T54" fmla="*/ 545 w 981"/>
              <a:gd name="T55" fmla="*/ 29 h 342"/>
              <a:gd name="T56" fmla="*/ 565 w 981"/>
              <a:gd name="T57" fmla="*/ 27 h 342"/>
              <a:gd name="T58" fmla="*/ 584 w 981"/>
              <a:gd name="T59" fmla="*/ 24 h 342"/>
              <a:gd name="T60" fmla="*/ 604 w 981"/>
              <a:gd name="T61" fmla="*/ 22 h 342"/>
              <a:gd name="T62" fmla="*/ 624 w 981"/>
              <a:gd name="T63" fmla="*/ 20 h 342"/>
              <a:gd name="T64" fmla="*/ 644 w 981"/>
              <a:gd name="T65" fmla="*/ 18 h 342"/>
              <a:gd name="T66" fmla="*/ 664 w 981"/>
              <a:gd name="T67" fmla="*/ 16 h 342"/>
              <a:gd name="T68" fmla="*/ 683 w 981"/>
              <a:gd name="T69" fmla="*/ 14 h 342"/>
              <a:gd name="T70" fmla="*/ 703 w 981"/>
              <a:gd name="T71" fmla="*/ 12 h 342"/>
              <a:gd name="T72" fmla="*/ 723 w 981"/>
              <a:gd name="T73" fmla="*/ 10 h 342"/>
              <a:gd name="T74" fmla="*/ 743 w 981"/>
              <a:gd name="T75" fmla="*/ 8 h 342"/>
              <a:gd name="T76" fmla="*/ 763 w 981"/>
              <a:gd name="T77" fmla="*/ 7 h 342"/>
              <a:gd name="T78" fmla="*/ 783 w 981"/>
              <a:gd name="T79" fmla="*/ 5 h 342"/>
              <a:gd name="T80" fmla="*/ 802 w 981"/>
              <a:gd name="T81" fmla="*/ 4 h 342"/>
              <a:gd name="T82" fmla="*/ 822 w 981"/>
              <a:gd name="T83" fmla="*/ 3 h 342"/>
              <a:gd name="T84" fmla="*/ 842 w 981"/>
              <a:gd name="T85" fmla="*/ 2 h 342"/>
              <a:gd name="T86" fmla="*/ 862 w 981"/>
              <a:gd name="T87" fmla="*/ 1 h 342"/>
              <a:gd name="T88" fmla="*/ 882 w 981"/>
              <a:gd name="T89" fmla="*/ 1 h 342"/>
              <a:gd name="T90" fmla="*/ 901 w 981"/>
              <a:gd name="T91" fmla="*/ 0 h 342"/>
              <a:gd name="T92" fmla="*/ 921 w 981"/>
              <a:gd name="T93" fmla="*/ 1 h 342"/>
              <a:gd name="T94" fmla="*/ 941 w 981"/>
              <a:gd name="T95" fmla="*/ 1 h 342"/>
              <a:gd name="T96" fmla="*/ 961 w 981"/>
              <a:gd name="T97" fmla="*/ 2 h 342"/>
              <a:gd name="T98" fmla="*/ 981 w 981"/>
              <a:gd name="T99" fmla="*/ 3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81" h="342">
                <a:moveTo>
                  <a:pt x="0" y="342"/>
                </a:moveTo>
                <a:lnTo>
                  <a:pt x="10" y="310"/>
                </a:lnTo>
                <a:lnTo>
                  <a:pt x="20" y="287"/>
                </a:lnTo>
                <a:lnTo>
                  <a:pt x="30" y="268"/>
                </a:lnTo>
                <a:lnTo>
                  <a:pt x="40" y="253"/>
                </a:lnTo>
                <a:lnTo>
                  <a:pt x="49" y="239"/>
                </a:lnTo>
                <a:lnTo>
                  <a:pt x="59" y="228"/>
                </a:lnTo>
                <a:lnTo>
                  <a:pt x="69" y="218"/>
                </a:lnTo>
                <a:lnTo>
                  <a:pt x="79" y="209"/>
                </a:lnTo>
                <a:lnTo>
                  <a:pt x="89" y="201"/>
                </a:lnTo>
                <a:lnTo>
                  <a:pt x="99" y="194"/>
                </a:lnTo>
                <a:lnTo>
                  <a:pt x="109" y="187"/>
                </a:lnTo>
                <a:lnTo>
                  <a:pt x="119" y="180"/>
                </a:lnTo>
                <a:lnTo>
                  <a:pt x="129" y="174"/>
                </a:lnTo>
                <a:lnTo>
                  <a:pt x="139" y="168"/>
                </a:lnTo>
                <a:lnTo>
                  <a:pt x="148" y="162"/>
                </a:lnTo>
                <a:lnTo>
                  <a:pt x="158" y="157"/>
                </a:lnTo>
                <a:lnTo>
                  <a:pt x="168" y="151"/>
                </a:lnTo>
                <a:lnTo>
                  <a:pt x="178" y="146"/>
                </a:lnTo>
                <a:lnTo>
                  <a:pt x="188" y="140"/>
                </a:lnTo>
                <a:lnTo>
                  <a:pt x="198" y="135"/>
                </a:lnTo>
                <a:lnTo>
                  <a:pt x="208" y="130"/>
                </a:lnTo>
                <a:lnTo>
                  <a:pt x="218" y="126"/>
                </a:lnTo>
                <a:lnTo>
                  <a:pt x="228" y="121"/>
                </a:lnTo>
                <a:lnTo>
                  <a:pt x="238" y="117"/>
                </a:lnTo>
                <a:lnTo>
                  <a:pt x="247" y="112"/>
                </a:lnTo>
                <a:lnTo>
                  <a:pt x="257" y="108"/>
                </a:lnTo>
                <a:lnTo>
                  <a:pt x="267" y="104"/>
                </a:lnTo>
                <a:lnTo>
                  <a:pt x="277" y="100"/>
                </a:lnTo>
                <a:lnTo>
                  <a:pt x="287" y="96"/>
                </a:lnTo>
                <a:lnTo>
                  <a:pt x="297" y="92"/>
                </a:lnTo>
                <a:lnTo>
                  <a:pt x="307" y="89"/>
                </a:lnTo>
                <a:lnTo>
                  <a:pt x="317" y="85"/>
                </a:lnTo>
                <a:lnTo>
                  <a:pt x="327" y="81"/>
                </a:lnTo>
                <a:lnTo>
                  <a:pt x="337" y="78"/>
                </a:lnTo>
                <a:lnTo>
                  <a:pt x="347" y="75"/>
                </a:lnTo>
                <a:lnTo>
                  <a:pt x="356" y="71"/>
                </a:lnTo>
                <a:lnTo>
                  <a:pt x="366" y="68"/>
                </a:lnTo>
                <a:lnTo>
                  <a:pt x="376" y="65"/>
                </a:lnTo>
                <a:lnTo>
                  <a:pt x="386" y="63"/>
                </a:lnTo>
                <a:lnTo>
                  <a:pt x="396" y="60"/>
                </a:lnTo>
                <a:lnTo>
                  <a:pt x="406" y="57"/>
                </a:lnTo>
                <a:lnTo>
                  <a:pt x="416" y="55"/>
                </a:lnTo>
                <a:lnTo>
                  <a:pt x="426" y="52"/>
                </a:lnTo>
                <a:lnTo>
                  <a:pt x="436" y="50"/>
                </a:lnTo>
                <a:lnTo>
                  <a:pt x="446" y="47"/>
                </a:lnTo>
                <a:lnTo>
                  <a:pt x="455" y="45"/>
                </a:lnTo>
                <a:lnTo>
                  <a:pt x="465" y="43"/>
                </a:lnTo>
                <a:lnTo>
                  <a:pt x="475" y="41"/>
                </a:lnTo>
                <a:lnTo>
                  <a:pt x="485" y="39"/>
                </a:lnTo>
                <a:lnTo>
                  <a:pt x="495" y="37"/>
                </a:lnTo>
                <a:lnTo>
                  <a:pt x="505" y="36"/>
                </a:lnTo>
                <a:lnTo>
                  <a:pt x="515" y="34"/>
                </a:lnTo>
                <a:lnTo>
                  <a:pt x="525" y="32"/>
                </a:lnTo>
                <a:lnTo>
                  <a:pt x="535" y="31"/>
                </a:lnTo>
                <a:lnTo>
                  <a:pt x="545" y="29"/>
                </a:lnTo>
                <a:lnTo>
                  <a:pt x="555" y="28"/>
                </a:lnTo>
                <a:lnTo>
                  <a:pt x="565" y="27"/>
                </a:lnTo>
                <a:lnTo>
                  <a:pt x="574" y="26"/>
                </a:lnTo>
                <a:lnTo>
                  <a:pt x="584" y="24"/>
                </a:lnTo>
                <a:lnTo>
                  <a:pt x="594" y="23"/>
                </a:lnTo>
                <a:lnTo>
                  <a:pt x="604" y="22"/>
                </a:lnTo>
                <a:lnTo>
                  <a:pt x="614" y="21"/>
                </a:lnTo>
                <a:lnTo>
                  <a:pt x="624" y="20"/>
                </a:lnTo>
                <a:lnTo>
                  <a:pt x="634" y="19"/>
                </a:lnTo>
                <a:lnTo>
                  <a:pt x="644" y="18"/>
                </a:lnTo>
                <a:lnTo>
                  <a:pt x="654" y="17"/>
                </a:lnTo>
                <a:lnTo>
                  <a:pt x="664" y="16"/>
                </a:lnTo>
                <a:lnTo>
                  <a:pt x="674" y="15"/>
                </a:lnTo>
                <a:lnTo>
                  <a:pt x="683" y="14"/>
                </a:lnTo>
                <a:lnTo>
                  <a:pt x="693" y="13"/>
                </a:lnTo>
                <a:lnTo>
                  <a:pt x="703" y="12"/>
                </a:lnTo>
                <a:lnTo>
                  <a:pt x="713" y="11"/>
                </a:lnTo>
                <a:lnTo>
                  <a:pt x="723" y="10"/>
                </a:lnTo>
                <a:lnTo>
                  <a:pt x="733" y="9"/>
                </a:lnTo>
                <a:lnTo>
                  <a:pt x="743" y="8"/>
                </a:lnTo>
                <a:lnTo>
                  <a:pt x="753" y="8"/>
                </a:lnTo>
                <a:lnTo>
                  <a:pt x="763" y="7"/>
                </a:lnTo>
                <a:lnTo>
                  <a:pt x="773" y="6"/>
                </a:lnTo>
                <a:lnTo>
                  <a:pt x="783" y="5"/>
                </a:lnTo>
                <a:lnTo>
                  <a:pt x="792" y="5"/>
                </a:lnTo>
                <a:lnTo>
                  <a:pt x="802" y="4"/>
                </a:lnTo>
                <a:lnTo>
                  <a:pt x="812" y="3"/>
                </a:lnTo>
                <a:lnTo>
                  <a:pt x="822" y="3"/>
                </a:lnTo>
                <a:lnTo>
                  <a:pt x="832" y="2"/>
                </a:lnTo>
                <a:lnTo>
                  <a:pt x="842" y="2"/>
                </a:lnTo>
                <a:lnTo>
                  <a:pt x="852" y="2"/>
                </a:lnTo>
                <a:lnTo>
                  <a:pt x="862" y="1"/>
                </a:lnTo>
                <a:lnTo>
                  <a:pt x="872" y="1"/>
                </a:lnTo>
                <a:lnTo>
                  <a:pt x="882" y="1"/>
                </a:lnTo>
                <a:lnTo>
                  <a:pt x="892" y="1"/>
                </a:lnTo>
                <a:lnTo>
                  <a:pt x="901" y="0"/>
                </a:lnTo>
                <a:lnTo>
                  <a:pt x="911" y="0"/>
                </a:lnTo>
                <a:lnTo>
                  <a:pt x="921" y="1"/>
                </a:lnTo>
                <a:lnTo>
                  <a:pt x="931" y="1"/>
                </a:lnTo>
                <a:lnTo>
                  <a:pt x="941" y="1"/>
                </a:lnTo>
                <a:lnTo>
                  <a:pt x="951" y="1"/>
                </a:lnTo>
                <a:lnTo>
                  <a:pt x="961" y="2"/>
                </a:lnTo>
                <a:lnTo>
                  <a:pt x="971" y="2"/>
                </a:lnTo>
                <a:lnTo>
                  <a:pt x="981" y="3"/>
                </a:lnTo>
              </a:path>
            </a:pathLst>
          </a:custGeom>
          <a:noFill/>
          <a:ln w="4763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40" name="Freeform 170"/>
          <p:cNvSpPr>
            <a:spLocks noEditPoints="1"/>
          </p:cNvSpPr>
          <p:nvPr/>
        </p:nvSpPr>
        <p:spPr bwMode="auto">
          <a:xfrm>
            <a:off x="7043160" y="2884481"/>
            <a:ext cx="2230511" cy="2796717"/>
          </a:xfrm>
          <a:custGeom>
            <a:avLst/>
            <a:gdLst>
              <a:gd name="T0" fmla="*/ 20 w 883"/>
              <a:gd name="T1" fmla="*/ 1044 h 1070"/>
              <a:gd name="T2" fmla="*/ 38 w 883"/>
              <a:gd name="T3" fmla="*/ 1027 h 1070"/>
              <a:gd name="T4" fmla="*/ 44 w 883"/>
              <a:gd name="T5" fmla="*/ 1015 h 1070"/>
              <a:gd name="T6" fmla="*/ 66 w 883"/>
              <a:gd name="T7" fmla="*/ 993 h 1070"/>
              <a:gd name="T8" fmla="*/ 73 w 883"/>
              <a:gd name="T9" fmla="*/ 985 h 1070"/>
              <a:gd name="T10" fmla="*/ 90 w 883"/>
              <a:gd name="T11" fmla="*/ 959 h 1070"/>
              <a:gd name="T12" fmla="*/ 108 w 883"/>
              <a:gd name="T13" fmla="*/ 942 h 1070"/>
              <a:gd name="T14" fmla="*/ 114 w 883"/>
              <a:gd name="T15" fmla="*/ 930 h 1070"/>
              <a:gd name="T16" fmla="*/ 136 w 883"/>
              <a:gd name="T17" fmla="*/ 907 h 1070"/>
              <a:gd name="T18" fmla="*/ 143 w 883"/>
              <a:gd name="T19" fmla="*/ 899 h 1070"/>
              <a:gd name="T20" fmla="*/ 161 w 883"/>
              <a:gd name="T21" fmla="*/ 874 h 1070"/>
              <a:gd name="T22" fmla="*/ 178 w 883"/>
              <a:gd name="T23" fmla="*/ 857 h 1070"/>
              <a:gd name="T24" fmla="*/ 185 w 883"/>
              <a:gd name="T25" fmla="*/ 844 h 1070"/>
              <a:gd name="T26" fmla="*/ 207 w 883"/>
              <a:gd name="T27" fmla="*/ 822 h 1070"/>
              <a:gd name="T28" fmla="*/ 213 w 883"/>
              <a:gd name="T29" fmla="*/ 814 h 1070"/>
              <a:gd name="T30" fmla="*/ 231 w 883"/>
              <a:gd name="T31" fmla="*/ 788 h 1070"/>
              <a:gd name="T32" fmla="*/ 248 w 883"/>
              <a:gd name="T33" fmla="*/ 772 h 1070"/>
              <a:gd name="T34" fmla="*/ 255 w 883"/>
              <a:gd name="T35" fmla="*/ 759 h 1070"/>
              <a:gd name="T36" fmla="*/ 277 w 883"/>
              <a:gd name="T37" fmla="*/ 737 h 1070"/>
              <a:gd name="T38" fmla="*/ 284 w 883"/>
              <a:gd name="T39" fmla="*/ 729 h 1070"/>
              <a:gd name="T40" fmla="*/ 301 w 883"/>
              <a:gd name="T41" fmla="*/ 703 h 1070"/>
              <a:gd name="T42" fmla="*/ 319 w 883"/>
              <a:gd name="T43" fmla="*/ 686 h 1070"/>
              <a:gd name="T44" fmla="*/ 325 w 883"/>
              <a:gd name="T45" fmla="*/ 674 h 1070"/>
              <a:gd name="T46" fmla="*/ 347 w 883"/>
              <a:gd name="T47" fmla="*/ 652 h 1070"/>
              <a:gd name="T48" fmla="*/ 354 w 883"/>
              <a:gd name="T49" fmla="*/ 644 h 1070"/>
              <a:gd name="T50" fmla="*/ 371 w 883"/>
              <a:gd name="T51" fmla="*/ 618 h 1070"/>
              <a:gd name="T52" fmla="*/ 389 w 883"/>
              <a:gd name="T53" fmla="*/ 601 h 1070"/>
              <a:gd name="T54" fmla="*/ 396 w 883"/>
              <a:gd name="T55" fmla="*/ 589 h 1070"/>
              <a:gd name="T56" fmla="*/ 418 w 883"/>
              <a:gd name="T57" fmla="*/ 567 h 1070"/>
              <a:gd name="T58" fmla="*/ 424 w 883"/>
              <a:gd name="T59" fmla="*/ 559 h 1070"/>
              <a:gd name="T60" fmla="*/ 442 w 883"/>
              <a:gd name="T61" fmla="*/ 533 h 1070"/>
              <a:gd name="T62" fmla="*/ 459 w 883"/>
              <a:gd name="T63" fmla="*/ 516 h 1070"/>
              <a:gd name="T64" fmla="*/ 466 w 883"/>
              <a:gd name="T65" fmla="*/ 503 h 1070"/>
              <a:gd name="T66" fmla="*/ 488 w 883"/>
              <a:gd name="T67" fmla="*/ 481 h 1070"/>
              <a:gd name="T68" fmla="*/ 495 w 883"/>
              <a:gd name="T69" fmla="*/ 473 h 1070"/>
              <a:gd name="T70" fmla="*/ 512 w 883"/>
              <a:gd name="T71" fmla="*/ 448 h 1070"/>
              <a:gd name="T72" fmla="*/ 530 w 883"/>
              <a:gd name="T73" fmla="*/ 431 h 1070"/>
              <a:gd name="T74" fmla="*/ 536 w 883"/>
              <a:gd name="T75" fmla="*/ 418 h 1070"/>
              <a:gd name="T76" fmla="*/ 558 w 883"/>
              <a:gd name="T77" fmla="*/ 396 h 1070"/>
              <a:gd name="T78" fmla="*/ 565 w 883"/>
              <a:gd name="T79" fmla="*/ 388 h 1070"/>
              <a:gd name="T80" fmla="*/ 582 w 883"/>
              <a:gd name="T81" fmla="*/ 362 h 1070"/>
              <a:gd name="T82" fmla="*/ 600 w 883"/>
              <a:gd name="T83" fmla="*/ 346 h 1070"/>
              <a:gd name="T84" fmla="*/ 607 w 883"/>
              <a:gd name="T85" fmla="*/ 333 h 1070"/>
              <a:gd name="T86" fmla="*/ 629 w 883"/>
              <a:gd name="T87" fmla="*/ 311 h 1070"/>
              <a:gd name="T88" fmla="*/ 635 w 883"/>
              <a:gd name="T89" fmla="*/ 303 h 1070"/>
              <a:gd name="T90" fmla="*/ 653 w 883"/>
              <a:gd name="T91" fmla="*/ 277 h 1070"/>
              <a:gd name="T92" fmla="*/ 670 w 883"/>
              <a:gd name="T93" fmla="*/ 260 h 1070"/>
              <a:gd name="T94" fmla="*/ 677 w 883"/>
              <a:gd name="T95" fmla="*/ 248 h 1070"/>
              <a:gd name="T96" fmla="*/ 699 w 883"/>
              <a:gd name="T97" fmla="*/ 226 h 1070"/>
              <a:gd name="T98" fmla="*/ 705 w 883"/>
              <a:gd name="T99" fmla="*/ 218 h 1070"/>
              <a:gd name="T100" fmla="*/ 723 w 883"/>
              <a:gd name="T101" fmla="*/ 192 h 1070"/>
              <a:gd name="T102" fmla="*/ 741 w 883"/>
              <a:gd name="T103" fmla="*/ 175 h 1070"/>
              <a:gd name="T104" fmla="*/ 747 w 883"/>
              <a:gd name="T105" fmla="*/ 163 h 1070"/>
              <a:gd name="T106" fmla="*/ 769 w 883"/>
              <a:gd name="T107" fmla="*/ 140 h 1070"/>
              <a:gd name="T108" fmla="*/ 776 w 883"/>
              <a:gd name="T109" fmla="*/ 132 h 1070"/>
              <a:gd name="T110" fmla="*/ 793 w 883"/>
              <a:gd name="T111" fmla="*/ 107 h 1070"/>
              <a:gd name="T112" fmla="*/ 811 w 883"/>
              <a:gd name="T113" fmla="*/ 90 h 1070"/>
              <a:gd name="T114" fmla="*/ 817 w 883"/>
              <a:gd name="T115" fmla="*/ 77 h 1070"/>
              <a:gd name="T116" fmla="*/ 839 w 883"/>
              <a:gd name="T117" fmla="*/ 55 h 1070"/>
              <a:gd name="T118" fmla="*/ 846 w 883"/>
              <a:gd name="T119" fmla="*/ 47 h 1070"/>
              <a:gd name="T120" fmla="*/ 863 w 883"/>
              <a:gd name="T121" fmla="*/ 22 h 1070"/>
              <a:gd name="T122" fmla="*/ 881 w 883"/>
              <a:gd name="T123" fmla="*/ 5 h 1070"/>
              <a:gd name="T124" fmla="*/ 0 w 883"/>
              <a:gd name="T125" fmla="*/ 1068 h 1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3" h="1070">
                <a:moveTo>
                  <a:pt x="11" y="1059"/>
                </a:moveTo>
                <a:lnTo>
                  <a:pt x="13" y="1056"/>
                </a:lnTo>
                <a:lnTo>
                  <a:pt x="11" y="1055"/>
                </a:lnTo>
                <a:lnTo>
                  <a:pt x="9" y="1057"/>
                </a:lnTo>
                <a:lnTo>
                  <a:pt x="11" y="1059"/>
                </a:lnTo>
                <a:close/>
                <a:moveTo>
                  <a:pt x="20" y="1048"/>
                </a:moveTo>
                <a:lnTo>
                  <a:pt x="22" y="1046"/>
                </a:lnTo>
                <a:lnTo>
                  <a:pt x="20" y="1044"/>
                </a:lnTo>
                <a:lnTo>
                  <a:pt x="18" y="1047"/>
                </a:lnTo>
                <a:lnTo>
                  <a:pt x="20" y="1048"/>
                </a:lnTo>
                <a:close/>
                <a:moveTo>
                  <a:pt x="29" y="1038"/>
                </a:moveTo>
                <a:lnTo>
                  <a:pt x="31" y="1035"/>
                </a:lnTo>
                <a:lnTo>
                  <a:pt x="29" y="1033"/>
                </a:lnTo>
                <a:lnTo>
                  <a:pt x="27" y="1036"/>
                </a:lnTo>
                <a:lnTo>
                  <a:pt x="29" y="1038"/>
                </a:lnTo>
                <a:close/>
                <a:moveTo>
                  <a:pt x="38" y="1027"/>
                </a:moveTo>
                <a:lnTo>
                  <a:pt x="40" y="1024"/>
                </a:lnTo>
                <a:lnTo>
                  <a:pt x="37" y="1023"/>
                </a:lnTo>
                <a:lnTo>
                  <a:pt x="35" y="1025"/>
                </a:lnTo>
                <a:lnTo>
                  <a:pt x="38" y="1027"/>
                </a:lnTo>
                <a:close/>
                <a:moveTo>
                  <a:pt x="46" y="1017"/>
                </a:moveTo>
                <a:lnTo>
                  <a:pt x="48" y="1014"/>
                </a:lnTo>
                <a:lnTo>
                  <a:pt x="46" y="1012"/>
                </a:lnTo>
                <a:lnTo>
                  <a:pt x="44" y="1015"/>
                </a:lnTo>
                <a:lnTo>
                  <a:pt x="46" y="1017"/>
                </a:lnTo>
                <a:close/>
                <a:moveTo>
                  <a:pt x="55" y="1006"/>
                </a:moveTo>
                <a:lnTo>
                  <a:pt x="57" y="1003"/>
                </a:lnTo>
                <a:lnTo>
                  <a:pt x="55" y="1001"/>
                </a:lnTo>
                <a:lnTo>
                  <a:pt x="53" y="1004"/>
                </a:lnTo>
                <a:lnTo>
                  <a:pt x="55" y="1006"/>
                </a:lnTo>
                <a:close/>
                <a:moveTo>
                  <a:pt x="64" y="995"/>
                </a:moveTo>
                <a:lnTo>
                  <a:pt x="66" y="993"/>
                </a:lnTo>
                <a:lnTo>
                  <a:pt x="64" y="991"/>
                </a:lnTo>
                <a:lnTo>
                  <a:pt x="62" y="993"/>
                </a:lnTo>
                <a:lnTo>
                  <a:pt x="64" y="995"/>
                </a:lnTo>
                <a:close/>
                <a:moveTo>
                  <a:pt x="73" y="985"/>
                </a:moveTo>
                <a:lnTo>
                  <a:pt x="75" y="982"/>
                </a:lnTo>
                <a:lnTo>
                  <a:pt x="73" y="980"/>
                </a:lnTo>
                <a:lnTo>
                  <a:pt x="70" y="983"/>
                </a:lnTo>
                <a:lnTo>
                  <a:pt x="73" y="985"/>
                </a:lnTo>
                <a:close/>
                <a:moveTo>
                  <a:pt x="81" y="974"/>
                </a:moveTo>
                <a:lnTo>
                  <a:pt x="84" y="971"/>
                </a:lnTo>
                <a:lnTo>
                  <a:pt x="81" y="969"/>
                </a:lnTo>
                <a:lnTo>
                  <a:pt x="79" y="972"/>
                </a:lnTo>
                <a:lnTo>
                  <a:pt x="81" y="974"/>
                </a:lnTo>
                <a:close/>
                <a:moveTo>
                  <a:pt x="90" y="963"/>
                </a:moveTo>
                <a:lnTo>
                  <a:pt x="92" y="961"/>
                </a:lnTo>
                <a:lnTo>
                  <a:pt x="90" y="959"/>
                </a:lnTo>
                <a:lnTo>
                  <a:pt x="88" y="961"/>
                </a:lnTo>
                <a:lnTo>
                  <a:pt x="90" y="963"/>
                </a:lnTo>
                <a:close/>
                <a:moveTo>
                  <a:pt x="99" y="953"/>
                </a:moveTo>
                <a:lnTo>
                  <a:pt x="101" y="950"/>
                </a:lnTo>
                <a:lnTo>
                  <a:pt x="99" y="948"/>
                </a:lnTo>
                <a:lnTo>
                  <a:pt x="97" y="951"/>
                </a:lnTo>
                <a:lnTo>
                  <a:pt x="99" y="953"/>
                </a:lnTo>
                <a:close/>
                <a:moveTo>
                  <a:pt x="108" y="942"/>
                </a:moveTo>
                <a:lnTo>
                  <a:pt x="110" y="939"/>
                </a:lnTo>
                <a:lnTo>
                  <a:pt x="108" y="938"/>
                </a:lnTo>
                <a:lnTo>
                  <a:pt x="106" y="940"/>
                </a:lnTo>
                <a:lnTo>
                  <a:pt x="108" y="942"/>
                </a:lnTo>
                <a:close/>
                <a:moveTo>
                  <a:pt x="117" y="931"/>
                </a:moveTo>
                <a:lnTo>
                  <a:pt x="119" y="929"/>
                </a:lnTo>
                <a:lnTo>
                  <a:pt x="117" y="927"/>
                </a:lnTo>
                <a:lnTo>
                  <a:pt x="114" y="930"/>
                </a:lnTo>
                <a:lnTo>
                  <a:pt x="117" y="931"/>
                </a:lnTo>
                <a:close/>
                <a:moveTo>
                  <a:pt x="125" y="921"/>
                </a:moveTo>
                <a:lnTo>
                  <a:pt x="128" y="918"/>
                </a:lnTo>
                <a:lnTo>
                  <a:pt x="125" y="916"/>
                </a:lnTo>
                <a:lnTo>
                  <a:pt x="123" y="919"/>
                </a:lnTo>
                <a:lnTo>
                  <a:pt x="125" y="921"/>
                </a:lnTo>
                <a:close/>
                <a:moveTo>
                  <a:pt x="134" y="910"/>
                </a:moveTo>
                <a:lnTo>
                  <a:pt x="136" y="907"/>
                </a:lnTo>
                <a:lnTo>
                  <a:pt x="134" y="906"/>
                </a:lnTo>
                <a:lnTo>
                  <a:pt x="132" y="908"/>
                </a:lnTo>
                <a:lnTo>
                  <a:pt x="134" y="910"/>
                </a:lnTo>
                <a:close/>
                <a:moveTo>
                  <a:pt x="143" y="899"/>
                </a:moveTo>
                <a:lnTo>
                  <a:pt x="145" y="897"/>
                </a:lnTo>
                <a:lnTo>
                  <a:pt x="143" y="895"/>
                </a:lnTo>
                <a:lnTo>
                  <a:pt x="141" y="898"/>
                </a:lnTo>
                <a:lnTo>
                  <a:pt x="143" y="899"/>
                </a:lnTo>
                <a:close/>
                <a:moveTo>
                  <a:pt x="152" y="889"/>
                </a:moveTo>
                <a:lnTo>
                  <a:pt x="154" y="886"/>
                </a:lnTo>
                <a:lnTo>
                  <a:pt x="152" y="884"/>
                </a:lnTo>
                <a:lnTo>
                  <a:pt x="150" y="887"/>
                </a:lnTo>
                <a:lnTo>
                  <a:pt x="152" y="889"/>
                </a:lnTo>
                <a:close/>
                <a:moveTo>
                  <a:pt x="161" y="878"/>
                </a:moveTo>
                <a:lnTo>
                  <a:pt x="163" y="875"/>
                </a:lnTo>
                <a:lnTo>
                  <a:pt x="161" y="874"/>
                </a:lnTo>
                <a:lnTo>
                  <a:pt x="158" y="876"/>
                </a:lnTo>
                <a:lnTo>
                  <a:pt x="161" y="878"/>
                </a:lnTo>
                <a:close/>
                <a:moveTo>
                  <a:pt x="169" y="867"/>
                </a:moveTo>
                <a:lnTo>
                  <a:pt x="172" y="865"/>
                </a:lnTo>
                <a:lnTo>
                  <a:pt x="169" y="863"/>
                </a:lnTo>
                <a:lnTo>
                  <a:pt x="167" y="866"/>
                </a:lnTo>
                <a:lnTo>
                  <a:pt x="169" y="867"/>
                </a:lnTo>
                <a:close/>
                <a:moveTo>
                  <a:pt x="178" y="857"/>
                </a:moveTo>
                <a:lnTo>
                  <a:pt x="180" y="854"/>
                </a:lnTo>
                <a:lnTo>
                  <a:pt x="178" y="852"/>
                </a:lnTo>
                <a:lnTo>
                  <a:pt x="176" y="855"/>
                </a:lnTo>
                <a:lnTo>
                  <a:pt x="178" y="857"/>
                </a:lnTo>
                <a:close/>
                <a:moveTo>
                  <a:pt x="187" y="846"/>
                </a:moveTo>
                <a:lnTo>
                  <a:pt x="189" y="843"/>
                </a:lnTo>
                <a:lnTo>
                  <a:pt x="187" y="842"/>
                </a:lnTo>
                <a:lnTo>
                  <a:pt x="185" y="844"/>
                </a:lnTo>
                <a:lnTo>
                  <a:pt x="187" y="846"/>
                </a:lnTo>
                <a:close/>
                <a:moveTo>
                  <a:pt x="196" y="835"/>
                </a:moveTo>
                <a:lnTo>
                  <a:pt x="198" y="833"/>
                </a:lnTo>
                <a:lnTo>
                  <a:pt x="196" y="831"/>
                </a:lnTo>
                <a:lnTo>
                  <a:pt x="193" y="834"/>
                </a:lnTo>
                <a:lnTo>
                  <a:pt x="196" y="835"/>
                </a:lnTo>
                <a:close/>
                <a:moveTo>
                  <a:pt x="204" y="825"/>
                </a:moveTo>
                <a:lnTo>
                  <a:pt x="207" y="822"/>
                </a:lnTo>
                <a:lnTo>
                  <a:pt x="204" y="820"/>
                </a:lnTo>
                <a:lnTo>
                  <a:pt x="202" y="823"/>
                </a:lnTo>
                <a:lnTo>
                  <a:pt x="204" y="825"/>
                </a:lnTo>
                <a:close/>
                <a:moveTo>
                  <a:pt x="213" y="814"/>
                </a:moveTo>
                <a:lnTo>
                  <a:pt x="215" y="811"/>
                </a:lnTo>
                <a:lnTo>
                  <a:pt x="213" y="810"/>
                </a:lnTo>
                <a:lnTo>
                  <a:pt x="211" y="812"/>
                </a:lnTo>
                <a:lnTo>
                  <a:pt x="213" y="814"/>
                </a:lnTo>
                <a:close/>
                <a:moveTo>
                  <a:pt x="222" y="803"/>
                </a:moveTo>
                <a:lnTo>
                  <a:pt x="224" y="801"/>
                </a:lnTo>
                <a:lnTo>
                  <a:pt x="222" y="799"/>
                </a:lnTo>
                <a:lnTo>
                  <a:pt x="220" y="802"/>
                </a:lnTo>
                <a:lnTo>
                  <a:pt x="222" y="803"/>
                </a:lnTo>
                <a:close/>
                <a:moveTo>
                  <a:pt x="231" y="793"/>
                </a:moveTo>
                <a:lnTo>
                  <a:pt x="233" y="790"/>
                </a:lnTo>
                <a:lnTo>
                  <a:pt x="231" y="788"/>
                </a:lnTo>
                <a:lnTo>
                  <a:pt x="229" y="791"/>
                </a:lnTo>
                <a:lnTo>
                  <a:pt x="231" y="793"/>
                </a:lnTo>
                <a:close/>
                <a:moveTo>
                  <a:pt x="240" y="782"/>
                </a:moveTo>
                <a:lnTo>
                  <a:pt x="242" y="780"/>
                </a:lnTo>
                <a:lnTo>
                  <a:pt x="240" y="778"/>
                </a:lnTo>
                <a:lnTo>
                  <a:pt x="237" y="780"/>
                </a:lnTo>
                <a:lnTo>
                  <a:pt x="240" y="782"/>
                </a:lnTo>
                <a:close/>
                <a:moveTo>
                  <a:pt x="248" y="772"/>
                </a:moveTo>
                <a:lnTo>
                  <a:pt x="251" y="769"/>
                </a:lnTo>
                <a:lnTo>
                  <a:pt x="248" y="767"/>
                </a:lnTo>
                <a:lnTo>
                  <a:pt x="246" y="770"/>
                </a:lnTo>
                <a:lnTo>
                  <a:pt x="248" y="772"/>
                </a:lnTo>
                <a:close/>
                <a:moveTo>
                  <a:pt x="257" y="761"/>
                </a:moveTo>
                <a:lnTo>
                  <a:pt x="259" y="758"/>
                </a:lnTo>
                <a:lnTo>
                  <a:pt x="257" y="756"/>
                </a:lnTo>
                <a:lnTo>
                  <a:pt x="255" y="759"/>
                </a:lnTo>
                <a:lnTo>
                  <a:pt x="257" y="761"/>
                </a:lnTo>
                <a:close/>
                <a:moveTo>
                  <a:pt x="266" y="750"/>
                </a:moveTo>
                <a:lnTo>
                  <a:pt x="268" y="748"/>
                </a:lnTo>
                <a:lnTo>
                  <a:pt x="266" y="746"/>
                </a:lnTo>
                <a:lnTo>
                  <a:pt x="264" y="748"/>
                </a:lnTo>
                <a:lnTo>
                  <a:pt x="266" y="750"/>
                </a:lnTo>
                <a:close/>
                <a:moveTo>
                  <a:pt x="275" y="740"/>
                </a:moveTo>
                <a:lnTo>
                  <a:pt x="277" y="737"/>
                </a:lnTo>
                <a:lnTo>
                  <a:pt x="275" y="735"/>
                </a:lnTo>
                <a:lnTo>
                  <a:pt x="273" y="738"/>
                </a:lnTo>
                <a:lnTo>
                  <a:pt x="275" y="740"/>
                </a:lnTo>
                <a:close/>
                <a:moveTo>
                  <a:pt x="284" y="729"/>
                </a:moveTo>
                <a:lnTo>
                  <a:pt x="286" y="726"/>
                </a:lnTo>
                <a:lnTo>
                  <a:pt x="284" y="725"/>
                </a:lnTo>
                <a:lnTo>
                  <a:pt x="281" y="727"/>
                </a:lnTo>
                <a:lnTo>
                  <a:pt x="284" y="729"/>
                </a:lnTo>
                <a:close/>
                <a:moveTo>
                  <a:pt x="292" y="718"/>
                </a:moveTo>
                <a:lnTo>
                  <a:pt x="295" y="716"/>
                </a:lnTo>
                <a:lnTo>
                  <a:pt x="292" y="714"/>
                </a:lnTo>
                <a:lnTo>
                  <a:pt x="290" y="717"/>
                </a:lnTo>
                <a:lnTo>
                  <a:pt x="292" y="718"/>
                </a:lnTo>
                <a:close/>
                <a:moveTo>
                  <a:pt x="301" y="708"/>
                </a:moveTo>
                <a:lnTo>
                  <a:pt x="303" y="705"/>
                </a:lnTo>
                <a:lnTo>
                  <a:pt x="301" y="703"/>
                </a:lnTo>
                <a:lnTo>
                  <a:pt x="299" y="706"/>
                </a:lnTo>
                <a:lnTo>
                  <a:pt x="301" y="708"/>
                </a:lnTo>
                <a:close/>
                <a:moveTo>
                  <a:pt x="310" y="697"/>
                </a:moveTo>
                <a:lnTo>
                  <a:pt x="312" y="694"/>
                </a:lnTo>
                <a:lnTo>
                  <a:pt x="310" y="693"/>
                </a:lnTo>
                <a:lnTo>
                  <a:pt x="308" y="695"/>
                </a:lnTo>
                <a:lnTo>
                  <a:pt x="310" y="697"/>
                </a:lnTo>
                <a:close/>
                <a:moveTo>
                  <a:pt x="319" y="686"/>
                </a:moveTo>
                <a:lnTo>
                  <a:pt x="321" y="684"/>
                </a:lnTo>
                <a:lnTo>
                  <a:pt x="319" y="682"/>
                </a:lnTo>
                <a:lnTo>
                  <a:pt x="317" y="685"/>
                </a:lnTo>
                <a:lnTo>
                  <a:pt x="319" y="686"/>
                </a:lnTo>
                <a:close/>
                <a:moveTo>
                  <a:pt x="328" y="676"/>
                </a:moveTo>
                <a:lnTo>
                  <a:pt x="330" y="673"/>
                </a:lnTo>
                <a:lnTo>
                  <a:pt x="328" y="671"/>
                </a:lnTo>
                <a:lnTo>
                  <a:pt x="325" y="674"/>
                </a:lnTo>
                <a:lnTo>
                  <a:pt x="328" y="676"/>
                </a:lnTo>
                <a:close/>
                <a:moveTo>
                  <a:pt x="336" y="665"/>
                </a:moveTo>
                <a:lnTo>
                  <a:pt x="339" y="662"/>
                </a:lnTo>
                <a:lnTo>
                  <a:pt x="336" y="661"/>
                </a:lnTo>
                <a:lnTo>
                  <a:pt x="334" y="663"/>
                </a:lnTo>
                <a:lnTo>
                  <a:pt x="336" y="665"/>
                </a:lnTo>
                <a:close/>
                <a:moveTo>
                  <a:pt x="345" y="654"/>
                </a:moveTo>
                <a:lnTo>
                  <a:pt x="347" y="652"/>
                </a:lnTo>
                <a:lnTo>
                  <a:pt x="345" y="650"/>
                </a:lnTo>
                <a:lnTo>
                  <a:pt x="343" y="653"/>
                </a:lnTo>
                <a:lnTo>
                  <a:pt x="345" y="654"/>
                </a:lnTo>
                <a:close/>
                <a:moveTo>
                  <a:pt x="354" y="644"/>
                </a:moveTo>
                <a:lnTo>
                  <a:pt x="356" y="641"/>
                </a:lnTo>
                <a:lnTo>
                  <a:pt x="354" y="639"/>
                </a:lnTo>
                <a:lnTo>
                  <a:pt x="352" y="642"/>
                </a:lnTo>
                <a:lnTo>
                  <a:pt x="354" y="644"/>
                </a:lnTo>
                <a:close/>
                <a:moveTo>
                  <a:pt x="363" y="633"/>
                </a:moveTo>
                <a:lnTo>
                  <a:pt x="365" y="630"/>
                </a:lnTo>
                <a:lnTo>
                  <a:pt x="363" y="629"/>
                </a:lnTo>
                <a:lnTo>
                  <a:pt x="360" y="631"/>
                </a:lnTo>
                <a:lnTo>
                  <a:pt x="363" y="633"/>
                </a:lnTo>
                <a:close/>
                <a:moveTo>
                  <a:pt x="371" y="622"/>
                </a:moveTo>
                <a:lnTo>
                  <a:pt x="374" y="620"/>
                </a:lnTo>
                <a:lnTo>
                  <a:pt x="371" y="618"/>
                </a:lnTo>
                <a:lnTo>
                  <a:pt x="369" y="621"/>
                </a:lnTo>
                <a:lnTo>
                  <a:pt x="371" y="622"/>
                </a:lnTo>
                <a:close/>
                <a:moveTo>
                  <a:pt x="380" y="612"/>
                </a:moveTo>
                <a:lnTo>
                  <a:pt x="382" y="609"/>
                </a:lnTo>
                <a:lnTo>
                  <a:pt x="380" y="607"/>
                </a:lnTo>
                <a:lnTo>
                  <a:pt x="378" y="610"/>
                </a:lnTo>
                <a:lnTo>
                  <a:pt x="380" y="612"/>
                </a:lnTo>
                <a:close/>
                <a:moveTo>
                  <a:pt x="389" y="601"/>
                </a:moveTo>
                <a:lnTo>
                  <a:pt x="391" y="598"/>
                </a:lnTo>
                <a:lnTo>
                  <a:pt x="389" y="597"/>
                </a:lnTo>
                <a:lnTo>
                  <a:pt x="387" y="599"/>
                </a:lnTo>
                <a:lnTo>
                  <a:pt x="389" y="601"/>
                </a:lnTo>
                <a:close/>
                <a:moveTo>
                  <a:pt x="398" y="590"/>
                </a:moveTo>
                <a:lnTo>
                  <a:pt x="400" y="588"/>
                </a:lnTo>
                <a:lnTo>
                  <a:pt x="398" y="586"/>
                </a:lnTo>
                <a:lnTo>
                  <a:pt x="396" y="589"/>
                </a:lnTo>
                <a:lnTo>
                  <a:pt x="398" y="590"/>
                </a:lnTo>
                <a:close/>
                <a:moveTo>
                  <a:pt x="407" y="580"/>
                </a:moveTo>
                <a:lnTo>
                  <a:pt x="409" y="577"/>
                </a:lnTo>
                <a:lnTo>
                  <a:pt x="407" y="575"/>
                </a:lnTo>
                <a:lnTo>
                  <a:pt x="404" y="578"/>
                </a:lnTo>
                <a:lnTo>
                  <a:pt x="407" y="580"/>
                </a:lnTo>
                <a:close/>
                <a:moveTo>
                  <a:pt x="415" y="569"/>
                </a:moveTo>
                <a:lnTo>
                  <a:pt x="418" y="567"/>
                </a:lnTo>
                <a:lnTo>
                  <a:pt x="415" y="565"/>
                </a:lnTo>
                <a:lnTo>
                  <a:pt x="413" y="567"/>
                </a:lnTo>
                <a:lnTo>
                  <a:pt x="415" y="569"/>
                </a:lnTo>
                <a:close/>
                <a:moveTo>
                  <a:pt x="424" y="559"/>
                </a:moveTo>
                <a:lnTo>
                  <a:pt x="426" y="556"/>
                </a:lnTo>
                <a:lnTo>
                  <a:pt x="424" y="554"/>
                </a:lnTo>
                <a:lnTo>
                  <a:pt x="422" y="557"/>
                </a:lnTo>
                <a:lnTo>
                  <a:pt x="424" y="559"/>
                </a:lnTo>
                <a:close/>
                <a:moveTo>
                  <a:pt x="433" y="548"/>
                </a:moveTo>
                <a:lnTo>
                  <a:pt x="435" y="545"/>
                </a:lnTo>
                <a:lnTo>
                  <a:pt x="433" y="543"/>
                </a:lnTo>
                <a:lnTo>
                  <a:pt x="431" y="546"/>
                </a:lnTo>
                <a:lnTo>
                  <a:pt x="433" y="548"/>
                </a:lnTo>
                <a:close/>
                <a:moveTo>
                  <a:pt x="442" y="537"/>
                </a:moveTo>
                <a:lnTo>
                  <a:pt x="444" y="535"/>
                </a:lnTo>
                <a:lnTo>
                  <a:pt x="442" y="533"/>
                </a:lnTo>
                <a:lnTo>
                  <a:pt x="440" y="535"/>
                </a:lnTo>
                <a:lnTo>
                  <a:pt x="442" y="537"/>
                </a:lnTo>
                <a:close/>
                <a:moveTo>
                  <a:pt x="451" y="527"/>
                </a:moveTo>
                <a:lnTo>
                  <a:pt x="453" y="524"/>
                </a:lnTo>
                <a:lnTo>
                  <a:pt x="451" y="522"/>
                </a:lnTo>
                <a:lnTo>
                  <a:pt x="448" y="525"/>
                </a:lnTo>
                <a:lnTo>
                  <a:pt x="451" y="527"/>
                </a:lnTo>
                <a:close/>
                <a:moveTo>
                  <a:pt x="459" y="516"/>
                </a:moveTo>
                <a:lnTo>
                  <a:pt x="462" y="513"/>
                </a:lnTo>
                <a:lnTo>
                  <a:pt x="459" y="511"/>
                </a:lnTo>
                <a:lnTo>
                  <a:pt x="457" y="514"/>
                </a:lnTo>
                <a:lnTo>
                  <a:pt x="459" y="516"/>
                </a:lnTo>
                <a:close/>
                <a:moveTo>
                  <a:pt x="468" y="505"/>
                </a:moveTo>
                <a:lnTo>
                  <a:pt x="470" y="503"/>
                </a:lnTo>
                <a:lnTo>
                  <a:pt x="468" y="501"/>
                </a:lnTo>
                <a:lnTo>
                  <a:pt x="466" y="503"/>
                </a:lnTo>
                <a:lnTo>
                  <a:pt x="468" y="505"/>
                </a:lnTo>
                <a:close/>
                <a:moveTo>
                  <a:pt x="477" y="495"/>
                </a:moveTo>
                <a:lnTo>
                  <a:pt x="479" y="492"/>
                </a:lnTo>
                <a:lnTo>
                  <a:pt x="477" y="490"/>
                </a:lnTo>
                <a:lnTo>
                  <a:pt x="475" y="493"/>
                </a:lnTo>
                <a:lnTo>
                  <a:pt x="477" y="495"/>
                </a:lnTo>
                <a:close/>
                <a:moveTo>
                  <a:pt x="486" y="484"/>
                </a:moveTo>
                <a:lnTo>
                  <a:pt x="488" y="481"/>
                </a:lnTo>
                <a:lnTo>
                  <a:pt x="486" y="480"/>
                </a:lnTo>
                <a:lnTo>
                  <a:pt x="483" y="482"/>
                </a:lnTo>
                <a:lnTo>
                  <a:pt x="486" y="484"/>
                </a:lnTo>
                <a:close/>
                <a:moveTo>
                  <a:pt x="495" y="473"/>
                </a:moveTo>
                <a:lnTo>
                  <a:pt x="497" y="471"/>
                </a:lnTo>
                <a:lnTo>
                  <a:pt x="494" y="469"/>
                </a:lnTo>
                <a:lnTo>
                  <a:pt x="492" y="472"/>
                </a:lnTo>
                <a:lnTo>
                  <a:pt x="495" y="473"/>
                </a:lnTo>
                <a:close/>
                <a:moveTo>
                  <a:pt x="503" y="463"/>
                </a:moveTo>
                <a:lnTo>
                  <a:pt x="505" y="460"/>
                </a:lnTo>
                <a:lnTo>
                  <a:pt x="503" y="458"/>
                </a:lnTo>
                <a:lnTo>
                  <a:pt x="501" y="461"/>
                </a:lnTo>
                <a:lnTo>
                  <a:pt x="503" y="463"/>
                </a:lnTo>
                <a:close/>
                <a:moveTo>
                  <a:pt x="512" y="452"/>
                </a:moveTo>
                <a:lnTo>
                  <a:pt x="514" y="449"/>
                </a:lnTo>
                <a:lnTo>
                  <a:pt x="512" y="448"/>
                </a:lnTo>
                <a:lnTo>
                  <a:pt x="510" y="450"/>
                </a:lnTo>
                <a:lnTo>
                  <a:pt x="512" y="452"/>
                </a:lnTo>
                <a:close/>
                <a:moveTo>
                  <a:pt x="521" y="441"/>
                </a:moveTo>
                <a:lnTo>
                  <a:pt x="523" y="439"/>
                </a:lnTo>
                <a:lnTo>
                  <a:pt x="521" y="437"/>
                </a:lnTo>
                <a:lnTo>
                  <a:pt x="519" y="440"/>
                </a:lnTo>
                <a:lnTo>
                  <a:pt x="521" y="441"/>
                </a:lnTo>
                <a:close/>
                <a:moveTo>
                  <a:pt x="530" y="431"/>
                </a:moveTo>
                <a:lnTo>
                  <a:pt x="532" y="428"/>
                </a:lnTo>
                <a:lnTo>
                  <a:pt x="530" y="426"/>
                </a:lnTo>
                <a:lnTo>
                  <a:pt x="527" y="429"/>
                </a:lnTo>
                <a:lnTo>
                  <a:pt x="530" y="431"/>
                </a:lnTo>
                <a:close/>
                <a:moveTo>
                  <a:pt x="538" y="420"/>
                </a:moveTo>
                <a:lnTo>
                  <a:pt x="541" y="417"/>
                </a:lnTo>
                <a:lnTo>
                  <a:pt x="538" y="416"/>
                </a:lnTo>
                <a:lnTo>
                  <a:pt x="536" y="418"/>
                </a:lnTo>
                <a:lnTo>
                  <a:pt x="538" y="420"/>
                </a:lnTo>
                <a:close/>
                <a:moveTo>
                  <a:pt x="547" y="409"/>
                </a:moveTo>
                <a:lnTo>
                  <a:pt x="549" y="407"/>
                </a:lnTo>
                <a:lnTo>
                  <a:pt x="547" y="405"/>
                </a:lnTo>
                <a:lnTo>
                  <a:pt x="545" y="408"/>
                </a:lnTo>
                <a:lnTo>
                  <a:pt x="547" y="409"/>
                </a:lnTo>
                <a:close/>
                <a:moveTo>
                  <a:pt x="556" y="399"/>
                </a:moveTo>
                <a:lnTo>
                  <a:pt x="558" y="396"/>
                </a:lnTo>
                <a:lnTo>
                  <a:pt x="556" y="394"/>
                </a:lnTo>
                <a:lnTo>
                  <a:pt x="554" y="397"/>
                </a:lnTo>
                <a:lnTo>
                  <a:pt x="556" y="399"/>
                </a:lnTo>
                <a:close/>
                <a:moveTo>
                  <a:pt x="565" y="388"/>
                </a:moveTo>
                <a:lnTo>
                  <a:pt x="567" y="385"/>
                </a:lnTo>
                <a:lnTo>
                  <a:pt x="565" y="384"/>
                </a:lnTo>
                <a:lnTo>
                  <a:pt x="563" y="386"/>
                </a:lnTo>
                <a:lnTo>
                  <a:pt x="565" y="388"/>
                </a:lnTo>
                <a:close/>
                <a:moveTo>
                  <a:pt x="574" y="377"/>
                </a:moveTo>
                <a:lnTo>
                  <a:pt x="576" y="375"/>
                </a:lnTo>
                <a:lnTo>
                  <a:pt x="574" y="373"/>
                </a:lnTo>
                <a:lnTo>
                  <a:pt x="571" y="376"/>
                </a:lnTo>
                <a:lnTo>
                  <a:pt x="574" y="377"/>
                </a:lnTo>
                <a:close/>
                <a:moveTo>
                  <a:pt x="582" y="367"/>
                </a:moveTo>
                <a:lnTo>
                  <a:pt x="585" y="364"/>
                </a:lnTo>
                <a:lnTo>
                  <a:pt x="582" y="362"/>
                </a:lnTo>
                <a:lnTo>
                  <a:pt x="580" y="365"/>
                </a:lnTo>
                <a:lnTo>
                  <a:pt x="582" y="367"/>
                </a:lnTo>
                <a:close/>
                <a:moveTo>
                  <a:pt x="591" y="356"/>
                </a:moveTo>
                <a:lnTo>
                  <a:pt x="593" y="354"/>
                </a:lnTo>
                <a:lnTo>
                  <a:pt x="591" y="352"/>
                </a:lnTo>
                <a:lnTo>
                  <a:pt x="589" y="354"/>
                </a:lnTo>
                <a:lnTo>
                  <a:pt x="591" y="356"/>
                </a:lnTo>
                <a:close/>
                <a:moveTo>
                  <a:pt x="600" y="346"/>
                </a:moveTo>
                <a:lnTo>
                  <a:pt x="602" y="343"/>
                </a:lnTo>
                <a:lnTo>
                  <a:pt x="600" y="341"/>
                </a:lnTo>
                <a:lnTo>
                  <a:pt x="598" y="344"/>
                </a:lnTo>
                <a:lnTo>
                  <a:pt x="600" y="346"/>
                </a:lnTo>
                <a:close/>
                <a:moveTo>
                  <a:pt x="609" y="335"/>
                </a:moveTo>
                <a:lnTo>
                  <a:pt x="611" y="332"/>
                </a:lnTo>
                <a:lnTo>
                  <a:pt x="609" y="330"/>
                </a:lnTo>
                <a:lnTo>
                  <a:pt x="607" y="333"/>
                </a:lnTo>
                <a:lnTo>
                  <a:pt x="609" y="335"/>
                </a:lnTo>
                <a:close/>
                <a:moveTo>
                  <a:pt x="618" y="324"/>
                </a:moveTo>
                <a:lnTo>
                  <a:pt x="620" y="322"/>
                </a:lnTo>
                <a:lnTo>
                  <a:pt x="618" y="320"/>
                </a:lnTo>
                <a:lnTo>
                  <a:pt x="615" y="322"/>
                </a:lnTo>
                <a:lnTo>
                  <a:pt x="618" y="324"/>
                </a:lnTo>
                <a:close/>
                <a:moveTo>
                  <a:pt x="626" y="314"/>
                </a:moveTo>
                <a:lnTo>
                  <a:pt x="629" y="311"/>
                </a:lnTo>
                <a:lnTo>
                  <a:pt x="626" y="309"/>
                </a:lnTo>
                <a:lnTo>
                  <a:pt x="624" y="312"/>
                </a:lnTo>
                <a:lnTo>
                  <a:pt x="626" y="314"/>
                </a:lnTo>
                <a:close/>
                <a:moveTo>
                  <a:pt x="635" y="303"/>
                </a:moveTo>
                <a:lnTo>
                  <a:pt x="637" y="300"/>
                </a:lnTo>
                <a:lnTo>
                  <a:pt x="635" y="298"/>
                </a:lnTo>
                <a:lnTo>
                  <a:pt x="633" y="301"/>
                </a:lnTo>
                <a:lnTo>
                  <a:pt x="635" y="303"/>
                </a:lnTo>
                <a:close/>
                <a:moveTo>
                  <a:pt x="644" y="292"/>
                </a:moveTo>
                <a:lnTo>
                  <a:pt x="646" y="290"/>
                </a:lnTo>
                <a:lnTo>
                  <a:pt x="644" y="288"/>
                </a:lnTo>
                <a:lnTo>
                  <a:pt x="642" y="290"/>
                </a:lnTo>
                <a:lnTo>
                  <a:pt x="644" y="292"/>
                </a:lnTo>
                <a:close/>
                <a:moveTo>
                  <a:pt x="653" y="282"/>
                </a:moveTo>
                <a:lnTo>
                  <a:pt x="655" y="279"/>
                </a:lnTo>
                <a:lnTo>
                  <a:pt x="653" y="277"/>
                </a:lnTo>
                <a:lnTo>
                  <a:pt x="650" y="280"/>
                </a:lnTo>
                <a:lnTo>
                  <a:pt x="653" y="282"/>
                </a:lnTo>
                <a:close/>
                <a:moveTo>
                  <a:pt x="661" y="271"/>
                </a:moveTo>
                <a:lnTo>
                  <a:pt x="664" y="268"/>
                </a:lnTo>
                <a:lnTo>
                  <a:pt x="661" y="267"/>
                </a:lnTo>
                <a:lnTo>
                  <a:pt x="659" y="269"/>
                </a:lnTo>
                <a:lnTo>
                  <a:pt x="661" y="271"/>
                </a:lnTo>
                <a:close/>
                <a:moveTo>
                  <a:pt x="670" y="260"/>
                </a:moveTo>
                <a:lnTo>
                  <a:pt x="672" y="258"/>
                </a:lnTo>
                <a:lnTo>
                  <a:pt x="670" y="256"/>
                </a:lnTo>
                <a:lnTo>
                  <a:pt x="668" y="259"/>
                </a:lnTo>
                <a:lnTo>
                  <a:pt x="670" y="260"/>
                </a:lnTo>
                <a:close/>
                <a:moveTo>
                  <a:pt x="679" y="250"/>
                </a:moveTo>
                <a:lnTo>
                  <a:pt x="681" y="247"/>
                </a:lnTo>
                <a:lnTo>
                  <a:pt x="679" y="245"/>
                </a:lnTo>
                <a:lnTo>
                  <a:pt x="677" y="248"/>
                </a:lnTo>
                <a:lnTo>
                  <a:pt x="679" y="250"/>
                </a:lnTo>
                <a:close/>
                <a:moveTo>
                  <a:pt x="688" y="239"/>
                </a:moveTo>
                <a:lnTo>
                  <a:pt x="690" y="236"/>
                </a:lnTo>
                <a:lnTo>
                  <a:pt x="688" y="235"/>
                </a:lnTo>
                <a:lnTo>
                  <a:pt x="685" y="237"/>
                </a:lnTo>
                <a:lnTo>
                  <a:pt x="688" y="239"/>
                </a:lnTo>
                <a:close/>
                <a:moveTo>
                  <a:pt x="696" y="228"/>
                </a:moveTo>
                <a:lnTo>
                  <a:pt x="699" y="226"/>
                </a:lnTo>
                <a:lnTo>
                  <a:pt x="696" y="224"/>
                </a:lnTo>
                <a:lnTo>
                  <a:pt x="694" y="227"/>
                </a:lnTo>
                <a:lnTo>
                  <a:pt x="696" y="228"/>
                </a:lnTo>
                <a:close/>
                <a:moveTo>
                  <a:pt x="705" y="218"/>
                </a:moveTo>
                <a:lnTo>
                  <a:pt x="707" y="215"/>
                </a:lnTo>
                <a:lnTo>
                  <a:pt x="705" y="213"/>
                </a:lnTo>
                <a:lnTo>
                  <a:pt x="703" y="216"/>
                </a:lnTo>
                <a:lnTo>
                  <a:pt x="705" y="218"/>
                </a:lnTo>
                <a:close/>
                <a:moveTo>
                  <a:pt x="714" y="207"/>
                </a:moveTo>
                <a:lnTo>
                  <a:pt x="716" y="204"/>
                </a:lnTo>
                <a:lnTo>
                  <a:pt x="714" y="203"/>
                </a:lnTo>
                <a:lnTo>
                  <a:pt x="712" y="205"/>
                </a:lnTo>
                <a:lnTo>
                  <a:pt x="714" y="207"/>
                </a:lnTo>
                <a:close/>
                <a:moveTo>
                  <a:pt x="723" y="196"/>
                </a:moveTo>
                <a:lnTo>
                  <a:pt x="725" y="194"/>
                </a:lnTo>
                <a:lnTo>
                  <a:pt x="723" y="192"/>
                </a:lnTo>
                <a:lnTo>
                  <a:pt x="721" y="195"/>
                </a:lnTo>
                <a:lnTo>
                  <a:pt x="723" y="196"/>
                </a:lnTo>
                <a:close/>
                <a:moveTo>
                  <a:pt x="732" y="186"/>
                </a:moveTo>
                <a:lnTo>
                  <a:pt x="734" y="183"/>
                </a:lnTo>
                <a:lnTo>
                  <a:pt x="732" y="181"/>
                </a:lnTo>
                <a:lnTo>
                  <a:pt x="730" y="184"/>
                </a:lnTo>
                <a:lnTo>
                  <a:pt x="732" y="186"/>
                </a:lnTo>
                <a:close/>
                <a:moveTo>
                  <a:pt x="741" y="175"/>
                </a:moveTo>
                <a:lnTo>
                  <a:pt x="743" y="172"/>
                </a:lnTo>
                <a:lnTo>
                  <a:pt x="741" y="171"/>
                </a:lnTo>
                <a:lnTo>
                  <a:pt x="738" y="173"/>
                </a:lnTo>
                <a:lnTo>
                  <a:pt x="741" y="175"/>
                </a:lnTo>
                <a:close/>
                <a:moveTo>
                  <a:pt x="749" y="164"/>
                </a:moveTo>
                <a:lnTo>
                  <a:pt x="752" y="162"/>
                </a:lnTo>
                <a:lnTo>
                  <a:pt x="749" y="160"/>
                </a:lnTo>
                <a:lnTo>
                  <a:pt x="747" y="163"/>
                </a:lnTo>
                <a:lnTo>
                  <a:pt x="749" y="164"/>
                </a:lnTo>
                <a:close/>
                <a:moveTo>
                  <a:pt x="758" y="154"/>
                </a:moveTo>
                <a:lnTo>
                  <a:pt x="760" y="151"/>
                </a:lnTo>
                <a:lnTo>
                  <a:pt x="758" y="149"/>
                </a:lnTo>
                <a:lnTo>
                  <a:pt x="756" y="152"/>
                </a:lnTo>
                <a:lnTo>
                  <a:pt x="758" y="154"/>
                </a:lnTo>
                <a:close/>
                <a:moveTo>
                  <a:pt x="767" y="143"/>
                </a:moveTo>
                <a:lnTo>
                  <a:pt x="769" y="140"/>
                </a:lnTo>
                <a:lnTo>
                  <a:pt x="767" y="139"/>
                </a:lnTo>
                <a:lnTo>
                  <a:pt x="765" y="141"/>
                </a:lnTo>
                <a:lnTo>
                  <a:pt x="767" y="143"/>
                </a:lnTo>
                <a:close/>
                <a:moveTo>
                  <a:pt x="776" y="132"/>
                </a:moveTo>
                <a:lnTo>
                  <a:pt x="778" y="130"/>
                </a:lnTo>
                <a:lnTo>
                  <a:pt x="776" y="128"/>
                </a:lnTo>
                <a:lnTo>
                  <a:pt x="774" y="131"/>
                </a:lnTo>
                <a:lnTo>
                  <a:pt x="776" y="132"/>
                </a:lnTo>
                <a:close/>
                <a:moveTo>
                  <a:pt x="785" y="122"/>
                </a:moveTo>
                <a:lnTo>
                  <a:pt x="787" y="119"/>
                </a:lnTo>
                <a:lnTo>
                  <a:pt x="785" y="117"/>
                </a:lnTo>
                <a:lnTo>
                  <a:pt x="782" y="120"/>
                </a:lnTo>
                <a:lnTo>
                  <a:pt x="785" y="122"/>
                </a:lnTo>
                <a:close/>
                <a:moveTo>
                  <a:pt x="793" y="111"/>
                </a:moveTo>
                <a:lnTo>
                  <a:pt x="796" y="109"/>
                </a:lnTo>
                <a:lnTo>
                  <a:pt x="793" y="107"/>
                </a:lnTo>
                <a:lnTo>
                  <a:pt x="791" y="109"/>
                </a:lnTo>
                <a:lnTo>
                  <a:pt x="793" y="111"/>
                </a:lnTo>
                <a:close/>
                <a:moveTo>
                  <a:pt x="802" y="101"/>
                </a:moveTo>
                <a:lnTo>
                  <a:pt x="804" y="98"/>
                </a:lnTo>
                <a:lnTo>
                  <a:pt x="802" y="96"/>
                </a:lnTo>
                <a:lnTo>
                  <a:pt x="800" y="99"/>
                </a:lnTo>
                <a:lnTo>
                  <a:pt x="802" y="101"/>
                </a:lnTo>
                <a:close/>
                <a:moveTo>
                  <a:pt x="811" y="90"/>
                </a:moveTo>
                <a:lnTo>
                  <a:pt x="813" y="87"/>
                </a:lnTo>
                <a:lnTo>
                  <a:pt x="811" y="85"/>
                </a:lnTo>
                <a:lnTo>
                  <a:pt x="809" y="88"/>
                </a:lnTo>
                <a:lnTo>
                  <a:pt x="811" y="90"/>
                </a:lnTo>
                <a:close/>
                <a:moveTo>
                  <a:pt x="820" y="79"/>
                </a:moveTo>
                <a:lnTo>
                  <a:pt x="822" y="77"/>
                </a:lnTo>
                <a:lnTo>
                  <a:pt x="819" y="75"/>
                </a:lnTo>
                <a:lnTo>
                  <a:pt x="817" y="77"/>
                </a:lnTo>
                <a:lnTo>
                  <a:pt x="820" y="79"/>
                </a:lnTo>
                <a:close/>
                <a:moveTo>
                  <a:pt x="828" y="69"/>
                </a:moveTo>
                <a:lnTo>
                  <a:pt x="830" y="66"/>
                </a:lnTo>
                <a:lnTo>
                  <a:pt x="828" y="64"/>
                </a:lnTo>
                <a:lnTo>
                  <a:pt x="826" y="67"/>
                </a:lnTo>
                <a:lnTo>
                  <a:pt x="828" y="69"/>
                </a:lnTo>
                <a:close/>
                <a:moveTo>
                  <a:pt x="837" y="58"/>
                </a:moveTo>
                <a:lnTo>
                  <a:pt x="839" y="55"/>
                </a:lnTo>
                <a:lnTo>
                  <a:pt x="837" y="54"/>
                </a:lnTo>
                <a:lnTo>
                  <a:pt x="835" y="56"/>
                </a:lnTo>
                <a:lnTo>
                  <a:pt x="837" y="58"/>
                </a:lnTo>
                <a:close/>
                <a:moveTo>
                  <a:pt x="846" y="47"/>
                </a:moveTo>
                <a:lnTo>
                  <a:pt x="848" y="45"/>
                </a:lnTo>
                <a:lnTo>
                  <a:pt x="846" y="43"/>
                </a:lnTo>
                <a:lnTo>
                  <a:pt x="844" y="46"/>
                </a:lnTo>
                <a:lnTo>
                  <a:pt x="846" y="47"/>
                </a:lnTo>
                <a:close/>
                <a:moveTo>
                  <a:pt x="855" y="37"/>
                </a:moveTo>
                <a:lnTo>
                  <a:pt x="857" y="34"/>
                </a:lnTo>
                <a:lnTo>
                  <a:pt x="855" y="32"/>
                </a:lnTo>
                <a:lnTo>
                  <a:pt x="852" y="35"/>
                </a:lnTo>
                <a:lnTo>
                  <a:pt x="855" y="37"/>
                </a:lnTo>
                <a:close/>
                <a:moveTo>
                  <a:pt x="863" y="26"/>
                </a:moveTo>
                <a:lnTo>
                  <a:pt x="866" y="23"/>
                </a:lnTo>
                <a:lnTo>
                  <a:pt x="863" y="22"/>
                </a:lnTo>
                <a:lnTo>
                  <a:pt x="861" y="24"/>
                </a:lnTo>
                <a:lnTo>
                  <a:pt x="863" y="26"/>
                </a:lnTo>
                <a:close/>
                <a:moveTo>
                  <a:pt x="872" y="15"/>
                </a:moveTo>
                <a:lnTo>
                  <a:pt x="874" y="13"/>
                </a:lnTo>
                <a:lnTo>
                  <a:pt x="872" y="11"/>
                </a:lnTo>
                <a:lnTo>
                  <a:pt x="870" y="14"/>
                </a:lnTo>
                <a:lnTo>
                  <a:pt x="872" y="15"/>
                </a:lnTo>
                <a:close/>
                <a:moveTo>
                  <a:pt x="881" y="5"/>
                </a:moveTo>
                <a:lnTo>
                  <a:pt x="883" y="2"/>
                </a:lnTo>
                <a:lnTo>
                  <a:pt x="881" y="0"/>
                </a:lnTo>
                <a:lnTo>
                  <a:pt x="879" y="3"/>
                </a:lnTo>
                <a:lnTo>
                  <a:pt x="881" y="5"/>
                </a:lnTo>
                <a:close/>
                <a:moveTo>
                  <a:pt x="2" y="1070"/>
                </a:moveTo>
                <a:lnTo>
                  <a:pt x="5" y="1067"/>
                </a:lnTo>
                <a:lnTo>
                  <a:pt x="2" y="1065"/>
                </a:lnTo>
                <a:lnTo>
                  <a:pt x="0" y="1068"/>
                </a:lnTo>
                <a:lnTo>
                  <a:pt x="2" y="10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41" name="Freeform 171"/>
          <p:cNvSpPr>
            <a:spLocks noEditPoints="1"/>
          </p:cNvSpPr>
          <p:nvPr/>
        </p:nvSpPr>
        <p:spPr bwMode="auto">
          <a:xfrm>
            <a:off x="7045685" y="2612650"/>
            <a:ext cx="2227984" cy="256148"/>
          </a:xfrm>
          <a:custGeom>
            <a:avLst/>
            <a:gdLst>
              <a:gd name="T0" fmla="*/ 28 w 882"/>
              <a:gd name="T1" fmla="*/ 6 h 98"/>
              <a:gd name="T2" fmla="*/ 45 w 882"/>
              <a:gd name="T3" fmla="*/ 8 h 98"/>
              <a:gd name="T4" fmla="*/ 59 w 882"/>
              <a:gd name="T5" fmla="*/ 6 h 98"/>
              <a:gd name="T6" fmla="*/ 69 w 882"/>
              <a:gd name="T7" fmla="*/ 7 h 98"/>
              <a:gd name="T8" fmla="*/ 83 w 882"/>
              <a:gd name="T9" fmla="*/ 12 h 98"/>
              <a:gd name="T10" fmla="*/ 110 w 882"/>
              <a:gd name="T11" fmla="*/ 15 h 98"/>
              <a:gd name="T12" fmla="*/ 127 w 882"/>
              <a:gd name="T13" fmla="*/ 17 h 98"/>
              <a:gd name="T14" fmla="*/ 141 w 882"/>
              <a:gd name="T15" fmla="*/ 15 h 98"/>
              <a:gd name="T16" fmla="*/ 151 w 882"/>
              <a:gd name="T17" fmla="*/ 16 h 98"/>
              <a:gd name="T18" fmla="*/ 165 w 882"/>
              <a:gd name="T19" fmla="*/ 21 h 98"/>
              <a:gd name="T20" fmla="*/ 192 w 882"/>
              <a:gd name="T21" fmla="*/ 23 h 98"/>
              <a:gd name="T22" fmla="*/ 209 w 882"/>
              <a:gd name="T23" fmla="*/ 25 h 98"/>
              <a:gd name="T24" fmla="*/ 223 w 882"/>
              <a:gd name="T25" fmla="*/ 24 h 98"/>
              <a:gd name="T26" fmla="*/ 234 w 882"/>
              <a:gd name="T27" fmla="*/ 25 h 98"/>
              <a:gd name="T28" fmla="*/ 247 w 882"/>
              <a:gd name="T29" fmla="*/ 30 h 98"/>
              <a:gd name="T30" fmla="*/ 275 w 882"/>
              <a:gd name="T31" fmla="*/ 33 h 98"/>
              <a:gd name="T32" fmla="*/ 292 w 882"/>
              <a:gd name="T33" fmla="*/ 34 h 98"/>
              <a:gd name="T34" fmla="*/ 306 w 882"/>
              <a:gd name="T35" fmla="*/ 33 h 98"/>
              <a:gd name="T36" fmla="*/ 316 w 882"/>
              <a:gd name="T37" fmla="*/ 34 h 98"/>
              <a:gd name="T38" fmla="*/ 330 w 882"/>
              <a:gd name="T39" fmla="*/ 38 h 98"/>
              <a:gd name="T40" fmla="*/ 357 w 882"/>
              <a:gd name="T41" fmla="*/ 41 h 98"/>
              <a:gd name="T42" fmla="*/ 374 w 882"/>
              <a:gd name="T43" fmla="*/ 43 h 98"/>
              <a:gd name="T44" fmla="*/ 388 w 882"/>
              <a:gd name="T45" fmla="*/ 42 h 98"/>
              <a:gd name="T46" fmla="*/ 398 w 882"/>
              <a:gd name="T47" fmla="*/ 43 h 98"/>
              <a:gd name="T48" fmla="*/ 412 w 882"/>
              <a:gd name="T49" fmla="*/ 47 h 98"/>
              <a:gd name="T50" fmla="*/ 439 w 882"/>
              <a:gd name="T51" fmla="*/ 50 h 98"/>
              <a:gd name="T52" fmla="*/ 456 w 882"/>
              <a:gd name="T53" fmla="*/ 52 h 98"/>
              <a:gd name="T54" fmla="*/ 471 w 882"/>
              <a:gd name="T55" fmla="*/ 51 h 98"/>
              <a:gd name="T56" fmla="*/ 481 w 882"/>
              <a:gd name="T57" fmla="*/ 52 h 98"/>
              <a:gd name="T58" fmla="*/ 494 w 882"/>
              <a:gd name="T59" fmla="*/ 56 h 98"/>
              <a:gd name="T60" fmla="*/ 522 w 882"/>
              <a:gd name="T61" fmla="*/ 59 h 98"/>
              <a:gd name="T62" fmla="*/ 539 w 882"/>
              <a:gd name="T63" fmla="*/ 61 h 98"/>
              <a:gd name="T64" fmla="*/ 553 w 882"/>
              <a:gd name="T65" fmla="*/ 60 h 98"/>
              <a:gd name="T66" fmla="*/ 563 w 882"/>
              <a:gd name="T67" fmla="*/ 61 h 98"/>
              <a:gd name="T68" fmla="*/ 577 w 882"/>
              <a:gd name="T69" fmla="*/ 65 h 98"/>
              <a:gd name="T70" fmla="*/ 604 w 882"/>
              <a:gd name="T71" fmla="*/ 68 h 98"/>
              <a:gd name="T72" fmla="*/ 621 w 882"/>
              <a:gd name="T73" fmla="*/ 70 h 98"/>
              <a:gd name="T74" fmla="*/ 635 w 882"/>
              <a:gd name="T75" fmla="*/ 68 h 98"/>
              <a:gd name="T76" fmla="*/ 646 w 882"/>
              <a:gd name="T77" fmla="*/ 70 h 98"/>
              <a:gd name="T78" fmla="*/ 659 w 882"/>
              <a:gd name="T79" fmla="*/ 74 h 98"/>
              <a:gd name="T80" fmla="*/ 686 w 882"/>
              <a:gd name="T81" fmla="*/ 77 h 98"/>
              <a:gd name="T82" fmla="*/ 704 w 882"/>
              <a:gd name="T83" fmla="*/ 79 h 98"/>
              <a:gd name="T84" fmla="*/ 718 w 882"/>
              <a:gd name="T85" fmla="*/ 77 h 98"/>
              <a:gd name="T86" fmla="*/ 728 w 882"/>
              <a:gd name="T87" fmla="*/ 79 h 98"/>
              <a:gd name="T88" fmla="*/ 741 w 882"/>
              <a:gd name="T89" fmla="*/ 83 h 98"/>
              <a:gd name="T90" fmla="*/ 769 w 882"/>
              <a:gd name="T91" fmla="*/ 86 h 98"/>
              <a:gd name="T92" fmla="*/ 786 w 882"/>
              <a:gd name="T93" fmla="*/ 88 h 98"/>
              <a:gd name="T94" fmla="*/ 800 w 882"/>
              <a:gd name="T95" fmla="*/ 86 h 98"/>
              <a:gd name="T96" fmla="*/ 810 w 882"/>
              <a:gd name="T97" fmla="*/ 87 h 98"/>
              <a:gd name="T98" fmla="*/ 824 w 882"/>
              <a:gd name="T99" fmla="*/ 92 h 98"/>
              <a:gd name="T100" fmla="*/ 851 w 882"/>
              <a:gd name="T101" fmla="*/ 95 h 98"/>
              <a:gd name="T102" fmla="*/ 868 w 882"/>
              <a:gd name="T103" fmla="*/ 96 h 98"/>
              <a:gd name="T104" fmla="*/ 882 w 882"/>
              <a:gd name="T105" fmla="*/ 95 h 98"/>
              <a:gd name="T106" fmla="*/ 0 w 882"/>
              <a:gd name="T107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82" h="98">
                <a:moveTo>
                  <a:pt x="14" y="4"/>
                </a:moveTo>
                <a:lnTo>
                  <a:pt x="17" y="5"/>
                </a:lnTo>
                <a:lnTo>
                  <a:pt x="18" y="2"/>
                </a:lnTo>
                <a:lnTo>
                  <a:pt x="14" y="1"/>
                </a:lnTo>
                <a:lnTo>
                  <a:pt x="14" y="4"/>
                </a:lnTo>
                <a:close/>
                <a:moveTo>
                  <a:pt x="28" y="6"/>
                </a:moveTo>
                <a:lnTo>
                  <a:pt x="31" y="6"/>
                </a:lnTo>
                <a:lnTo>
                  <a:pt x="31" y="3"/>
                </a:lnTo>
                <a:lnTo>
                  <a:pt x="28" y="3"/>
                </a:lnTo>
                <a:lnTo>
                  <a:pt x="28" y="6"/>
                </a:lnTo>
                <a:close/>
                <a:moveTo>
                  <a:pt x="41" y="7"/>
                </a:moveTo>
                <a:lnTo>
                  <a:pt x="45" y="8"/>
                </a:lnTo>
                <a:lnTo>
                  <a:pt x="45" y="5"/>
                </a:lnTo>
                <a:lnTo>
                  <a:pt x="42" y="4"/>
                </a:lnTo>
                <a:lnTo>
                  <a:pt x="41" y="7"/>
                </a:lnTo>
                <a:close/>
                <a:moveTo>
                  <a:pt x="55" y="9"/>
                </a:moveTo>
                <a:lnTo>
                  <a:pt x="58" y="9"/>
                </a:lnTo>
                <a:lnTo>
                  <a:pt x="59" y="6"/>
                </a:lnTo>
                <a:lnTo>
                  <a:pt x="55" y="6"/>
                </a:lnTo>
                <a:lnTo>
                  <a:pt x="55" y="9"/>
                </a:lnTo>
                <a:close/>
                <a:moveTo>
                  <a:pt x="69" y="10"/>
                </a:moveTo>
                <a:lnTo>
                  <a:pt x="72" y="11"/>
                </a:lnTo>
                <a:lnTo>
                  <a:pt x="72" y="8"/>
                </a:lnTo>
                <a:lnTo>
                  <a:pt x="69" y="7"/>
                </a:lnTo>
                <a:lnTo>
                  <a:pt x="69" y="10"/>
                </a:lnTo>
                <a:close/>
                <a:moveTo>
                  <a:pt x="83" y="12"/>
                </a:moveTo>
                <a:lnTo>
                  <a:pt x="86" y="12"/>
                </a:lnTo>
                <a:lnTo>
                  <a:pt x="86" y="9"/>
                </a:lnTo>
                <a:lnTo>
                  <a:pt x="83" y="9"/>
                </a:lnTo>
                <a:lnTo>
                  <a:pt x="83" y="12"/>
                </a:lnTo>
                <a:close/>
                <a:moveTo>
                  <a:pt x="96" y="13"/>
                </a:moveTo>
                <a:lnTo>
                  <a:pt x="100" y="14"/>
                </a:lnTo>
                <a:lnTo>
                  <a:pt x="100" y="11"/>
                </a:lnTo>
                <a:lnTo>
                  <a:pt x="97" y="10"/>
                </a:lnTo>
                <a:lnTo>
                  <a:pt x="96" y="13"/>
                </a:lnTo>
                <a:close/>
                <a:moveTo>
                  <a:pt x="110" y="15"/>
                </a:moveTo>
                <a:lnTo>
                  <a:pt x="113" y="15"/>
                </a:lnTo>
                <a:lnTo>
                  <a:pt x="114" y="12"/>
                </a:lnTo>
                <a:lnTo>
                  <a:pt x="110" y="12"/>
                </a:lnTo>
                <a:lnTo>
                  <a:pt x="110" y="15"/>
                </a:lnTo>
                <a:close/>
                <a:moveTo>
                  <a:pt x="124" y="16"/>
                </a:moveTo>
                <a:lnTo>
                  <a:pt x="127" y="17"/>
                </a:lnTo>
                <a:lnTo>
                  <a:pt x="127" y="14"/>
                </a:lnTo>
                <a:lnTo>
                  <a:pt x="124" y="13"/>
                </a:lnTo>
                <a:lnTo>
                  <a:pt x="124" y="16"/>
                </a:lnTo>
                <a:close/>
                <a:moveTo>
                  <a:pt x="137" y="18"/>
                </a:moveTo>
                <a:lnTo>
                  <a:pt x="141" y="18"/>
                </a:lnTo>
                <a:lnTo>
                  <a:pt x="141" y="15"/>
                </a:lnTo>
                <a:lnTo>
                  <a:pt x="138" y="15"/>
                </a:lnTo>
                <a:lnTo>
                  <a:pt x="137" y="18"/>
                </a:lnTo>
                <a:close/>
                <a:moveTo>
                  <a:pt x="151" y="19"/>
                </a:moveTo>
                <a:lnTo>
                  <a:pt x="155" y="20"/>
                </a:lnTo>
                <a:lnTo>
                  <a:pt x="155" y="17"/>
                </a:lnTo>
                <a:lnTo>
                  <a:pt x="151" y="16"/>
                </a:lnTo>
                <a:lnTo>
                  <a:pt x="151" y="19"/>
                </a:lnTo>
                <a:close/>
                <a:moveTo>
                  <a:pt x="165" y="21"/>
                </a:moveTo>
                <a:lnTo>
                  <a:pt x="168" y="21"/>
                </a:lnTo>
                <a:lnTo>
                  <a:pt x="169" y="18"/>
                </a:lnTo>
                <a:lnTo>
                  <a:pt x="165" y="18"/>
                </a:lnTo>
                <a:lnTo>
                  <a:pt x="165" y="21"/>
                </a:lnTo>
                <a:close/>
                <a:moveTo>
                  <a:pt x="179" y="22"/>
                </a:moveTo>
                <a:lnTo>
                  <a:pt x="182" y="22"/>
                </a:lnTo>
                <a:lnTo>
                  <a:pt x="182" y="20"/>
                </a:lnTo>
                <a:lnTo>
                  <a:pt x="179" y="19"/>
                </a:lnTo>
                <a:lnTo>
                  <a:pt x="179" y="22"/>
                </a:lnTo>
                <a:close/>
                <a:moveTo>
                  <a:pt x="192" y="23"/>
                </a:moveTo>
                <a:lnTo>
                  <a:pt x="196" y="24"/>
                </a:lnTo>
                <a:lnTo>
                  <a:pt x="196" y="21"/>
                </a:lnTo>
                <a:lnTo>
                  <a:pt x="193" y="21"/>
                </a:lnTo>
                <a:lnTo>
                  <a:pt x="192" y="23"/>
                </a:lnTo>
                <a:close/>
                <a:moveTo>
                  <a:pt x="206" y="25"/>
                </a:moveTo>
                <a:lnTo>
                  <a:pt x="209" y="25"/>
                </a:lnTo>
                <a:lnTo>
                  <a:pt x="210" y="23"/>
                </a:lnTo>
                <a:lnTo>
                  <a:pt x="206" y="22"/>
                </a:lnTo>
                <a:lnTo>
                  <a:pt x="206" y="25"/>
                </a:lnTo>
                <a:close/>
                <a:moveTo>
                  <a:pt x="220" y="27"/>
                </a:moveTo>
                <a:lnTo>
                  <a:pt x="223" y="27"/>
                </a:lnTo>
                <a:lnTo>
                  <a:pt x="223" y="24"/>
                </a:lnTo>
                <a:lnTo>
                  <a:pt x="220" y="24"/>
                </a:lnTo>
                <a:lnTo>
                  <a:pt x="220" y="27"/>
                </a:lnTo>
                <a:close/>
                <a:moveTo>
                  <a:pt x="233" y="28"/>
                </a:moveTo>
                <a:lnTo>
                  <a:pt x="237" y="28"/>
                </a:lnTo>
                <a:lnTo>
                  <a:pt x="237" y="26"/>
                </a:lnTo>
                <a:lnTo>
                  <a:pt x="234" y="25"/>
                </a:lnTo>
                <a:lnTo>
                  <a:pt x="233" y="28"/>
                </a:lnTo>
                <a:close/>
                <a:moveTo>
                  <a:pt x="247" y="30"/>
                </a:moveTo>
                <a:lnTo>
                  <a:pt x="251" y="30"/>
                </a:lnTo>
                <a:lnTo>
                  <a:pt x="251" y="27"/>
                </a:lnTo>
                <a:lnTo>
                  <a:pt x="248" y="27"/>
                </a:lnTo>
                <a:lnTo>
                  <a:pt x="247" y="30"/>
                </a:lnTo>
                <a:close/>
                <a:moveTo>
                  <a:pt x="261" y="31"/>
                </a:moveTo>
                <a:lnTo>
                  <a:pt x="264" y="31"/>
                </a:lnTo>
                <a:lnTo>
                  <a:pt x="265" y="28"/>
                </a:lnTo>
                <a:lnTo>
                  <a:pt x="261" y="28"/>
                </a:lnTo>
                <a:lnTo>
                  <a:pt x="261" y="31"/>
                </a:lnTo>
                <a:close/>
                <a:moveTo>
                  <a:pt x="275" y="33"/>
                </a:moveTo>
                <a:lnTo>
                  <a:pt x="278" y="33"/>
                </a:lnTo>
                <a:lnTo>
                  <a:pt x="278" y="30"/>
                </a:lnTo>
                <a:lnTo>
                  <a:pt x="275" y="30"/>
                </a:lnTo>
                <a:lnTo>
                  <a:pt x="275" y="33"/>
                </a:lnTo>
                <a:close/>
                <a:moveTo>
                  <a:pt x="288" y="34"/>
                </a:moveTo>
                <a:lnTo>
                  <a:pt x="292" y="34"/>
                </a:lnTo>
                <a:lnTo>
                  <a:pt x="292" y="31"/>
                </a:lnTo>
                <a:lnTo>
                  <a:pt x="289" y="31"/>
                </a:lnTo>
                <a:lnTo>
                  <a:pt x="288" y="34"/>
                </a:lnTo>
                <a:close/>
                <a:moveTo>
                  <a:pt x="302" y="35"/>
                </a:moveTo>
                <a:lnTo>
                  <a:pt x="306" y="36"/>
                </a:lnTo>
                <a:lnTo>
                  <a:pt x="306" y="33"/>
                </a:lnTo>
                <a:lnTo>
                  <a:pt x="302" y="33"/>
                </a:lnTo>
                <a:lnTo>
                  <a:pt x="302" y="35"/>
                </a:lnTo>
                <a:close/>
                <a:moveTo>
                  <a:pt x="316" y="37"/>
                </a:moveTo>
                <a:lnTo>
                  <a:pt x="319" y="37"/>
                </a:lnTo>
                <a:lnTo>
                  <a:pt x="320" y="34"/>
                </a:lnTo>
                <a:lnTo>
                  <a:pt x="316" y="34"/>
                </a:lnTo>
                <a:lnTo>
                  <a:pt x="316" y="37"/>
                </a:lnTo>
                <a:close/>
                <a:moveTo>
                  <a:pt x="330" y="38"/>
                </a:moveTo>
                <a:lnTo>
                  <a:pt x="333" y="39"/>
                </a:lnTo>
                <a:lnTo>
                  <a:pt x="333" y="36"/>
                </a:lnTo>
                <a:lnTo>
                  <a:pt x="330" y="36"/>
                </a:lnTo>
                <a:lnTo>
                  <a:pt x="330" y="38"/>
                </a:lnTo>
                <a:close/>
                <a:moveTo>
                  <a:pt x="343" y="40"/>
                </a:moveTo>
                <a:lnTo>
                  <a:pt x="347" y="40"/>
                </a:lnTo>
                <a:lnTo>
                  <a:pt x="347" y="37"/>
                </a:lnTo>
                <a:lnTo>
                  <a:pt x="344" y="37"/>
                </a:lnTo>
                <a:lnTo>
                  <a:pt x="343" y="40"/>
                </a:lnTo>
                <a:close/>
                <a:moveTo>
                  <a:pt x="357" y="41"/>
                </a:moveTo>
                <a:lnTo>
                  <a:pt x="360" y="42"/>
                </a:lnTo>
                <a:lnTo>
                  <a:pt x="361" y="39"/>
                </a:lnTo>
                <a:lnTo>
                  <a:pt x="357" y="39"/>
                </a:lnTo>
                <a:lnTo>
                  <a:pt x="357" y="41"/>
                </a:lnTo>
                <a:close/>
                <a:moveTo>
                  <a:pt x="371" y="43"/>
                </a:moveTo>
                <a:lnTo>
                  <a:pt x="374" y="43"/>
                </a:lnTo>
                <a:lnTo>
                  <a:pt x="374" y="40"/>
                </a:lnTo>
                <a:lnTo>
                  <a:pt x="371" y="40"/>
                </a:lnTo>
                <a:lnTo>
                  <a:pt x="371" y="43"/>
                </a:lnTo>
                <a:close/>
                <a:moveTo>
                  <a:pt x="384" y="44"/>
                </a:moveTo>
                <a:lnTo>
                  <a:pt x="388" y="45"/>
                </a:lnTo>
                <a:lnTo>
                  <a:pt x="388" y="42"/>
                </a:lnTo>
                <a:lnTo>
                  <a:pt x="385" y="41"/>
                </a:lnTo>
                <a:lnTo>
                  <a:pt x="384" y="44"/>
                </a:lnTo>
                <a:close/>
                <a:moveTo>
                  <a:pt x="398" y="46"/>
                </a:moveTo>
                <a:lnTo>
                  <a:pt x="402" y="46"/>
                </a:lnTo>
                <a:lnTo>
                  <a:pt x="402" y="43"/>
                </a:lnTo>
                <a:lnTo>
                  <a:pt x="398" y="43"/>
                </a:lnTo>
                <a:lnTo>
                  <a:pt x="398" y="46"/>
                </a:lnTo>
                <a:close/>
                <a:moveTo>
                  <a:pt x="412" y="47"/>
                </a:moveTo>
                <a:lnTo>
                  <a:pt x="415" y="48"/>
                </a:lnTo>
                <a:lnTo>
                  <a:pt x="416" y="45"/>
                </a:lnTo>
                <a:lnTo>
                  <a:pt x="412" y="44"/>
                </a:lnTo>
                <a:lnTo>
                  <a:pt x="412" y="47"/>
                </a:lnTo>
                <a:close/>
                <a:moveTo>
                  <a:pt x="426" y="49"/>
                </a:moveTo>
                <a:lnTo>
                  <a:pt x="429" y="49"/>
                </a:lnTo>
                <a:lnTo>
                  <a:pt x="429" y="46"/>
                </a:lnTo>
                <a:lnTo>
                  <a:pt x="426" y="46"/>
                </a:lnTo>
                <a:lnTo>
                  <a:pt x="426" y="49"/>
                </a:lnTo>
                <a:close/>
                <a:moveTo>
                  <a:pt x="439" y="50"/>
                </a:moveTo>
                <a:lnTo>
                  <a:pt x="443" y="51"/>
                </a:lnTo>
                <a:lnTo>
                  <a:pt x="443" y="48"/>
                </a:lnTo>
                <a:lnTo>
                  <a:pt x="440" y="47"/>
                </a:lnTo>
                <a:lnTo>
                  <a:pt x="439" y="50"/>
                </a:lnTo>
                <a:close/>
                <a:moveTo>
                  <a:pt x="453" y="52"/>
                </a:moveTo>
                <a:lnTo>
                  <a:pt x="456" y="52"/>
                </a:lnTo>
                <a:lnTo>
                  <a:pt x="457" y="49"/>
                </a:lnTo>
                <a:lnTo>
                  <a:pt x="453" y="49"/>
                </a:lnTo>
                <a:lnTo>
                  <a:pt x="453" y="52"/>
                </a:lnTo>
                <a:close/>
                <a:moveTo>
                  <a:pt x="467" y="53"/>
                </a:moveTo>
                <a:lnTo>
                  <a:pt x="470" y="53"/>
                </a:lnTo>
                <a:lnTo>
                  <a:pt x="471" y="51"/>
                </a:lnTo>
                <a:lnTo>
                  <a:pt x="467" y="50"/>
                </a:lnTo>
                <a:lnTo>
                  <a:pt x="467" y="53"/>
                </a:lnTo>
                <a:close/>
                <a:moveTo>
                  <a:pt x="481" y="55"/>
                </a:moveTo>
                <a:lnTo>
                  <a:pt x="484" y="55"/>
                </a:lnTo>
                <a:lnTo>
                  <a:pt x="484" y="52"/>
                </a:lnTo>
                <a:lnTo>
                  <a:pt x="481" y="52"/>
                </a:lnTo>
                <a:lnTo>
                  <a:pt x="481" y="55"/>
                </a:lnTo>
                <a:close/>
                <a:moveTo>
                  <a:pt x="494" y="56"/>
                </a:moveTo>
                <a:lnTo>
                  <a:pt x="498" y="57"/>
                </a:lnTo>
                <a:lnTo>
                  <a:pt x="498" y="54"/>
                </a:lnTo>
                <a:lnTo>
                  <a:pt x="495" y="53"/>
                </a:lnTo>
                <a:lnTo>
                  <a:pt x="494" y="56"/>
                </a:lnTo>
                <a:close/>
                <a:moveTo>
                  <a:pt x="508" y="58"/>
                </a:moveTo>
                <a:lnTo>
                  <a:pt x="511" y="58"/>
                </a:lnTo>
                <a:lnTo>
                  <a:pt x="512" y="55"/>
                </a:lnTo>
                <a:lnTo>
                  <a:pt x="508" y="55"/>
                </a:lnTo>
                <a:lnTo>
                  <a:pt x="508" y="58"/>
                </a:lnTo>
                <a:close/>
                <a:moveTo>
                  <a:pt x="522" y="59"/>
                </a:moveTo>
                <a:lnTo>
                  <a:pt x="525" y="60"/>
                </a:lnTo>
                <a:lnTo>
                  <a:pt x="525" y="57"/>
                </a:lnTo>
                <a:lnTo>
                  <a:pt x="522" y="56"/>
                </a:lnTo>
                <a:lnTo>
                  <a:pt x="522" y="59"/>
                </a:lnTo>
                <a:close/>
                <a:moveTo>
                  <a:pt x="535" y="61"/>
                </a:moveTo>
                <a:lnTo>
                  <a:pt x="539" y="61"/>
                </a:lnTo>
                <a:lnTo>
                  <a:pt x="539" y="58"/>
                </a:lnTo>
                <a:lnTo>
                  <a:pt x="536" y="58"/>
                </a:lnTo>
                <a:lnTo>
                  <a:pt x="535" y="61"/>
                </a:lnTo>
                <a:close/>
                <a:moveTo>
                  <a:pt x="549" y="62"/>
                </a:moveTo>
                <a:lnTo>
                  <a:pt x="553" y="63"/>
                </a:lnTo>
                <a:lnTo>
                  <a:pt x="553" y="60"/>
                </a:lnTo>
                <a:lnTo>
                  <a:pt x="549" y="59"/>
                </a:lnTo>
                <a:lnTo>
                  <a:pt x="549" y="62"/>
                </a:lnTo>
                <a:close/>
                <a:moveTo>
                  <a:pt x="563" y="64"/>
                </a:moveTo>
                <a:lnTo>
                  <a:pt x="566" y="64"/>
                </a:lnTo>
                <a:lnTo>
                  <a:pt x="567" y="61"/>
                </a:lnTo>
                <a:lnTo>
                  <a:pt x="563" y="61"/>
                </a:lnTo>
                <a:lnTo>
                  <a:pt x="563" y="64"/>
                </a:lnTo>
                <a:close/>
                <a:moveTo>
                  <a:pt x="577" y="65"/>
                </a:moveTo>
                <a:lnTo>
                  <a:pt x="580" y="65"/>
                </a:lnTo>
                <a:lnTo>
                  <a:pt x="581" y="63"/>
                </a:lnTo>
                <a:lnTo>
                  <a:pt x="577" y="62"/>
                </a:lnTo>
                <a:lnTo>
                  <a:pt x="577" y="65"/>
                </a:lnTo>
                <a:close/>
                <a:moveTo>
                  <a:pt x="590" y="66"/>
                </a:moveTo>
                <a:lnTo>
                  <a:pt x="594" y="67"/>
                </a:lnTo>
                <a:lnTo>
                  <a:pt x="594" y="64"/>
                </a:lnTo>
                <a:lnTo>
                  <a:pt x="591" y="64"/>
                </a:lnTo>
                <a:lnTo>
                  <a:pt x="590" y="66"/>
                </a:lnTo>
                <a:close/>
                <a:moveTo>
                  <a:pt x="604" y="68"/>
                </a:moveTo>
                <a:lnTo>
                  <a:pt x="607" y="68"/>
                </a:lnTo>
                <a:lnTo>
                  <a:pt x="608" y="66"/>
                </a:lnTo>
                <a:lnTo>
                  <a:pt x="604" y="65"/>
                </a:lnTo>
                <a:lnTo>
                  <a:pt x="604" y="68"/>
                </a:lnTo>
                <a:close/>
                <a:moveTo>
                  <a:pt x="618" y="69"/>
                </a:moveTo>
                <a:lnTo>
                  <a:pt x="621" y="70"/>
                </a:lnTo>
                <a:lnTo>
                  <a:pt x="622" y="67"/>
                </a:lnTo>
                <a:lnTo>
                  <a:pt x="618" y="67"/>
                </a:lnTo>
                <a:lnTo>
                  <a:pt x="618" y="69"/>
                </a:lnTo>
                <a:close/>
                <a:moveTo>
                  <a:pt x="632" y="71"/>
                </a:moveTo>
                <a:lnTo>
                  <a:pt x="635" y="71"/>
                </a:lnTo>
                <a:lnTo>
                  <a:pt x="635" y="68"/>
                </a:lnTo>
                <a:lnTo>
                  <a:pt x="632" y="68"/>
                </a:lnTo>
                <a:lnTo>
                  <a:pt x="632" y="71"/>
                </a:lnTo>
                <a:close/>
                <a:moveTo>
                  <a:pt x="645" y="72"/>
                </a:moveTo>
                <a:lnTo>
                  <a:pt x="649" y="73"/>
                </a:lnTo>
                <a:lnTo>
                  <a:pt x="649" y="70"/>
                </a:lnTo>
                <a:lnTo>
                  <a:pt x="646" y="70"/>
                </a:lnTo>
                <a:lnTo>
                  <a:pt x="645" y="72"/>
                </a:lnTo>
                <a:close/>
                <a:moveTo>
                  <a:pt x="659" y="74"/>
                </a:moveTo>
                <a:lnTo>
                  <a:pt x="662" y="74"/>
                </a:lnTo>
                <a:lnTo>
                  <a:pt x="663" y="71"/>
                </a:lnTo>
                <a:lnTo>
                  <a:pt x="659" y="71"/>
                </a:lnTo>
                <a:lnTo>
                  <a:pt x="659" y="74"/>
                </a:lnTo>
                <a:close/>
                <a:moveTo>
                  <a:pt x="673" y="75"/>
                </a:moveTo>
                <a:lnTo>
                  <a:pt x="676" y="76"/>
                </a:lnTo>
                <a:lnTo>
                  <a:pt x="677" y="73"/>
                </a:lnTo>
                <a:lnTo>
                  <a:pt x="673" y="72"/>
                </a:lnTo>
                <a:lnTo>
                  <a:pt x="673" y="75"/>
                </a:lnTo>
                <a:close/>
                <a:moveTo>
                  <a:pt x="686" y="77"/>
                </a:moveTo>
                <a:lnTo>
                  <a:pt x="690" y="77"/>
                </a:lnTo>
                <a:lnTo>
                  <a:pt x="690" y="74"/>
                </a:lnTo>
                <a:lnTo>
                  <a:pt x="687" y="74"/>
                </a:lnTo>
                <a:lnTo>
                  <a:pt x="686" y="77"/>
                </a:lnTo>
                <a:close/>
                <a:moveTo>
                  <a:pt x="700" y="78"/>
                </a:moveTo>
                <a:lnTo>
                  <a:pt x="704" y="79"/>
                </a:lnTo>
                <a:lnTo>
                  <a:pt x="704" y="76"/>
                </a:lnTo>
                <a:lnTo>
                  <a:pt x="700" y="75"/>
                </a:lnTo>
                <a:lnTo>
                  <a:pt x="700" y="78"/>
                </a:lnTo>
                <a:close/>
                <a:moveTo>
                  <a:pt x="714" y="80"/>
                </a:moveTo>
                <a:lnTo>
                  <a:pt x="717" y="80"/>
                </a:lnTo>
                <a:lnTo>
                  <a:pt x="718" y="77"/>
                </a:lnTo>
                <a:lnTo>
                  <a:pt x="714" y="77"/>
                </a:lnTo>
                <a:lnTo>
                  <a:pt x="714" y="80"/>
                </a:lnTo>
                <a:close/>
                <a:moveTo>
                  <a:pt x="728" y="81"/>
                </a:moveTo>
                <a:lnTo>
                  <a:pt x="731" y="82"/>
                </a:lnTo>
                <a:lnTo>
                  <a:pt x="732" y="79"/>
                </a:lnTo>
                <a:lnTo>
                  <a:pt x="728" y="79"/>
                </a:lnTo>
                <a:lnTo>
                  <a:pt x="728" y="81"/>
                </a:lnTo>
                <a:close/>
                <a:moveTo>
                  <a:pt x="741" y="83"/>
                </a:moveTo>
                <a:lnTo>
                  <a:pt x="745" y="83"/>
                </a:lnTo>
                <a:lnTo>
                  <a:pt x="745" y="80"/>
                </a:lnTo>
                <a:lnTo>
                  <a:pt x="742" y="80"/>
                </a:lnTo>
                <a:lnTo>
                  <a:pt x="741" y="83"/>
                </a:lnTo>
                <a:close/>
                <a:moveTo>
                  <a:pt x="755" y="84"/>
                </a:moveTo>
                <a:lnTo>
                  <a:pt x="758" y="85"/>
                </a:lnTo>
                <a:lnTo>
                  <a:pt x="759" y="82"/>
                </a:lnTo>
                <a:lnTo>
                  <a:pt x="755" y="81"/>
                </a:lnTo>
                <a:lnTo>
                  <a:pt x="755" y="84"/>
                </a:lnTo>
                <a:close/>
                <a:moveTo>
                  <a:pt x="769" y="86"/>
                </a:moveTo>
                <a:lnTo>
                  <a:pt x="772" y="86"/>
                </a:lnTo>
                <a:lnTo>
                  <a:pt x="773" y="83"/>
                </a:lnTo>
                <a:lnTo>
                  <a:pt x="769" y="83"/>
                </a:lnTo>
                <a:lnTo>
                  <a:pt x="769" y="86"/>
                </a:lnTo>
                <a:close/>
                <a:moveTo>
                  <a:pt x="783" y="87"/>
                </a:moveTo>
                <a:lnTo>
                  <a:pt x="786" y="88"/>
                </a:lnTo>
                <a:lnTo>
                  <a:pt x="786" y="85"/>
                </a:lnTo>
                <a:lnTo>
                  <a:pt x="783" y="84"/>
                </a:lnTo>
                <a:lnTo>
                  <a:pt x="783" y="87"/>
                </a:lnTo>
                <a:close/>
                <a:moveTo>
                  <a:pt x="796" y="89"/>
                </a:moveTo>
                <a:lnTo>
                  <a:pt x="800" y="89"/>
                </a:lnTo>
                <a:lnTo>
                  <a:pt x="800" y="86"/>
                </a:lnTo>
                <a:lnTo>
                  <a:pt x="797" y="86"/>
                </a:lnTo>
                <a:lnTo>
                  <a:pt x="796" y="89"/>
                </a:lnTo>
                <a:close/>
                <a:moveTo>
                  <a:pt x="810" y="90"/>
                </a:moveTo>
                <a:lnTo>
                  <a:pt x="814" y="91"/>
                </a:lnTo>
                <a:lnTo>
                  <a:pt x="814" y="88"/>
                </a:lnTo>
                <a:lnTo>
                  <a:pt x="810" y="87"/>
                </a:lnTo>
                <a:lnTo>
                  <a:pt x="810" y="90"/>
                </a:lnTo>
                <a:close/>
                <a:moveTo>
                  <a:pt x="824" y="92"/>
                </a:moveTo>
                <a:lnTo>
                  <a:pt x="827" y="92"/>
                </a:lnTo>
                <a:lnTo>
                  <a:pt x="828" y="89"/>
                </a:lnTo>
                <a:lnTo>
                  <a:pt x="824" y="89"/>
                </a:lnTo>
                <a:lnTo>
                  <a:pt x="824" y="92"/>
                </a:lnTo>
                <a:close/>
                <a:moveTo>
                  <a:pt x="837" y="93"/>
                </a:moveTo>
                <a:lnTo>
                  <a:pt x="841" y="94"/>
                </a:lnTo>
                <a:lnTo>
                  <a:pt x="841" y="91"/>
                </a:lnTo>
                <a:lnTo>
                  <a:pt x="838" y="90"/>
                </a:lnTo>
                <a:lnTo>
                  <a:pt x="837" y="93"/>
                </a:lnTo>
                <a:close/>
                <a:moveTo>
                  <a:pt x="851" y="95"/>
                </a:moveTo>
                <a:lnTo>
                  <a:pt x="855" y="95"/>
                </a:lnTo>
                <a:lnTo>
                  <a:pt x="855" y="92"/>
                </a:lnTo>
                <a:lnTo>
                  <a:pt x="851" y="92"/>
                </a:lnTo>
                <a:lnTo>
                  <a:pt x="851" y="95"/>
                </a:lnTo>
                <a:close/>
                <a:moveTo>
                  <a:pt x="865" y="96"/>
                </a:moveTo>
                <a:lnTo>
                  <a:pt x="868" y="96"/>
                </a:lnTo>
                <a:lnTo>
                  <a:pt x="869" y="94"/>
                </a:lnTo>
                <a:lnTo>
                  <a:pt x="865" y="93"/>
                </a:lnTo>
                <a:lnTo>
                  <a:pt x="865" y="96"/>
                </a:lnTo>
                <a:close/>
                <a:moveTo>
                  <a:pt x="879" y="98"/>
                </a:moveTo>
                <a:lnTo>
                  <a:pt x="882" y="98"/>
                </a:lnTo>
                <a:lnTo>
                  <a:pt x="882" y="95"/>
                </a:lnTo>
                <a:lnTo>
                  <a:pt x="879" y="95"/>
                </a:lnTo>
                <a:lnTo>
                  <a:pt x="879" y="98"/>
                </a:lnTo>
                <a:close/>
                <a:moveTo>
                  <a:pt x="0" y="3"/>
                </a:moveTo>
                <a:lnTo>
                  <a:pt x="4" y="3"/>
                </a:ln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226" name="Gruppieren 225"/>
          <p:cNvGrpSpPr/>
          <p:nvPr/>
        </p:nvGrpSpPr>
        <p:grpSpPr>
          <a:xfrm>
            <a:off x="7194724" y="2142174"/>
            <a:ext cx="2205250" cy="3536411"/>
            <a:chOff x="7194724" y="2142174"/>
            <a:chExt cx="2205250" cy="3536411"/>
          </a:xfrm>
        </p:grpSpPr>
        <p:sp>
          <p:nvSpPr>
            <p:cNvPr id="143" name="Freeform 227"/>
            <p:cNvSpPr>
              <a:spLocks/>
            </p:cNvSpPr>
            <p:nvPr/>
          </p:nvSpPr>
          <p:spPr bwMode="auto">
            <a:xfrm>
              <a:off x="7194724" y="2142174"/>
              <a:ext cx="2205250" cy="3536411"/>
            </a:xfrm>
            <a:custGeom>
              <a:avLst/>
              <a:gdLst>
                <a:gd name="T0" fmla="*/ 0 w 873"/>
                <a:gd name="T1" fmla="*/ 1353 h 1353"/>
                <a:gd name="T2" fmla="*/ 5 w 873"/>
                <a:gd name="T3" fmla="*/ 966 h 1353"/>
                <a:gd name="T4" fmla="*/ 27 w 873"/>
                <a:gd name="T5" fmla="*/ 819 h 1353"/>
                <a:gd name="T6" fmla="*/ 57 w 873"/>
                <a:gd name="T7" fmla="*/ 745 h 1353"/>
                <a:gd name="T8" fmla="*/ 90 w 873"/>
                <a:gd name="T9" fmla="*/ 664 h 1353"/>
                <a:gd name="T10" fmla="*/ 129 w 873"/>
                <a:gd name="T11" fmla="*/ 589 h 1353"/>
                <a:gd name="T12" fmla="*/ 172 w 873"/>
                <a:gd name="T13" fmla="*/ 538 h 1353"/>
                <a:gd name="T14" fmla="*/ 217 w 873"/>
                <a:gd name="T15" fmla="*/ 459 h 1353"/>
                <a:gd name="T16" fmla="*/ 241 w 873"/>
                <a:gd name="T17" fmla="*/ 430 h 1353"/>
                <a:gd name="T18" fmla="*/ 267 w 873"/>
                <a:gd name="T19" fmla="*/ 372 h 1353"/>
                <a:gd name="T20" fmla="*/ 301 w 873"/>
                <a:gd name="T21" fmla="*/ 289 h 1353"/>
                <a:gd name="T22" fmla="*/ 332 w 873"/>
                <a:gd name="T23" fmla="*/ 249 h 1353"/>
                <a:gd name="T24" fmla="*/ 363 w 873"/>
                <a:gd name="T25" fmla="*/ 216 h 1353"/>
                <a:gd name="T26" fmla="*/ 400 w 873"/>
                <a:gd name="T27" fmla="*/ 192 h 1353"/>
                <a:gd name="T28" fmla="*/ 436 w 873"/>
                <a:gd name="T29" fmla="*/ 173 h 1353"/>
                <a:gd name="T30" fmla="*/ 501 w 873"/>
                <a:gd name="T31" fmla="*/ 153 h 1353"/>
                <a:gd name="T32" fmla="*/ 548 w 873"/>
                <a:gd name="T33" fmla="*/ 125 h 1353"/>
                <a:gd name="T34" fmla="*/ 577 w 873"/>
                <a:gd name="T35" fmla="*/ 121 h 1353"/>
                <a:gd name="T36" fmla="*/ 612 w 873"/>
                <a:gd name="T37" fmla="*/ 105 h 1353"/>
                <a:gd name="T38" fmla="*/ 640 w 873"/>
                <a:gd name="T39" fmla="*/ 73 h 1353"/>
                <a:gd name="T40" fmla="*/ 680 w 873"/>
                <a:gd name="T41" fmla="*/ 42 h 1353"/>
                <a:gd name="T42" fmla="*/ 730 w 873"/>
                <a:gd name="T43" fmla="*/ 18 h 1353"/>
                <a:gd name="T44" fmla="*/ 762 w 873"/>
                <a:gd name="T45" fmla="*/ 11 h 1353"/>
                <a:gd name="T46" fmla="*/ 792 w 873"/>
                <a:gd name="T47" fmla="*/ 5 h 1353"/>
                <a:gd name="T48" fmla="*/ 801 w 873"/>
                <a:gd name="T49" fmla="*/ 8 h 1353"/>
                <a:gd name="T50" fmla="*/ 820 w 873"/>
                <a:gd name="T51" fmla="*/ 5 h 1353"/>
                <a:gd name="T52" fmla="*/ 847 w 873"/>
                <a:gd name="T53" fmla="*/ 0 h 1353"/>
                <a:gd name="T54" fmla="*/ 850 w 873"/>
                <a:gd name="T55" fmla="*/ 3 h 1353"/>
                <a:gd name="T56" fmla="*/ 860 w 873"/>
                <a:gd name="T57" fmla="*/ 3 h 1353"/>
                <a:gd name="T58" fmla="*/ 863 w 873"/>
                <a:gd name="T59" fmla="*/ 6 h 1353"/>
                <a:gd name="T60" fmla="*/ 869 w 873"/>
                <a:gd name="T61" fmla="*/ 6 h 1353"/>
                <a:gd name="T62" fmla="*/ 873 w 873"/>
                <a:gd name="T63" fmla="*/ 7 h 1353"/>
                <a:gd name="T64" fmla="*/ 869 w 873"/>
                <a:gd name="T65" fmla="*/ 9 h 1353"/>
                <a:gd name="T66" fmla="*/ 867 w 873"/>
                <a:gd name="T67" fmla="*/ 11 h 1353"/>
                <a:gd name="T68" fmla="*/ 862 w 873"/>
                <a:gd name="T69" fmla="*/ 14 h 1353"/>
                <a:gd name="T70" fmla="*/ 854 w 873"/>
                <a:gd name="T71" fmla="*/ 16 h 1353"/>
                <a:gd name="T72" fmla="*/ 848 w 873"/>
                <a:gd name="T73" fmla="*/ 21 h 1353"/>
                <a:gd name="T74" fmla="*/ 841 w 873"/>
                <a:gd name="T75" fmla="*/ 27 h 1353"/>
                <a:gd name="T76" fmla="*/ 834 w 873"/>
                <a:gd name="T77" fmla="*/ 32 h 1353"/>
                <a:gd name="T78" fmla="*/ 828 w 873"/>
                <a:gd name="T79" fmla="*/ 37 h 1353"/>
                <a:gd name="T80" fmla="*/ 822 w 873"/>
                <a:gd name="T81" fmla="*/ 42 h 1353"/>
                <a:gd name="T82" fmla="*/ 818 w 873"/>
                <a:gd name="T83" fmla="*/ 47 h 1353"/>
                <a:gd name="T84" fmla="*/ 813 w 873"/>
                <a:gd name="T85" fmla="*/ 54 h 1353"/>
                <a:gd name="T86" fmla="*/ 810 w 873"/>
                <a:gd name="T87" fmla="*/ 59 h 1353"/>
                <a:gd name="T88" fmla="*/ 807 w 873"/>
                <a:gd name="T89" fmla="*/ 63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73" h="1353">
                  <a:moveTo>
                    <a:pt x="0" y="1353"/>
                  </a:moveTo>
                  <a:lnTo>
                    <a:pt x="5" y="966"/>
                  </a:lnTo>
                  <a:lnTo>
                    <a:pt x="27" y="819"/>
                  </a:lnTo>
                  <a:lnTo>
                    <a:pt x="57" y="745"/>
                  </a:lnTo>
                  <a:lnTo>
                    <a:pt x="90" y="664"/>
                  </a:lnTo>
                  <a:lnTo>
                    <a:pt x="129" y="589"/>
                  </a:lnTo>
                  <a:lnTo>
                    <a:pt x="172" y="538"/>
                  </a:lnTo>
                  <a:lnTo>
                    <a:pt x="217" y="459"/>
                  </a:lnTo>
                  <a:lnTo>
                    <a:pt x="241" y="430"/>
                  </a:lnTo>
                  <a:lnTo>
                    <a:pt x="267" y="372"/>
                  </a:lnTo>
                  <a:lnTo>
                    <a:pt x="301" y="289"/>
                  </a:lnTo>
                  <a:lnTo>
                    <a:pt x="332" y="249"/>
                  </a:lnTo>
                  <a:lnTo>
                    <a:pt x="363" y="216"/>
                  </a:lnTo>
                  <a:lnTo>
                    <a:pt x="400" y="192"/>
                  </a:lnTo>
                  <a:lnTo>
                    <a:pt x="436" y="173"/>
                  </a:lnTo>
                  <a:lnTo>
                    <a:pt x="501" y="153"/>
                  </a:lnTo>
                  <a:lnTo>
                    <a:pt x="548" y="125"/>
                  </a:lnTo>
                  <a:lnTo>
                    <a:pt x="577" y="121"/>
                  </a:lnTo>
                  <a:lnTo>
                    <a:pt x="612" y="105"/>
                  </a:lnTo>
                  <a:lnTo>
                    <a:pt x="640" y="73"/>
                  </a:lnTo>
                  <a:lnTo>
                    <a:pt x="680" y="42"/>
                  </a:lnTo>
                  <a:lnTo>
                    <a:pt x="730" y="18"/>
                  </a:lnTo>
                  <a:lnTo>
                    <a:pt x="762" y="11"/>
                  </a:lnTo>
                  <a:lnTo>
                    <a:pt x="792" y="5"/>
                  </a:lnTo>
                  <a:lnTo>
                    <a:pt x="801" y="8"/>
                  </a:lnTo>
                  <a:lnTo>
                    <a:pt x="820" y="5"/>
                  </a:lnTo>
                  <a:lnTo>
                    <a:pt x="847" y="0"/>
                  </a:lnTo>
                  <a:lnTo>
                    <a:pt x="850" y="3"/>
                  </a:lnTo>
                  <a:lnTo>
                    <a:pt x="860" y="3"/>
                  </a:lnTo>
                  <a:lnTo>
                    <a:pt x="863" y="6"/>
                  </a:lnTo>
                  <a:lnTo>
                    <a:pt x="869" y="6"/>
                  </a:lnTo>
                  <a:lnTo>
                    <a:pt x="873" y="7"/>
                  </a:lnTo>
                  <a:lnTo>
                    <a:pt x="869" y="9"/>
                  </a:lnTo>
                  <a:lnTo>
                    <a:pt x="867" y="11"/>
                  </a:lnTo>
                  <a:lnTo>
                    <a:pt x="862" y="14"/>
                  </a:lnTo>
                  <a:lnTo>
                    <a:pt x="854" y="16"/>
                  </a:lnTo>
                  <a:lnTo>
                    <a:pt x="848" y="21"/>
                  </a:lnTo>
                  <a:lnTo>
                    <a:pt x="841" y="27"/>
                  </a:lnTo>
                  <a:lnTo>
                    <a:pt x="834" y="32"/>
                  </a:lnTo>
                  <a:lnTo>
                    <a:pt x="828" y="37"/>
                  </a:lnTo>
                  <a:lnTo>
                    <a:pt x="822" y="42"/>
                  </a:lnTo>
                  <a:lnTo>
                    <a:pt x="818" y="47"/>
                  </a:lnTo>
                  <a:lnTo>
                    <a:pt x="813" y="54"/>
                  </a:lnTo>
                  <a:lnTo>
                    <a:pt x="810" y="59"/>
                  </a:lnTo>
                  <a:lnTo>
                    <a:pt x="807" y="63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4" name="Gleichschenkliges Dreieck 143"/>
            <p:cNvSpPr/>
            <p:nvPr/>
          </p:nvSpPr>
          <p:spPr>
            <a:xfrm rot="1525923">
              <a:off x="7287746" y="3985025"/>
              <a:ext cx="118143" cy="135112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5" name="Gleichschenkliges Dreieck 144"/>
            <p:cNvSpPr/>
            <p:nvPr/>
          </p:nvSpPr>
          <p:spPr>
            <a:xfrm rot="2758395">
              <a:off x="8071869" y="2639607"/>
              <a:ext cx="122245" cy="130579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6" name="Gleichschenkliges Dreieck 145"/>
            <p:cNvSpPr/>
            <p:nvPr/>
          </p:nvSpPr>
          <p:spPr>
            <a:xfrm rot="3786726">
              <a:off x="8920628" y="2153954"/>
              <a:ext cx="122245" cy="130579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7" name="Gleichschenkliges Dreieck 146"/>
            <p:cNvSpPr/>
            <p:nvPr/>
          </p:nvSpPr>
          <p:spPr>
            <a:xfrm rot="12715760">
              <a:off x="9149534" y="2305478"/>
              <a:ext cx="118143" cy="135112"/>
            </a:xfrm>
            <a:prstGeom prst="triangle">
              <a:avLst>
                <a:gd name="adj" fmla="val 50001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8" name="Gleichschenkliges Dreieck 147"/>
            <p:cNvSpPr/>
            <p:nvPr/>
          </p:nvSpPr>
          <p:spPr>
            <a:xfrm rot="1755283">
              <a:off x="8785157" y="2278416"/>
              <a:ext cx="402438" cy="988508"/>
            </a:xfrm>
            <a:prstGeom prst="triangle">
              <a:avLst>
                <a:gd name="adj" fmla="val 50001"/>
              </a:avLst>
            </a:prstGeom>
            <a:gradFill flip="none" rotWithShape="1">
              <a:gsLst>
                <a:gs pos="0">
                  <a:srgbClr val="C00000"/>
                </a:gs>
                <a:gs pos="26000">
                  <a:srgbClr val="C00000">
                    <a:alpha val="30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49" name="Rectangle 152"/>
          <p:cNvSpPr>
            <a:spLocks noChangeArrowheads="1"/>
          </p:cNvSpPr>
          <p:nvPr/>
        </p:nvSpPr>
        <p:spPr bwMode="auto">
          <a:xfrm>
            <a:off x="6573622" y="5555084"/>
            <a:ext cx="4472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0.001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0" name="Rectangle 153"/>
          <p:cNvSpPr>
            <a:spLocks noChangeArrowheads="1"/>
          </p:cNvSpPr>
          <p:nvPr/>
        </p:nvSpPr>
        <p:spPr bwMode="auto">
          <a:xfrm>
            <a:off x="6673011" y="4885481"/>
            <a:ext cx="3478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0.01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1" name="Rectangle 154"/>
          <p:cNvSpPr>
            <a:spLocks noChangeArrowheads="1"/>
          </p:cNvSpPr>
          <p:nvPr/>
        </p:nvSpPr>
        <p:spPr bwMode="auto">
          <a:xfrm>
            <a:off x="6772397" y="4198379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0.1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2" name="Rectangle 155"/>
          <p:cNvSpPr>
            <a:spLocks noChangeArrowheads="1"/>
          </p:cNvSpPr>
          <p:nvPr/>
        </p:nvSpPr>
        <p:spPr bwMode="auto">
          <a:xfrm>
            <a:off x="6921473" y="3522993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3" name="Rectangle 156"/>
          <p:cNvSpPr>
            <a:spLocks noChangeArrowheads="1"/>
          </p:cNvSpPr>
          <p:nvPr/>
        </p:nvSpPr>
        <p:spPr bwMode="auto">
          <a:xfrm>
            <a:off x="6822092" y="283589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10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4" name="Rectangle 157"/>
          <p:cNvSpPr>
            <a:spLocks noChangeArrowheads="1"/>
          </p:cNvSpPr>
          <p:nvPr/>
        </p:nvSpPr>
        <p:spPr bwMode="auto">
          <a:xfrm>
            <a:off x="6722703" y="2148788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100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5" name="Rectangle 37"/>
          <p:cNvSpPr>
            <a:spLocks noChangeArrowheads="1"/>
          </p:cNvSpPr>
          <p:nvPr/>
        </p:nvSpPr>
        <p:spPr bwMode="auto">
          <a:xfrm rot="16200000">
            <a:off x="5899870" y="3594840"/>
            <a:ext cx="1223092" cy="2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Pressure (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Gpa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Textfeld 156"/>
          <p:cNvSpPr txBox="1"/>
          <p:nvPr/>
        </p:nvSpPr>
        <p:spPr>
          <a:xfrm>
            <a:off x="8147122" y="4747888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graphite</a:t>
            </a:r>
            <a:endParaRPr lang="en-US" sz="1000" dirty="0"/>
          </a:p>
        </p:txBody>
      </p:sp>
      <p:sp>
        <p:nvSpPr>
          <p:cNvPr id="158" name="Rectangle 37"/>
          <p:cNvSpPr>
            <a:spLocks noChangeArrowheads="1"/>
          </p:cNvSpPr>
          <p:nvPr/>
        </p:nvSpPr>
        <p:spPr bwMode="auto">
          <a:xfrm>
            <a:off x="10767269" y="4627423"/>
            <a:ext cx="31899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rgbClr val="262626"/>
                </a:solidFill>
              </a:rPr>
              <a:t>v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</a:rPr>
              <a:t>apor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9" name="Rectangle 37"/>
          <p:cNvSpPr>
            <a:spLocks noChangeArrowheads="1"/>
          </p:cNvSpPr>
          <p:nvPr/>
        </p:nvSpPr>
        <p:spPr bwMode="auto">
          <a:xfrm>
            <a:off x="10414071" y="3192677"/>
            <a:ext cx="29815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rgbClr val="262626"/>
                </a:solidFill>
              </a:rPr>
              <a:t>liquid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0" name="Rectangle 37"/>
          <p:cNvSpPr>
            <a:spLocks noChangeArrowheads="1"/>
          </p:cNvSpPr>
          <p:nvPr/>
        </p:nvSpPr>
        <p:spPr bwMode="auto">
          <a:xfrm>
            <a:off x="7523673" y="2051932"/>
            <a:ext cx="4889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rgbClr val="262626"/>
                </a:solidFill>
              </a:rPr>
              <a:t>diamond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1" name="Rectangle 37"/>
          <p:cNvSpPr>
            <a:spLocks noChangeArrowheads="1"/>
          </p:cNvSpPr>
          <p:nvPr/>
        </p:nvSpPr>
        <p:spPr bwMode="auto">
          <a:xfrm>
            <a:off x="7166098" y="2743756"/>
            <a:ext cx="1118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rgbClr val="262626"/>
                </a:solidFill>
              </a:rPr>
              <a:t>diamond +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</a:rPr>
              <a:t>metastable</a:t>
            </a:r>
            <a:r>
              <a:rPr kumimoji="0" lang="en-US" altLang="en-US" sz="1000" b="0" i="0" u="none" strike="noStrike" cap="none" normalizeH="0" dirty="0" smtClean="0">
                <a:ln>
                  <a:noFill/>
                </a:ln>
                <a:solidFill>
                  <a:srgbClr val="262626"/>
                </a:solidFill>
                <a:effectLst/>
              </a:rPr>
              <a:t> graphite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2" name="Rectangle 37"/>
          <p:cNvSpPr>
            <a:spLocks noChangeArrowheads="1"/>
          </p:cNvSpPr>
          <p:nvPr/>
        </p:nvSpPr>
        <p:spPr bwMode="auto">
          <a:xfrm>
            <a:off x="7544233" y="3490052"/>
            <a:ext cx="1147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1000" dirty="0" smtClean="0">
                <a:solidFill>
                  <a:srgbClr val="262626"/>
                </a:solidFill>
              </a:rPr>
              <a:t>graphite</a:t>
            </a:r>
            <a:r>
              <a:rPr lang="en-US" altLang="en-US" sz="1000" dirty="0" smtClean="0"/>
              <a:t> </a:t>
            </a:r>
            <a:r>
              <a:rPr lang="en-US" altLang="en-US" sz="1000" dirty="0" smtClean="0">
                <a:solidFill>
                  <a:srgbClr val="262626"/>
                </a:solidFill>
              </a:rPr>
              <a:t>+ </a:t>
            </a:r>
          </a:p>
          <a:p>
            <a:pPr lvl="0" algn="ctr" defTabSz="914400"/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</a:rPr>
              <a:t>metastable </a:t>
            </a:r>
            <a:r>
              <a:rPr lang="en-US" altLang="en-US" sz="1000" dirty="0">
                <a:solidFill>
                  <a:srgbClr val="262626"/>
                </a:solidFill>
              </a:rPr>
              <a:t>diamond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0" name="Textfeld 219"/>
          <p:cNvSpPr txBox="1"/>
          <p:nvPr/>
        </p:nvSpPr>
        <p:spPr>
          <a:xfrm>
            <a:off x="9604467" y="1382528"/>
            <a:ext cx="136447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00B050"/>
                </a:solidFill>
              </a:rPr>
              <a:t>Uranus </a:t>
            </a:r>
          </a:p>
          <a:p>
            <a:pPr algn="l"/>
            <a:r>
              <a:rPr lang="en-US" dirty="0" smtClean="0">
                <a:solidFill>
                  <a:srgbClr val="00B050"/>
                </a:solidFill>
              </a:rPr>
              <a:t>ice layer [1]</a:t>
            </a:r>
          </a:p>
        </p:txBody>
      </p:sp>
      <p:sp>
        <p:nvSpPr>
          <p:cNvPr id="222" name="Inhaltsplatzhalter 221"/>
          <p:cNvSpPr>
            <a:spLocks noGrp="1"/>
          </p:cNvSpPr>
          <p:nvPr>
            <p:ph idx="1"/>
          </p:nvPr>
        </p:nvSpPr>
        <p:spPr>
          <a:xfrm>
            <a:off x="266622" y="4290647"/>
            <a:ext cx="6294951" cy="1607736"/>
          </a:xfrm>
        </p:spPr>
        <p:txBody>
          <a:bodyPr/>
          <a:lstStyle/>
          <a:p>
            <a:r>
              <a:rPr lang="en-US" dirty="0" smtClean="0"/>
              <a:t>Conditions naturally meet planet interior conditions</a:t>
            </a:r>
          </a:p>
          <a:p>
            <a:r>
              <a:rPr lang="en-US" dirty="0" smtClean="0"/>
              <a:t>Exploration of the diamond phase &gt; 1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, uniform volume ~1 mm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Unique experimental possibility</a:t>
            </a:r>
            <a:endParaRPr lang="en-US" dirty="0"/>
          </a:p>
        </p:txBody>
      </p:sp>
      <p:sp>
        <p:nvSpPr>
          <p:cNvPr id="225" name="Textfeld 224"/>
          <p:cNvSpPr txBox="1"/>
          <p:nvPr/>
        </p:nvSpPr>
        <p:spPr>
          <a:xfrm>
            <a:off x="7464918" y="1519813"/>
            <a:ext cx="214674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Earth </a:t>
            </a:r>
            <a:r>
              <a:rPr lang="en-US" dirty="0" err="1" smtClean="0">
                <a:solidFill>
                  <a:srgbClr val="0070C0"/>
                </a:solidFill>
              </a:rPr>
              <a:t>Geotherm</a:t>
            </a:r>
            <a:r>
              <a:rPr lang="en-US" dirty="0" smtClean="0">
                <a:solidFill>
                  <a:srgbClr val="0070C0"/>
                </a:solidFill>
              </a:rPr>
              <a:t> [2]</a:t>
            </a:r>
          </a:p>
        </p:txBody>
      </p:sp>
      <p:grpSp>
        <p:nvGrpSpPr>
          <p:cNvPr id="237" name="Gruppieren 236"/>
          <p:cNvGrpSpPr/>
          <p:nvPr/>
        </p:nvGrpSpPr>
        <p:grpSpPr>
          <a:xfrm>
            <a:off x="8671727" y="5255288"/>
            <a:ext cx="2197823" cy="369332"/>
            <a:chOff x="8671727" y="5255288"/>
            <a:chExt cx="2197823" cy="369332"/>
          </a:xfrm>
        </p:grpSpPr>
        <p:grpSp>
          <p:nvGrpSpPr>
            <p:cNvPr id="235" name="Gruppieren 234"/>
            <p:cNvGrpSpPr/>
            <p:nvPr/>
          </p:nvGrpSpPr>
          <p:grpSpPr>
            <a:xfrm>
              <a:off x="8671727" y="5345724"/>
              <a:ext cx="753626" cy="241161"/>
              <a:chOff x="8832501" y="5456256"/>
              <a:chExt cx="753626" cy="241161"/>
            </a:xfrm>
          </p:grpSpPr>
          <p:cxnSp>
            <p:nvCxnSpPr>
              <p:cNvPr id="233" name="Gerader Verbinder 232"/>
              <p:cNvCxnSpPr/>
              <p:nvPr/>
            </p:nvCxnSpPr>
            <p:spPr>
              <a:xfrm>
                <a:off x="8832501" y="5576835"/>
                <a:ext cx="753626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Gleichschenkliges Dreieck 233"/>
              <p:cNvSpPr/>
              <p:nvPr/>
            </p:nvSpPr>
            <p:spPr>
              <a:xfrm rot="5400000">
                <a:off x="9149025" y="5461281"/>
                <a:ext cx="241161" cy="231112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36" name="Textfeld 235"/>
            <p:cNvSpPr txBox="1"/>
            <p:nvPr/>
          </p:nvSpPr>
          <p:spPr>
            <a:xfrm>
              <a:off x="9415306" y="5255288"/>
              <a:ext cx="145424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 smtClean="0"/>
                <a:t>heating path</a:t>
              </a:r>
            </a:p>
          </p:txBody>
        </p:sp>
      </p:grpSp>
      <p:pic>
        <p:nvPicPr>
          <p:cNvPr id="239" name="Grafik 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20" y="1434685"/>
            <a:ext cx="5476352" cy="2234316"/>
          </a:xfrm>
          <a:prstGeom prst="rect">
            <a:avLst/>
          </a:prstGeom>
        </p:spPr>
      </p:pic>
      <p:sp>
        <p:nvSpPr>
          <p:cNvPr id="240" name="Textfeld 239"/>
          <p:cNvSpPr txBox="1"/>
          <p:nvPr/>
        </p:nvSpPr>
        <p:spPr>
          <a:xfrm>
            <a:off x="1075173" y="3677696"/>
            <a:ext cx="394851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LAPLAS target with a weakly focused ion beam</a:t>
            </a:r>
          </a:p>
        </p:txBody>
      </p:sp>
      <p:sp>
        <p:nvSpPr>
          <p:cNvPr id="241" name="Textfeld 240"/>
          <p:cNvSpPr txBox="1"/>
          <p:nvPr/>
        </p:nvSpPr>
        <p:spPr>
          <a:xfrm>
            <a:off x="20097" y="5918478"/>
            <a:ext cx="492269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[1] M. Ross et al., Nature </a:t>
            </a:r>
            <a:r>
              <a:rPr lang="en-US" sz="1200" b="1" dirty="0" smtClean="0"/>
              <a:t>292</a:t>
            </a:r>
            <a:r>
              <a:rPr lang="en-US" sz="1200" dirty="0" smtClean="0"/>
              <a:t>, 435 (1981)</a:t>
            </a:r>
          </a:p>
          <a:p>
            <a:r>
              <a:rPr lang="en-US" sz="1200" dirty="0" smtClean="0"/>
              <a:t>[2] data </a:t>
            </a:r>
            <a:r>
              <a:rPr lang="en-US" sz="1200" dirty="0"/>
              <a:t>from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www.geo.arizona.edu/xtal/geos306/geotherm.htm</a:t>
            </a:r>
            <a:endParaRPr lang="en-US" sz="1200" dirty="0" smtClean="0"/>
          </a:p>
          <a:p>
            <a:r>
              <a:rPr lang="en-US" sz="1200" dirty="0" smtClean="0"/>
              <a:t>[3] N. Tahir et al., submitted to scientific report  </a:t>
            </a:r>
          </a:p>
        </p:txBody>
      </p:sp>
    </p:spTree>
    <p:extLst>
      <p:ext uri="{BB962C8B-B14F-4D97-AF65-F5344CB8AC3E}">
        <p14:creationId xmlns:p14="http://schemas.microsoft.com/office/powerpoint/2010/main" val="24079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20" grpId="0"/>
      <p:bldP spid="2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FAIR is ideal to study iron using the LAPLAS scheme [5]</a:t>
            </a:r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18231" y="1582963"/>
            <a:ext cx="6163479" cy="3866716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1518231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129157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2740083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3365467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3974587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4599971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10896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5821821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6445399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7056324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8"/>
          <p:cNvSpPr>
            <a:spLocks/>
          </p:cNvSpPr>
          <p:nvPr/>
        </p:nvSpPr>
        <p:spPr bwMode="auto">
          <a:xfrm>
            <a:off x="7681709" y="1582963"/>
            <a:ext cx="0" cy="3866716"/>
          </a:xfrm>
          <a:custGeom>
            <a:avLst/>
            <a:gdLst>
              <a:gd name="T0" fmla="*/ 342 h 342"/>
              <a:gd name="T1" fmla="*/ 0 h 342"/>
              <a:gd name="T2" fmla="*/ 0 h 3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2">
                <a:moveTo>
                  <a:pt x="0" y="342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19"/>
          <p:cNvSpPr>
            <a:spLocks/>
          </p:cNvSpPr>
          <p:nvPr/>
        </p:nvSpPr>
        <p:spPr bwMode="auto">
          <a:xfrm>
            <a:off x="1518231" y="5449679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0"/>
          <p:cNvSpPr>
            <a:spLocks/>
          </p:cNvSpPr>
          <p:nvPr/>
        </p:nvSpPr>
        <p:spPr bwMode="auto">
          <a:xfrm>
            <a:off x="1518231" y="5088745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1518231" y="4737879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2"/>
          <p:cNvSpPr>
            <a:spLocks/>
          </p:cNvSpPr>
          <p:nvPr/>
        </p:nvSpPr>
        <p:spPr bwMode="auto">
          <a:xfrm>
            <a:off x="1518231" y="4387015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1518231" y="4036148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1518231" y="3685283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>
            <a:off x="1518231" y="3335855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1518231" y="2984988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1518231" y="2634123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1518231" y="2283256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1518231" y="1932391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1518231" y="1582963"/>
            <a:ext cx="6163479" cy="0"/>
          </a:xfrm>
          <a:custGeom>
            <a:avLst/>
            <a:gdLst>
              <a:gd name="T0" fmla="*/ 0 w 434"/>
              <a:gd name="T1" fmla="*/ 434 w 434"/>
              <a:gd name="T2" fmla="*/ 434 w 43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34">
                <a:moveTo>
                  <a:pt x="0" y="0"/>
                </a:moveTo>
                <a:lnTo>
                  <a:pt x="434" y="0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1518231" y="1582963"/>
            <a:ext cx="616347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>
            <a:off x="1518231" y="5449679"/>
            <a:ext cx="616347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V="1">
            <a:off x="7681709" y="1582963"/>
            <a:ext cx="0" cy="386671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V="1">
            <a:off x="1518231" y="1582963"/>
            <a:ext cx="0" cy="386671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1518231" y="5449679"/>
            <a:ext cx="616347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1518231" y="1582963"/>
            <a:ext cx="0" cy="386671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V="1">
            <a:off x="1518231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1518231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1476660" y="5484190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altLang="de-DE" sz="1200" b="1" dirty="0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V="1">
            <a:off x="2129157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2129157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2002635" y="5484190"/>
            <a:ext cx="213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0.5</a:t>
            </a:r>
            <a:endParaRPr lang="en-US" altLang="de-DE" sz="1200" b="1" dirty="0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V="1">
            <a:off x="2740083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>
            <a:off x="2740083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2696703" y="5484190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1</a:t>
            </a:r>
            <a:endParaRPr lang="en-US" altLang="de-DE" sz="1200" b="1" dirty="0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V="1">
            <a:off x="3365467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>
            <a:off x="3365467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3237137" y="5484190"/>
            <a:ext cx="213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1.5</a:t>
            </a:r>
            <a:endParaRPr lang="en-US" altLang="de-DE" sz="1200" b="1" dirty="0"/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flipV="1">
            <a:off x="3974587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>
            <a:off x="3974587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3933013" y="5484190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altLang="de-DE" sz="1200" b="1" dirty="0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V="1">
            <a:off x="4599971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>
            <a:off x="4599971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4471640" y="5484190"/>
            <a:ext cx="213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2.5</a:t>
            </a:r>
            <a:endParaRPr lang="en-US" altLang="de-DE" sz="1200" b="1" dirty="0"/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 flipV="1">
            <a:off x="5210896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>
            <a:off x="5210896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5167517" y="5484190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altLang="de-DE" sz="1200" b="1" dirty="0"/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V="1">
            <a:off x="5821821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5821821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5693491" y="5484190"/>
            <a:ext cx="213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3.5</a:t>
            </a:r>
            <a:endParaRPr lang="en-US" altLang="de-DE" sz="1200" b="1" dirty="0"/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 flipV="1">
            <a:off x="6445399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>
            <a:off x="6445399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6403827" y="5484190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4</a:t>
            </a:r>
            <a:endParaRPr lang="en-US" altLang="de-DE" sz="1200" b="1" dirty="0"/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V="1">
            <a:off x="7056324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7056324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6927995" y="5484190"/>
            <a:ext cx="213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4.5</a:t>
            </a:r>
            <a:endParaRPr lang="en-US" altLang="de-DE" sz="1200" b="1" dirty="0"/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 flipV="1">
            <a:off x="7681709" y="5393597"/>
            <a:ext cx="0" cy="5608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>
            <a:off x="7681709" y="1582961"/>
            <a:ext cx="0" cy="445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7638331" y="5484190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5</a:t>
            </a:r>
            <a:endParaRPr lang="en-US" altLang="de-DE" sz="1200" b="1" dirty="0"/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>
            <a:off x="1518233" y="5449679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 flipH="1">
            <a:off x="7609411" y="5449679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1362789" y="5359086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0</a:t>
            </a:r>
            <a:endParaRPr lang="en-US" altLang="de-DE" sz="1200" b="1" dirty="0"/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1518233" y="5088745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 flipH="1">
            <a:off x="7609411" y="5088745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>
            <a:off x="1518233" y="4737879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Line 77"/>
          <p:cNvSpPr>
            <a:spLocks noChangeShapeType="1"/>
          </p:cNvSpPr>
          <p:nvPr/>
        </p:nvSpPr>
        <p:spPr bwMode="auto">
          <a:xfrm flipH="1">
            <a:off x="7609411" y="4737879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Rectangle 78"/>
          <p:cNvSpPr>
            <a:spLocks noChangeArrowheads="1"/>
          </p:cNvSpPr>
          <p:nvPr/>
        </p:nvSpPr>
        <p:spPr bwMode="auto">
          <a:xfrm>
            <a:off x="1064558" y="4647288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2000</a:t>
            </a:r>
            <a:endParaRPr lang="en-US" altLang="de-DE" sz="1200" b="1" dirty="0"/>
          </a:p>
        </p:txBody>
      </p:sp>
      <p:sp>
        <p:nvSpPr>
          <p:cNvPr id="81" name="Line 79"/>
          <p:cNvSpPr>
            <a:spLocks noChangeShapeType="1"/>
          </p:cNvSpPr>
          <p:nvPr/>
        </p:nvSpPr>
        <p:spPr bwMode="auto">
          <a:xfrm>
            <a:off x="1518233" y="4387015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" name="Line 80"/>
          <p:cNvSpPr>
            <a:spLocks noChangeShapeType="1"/>
          </p:cNvSpPr>
          <p:nvPr/>
        </p:nvSpPr>
        <p:spPr bwMode="auto">
          <a:xfrm flipH="1">
            <a:off x="7609411" y="4387015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>
            <a:off x="1518233" y="4036148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5" name="Line 83"/>
          <p:cNvSpPr>
            <a:spLocks noChangeShapeType="1"/>
          </p:cNvSpPr>
          <p:nvPr/>
        </p:nvSpPr>
        <p:spPr bwMode="auto">
          <a:xfrm flipH="1">
            <a:off x="7609411" y="4036148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6" name="Rectangle 84"/>
          <p:cNvSpPr>
            <a:spLocks noChangeArrowheads="1"/>
          </p:cNvSpPr>
          <p:nvPr/>
        </p:nvSpPr>
        <p:spPr bwMode="auto">
          <a:xfrm>
            <a:off x="1064558" y="3945558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4000</a:t>
            </a:r>
            <a:endParaRPr lang="en-US" altLang="de-DE" sz="1200" b="1" dirty="0"/>
          </a:p>
        </p:txBody>
      </p:sp>
      <p:sp>
        <p:nvSpPr>
          <p:cNvPr id="87" name="Line 85"/>
          <p:cNvSpPr>
            <a:spLocks noChangeShapeType="1"/>
          </p:cNvSpPr>
          <p:nvPr/>
        </p:nvSpPr>
        <p:spPr bwMode="auto">
          <a:xfrm>
            <a:off x="1518233" y="3685283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8" name="Line 86"/>
          <p:cNvSpPr>
            <a:spLocks noChangeShapeType="1"/>
          </p:cNvSpPr>
          <p:nvPr/>
        </p:nvSpPr>
        <p:spPr bwMode="auto">
          <a:xfrm flipH="1">
            <a:off x="7609411" y="3685283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0" name="Line 88"/>
          <p:cNvSpPr>
            <a:spLocks noChangeShapeType="1"/>
          </p:cNvSpPr>
          <p:nvPr/>
        </p:nvSpPr>
        <p:spPr bwMode="auto">
          <a:xfrm>
            <a:off x="1518233" y="3335855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" name="Line 89"/>
          <p:cNvSpPr>
            <a:spLocks noChangeShapeType="1"/>
          </p:cNvSpPr>
          <p:nvPr/>
        </p:nvSpPr>
        <p:spPr bwMode="auto">
          <a:xfrm flipH="1">
            <a:off x="7609411" y="3335855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" name="Rectangle 90"/>
          <p:cNvSpPr>
            <a:spLocks noChangeArrowheads="1"/>
          </p:cNvSpPr>
          <p:nvPr/>
        </p:nvSpPr>
        <p:spPr bwMode="auto">
          <a:xfrm>
            <a:off x="1064558" y="3245262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6000</a:t>
            </a:r>
            <a:endParaRPr lang="en-US" altLang="de-DE" sz="1200" b="1" dirty="0"/>
          </a:p>
        </p:txBody>
      </p:sp>
      <p:sp>
        <p:nvSpPr>
          <p:cNvPr id="93" name="Line 91"/>
          <p:cNvSpPr>
            <a:spLocks noChangeShapeType="1"/>
          </p:cNvSpPr>
          <p:nvPr/>
        </p:nvSpPr>
        <p:spPr bwMode="auto">
          <a:xfrm>
            <a:off x="1518233" y="2984988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4" name="Line 92"/>
          <p:cNvSpPr>
            <a:spLocks noChangeShapeType="1"/>
          </p:cNvSpPr>
          <p:nvPr/>
        </p:nvSpPr>
        <p:spPr bwMode="auto">
          <a:xfrm flipH="1">
            <a:off x="7609411" y="2984988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6" name="Line 94"/>
          <p:cNvSpPr>
            <a:spLocks noChangeShapeType="1"/>
          </p:cNvSpPr>
          <p:nvPr/>
        </p:nvSpPr>
        <p:spPr bwMode="auto">
          <a:xfrm>
            <a:off x="1518233" y="2634123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7" name="Line 95"/>
          <p:cNvSpPr>
            <a:spLocks noChangeShapeType="1"/>
          </p:cNvSpPr>
          <p:nvPr/>
        </p:nvSpPr>
        <p:spPr bwMode="auto">
          <a:xfrm flipH="1">
            <a:off x="7609411" y="2634123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8" name="Rectangle 96"/>
          <p:cNvSpPr>
            <a:spLocks noChangeArrowheads="1"/>
          </p:cNvSpPr>
          <p:nvPr/>
        </p:nvSpPr>
        <p:spPr bwMode="auto">
          <a:xfrm>
            <a:off x="1064558" y="2543530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8000</a:t>
            </a:r>
            <a:endParaRPr lang="en-US" altLang="de-DE" sz="1200" b="1" dirty="0"/>
          </a:p>
        </p:txBody>
      </p:sp>
      <p:sp>
        <p:nvSpPr>
          <p:cNvPr id="99" name="Line 97"/>
          <p:cNvSpPr>
            <a:spLocks noChangeShapeType="1"/>
          </p:cNvSpPr>
          <p:nvPr/>
        </p:nvSpPr>
        <p:spPr bwMode="auto">
          <a:xfrm>
            <a:off x="1518233" y="2283256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0" name="Line 98"/>
          <p:cNvSpPr>
            <a:spLocks noChangeShapeType="1"/>
          </p:cNvSpPr>
          <p:nvPr/>
        </p:nvSpPr>
        <p:spPr bwMode="auto">
          <a:xfrm flipH="1">
            <a:off x="7609411" y="2283256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" name="Line 100"/>
          <p:cNvSpPr>
            <a:spLocks noChangeShapeType="1"/>
          </p:cNvSpPr>
          <p:nvPr/>
        </p:nvSpPr>
        <p:spPr bwMode="auto">
          <a:xfrm>
            <a:off x="1518233" y="1932391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" name="Line 101"/>
          <p:cNvSpPr>
            <a:spLocks noChangeShapeType="1"/>
          </p:cNvSpPr>
          <p:nvPr/>
        </p:nvSpPr>
        <p:spPr bwMode="auto">
          <a:xfrm flipH="1">
            <a:off x="7609411" y="1932391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4" name="Rectangle 102"/>
          <p:cNvSpPr>
            <a:spLocks noChangeArrowheads="1"/>
          </p:cNvSpPr>
          <p:nvPr/>
        </p:nvSpPr>
        <p:spPr bwMode="auto">
          <a:xfrm>
            <a:off x="965145" y="1843238"/>
            <a:ext cx="4247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200" b="1" dirty="0">
                <a:solidFill>
                  <a:srgbClr val="000000"/>
                </a:solidFill>
                <a:latin typeface="Helvetica" pitchFamily="34" charset="0"/>
              </a:rPr>
              <a:t>10000</a:t>
            </a:r>
            <a:endParaRPr lang="en-US" altLang="de-DE" sz="1200" b="1" dirty="0"/>
          </a:p>
        </p:txBody>
      </p:sp>
      <p:sp>
        <p:nvSpPr>
          <p:cNvPr id="105" name="Line 103"/>
          <p:cNvSpPr>
            <a:spLocks noChangeShapeType="1"/>
          </p:cNvSpPr>
          <p:nvPr/>
        </p:nvSpPr>
        <p:spPr bwMode="auto">
          <a:xfrm>
            <a:off x="1518233" y="1582963"/>
            <a:ext cx="5783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6" name="Line 104"/>
          <p:cNvSpPr>
            <a:spLocks noChangeShapeType="1"/>
          </p:cNvSpPr>
          <p:nvPr/>
        </p:nvSpPr>
        <p:spPr bwMode="auto">
          <a:xfrm flipH="1">
            <a:off x="7609411" y="1582963"/>
            <a:ext cx="7229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8" name="Line 106"/>
          <p:cNvSpPr>
            <a:spLocks noChangeShapeType="1"/>
          </p:cNvSpPr>
          <p:nvPr/>
        </p:nvSpPr>
        <p:spPr bwMode="auto">
          <a:xfrm>
            <a:off x="1518231" y="1582963"/>
            <a:ext cx="616347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9" name="Line 107"/>
          <p:cNvSpPr>
            <a:spLocks noChangeShapeType="1"/>
          </p:cNvSpPr>
          <p:nvPr/>
        </p:nvSpPr>
        <p:spPr bwMode="auto">
          <a:xfrm>
            <a:off x="1518231" y="5449679"/>
            <a:ext cx="616347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0" name="Line 108"/>
          <p:cNvSpPr>
            <a:spLocks noChangeShapeType="1"/>
          </p:cNvSpPr>
          <p:nvPr/>
        </p:nvSpPr>
        <p:spPr bwMode="auto">
          <a:xfrm flipV="1">
            <a:off x="7681709" y="1582963"/>
            <a:ext cx="0" cy="386671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1" name="Line 109"/>
          <p:cNvSpPr>
            <a:spLocks noChangeShapeType="1"/>
          </p:cNvSpPr>
          <p:nvPr/>
        </p:nvSpPr>
        <p:spPr bwMode="auto">
          <a:xfrm flipV="1">
            <a:off x="1518231" y="1582963"/>
            <a:ext cx="0" cy="386671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2" name="Freeform 110"/>
          <p:cNvSpPr>
            <a:spLocks/>
          </p:cNvSpPr>
          <p:nvPr/>
        </p:nvSpPr>
        <p:spPr bwMode="auto">
          <a:xfrm>
            <a:off x="1518233" y="3754304"/>
            <a:ext cx="2456353" cy="1051160"/>
          </a:xfrm>
          <a:custGeom>
            <a:avLst/>
            <a:gdLst>
              <a:gd name="T0" fmla="*/ 8 w 1359"/>
              <a:gd name="T1" fmla="*/ 715 h 731"/>
              <a:gd name="T2" fmla="*/ 40 w 1359"/>
              <a:gd name="T3" fmla="*/ 684 h 731"/>
              <a:gd name="T4" fmla="*/ 63 w 1359"/>
              <a:gd name="T5" fmla="*/ 652 h 731"/>
              <a:gd name="T6" fmla="*/ 95 w 1359"/>
              <a:gd name="T7" fmla="*/ 629 h 731"/>
              <a:gd name="T8" fmla="*/ 118 w 1359"/>
              <a:gd name="T9" fmla="*/ 605 h 731"/>
              <a:gd name="T10" fmla="*/ 150 w 1359"/>
              <a:gd name="T11" fmla="*/ 582 h 731"/>
              <a:gd name="T12" fmla="*/ 173 w 1359"/>
              <a:gd name="T13" fmla="*/ 558 h 731"/>
              <a:gd name="T14" fmla="*/ 205 w 1359"/>
              <a:gd name="T15" fmla="*/ 534 h 731"/>
              <a:gd name="T16" fmla="*/ 228 w 1359"/>
              <a:gd name="T17" fmla="*/ 519 h 731"/>
              <a:gd name="T18" fmla="*/ 260 w 1359"/>
              <a:gd name="T19" fmla="*/ 495 h 731"/>
              <a:gd name="T20" fmla="*/ 283 w 1359"/>
              <a:gd name="T21" fmla="*/ 479 h 731"/>
              <a:gd name="T22" fmla="*/ 315 w 1359"/>
              <a:gd name="T23" fmla="*/ 456 h 731"/>
              <a:gd name="T24" fmla="*/ 338 w 1359"/>
              <a:gd name="T25" fmla="*/ 440 h 731"/>
              <a:gd name="T26" fmla="*/ 370 w 1359"/>
              <a:gd name="T27" fmla="*/ 424 h 731"/>
              <a:gd name="T28" fmla="*/ 393 w 1359"/>
              <a:gd name="T29" fmla="*/ 408 h 731"/>
              <a:gd name="T30" fmla="*/ 425 w 1359"/>
              <a:gd name="T31" fmla="*/ 393 h 731"/>
              <a:gd name="T32" fmla="*/ 448 w 1359"/>
              <a:gd name="T33" fmla="*/ 377 h 731"/>
              <a:gd name="T34" fmla="*/ 480 w 1359"/>
              <a:gd name="T35" fmla="*/ 361 h 731"/>
              <a:gd name="T36" fmla="*/ 503 w 1359"/>
              <a:gd name="T37" fmla="*/ 346 h 731"/>
              <a:gd name="T38" fmla="*/ 535 w 1359"/>
              <a:gd name="T39" fmla="*/ 330 h 731"/>
              <a:gd name="T40" fmla="*/ 558 w 1359"/>
              <a:gd name="T41" fmla="*/ 322 h 731"/>
              <a:gd name="T42" fmla="*/ 590 w 1359"/>
              <a:gd name="T43" fmla="*/ 306 h 731"/>
              <a:gd name="T44" fmla="*/ 613 w 1359"/>
              <a:gd name="T45" fmla="*/ 291 h 731"/>
              <a:gd name="T46" fmla="*/ 645 w 1359"/>
              <a:gd name="T47" fmla="*/ 283 h 731"/>
              <a:gd name="T48" fmla="*/ 668 w 1359"/>
              <a:gd name="T49" fmla="*/ 267 h 731"/>
              <a:gd name="T50" fmla="*/ 700 w 1359"/>
              <a:gd name="T51" fmla="*/ 251 h 731"/>
              <a:gd name="T52" fmla="*/ 723 w 1359"/>
              <a:gd name="T53" fmla="*/ 243 h 731"/>
              <a:gd name="T54" fmla="*/ 755 w 1359"/>
              <a:gd name="T55" fmla="*/ 228 h 731"/>
              <a:gd name="T56" fmla="*/ 778 w 1359"/>
              <a:gd name="T57" fmla="*/ 220 h 731"/>
              <a:gd name="T58" fmla="*/ 810 w 1359"/>
              <a:gd name="T59" fmla="*/ 204 h 731"/>
              <a:gd name="T60" fmla="*/ 833 w 1359"/>
              <a:gd name="T61" fmla="*/ 196 h 731"/>
              <a:gd name="T62" fmla="*/ 865 w 1359"/>
              <a:gd name="T63" fmla="*/ 180 h 731"/>
              <a:gd name="T64" fmla="*/ 888 w 1359"/>
              <a:gd name="T65" fmla="*/ 173 h 731"/>
              <a:gd name="T66" fmla="*/ 920 w 1359"/>
              <a:gd name="T67" fmla="*/ 157 h 731"/>
              <a:gd name="T68" fmla="*/ 943 w 1359"/>
              <a:gd name="T69" fmla="*/ 149 h 731"/>
              <a:gd name="T70" fmla="*/ 974 w 1359"/>
              <a:gd name="T71" fmla="*/ 141 h 731"/>
              <a:gd name="T72" fmla="*/ 1006 w 1359"/>
              <a:gd name="T73" fmla="*/ 125 h 731"/>
              <a:gd name="T74" fmla="*/ 1029 w 1359"/>
              <a:gd name="T75" fmla="*/ 118 h 731"/>
              <a:gd name="T76" fmla="*/ 1061 w 1359"/>
              <a:gd name="T77" fmla="*/ 110 h 731"/>
              <a:gd name="T78" fmla="*/ 1084 w 1359"/>
              <a:gd name="T79" fmla="*/ 94 h 731"/>
              <a:gd name="T80" fmla="*/ 1116 w 1359"/>
              <a:gd name="T81" fmla="*/ 86 h 731"/>
              <a:gd name="T82" fmla="*/ 1139 w 1359"/>
              <a:gd name="T83" fmla="*/ 78 h 731"/>
              <a:gd name="T84" fmla="*/ 1171 w 1359"/>
              <a:gd name="T85" fmla="*/ 70 h 731"/>
              <a:gd name="T86" fmla="*/ 1194 w 1359"/>
              <a:gd name="T87" fmla="*/ 55 h 731"/>
              <a:gd name="T88" fmla="*/ 1226 w 1359"/>
              <a:gd name="T89" fmla="*/ 47 h 731"/>
              <a:gd name="T90" fmla="*/ 1249 w 1359"/>
              <a:gd name="T91" fmla="*/ 39 h 731"/>
              <a:gd name="T92" fmla="*/ 1281 w 1359"/>
              <a:gd name="T93" fmla="*/ 31 h 731"/>
              <a:gd name="T94" fmla="*/ 1304 w 1359"/>
              <a:gd name="T95" fmla="*/ 23 h 731"/>
              <a:gd name="T96" fmla="*/ 1336 w 1359"/>
              <a:gd name="T97" fmla="*/ 7 h 731"/>
              <a:gd name="T98" fmla="*/ 1359 w 1359"/>
              <a:gd name="T99" fmla="*/ 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59" h="731">
                <a:moveTo>
                  <a:pt x="0" y="731"/>
                </a:moveTo>
                <a:lnTo>
                  <a:pt x="8" y="715"/>
                </a:lnTo>
                <a:lnTo>
                  <a:pt x="24" y="699"/>
                </a:lnTo>
                <a:lnTo>
                  <a:pt x="40" y="684"/>
                </a:lnTo>
                <a:lnTo>
                  <a:pt x="55" y="668"/>
                </a:lnTo>
                <a:lnTo>
                  <a:pt x="63" y="652"/>
                </a:lnTo>
                <a:lnTo>
                  <a:pt x="79" y="637"/>
                </a:lnTo>
                <a:lnTo>
                  <a:pt x="95" y="629"/>
                </a:lnTo>
                <a:lnTo>
                  <a:pt x="110" y="613"/>
                </a:lnTo>
                <a:lnTo>
                  <a:pt x="118" y="605"/>
                </a:lnTo>
                <a:lnTo>
                  <a:pt x="134" y="589"/>
                </a:lnTo>
                <a:lnTo>
                  <a:pt x="150" y="582"/>
                </a:lnTo>
                <a:lnTo>
                  <a:pt x="165" y="566"/>
                </a:lnTo>
                <a:lnTo>
                  <a:pt x="173" y="558"/>
                </a:lnTo>
                <a:lnTo>
                  <a:pt x="189" y="542"/>
                </a:lnTo>
                <a:lnTo>
                  <a:pt x="205" y="534"/>
                </a:lnTo>
                <a:lnTo>
                  <a:pt x="220" y="526"/>
                </a:lnTo>
                <a:lnTo>
                  <a:pt x="228" y="519"/>
                </a:lnTo>
                <a:lnTo>
                  <a:pt x="244" y="503"/>
                </a:lnTo>
                <a:lnTo>
                  <a:pt x="260" y="495"/>
                </a:lnTo>
                <a:lnTo>
                  <a:pt x="275" y="487"/>
                </a:lnTo>
                <a:lnTo>
                  <a:pt x="283" y="479"/>
                </a:lnTo>
                <a:lnTo>
                  <a:pt x="299" y="471"/>
                </a:lnTo>
                <a:lnTo>
                  <a:pt x="315" y="456"/>
                </a:lnTo>
                <a:lnTo>
                  <a:pt x="330" y="448"/>
                </a:lnTo>
                <a:lnTo>
                  <a:pt x="338" y="440"/>
                </a:lnTo>
                <a:lnTo>
                  <a:pt x="354" y="432"/>
                </a:lnTo>
                <a:lnTo>
                  <a:pt x="370" y="424"/>
                </a:lnTo>
                <a:lnTo>
                  <a:pt x="385" y="416"/>
                </a:lnTo>
                <a:lnTo>
                  <a:pt x="393" y="408"/>
                </a:lnTo>
                <a:lnTo>
                  <a:pt x="409" y="401"/>
                </a:lnTo>
                <a:lnTo>
                  <a:pt x="425" y="393"/>
                </a:lnTo>
                <a:lnTo>
                  <a:pt x="440" y="385"/>
                </a:lnTo>
                <a:lnTo>
                  <a:pt x="448" y="377"/>
                </a:lnTo>
                <a:lnTo>
                  <a:pt x="464" y="369"/>
                </a:lnTo>
                <a:lnTo>
                  <a:pt x="480" y="361"/>
                </a:lnTo>
                <a:lnTo>
                  <a:pt x="495" y="353"/>
                </a:lnTo>
                <a:lnTo>
                  <a:pt x="503" y="346"/>
                </a:lnTo>
                <a:lnTo>
                  <a:pt x="519" y="338"/>
                </a:lnTo>
                <a:lnTo>
                  <a:pt x="535" y="330"/>
                </a:lnTo>
                <a:lnTo>
                  <a:pt x="550" y="330"/>
                </a:lnTo>
                <a:lnTo>
                  <a:pt x="558" y="322"/>
                </a:lnTo>
                <a:lnTo>
                  <a:pt x="574" y="314"/>
                </a:lnTo>
                <a:lnTo>
                  <a:pt x="590" y="306"/>
                </a:lnTo>
                <a:lnTo>
                  <a:pt x="605" y="298"/>
                </a:lnTo>
                <a:lnTo>
                  <a:pt x="613" y="291"/>
                </a:lnTo>
                <a:lnTo>
                  <a:pt x="629" y="283"/>
                </a:lnTo>
                <a:lnTo>
                  <a:pt x="645" y="283"/>
                </a:lnTo>
                <a:lnTo>
                  <a:pt x="660" y="275"/>
                </a:lnTo>
                <a:lnTo>
                  <a:pt x="668" y="267"/>
                </a:lnTo>
                <a:lnTo>
                  <a:pt x="684" y="259"/>
                </a:lnTo>
                <a:lnTo>
                  <a:pt x="700" y="251"/>
                </a:lnTo>
                <a:lnTo>
                  <a:pt x="715" y="243"/>
                </a:lnTo>
                <a:lnTo>
                  <a:pt x="723" y="243"/>
                </a:lnTo>
                <a:lnTo>
                  <a:pt x="739" y="235"/>
                </a:lnTo>
                <a:lnTo>
                  <a:pt x="755" y="228"/>
                </a:lnTo>
                <a:lnTo>
                  <a:pt x="770" y="220"/>
                </a:lnTo>
                <a:lnTo>
                  <a:pt x="778" y="220"/>
                </a:lnTo>
                <a:lnTo>
                  <a:pt x="794" y="212"/>
                </a:lnTo>
                <a:lnTo>
                  <a:pt x="810" y="204"/>
                </a:lnTo>
                <a:lnTo>
                  <a:pt x="825" y="196"/>
                </a:lnTo>
                <a:lnTo>
                  <a:pt x="833" y="196"/>
                </a:lnTo>
                <a:lnTo>
                  <a:pt x="849" y="188"/>
                </a:lnTo>
                <a:lnTo>
                  <a:pt x="865" y="180"/>
                </a:lnTo>
                <a:lnTo>
                  <a:pt x="880" y="180"/>
                </a:lnTo>
                <a:lnTo>
                  <a:pt x="888" y="173"/>
                </a:lnTo>
                <a:lnTo>
                  <a:pt x="904" y="165"/>
                </a:lnTo>
                <a:lnTo>
                  <a:pt x="920" y="157"/>
                </a:lnTo>
                <a:lnTo>
                  <a:pt x="935" y="157"/>
                </a:lnTo>
                <a:lnTo>
                  <a:pt x="943" y="149"/>
                </a:lnTo>
                <a:lnTo>
                  <a:pt x="959" y="141"/>
                </a:lnTo>
                <a:lnTo>
                  <a:pt x="974" y="141"/>
                </a:lnTo>
                <a:lnTo>
                  <a:pt x="990" y="133"/>
                </a:lnTo>
                <a:lnTo>
                  <a:pt x="1006" y="125"/>
                </a:lnTo>
                <a:lnTo>
                  <a:pt x="1014" y="125"/>
                </a:lnTo>
                <a:lnTo>
                  <a:pt x="1029" y="118"/>
                </a:lnTo>
                <a:lnTo>
                  <a:pt x="1045" y="110"/>
                </a:lnTo>
                <a:lnTo>
                  <a:pt x="1061" y="110"/>
                </a:lnTo>
                <a:lnTo>
                  <a:pt x="1069" y="102"/>
                </a:lnTo>
                <a:lnTo>
                  <a:pt x="1084" y="94"/>
                </a:lnTo>
                <a:lnTo>
                  <a:pt x="1100" y="94"/>
                </a:lnTo>
                <a:lnTo>
                  <a:pt x="1116" y="86"/>
                </a:lnTo>
                <a:lnTo>
                  <a:pt x="1124" y="78"/>
                </a:lnTo>
                <a:lnTo>
                  <a:pt x="1139" y="78"/>
                </a:lnTo>
                <a:lnTo>
                  <a:pt x="1155" y="70"/>
                </a:lnTo>
                <a:lnTo>
                  <a:pt x="1171" y="70"/>
                </a:lnTo>
                <a:lnTo>
                  <a:pt x="1179" y="62"/>
                </a:lnTo>
                <a:lnTo>
                  <a:pt x="1194" y="55"/>
                </a:lnTo>
                <a:lnTo>
                  <a:pt x="1210" y="55"/>
                </a:lnTo>
                <a:lnTo>
                  <a:pt x="1226" y="47"/>
                </a:lnTo>
                <a:lnTo>
                  <a:pt x="1234" y="47"/>
                </a:lnTo>
                <a:lnTo>
                  <a:pt x="1249" y="39"/>
                </a:lnTo>
                <a:lnTo>
                  <a:pt x="1265" y="31"/>
                </a:lnTo>
                <a:lnTo>
                  <a:pt x="1281" y="31"/>
                </a:lnTo>
                <a:lnTo>
                  <a:pt x="1289" y="23"/>
                </a:lnTo>
                <a:lnTo>
                  <a:pt x="1304" y="23"/>
                </a:lnTo>
                <a:lnTo>
                  <a:pt x="1320" y="15"/>
                </a:lnTo>
                <a:lnTo>
                  <a:pt x="1336" y="7"/>
                </a:lnTo>
                <a:lnTo>
                  <a:pt x="1344" y="7"/>
                </a:lnTo>
                <a:lnTo>
                  <a:pt x="1359" y="0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3" name="Line 111"/>
          <p:cNvSpPr>
            <a:spLocks noChangeShapeType="1"/>
          </p:cNvSpPr>
          <p:nvPr/>
        </p:nvSpPr>
        <p:spPr bwMode="auto">
          <a:xfrm flipV="1">
            <a:off x="5550701" y="3166174"/>
            <a:ext cx="0" cy="79089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4" name="Oval 112"/>
          <p:cNvSpPr>
            <a:spLocks noChangeArrowheads="1"/>
          </p:cNvSpPr>
          <p:nvPr/>
        </p:nvSpPr>
        <p:spPr bwMode="auto">
          <a:xfrm>
            <a:off x="5518165" y="3179112"/>
            <a:ext cx="70491" cy="56081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Line 114"/>
          <p:cNvSpPr>
            <a:spLocks noChangeShapeType="1"/>
          </p:cNvSpPr>
          <p:nvPr/>
        </p:nvSpPr>
        <p:spPr bwMode="auto">
          <a:xfrm flipV="1">
            <a:off x="5579620" y="2882892"/>
            <a:ext cx="0" cy="271779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Oval 116"/>
          <p:cNvSpPr>
            <a:spLocks noChangeArrowheads="1"/>
          </p:cNvSpPr>
          <p:nvPr/>
        </p:nvSpPr>
        <p:spPr bwMode="auto">
          <a:xfrm>
            <a:off x="5545279" y="2993633"/>
            <a:ext cx="72299" cy="57519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0" name="Rectangle 118"/>
          <p:cNvSpPr>
            <a:spLocks noChangeArrowheads="1"/>
          </p:cNvSpPr>
          <p:nvPr/>
        </p:nvSpPr>
        <p:spPr bwMode="auto">
          <a:xfrm>
            <a:off x="3918554" y="5675441"/>
            <a:ext cx="17568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b="1" dirty="0">
                <a:solidFill>
                  <a:srgbClr val="000000"/>
                </a:solidFill>
                <a:latin typeface="Helvetica" pitchFamily="34" charset="0"/>
              </a:rPr>
              <a:t>Pressure (Mbar)</a:t>
            </a:r>
            <a:endParaRPr lang="en-US" altLang="de-DE" b="1" dirty="0"/>
          </a:p>
        </p:txBody>
      </p:sp>
      <p:sp>
        <p:nvSpPr>
          <p:cNvPr id="121" name="Rectangle 119"/>
          <p:cNvSpPr>
            <a:spLocks noChangeArrowheads="1"/>
          </p:cNvSpPr>
          <p:nvPr/>
        </p:nvSpPr>
        <p:spPr bwMode="auto">
          <a:xfrm rot="16200000">
            <a:off x="-119097" y="3349780"/>
            <a:ext cx="1765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b="1" dirty="0">
                <a:solidFill>
                  <a:srgbClr val="000000"/>
                </a:solidFill>
                <a:latin typeface="Helvetica" pitchFamily="34" charset="0"/>
              </a:rPr>
              <a:t>Temperature (K)</a:t>
            </a:r>
            <a:endParaRPr lang="en-US" altLang="de-DE" b="1" dirty="0"/>
          </a:p>
        </p:txBody>
      </p:sp>
      <p:sp>
        <p:nvSpPr>
          <p:cNvPr id="122" name="Rectangle 120"/>
          <p:cNvSpPr>
            <a:spLocks noChangeArrowheads="1"/>
          </p:cNvSpPr>
          <p:nvPr/>
        </p:nvSpPr>
        <p:spPr bwMode="auto">
          <a:xfrm>
            <a:off x="1491120" y="5370589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altLang="de-DE" dirty="0"/>
          </a:p>
        </p:txBody>
      </p:sp>
      <p:sp>
        <p:nvSpPr>
          <p:cNvPr id="123" name="Rectangle 121"/>
          <p:cNvSpPr>
            <a:spLocks noChangeArrowheads="1"/>
          </p:cNvSpPr>
          <p:nvPr/>
        </p:nvSpPr>
        <p:spPr bwMode="auto">
          <a:xfrm>
            <a:off x="7667249" y="1492371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altLang="de-DE" dirty="0"/>
          </a:p>
        </p:txBody>
      </p:sp>
      <p:sp>
        <p:nvSpPr>
          <p:cNvPr id="124" name="Rectangle 122"/>
          <p:cNvSpPr>
            <a:spLocks noChangeArrowheads="1"/>
          </p:cNvSpPr>
          <p:nvPr/>
        </p:nvSpPr>
        <p:spPr bwMode="auto">
          <a:xfrm>
            <a:off x="1617645" y="1662053"/>
            <a:ext cx="3251641" cy="904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Rectangle 123"/>
          <p:cNvSpPr>
            <a:spLocks noChangeArrowheads="1"/>
          </p:cNvSpPr>
          <p:nvPr/>
        </p:nvSpPr>
        <p:spPr bwMode="auto">
          <a:xfrm>
            <a:off x="1617645" y="1662053"/>
            <a:ext cx="3251641" cy="904487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6" name="Line 124"/>
          <p:cNvSpPr>
            <a:spLocks noChangeShapeType="1"/>
          </p:cNvSpPr>
          <p:nvPr/>
        </p:nvSpPr>
        <p:spPr bwMode="auto">
          <a:xfrm>
            <a:off x="1617645" y="1662051"/>
            <a:ext cx="325164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7" name="Line 125"/>
          <p:cNvSpPr>
            <a:spLocks noChangeShapeType="1"/>
          </p:cNvSpPr>
          <p:nvPr/>
        </p:nvSpPr>
        <p:spPr bwMode="auto">
          <a:xfrm>
            <a:off x="1617645" y="2566537"/>
            <a:ext cx="325164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8" name="Line 126"/>
          <p:cNvSpPr>
            <a:spLocks noChangeShapeType="1"/>
          </p:cNvSpPr>
          <p:nvPr/>
        </p:nvSpPr>
        <p:spPr bwMode="auto">
          <a:xfrm flipV="1">
            <a:off x="4869283" y="1662053"/>
            <a:ext cx="0" cy="9044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9" name="Line 127"/>
          <p:cNvSpPr>
            <a:spLocks noChangeShapeType="1"/>
          </p:cNvSpPr>
          <p:nvPr/>
        </p:nvSpPr>
        <p:spPr bwMode="auto">
          <a:xfrm flipV="1">
            <a:off x="1617643" y="1662053"/>
            <a:ext cx="0" cy="9044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0" name="Line 128"/>
          <p:cNvSpPr>
            <a:spLocks noChangeShapeType="1"/>
          </p:cNvSpPr>
          <p:nvPr/>
        </p:nvSpPr>
        <p:spPr bwMode="auto">
          <a:xfrm>
            <a:off x="1617645" y="2566537"/>
            <a:ext cx="325164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1" name="Line 129"/>
          <p:cNvSpPr>
            <a:spLocks noChangeShapeType="1"/>
          </p:cNvSpPr>
          <p:nvPr/>
        </p:nvSpPr>
        <p:spPr bwMode="auto">
          <a:xfrm flipV="1">
            <a:off x="1617643" y="1662053"/>
            <a:ext cx="0" cy="9044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2" name="Line 130"/>
          <p:cNvSpPr>
            <a:spLocks noChangeShapeType="1"/>
          </p:cNvSpPr>
          <p:nvPr/>
        </p:nvSpPr>
        <p:spPr bwMode="auto">
          <a:xfrm>
            <a:off x="1617645" y="1662051"/>
            <a:ext cx="325164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3" name="Line 131"/>
          <p:cNvSpPr>
            <a:spLocks noChangeShapeType="1"/>
          </p:cNvSpPr>
          <p:nvPr/>
        </p:nvSpPr>
        <p:spPr bwMode="auto">
          <a:xfrm>
            <a:off x="1617645" y="2566537"/>
            <a:ext cx="325164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4" name="Line 132"/>
          <p:cNvSpPr>
            <a:spLocks noChangeShapeType="1"/>
          </p:cNvSpPr>
          <p:nvPr/>
        </p:nvSpPr>
        <p:spPr bwMode="auto">
          <a:xfrm flipV="1">
            <a:off x="4869283" y="1662053"/>
            <a:ext cx="0" cy="9044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Line 133"/>
          <p:cNvSpPr>
            <a:spLocks noChangeShapeType="1"/>
          </p:cNvSpPr>
          <p:nvPr/>
        </p:nvSpPr>
        <p:spPr bwMode="auto">
          <a:xfrm flipV="1">
            <a:off x="1617643" y="1662053"/>
            <a:ext cx="0" cy="9044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6" name="Rectangle 134"/>
          <p:cNvSpPr>
            <a:spLocks noChangeArrowheads="1"/>
          </p:cNvSpPr>
          <p:nvPr/>
        </p:nvSpPr>
        <p:spPr bwMode="auto">
          <a:xfrm>
            <a:off x="2356897" y="1706629"/>
            <a:ext cx="156613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DAC measurements</a:t>
            </a:r>
            <a:r>
              <a:rPr lang="en-US" altLang="de-DE" sz="1300" baseline="30000" dirty="0">
                <a:solidFill>
                  <a:srgbClr val="000000"/>
                </a:solidFill>
                <a:latin typeface="Helvetica" pitchFamily="34" charset="0"/>
              </a:rPr>
              <a:t>1</a:t>
            </a:r>
            <a:endParaRPr lang="en-US" altLang="de-DE" baseline="30000" dirty="0"/>
          </a:p>
        </p:txBody>
      </p:sp>
      <p:sp>
        <p:nvSpPr>
          <p:cNvPr id="137" name="Line 135"/>
          <p:cNvSpPr>
            <a:spLocks noChangeShapeType="1"/>
          </p:cNvSpPr>
          <p:nvPr/>
        </p:nvSpPr>
        <p:spPr bwMode="auto">
          <a:xfrm>
            <a:off x="1731513" y="1785717"/>
            <a:ext cx="567547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8" name="Rectangle 136"/>
          <p:cNvSpPr>
            <a:spLocks noChangeArrowheads="1"/>
          </p:cNvSpPr>
          <p:nvPr/>
        </p:nvSpPr>
        <p:spPr bwMode="auto">
          <a:xfrm>
            <a:off x="2356899" y="1922325"/>
            <a:ext cx="101149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DFT</a:t>
            </a:r>
            <a:r>
              <a:rPr lang="en-US" altLang="de-DE" sz="1300" baseline="30000" dirty="0">
                <a:solidFill>
                  <a:srgbClr val="000000"/>
                </a:solidFill>
                <a:latin typeface="Helvetica" pitchFamily="34" charset="0"/>
              </a:rPr>
              <a:t>2</a:t>
            </a:r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 (theory)</a:t>
            </a:r>
            <a:endParaRPr lang="en-US" altLang="de-DE" dirty="0"/>
          </a:p>
        </p:txBody>
      </p:sp>
      <p:sp>
        <p:nvSpPr>
          <p:cNvPr id="139" name="Line 137"/>
          <p:cNvSpPr>
            <a:spLocks noChangeShapeType="1"/>
          </p:cNvSpPr>
          <p:nvPr/>
        </p:nvSpPr>
        <p:spPr bwMode="auto">
          <a:xfrm>
            <a:off x="1731513" y="2001413"/>
            <a:ext cx="56754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0" name="Oval 138"/>
          <p:cNvSpPr>
            <a:spLocks noChangeArrowheads="1"/>
          </p:cNvSpPr>
          <p:nvPr/>
        </p:nvSpPr>
        <p:spPr bwMode="auto">
          <a:xfrm>
            <a:off x="1988175" y="1978408"/>
            <a:ext cx="70491" cy="56081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1" name="Rectangle 139"/>
          <p:cNvSpPr>
            <a:spLocks noChangeArrowheads="1"/>
          </p:cNvSpPr>
          <p:nvPr/>
        </p:nvSpPr>
        <p:spPr bwMode="auto">
          <a:xfrm>
            <a:off x="2356899" y="2136585"/>
            <a:ext cx="228928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Diffusion Monte Carlo</a:t>
            </a:r>
            <a:r>
              <a:rPr lang="en-US" altLang="de-DE" sz="1300" baseline="30000" dirty="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 (theory)</a:t>
            </a:r>
            <a:endParaRPr lang="en-US" altLang="de-DE" dirty="0"/>
          </a:p>
        </p:txBody>
      </p:sp>
      <p:sp>
        <p:nvSpPr>
          <p:cNvPr id="142" name="Line 140"/>
          <p:cNvSpPr>
            <a:spLocks noChangeShapeType="1"/>
          </p:cNvSpPr>
          <p:nvPr/>
        </p:nvSpPr>
        <p:spPr bwMode="auto">
          <a:xfrm>
            <a:off x="1731513" y="2215671"/>
            <a:ext cx="567547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" name="Oval 141"/>
          <p:cNvSpPr>
            <a:spLocks noChangeArrowheads="1"/>
          </p:cNvSpPr>
          <p:nvPr/>
        </p:nvSpPr>
        <p:spPr bwMode="auto">
          <a:xfrm>
            <a:off x="1988175" y="2192665"/>
            <a:ext cx="70491" cy="57519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4" name="Rectangle 142"/>
          <p:cNvSpPr>
            <a:spLocks noChangeArrowheads="1"/>
          </p:cNvSpPr>
          <p:nvPr/>
        </p:nvSpPr>
        <p:spPr bwMode="auto">
          <a:xfrm>
            <a:off x="2356899" y="2350842"/>
            <a:ext cx="94577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MD</a:t>
            </a:r>
            <a:r>
              <a:rPr lang="en-US" altLang="de-DE" sz="1300" baseline="30000" dirty="0">
                <a:solidFill>
                  <a:srgbClr val="000000"/>
                </a:solidFill>
                <a:latin typeface="Helvetica" pitchFamily="34" charset="0"/>
              </a:rPr>
              <a:t>4</a:t>
            </a:r>
            <a:r>
              <a:rPr lang="en-US" altLang="de-DE" sz="1300" dirty="0">
                <a:solidFill>
                  <a:srgbClr val="000000"/>
                </a:solidFill>
                <a:latin typeface="Helvetica" pitchFamily="34" charset="0"/>
              </a:rPr>
              <a:t> (theory)</a:t>
            </a:r>
            <a:endParaRPr lang="en-US" altLang="de-DE" dirty="0"/>
          </a:p>
        </p:txBody>
      </p:sp>
      <p:sp>
        <p:nvSpPr>
          <p:cNvPr id="145" name="Line 143"/>
          <p:cNvSpPr>
            <a:spLocks noChangeShapeType="1"/>
          </p:cNvSpPr>
          <p:nvPr/>
        </p:nvSpPr>
        <p:spPr bwMode="auto">
          <a:xfrm>
            <a:off x="1731513" y="2429931"/>
            <a:ext cx="567547" cy="0"/>
          </a:xfrm>
          <a:prstGeom prst="line">
            <a:avLst/>
          </a:prstGeom>
          <a:noFill/>
          <a:ln w="19050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59" name="Gruppieren 158"/>
          <p:cNvGrpSpPr/>
          <p:nvPr/>
        </p:nvGrpSpPr>
        <p:grpSpPr>
          <a:xfrm>
            <a:off x="3423305" y="2638435"/>
            <a:ext cx="2646139" cy="1324376"/>
            <a:chOff x="3267074" y="2762249"/>
            <a:chExt cx="2324101" cy="1462088"/>
          </a:xfrm>
        </p:grpSpPr>
        <p:sp>
          <p:nvSpPr>
            <p:cNvPr id="119" name="Line 117"/>
            <p:cNvSpPr>
              <a:spLocks noChangeShapeType="1"/>
            </p:cNvSpPr>
            <p:nvPr/>
          </p:nvSpPr>
          <p:spPr bwMode="auto">
            <a:xfrm flipV="1">
              <a:off x="3751263" y="3032125"/>
              <a:ext cx="1409700" cy="88582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Line 117"/>
            <p:cNvSpPr>
              <a:spLocks noChangeShapeType="1"/>
            </p:cNvSpPr>
            <p:nvPr/>
          </p:nvSpPr>
          <p:spPr bwMode="auto">
            <a:xfrm flipV="1">
              <a:off x="3267074" y="3919536"/>
              <a:ext cx="490538" cy="30480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Line 117"/>
            <p:cNvSpPr>
              <a:spLocks noChangeShapeType="1"/>
            </p:cNvSpPr>
            <p:nvPr/>
          </p:nvSpPr>
          <p:spPr bwMode="auto">
            <a:xfrm flipV="1">
              <a:off x="5100637" y="2762249"/>
              <a:ext cx="490538" cy="30480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Line 114"/>
          <p:cNvSpPr>
            <a:spLocks noChangeShapeType="1"/>
          </p:cNvSpPr>
          <p:nvPr/>
        </p:nvSpPr>
        <p:spPr bwMode="auto">
          <a:xfrm flipV="1">
            <a:off x="5521782" y="2880017"/>
            <a:ext cx="113871" cy="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9" name="Line 114"/>
          <p:cNvSpPr>
            <a:spLocks noChangeShapeType="1"/>
          </p:cNvSpPr>
          <p:nvPr/>
        </p:nvSpPr>
        <p:spPr bwMode="auto">
          <a:xfrm flipV="1">
            <a:off x="5521782" y="3151793"/>
            <a:ext cx="113871" cy="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" name="Line 111"/>
          <p:cNvSpPr>
            <a:spLocks noChangeShapeType="1"/>
          </p:cNvSpPr>
          <p:nvPr/>
        </p:nvSpPr>
        <p:spPr bwMode="auto">
          <a:xfrm rot="5400000" flipV="1">
            <a:off x="5553431" y="3121519"/>
            <a:ext cx="0" cy="99412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Line 111"/>
          <p:cNvSpPr>
            <a:spLocks noChangeShapeType="1"/>
          </p:cNvSpPr>
          <p:nvPr/>
        </p:nvSpPr>
        <p:spPr bwMode="auto">
          <a:xfrm rot="5400000" flipV="1">
            <a:off x="5556143" y="3203486"/>
            <a:ext cx="0" cy="99412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1" name="Textfeld 160"/>
          <p:cNvSpPr txBox="1"/>
          <p:nvPr/>
        </p:nvSpPr>
        <p:spPr>
          <a:xfrm>
            <a:off x="38909" y="5703365"/>
            <a:ext cx="4373120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342891" indent="-342891">
              <a:buAutoNum type="arabicPeriod"/>
            </a:pPr>
            <a:r>
              <a:rPr lang="en-US" sz="1200" dirty="0"/>
              <a:t>S. </a:t>
            </a:r>
            <a:r>
              <a:rPr lang="en-US" sz="1200" dirty="0" err="1"/>
              <a:t>Anzellini</a:t>
            </a:r>
            <a:r>
              <a:rPr lang="en-US" sz="1200" dirty="0"/>
              <a:t> et al., Science </a:t>
            </a:r>
            <a:r>
              <a:rPr lang="en-US" sz="1200" b="1" dirty="0"/>
              <a:t>340,</a:t>
            </a:r>
            <a:r>
              <a:rPr lang="en-US" sz="1200" dirty="0"/>
              <a:t> 466 (2013)</a:t>
            </a:r>
          </a:p>
          <a:p>
            <a:pPr marL="342891" indent="-342891">
              <a:buAutoNum type="arabicPeriod"/>
            </a:pPr>
            <a:r>
              <a:rPr lang="en-US" sz="1200" dirty="0"/>
              <a:t>D. </a:t>
            </a:r>
            <a:r>
              <a:rPr lang="en-US" sz="1200" dirty="0" err="1"/>
              <a:t>Alfè</a:t>
            </a:r>
            <a:r>
              <a:rPr lang="en-US" sz="1200" dirty="0"/>
              <a:t> et al., Phys. Rev. B </a:t>
            </a:r>
            <a:r>
              <a:rPr lang="en-US" sz="1200" b="1" dirty="0"/>
              <a:t>79</a:t>
            </a:r>
            <a:r>
              <a:rPr lang="en-US" sz="1200" dirty="0"/>
              <a:t>, 060101 (2009)</a:t>
            </a:r>
          </a:p>
          <a:p>
            <a:pPr marL="342891" indent="-342891">
              <a:buAutoNum type="arabicPeriod"/>
            </a:pPr>
            <a:r>
              <a:rPr lang="en-US" sz="1200" dirty="0"/>
              <a:t>E. Sola et al., Phys. Rev. Lett. </a:t>
            </a:r>
            <a:r>
              <a:rPr lang="en-US" sz="1200" b="1" dirty="0"/>
              <a:t>103</a:t>
            </a:r>
            <a:r>
              <a:rPr lang="en-US" sz="1200" dirty="0"/>
              <a:t> , 078501 (2009)</a:t>
            </a:r>
          </a:p>
          <a:p>
            <a:pPr marL="342891" indent="-342891">
              <a:buAutoNum type="arabicPeriod"/>
            </a:pPr>
            <a:r>
              <a:rPr lang="en-US" sz="1200" dirty="0"/>
              <a:t>A. B. </a:t>
            </a:r>
            <a:r>
              <a:rPr lang="en-US" sz="1200" dirty="0" err="1"/>
              <a:t>Belonoshko</a:t>
            </a:r>
            <a:r>
              <a:rPr lang="en-US" sz="1200" dirty="0"/>
              <a:t> et al., Phys. Rev. Lett. </a:t>
            </a:r>
            <a:r>
              <a:rPr lang="en-US" sz="1200" b="1" dirty="0"/>
              <a:t>84</a:t>
            </a:r>
            <a:r>
              <a:rPr lang="en-US" sz="1200" dirty="0"/>
              <a:t>, 3638 (2000)</a:t>
            </a:r>
          </a:p>
        </p:txBody>
      </p:sp>
      <p:grpSp>
        <p:nvGrpSpPr>
          <p:cNvPr id="171" name="Gruppieren 170"/>
          <p:cNvGrpSpPr/>
          <p:nvPr/>
        </p:nvGrpSpPr>
        <p:grpSpPr>
          <a:xfrm>
            <a:off x="4934992" y="1604503"/>
            <a:ext cx="3576700" cy="1897812"/>
            <a:chOff x="5018127" y="1414731"/>
            <a:chExt cx="3576700" cy="1897812"/>
          </a:xfrm>
        </p:grpSpPr>
        <p:grpSp>
          <p:nvGrpSpPr>
            <p:cNvPr id="169" name="Gruppieren 168"/>
            <p:cNvGrpSpPr/>
            <p:nvPr/>
          </p:nvGrpSpPr>
          <p:grpSpPr>
            <a:xfrm>
              <a:off x="5434642" y="1425167"/>
              <a:ext cx="3160185" cy="1887376"/>
              <a:chOff x="5434642" y="1425167"/>
              <a:chExt cx="3160185" cy="1887376"/>
            </a:xfrm>
          </p:grpSpPr>
          <p:sp>
            <p:nvSpPr>
              <p:cNvPr id="165" name="Rechteck 164"/>
              <p:cNvSpPr/>
              <p:nvPr/>
            </p:nvSpPr>
            <p:spPr>
              <a:xfrm>
                <a:off x="5434642" y="2156604"/>
                <a:ext cx="414067" cy="115593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Textfeld 167"/>
              <p:cNvSpPr txBox="1"/>
              <p:nvPr/>
            </p:nvSpPr>
            <p:spPr>
              <a:xfrm>
                <a:off x="6550678" y="1425167"/>
                <a:ext cx="2044149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1000K uncertainty</a:t>
                </a:r>
              </a:p>
            </p:txBody>
          </p:sp>
          <p:cxnSp>
            <p:nvCxnSpPr>
              <p:cNvPr id="167" name="Gerade Verbindung mit Pfeil 166"/>
              <p:cNvCxnSpPr/>
              <p:nvPr/>
            </p:nvCxnSpPr>
            <p:spPr>
              <a:xfrm flipH="1">
                <a:off x="5917722" y="1831075"/>
                <a:ext cx="787941" cy="670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Textfeld 169"/>
            <p:cNvSpPr txBox="1"/>
            <p:nvPr/>
          </p:nvSpPr>
          <p:spPr>
            <a:xfrm>
              <a:off x="5018127" y="1414731"/>
              <a:ext cx="1287532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dirty="0"/>
                <a:t>earth core </a:t>
              </a:r>
            </a:p>
            <a:p>
              <a:pPr algn="ctr"/>
              <a:r>
                <a:rPr lang="en-US" dirty="0"/>
                <a:t>conditions</a:t>
              </a:r>
            </a:p>
          </p:txBody>
        </p:sp>
      </p:grpSp>
      <p:sp>
        <p:nvSpPr>
          <p:cNvPr id="172" name="Textfeld 171"/>
          <p:cNvSpPr txBox="1"/>
          <p:nvPr/>
        </p:nvSpPr>
        <p:spPr>
          <a:xfrm>
            <a:off x="2116605" y="4028527"/>
            <a:ext cx="26962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73" name="Textfeld 172"/>
          <p:cNvSpPr txBox="1"/>
          <p:nvPr/>
        </p:nvSpPr>
        <p:spPr>
          <a:xfrm>
            <a:off x="5460778" y="3197515"/>
            <a:ext cx="26962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4" name="Textfeld 173"/>
          <p:cNvSpPr txBox="1"/>
          <p:nvPr/>
        </p:nvSpPr>
        <p:spPr>
          <a:xfrm>
            <a:off x="4779292" y="2964603"/>
            <a:ext cx="26962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75" name="Textfeld 174"/>
          <p:cNvSpPr txBox="1"/>
          <p:nvPr/>
        </p:nvSpPr>
        <p:spPr>
          <a:xfrm>
            <a:off x="5561422" y="2892715"/>
            <a:ext cx="26962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b="1" dirty="0"/>
              <a:t>3</a:t>
            </a:r>
          </a:p>
        </p:txBody>
      </p:sp>
      <p:sp>
        <p:nvSpPr>
          <p:cNvPr id="176" name="Textfeld 175"/>
          <p:cNvSpPr txBox="1"/>
          <p:nvPr/>
        </p:nvSpPr>
        <p:spPr>
          <a:xfrm>
            <a:off x="4503376" y="6251987"/>
            <a:ext cx="573528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200" dirty="0" smtClean="0"/>
              <a:t>[5] </a:t>
            </a:r>
            <a:r>
              <a:rPr lang="en-US" sz="1200" dirty="0"/>
              <a:t>N. Tahir et al., The Astrophysical Journal Supplement Series 232 (2017) No. 1 </a:t>
            </a:r>
          </a:p>
        </p:txBody>
      </p:sp>
      <p:sp>
        <p:nvSpPr>
          <p:cNvPr id="177" name="Rectangle 118"/>
          <p:cNvSpPr>
            <a:spLocks noChangeArrowheads="1"/>
          </p:cNvSpPr>
          <p:nvPr/>
        </p:nvSpPr>
        <p:spPr bwMode="auto">
          <a:xfrm>
            <a:off x="3191060" y="1247213"/>
            <a:ext cx="22698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/>
            <a:r>
              <a:rPr lang="en-US" altLang="de-DE" b="1" dirty="0">
                <a:solidFill>
                  <a:srgbClr val="000000"/>
                </a:solidFill>
                <a:latin typeface="Helvetica" pitchFamily="34" charset="0"/>
              </a:rPr>
              <a:t>Melting curve of Iron</a:t>
            </a:r>
            <a:endParaRPr lang="en-US" altLang="de-DE" b="1" dirty="0"/>
          </a:p>
        </p:txBody>
      </p:sp>
      <p:grpSp>
        <p:nvGrpSpPr>
          <p:cNvPr id="180" name="Gruppieren 179"/>
          <p:cNvGrpSpPr/>
          <p:nvPr/>
        </p:nvGrpSpPr>
        <p:grpSpPr>
          <a:xfrm>
            <a:off x="3969166" y="1603095"/>
            <a:ext cx="2494311" cy="3623770"/>
            <a:chOff x="4052295" y="1603094"/>
            <a:chExt cx="2494311" cy="3623770"/>
          </a:xfrm>
        </p:grpSpPr>
        <p:grpSp>
          <p:nvGrpSpPr>
            <p:cNvPr id="164" name="Gruppieren 163"/>
            <p:cNvGrpSpPr/>
            <p:nvPr/>
          </p:nvGrpSpPr>
          <p:grpSpPr>
            <a:xfrm>
              <a:off x="4052295" y="1603094"/>
              <a:ext cx="2494311" cy="3617945"/>
              <a:chOff x="4052295" y="1413322"/>
              <a:chExt cx="2494311" cy="3617945"/>
            </a:xfrm>
          </p:grpSpPr>
          <p:grpSp>
            <p:nvGrpSpPr>
              <p:cNvPr id="162" name="Gruppieren 161"/>
              <p:cNvGrpSpPr/>
              <p:nvPr/>
            </p:nvGrpSpPr>
            <p:grpSpPr>
              <a:xfrm>
                <a:off x="4052295" y="1413322"/>
                <a:ext cx="2494311" cy="3617945"/>
                <a:chOff x="4052295" y="1413322"/>
                <a:chExt cx="2494311" cy="3617945"/>
              </a:xfrm>
            </p:grpSpPr>
            <p:sp>
              <p:nvSpPr>
                <p:cNvPr id="154" name="Freihandform 153"/>
                <p:cNvSpPr/>
                <p:nvPr/>
              </p:nvSpPr>
              <p:spPr>
                <a:xfrm>
                  <a:off x="4052295" y="1413322"/>
                  <a:ext cx="2494311" cy="3617945"/>
                </a:xfrm>
                <a:custGeom>
                  <a:avLst/>
                  <a:gdLst>
                    <a:gd name="connsiteX0" fmla="*/ 0 w 2190750"/>
                    <a:gd name="connsiteY0" fmla="*/ 3994150 h 3994150"/>
                    <a:gd name="connsiteX1" fmla="*/ 0 w 2190750"/>
                    <a:gd name="connsiteY1" fmla="*/ 2152650 h 3994150"/>
                    <a:gd name="connsiteX2" fmla="*/ 2178050 w 2190750"/>
                    <a:gd name="connsiteY2" fmla="*/ 0 h 3994150"/>
                    <a:gd name="connsiteX3" fmla="*/ 2190750 w 2190750"/>
                    <a:gd name="connsiteY3" fmla="*/ 3879850 h 3994150"/>
                    <a:gd name="connsiteX4" fmla="*/ 0 w 2190750"/>
                    <a:gd name="connsiteY4" fmla="*/ 3994150 h 399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0750" h="3994150">
                      <a:moveTo>
                        <a:pt x="0" y="3994150"/>
                      </a:moveTo>
                      <a:lnTo>
                        <a:pt x="0" y="2152650"/>
                      </a:lnTo>
                      <a:lnTo>
                        <a:pt x="2178050" y="0"/>
                      </a:lnTo>
                      <a:cubicBezTo>
                        <a:pt x="2182283" y="1293283"/>
                        <a:pt x="2186517" y="2586567"/>
                        <a:pt x="2190750" y="3879850"/>
                      </a:cubicBezTo>
                      <a:lnTo>
                        <a:pt x="0" y="3994150"/>
                      </a:lnTo>
                      <a:close/>
                    </a:path>
                  </a:pathLst>
                </a:custGeom>
                <a:solidFill>
                  <a:srgbClr val="C0504D">
                    <a:alpha val="30196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Pfeil nach rechts 157"/>
                <p:cNvSpPr/>
                <p:nvPr/>
              </p:nvSpPr>
              <p:spPr>
                <a:xfrm rot="21330246">
                  <a:off x="4492361" y="4298582"/>
                  <a:ext cx="1955742" cy="608948"/>
                </a:xfrm>
                <a:prstGeom prst="rightArrow">
                  <a:avLst/>
                </a:prstGeom>
                <a:solidFill>
                  <a:srgbClr val="C0504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200" b="1" dirty="0"/>
                    <a:t>2.5 x intensity</a:t>
                  </a:r>
                </a:p>
              </p:txBody>
            </p:sp>
            <p:sp>
              <p:nvSpPr>
                <p:cNvPr id="155" name="Pfeil nach rechts 154"/>
                <p:cNvSpPr/>
                <p:nvPr/>
              </p:nvSpPr>
              <p:spPr>
                <a:xfrm rot="16200000">
                  <a:off x="3674906" y="3816196"/>
                  <a:ext cx="1443724" cy="608948"/>
                </a:xfrm>
                <a:prstGeom prst="rightArrow">
                  <a:avLst/>
                </a:prstGeom>
                <a:solidFill>
                  <a:srgbClr val="C0504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200" dirty="0"/>
                    <a:t>ions on axis </a:t>
                  </a:r>
                </a:p>
              </p:txBody>
            </p:sp>
          </p:grpSp>
          <p:sp>
            <p:nvSpPr>
              <p:cNvPr id="163" name="Textfeld 162"/>
              <p:cNvSpPr txBox="1"/>
              <p:nvPr/>
            </p:nvSpPr>
            <p:spPr>
              <a:xfrm>
                <a:off x="4873924" y="3338422"/>
                <a:ext cx="1197764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b="1" dirty="0">
                    <a:solidFill>
                      <a:schemeClr val="bg1"/>
                    </a:solidFill>
                  </a:rPr>
                  <a:t>LAPLAS*</a:t>
                </a:r>
              </a:p>
            </p:txBody>
          </p:sp>
        </p:grpSp>
        <p:sp>
          <p:nvSpPr>
            <p:cNvPr id="178" name="Textfeld 177"/>
            <p:cNvSpPr txBox="1"/>
            <p:nvPr/>
          </p:nvSpPr>
          <p:spPr>
            <a:xfrm rot="19332690">
              <a:off x="4188798" y="2549690"/>
              <a:ext cx="153920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dirty="0">
                  <a:solidFill>
                    <a:srgbClr val="C00000"/>
                  </a:solidFill>
                </a:rPr>
                <a:t>20% </a:t>
              </a:r>
              <a:r>
                <a:rPr lang="de-DE" sz="1400" dirty="0" err="1">
                  <a:solidFill>
                    <a:srgbClr val="C00000"/>
                  </a:solidFill>
                </a:rPr>
                <a:t>ions</a:t>
              </a:r>
              <a:r>
                <a:rPr lang="de-DE" sz="1400" dirty="0">
                  <a:solidFill>
                    <a:srgbClr val="C00000"/>
                  </a:solidFill>
                </a:rPr>
                <a:t> on </a:t>
              </a:r>
              <a:r>
                <a:rPr lang="de-DE" sz="1400" dirty="0" err="1">
                  <a:solidFill>
                    <a:srgbClr val="C00000"/>
                  </a:solidFill>
                </a:rPr>
                <a:t>axis</a:t>
              </a:r>
              <a:endParaRPr lang="de-DE" sz="1400" dirty="0">
                <a:solidFill>
                  <a:srgbClr val="C00000"/>
                </a:solidFill>
              </a:endParaRPr>
            </a:p>
          </p:txBody>
        </p:sp>
        <p:sp>
          <p:nvSpPr>
            <p:cNvPr id="179" name="Textfeld 178"/>
            <p:cNvSpPr txBox="1"/>
            <p:nvPr/>
          </p:nvSpPr>
          <p:spPr>
            <a:xfrm rot="21406171">
              <a:off x="4673268" y="4919087"/>
              <a:ext cx="128913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C00000"/>
                  </a:solidFill>
                </a:rPr>
                <a:t>no</a:t>
              </a:r>
              <a:r>
                <a:rPr lang="de-DE" sz="1400" dirty="0">
                  <a:solidFill>
                    <a:srgbClr val="C00000"/>
                  </a:solidFill>
                </a:rPr>
                <a:t> </a:t>
              </a:r>
              <a:r>
                <a:rPr lang="de-DE" sz="1400" dirty="0" err="1">
                  <a:solidFill>
                    <a:srgbClr val="C00000"/>
                  </a:solidFill>
                </a:rPr>
                <a:t>ion</a:t>
              </a:r>
              <a:r>
                <a:rPr lang="de-DE" sz="1400" dirty="0">
                  <a:solidFill>
                    <a:srgbClr val="C00000"/>
                  </a:solidFill>
                </a:rPr>
                <a:t> on </a:t>
              </a:r>
              <a:r>
                <a:rPr lang="de-DE" sz="1400" dirty="0" err="1">
                  <a:solidFill>
                    <a:srgbClr val="C00000"/>
                  </a:solidFill>
                </a:rPr>
                <a:t>axis</a:t>
              </a:r>
              <a:endParaRPr lang="de-DE" sz="1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pic>
        <p:nvPicPr>
          <p:cNvPr id="166" name="Picture 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2234"/>
          <a:stretch>
            <a:fillRect/>
          </a:stretch>
        </p:blipFill>
        <p:spPr bwMode="auto">
          <a:xfrm>
            <a:off x="8496938" y="2323774"/>
            <a:ext cx="3183983" cy="242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582447" y="4130223"/>
            <a:ext cx="1204817" cy="41043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1867" b="1" dirty="0" smtClean="0"/>
              <a:t>LAPLAS</a:t>
            </a:r>
            <a:endParaRPr lang="en-US" sz="1867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721969" y="4853354"/>
            <a:ext cx="347003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high-Z material compression with annular ion beam</a:t>
            </a:r>
          </a:p>
        </p:txBody>
      </p:sp>
    </p:spTree>
    <p:extLst>
      <p:ext uri="{BB962C8B-B14F-4D97-AF65-F5344CB8AC3E}">
        <p14:creationId xmlns:p14="http://schemas.microsoft.com/office/powerpoint/2010/main" val="2574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Lasers as </a:t>
            </a:r>
            <a:r>
              <a:rPr lang="en-US" dirty="0" err="1" smtClean="0"/>
              <a:t>backlighters</a:t>
            </a:r>
            <a:r>
              <a:rPr lang="en-US" dirty="0" smtClean="0"/>
              <a:t> for HEDP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493" y="1480601"/>
            <a:ext cx="7151171" cy="4903585"/>
          </a:xfrm>
        </p:spPr>
        <p:txBody>
          <a:bodyPr/>
          <a:lstStyle/>
          <a:p>
            <a:r>
              <a:rPr lang="en-US" dirty="0" smtClean="0"/>
              <a:t>Laser-driven secondary sources are highly penetrant and undergo a fast-tracked evolution</a:t>
            </a:r>
          </a:p>
          <a:p>
            <a:r>
              <a:rPr lang="en-US" dirty="0" smtClean="0"/>
              <a:t>AT GSI/HHT a test stand for backlighting with nanosecond-laser-based incoherent x-rays is in operation since 2021</a:t>
            </a:r>
          </a:p>
          <a:p>
            <a:pPr lvl="1"/>
            <a:r>
              <a:rPr lang="en-US" dirty="0" smtClean="0"/>
              <a:t>x-ray transmission and imaging provide density measurements</a:t>
            </a:r>
          </a:p>
          <a:p>
            <a:pPr lvl="1"/>
            <a:r>
              <a:rPr lang="en-US" dirty="0" smtClean="0"/>
              <a:t>x-ray spectroscopy gives access to temperature measurements</a:t>
            </a:r>
          </a:p>
          <a:p>
            <a:r>
              <a:rPr lang="en-US" dirty="0" smtClean="0"/>
              <a:t>At FAIR, more effective </a:t>
            </a:r>
            <a:r>
              <a:rPr lang="en-US" dirty="0" err="1" smtClean="0"/>
              <a:t>backlighter</a:t>
            </a:r>
            <a:r>
              <a:rPr lang="en-US" dirty="0" smtClean="0"/>
              <a:t> technologies must be employed</a:t>
            </a:r>
          </a:p>
          <a:p>
            <a:pPr lvl="1"/>
            <a:r>
              <a:rPr lang="en-US" dirty="0" smtClean="0"/>
              <a:t>high flux of hard x-rays (20-100 </a:t>
            </a:r>
            <a:r>
              <a:rPr lang="en-US" dirty="0" err="1" smtClean="0"/>
              <a:t>keV</a:t>
            </a:r>
            <a:r>
              <a:rPr lang="en-US" dirty="0" smtClean="0"/>
              <a:t>), semi-coherent x-ray sources (</a:t>
            </a:r>
            <a:r>
              <a:rPr lang="en-US" dirty="0" err="1" smtClean="0"/>
              <a:t>betatron</a:t>
            </a:r>
            <a:r>
              <a:rPr lang="en-US" dirty="0" smtClean="0"/>
              <a:t>) and particle sources (neutrons, ions, electrons) will bring complementary information.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backlighter</a:t>
            </a:r>
            <a:r>
              <a:rPr lang="en-US" dirty="0" smtClean="0"/>
              <a:t> laser for FAIR must be a short-pulse high-energy laser matching the repetition rate of FAIR</a:t>
            </a:r>
            <a:endParaRPr lang="en-US" dirty="0"/>
          </a:p>
        </p:txBody>
      </p:sp>
      <p:grpSp>
        <p:nvGrpSpPr>
          <p:cNvPr id="5" name="Gruppieren 44">
            <a:extLst>
              <a:ext uri="{FF2B5EF4-FFF2-40B4-BE49-F238E27FC236}">
                <a16:creationId xmlns:a16="http://schemas.microsoft.com/office/drawing/2014/main" id="{319ADC59-FA4A-9F7C-E6F8-134EEB06E474}"/>
              </a:ext>
            </a:extLst>
          </p:cNvPr>
          <p:cNvGrpSpPr/>
          <p:nvPr/>
        </p:nvGrpSpPr>
        <p:grpSpPr>
          <a:xfrm>
            <a:off x="7432185" y="2837301"/>
            <a:ext cx="4681661" cy="2471312"/>
            <a:chOff x="33163" y="2983642"/>
            <a:chExt cx="3259273" cy="1394460"/>
          </a:xfrm>
        </p:grpSpPr>
        <p:pic>
          <p:nvPicPr>
            <p:cNvPr id="6" name="Grafik 45">
              <a:extLst>
                <a:ext uri="{FF2B5EF4-FFF2-40B4-BE49-F238E27FC236}">
                  <a16:creationId xmlns:a16="http://schemas.microsoft.com/office/drawing/2014/main" id="{FC92294C-9601-8E1F-2632-6859D2123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36" y="2983642"/>
              <a:ext cx="3098800" cy="1394460"/>
            </a:xfrm>
            <a:prstGeom prst="rect">
              <a:avLst/>
            </a:prstGeom>
          </p:spPr>
        </p:pic>
        <p:sp>
          <p:nvSpPr>
            <p:cNvPr id="7" name="Gleichschenkliges Dreieck 54">
              <a:extLst>
                <a:ext uri="{FF2B5EF4-FFF2-40B4-BE49-F238E27FC236}">
                  <a16:creationId xmlns:a16="http://schemas.microsoft.com/office/drawing/2014/main" id="{1E00998D-236C-4B8E-DB68-974D1226A6FB}"/>
                </a:ext>
              </a:extLst>
            </p:cNvPr>
            <p:cNvSpPr/>
            <p:nvPr/>
          </p:nvSpPr>
          <p:spPr>
            <a:xfrm rot="5569160">
              <a:off x="773046" y="3192906"/>
              <a:ext cx="201817" cy="880529"/>
            </a:xfrm>
            <a:prstGeom prst="triangle">
              <a:avLst/>
            </a:prstGeom>
            <a:noFill/>
            <a:ln w="6350" cap="flat">
              <a:solidFill>
                <a:schemeClr val="accent2">
                  <a:lumMod val="60000"/>
                  <a:lumOff val="40000"/>
                  <a:alpha val="31000"/>
                </a:schemeClr>
              </a:solidFill>
              <a:prstDash val="dash"/>
              <a:round/>
            </a:ln>
            <a:effectLst>
              <a:glow rad="38100">
                <a:schemeClr val="accent2">
                  <a:lumMod val="60000"/>
                  <a:lumOff val="40000"/>
                  <a:alpha val="60000"/>
                </a:schemeClr>
              </a:glo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Freihandform 55">
              <a:extLst>
                <a:ext uri="{FF2B5EF4-FFF2-40B4-BE49-F238E27FC236}">
                  <a16:creationId xmlns:a16="http://schemas.microsoft.com/office/drawing/2014/main" id="{37BF93C3-51E5-23CC-92C5-AE6FA80055F7}"/>
                </a:ext>
              </a:extLst>
            </p:cNvPr>
            <p:cNvSpPr/>
            <p:nvPr/>
          </p:nvSpPr>
          <p:spPr>
            <a:xfrm>
              <a:off x="1467305" y="3813097"/>
              <a:ext cx="168267" cy="359270"/>
            </a:xfrm>
            <a:custGeom>
              <a:avLst/>
              <a:gdLst>
                <a:gd name="connsiteX0" fmla="*/ 142875 w 261938"/>
                <a:gd name="connsiteY0" fmla="*/ 0 h 1071563"/>
                <a:gd name="connsiteX1" fmla="*/ 261938 w 261938"/>
                <a:gd name="connsiteY1" fmla="*/ 19050 h 1071563"/>
                <a:gd name="connsiteX2" fmla="*/ 0 w 261938"/>
                <a:gd name="connsiteY2" fmla="*/ 1071563 h 1071563"/>
                <a:gd name="connsiteX3" fmla="*/ 190500 w 261938"/>
                <a:gd name="connsiteY3" fmla="*/ 1062038 h 1071563"/>
                <a:gd name="connsiteX4" fmla="*/ 142875 w 261938"/>
                <a:gd name="connsiteY4" fmla="*/ 0 h 1071563"/>
                <a:gd name="connsiteX0" fmla="*/ 142875 w 401645"/>
                <a:gd name="connsiteY0" fmla="*/ 115304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190500 w 401645"/>
                <a:gd name="connsiteY3" fmla="*/ 1177342 h 1186867"/>
                <a:gd name="connsiteX4" fmla="*/ 142875 w 401645"/>
                <a:gd name="connsiteY4" fmla="*/ 115304 h 1186867"/>
                <a:gd name="connsiteX0" fmla="*/ 362415 w 401645"/>
                <a:gd name="connsiteY0" fmla="*/ 6368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190500 w 401645"/>
                <a:gd name="connsiteY3" fmla="*/ 1177342 h 1186867"/>
                <a:gd name="connsiteX4" fmla="*/ 362415 w 401645"/>
                <a:gd name="connsiteY4" fmla="*/ 6368 h 1186867"/>
                <a:gd name="connsiteX0" fmla="*/ 362415 w 401645"/>
                <a:gd name="connsiteY0" fmla="*/ 6368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265343 w 401645"/>
                <a:gd name="connsiteY3" fmla="*/ 908634 h 1186867"/>
                <a:gd name="connsiteX4" fmla="*/ 362415 w 401645"/>
                <a:gd name="connsiteY4" fmla="*/ 6368 h 1186867"/>
                <a:gd name="connsiteX0" fmla="*/ 232687 w 271917"/>
                <a:gd name="connsiteY0" fmla="*/ 6368 h 943577"/>
                <a:gd name="connsiteX1" fmla="*/ 271917 w 271917"/>
                <a:gd name="connsiteY1" fmla="*/ 0 h 943577"/>
                <a:gd name="connsiteX2" fmla="*/ 0 w 271917"/>
                <a:gd name="connsiteY2" fmla="*/ 943577 h 943577"/>
                <a:gd name="connsiteX3" fmla="*/ 135615 w 271917"/>
                <a:gd name="connsiteY3" fmla="*/ 908634 h 943577"/>
                <a:gd name="connsiteX4" fmla="*/ 232687 w 271917"/>
                <a:gd name="connsiteY4" fmla="*/ 6368 h 943577"/>
                <a:gd name="connsiteX0" fmla="*/ 232687 w 264433"/>
                <a:gd name="connsiteY0" fmla="*/ 6368 h 943577"/>
                <a:gd name="connsiteX1" fmla="*/ 264433 w 264433"/>
                <a:gd name="connsiteY1" fmla="*/ 0 h 943577"/>
                <a:gd name="connsiteX2" fmla="*/ 0 w 264433"/>
                <a:gd name="connsiteY2" fmla="*/ 943577 h 943577"/>
                <a:gd name="connsiteX3" fmla="*/ 135615 w 264433"/>
                <a:gd name="connsiteY3" fmla="*/ 908634 h 943577"/>
                <a:gd name="connsiteX4" fmla="*/ 232687 w 264433"/>
                <a:gd name="connsiteY4" fmla="*/ 6368 h 943577"/>
                <a:gd name="connsiteX0" fmla="*/ 243914 w 264433"/>
                <a:gd name="connsiteY0" fmla="*/ 0 h 945379"/>
                <a:gd name="connsiteX1" fmla="*/ 264433 w 264433"/>
                <a:gd name="connsiteY1" fmla="*/ 1802 h 945379"/>
                <a:gd name="connsiteX2" fmla="*/ 0 w 264433"/>
                <a:gd name="connsiteY2" fmla="*/ 945379 h 945379"/>
                <a:gd name="connsiteX3" fmla="*/ 135615 w 264433"/>
                <a:gd name="connsiteY3" fmla="*/ 910436 h 945379"/>
                <a:gd name="connsiteX4" fmla="*/ 243914 w 264433"/>
                <a:gd name="connsiteY4" fmla="*/ 0 h 945379"/>
                <a:gd name="connsiteX0" fmla="*/ 243914 w 264433"/>
                <a:gd name="connsiteY0" fmla="*/ 0 h 945379"/>
                <a:gd name="connsiteX1" fmla="*/ 264433 w 264433"/>
                <a:gd name="connsiteY1" fmla="*/ 1802 h 945379"/>
                <a:gd name="connsiteX2" fmla="*/ 0 w 264433"/>
                <a:gd name="connsiteY2" fmla="*/ 945379 h 945379"/>
                <a:gd name="connsiteX3" fmla="*/ 120646 w 264433"/>
                <a:gd name="connsiteY3" fmla="*/ 940394 h 945379"/>
                <a:gd name="connsiteX4" fmla="*/ 243914 w 264433"/>
                <a:gd name="connsiteY4" fmla="*/ 0 h 9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33" h="945379">
                  <a:moveTo>
                    <a:pt x="243914" y="0"/>
                  </a:moveTo>
                  <a:lnTo>
                    <a:pt x="264433" y="1802"/>
                  </a:lnTo>
                  <a:lnTo>
                    <a:pt x="0" y="945379"/>
                  </a:lnTo>
                  <a:lnTo>
                    <a:pt x="120646" y="940394"/>
                  </a:lnTo>
                  <a:lnTo>
                    <a:pt x="243914" y="0"/>
                  </a:lnTo>
                  <a:close/>
                </a:path>
              </a:pathLst>
            </a:custGeom>
            <a:solidFill>
              <a:srgbClr val="CC00CC">
                <a:alpha val="81000"/>
              </a:srgb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ihandform 56">
              <a:extLst>
                <a:ext uri="{FF2B5EF4-FFF2-40B4-BE49-F238E27FC236}">
                  <a16:creationId xmlns:a16="http://schemas.microsoft.com/office/drawing/2014/main" id="{3C84ECF8-FBF4-2C8F-A066-06F18C6CF56E}"/>
                </a:ext>
              </a:extLst>
            </p:cNvPr>
            <p:cNvSpPr/>
            <p:nvPr/>
          </p:nvSpPr>
          <p:spPr>
            <a:xfrm>
              <a:off x="145554" y="3419283"/>
              <a:ext cx="388143" cy="359270"/>
            </a:xfrm>
            <a:custGeom>
              <a:avLst/>
              <a:gdLst>
                <a:gd name="connsiteX0" fmla="*/ 16668 w 640556"/>
                <a:gd name="connsiteY0" fmla="*/ 0 h 209550"/>
                <a:gd name="connsiteX1" fmla="*/ 0 w 640556"/>
                <a:gd name="connsiteY1" fmla="*/ 209550 h 209550"/>
                <a:gd name="connsiteX2" fmla="*/ 640556 w 640556"/>
                <a:gd name="connsiteY2" fmla="*/ 195262 h 209550"/>
                <a:gd name="connsiteX3" fmla="*/ 581025 w 640556"/>
                <a:gd name="connsiteY3" fmla="*/ 57150 h 209550"/>
                <a:gd name="connsiteX4" fmla="*/ 16668 w 640556"/>
                <a:gd name="connsiteY4" fmla="*/ 0 h 209550"/>
                <a:gd name="connsiteX0" fmla="*/ 16668 w 640556"/>
                <a:gd name="connsiteY0" fmla="*/ 0 h 214312"/>
                <a:gd name="connsiteX1" fmla="*/ 0 w 640556"/>
                <a:gd name="connsiteY1" fmla="*/ 209550 h 214312"/>
                <a:gd name="connsiteX2" fmla="*/ 640556 w 640556"/>
                <a:gd name="connsiteY2" fmla="*/ 214312 h 214312"/>
                <a:gd name="connsiteX3" fmla="*/ 581025 w 640556"/>
                <a:gd name="connsiteY3" fmla="*/ 57150 h 214312"/>
                <a:gd name="connsiteX4" fmla="*/ 16668 w 640556"/>
                <a:gd name="connsiteY4" fmla="*/ 0 h 214312"/>
                <a:gd name="connsiteX0" fmla="*/ 0 w 623888"/>
                <a:gd name="connsiteY0" fmla="*/ 0 h 228600"/>
                <a:gd name="connsiteX1" fmla="*/ 214314 w 623888"/>
                <a:gd name="connsiteY1" fmla="*/ 228600 h 228600"/>
                <a:gd name="connsiteX2" fmla="*/ 623888 w 623888"/>
                <a:gd name="connsiteY2" fmla="*/ 214312 h 228600"/>
                <a:gd name="connsiteX3" fmla="*/ 564357 w 623888"/>
                <a:gd name="connsiteY3" fmla="*/ 57150 h 228600"/>
                <a:gd name="connsiteX4" fmla="*/ 0 w 623888"/>
                <a:gd name="connsiteY4" fmla="*/ 0 h 228600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57188 w 416719"/>
                <a:gd name="connsiteY3" fmla="*/ 42862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14325 w 416719"/>
                <a:gd name="connsiteY3" fmla="*/ 40481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245269 w 416719"/>
                <a:gd name="connsiteY3" fmla="*/ 30956 h 214312"/>
                <a:gd name="connsiteX4" fmla="*/ 0 w 416719"/>
                <a:gd name="connsiteY4" fmla="*/ 0 h 214312"/>
                <a:gd name="connsiteX0" fmla="*/ 0 w 316706"/>
                <a:gd name="connsiteY0" fmla="*/ 0 h 240505"/>
                <a:gd name="connsiteX1" fmla="*/ 7145 w 316706"/>
                <a:gd name="connsiteY1" fmla="*/ 214312 h 240505"/>
                <a:gd name="connsiteX2" fmla="*/ 316706 w 316706"/>
                <a:gd name="connsiteY2" fmla="*/ 240505 h 240505"/>
                <a:gd name="connsiteX3" fmla="*/ 245269 w 316706"/>
                <a:gd name="connsiteY3" fmla="*/ 30956 h 240505"/>
                <a:gd name="connsiteX4" fmla="*/ 0 w 316706"/>
                <a:gd name="connsiteY4" fmla="*/ 0 h 240505"/>
                <a:gd name="connsiteX0" fmla="*/ 0 w 388143"/>
                <a:gd name="connsiteY0" fmla="*/ 0 h 214312"/>
                <a:gd name="connsiteX1" fmla="*/ 7145 w 388143"/>
                <a:gd name="connsiteY1" fmla="*/ 214312 h 214312"/>
                <a:gd name="connsiteX2" fmla="*/ 388143 w 388143"/>
                <a:gd name="connsiteY2" fmla="*/ 195261 h 214312"/>
                <a:gd name="connsiteX3" fmla="*/ 245269 w 388143"/>
                <a:gd name="connsiteY3" fmla="*/ 30956 h 214312"/>
                <a:gd name="connsiteX4" fmla="*/ 0 w 388143"/>
                <a:gd name="connsiteY4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143" h="214312">
                  <a:moveTo>
                    <a:pt x="0" y="0"/>
                  </a:moveTo>
                  <a:lnTo>
                    <a:pt x="7145" y="214312"/>
                  </a:lnTo>
                  <a:lnTo>
                    <a:pt x="388143" y="195261"/>
                  </a:lnTo>
                  <a:lnTo>
                    <a:pt x="245269" y="30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68000"/>
              </a:scheme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ihandform 57">
              <a:extLst>
                <a:ext uri="{FF2B5EF4-FFF2-40B4-BE49-F238E27FC236}">
                  <a16:creationId xmlns:a16="http://schemas.microsoft.com/office/drawing/2014/main" id="{3C0137E3-F1A0-DEE1-8CA9-5C6D5DFE3B11}"/>
                </a:ext>
              </a:extLst>
            </p:cNvPr>
            <p:cNvSpPr/>
            <p:nvPr/>
          </p:nvSpPr>
          <p:spPr>
            <a:xfrm>
              <a:off x="566082" y="3435753"/>
              <a:ext cx="545309" cy="359270"/>
            </a:xfrm>
            <a:custGeom>
              <a:avLst/>
              <a:gdLst>
                <a:gd name="connsiteX0" fmla="*/ 16668 w 640556"/>
                <a:gd name="connsiteY0" fmla="*/ 0 h 209550"/>
                <a:gd name="connsiteX1" fmla="*/ 0 w 640556"/>
                <a:gd name="connsiteY1" fmla="*/ 209550 h 209550"/>
                <a:gd name="connsiteX2" fmla="*/ 640556 w 640556"/>
                <a:gd name="connsiteY2" fmla="*/ 195262 h 209550"/>
                <a:gd name="connsiteX3" fmla="*/ 581025 w 640556"/>
                <a:gd name="connsiteY3" fmla="*/ 57150 h 209550"/>
                <a:gd name="connsiteX4" fmla="*/ 16668 w 640556"/>
                <a:gd name="connsiteY4" fmla="*/ 0 h 209550"/>
                <a:gd name="connsiteX0" fmla="*/ 16668 w 640556"/>
                <a:gd name="connsiteY0" fmla="*/ 0 h 214312"/>
                <a:gd name="connsiteX1" fmla="*/ 0 w 640556"/>
                <a:gd name="connsiteY1" fmla="*/ 209550 h 214312"/>
                <a:gd name="connsiteX2" fmla="*/ 640556 w 640556"/>
                <a:gd name="connsiteY2" fmla="*/ 214312 h 214312"/>
                <a:gd name="connsiteX3" fmla="*/ 581025 w 640556"/>
                <a:gd name="connsiteY3" fmla="*/ 57150 h 214312"/>
                <a:gd name="connsiteX4" fmla="*/ 16668 w 640556"/>
                <a:gd name="connsiteY4" fmla="*/ 0 h 214312"/>
                <a:gd name="connsiteX0" fmla="*/ 0 w 623888"/>
                <a:gd name="connsiteY0" fmla="*/ 0 h 228600"/>
                <a:gd name="connsiteX1" fmla="*/ 214314 w 623888"/>
                <a:gd name="connsiteY1" fmla="*/ 228600 h 228600"/>
                <a:gd name="connsiteX2" fmla="*/ 623888 w 623888"/>
                <a:gd name="connsiteY2" fmla="*/ 214312 h 228600"/>
                <a:gd name="connsiteX3" fmla="*/ 564357 w 623888"/>
                <a:gd name="connsiteY3" fmla="*/ 57150 h 228600"/>
                <a:gd name="connsiteX4" fmla="*/ 0 w 623888"/>
                <a:gd name="connsiteY4" fmla="*/ 0 h 228600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57188 w 416719"/>
                <a:gd name="connsiteY3" fmla="*/ 42862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14325 w 416719"/>
                <a:gd name="connsiteY3" fmla="*/ 40481 h 214312"/>
                <a:gd name="connsiteX4" fmla="*/ 0 w 416719"/>
                <a:gd name="connsiteY4" fmla="*/ 0 h 214312"/>
                <a:gd name="connsiteX0" fmla="*/ 0 w 500063"/>
                <a:gd name="connsiteY0" fmla="*/ 42863 h 173831"/>
                <a:gd name="connsiteX1" fmla="*/ 90489 w 500063"/>
                <a:gd name="connsiteY1" fmla="*/ 173831 h 173831"/>
                <a:gd name="connsiteX2" fmla="*/ 500063 w 500063"/>
                <a:gd name="connsiteY2" fmla="*/ 159543 h 173831"/>
                <a:gd name="connsiteX3" fmla="*/ 397669 w 500063"/>
                <a:gd name="connsiteY3" fmla="*/ 0 h 173831"/>
                <a:gd name="connsiteX4" fmla="*/ 0 w 500063"/>
                <a:gd name="connsiteY4" fmla="*/ 42863 h 173831"/>
                <a:gd name="connsiteX0" fmla="*/ 0 w 500063"/>
                <a:gd name="connsiteY0" fmla="*/ 0 h 130968"/>
                <a:gd name="connsiteX1" fmla="*/ 90489 w 500063"/>
                <a:gd name="connsiteY1" fmla="*/ 130968 h 130968"/>
                <a:gd name="connsiteX2" fmla="*/ 500063 w 500063"/>
                <a:gd name="connsiteY2" fmla="*/ 116680 h 130968"/>
                <a:gd name="connsiteX3" fmla="*/ 314325 w 500063"/>
                <a:gd name="connsiteY3" fmla="*/ 42862 h 130968"/>
                <a:gd name="connsiteX4" fmla="*/ 0 w 500063"/>
                <a:gd name="connsiteY4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314325 w 550070"/>
                <a:gd name="connsiteY3" fmla="*/ 42862 h 130968"/>
                <a:gd name="connsiteX4" fmla="*/ 0 w 550070"/>
                <a:gd name="connsiteY4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14325 w 550070"/>
                <a:gd name="connsiteY4" fmla="*/ 42862 h 130968"/>
                <a:gd name="connsiteX5" fmla="*/ 0 w 550070"/>
                <a:gd name="connsiteY5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95942 w 550070"/>
                <a:gd name="connsiteY4" fmla="*/ 86263 h 130968"/>
                <a:gd name="connsiteX5" fmla="*/ 314325 w 550070"/>
                <a:gd name="connsiteY5" fmla="*/ 42862 h 130968"/>
                <a:gd name="connsiteX6" fmla="*/ 0 w 550070"/>
                <a:gd name="connsiteY6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95942 w 550070"/>
                <a:gd name="connsiteY4" fmla="*/ 86263 h 130968"/>
                <a:gd name="connsiteX5" fmla="*/ 435769 w 550070"/>
                <a:gd name="connsiteY5" fmla="*/ 52387 h 130968"/>
                <a:gd name="connsiteX6" fmla="*/ 0 w 550070"/>
                <a:gd name="connsiteY6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445948 w 550070"/>
                <a:gd name="connsiteY4" fmla="*/ 88644 h 130968"/>
                <a:gd name="connsiteX5" fmla="*/ 435769 w 550070"/>
                <a:gd name="connsiteY5" fmla="*/ 52387 h 130968"/>
                <a:gd name="connsiteX6" fmla="*/ 0 w 550070"/>
                <a:gd name="connsiteY6" fmla="*/ 0 h 130968"/>
                <a:gd name="connsiteX0" fmla="*/ 30954 w 459581"/>
                <a:gd name="connsiteY0" fmla="*/ 0 h 121443"/>
                <a:gd name="connsiteX1" fmla="*/ 0 w 459581"/>
                <a:gd name="connsiteY1" fmla="*/ 121443 h 121443"/>
                <a:gd name="connsiteX2" fmla="*/ 459581 w 459581"/>
                <a:gd name="connsiteY2" fmla="*/ 109536 h 121443"/>
                <a:gd name="connsiteX3" fmla="*/ 443565 w 459581"/>
                <a:gd name="connsiteY3" fmla="*/ 81501 h 121443"/>
                <a:gd name="connsiteX4" fmla="*/ 355459 w 459581"/>
                <a:gd name="connsiteY4" fmla="*/ 79119 h 121443"/>
                <a:gd name="connsiteX5" fmla="*/ 345280 w 459581"/>
                <a:gd name="connsiteY5" fmla="*/ 42862 h 121443"/>
                <a:gd name="connsiteX6" fmla="*/ 30954 w 459581"/>
                <a:gd name="connsiteY6" fmla="*/ 0 h 121443"/>
                <a:gd name="connsiteX0" fmla="*/ 0 w 538165"/>
                <a:gd name="connsiteY0" fmla="*/ 0 h 126206"/>
                <a:gd name="connsiteX1" fmla="*/ 78584 w 538165"/>
                <a:gd name="connsiteY1" fmla="*/ 126206 h 126206"/>
                <a:gd name="connsiteX2" fmla="*/ 538165 w 538165"/>
                <a:gd name="connsiteY2" fmla="*/ 114299 h 126206"/>
                <a:gd name="connsiteX3" fmla="*/ 522149 w 538165"/>
                <a:gd name="connsiteY3" fmla="*/ 86264 h 126206"/>
                <a:gd name="connsiteX4" fmla="*/ 434043 w 538165"/>
                <a:gd name="connsiteY4" fmla="*/ 83882 h 126206"/>
                <a:gd name="connsiteX5" fmla="*/ 423864 w 538165"/>
                <a:gd name="connsiteY5" fmla="*/ 47625 h 126206"/>
                <a:gd name="connsiteX6" fmla="*/ 0 w 538165"/>
                <a:gd name="connsiteY6" fmla="*/ 0 h 126206"/>
                <a:gd name="connsiteX0" fmla="*/ 0 w 545309"/>
                <a:gd name="connsiteY0" fmla="*/ 0 h 133350"/>
                <a:gd name="connsiteX1" fmla="*/ 85728 w 545309"/>
                <a:gd name="connsiteY1" fmla="*/ 133350 h 133350"/>
                <a:gd name="connsiteX2" fmla="*/ 545309 w 545309"/>
                <a:gd name="connsiteY2" fmla="*/ 121443 h 133350"/>
                <a:gd name="connsiteX3" fmla="*/ 529293 w 545309"/>
                <a:gd name="connsiteY3" fmla="*/ 93408 h 133350"/>
                <a:gd name="connsiteX4" fmla="*/ 441187 w 545309"/>
                <a:gd name="connsiteY4" fmla="*/ 91026 h 133350"/>
                <a:gd name="connsiteX5" fmla="*/ 431008 w 545309"/>
                <a:gd name="connsiteY5" fmla="*/ 54769 h 133350"/>
                <a:gd name="connsiteX6" fmla="*/ 0 w 545309"/>
                <a:gd name="connsiteY6" fmla="*/ 0 h 133350"/>
                <a:gd name="connsiteX0" fmla="*/ 0 w 545309"/>
                <a:gd name="connsiteY0" fmla="*/ 0 h 140494"/>
                <a:gd name="connsiteX1" fmla="*/ 200028 w 545309"/>
                <a:gd name="connsiteY1" fmla="*/ 140494 h 140494"/>
                <a:gd name="connsiteX2" fmla="*/ 545309 w 545309"/>
                <a:gd name="connsiteY2" fmla="*/ 121443 h 140494"/>
                <a:gd name="connsiteX3" fmla="*/ 529293 w 545309"/>
                <a:gd name="connsiteY3" fmla="*/ 93408 h 140494"/>
                <a:gd name="connsiteX4" fmla="*/ 441187 w 545309"/>
                <a:gd name="connsiteY4" fmla="*/ 91026 h 140494"/>
                <a:gd name="connsiteX5" fmla="*/ 431008 w 545309"/>
                <a:gd name="connsiteY5" fmla="*/ 54769 h 140494"/>
                <a:gd name="connsiteX6" fmla="*/ 0 w 545309"/>
                <a:gd name="connsiteY6" fmla="*/ 0 h 140494"/>
                <a:gd name="connsiteX0" fmla="*/ 0 w 545309"/>
                <a:gd name="connsiteY0" fmla="*/ 0 h 140494"/>
                <a:gd name="connsiteX1" fmla="*/ 200028 w 545309"/>
                <a:gd name="connsiteY1" fmla="*/ 140494 h 140494"/>
                <a:gd name="connsiteX2" fmla="*/ 545309 w 545309"/>
                <a:gd name="connsiteY2" fmla="*/ 121443 h 140494"/>
                <a:gd name="connsiteX3" fmla="*/ 529293 w 545309"/>
                <a:gd name="connsiteY3" fmla="*/ 93408 h 140494"/>
                <a:gd name="connsiteX4" fmla="*/ 441187 w 545309"/>
                <a:gd name="connsiteY4" fmla="*/ 91026 h 140494"/>
                <a:gd name="connsiteX5" fmla="*/ 431008 w 545309"/>
                <a:gd name="connsiteY5" fmla="*/ 54769 h 140494"/>
                <a:gd name="connsiteX6" fmla="*/ 0 w 545309"/>
                <a:gd name="connsiteY6" fmla="*/ 0 h 140494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55474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5309" h="130969">
                  <a:moveTo>
                    <a:pt x="0" y="0"/>
                  </a:moveTo>
                  <a:cubicBezTo>
                    <a:pt x="23814" y="51593"/>
                    <a:pt x="64296" y="98426"/>
                    <a:pt x="102397" y="130969"/>
                  </a:cubicBezTo>
                  <a:lnTo>
                    <a:pt x="545309" y="121443"/>
                  </a:lnTo>
                  <a:cubicBezTo>
                    <a:pt x="532033" y="117654"/>
                    <a:pt x="542569" y="97197"/>
                    <a:pt x="529293" y="93408"/>
                  </a:cubicBezTo>
                  <a:cubicBezTo>
                    <a:pt x="483256" y="83883"/>
                    <a:pt x="501511" y="100551"/>
                    <a:pt x="455474" y="91026"/>
                  </a:cubicBezTo>
                  <a:lnTo>
                    <a:pt x="431008" y="54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feld 58">
              <a:extLst>
                <a:ext uri="{FF2B5EF4-FFF2-40B4-BE49-F238E27FC236}">
                  <a16:creationId xmlns:a16="http://schemas.microsoft.com/office/drawing/2014/main" id="{AF0434A9-72CC-4441-DFAF-655E1E2A5D75}"/>
                </a:ext>
              </a:extLst>
            </p:cNvPr>
            <p:cNvSpPr txBox="1"/>
            <p:nvPr/>
          </p:nvSpPr>
          <p:spPr>
            <a:xfrm>
              <a:off x="33163" y="3522537"/>
              <a:ext cx="570710" cy="17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PHELIX</a:t>
              </a:r>
              <a:endParaRPr kumimoji="0" lang="en-US" sz="1200" b="1" i="0" u="none" strike="noStrike" kern="0" cap="none" spc="0" normalizeH="0" baseline="0">
                <a:ln>
                  <a:noFill/>
                </a:ln>
                <a:solidFill>
                  <a:srgbClr val="00FF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12" name="Gerader Verbinder 59">
              <a:extLst>
                <a:ext uri="{FF2B5EF4-FFF2-40B4-BE49-F238E27FC236}">
                  <a16:creationId xmlns:a16="http://schemas.microsoft.com/office/drawing/2014/main" id="{FC37DE33-0D9D-4473-A7BD-67D1F222B369}"/>
                </a:ext>
              </a:extLst>
            </p:cNvPr>
            <p:cNvCxnSpPr/>
            <p:nvPr/>
          </p:nvCxnSpPr>
          <p:spPr>
            <a:xfrm>
              <a:off x="840581" y="3633788"/>
              <a:ext cx="259557" cy="11906"/>
            </a:xfrm>
            <a:prstGeom prst="line">
              <a:avLst/>
            </a:prstGeom>
            <a:noFill/>
            <a:ln w="19050" cap="flat">
              <a:solidFill>
                <a:srgbClr val="00FF00"/>
              </a:solidFill>
              <a:prstDash val="solid"/>
              <a:round/>
              <a:headEnd type="none" w="med" len="med"/>
              <a:tailEnd type="arrow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Textfeld 61">
              <a:extLst>
                <a:ext uri="{FF2B5EF4-FFF2-40B4-BE49-F238E27FC236}">
                  <a16:creationId xmlns:a16="http://schemas.microsoft.com/office/drawing/2014/main" id="{E65B5A4F-7DDF-25AF-5C44-D233799F9FDC}"/>
                </a:ext>
              </a:extLst>
            </p:cNvPr>
            <p:cNvSpPr txBox="1"/>
            <p:nvPr/>
          </p:nvSpPr>
          <p:spPr>
            <a:xfrm>
              <a:off x="1258953" y="4186774"/>
              <a:ext cx="416705" cy="17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>
                  <a:ln>
                    <a:noFill/>
                  </a:ln>
                  <a:solidFill>
                    <a:srgbClr val="CC00CC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ions</a:t>
              </a:r>
            </a:p>
          </p:txBody>
        </p:sp>
      </p:grpSp>
      <p:sp>
        <p:nvSpPr>
          <p:cNvPr id="14" name="Target chamber installed at HHT">
            <a:extLst>
              <a:ext uri="{FF2B5EF4-FFF2-40B4-BE49-F238E27FC236}">
                <a16:creationId xmlns:a16="http://schemas.microsoft.com/office/drawing/2014/main" id="{9078138E-1B0B-5A4D-7CB4-C89565091269}"/>
              </a:ext>
            </a:extLst>
          </p:cNvPr>
          <p:cNvSpPr txBox="1"/>
          <p:nvPr/>
        </p:nvSpPr>
        <p:spPr>
          <a:xfrm>
            <a:off x="7706121" y="2564019"/>
            <a:ext cx="1951348" cy="24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0" marR="0" algn="just" defTabSz="449580">
              <a:lnSpc>
                <a:spcPct val="110000"/>
              </a:lnSpc>
              <a:spcBef>
                <a:spcPts val="600"/>
              </a:spcBef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just" defTabSz="449580" rtl="0" eaLnBrk="1" fontAlgn="auto" latinLnBrk="0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Calibri"/>
                <a:sym typeface="Calibri"/>
              </a:rPr>
              <a:t>HIHEX at HHT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242886" y="2490060"/>
            <a:ext cx="339932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GSI/HHT experimental platform</a:t>
            </a:r>
          </a:p>
        </p:txBody>
      </p:sp>
    </p:spTree>
    <p:extLst>
      <p:ext uri="{BB962C8B-B14F-4D97-AF65-F5344CB8AC3E}">
        <p14:creationId xmlns:p14="http://schemas.microsoft.com/office/powerpoint/2010/main" val="24325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7426" y="70576"/>
            <a:ext cx="7942488" cy="787557"/>
          </a:xfrm>
        </p:spPr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– plan for the day</a:t>
            </a:r>
          </a:p>
          <a:p>
            <a:r>
              <a:rPr lang="en-US" dirty="0" smtClean="0"/>
              <a:t>Overview of FAIR</a:t>
            </a:r>
          </a:p>
          <a:p>
            <a:pPr lvl="1"/>
            <a:r>
              <a:rPr lang="en-US" dirty="0" smtClean="0"/>
              <a:t>Status of the construction</a:t>
            </a:r>
          </a:p>
          <a:p>
            <a:pPr lvl="1"/>
            <a:r>
              <a:rPr lang="en-US" dirty="0" smtClean="0"/>
              <a:t>FAIR scientific organization: the 4 FAIR pillars</a:t>
            </a:r>
          </a:p>
          <a:p>
            <a:pPr lvl="1"/>
            <a:r>
              <a:rPr lang="en-US" dirty="0" smtClean="0"/>
              <a:t>Spanish </a:t>
            </a:r>
            <a:r>
              <a:rPr lang="en-US" dirty="0"/>
              <a:t>participation in </a:t>
            </a:r>
            <a:r>
              <a:rPr lang="en-US" dirty="0" smtClean="0"/>
              <a:t>FAIR</a:t>
            </a:r>
          </a:p>
          <a:p>
            <a:r>
              <a:rPr lang="en-US" dirty="0"/>
              <a:t>HEDP at </a:t>
            </a:r>
            <a:r>
              <a:rPr lang="en-US" dirty="0" smtClean="0"/>
              <a:t>GSI and FAIR</a:t>
            </a:r>
            <a:endParaRPr lang="en-US" dirty="0"/>
          </a:p>
          <a:p>
            <a:pPr lvl="1"/>
            <a:r>
              <a:rPr lang="en-US" dirty="0" smtClean="0"/>
              <a:t>Combined laser and ion experiments</a:t>
            </a:r>
          </a:p>
          <a:p>
            <a:pPr lvl="1"/>
            <a:r>
              <a:rPr lang="en-US" dirty="0" smtClean="0"/>
              <a:t>PHELIX</a:t>
            </a:r>
          </a:p>
          <a:p>
            <a:r>
              <a:rPr lang="en-US" dirty="0" smtClean="0"/>
              <a:t>Consequences of the international situation</a:t>
            </a:r>
          </a:p>
          <a:p>
            <a:r>
              <a:rPr lang="en-US" dirty="0" smtClean="0"/>
              <a:t>List of missing components for the APPA cave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0" y="1"/>
            <a:ext cx="1512594" cy="4924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486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Helmholtz </a:t>
            </a:r>
            <a:r>
              <a:rPr lang="de-DE" dirty="0" err="1"/>
              <a:t>Beamline</a:t>
            </a:r>
            <a:r>
              <a:rPr lang="de-DE" dirty="0"/>
              <a:t> at FAIR</a:t>
            </a:r>
            <a:endParaRPr lang="en-US" dirty="0"/>
          </a:p>
        </p:txBody>
      </p:sp>
      <p:pic>
        <p:nvPicPr>
          <p:cNvPr id="6" name="Picture 10" descr="FAIR_4_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52" y="1377664"/>
            <a:ext cx="907745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598495" y="3064096"/>
            <a:ext cx="1841962" cy="7112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en-US" sz="2000" b="1" dirty="0"/>
              <a:t>Helmholtz-</a:t>
            </a:r>
            <a:r>
              <a:rPr lang="de-DE" altLang="en-US" sz="2000" b="1" dirty="0" err="1"/>
              <a:t>Beamline</a:t>
            </a:r>
            <a:endParaRPr lang="de-DE" altLang="en-US" sz="2000" b="1" dirty="0"/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 rot="9426855">
            <a:off x="6970355" y="3720009"/>
            <a:ext cx="1578824" cy="169862"/>
          </a:xfrm>
          <a:prstGeom prst="rightArrow">
            <a:avLst>
              <a:gd name="adj1" fmla="val 49778"/>
              <a:gd name="adj2" fmla="val 184861"/>
            </a:avLst>
          </a:prstGeom>
          <a:solidFill>
            <a:schemeClr val="bg1"/>
          </a:solidFill>
          <a:ln w="9525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>
              <a:defRPr/>
            </a:pPr>
            <a:endParaRPr lang="en-US" sz="1600">
              <a:cs typeface="ＭＳ Ｐゴシック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51461" y="4091944"/>
            <a:ext cx="3965969" cy="20313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b="1" u="sng" dirty="0"/>
              <a:t>Scope:</a:t>
            </a:r>
            <a:r>
              <a:rPr lang="en-US" altLang="en-US" sz="2400" b="1" u="sng" dirty="0"/>
              <a:t> </a:t>
            </a:r>
          </a:p>
          <a:p>
            <a:pPr marL="179388" indent="-179388">
              <a:buFontTx/>
              <a:buChar char="•"/>
            </a:pPr>
            <a:r>
              <a:rPr lang="en-US" altLang="en-US" sz="1400" b="1" dirty="0"/>
              <a:t>Building a kilojoule high-repetition-rate laser</a:t>
            </a:r>
          </a:p>
          <a:p>
            <a:r>
              <a:rPr lang="en-US" altLang="en-US" sz="1400" b="1" dirty="0"/>
              <a:t> </a:t>
            </a:r>
          </a:p>
          <a:p>
            <a:r>
              <a:rPr lang="en-US" altLang="en-US" b="1" u="sng" dirty="0"/>
              <a:t>Use:</a:t>
            </a:r>
          </a:p>
          <a:p>
            <a:pPr marL="179388" indent="-179388">
              <a:buFontTx/>
              <a:buChar char="•"/>
            </a:pPr>
            <a:r>
              <a:rPr lang="en-US" altLang="en-US" sz="1400" b="1" dirty="0"/>
              <a:t>Advanced diagnostics for HED targets at the high-energy cave (backlighting with X-rays, ions, neutrons, electrons</a:t>
            </a:r>
            <a:r>
              <a:rPr lang="en-US" altLang="en-US" sz="1400" b="1" dirty="0" smtClean="0"/>
              <a:t>)</a:t>
            </a:r>
            <a:endParaRPr lang="en-US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750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echteck 382"/>
          <p:cNvSpPr/>
          <p:nvPr/>
        </p:nvSpPr>
        <p:spPr>
          <a:xfrm>
            <a:off x="10600432" y="5287536"/>
            <a:ext cx="1479160" cy="1162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Experimental sites at GSI for Plasma Physics until 2028</a:t>
            </a:r>
            <a:endParaRPr lang="en-US" dirty="0"/>
          </a:p>
        </p:txBody>
      </p: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425185" y="3949703"/>
            <a:ext cx="5596864" cy="2389086"/>
            <a:chOff x="96" y="2688"/>
            <a:chExt cx="3711" cy="1355"/>
          </a:xfrm>
        </p:grpSpPr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96" y="2688"/>
              <a:ext cx="3711" cy="42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253" y="2727"/>
              <a:ext cx="3289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0967" tIns="10484" rIns="20967" bIns="10484">
              <a:spAutoFit/>
            </a:bodyPr>
            <a:lstStyle>
              <a:lvl1pPr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r>
                <a:rPr lang="en-US" altLang="en-US" sz="1867" b="1" dirty="0">
                  <a:solidFill>
                    <a:schemeClr val="bg1"/>
                  </a:solidFill>
                  <a:ea typeface="ＭＳ Ｐゴシック" pitchFamily="34" charset="-128"/>
                </a:rPr>
                <a:t>PHELIX</a:t>
              </a:r>
            </a:p>
            <a:p>
              <a:pPr algn="ctr" eaLnBrk="0" hangingPunct="0"/>
              <a:r>
                <a:rPr lang="en-US" altLang="en-US" sz="1867" dirty="0">
                  <a:solidFill>
                    <a:schemeClr val="bg1"/>
                  </a:solidFill>
                  <a:ea typeface="ＭＳ Ｐゴシック" pitchFamily="34" charset="-128"/>
                </a:rPr>
                <a:t>High Energy / High Intensity Laser</a:t>
              </a: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96" y="2688"/>
              <a:ext cx="3708" cy="1355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1717" y="3165"/>
              <a:ext cx="1920" cy="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682625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228594" indent="-228594" eaLnBrk="0" hangingPunct="0">
                <a:spcAft>
                  <a:spcPct val="50000"/>
                </a:spcAft>
                <a:buFont typeface="Wingdings" panose="05000000000000000000" pitchFamily="2" charset="2"/>
                <a:buChar char="Ø"/>
              </a:pPr>
              <a:r>
                <a:rPr lang="en-US" altLang="en-US" sz="1400" b="1" dirty="0">
                  <a:solidFill>
                    <a:schemeClr val="tx2"/>
                  </a:solidFill>
                </a:rPr>
                <a:t>stand alone experiments</a:t>
              </a:r>
            </a:p>
            <a:p>
              <a:pPr marL="228594" indent="-228594" eaLnBrk="0" hangingPunct="0">
                <a:spcAft>
                  <a:spcPct val="50000"/>
                </a:spcAft>
                <a:buFont typeface="Wingdings" panose="05000000000000000000" pitchFamily="2" charset="2"/>
                <a:buChar char="Ø"/>
              </a:pPr>
              <a:r>
                <a:rPr lang="en-US" altLang="en-US" sz="1400" b="1" dirty="0">
                  <a:solidFill>
                    <a:schemeClr val="tx2"/>
                  </a:solidFill>
                </a:rPr>
                <a:t>0.5 PW, 200 J @ 400 fs</a:t>
              </a:r>
            </a:p>
            <a:p>
              <a:pPr marL="228594" indent="-228594" eaLnBrk="0" hangingPunct="0">
                <a:spcAft>
                  <a:spcPct val="50000"/>
                </a:spcAft>
                <a:buFont typeface="Wingdings" panose="05000000000000000000" pitchFamily="2" charset="2"/>
                <a:buChar char="Ø"/>
              </a:pPr>
              <a:r>
                <a:rPr lang="en-US" altLang="en-US" sz="1400" b="1" dirty="0">
                  <a:solidFill>
                    <a:schemeClr val="tx2"/>
                  </a:solidFill>
                </a:rPr>
                <a:t>high temporal contrast</a:t>
              </a:r>
            </a:p>
            <a:p>
              <a:pPr marL="228594" indent="-228594" eaLnBrk="0" hangingPunct="0">
                <a:spcAft>
                  <a:spcPct val="50000"/>
                </a:spcAft>
                <a:buFont typeface="Wingdings" panose="05000000000000000000" pitchFamily="2" charset="2"/>
                <a:buChar char="Ø"/>
              </a:pPr>
              <a:r>
                <a:rPr lang="en-US" altLang="en-US" sz="1400" b="1" dirty="0">
                  <a:solidFill>
                    <a:schemeClr val="tx2"/>
                  </a:solidFill>
                </a:rPr>
                <a:t>double-beam option</a:t>
              </a:r>
            </a:p>
          </p:txBody>
        </p:sp>
        <p:pic>
          <p:nvPicPr>
            <p:cNvPr id="21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3" t="-648"/>
            <a:stretch>
              <a:fillRect/>
            </a:stretch>
          </p:blipFill>
          <p:spPr bwMode="auto">
            <a:xfrm>
              <a:off x="129" y="3135"/>
              <a:ext cx="1536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6" name="Gruppieren 375"/>
          <p:cNvGrpSpPr/>
          <p:nvPr/>
        </p:nvGrpSpPr>
        <p:grpSpPr>
          <a:xfrm>
            <a:off x="6435088" y="1560514"/>
            <a:ext cx="5618051" cy="4882404"/>
            <a:chOff x="4106466" y="1098948"/>
            <a:chExt cx="3749495" cy="3188494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5993606" y="2702719"/>
              <a:ext cx="0" cy="17502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5930504" y="2762250"/>
              <a:ext cx="63103" cy="4881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4106466" y="1098948"/>
              <a:ext cx="3600450" cy="3188494"/>
              <a:chOff x="7412" y="3866"/>
              <a:chExt cx="13064" cy="11820"/>
            </a:xfrm>
          </p:grpSpPr>
          <p:grpSp>
            <p:nvGrpSpPr>
              <p:cNvPr id="24" name="Group 26"/>
              <p:cNvGrpSpPr>
                <a:grpSpLocks/>
              </p:cNvGrpSpPr>
              <p:nvPr/>
            </p:nvGrpSpPr>
            <p:grpSpPr bwMode="auto">
              <a:xfrm>
                <a:off x="7412" y="3866"/>
                <a:ext cx="13064" cy="11820"/>
                <a:chOff x="7412" y="3866"/>
                <a:chExt cx="13064" cy="11820"/>
              </a:xfrm>
            </p:grpSpPr>
            <p:sp>
              <p:nvSpPr>
                <p:cNvPr id="27" name="Freeform 27"/>
                <p:cNvSpPr>
                  <a:spLocks/>
                </p:cNvSpPr>
                <p:nvPr/>
              </p:nvSpPr>
              <p:spPr bwMode="auto">
                <a:xfrm>
                  <a:off x="13969" y="9448"/>
                  <a:ext cx="2373" cy="1859"/>
                </a:xfrm>
                <a:custGeom>
                  <a:avLst/>
                  <a:gdLst>
                    <a:gd name="T0" fmla="*/ 0 w 1135"/>
                    <a:gd name="T1" fmla="*/ 0 h 794"/>
                    <a:gd name="T2" fmla="*/ 567 w 1135"/>
                    <a:gd name="T3" fmla="*/ 0 h 794"/>
                    <a:gd name="T4" fmla="*/ 1135 w 1135"/>
                    <a:gd name="T5" fmla="*/ 0 h 794"/>
                    <a:gd name="T6" fmla="*/ 1135 w 1135"/>
                    <a:gd name="T7" fmla="*/ 794 h 794"/>
                    <a:gd name="T8" fmla="*/ 567 w 1135"/>
                    <a:gd name="T9" fmla="*/ 794 h 794"/>
                    <a:gd name="T10" fmla="*/ 0 w 1135"/>
                    <a:gd name="T11" fmla="*/ 794 h 794"/>
                    <a:gd name="T12" fmla="*/ 0 w 1135"/>
                    <a:gd name="T13" fmla="*/ 0 h 79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35"/>
                    <a:gd name="T22" fmla="*/ 0 h 794"/>
                    <a:gd name="T23" fmla="*/ 1135 w 1135"/>
                    <a:gd name="T24" fmla="*/ 794 h 79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35" h="794">
                      <a:moveTo>
                        <a:pt x="0" y="0"/>
                      </a:moveTo>
                      <a:lnTo>
                        <a:pt x="567" y="0"/>
                      </a:lnTo>
                      <a:lnTo>
                        <a:pt x="1135" y="0"/>
                      </a:lnTo>
                      <a:lnTo>
                        <a:pt x="1135" y="794"/>
                      </a:lnTo>
                      <a:lnTo>
                        <a:pt x="567" y="794"/>
                      </a:lnTo>
                      <a:lnTo>
                        <a:pt x="0" y="7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28" name="Freeform 28"/>
                <p:cNvSpPr>
                  <a:spLocks/>
                </p:cNvSpPr>
                <p:nvPr/>
              </p:nvSpPr>
              <p:spPr bwMode="auto">
                <a:xfrm>
                  <a:off x="15244" y="5713"/>
                  <a:ext cx="1615" cy="3773"/>
                </a:xfrm>
                <a:custGeom>
                  <a:avLst/>
                  <a:gdLst>
                    <a:gd name="T0" fmla="*/ 161 w 775"/>
                    <a:gd name="T1" fmla="*/ 1612 h 1612"/>
                    <a:gd name="T2" fmla="*/ 468 w 775"/>
                    <a:gd name="T3" fmla="*/ 913 h 1612"/>
                    <a:gd name="T4" fmla="*/ 775 w 775"/>
                    <a:gd name="T5" fmla="*/ 215 h 1612"/>
                    <a:gd name="T6" fmla="*/ 716 w 775"/>
                    <a:gd name="T7" fmla="*/ 0 h 1612"/>
                    <a:gd name="T8" fmla="*/ 358 w 775"/>
                    <a:gd name="T9" fmla="*/ 806 h 1612"/>
                    <a:gd name="T10" fmla="*/ 0 w 775"/>
                    <a:gd name="T11" fmla="*/ 1612 h 1612"/>
                    <a:gd name="T12" fmla="*/ 161 w 775"/>
                    <a:gd name="T13" fmla="*/ 1612 h 16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75"/>
                    <a:gd name="T22" fmla="*/ 0 h 1612"/>
                    <a:gd name="T23" fmla="*/ 775 w 775"/>
                    <a:gd name="T24" fmla="*/ 1612 h 16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75" h="1612">
                      <a:moveTo>
                        <a:pt x="161" y="1612"/>
                      </a:moveTo>
                      <a:lnTo>
                        <a:pt x="468" y="913"/>
                      </a:lnTo>
                      <a:lnTo>
                        <a:pt x="775" y="215"/>
                      </a:lnTo>
                      <a:lnTo>
                        <a:pt x="716" y="0"/>
                      </a:lnTo>
                      <a:lnTo>
                        <a:pt x="358" y="806"/>
                      </a:lnTo>
                      <a:lnTo>
                        <a:pt x="0" y="1612"/>
                      </a:lnTo>
                      <a:lnTo>
                        <a:pt x="161" y="161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29" name="Rectangle 29"/>
                <p:cNvSpPr>
                  <a:spLocks noChangeArrowheads="1"/>
                </p:cNvSpPr>
                <p:nvPr/>
              </p:nvSpPr>
              <p:spPr bwMode="auto">
                <a:xfrm>
                  <a:off x="7412" y="9849"/>
                  <a:ext cx="1817" cy="1341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30" name="Freeform 30"/>
                <p:cNvSpPr>
                  <a:spLocks/>
                </p:cNvSpPr>
                <p:nvPr/>
              </p:nvSpPr>
              <p:spPr bwMode="auto">
                <a:xfrm>
                  <a:off x="19195" y="7297"/>
                  <a:ext cx="401" cy="635"/>
                </a:xfrm>
                <a:custGeom>
                  <a:avLst/>
                  <a:gdLst>
                    <a:gd name="T0" fmla="*/ 54 w 193"/>
                    <a:gd name="T1" fmla="*/ 0 h 271"/>
                    <a:gd name="T2" fmla="*/ 193 w 193"/>
                    <a:gd name="T3" fmla="*/ 30 h 271"/>
                    <a:gd name="T4" fmla="*/ 139 w 193"/>
                    <a:gd name="T5" fmla="*/ 271 h 271"/>
                    <a:gd name="T6" fmla="*/ 0 w 193"/>
                    <a:gd name="T7" fmla="*/ 241 h 271"/>
                    <a:gd name="T8" fmla="*/ 54 w 193"/>
                    <a:gd name="T9" fmla="*/ 0 h 2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3"/>
                    <a:gd name="T16" fmla="*/ 0 h 271"/>
                    <a:gd name="T17" fmla="*/ 193 w 193"/>
                    <a:gd name="T18" fmla="*/ 271 h 2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3" h="271">
                      <a:moveTo>
                        <a:pt x="54" y="0"/>
                      </a:moveTo>
                      <a:lnTo>
                        <a:pt x="193" y="30"/>
                      </a:lnTo>
                      <a:lnTo>
                        <a:pt x="139" y="271"/>
                      </a:lnTo>
                      <a:lnTo>
                        <a:pt x="0" y="24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31" name="Freeform 31"/>
                <p:cNvSpPr>
                  <a:spLocks/>
                </p:cNvSpPr>
                <p:nvPr/>
              </p:nvSpPr>
              <p:spPr bwMode="auto">
                <a:xfrm>
                  <a:off x="18936" y="13308"/>
                  <a:ext cx="1540" cy="2378"/>
                </a:xfrm>
                <a:custGeom>
                  <a:avLst/>
                  <a:gdLst>
                    <a:gd name="T0" fmla="*/ 113 w 738"/>
                    <a:gd name="T1" fmla="*/ 0 h 1016"/>
                    <a:gd name="T2" fmla="*/ 129 w 738"/>
                    <a:gd name="T3" fmla="*/ 4 h 1016"/>
                    <a:gd name="T4" fmla="*/ 284 w 738"/>
                    <a:gd name="T5" fmla="*/ 44 h 1016"/>
                    <a:gd name="T6" fmla="*/ 326 w 738"/>
                    <a:gd name="T7" fmla="*/ 64 h 1016"/>
                    <a:gd name="T8" fmla="*/ 412 w 738"/>
                    <a:gd name="T9" fmla="*/ 44 h 1016"/>
                    <a:gd name="T10" fmla="*/ 527 w 738"/>
                    <a:gd name="T11" fmla="*/ 8 h 1016"/>
                    <a:gd name="T12" fmla="*/ 552 w 738"/>
                    <a:gd name="T13" fmla="*/ 9 h 1016"/>
                    <a:gd name="T14" fmla="*/ 611 w 738"/>
                    <a:gd name="T15" fmla="*/ 45 h 1016"/>
                    <a:gd name="T16" fmla="*/ 630 w 738"/>
                    <a:gd name="T17" fmla="*/ 62 h 1016"/>
                    <a:gd name="T18" fmla="*/ 738 w 738"/>
                    <a:gd name="T19" fmla="*/ 425 h 1016"/>
                    <a:gd name="T20" fmla="*/ 730 w 738"/>
                    <a:gd name="T21" fmla="*/ 449 h 1016"/>
                    <a:gd name="T22" fmla="*/ 509 w 738"/>
                    <a:gd name="T23" fmla="*/ 507 h 1016"/>
                    <a:gd name="T24" fmla="*/ 570 w 738"/>
                    <a:gd name="T25" fmla="*/ 962 h 1016"/>
                    <a:gd name="T26" fmla="*/ 561 w 738"/>
                    <a:gd name="T27" fmla="*/ 979 h 1016"/>
                    <a:gd name="T28" fmla="*/ 279 w 738"/>
                    <a:gd name="T29" fmla="*/ 1016 h 1016"/>
                    <a:gd name="T30" fmla="*/ 262 w 738"/>
                    <a:gd name="T31" fmla="*/ 1008 h 1016"/>
                    <a:gd name="T32" fmla="*/ 219 w 738"/>
                    <a:gd name="T33" fmla="*/ 717 h 1016"/>
                    <a:gd name="T34" fmla="*/ 127 w 738"/>
                    <a:gd name="T35" fmla="*/ 726 h 1016"/>
                    <a:gd name="T36" fmla="*/ 112 w 738"/>
                    <a:gd name="T37" fmla="*/ 717 h 1016"/>
                    <a:gd name="T38" fmla="*/ 91 w 738"/>
                    <a:gd name="T39" fmla="*/ 597 h 1016"/>
                    <a:gd name="T40" fmla="*/ 26 w 738"/>
                    <a:gd name="T41" fmla="*/ 597 h 1016"/>
                    <a:gd name="T42" fmla="*/ 16 w 738"/>
                    <a:gd name="T43" fmla="*/ 587 h 1016"/>
                    <a:gd name="T44" fmla="*/ 0 w 738"/>
                    <a:gd name="T45" fmla="*/ 493 h 1016"/>
                    <a:gd name="T46" fmla="*/ 13 w 738"/>
                    <a:gd name="T47" fmla="*/ 474 h 1016"/>
                    <a:gd name="T48" fmla="*/ 187 w 738"/>
                    <a:gd name="T49" fmla="*/ 455 h 1016"/>
                    <a:gd name="T50" fmla="*/ 178 w 738"/>
                    <a:gd name="T51" fmla="*/ 372 h 1016"/>
                    <a:gd name="T52" fmla="*/ 177 w 738"/>
                    <a:gd name="T53" fmla="*/ 355 h 1016"/>
                    <a:gd name="T54" fmla="*/ 49 w 738"/>
                    <a:gd name="T55" fmla="*/ 328 h 1016"/>
                    <a:gd name="T56" fmla="*/ 40 w 738"/>
                    <a:gd name="T57" fmla="*/ 310 h 1016"/>
                    <a:gd name="T58" fmla="*/ 69 w 738"/>
                    <a:gd name="T59" fmla="*/ 185 h 1016"/>
                    <a:gd name="T60" fmla="*/ 12 w 738"/>
                    <a:gd name="T61" fmla="*/ 165 h 1016"/>
                    <a:gd name="T62" fmla="*/ 9 w 738"/>
                    <a:gd name="T63" fmla="*/ 153 h 1016"/>
                    <a:gd name="T64" fmla="*/ 34 w 738"/>
                    <a:gd name="T65" fmla="*/ 87 h 1016"/>
                    <a:gd name="T66" fmla="*/ 46 w 738"/>
                    <a:gd name="T67" fmla="*/ 77 h 1016"/>
                    <a:gd name="T68" fmla="*/ 69 w 738"/>
                    <a:gd name="T69" fmla="*/ 84 h 1016"/>
                    <a:gd name="T70" fmla="*/ 86 w 738"/>
                    <a:gd name="T71" fmla="*/ 12 h 1016"/>
                    <a:gd name="T72" fmla="*/ 96 w 738"/>
                    <a:gd name="T73" fmla="*/ 0 h 1016"/>
                    <a:gd name="T74" fmla="*/ 113 w 738"/>
                    <a:gd name="T75" fmla="*/ 0 h 101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38"/>
                    <a:gd name="T115" fmla="*/ 0 h 1016"/>
                    <a:gd name="T116" fmla="*/ 738 w 738"/>
                    <a:gd name="T117" fmla="*/ 1016 h 101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38" h="1016">
                      <a:moveTo>
                        <a:pt x="113" y="0"/>
                      </a:moveTo>
                      <a:lnTo>
                        <a:pt x="129" y="4"/>
                      </a:lnTo>
                      <a:lnTo>
                        <a:pt x="284" y="44"/>
                      </a:lnTo>
                      <a:lnTo>
                        <a:pt x="326" y="64"/>
                      </a:lnTo>
                      <a:lnTo>
                        <a:pt x="412" y="44"/>
                      </a:lnTo>
                      <a:lnTo>
                        <a:pt x="527" y="8"/>
                      </a:lnTo>
                      <a:lnTo>
                        <a:pt x="552" y="9"/>
                      </a:lnTo>
                      <a:lnTo>
                        <a:pt x="611" y="45"/>
                      </a:lnTo>
                      <a:lnTo>
                        <a:pt x="630" y="62"/>
                      </a:lnTo>
                      <a:lnTo>
                        <a:pt x="738" y="425"/>
                      </a:lnTo>
                      <a:lnTo>
                        <a:pt x="730" y="449"/>
                      </a:lnTo>
                      <a:lnTo>
                        <a:pt x="509" y="507"/>
                      </a:lnTo>
                      <a:lnTo>
                        <a:pt x="570" y="962"/>
                      </a:lnTo>
                      <a:lnTo>
                        <a:pt x="561" y="979"/>
                      </a:lnTo>
                      <a:lnTo>
                        <a:pt x="279" y="1016"/>
                      </a:lnTo>
                      <a:lnTo>
                        <a:pt x="262" y="1008"/>
                      </a:lnTo>
                      <a:lnTo>
                        <a:pt x="219" y="717"/>
                      </a:lnTo>
                      <a:lnTo>
                        <a:pt x="127" y="726"/>
                      </a:lnTo>
                      <a:lnTo>
                        <a:pt x="112" y="717"/>
                      </a:lnTo>
                      <a:lnTo>
                        <a:pt x="91" y="597"/>
                      </a:lnTo>
                      <a:lnTo>
                        <a:pt x="26" y="597"/>
                      </a:lnTo>
                      <a:lnTo>
                        <a:pt x="16" y="587"/>
                      </a:lnTo>
                      <a:lnTo>
                        <a:pt x="0" y="493"/>
                      </a:lnTo>
                      <a:lnTo>
                        <a:pt x="13" y="474"/>
                      </a:lnTo>
                      <a:lnTo>
                        <a:pt x="187" y="455"/>
                      </a:lnTo>
                      <a:lnTo>
                        <a:pt x="178" y="372"/>
                      </a:lnTo>
                      <a:lnTo>
                        <a:pt x="177" y="355"/>
                      </a:lnTo>
                      <a:lnTo>
                        <a:pt x="49" y="328"/>
                      </a:lnTo>
                      <a:lnTo>
                        <a:pt x="40" y="310"/>
                      </a:lnTo>
                      <a:lnTo>
                        <a:pt x="69" y="185"/>
                      </a:lnTo>
                      <a:lnTo>
                        <a:pt x="12" y="165"/>
                      </a:lnTo>
                      <a:lnTo>
                        <a:pt x="9" y="153"/>
                      </a:lnTo>
                      <a:lnTo>
                        <a:pt x="34" y="87"/>
                      </a:lnTo>
                      <a:lnTo>
                        <a:pt x="46" y="77"/>
                      </a:lnTo>
                      <a:lnTo>
                        <a:pt x="69" y="84"/>
                      </a:lnTo>
                      <a:lnTo>
                        <a:pt x="86" y="12"/>
                      </a:lnTo>
                      <a:lnTo>
                        <a:pt x="96" y="0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32" name="Rectangle 32"/>
                <p:cNvSpPr>
                  <a:spLocks noChangeArrowheads="1"/>
                </p:cNvSpPr>
                <p:nvPr/>
              </p:nvSpPr>
              <p:spPr bwMode="auto">
                <a:xfrm>
                  <a:off x="10170" y="9661"/>
                  <a:ext cx="1519" cy="754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33" name="Freeform 33"/>
                <p:cNvSpPr>
                  <a:spLocks/>
                </p:cNvSpPr>
                <p:nvPr/>
              </p:nvSpPr>
              <p:spPr bwMode="auto">
                <a:xfrm>
                  <a:off x="16651" y="3866"/>
                  <a:ext cx="3317" cy="3436"/>
                </a:xfrm>
                <a:custGeom>
                  <a:avLst/>
                  <a:gdLst>
                    <a:gd name="T0" fmla="*/ 2 w 1589"/>
                    <a:gd name="T1" fmla="*/ 678 h 1468"/>
                    <a:gd name="T2" fmla="*/ 11 w 1589"/>
                    <a:gd name="T3" fmla="*/ 604 h 1468"/>
                    <a:gd name="T4" fmla="*/ 29 w 1589"/>
                    <a:gd name="T5" fmla="*/ 534 h 1468"/>
                    <a:gd name="T6" fmla="*/ 55 w 1589"/>
                    <a:gd name="T7" fmla="*/ 465 h 1468"/>
                    <a:gd name="T8" fmla="*/ 86 w 1589"/>
                    <a:gd name="T9" fmla="*/ 400 h 1468"/>
                    <a:gd name="T10" fmla="*/ 125 w 1589"/>
                    <a:gd name="T11" fmla="*/ 339 h 1468"/>
                    <a:gd name="T12" fmla="*/ 181 w 1589"/>
                    <a:gd name="T13" fmla="*/ 268 h 1468"/>
                    <a:gd name="T14" fmla="*/ 246 w 1589"/>
                    <a:gd name="T15" fmla="*/ 203 h 1468"/>
                    <a:gd name="T16" fmla="*/ 334 w 1589"/>
                    <a:gd name="T17" fmla="*/ 137 h 1468"/>
                    <a:gd name="T18" fmla="*/ 415 w 1589"/>
                    <a:gd name="T19" fmla="*/ 89 h 1468"/>
                    <a:gd name="T20" fmla="*/ 521 w 1589"/>
                    <a:gd name="T21" fmla="*/ 45 h 1468"/>
                    <a:gd name="T22" fmla="*/ 633 w 1589"/>
                    <a:gd name="T23" fmla="*/ 15 h 1468"/>
                    <a:gd name="T24" fmla="*/ 712 w 1589"/>
                    <a:gd name="T25" fmla="*/ 4 h 1468"/>
                    <a:gd name="T26" fmla="*/ 856 w 1589"/>
                    <a:gd name="T27" fmla="*/ 3 h 1468"/>
                    <a:gd name="T28" fmla="*/ 992 w 1589"/>
                    <a:gd name="T29" fmla="*/ 24 h 1468"/>
                    <a:gd name="T30" fmla="*/ 1068 w 1589"/>
                    <a:gd name="T31" fmla="*/ 45 h 1468"/>
                    <a:gd name="T32" fmla="*/ 1156 w 1589"/>
                    <a:gd name="T33" fmla="*/ 82 h 1468"/>
                    <a:gd name="T34" fmla="*/ 1239 w 1589"/>
                    <a:gd name="T35" fmla="*/ 127 h 1468"/>
                    <a:gd name="T36" fmla="*/ 1328 w 1589"/>
                    <a:gd name="T37" fmla="*/ 192 h 1468"/>
                    <a:gd name="T38" fmla="*/ 1382 w 1589"/>
                    <a:gd name="T39" fmla="*/ 242 h 1468"/>
                    <a:gd name="T40" fmla="*/ 1442 w 1589"/>
                    <a:gd name="T41" fmla="*/ 309 h 1468"/>
                    <a:gd name="T42" fmla="*/ 1493 w 1589"/>
                    <a:gd name="T43" fmla="*/ 384 h 1468"/>
                    <a:gd name="T44" fmla="*/ 1540 w 1589"/>
                    <a:gd name="T45" fmla="*/ 482 h 1468"/>
                    <a:gd name="T46" fmla="*/ 1572 w 1589"/>
                    <a:gd name="T47" fmla="*/ 587 h 1468"/>
                    <a:gd name="T48" fmla="*/ 1585 w 1589"/>
                    <a:gd name="T49" fmla="*/ 659 h 1468"/>
                    <a:gd name="T50" fmla="*/ 1589 w 1589"/>
                    <a:gd name="T51" fmla="*/ 753 h 1468"/>
                    <a:gd name="T52" fmla="*/ 1582 w 1589"/>
                    <a:gd name="T53" fmla="*/ 828 h 1468"/>
                    <a:gd name="T54" fmla="*/ 1568 w 1589"/>
                    <a:gd name="T55" fmla="*/ 901 h 1468"/>
                    <a:gd name="T56" fmla="*/ 1547 w 1589"/>
                    <a:gd name="T57" fmla="*/ 971 h 1468"/>
                    <a:gd name="T58" fmla="*/ 1519 w 1589"/>
                    <a:gd name="T59" fmla="*/ 1037 h 1468"/>
                    <a:gd name="T60" fmla="*/ 1483 w 1589"/>
                    <a:gd name="T61" fmla="*/ 1099 h 1468"/>
                    <a:gd name="T62" fmla="*/ 1442 w 1589"/>
                    <a:gd name="T63" fmla="*/ 1159 h 1468"/>
                    <a:gd name="T64" fmla="*/ 1382 w 1589"/>
                    <a:gd name="T65" fmla="*/ 1228 h 1468"/>
                    <a:gd name="T66" fmla="*/ 1299 w 1589"/>
                    <a:gd name="T67" fmla="*/ 1301 h 1468"/>
                    <a:gd name="T68" fmla="*/ 1206 w 1589"/>
                    <a:gd name="T69" fmla="*/ 1362 h 1468"/>
                    <a:gd name="T70" fmla="*/ 1103 w 1589"/>
                    <a:gd name="T71" fmla="*/ 1411 h 1468"/>
                    <a:gd name="T72" fmla="*/ 992 w 1589"/>
                    <a:gd name="T73" fmla="*/ 1446 h 1468"/>
                    <a:gd name="T74" fmla="*/ 916 w 1589"/>
                    <a:gd name="T75" fmla="*/ 1460 h 1468"/>
                    <a:gd name="T76" fmla="*/ 794 w 1589"/>
                    <a:gd name="T77" fmla="*/ 1468 h 1468"/>
                    <a:gd name="T78" fmla="*/ 673 w 1589"/>
                    <a:gd name="T79" fmla="*/ 1460 h 1468"/>
                    <a:gd name="T80" fmla="*/ 558 w 1589"/>
                    <a:gd name="T81" fmla="*/ 1436 h 1468"/>
                    <a:gd name="T82" fmla="*/ 485 w 1589"/>
                    <a:gd name="T83" fmla="*/ 1411 h 1468"/>
                    <a:gd name="T84" fmla="*/ 398 w 1589"/>
                    <a:gd name="T85" fmla="*/ 1371 h 1468"/>
                    <a:gd name="T86" fmla="*/ 288 w 1589"/>
                    <a:gd name="T87" fmla="*/ 1301 h 1468"/>
                    <a:gd name="T88" fmla="*/ 232 w 1589"/>
                    <a:gd name="T89" fmla="*/ 1253 h 1468"/>
                    <a:gd name="T90" fmla="*/ 181 w 1589"/>
                    <a:gd name="T91" fmla="*/ 1202 h 1468"/>
                    <a:gd name="T92" fmla="*/ 115 w 1589"/>
                    <a:gd name="T93" fmla="*/ 1116 h 1468"/>
                    <a:gd name="T94" fmla="*/ 62 w 1589"/>
                    <a:gd name="T95" fmla="*/ 1021 h 1468"/>
                    <a:gd name="T96" fmla="*/ 35 w 1589"/>
                    <a:gd name="T97" fmla="*/ 953 h 1468"/>
                    <a:gd name="T98" fmla="*/ 9 w 1589"/>
                    <a:gd name="T99" fmla="*/ 847 h 1468"/>
                    <a:gd name="T100" fmla="*/ 0 w 1589"/>
                    <a:gd name="T101" fmla="*/ 753 h 146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589"/>
                    <a:gd name="T154" fmla="*/ 0 h 1468"/>
                    <a:gd name="T155" fmla="*/ 1589 w 1589"/>
                    <a:gd name="T156" fmla="*/ 1468 h 146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589" h="1468">
                      <a:moveTo>
                        <a:pt x="0" y="734"/>
                      </a:moveTo>
                      <a:lnTo>
                        <a:pt x="0" y="716"/>
                      </a:lnTo>
                      <a:lnTo>
                        <a:pt x="1" y="697"/>
                      </a:lnTo>
                      <a:lnTo>
                        <a:pt x="2" y="678"/>
                      </a:lnTo>
                      <a:lnTo>
                        <a:pt x="3" y="659"/>
                      </a:lnTo>
                      <a:lnTo>
                        <a:pt x="6" y="642"/>
                      </a:lnTo>
                      <a:lnTo>
                        <a:pt x="9" y="623"/>
                      </a:lnTo>
                      <a:lnTo>
                        <a:pt x="11" y="604"/>
                      </a:lnTo>
                      <a:lnTo>
                        <a:pt x="15" y="587"/>
                      </a:lnTo>
                      <a:lnTo>
                        <a:pt x="20" y="569"/>
                      </a:lnTo>
                      <a:lnTo>
                        <a:pt x="24" y="552"/>
                      </a:lnTo>
                      <a:lnTo>
                        <a:pt x="29" y="534"/>
                      </a:lnTo>
                      <a:lnTo>
                        <a:pt x="35" y="517"/>
                      </a:lnTo>
                      <a:lnTo>
                        <a:pt x="40" y="499"/>
                      </a:lnTo>
                      <a:lnTo>
                        <a:pt x="47" y="482"/>
                      </a:lnTo>
                      <a:lnTo>
                        <a:pt x="55" y="465"/>
                      </a:lnTo>
                      <a:lnTo>
                        <a:pt x="62" y="449"/>
                      </a:lnTo>
                      <a:lnTo>
                        <a:pt x="70" y="433"/>
                      </a:lnTo>
                      <a:lnTo>
                        <a:pt x="78" y="417"/>
                      </a:lnTo>
                      <a:lnTo>
                        <a:pt x="86" y="400"/>
                      </a:lnTo>
                      <a:lnTo>
                        <a:pt x="95" y="384"/>
                      </a:lnTo>
                      <a:lnTo>
                        <a:pt x="104" y="369"/>
                      </a:lnTo>
                      <a:lnTo>
                        <a:pt x="115" y="354"/>
                      </a:lnTo>
                      <a:lnTo>
                        <a:pt x="125" y="339"/>
                      </a:lnTo>
                      <a:lnTo>
                        <a:pt x="135" y="324"/>
                      </a:lnTo>
                      <a:lnTo>
                        <a:pt x="147" y="309"/>
                      </a:lnTo>
                      <a:lnTo>
                        <a:pt x="157" y="295"/>
                      </a:lnTo>
                      <a:lnTo>
                        <a:pt x="181" y="268"/>
                      </a:lnTo>
                      <a:lnTo>
                        <a:pt x="193" y="254"/>
                      </a:lnTo>
                      <a:lnTo>
                        <a:pt x="205" y="242"/>
                      </a:lnTo>
                      <a:lnTo>
                        <a:pt x="232" y="215"/>
                      </a:lnTo>
                      <a:lnTo>
                        <a:pt x="246" y="203"/>
                      </a:lnTo>
                      <a:lnTo>
                        <a:pt x="260" y="192"/>
                      </a:lnTo>
                      <a:lnTo>
                        <a:pt x="288" y="168"/>
                      </a:lnTo>
                      <a:lnTo>
                        <a:pt x="319" y="147"/>
                      </a:lnTo>
                      <a:lnTo>
                        <a:pt x="334" y="137"/>
                      </a:lnTo>
                      <a:lnTo>
                        <a:pt x="350" y="127"/>
                      </a:lnTo>
                      <a:lnTo>
                        <a:pt x="382" y="107"/>
                      </a:lnTo>
                      <a:lnTo>
                        <a:pt x="398" y="98"/>
                      </a:lnTo>
                      <a:lnTo>
                        <a:pt x="415" y="89"/>
                      </a:lnTo>
                      <a:lnTo>
                        <a:pt x="449" y="73"/>
                      </a:lnTo>
                      <a:lnTo>
                        <a:pt x="485" y="58"/>
                      </a:lnTo>
                      <a:lnTo>
                        <a:pt x="503" y="52"/>
                      </a:lnTo>
                      <a:lnTo>
                        <a:pt x="521" y="45"/>
                      </a:lnTo>
                      <a:lnTo>
                        <a:pt x="558" y="34"/>
                      </a:lnTo>
                      <a:lnTo>
                        <a:pt x="595" y="24"/>
                      </a:lnTo>
                      <a:lnTo>
                        <a:pt x="614" y="19"/>
                      </a:lnTo>
                      <a:lnTo>
                        <a:pt x="633" y="15"/>
                      </a:lnTo>
                      <a:lnTo>
                        <a:pt x="654" y="12"/>
                      </a:lnTo>
                      <a:lnTo>
                        <a:pt x="673" y="9"/>
                      </a:lnTo>
                      <a:lnTo>
                        <a:pt x="693" y="7"/>
                      </a:lnTo>
                      <a:lnTo>
                        <a:pt x="712" y="4"/>
                      </a:lnTo>
                      <a:lnTo>
                        <a:pt x="753" y="2"/>
                      </a:lnTo>
                      <a:lnTo>
                        <a:pt x="794" y="0"/>
                      </a:lnTo>
                      <a:lnTo>
                        <a:pt x="835" y="2"/>
                      </a:lnTo>
                      <a:lnTo>
                        <a:pt x="856" y="3"/>
                      </a:lnTo>
                      <a:lnTo>
                        <a:pt x="875" y="4"/>
                      </a:lnTo>
                      <a:lnTo>
                        <a:pt x="916" y="9"/>
                      </a:lnTo>
                      <a:lnTo>
                        <a:pt x="954" y="15"/>
                      </a:lnTo>
                      <a:lnTo>
                        <a:pt x="992" y="24"/>
                      </a:lnTo>
                      <a:lnTo>
                        <a:pt x="1011" y="29"/>
                      </a:lnTo>
                      <a:lnTo>
                        <a:pt x="1031" y="34"/>
                      </a:lnTo>
                      <a:lnTo>
                        <a:pt x="1048" y="39"/>
                      </a:lnTo>
                      <a:lnTo>
                        <a:pt x="1068" y="45"/>
                      </a:lnTo>
                      <a:lnTo>
                        <a:pt x="1086" y="52"/>
                      </a:lnTo>
                      <a:lnTo>
                        <a:pt x="1103" y="58"/>
                      </a:lnTo>
                      <a:lnTo>
                        <a:pt x="1138" y="73"/>
                      </a:lnTo>
                      <a:lnTo>
                        <a:pt x="1156" y="82"/>
                      </a:lnTo>
                      <a:lnTo>
                        <a:pt x="1172" y="89"/>
                      </a:lnTo>
                      <a:lnTo>
                        <a:pt x="1189" y="98"/>
                      </a:lnTo>
                      <a:lnTo>
                        <a:pt x="1206" y="107"/>
                      </a:lnTo>
                      <a:lnTo>
                        <a:pt x="1239" y="127"/>
                      </a:lnTo>
                      <a:lnTo>
                        <a:pt x="1269" y="147"/>
                      </a:lnTo>
                      <a:lnTo>
                        <a:pt x="1299" y="168"/>
                      </a:lnTo>
                      <a:lnTo>
                        <a:pt x="1314" y="179"/>
                      </a:lnTo>
                      <a:lnTo>
                        <a:pt x="1328" y="192"/>
                      </a:lnTo>
                      <a:lnTo>
                        <a:pt x="1342" y="203"/>
                      </a:lnTo>
                      <a:lnTo>
                        <a:pt x="1356" y="215"/>
                      </a:lnTo>
                      <a:lnTo>
                        <a:pt x="1369" y="228"/>
                      </a:lnTo>
                      <a:lnTo>
                        <a:pt x="1382" y="242"/>
                      </a:lnTo>
                      <a:lnTo>
                        <a:pt x="1395" y="254"/>
                      </a:lnTo>
                      <a:lnTo>
                        <a:pt x="1407" y="268"/>
                      </a:lnTo>
                      <a:lnTo>
                        <a:pt x="1430" y="295"/>
                      </a:lnTo>
                      <a:lnTo>
                        <a:pt x="1442" y="309"/>
                      </a:lnTo>
                      <a:lnTo>
                        <a:pt x="1453" y="324"/>
                      </a:lnTo>
                      <a:lnTo>
                        <a:pt x="1474" y="354"/>
                      </a:lnTo>
                      <a:lnTo>
                        <a:pt x="1483" y="369"/>
                      </a:lnTo>
                      <a:lnTo>
                        <a:pt x="1493" y="384"/>
                      </a:lnTo>
                      <a:lnTo>
                        <a:pt x="1511" y="417"/>
                      </a:lnTo>
                      <a:lnTo>
                        <a:pt x="1526" y="449"/>
                      </a:lnTo>
                      <a:lnTo>
                        <a:pt x="1534" y="465"/>
                      </a:lnTo>
                      <a:lnTo>
                        <a:pt x="1540" y="482"/>
                      </a:lnTo>
                      <a:lnTo>
                        <a:pt x="1547" y="499"/>
                      </a:lnTo>
                      <a:lnTo>
                        <a:pt x="1553" y="517"/>
                      </a:lnTo>
                      <a:lnTo>
                        <a:pt x="1563" y="552"/>
                      </a:lnTo>
                      <a:lnTo>
                        <a:pt x="1572" y="587"/>
                      </a:lnTo>
                      <a:lnTo>
                        <a:pt x="1576" y="604"/>
                      </a:lnTo>
                      <a:lnTo>
                        <a:pt x="1580" y="623"/>
                      </a:lnTo>
                      <a:lnTo>
                        <a:pt x="1582" y="642"/>
                      </a:lnTo>
                      <a:lnTo>
                        <a:pt x="1585" y="659"/>
                      </a:lnTo>
                      <a:lnTo>
                        <a:pt x="1588" y="697"/>
                      </a:lnTo>
                      <a:lnTo>
                        <a:pt x="1589" y="716"/>
                      </a:lnTo>
                      <a:lnTo>
                        <a:pt x="1589" y="734"/>
                      </a:lnTo>
                      <a:lnTo>
                        <a:pt x="1589" y="753"/>
                      </a:lnTo>
                      <a:lnTo>
                        <a:pt x="1588" y="772"/>
                      </a:lnTo>
                      <a:lnTo>
                        <a:pt x="1586" y="791"/>
                      </a:lnTo>
                      <a:lnTo>
                        <a:pt x="1585" y="809"/>
                      </a:lnTo>
                      <a:lnTo>
                        <a:pt x="1582" y="828"/>
                      </a:lnTo>
                      <a:lnTo>
                        <a:pt x="1580" y="847"/>
                      </a:lnTo>
                      <a:lnTo>
                        <a:pt x="1576" y="864"/>
                      </a:lnTo>
                      <a:lnTo>
                        <a:pt x="1572" y="883"/>
                      </a:lnTo>
                      <a:lnTo>
                        <a:pt x="1568" y="901"/>
                      </a:lnTo>
                      <a:lnTo>
                        <a:pt x="1563" y="918"/>
                      </a:lnTo>
                      <a:lnTo>
                        <a:pt x="1558" y="936"/>
                      </a:lnTo>
                      <a:lnTo>
                        <a:pt x="1553" y="953"/>
                      </a:lnTo>
                      <a:lnTo>
                        <a:pt x="1547" y="971"/>
                      </a:lnTo>
                      <a:lnTo>
                        <a:pt x="1540" y="987"/>
                      </a:lnTo>
                      <a:lnTo>
                        <a:pt x="1534" y="1004"/>
                      </a:lnTo>
                      <a:lnTo>
                        <a:pt x="1526" y="1021"/>
                      </a:lnTo>
                      <a:lnTo>
                        <a:pt x="1519" y="1037"/>
                      </a:lnTo>
                      <a:lnTo>
                        <a:pt x="1511" y="1053"/>
                      </a:lnTo>
                      <a:lnTo>
                        <a:pt x="1502" y="1068"/>
                      </a:lnTo>
                      <a:lnTo>
                        <a:pt x="1493" y="1084"/>
                      </a:lnTo>
                      <a:lnTo>
                        <a:pt x="1483" y="1099"/>
                      </a:lnTo>
                      <a:lnTo>
                        <a:pt x="1474" y="1116"/>
                      </a:lnTo>
                      <a:lnTo>
                        <a:pt x="1464" y="1131"/>
                      </a:lnTo>
                      <a:lnTo>
                        <a:pt x="1453" y="1144"/>
                      </a:lnTo>
                      <a:lnTo>
                        <a:pt x="1442" y="1159"/>
                      </a:lnTo>
                      <a:lnTo>
                        <a:pt x="1430" y="1173"/>
                      </a:lnTo>
                      <a:lnTo>
                        <a:pt x="1407" y="1202"/>
                      </a:lnTo>
                      <a:lnTo>
                        <a:pt x="1395" y="1215"/>
                      </a:lnTo>
                      <a:lnTo>
                        <a:pt x="1382" y="1228"/>
                      </a:lnTo>
                      <a:lnTo>
                        <a:pt x="1356" y="1253"/>
                      </a:lnTo>
                      <a:lnTo>
                        <a:pt x="1342" y="1266"/>
                      </a:lnTo>
                      <a:lnTo>
                        <a:pt x="1328" y="1278"/>
                      </a:lnTo>
                      <a:lnTo>
                        <a:pt x="1299" y="1301"/>
                      </a:lnTo>
                      <a:lnTo>
                        <a:pt x="1269" y="1323"/>
                      </a:lnTo>
                      <a:lnTo>
                        <a:pt x="1254" y="1333"/>
                      </a:lnTo>
                      <a:lnTo>
                        <a:pt x="1239" y="1343"/>
                      </a:lnTo>
                      <a:lnTo>
                        <a:pt x="1206" y="1362"/>
                      </a:lnTo>
                      <a:lnTo>
                        <a:pt x="1189" y="1371"/>
                      </a:lnTo>
                      <a:lnTo>
                        <a:pt x="1172" y="1380"/>
                      </a:lnTo>
                      <a:lnTo>
                        <a:pt x="1138" y="1396"/>
                      </a:lnTo>
                      <a:lnTo>
                        <a:pt x="1103" y="1411"/>
                      </a:lnTo>
                      <a:lnTo>
                        <a:pt x="1086" y="1418"/>
                      </a:lnTo>
                      <a:lnTo>
                        <a:pt x="1068" y="1425"/>
                      </a:lnTo>
                      <a:lnTo>
                        <a:pt x="1031" y="1436"/>
                      </a:lnTo>
                      <a:lnTo>
                        <a:pt x="992" y="1446"/>
                      </a:lnTo>
                      <a:lnTo>
                        <a:pt x="973" y="1450"/>
                      </a:lnTo>
                      <a:lnTo>
                        <a:pt x="954" y="1453"/>
                      </a:lnTo>
                      <a:lnTo>
                        <a:pt x="935" y="1457"/>
                      </a:lnTo>
                      <a:lnTo>
                        <a:pt x="916" y="1460"/>
                      </a:lnTo>
                      <a:lnTo>
                        <a:pt x="895" y="1463"/>
                      </a:lnTo>
                      <a:lnTo>
                        <a:pt x="875" y="1465"/>
                      </a:lnTo>
                      <a:lnTo>
                        <a:pt x="835" y="1467"/>
                      </a:lnTo>
                      <a:lnTo>
                        <a:pt x="794" y="1468"/>
                      </a:lnTo>
                      <a:lnTo>
                        <a:pt x="753" y="1467"/>
                      </a:lnTo>
                      <a:lnTo>
                        <a:pt x="733" y="1467"/>
                      </a:lnTo>
                      <a:lnTo>
                        <a:pt x="712" y="1465"/>
                      </a:lnTo>
                      <a:lnTo>
                        <a:pt x="673" y="1460"/>
                      </a:lnTo>
                      <a:lnTo>
                        <a:pt x="633" y="1453"/>
                      </a:lnTo>
                      <a:lnTo>
                        <a:pt x="595" y="1446"/>
                      </a:lnTo>
                      <a:lnTo>
                        <a:pt x="577" y="1441"/>
                      </a:lnTo>
                      <a:lnTo>
                        <a:pt x="558" y="1436"/>
                      </a:lnTo>
                      <a:lnTo>
                        <a:pt x="539" y="1430"/>
                      </a:lnTo>
                      <a:lnTo>
                        <a:pt x="521" y="1425"/>
                      </a:lnTo>
                      <a:lnTo>
                        <a:pt x="503" y="1418"/>
                      </a:lnTo>
                      <a:lnTo>
                        <a:pt x="485" y="1411"/>
                      </a:lnTo>
                      <a:lnTo>
                        <a:pt x="449" y="1396"/>
                      </a:lnTo>
                      <a:lnTo>
                        <a:pt x="433" y="1388"/>
                      </a:lnTo>
                      <a:lnTo>
                        <a:pt x="415" y="1380"/>
                      </a:lnTo>
                      <a:lnTo>
                        <a:pt x="398" y="1371"/>
                      </a:lnTo>
                      <a:lnTo>
                        <a:pt x="382" y="1362"/>
                      </a:lnTo>
                      <a:lnTo>
                        <a:pt x="350" y="1343"/>
                      </a:lnTo>
                      <a:lnTo>
                        <a:pt x="319" y="1323"/>
                      </a:lnTo>
                      <a:lnTo>
                        <a:pt x="288" y="1301"/>
                      </a:lnTo>
                      <a:lnTo>
                        <a:pt x="274" y="1290"/>
                      </a:lnTo>
                      <a:lnTo>
                        <a:pt x="260" y="1278"/>
                      </a:lnTo>
                      <a:lnTo>
                        <a:pt x="246" y="1266"/>
                      </a:lnTo>
                      <a:lnTo>
                        <a:pt x="232" y="1253"/>
                      </a:lnTo>
                      <a:lnTo>
                        <a:pt x="219" y="1241"/>
                      </a:lnTo>
                      <a:lnTo>
                        <a:pt x="205" y="1228"/>
                      </a:lnTo>
                      <a:lnTo>
                        <a:pt x="193" y="1215"/>
                      </a:lnTo>
                      <a:lnTo>
                        <a:pt x="181" y="1202"/>
                      </a:lnTo>
                      <a:lnTo>
                        <a:pt x="157" y="1173"/>
                      </a:lnTo>
                      <a:lnTo>
                        <a:pt x="147" y="1159"/>
                      </a:lnTo>
                      <a:lnTo>
                        <a:pt x="135" y="1144"/>
                      </a:lnTo>
                      <a:lnTo>
                        <a:pt x="115" y="1116"/>
                      </a:lnTo>
                      <a:lnTo>
                        <a:pt x="104" y="1099"/>
                      </a:lnTo>
                      <a:lnTo>
                        <a:pt x="95" y="1084"/>
                      </a:lnTo>
                      <a:lnTo>
                        <a:pt x="78" y="1053"/>
                      </a:lnTo>
                      <a:lnTo>
                        <a:pt x="62" y="1021"/>
                      </a:lnTo>
                      <a:lnTo>
                        <a:pt x="55" y="1004"/>
                      </a:lnTo>
                      <a:lnTo>
                        <a:pt x="47" y="987"/>
                      </a:lnTo>
                      <a:lnTo>
                        <a:pt x="40" y="971"/>
                      </a:lnTo>
                      <a:lnTo>
                        <a:pt x="35" y="953"/>
                      </a:lnTo>
                      <a:lnTo>
                        <a:pt x="24" y="918"/>
                      </a:lnTo>
                      <a:lnTo>
                        <a:pt x="15" y="883"/>
                      </a:lnTo>
                      <a:lnTo>
                        <a:pt x="11" y="864"/>
                      </a:lnTo>
                      <a:lnTo>
                        <a:pt x="9" y="847"/>
                      </a:lnTo>
                      <a:lnTo>
                        <a:pt x="6" y="828"/>
                      </a:lnTo>
                      <a:lnTo>
                        <a:pt x="3" y="809"/>
                      </a:lnTo>
                      <a:lnTo>
                        <a:pt x="1" y="772"/>
                      </a:lnTo>
                      <a:lnTo>
                        <a:pt x="0" y="753"/>
                      </a:lnTo>
                      <a:lnTo>
                        <a:pt x="0" y="734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34" name="Freeform 34"/>
                <p:cNvSpPr>
                  <a:spLocks/>
                </p:cNvSpPr>
                <p:nvPr/>
              </p:nvSpPr>
              <p:spPr bwMode="auto">
                <a:xfrm>
                  <a:off x="17737" y="9647"/>
                  <a:ext cx="1678" cy="2259"/>
                </a:xfrm>
                <a:custGeom>
                  <a:avLst/>
                  <a:gdLst>
                    <a:gd name="T0" fmla="*/ 295 w 803"/>
                    <a:gd name="T1" fmla="*/ 2 h 965"/>
                    <a:gd name="T2" fmla="*/ 336 w 803"/>
                    <a:gd name="T3" fmla="*/ 0 h 965"/>
                    <a:gd name="T4" fmla="*/ 525 w 803"/>
                    <a:gd name="T5" fmla="*/ 1 h 965"/>
                    <a:gd name="T6" fmla="*/ 760 w 803"/>
                    <a:gd name="T7" fmla="*/ 161 h 965"/>
                    <a:gd name="T8" fmla="*/ 803 w 803"/>
                    <a:gd name="T9" fmla="*/ 243 h 965"/>
                    <a:gd name="T10" fmla="*/ 803 w 803"/>
                    <a:gd name="T11" fmla="*/ 744 h 965"/>
                    <a:gd name="T12" fmla="*/ 782 w 803"/>
                    <a:gd name="T13" fmla="*/ 794 h 965"/>
                    <a:gd name="T14" fmla="*/ 526 w 803"/>
                    <a:gd name="T15" fmla="*/ 952 h 965"/>
                    <a:gd name="T16" fmla="*/ 485 w 803"/>
                    <a:gd name="T17" fmla="*/ 965 h 965"/>
                    <a:gd name="T18" fmla="*/ 332 w 803"/>
                    <a:gd name="T19" fmla="*/ 965 h 965"/>
                    <a:gd name="T20" fmla="*/ 277 w 803"/>
                    <a:gd name="T21" fmla="*/ 948 h 965"/>
                    <a:gd name="T22" fmla="*/ 18 w 803"/>
                    <a:gd name="T23" fmla="*/ 768 h 965"/>
                    <a:gd name="T24" fmla="*/ 0 w 803"/>
                    <a:gd name="T25" fmla="*/ 730 h 965"/>
                    <a:gd name="T26" fmla="*/ 0 w 803"/>
                    <a:gd name="T27" fmla="*/ 513 h 965"/>
                    <a:gd name="T28" fmla="*/ 0 w 803"/>
                    <a:gd name="T29" fmla="*/ 231 h 965"/>
                    <a:gd name="T30" fmla="*/ 22 w 803"/>
                    <a:gd name="T31" fmla="*/ 188 h 965"/>
                    <a:gd name="T32" fmla="*/ 269 w 803"/>
                    <a:gd name="T33" fmla="*/ 17 h 965"/>
                    <a:gd name="T34" fmla="*/ 295 w 803"/>
                    <a:gd name="T35" fmla="*/ 2 h 96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803"/>
                    <a:gd name="T55" fmla="*/ 0 h 965"/>
                    <a:gd name="T56" fmla="*/ 803 w 803"/>
                    <a:gd name="T57" fmla="*/ 965 h 96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803" h="965">
                      <a:moveTo>
                        <a:pt x="295" y="2"/>
                      </a:moveTo>
                      <a:lnTo>
                        <a:pt x="336" y="0"/>
                      </a:lnTo>
                      <a:lnTo>
                        <a:pt x="525" y="1"/>
                      </a:lnTo>
                      <a:lnTo>
                        <a:pt x="760" y="161"/>
                      </a:lnTo>
                      <a:lnTo>
                        <a:pt x="803" y="243"/>
                      </a:lnTo>
                      <a:lnTo>
                        <a:pt x="803" y="744"/>
                      </a:lnTo>
                      <a:lnTo>
                        <a:pt x="782" y="794"/>
                      </a:lnTo>
                      <a:lnTo>
                        <a:pt x="526" y="952"/>
                      </a:lnTo>
                      <a:lnTo>
                        <a:pt x="485" y="965"/>
                      </a:lnTo>
                      <a:lnTo>
                        <a:pt x="332" y="965"/>
                      </a:lnTo>
                      <a:lnTo>
                        <a:pt x="277" y="948"/>
                      </a:lnTo>
                      <a:lnTo>
                        <a:pt x="18" y="768"/>
                      </a:lnTo>
                      <a:lnTo>
                        <a:pt x="0" y="730"/>
                      </a:lnTo>
                      <a:lnTo>
                        <a:pt x="0" y="513"/>
                      </a:lnTo>
                      <a:lnTo>
                        <a:pt x="0" y="231"/>
                      </a:lnTo>
                      <a:lnTo>
                        <a:pt x="22" y="188"/>
                      </a:lnTo>
                      <a:lnTo>
                        <a:pt x="269" y="17"/>
                      </a:lnTo>
                      <a:lnTo>
                        <a:pt x="295" y="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35" name="Rectangle 35"/>
                <p:cNvSpPr>
                  <a:spLocks noChangeArrowheads="1"/>
                </p:cNvSpPr>
                <p:nvPr/>
              </p:nvSpPr>
              <p:spPr bwMode="auto">
                <a:xfrm>
                  <a:off x="19436" y="8802"/>
                  <a:ext cx="361" cy="965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36" name="Freeform 36"/>
                <p:cNvSpPr>
                  <a:spLocks/>
                </p:cNvSpPr>
                <p:nvPr/>
              </p:nvSpPr>
              <p:spPr bwMode="auto">
                <a:xfrm>
                  <a:off x="18676" y="7581"/>
                  <a:ext cx="519" cy="1411"/>
                </a:xfrm>
                <a:custGeom>
                  <a:avLst/>
                  <a:gdLst>
                    <a:gd name="T0" fmla="*/ 97 w 246"/>
                    <a:gd name="T1" fmla="*/ 0 h 603"/>
                    <a:gd name="T2" fmla="*/ 246 w 246"/>
                    <a:gd name="T3" fmla="*/ 40 h 603"/>
                    <a:gd name="T4" fmla="*/ 171 w 246"/>
                    <a:gd name="T5" fmla="*/ 271 h 603"/>
                    <a:gd name="T6" fmla="*/ 171 w 246"/>
                    <a:gd name="T7" fmla="*/ 332 h 603"/>
                    <a:gd name="T8" fmla="*/ 182 w 246"/>
                    <a:gd name="T9" fmla="*/ 382 h 603"/>
                    <a:gd name="T10" fmla="*/ 246 w 246"/>
                    <a:gd name="T11" fmla="*/ 563 h 603"/>
                    <a:gd name="T12" fmla="*/ 97 w 246"/>
                    <a:gd name="T13" fmla="*/ 603 h 603"/>
                    <a:gd name="T14" fmla="*/ 21 w 246"/>
                    <a:gd name="T15" fmla="*/ 392 h 603"/>
                    <a:gd name="T16" fmla="*/ 0 w 246"/>
                    <a:gd name="T17" fmla="*/ 322 h 603"/>
                    <a:gd name="T18" fmla="*/ 10 w 246"/>
                    <a:gd name="T19" fmla="*/ 261 h 603"/>
                    <a:gd name="T20" fmla="*/ 97 w 246"/>
                    <a:gd name="T21" fmla="*/ 0 h 6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46"/>
                    <a:gd name="T34" fmla="*/ 0 h 603"/>
                    <a:gd name="T35" fmla="*/ 246 w 246"/>
                    <a:gd name="T36" fmla="*/ 603 h 60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46" h="603">
                      <a:moveTo>
                        <a:pt x="97" y="0"/>
                      </a:moveTo>
                      <a:lnTo>
                        <a:pt x="246" y="40"/>
                      </a:lnTo>
                      <a:lnTo>
                        <a:pt x="171" y="271"/>
                      </a:lnTo>
                      <a:lnTo>
                        <a:pt x="171" y="332"/>
                      </a:lnTo>
                      <a:lnTo>
                        <a:pt x="182" y="382"/>
                      </a:lnTo>
                      <a:lnTo>
                        <a:pt x="246" y="563"/>
                      </a:lnTo>
                      <a:lnTo>
                        <a:pt x="97" y="603"/>
                      </a:lnTo>
                      <a:lnTo>
                        <a:pt x="21" y="392"/>
                      </a:lnTo>
                      <a:lnTo>
                        <a:pt x="0" y="322"/>
                      </a:lnTo>
                      <a:lnTo>
                        <a:pt x="10" y="261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  <p:sp>
              <p:nvSpPr>
                <p:cNvPr id="37" name="Freeform 37"/>
                <p:cNvSpPr>
                  <a:spLocks/>
                </p:cNvSpPr>
                <p:nvPr/>
              </p:nvSpPr>
              <p:spPr bwMode="auto">
                <a:xfrm>
                  <a:off x="9208" y="10361"/>
                  <a:ext cx="4779" cy="407"/>
                </a:xfrm>
                <a:custGeom>
                  <a:avLst/>
                  <a:gdLst>
                    <a:gd name="T0" fmla="*/ 0 w 2288"/>
                    <a:gd name="T1" fmla="*/ 0 h 174"/>
                    <a:gd name="T2" fmla="*/ 571 w 2288"/>
                    <a:gd name="T3" fmla="*/ 0 h 174"/>
                    <a:gd name="T4" fmla="*/ 1143 w 2288"/>
                    <a:gd name="T5" fmla="*/ 0 h 174"/>
                    <a:gd name="T6" fmla="*/ 1715 w 2288"/>
                    <a:gd name="T7" fmla="*/ 0 h 174"/>
                    <a:gd name="T8" fmla="*/ 2288 w 2288"/>
                    <a:gd name="T9" fmla="*/ 0 h 174"/>
                    <a:gd name="T10" fmla="*/ 2288 w 2288"/>
                    <a:gd name="T11" fmla="*/ 174 h 174"/>
                    <a:gd name="T12" fmla="*/ 1715 w 2288"/>
                    <a:gd name="T13" fmla="*/ 174 h 174"/>
                    <a:gd name="T14" fmla="*/ 1143 w 2288"/>
                    <a:gd name="T15" fmla="*/ 174 h 174"/>
                    <a:gd name="T16" fmla="*/ 571 w 2288"/>
                    <a:gd name="T17" fmla="*/ 174 h 174"/>
                    <a:gd name="T18" fmla="*/ 0 w 2288"/>
                    <a:gd name="T19" fmla="*/ 174 h 174"/>
                    <a:gd name="T20" fmla="*/ 0 w 2288"/>
                    <a:gd name="T21" fmla="*/ 0 h 1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88"/>
                    <a:gd name="T34" fmla="*/ 0 h 174"/>
                    <a:gd name="T35" fmla="*/ 2288 w 2288"/>
                    <a:gd name="T36" fmla="*/ 174 h 17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88" h="174">
                      <a:moveTo>
                        <a:pt x="0" y="0"/>
                      </a:moveTo>
                      <a:lnTo>
                        <a:pt x="571" y="0"/>
                      </a:lnTo>
                      <a:lnTo>
                        <a:pt x="1143" y="0"/>
                      </a:lnTo>
                      <a:lnTo>
                        <a:pt x="1715" y="0"/>
                      </a:lnTo>
                      <a:lnTo>
                        <a:pt x="2288" y="0"/>
                      </a:lnTo>
                      <a:lnTo>
                        <a:pt x="2288" y="174"/>
                      </a:lnTo>
                      <a:lnTo>
                        <a:pt x="1715" y="174"/>
                      </a:lnTo>
                      <a:lnTo>
                        <a:pt x="1143" y="174"/>
                      </a:lnTo>
                      <a:lnTo>
                        <a:pt x="571" y="174"/>
                      </a:lnTo>
                      <a:lnTo>
                        <a:pt x="0" y="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/>
                  <a:endParaRPr lang="en-US" altLang="en-US" dirty="0"/>
                </a:p>
              </p:txBody>
            </p:sp>
          </p:grpSp>
          <p:sp>
            <p:nvSpPr>
              <p:cNvPr id="25" name="Freeform 38"/>
              <p:cNvSpPr>
                <a:spLocks/>
              </p:cNvSpPr>
              <p:nvPr/>
            </p:nvSpPr>
            <p:spPr bwMode="auto">
              <a:xfrm>
                <a:off x="16890" y="4100"/>
                <a:ext cx="2818" cy="2963"/>
              </a:xfrm>
              <a:custGeom>
                <a:avLst/>
                <a:gdLst>
                  <a:gd name="T0" fmla="*/ 2 w 1351"/>
                  <a:gd name="T1" fmla="*/ 601 h 1266"/>
                  <a:gd name="T2" fmla="*/ 12 w 1351"/>
                  <a:gd name="T3" fmla="*/ 521 h 1266"/>
                  <a:gd name="T4" fmla="*/ 22 w 1351"/>
                  <a:gd name="T5" fmla="*/ 476 h 1266"/>
                  <a:gd name="T6" fmla="*/ 42 w 1351"/>
                  <a:gd name="T7" fmla="*/ 416 h 1266"/>
                  <a:gd name="T8" fmla="*/ 68 w 1351"/>
                  <a:gd name="T9" fmla="*/ 359 h 1266"/>
                  <a:gd name="T10" fmla="*/ 90 w 1351"/>
                  <a:gd name="T11" fmla="*/ 318 h 1266"/>
                  <a:gd name="T12" fmla="*/ 134 w 1351"/>
                  <a:gd name="T13" fmla="*/ 254 h 1266"/>
                  <a:gd name="T14" fmla="*/ 177 w 1351"/>
                  <a:gd name="T15" fmla="*/ 208 h 1266"/>
                  <a:gd name="T16" fmla="*/ 247 w 1351"/>
                  <a:gd name="T17" fmla="*/ 144 h 1266"/>
                  <a:gd name="T18" fmla="*/ 298 w 1351"/>
                  <a:gd name="T19" fmla="*/ 108 h 1266"/>
                  <a:gd name="T20" fmla="*/ 384 w 1351"/>
                  <a:gd name="T21" fmla="*/ 63 h 1266"/>
                  <a:gd name="T22" fmla="*/ 476 w 1351"/>
                  <a:gd name="T23" fmla="*/ 29 h 1266"/>
                  <a:gd name="T24" fmla="*/ 556 w 1351"/>
                  <a:gd name="T25" fmla="*/ 10 h 1266"/>
                  <a:gd name="T26" fmla="*/ 640 w 1351"/>
                  <a:gd name="T27" fmla="*/ 2 h 1266"/>
                  <a:gd name="T28" fmla="*/ 727 w 1351"/>
                  <a:gd name="T29" fmla="*/ 2 h 1266"/>
                  <a:gd name="T30" fmla="*/ 778 w 1351"/>
                  <a:gd name="T31" fmla="*/ 8 h 1266"/>
                  <a:gd name="T32" fmla="*/ 828 w 1351"/>
                  <a:gd name="T33" fmla="*/ 17 h 1266"/>
                  <a:gd name="T34" fmla="*/ 877 w 1351"/>
                  <a:gd name="T35" fmla="*/ 29 h 1266"/>
                  <a:gd name="T36" fmla="*/ 938 w 1351"/>
                  <a:gd name="T37" fmla="*/ 50 h 1266"/>
                  <a:gd name="T38" fmla="*/ 983 w 1351"/>
                  <a:gd name="T39" fmla="*/ 69 h 1266"/>
                  <a:gd name="T40" fmla="*/ 1039 w 1351"/>
                  <a:gd name="T41" fmla="*/ 100 h 1266"/>
                  <a:gd name="T42" fmla="*/ 1093 w 1351"/>
                  <a:gd name="T43" fmla="*/ 135 h 1266"/>
                  <a:gd name="T44" fmla="*/ 1153 w 1351"/>
                  <a:gd name="T45" fmla="*/ 185 h 1266"/>
                  <a:gd name="T46" fmla="*/ 1196 w 1351"/>
                  <a:gd name="T47" fmla="*/ 230 h 1266"/>
                  <a:gd name="T48" fmla="*/ 1252 w 1351"/>
                  <a:gd name="T49" fmla="*/ 305 h 1266"/>
                  <a:gd name="T50" fmla="*/ 1284 w 1351"/>
                  <a:gd name="T51" fmla="*/ 359 h 1266"/>
                  <a:gd name="T52" fmla="*/ 1310 w 1351"/>
                  <a:gd name="T53" fmla="*/ 416 h 1266"/>
                  <a:gd name="T54" fmla="*/ 1325 w 1351"/>
                  <a:gd name="T55" fmla="*/ 459 h 1266"/>
                  <a:gd name="T56" fmla="*/ 1337 w 1351"/>
                  <a:gd name="T57" fmla="*/ 506 h 1266"/>
                  <a:gd name="T58" fmla="*/ 1347 w 1351"/>
                  <a:gd name="T59" fmla="*/ 568 h 1266"/>
                  <a:gd name="T60" fmla="*/ 1351 w 1351"/>
                  <a:gd name="T61" fmla="*/ 633 h 1266"/>
                  <a:gd name="T62" fmla="*/ 1347 w 1351"/>
                  <a:gd name="T63" fmla="*/ 698 h 1266"/>
                  <a:gd name="T64" fmla="*/ 1337 w 1351"/>
                  <a:gd name="T65" fmla="*/ 761 h 1266"/>
                  <a:gd name="T66" fmla="*/ 1320 w 1351"/>
                  <a:gd name="T67" fmla="*/ 822 h 1266"/>
                  <a:gd name="T68" fmla="*/ 1303 w 1351"/>
                  <a:gd name="T69" fmla="*/ 866 h 1266"/>
                  <a:gd name="T70" fmla="*/ 1277 w 1351"/>
                  <a:gd name="T71" fmla="*/ 921 h 1266"/>
                  <a:gd name="T72" fmla="*/ 1252 w 1351"/>
                  <a:gd name="T73" fmla="*/ 961 h 1266"/>
                  <a:gd name="T74" fmla="*/ 1206 w 1351"/>
                  <a:gd name="T75" fmla="*/ 1024 h 1266"/>
                  <a:gd name="T76" fmla="*/ 1153 w 1351"/>
                  <a:gd name="T77" fmla="*/ 1081 h 1266"/>
                  <a:gd name="T78" fmla="*/ 1093 w 1351"/>
                  <a:gd name="T79" fmla="*/ 1131 h 1266"/>
                  <a:gd name="T80" fmla="*/ 1026 w 1351"/>
                  <a:gd name="T81" fmla="*/ 1175 h 1266"/>
                  <a:gd name="T82" fmla="*/ 938 w 1351"/>
                  <a:gd name="T83" fmla="*/ 1216 h 1266"/>
                  <a:gd name="T84" fmla="*/ 845 w 1351"/>
                  <a:gd name="T85" fmla="*/ 1246 h 1266"/>
                  <a:gd name="T86" fmla="*/ 778 w 1351"/>
                  <a:gd name="T87" fmla="*/ 1258 h 1266"/>
                  <a:gd name="T88" fmla="*/ 676 w 1351"/>
                  <a:gd name="T89" fmla="*/ 1266 h 1266"/>
                  <a:gd name="T90" fmla="*/ 607 w 1351"/>
                  <a:gd name="T91" fmla="*/ 1263 h 1266"/>
                  <a:gd name="T92" fmla="*/ 556 w 1351"/>
                  <a:gd name="T93" fmla="*/ 1256 h 1266"/>
                  <a:gd name="T94" fmla="*/ 507 w 1351"/>
                  <a:gd name="T95" fmla="*/ 1246 h 1266"/>
                  <a:gd name="T96" fmla="*/ 459 w 1351"/>
                  <a:gd name="T97" fmla="*/ 1233 h 1266"/>
                  <a:gd name="T98" fmla="*/ 398 w 1351"/>
                  <a:gd name="T99" fmla="*/ 1210 h 1266"/>
                  <a:gd name="T100" fmla="*/ 354 w 1351"/>
                  <a:gd name="T101" fmla="*/ 1190 h 1266"/>
                  <a:gd name="T102" fmla="*/ 298 w 1351"/>
                  <a:gd name="T103" fmla="*/ 1158 h 1266"/>
                  <a:gd name="T104" fmla="*/ 247 w 1351"/>
                  <a:gd name="T105" fmla="*/ 1122 h 1266"/>
                  <a:gd name="T106" fmla="*/ 177 w 1351"/>
                  <a:gd name="T107" fmla="*/ 1058 h 1266"/>
                  <a:gd name="T108" fmla="*/ 134 w 1351"/>
                  <a:gd name="T109" fmla="*/ 1012 h 1266"/>
                  <a:gd name="T110" fmla="*/ 90 w 1351"/>
                  <a:gd name="T111" fmla="*/ 948 h 1266"/>
                  <a:gd name="T112" fmla="*/ 60 w 1351"/>
                  <a:gd name="T113" fmla="*/ 893 h 1266"/>
                  <a:gd name="T114" fmla="*/ 36 w 1351"/>
                  <a:gd name="T115" fmla="*/ 836 h 1266"/>
                  <a:gd name="T116" fmla="*/ 22 w 1351"/>
                  <a:gd name="T117" fmla="*/ 792 h 1266"/>
                  <a:gd name="T118" fmla="*/ 9 w 1351"/>
                  <a:gd name="T119" fmla="*/ 729 h 1266"/>
                  <a:gd name="T120" fmla="*/ 3 w 1351"/>
                  <a:gd name="T121" fmla="*/ 682 h 12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51"/>
                  <a:gd name="T184" fmla="*/ 0 h 1266"/>
                  <a:gd name="T185" fmla="*/ 1351 w 1351"/>
                  <a:gd name="T186" fmla="*/ 1266 h 12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51" h="1266">
                    <a:moveTo>
                      <a:pt x="0" y="633"/>
                    </a:moveTo>
                    <a:lnTo>
                      <a:pt x="2" y="617"/>
                    </a:lnTo>
                    <a:lnTo>
                      <a:pt x="2" y="601"/>
                    </a:lnTo>
                    <a:lnTo>
                      <a:pt x="4" y="568"/>
                    </a:lnTo>
                    <a:lnTo>
                      <a:pt x="9" y="537"/>
                    </a:lnTo>
                    <a:lnTo>
                      <a:pt x="12" y="521"/>
                    </a:lnTo>
                    <a:lnTo>
                      <a:pt x="14" y="506"/>
                    </a:lnTo>
                    <a:lnTo>
                      <a:pt x="18" y="491"/>
                    </a:lnTo>
                    <a:lnTo>
                      <a:pt x="22" y="476"/>
                    </a:lnTo>
                    <a:lnTo>
                      <a:pt x="31" y="446"/>
                    </a:lnTo>
                    <a:lnTo>
                      <a:pt x="36" y="431"/>
                    </a:lnTo>
                    <a:lnTo>
                      <a:pt x="42" y="416"/>
                    </a:lnTo>
                    <a:lnTo>
                      <a:pt x="48" y="400"/>
                    </a:lnTo>
                    <a:lnTo>
                      <a:pt x="54" y="387"/>
                    </a:lnTo>
                    <a:lnTo>
                      <a:pt x="68" y="359"/>
                    </a:lnTo>
                    <a:lnTo>
                      <a:pt x="74" y="345"/>
                    </a:lnTo>
                    <a:lnTo>
                      <a:pt x="82" y="332"/>
                    </a:lnTo>
                    <a:lnTo>
                      <a:pt x="90" y="318"/>
                    </a:lnTo>
                    <a:lnTo>
                      <a:pt x="99" y="305"/>
                    </a:lnTo>
                    <a:lnTo>
                      <a:pt x="117" y="279"/>
                    </a:lnTo>
                    <a:lnTo>
                      <a:pt x="134" y="254"/>
                    </a:lnTo>
                    <a:lnTo>
                      <a:pt x="145" y="243"/>
                    </a:lnTo>
                    <a:lnTo>
                      <a:pt x="155" y="230"/>
                    </a:lnTo>
                    <a:lnTo>
                      <a:pt x="177" y="208"/>
                    </a:lnTo>
                    <a:lnTo>
                      <a:pt x="198" y="185"/>
                    </a:lnTo>
                    <a:lnTo>
                      <a:pt x="223" y="164"/>
                    </a:lnTo>
                    <a:lnTo>
                      <a:pt x="247" y="144"/>
                    </a:lnTo>
                    <a:lnTo>
                      <a:pt x="260" y="135"/>
                    </a:lnTo>
                    <a:lnTo>
                      <a:pt x="272" y="125"/>
                    </a:lnTo>
                    <a:lnTo>
                      <a:pt x="298" y="108"/>
                    </a:lnTo>
                    <a:lnTo>
                      <a:pt x="326" y="92"/>
                    </a:lnTo>
                    <a:lnTo>
                      <a:pt x="354" y="77"/>
                    </a:lnTo>
                    <a:lnTo>
                      <a:pt x="384" y="63"/>
                    </a:lnTo>
                    <a:lnTo>
                      <a:pt x="413" y="50"/>
                    </a:lnTo>
                    <a:lnTo>
                      <a:pt x="444" y="39"/>
                    </a:lnTo>
                    <a:lnTo>
                      <a:pt x="476" y="29"/>
                    </a:lnTo>
                    <a:lnTo>
                      <a:pt x="507" y="20"/>
                    </a:lnTo>
                    <a:lnTo>
                      <a:pt x="539" y="13"/>
                    </a:lnTo>
                    <a:lnTo>
                      <a:pt x="556" y="10"/>
                    </a:lnTo>
                    <a:lnTo>
                      <a:pt x="573" y="8"/>
                    </a:lnTo>
                    <a:lnTo>
                      <a:pt x="607" y="4"/>
                    </a:lnTo>
                    <a:lnTo>
                      <a:pt x="640" y="2"/>
                    </a:lnTo>
                    <a:lnTo>
                      <a:pt x="676" y="0"/>
                    </a:lnTo>
                    <a:lnTo>
                      <a:pt x="711" y="2"/>
                    </a:lnTo>
                    <a:lnTo>
                      <a:pt x="727" y="2"/>
                    </a:lnTo>
                    <a:lnTo>
                      <a:pt x="745" y="4"/>
                    </a:lnTo>
                    <a:lnTo>
                      <a:pt x="762" y="5"/>
                    </a:lnTo>
                    <a:lnTo>
                      <a:pt x="778" y="8"/>
                    </a:lnTo>
                    <a:lnTo>
                      <a:pt x="795" y="10"/>
                    </a:lnTo>
                    <a:lnTo>
                      <a:pt x="812" y="13"/>
                    </a:lnTo>
                    <a:lnTo>
                      <a:pt x="828" y="17"/>
                    </a:lnTo>
                    <a:lnTo>
                      <a:pt x="845" y="20"/>
                    </a:lnTo>
                    <a:lnTo>
                      <a:pt x="860" y="24"/>
                    </a:lnTo>
                    <a:lnTo>
                      <a:pt x="877" y="29"/>
                    </a:lnTo>
                    <a:lnTo>
                      <a:pt x="892" y="34"/>
                    </a:lnTo>
                    <a:lnTo>
                      <a:pt x="907" y="39"/>
                    </a:lnTo>
                    <a:lnTo>
                      <a:pt x="938" y="50"/>
                    </a:lnTo>
                    <a:lnTo>
                      <a:pt x="953" y="57"/>
                    </a:lnTo>
                    <a:lnTo>
                      <a:pt x="969" y="63"/>
                    </a:lnTo>
                    <a:lnTo>
                      <a:pt x="983" y="69"/>
                    </a:lnTo>
                    <a:lnTo>
                      <a:pt x="997" y="77"/>
                    </a:lnTo>
                    <a:lnTo>
                      <a:pt x="1026" y="92"/>
                    </a:lnTo>
                    <a:lnTo>
                      <a:pt x="1039" y="100"/>
                    </a:lnTo>
                    <a:lnTo>
                      <a:pt x="1053" y="108"/>
                    </a:lnTo>
                    <a:lnTo>
                      <a:pt x="1080" y="125"/>
                    </a:lnTo>
                    <a:lnTo>
                      <a:pt x="1093" y="135"/>
                    </a:lnTo>
                    <a:lnTo>
                      <a:pt x="1105" y="144"/>
                    </a:lnTo>
                    <a:lnTo>
                      <a:pt x="1130" y="164"/>
                    </a:lnTo>
                    <a:lnTo>
                      <a:pt x="1153" y="185"/>
                    </a:lnTo>
                    <a:lnTo>
                      <a:pt x="1176" y="208"/>
                    </a:lnTo>
                    <a:lnTo>
                      <a:pt x="1186" y="219"/>
                    </a:lnTo>
                    <a:lnTo>
                      <a:pt x="1196" y="230"/>
                    </a:lnTo>
                    <a:lnTo>
                      <a:pt x="1217" y="254"/>
                    </a:lnTo>
                    <a:lnTo>
                      <a:pt x="1236" y="279"/>
                    </a:lnTo>
                    <a:lnTo>
                      <a:pt x="1252" y="305"/>
                    </a:lnTo>
                    <a:lnTo>
                      <a:pt x="1261" y="318"/>
                    </a:lnTo>
                    <a:lnTo>
                      <a:pt x="1269" y="332"/>
                    </a:lnTo>
                    <a:lnTo>
                      <a:pt x="1284" y="359"/>
                    </a:lnTo>
                    <a:lnTo>
                      <a:pt x="1291" y="373"/>
                    </a:lnTo>
                    <a:lnTo>
                      <a:pt x="1297" y="387"/>
                    </a:lnTo>
                    <a:lnTo>
                      <a:pt x="1310" y="416"/>
                    </a:lnTo>
                    <a:lnTo>
                      <a:pt x="1315" y="431"/>
                    </a:lnTo>
                    <a:lnTo>
                      <a:pt x="1320" y="446"/>
                    </a:lnTo>
                    <a:lnTo>
                      <a:pt x="1325" y="459"/>
                    </a:lnTo>
                    <a:lnTo>
                      <a:pt x="1329" y="476"/>
                    </a:lnTo>
                    <a:lnTo>
                      <a:pt x="1333" y="491"/>
                    </a:lnTo>
                    <a:lnTo>
                      <a:pt x="1337" y="506"/>
                    </a:lnTo>
                    <a:lnTo>
                      <a:pt x="1343" y="537"/>
                    </a:lnTo>
                    <a:lnTo>
                      <a:pt x="1346" y="553"/>
                    </a:lnTo>
                    <a:lnTo>
                      <a:pt x="1347" y="568"/>
                    </a:lnTo>
                    <a:lnTo>
                      <a:pt x="1348" y="584"/>
                    </a:lnTo>
                    <a:lnTo>
                      <a:pt x="1349" y="601"/>
                    </a:lnTo>
                    <a:lnTo>
                      <a:pt x="1351" y="633"/>
                    </a:lnTo>
                    <a:lnTo>
                      <a:pt x="1351" y="649"/>
                    </a:lnTo>
                    <a:lnTo>
                      <a:pt x="1349" y="666"/>
                    </a:lnTo>
                    <a:lnTo>
                      <a:pt x="1347" y="698"/>
                    </a:lnTo>
                    <a:lnTo>
                      <a:pt x="1343" y="729"/>
                    </a:lnTo>
                    <a:lnTo>
                      <a:pt x="1340" y="746"/>
                    </a:lnTo>
                    <a:lnTo>
                      <a:pt x="1337" y="761"/>
                    </a:lnTo>
                    <a:lnTo>
                      <a:pt x="1333" y="776"/>
                    </a:lnTo>
                    <a:lnTo>
                      <a:pt x="1329" y="792"/>
                    </a:lnTo>
                    <a:lnTo>
                      <a:pt x="1320" y="822"/>
                    </a:lnTo>
                    <a:lnTo>
                      <a:pt x="1315" y="836"/>
                    </a:lnTo>
                    <a:lnTo>
                      <a:pt x="1310" y="851"/>
                    </a:lnTo>
                    <a:lnTo>
                      <a:pt x="1303" y="866"/>
                    </a:lnTo>
                    <a:lnTo>
                      <a:pt x="1297" y="879"/>
                    </a:lnTo>
                    <a:lnTo>
                      <a:pt x="1284" y="907"/>
                    </a:lnTo>
                    <a:lnTo>
                      <a:pt x="1277" y="921"/>
                    </a:lnTo>
                    <a:lnTo>
                      <a:pt x="1269" y="934"/>
                    </a:lnTo>
                    <a:lnTo>
                      <a:pt x="1261" y="948"/>
                    </a:lnTo>
                    <a:lnTo>
                      <a:pt x="1252" y="961"/>
                    </a:lnTo>
                    <a:lnTo>
                      <a:pt x="1236" y="987"/>
                    </a:lnTo>
                    <a:lnTo>
                      <a:pt x="1217" y="1012"/>
                    </a:lnTo>
                    <a:lnTo>
                      <a:pt x="1206" y="1024"/>
                    </a:lnTo>
                    <a:lnTo>
                      <a:pt x="1196" y="1036"/>
                    </a:lnTo>
                    <a:lnTo>
                      <a:pt x="1176" y="1058"/>
                    </a:lnTo>
                    <a:lnTo>
                      <a:pt x="1153" y="1081"/>
                    </a:lnTo>
                    <a:lnTo>
                      <a:pt x="1130" y="1102"/>
                    </a:lnTo>
                    <a:lnTo>
                      <a:pt x="1105" y="1122"/>
                    </a:lnTo>
                    <a:lnTo>
                      <a:pt x="1093" y="1131"/>
                    </a:lnTo>
                    <a:lnTo>
                      <a:pt x="1080" y="1141"/>
                    </a:lnTo>
                    <a:lnTo>
                      <a:pt x="1053" y="1158"/>
                    </a:lnTo>
                    <a:lnTo>
                      <a:pt x="1026" y="1175"/>
                    </a:lnTo>
                    <a:lnTo>
                      <a:pt x="997" y="1190"/>
                    </a:lnTo>
                    <a:lnTo>
                      <a:pt x="969" y="1203"/>
                    </a:lnTo>
                    <a:lnTo>
                      <a:pt x="938" y="1216"/>
                    </a:lnTo>
                    <a:lnTo>
                      <a:pt x="907" y="1227"/>
                    </a:lnTo>
                    <a:lnTo>
                      <a:pt x="877" y="1237"/>
                    </a:lnTo>
                    <a:lnTo>
                      <a:pt x="845" y="1246"/>
                    </a:lnTo>
                    <a:lnTo>
                      <a:pt x="812" y="1253"/>
                    </a:lnTo>
                    <a:lnTo>
                      <a:pt x="795" y="1256"/>
                    </a:lnTo>
                    <a:lnTo>
                      <a:pt x="778" y="1258"/>
                    </a:lnTo>
                    <a:lnTo>
                      <a:pt x="745" y="1263"/>
                    </a:lnTo>
                    <a:lnTo>
                      <a:pt x="711" y="1265"/>
                    </a:lnTo>
                    <a:lnTo>
                      <a:pt x="676" y="1266"/>
                    </a:lnTo>
                    <a:lnTo>
                      <a:pt x="640" y="1265"/>
                    </a:lnTo>
                    <a:lnTo>
                      <a:pt x="624" y="1265"/>
                    </a:lnTo>
                    <a:lnTo>
                      <a:pt x="607" y="1263"/>
                    </a:lnTo>
                    <a:lnTo>
                      <a:pt x="589" y="1261"/>
                    </a:lnTo>
                    <a:lnTo>
                      <a:pt x="573" y="1258"/>
                    </a:lnTo>
                    <a:lnTo>
                      <a:pt x="556" y="1256"/>
                    </a:lnTo>
                    <a:lnTo>
                      <a:pt x="539" y="1253"/>
                    </a:lnTo>
                    <a:lnTo>
                      <a:pt x="523" y="1250"/>
                    </a:lnTo>
                    <a:lnTo>
                      <a:pt x="507" y="1246"/>
                    </a:lnTo>
                    <a:lnTo>
                      <a:pt x="491" y="1242"/>
                    </a:lnTo>
                    <a:lnTo>
                      <a:pt x="476" y="1237"/>
                    </a:lnTo>
                    <a:lnTo>
                      <a:pt x="459" y="1233"/>
                    </a:lnTo>
                    <a:lnTo>
                      <a:pt x="444" y="1227"/>
                    </a:lnTo>
                    <a:lnTo>
                      <a:pt x="413" y="1216"/>
                    </a:lnTo>
                    <a:lnTo>
                      <a:pt x="398" y="1210"/>
                    </a:lnTo>
                    <a:lnTo>
                      <a:pt x="384" y="1203"/>
                    </a:lnTo>
                    <a:lnTo>
                      <a:pt x="368" y="1197"/>
                    </a:lnTo>
                    <a:lnTo>
                      <a:pt x="354" y="1190"/>
                    </a:lnTo>
                    <a:lnTo>
                      <a:pt x="326" y="1175"/>
                    </a:lnTo>
                    <a:lnTo>
                      <a:pt x="312" y="1166"/>
                    </a:lnTo>
                    <a:lnTo>
                      <a:pt x="298" y="1158"/>
                    </a:lnTo>
                    <a:lnTo>
                      <a:pt x="272" y="1141"/>
                    </a:lnTo>
                    <a:lnTo>
                      <a:pt x="260" y="1131"/>
                    </a:lnTo>
                    <a:lnTo>
                      <a:pt x="247" y="1122"/>
                    </a:lnTo>
                    <a:lnTo>
                      <a:pt x="223" y="1102"/>
                    </a:lnTo>
                    <a:lnTo>
                      <a:pt x="198" y="1081"/>
                    </a:lnTo>
                    <a:lnTo>
                      <a:pt x="177" y="1058"/>
                    </a:lnTo>
                    <a:lnTo>
                      <a:pt x="165" y="1047"/>
                    </a:lnTo>
                    <a:lnTo>
                      <a:pt x="155" y="1036"/>
                    </a:lnTo>
                    <a:lnTo>
                      <a:pt x="134" y="1012"/>
                    </a:lnTo>
                    <a:lnTo>
                      <a:pt x="117" y="987"/>
                    </a:lnTo>
                    <a:lnTo>
                      <a:pt x="99" y="961"/>
                    </a:lnTo>
                    <a:lnTo>
                      <a:pt x="90" y="948"/>
                    </a:lnTo>
                    <a:lnTo>
                      <a:pt x="82" y="934"/>
                    </a:lnTo>
                    <a:lnTo>
                      <a:pt x="68" y="907"/>
                    </a:lnTo>
                    <a:lnTo>
                      <a:pt x="60" y="893"/>
                    </a:lnTo>
                    <a:lnTo>
                      <a:pt x="54" y="879"/>
                    </a:lnTo>
                    <a:lnTo>
                      <a:pt x="42" y="851"/>
                    </a:lnTo>
                    <a:lnTo>
                      <a:pt x="36" y="836"/>
                    </a:lnTo>
                    <a:lnTo>
                      <a:pt x="31" y="822"/>
                    </a:lnTo>
                    <a:lnTo>
                      <a:pt x="26" y="807"/>
                    </a:lnTo>
                    <a:lnTo>
                      <a:pt x="22" y="792"/>
                    </a:lnTo>
                    <a:lnTo>
                      <a:pt x="18" y="776"/>
                    </a:lnTo>
                    <a:lnTo>
                      <a:pt x="14" y="761"/>
                    </a:lnTo>
                    <a:lnTo>
                      <a:pt x="9" y="729"/>
                    </a:lnTo>
                    <a:lnTo>
                      <a:pt x="7" y="713"/>
                    </a:lnTo>
                    <a:lnTo>
                      <a:pt x="4" y="698"/>
                    </a:lnTo>
                    <a:lnTo>
                      <a:pt x="3" y="682"/>
                    </a:lnTo>
                    <a:lnTo>
                      <a:pt x="2" y="666"/>
                    </a:lnTo>
                    <a:lnTo>
                      <a:pt x="0" y="63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6" name="Freeform 39"/>
              <p:cNvSpPr>
                <a:spLocks/>
              </p:cNvSpPr>
              <p:nvPr/>
            </p:nvSpPr>
            <p:spPr bwMode="auto">
              <a:xfrm>
                <a:off x="18631" y="9188"/>
                <a:ext cx="529" cy="639"/>
              </a:xfrm>
              <a:custGeom>
                <a:avLst/>
                <a:gdLst>
                  <a:gd name="T0" fmla="*/ 82 w 253"/>
                  <a:gd name="T1" fmla="*/ 0 h 273"/>
                  <a:gd name="T2" fmla="*/ 191 w 253"/>
                  <a:gd name="T3" fmla="*/ 23 h 273"/>
                  <a:gd name="T4" fmla="*/ 209 w 253"/>
                  <a:gd name="T5" fmla="*/ 43 h 273"/>
                  <a:gd name="T6" fmla="*/ 253 w 253"/>
                  <a:gd name="T7" fmla="*/ 150 h 273"/>
                  <a:gd name="T8" fmla="*/ 249 w 253"/>
                  <a:gd name="T9" fmla="*/ 177 h 273"/>
                  <a:gd name="T10" fmla="*/ 209 w 253"/>
                  <a:gd name="T11" fmla="*/ 273 h 273"/>
                  <a:gd name="T12" fmla="*/ 85 w 253"/>
                  <a:gd name="T13" fmla="*/ 217 h 273"/>
                  <a:gd name="T14" fmla="*/ 0 w 253"/>
                  <a:gd name="T15" fmla="*/ 217 h 273"/>
                  <a:gd name="T16" fmla="*/ 60 w 253"/>
                  <a:gd name="T17" fmla="*/ 8 h 273"/>
                  <a:gd name="T18" fmla="*/ 82 w 253"/>
                  <a:gd name="T19" fmla="*/ 0 h 2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3"/>
                  <a:gd name="T31" fmla="*/ 0 h 273"/>
                  <a:gd name="T32" fmla="*/ 253 w 253"/>
                  <a:gd name="T33" fmla="*/ 273 h 2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3" h="273">
                    <a:moveTo>
                      <a:pt x="82" y="0"/>
                    </a:moveTo>
                    <a:lnTo>
                      <a:pt x="191" y="23"/>
                    </a:lnTo>
                    <a:lnTo>
                      <a:pt x="209" y="43"/>
                    </a:lnTo>
                    <a:lnTo>
                      <a:pt x="253" y="150"/>
                    </a:lnTo>
                    <a:lnTo>
                      <a:pt x="249" y="177"/>
                    </a:lnTo>
                    <a:lnTo>
                      <a:pt x="209" y="273"/>
                    </a:lnTo>
                    <a:lnTo>
                      <a:pt x="85" y="217"/>
                    </a:lnTo>
                    <a:lnTo>
                      <a:pt x="0" y="217"/>
                    </a:lnTo>
                    <a:lnTo>
                      <a:pt x="60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</p:grpSp>
        <p:grpSp>
          <p:nvGrpSpPr>
            <p:cNvPr id="38" name="Group 40"/>
            <p:cNvGrpSpPr>
              <a:grpSpLocks/>
            </p:cNvGrpSpPr>
            <p:nvPr/>
          </p:nvGrpSpPr>
          <p:grpSpPr bwMode="auto">
            <a:xfrm>
              <a:off x="6688931" y="1132285"/>
              <a:ext cx="877491" cy="2872978"/>
              <a:chOff x="16784" y="3988"/>
              <a:chExt cx="3184" cy="10654"/>
            </a:xfrm>
          </p:grpSpPr>
          <p:sp>
            <p:nvSpPr>
              <p:cNvPr id="39" name="Freeform 41"/>
              <p:cNvSpPr>
                <a:spLocks/>
              </p:cNvSpPr>
              <p:nvPr/>
            </p:nvSpPr>
            <p:spPr bwMode="auto">
              <a:xfrm>
                <a:off x="17290" y="9928"/>
                <a:ext cx="44" cy="1767"/>
              </a:xfrm>
              <a:custGeom>
                <a:avLst/>
                <a:gdLst>
                  <a:gd name="T0" fmla="*/ 0 w 44"/>
                  <a:gd name="T1" fmla="*/ 754 h 754"/>
                  <a:gd name="T2" fmla="*/ 0 w 44"/>
                  <a:gd name="T3" fmla="*/ 0 h 754"/>
                  <a:gd name="T4" fmla="*/ 0 w 44"/>
                  <a:gd name="T5" fmla="*/ 754 h 754"/>
                  <a:gd name="T6" fmla="*/ 0 60000 65536"/>
                  <a:gd name="T7" fmla="*/ 0 60000 65536"/>
                  <a:gd name="T8" fmla="*/ 0 60000 65536"/>
                  <a:gd name="T9" fmla="*/ 0 w 44"/>
                  <a:gd name="T10" fmla="*/ 0 h 754"/>
                  <a:gd name="T11" fmla="*/ 44 w 44"/>
                  <a:gd name="T12" fmla="*/ 754 h 7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" h="754">
                    <a:moveTo>
                      <a:pt x="0" y="754"/>
                    </a:moveTo>
                    <a:lnTo>
                      <a:pt x="0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0" name="Freeform 42"/>
              <p:cNvSpPr>
                <a:spLocks/>
              </p:cNvSpPr>
              <p:nvPr/>
            </p:nvSpPr>
            <p:spPr bwMode="auto">
              <a:xfrm>
                <a:off x="16784" y="3988"/>
                <a:ext cx="1512" cy="1603"/>
              </a:xfrm>
              <a:custGeom>
                <a:avLst/>
                <a:gdLst>
                  <a:gd name="T0" fmla="*/ 0 w 725"/>
                  <a:gd name="T1" fmla="*/ 678 h 684"/>
                  <a:gd name="T2" fmla="*/ 4 w 725"/>
                  <a:gd name="T3" fmla="*/ 611 h 684"/>
                  <a:gd name="T4" fmla="*/ 9 w 725"/>
                  <a:gd name="T5" fmla="*/ 575 h 684"/>
                  <a:gd name="T6" fmla="*/ 15 w 725"/>
                  <a:gd name="T7" fmla="*/ 541 h 684"/>
                  <a:gd name="T8" fmla="*/ 33 w 725"/>
                  <a:gd name="T9" fmla="*/ 478 h 684"/>
                  <a:gd name="T10" fmla="*/ 44 w 725"/>
                  <a:gd name="T11" fmla="*/ 445 h 684"/>
                  <a:gd name="T12" fmla="*/ 59 w 725"/>
                  <a:gd name="T13" fmla="*/ 414 h 684"/>
                  <a:gd name="T14" fmla="*/ 88 w 725"/>
                  <a:gd name="T15" fmla="*/ 355 h 684"/>
                  <a:gd name="T16" fmla="*/ 125 w 725"/>
                  <a:gd name="T17" fmla="*/ 299 h 684"/>
                  <a:gd name="T18" fmla="*/ 166 w 725"/>
                  <a:gd name="T19" fmla="*/ 246 h 684"/>
                  <a:gd name="T20" fmla="*/ 212 w 725"/>
                  <a:gd name="T21" fmla="*/ 199 h 684"/>
                  <a:gd name="T22" fmla="*/ 264 w 725"/>
                  <a:gd name="T23" fmla="*/ 154 h 684"/>
                  <a:gd name="T24" fmla="*/ 318 w 725"/>
                  <a:gd name="T25" fmla="*/ 116 h 684"/>
                  <a:gd name="T26" fmla="*/ 350 w 725"/>
                  <a:gd name="T27" fmla="*/ 97 h 684"/>
                  <a:gd name="T28" fmla="*/ 379 w 725"/>
                  <a:gd name="T29" fmla="*/ 82 h 684"/>
                  <a:gd name="T30" fmla="*/ 411 w 725"/>
                  <a:gd name="T31" fmla="*/ 67 h 684"/>
                  <a:gd name="T32" fmla="*/ 443 w 725"/>
                  <a:gd name="T33" fmla="*/ 54 h 684"/>
                  <a:gd name="T34" fmla="*/ 507 w 725"/>
                  <a:gd name="T35" fmla="*/ 31 h 684"/>
                  <a:gd name="T36" fmla="*/ 544 w 725"/>
                  <a:gd name="T37" fmla="*/ 21 h 684"/>
                  <a:gd name="T38" fmla="*/ 580 w 725"/>
                  <a:gd name="T39" fmla="*/ 14 h 684"/>
                  <a:gd name="T40" fmla="*/ 651 w 725"/>
                  <a:gd name="T41" fmla="*/ 2 h 684"/>
                  <a:gd name="T42" fmla="*/ 722 w 725"/>
                  <a:gd name="T43" fmla="*/ 0 h 684"/>
                  <a:gd name="T44" fmla="*/ 725 w 725"/>
                  <a:gd name="T45" fmla="*/ 95 h 684"/>
                  <a:gd name="T46" fmla="*/ 659 w 725"/>
                  <a:gd name="T47" fmla="*/ 97 h 684"/>
                  <a:gd name="T48" fmla="*/ 595 w 725"/>
                  <a:gd name="T49" fmla="*/ 107 h 684"/>
                  <a:gd name="T50" fmla="*/ 566 w 725"/>
                  <a:gd name="T51" fmla="*/ 114 h 684"/>
                  <a:gd name="T52" fmla="*/ 538 w 725"/>
                  <a:gd name="T53" fmla="*/ 121 h 684"/>
                  <a:gd name="T54" fmla="*/ 478 w 725"/>
                  <a:gd name="T55" fmla="*/ 142 h 684"/>
                  <a:gd name="T56" fmla="*/ 452 w 725"/>
                  <a:gd name="T57" fmla="*/ 154 h 684"/>
                  <a:gd name="T58" fmla="*/ 425 w 725"/>
                  <a:gd name="T59" fmla="*/ 166 h 684"/>
                  <a:gd name="T60" fmla="*/ 398 w 725"/>
                  <a:gd name="T61" fmla="*/ 180 h 684"/>
                  <a:gd name="T62" fmla="*/ 373 w 725"/>
                  <a:gd name="T63" fmla="*/ 195 h 684"/>
                  <a:gd name="T64" fmla="*/ 324 w 725"/>
                  <a:gd name="T65" fmla="*/ 229 h 684"/>
                  <a:gd name="T66" fmla="*/ 280 w 725"/>
                  <a:gd name="T67" fmla="*/ 267 h 684"/>
                  <a:gd name="T68" fmla="*/ 239 w 725"/>
                  <a:gd name="T69" fmla="*/ 309 h 684"/>
                  <a:gd name="T70" fmla="*/ 204 w 725"/>
                  <a:gd name="T71" fmla="*/ 354 h 684"/>
                  <a:gd name="T72" fmla="*/ 172 w 725"/>
                  <a:gd name="T73" fmla="*/ 402 h 684"/>
                  <a:gd name="T74" fmla="*/ 145 w 725"/>
                  <a:gd name="T75" fmla="*/ 455 h 684"/>
                  <a:gd name="T76" fmla="*/ 134 w 725"/>
                  <a:gd name="T77" fmla="*/ 481 h 684"/>
                  <a:gd name="T78" fmla="*/ 125 w 725"/>
                  <a:gd name="T79" fmla="*/ 506 h 684"/>
                  <a:gd name="T80" fmla="*/ 108 w 725"/>
                  <a:gd name="T81" fmla="*/ 565 h 684"/>
                  <a:gd name="T82" fmla="*/ 103 w 725"/>
                  <a:gd name="T83" fmla="*/ 593 h 684"/>
                  <a:gd name="T84" fmla="*/ 99 w 725"/>
                  <a:gd name="T85" fmla="*/ 620 h 684"/>
                  <a:gd name="T86" fmla="*/ 96 w 725"/>
                  <a:gd name="T87" fmla="*/ 684 h 684"/>
                  <a:gd name="T88" fmla="*/ 0 w 725"/>
                  <a:gd name="T89" fmla="*/ 678 h 6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5"/>
                  <a:gd name="T136" fmla="*/ 0 h 684"/>
                  <a:gd name="T137" fmla="*/ 725 w 725"/>
                  <a:gd name="T138" fmla="*/ 684 h 68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5" h="684">
                    <a:moveTo>
                      <a:pt x="0" y="678"/>
                    </a:moveTo>
                    <a:lnTo>
                      <a:pt x="4" y="611"/>
                    </a:lnTo>
                    <a:lnTo>
                      <a:pt x="9" y="575"/>
                    </a:lnTo>
                    <a:lnTo>
                      <a:pt x="15" y="541"/>
                    </a:lnTo>
                    <a:lnTo>
                      <a:pt x="33" y="478"/>
                    </a:lnTo>
                    <a:lnTo>
                      <a:pt x="44" y="445"/>
                    </a:lnTo>
                    <a:lnTo>
                      <a:pt x="59" y="414"/>
                    </a:lnTo>
                    <a:lnTo>
                      <a:pt x="88" y="355"/>
                    </a:lnTo>
                    <a:lnTo>
                      <a:pt x="125" y="299"/>
                    </a:lnTo>
                    <a:lnTo>
                      <a:pt x="166" y="246"/>
                    </a:lnTo>
                    <a:lnTo>
                      <a:pt x="212" y="199"/>
                    </a:lnTo>
                    <a:lnTo>
                      <a:pt x="264" y="154"/>
                    </a:lnTo>
                    <a:lnTo>
                      <a:pt x="318" y="116"/>
                    </a:lnTo>
                    <a:lnTo>
                      <a:pt x="350" y="97"/>
                    </a:lnTo>
                    <a:lnTo>
                      <a:pt x="379" y="82"/>
                    </a:lnTo>
                    <a:lnTo>
                      <a:pt x="411" y="67"/>
                    </a:lnTo>
                    <a:lnTo>
                      <a:pt x="443" y="54"/>
                    </a:lnTo>
                    <a:lnTo>
                      <a:pt x="507" y="31"/>
                    </a:lnTo>
                    <a:lnTo>
                      <a:pt x="544" y="21"/>
                    </a:lnTo>
                    <a:lnTo>
                      <a:pt x="580" y="14"/>
                    </a:lnTo>
                    <a:lnTo>
                      <a:pt x="651" y="2"/>
                    </a:lnTo>
                    <a:lnTo>
                      <a:pt x="722" y="0"/>
                    </a:lnTo>
                    <a:lnTo>
                      <a:pt x="725" y="95"/>
                    </a:lnTo>
                    <a:lnTo>
                      <a:pt x="659" y="97"/>
                    </a:lnTo>
                    <a:lnTo>
                      <a:pt x="595" y="107"/>
                    </a:lnTo>
                    <a:lnTo>
                      <a:pt x="566" y="114"/>
                    </a:lnTo>
                    <a:lnTo>
                      <a:pt x="538" y="121"/>
                    </a:lnTo>
                    <a:lnTo>
                      <a:pt x="478" y="142"/>
                    </a:lnTo>
                    <a:lnTo>
                      <a:pt x="452" y="154"/>
                    </a:lnTo>
                    <a:lnTo>
                      <a:pt x="425" y="166"/>
                    </a:lnTo>
                    <a:lnTo>
                      <a:pt x="398" y="180"/>
                    </a:lnTo>
                    <a:lnTo>
                      <a:pt x="373" y="195"/>
                    </a:lnTo>
                    <a:lnTo>
                      <a:pt x="324" y="229"/>
                    </a:lnTo>
                    <a:lnTo>
                      <a:pt x="280" y="267"/>
                    </a:lnTo>
                    <a:lnTo>
                      <a:pt x="239" y="309"/>
                    </a:lnTo>
                    <a:lnTo>
                      <a:pt x="204" y="354"/>
                    </a:lnTo>
                    <a:lnTo>
                      <a:pt x="172" y="402"/>
                    </a:lnTo>
                    <a:lnTo>
                      <a:pt x="145" y="455"/>
                    </a:lnTo>
                    <a:lnTo>
                      <a:pt x="134" y="481"/>
                    </a:lnTo>
                    <a:lnTo>
                      <a:pt x="125" y="506"/>
                    </a:lnTo>
                    <a:lnTo>
                      <a:pt x="108" y="565"/>
                    </a:lnTo>
                    <a:lnTo>
                      <a:pt x="103" y="593"/>
                    </a:lnTo>
                    <a:lnTo>
                      <a:pt x="99" y="620"/>
                    </a:lnTo>
                    <a:lnTo>
                      <a:pt x="96" y="684"/>
                    </a:lnTo>
                    <a:lnTo>
                      <a:pt x="0" y="6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1" name="Freeform 43"/>
              <p:cNvSpPr>
                <a:spLocks/>
              </p:cNvSpPr>
              <p:nvPr/>
            </p:nvSpPr>
            <p:spPr bwMode="auto">
              <a:xfrm>
                <a:off x="18292" y="3988"/>
                <a:ext cx="1512" cy="1596"/>
              </a:xfrm>
              <a:custGeom>
                <a:avLst/>
                <a:gdLst>
                  <a:gd name="T0" fmla="*/ 5 w 725"/>
                  <a:gd name="T1" fmla="*/ 0 h 681"/>
                  <a:gd name="T2" fmla="*/ 74 w 725"/>
                  <a:gd name="T3" fmla="*/ 2 h 681"/>
                  <a:gd name="T4" fmla="*/ 112 w 725"/>
                  <a:gd name="T5" fmla="*/ 9 h 681"/>
                  <a:gd name="T6" fmla="*/ 148 w 725"/>
                  <a:gd name="T7" fmla="*/ 14 h 681"/>
                  <a:gd name="T8" fmla="*/ 217 w 725"/>
                  <a:gd name="T9" fmla="*/ 31 h 681"/>
                  <a:gd name="T10" fmla="*/ 281 w 725"/>
                  <a:gd name="T11" fmla="*/ 54 h 681"/>
                  <a:gd name="T12" fmla="*/ 315 w 725"/>
                  <a:gd name="T13" fmla="*/ 67 h 681"/>
                  <a:gd name="T14" fmla="*/ 346 w 725"/>
                  <a:gd name="T15" fmla="*/ 82 h 681"/>
                  <a:gd name="T16" fmla="*/ 405 w 725"/>
                  <a:gd name="T17" fmla="*/ 115 h 681"/>
                  <a:gd name="T18" fmla="*/ 459 w 725"/>
                  <a:gd name="T19" fmla="*/ 154 h 681"/>
                  <a:gd name="T20" fmla="*/ 488 w 725"/>
                  <a:gd name="T21" fmla="*/ 176 h 681"/>
                  <a:gd name="T22" fmla="*/ 512 w 725"/>
                  <a:gd name="T23" fmla="*/ 199 h 681"/>
                  <a:gd name="T24" fmla="*/ 536 w 725"/>
                  <a:gd name="T25" fmla="*/ 222 h 681"/>
                  <a:gd name="T26" fmla="*/ 559 w 725"/>
                  <a:gd name="T27" fmla="*/ 247 h 681"/>
                  <a:gd name="T28" fmla="*/ 581 w 725"/>
                  <a:gd name="T29" fmla="*/ 272 h 681"/>
                  <a:gd name="T30" fmla="*/ 601 w 725"/>
                  <a:gd name="T31" fmla="*/ 300 h 681"/>
                  <a:gd name="T32" fmla="*/ 636 w 725"/>
                  <a:gd name="T33" fmla="*/ 355 h 681"/>
                  <a:gd name="T34" fmla="*/ 654 w 725"/>
                  <a:gd name="T35" fmla="*/ 384 h 681"/>
                  <a:gd name="T36" fmla="*/ 668 w 725"/>
                  <a:gd name="T37" fmla="*/ 416 h 681"/>
                  <a:gd name="T38" fmla="*/ 692 w 725"/>
                  <a:gd name="T39" fmla="*/ 476 h 681"/>
                  <a:gd name="T40" fmla="*/ 710 w 725"/>
                  <a:gd name="T41" fmla="*/ 541 h 681"/>
                  <a:gd name="T42" fmla="*/ 716 w 725"/>
                  <a:gd name="T43" fmla="*/ 578 h 681"/>
                  <a:gd name="T44" fmla="*/ 721 w 725"/>
                  <a:gd name="T45" fmla="*/ 611 h 681"/>
                  <a:gd name="T46" fmla="*/ 724 w 725"/>
                  <a:gd name="T47" fmla="*/ 645 h 681"/>
                  <a:gd name="T48" fmla="*/ 725 w 725"/>
                  <a:gd name="T49" fmla="*/ 679 h 681"/>
                  <a:gd name="T50" fmla="*/ 628 w 725"/>
                  <a:gd name="T51" fmla="*/ 681 h 681"/>
                  <a:gd name="T52" fmla="*/ 627 w 725"/>
                  <a:gd name="T53" fmla="*/ 650 h 681"/>
                  <a:gd name="T54" fmla="*/ 624 w 725"/>
                  <a:gd name="T55" fmla="*/ 620 h 681"/>
                  <a:gd name="T56" fmla="*/ 620 w 725"/>
                  <a:gd name="T57" fmla="*/ 591 h 681"/>
                  <a:gd name="T58" fmla="*/ 615 w 725"/>
                  <a:gd name="T59" fmla="*/ 564 h 681"/>
                  <a:gd name="T60" fmla="*/ 600 w 725"/>
                  <a:gd name="T61" fmla="*/ 506 h 681"/>
                  <a:gd name="T62" fmla="*/ 578 w 725"/>
                  <a:gd name="T63" fmla="*/ 452 h 681"/>
                  <a:gd name="T64" fmla="*/ 567 w 725"/>
                  <a:gd name="T65" fmla="*/ 426 h 681"/>
                  <a:gd name="T66" fmla="*/ 553 w 725"/>
                  <a:gd name="T67" fmla="*/ 404 h 681"/>
                  <a:gd name="T68" fmla="*/ 521 w 725"/>
                  <a:gd name="T69" fmla="*/ 354 h 681"/>
                  <a:gd name="T70" fmla="*/ 504 w 725"/>
                  <a:gd name="T71" fmla="*/ 331 h 681"/>
                  <a:gd name="T72" fmla="*/ 485 w 725"/>
                  <a:gd name="T73" fmla="*/ 309 h 681"/>
                  <a:gd name="T74" fmla="*/ 466 w 725"/>
                  <a:gd name="T75" fmla="*/ 289 h 681"/>
                  <a:gd name="T76" fmla="*/ 445 w 725"/>
                  <a:gd name="T77" fmla="*/ 267 h 681"/>
                  <a:gd name="T78" fmla="*/ 424 w 725"/>
                  <a:gd name="T79" fmla="*/ 247 h 681"/>
                  <a:gd name="T80" fmla="*/ 402 w 725"/>
                  <a:gd name="T81" fmla="*/ 230 h 681"/>
                  <a:gd name="T82" fmla="*/ 352 w 725"/>
                  <a:gd name="T83" fmla="*/ 195 h 681"/>
                  <a:gd name="T84" fmla="*/ 300 w 725"/>
                  <a:gd name="T85" fmla="*/ 166 h 681"/>
                  <a:gd name="T86" fmla="*/ 274 w 725"/>
                  <a:gd name="T87" fmla="*/ 154 h 681"/>
                  <a:gd name="T88" fmla="*/ 246 w 725"/>
                  <a:gd name="T89" fmla="*/ 142 h 681"/>
                  <a:gd name="T90" fmla="*/ 189 w 725"/>
                  <a:gd name="T91" fmla="*/ 122 h 681"/>
                  <a:gd name="T92" fmla="*/ 126 w 725"/>
                  <a:gd name="T93" fmla="*/ 106 h 681"/>
                  <a:gd name="T94" fmla="*/ 97 w 725"/>
                  <a:gd name="T95" fmla="*/ 102 h 681"/>
                  <a:gd name="T96" fmla="*/ 67 w 725"/>
                  <a:gd name="T97" fmla="*/ 97 h 681"/>
                  <a:gd name="T98" fmla="*/ 0 w 725"/>
                  <a:gd name="T99" fmla="*/ 95 h 681"/>
                  <a:gd name="T100" fmla="*/ 5 w 725"/>
                  <a:gd name="T101" fmla="*/ 0 h 6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25"/>
                  <a:gd name="T154" fmla="*/ 0 h 681"/>
                  <a:gd name="T155" fmla="*/ 725 w 725"/>
                  <a:gd name="T156" fmla="*/ 681 h 68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25" h="681">
                    <a:moveTo>
                      <a:pt x="5" y="0"/>
                    </a:moveTo>
                    <a:lnTo>
                      <a:pt x="74" y="2"/>
                    </a:lnTo>
                    <a:lnTo>
                      <a:pt x="112" y="9"/>
                    </a:lnTo>
                    <a:lnTo>
                      <a:pt x="148" y="14"/>
                    </a:lnTo>
                    <a:lnTo>
                      <a:pt x="217" y="31"/>
                    </a:lnTo>
                    <a:lnTo>
                      <a:pt x="281" y="54"/>
                    </a:lnTo>
                    <a:lnTo>
                      <a:pt x="315" y="67"/>
                    </a:lnTo>
                    <a:lnTo>
                      <a:pt x="346" y="82"/>
                    </a:lnTo>
                    <a:lnTo>
                      <a:pt x="405" y="115"/>
                    </a:lnTo>
                    <a:lnTo>
                      <a:pt x="459" y="154"/>
                    </a:lnTo>
                    <a:lnTo>
                      <a:pt x="488" y="176"/>
                    </a:lnTo>
                    <a:lnTo>
                      <a:pt x="512" y="199"/>
                    </a:lnTo>
                    <a:lnTo>
                      <a:pt x="536" y="222"/>
                    </a:lnTo>
                    <a:lnTo>
                      <a:pt x="559" y="247"/>
                    </a:lnTo>
                    <a:lnTo>
                      <a:pt x="581" y="272"/>
                    </a:lnTo>
                    <a:lnTo>
                      <a:pt x="601" y="300"/>
                    </a:lnTo>
                    <a:lnTo>
                      <a:pt x="636" y="355"/>
                    </a:lnTo>
                    <a:lnTo>
                      <a:pt x="654" y="384"/>
                    </a:lnTo>
                    <a:lnTo>
                      <a:pt x="668" y="416"/>
                    </a:lnTo>
                    <a:lnTo>
                      <a:pt x="692" y="476"/>
                    </a:lnTo>
                    <a:lnTo>
                      <a:pt x="710" y="541"/>
                    </a:lnTo>
                    <a:lnTo>
                      <a:pt x="716" y="578"/>
                    </a:lnTo>
                    <a:lnTo>
                      <a:pt x="721" y="611"/>
                    </a:lnTo>
                    <a:lnTo>
                      <a:pt x="724" y="645"/>
                    </a:lnTo>
                    <a:lnTo>
                      <a:pt x="725" y="679"/>
                    </a:lnTo>
                    <a:lnTo>
                      <a:pt x="628" y="681"/>
                    </a:lnTo>
                    <a:lnTo>
                      <a:pt x="627" y="650"/>
                    </a:lnTo>
                    <a:lnTo>
                      <a:pt x="624" y="620"/>
                    </a:lnTo>
                    <a:lnTo>
                      <a:pt x="620" y="591"/>
                    </a:lnTo>
                    <a:lnTo>
                      <a:pt x="615" y="564"/>
                    </a:lnTo>
                    <a:lnTo>
                      <a:pt x="600" y="506"/>
                    </a:lnTo>
                    <a:lnTo>
                      <a:pt x="578" y="452"/>
                    </a:lnTo>
                    <a:lnTo>
                      <a:pt x="567" y="426"/>
                    </a:lnTo>
                    <a:lnTo>
                      <a:pt x="553" y="404"/>
                    </a:lnTo>
                    <a:lnTo>
                      <a:pt x="521" y="354"/>
                    </a:lnTo>
                    <a:lnTo>
                      <a:pt x="504" y="331"/>
                    </a:lnTo>
                    <a:lnTo>
                      <a:pt x="485" y="309"/>
                    </a:lnTo>
                    <a:lnTo>
                      <a:pt x="466" y="289"/>
                    </a:lnTo>
                    <a:lnTo>
                      <a:pt x="445" y="267"/>
                    </a:lnTo>
                    <a:lnTo>
                      <a:pt x="424" y="247"/>
                    </a:lnTo>
                    <a:lnTo>
                      <a:pt x="402" y="230"/>
                    </a:lnTo>
                    <a:lnTo>
                      <a:pt x="352" y="195"/>
                    </a:lnTo>
                    <a:lnTo>
                      <a:pt x="300" y="166"/>
                    </a:lnTo>
                    <a:lnTo>
                      <a:pt x="274" y="154"/>
                    </a:lnTo>
                    <a:lnTo>
                      <a:pt x="246" y="142"/>
                    </a:lnTo>
                    <a:lnTo>
                      <a:pt x="189" y="122"/>
                    </a:lnTo>
                    <a:lnTo>
                      <a:pt x="126" y="106"/>
                    </a:lnTo>
                    <a:lnTo>
                      <a:pt x="97" y="102"/>
                    </a:lnTo>
                    <a:lnTo>
                      <a:pt x="67" y="97"/>
                    </a:lnTo>
                    <a:lnTo>
                      <a:pt x="0" y="9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2" name="Freeform 44"/>
              <p:cNvSpPr>
                <a:spLocks/>
              </p:cNvSpPr>
              <p:nvPr/>
            </p:nvSpPr>
            <p:spPr bwMode="auto">
              <a:xfrm>
                <a:off x="18292" y="3990"/>
                <a:ext cx="44" cy="222"/>
              </a:xfrm>
              <a:custGeom>
                <a:avLst/>
                <a:gdLst>
                  <a:gd name="T0" fmla="*/ 0 w 5"/>
                  <a:gd name="T1" fmla="*/ 0 h 95"/>
                  <a:gd name="T2" fmla="*/ 2 w 5"/>
                  <a:gd name="T3" fmla="*/ 0 h 95"/>
                  <a:gd name="T4" fmla="*/ 5 w 5"/>
                  <a:gd name="T5" fmla="*/ 0 h 95"/>
                  <a:gd name="T6" fmla="*/ 0 w 5"/>
                  <a:gd name="T7" fmla="*/ 95 h 95"/>
                  <a:gd name="T8" fmla="*/ 3 w 5"/>
                  <a:gd name="T9" fmla="*/ 95 h 95"/>
                  <a:gd name="T10" fmla="*/ 0 w 5"/>
                  <a:gd name="T11" fmla="*/ 0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5"/>
                  <a:gd name="T20" fmla="*/ 5 w 5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0" y="95"/>
                    </a:lnTo>
                    <a:lnTo>
                      <a:pt x="3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3" name="Freeform 45"/>
              <p:cNvSpPr>
                <a:spLocks/>
              </p:cNvSpPr>
              <p:nvPr/>
            </p:nvSpPr>
            <p:spPr bwMode="auto">
              <a:xfrm>
                <a:off x="18292" y="5575"/>
                <a:ext cx="1512" cy="1598"/>
              </a:xfrm>
              <a:custGeom>
                <a:avLst/>
                <a:gdLst>
                  <a:gd name="T0" fmla="*/ 727 w 727"/>
                  <a:gd name="T1" fmla="*/ 5 h 682"/>
                  <a:gd name="T2" fmla="*/ 723 w 727"/>
                  <a:gd name="T3" fmla="*/ 71 h 682"/>
                  <a:gd name="T4" fmla="*/ 718 w 727"/>
                  <a:gd name="T5" fmla="*/ 106 h 682"/>
                  <a:gd name="T6" fmla="*/ 712 w 727"/>
                  <a:gd name="T7" fmla="*/ 141 h 682"/>
                  <a:gd name="T8" fmla="*/ 694 w 727"/>
                  <a:gd name="T9" fmla="*/ 203 h 682"/>
                  <a:gd name="T10" fmla="*/ 682 w 727"/>
                  <a:gd name="T11" fmla="*/ 237 h 682"/>
                  <a:gd name="T12" fmla="*/ 668 w 727"/>
                  <a:gd name="T13" fmla="*/ 268 h 682"/>
                  <a:gd name="T14" fmla="*/ 639 w 727"/>
                  <a:gd name="T15" fmla="*/ 327 h 682"/>
                  <a:gd name="T16" fmla="*/ 603 w 727"/>
                  <a:gd name="T17" fmla="*/ 383 h 682"/>
                  <a:gd name="T18" fmla="*/ 561 w 727"/>
                  <a:gd name="T19" fmla="*/ 436 h 682"/>
                  <a:gd name="T20" fmla="*/ 515 w 727"/>
                  <a:gd name="T21" fmla="*/ 484 h 682"/>
                  <a:gd name="T22" fmla="*/ 464 w 727"/>
                  <a:gd name="T23" fmla="*/ 527 h 682"/>
                  <a:gd name="T24" fmla="*/ 409 w 727"/>
                  <a:gd name="T25" fmla="*/ 566 h 682"/>
                  <a:gd name="T26" fmla="*/ 377 w 727"/>
                  <a:gd name="T27" fmla="*/ 585 h 682"/>
                  <a:gd name="T28" fmla="*/ 348 w 727"/>
                  <a:gd name="T29" fmla="*/ 601 h 682"/>
                  <a:gd name="T30" fmla="*/ 317 w 727"/>
                  <a:gd name="T31" fmla="*/ 616 h 682"/>
                  <a:gd name="T32" fmla="*/ 283 w 727"/>
                  <a:gd name="T33" fmla="*/ 630 h 682"/>
                  <a:gd name="T34" fmla="*/ 220 w 727"/>
                  <a:gd name="T35" fmla="*/ 651 h 682"/>
                  <a:gd name="T36" fmla="*/ 184 w 727"/>
                  <a:gd name="T37" fmla="*/ 661 h 682"/>
                  <a:gd name="T38" fmla="*/ 148 w 727"/>
                  <a:gd name="T39" fmla="*/ 669 h 682"/>
                  <a:gd name="T40" fmla="*/ 78 w 727"/>
                  <a:gd name="T41" fmla="*/ 679 h 682"/>
                  <a:gd name="T42" fmla="*/ 7 w 727"/>
                  <a:gd name="T43" fmla="*/ 682 h 682"/>
                  <a:gd name="T44" fmla="*/ 0 w 727"/>
                  <a:gd name="T45" fmla="*/ 589 h 682"/>
                  <a:gd name="T46" fmla="*/ 68 w 727"/>
                  <a:gd name="T47" fmla="*/ 585 h 682"/>
                  <a:gd name="T48" fmla="*/ 131 w 727"/>
                  <a:gd name="T49" fmla="*/ 576 h 682"/>
                  <a:gd name="T50" fmla="*/ 160 w 727"/>
                  <a:gd name="T51" fmla="*/ 570 h 682"/>
                  <a:gd name="T52" fmla="*/ 189 w 727"/>
                  <a:gd name="T53" fmla="*/ 561 h 682"/>
                  <a:gd name="T54" fmla="*/ 248 w 727"/>
                  <a:gd name="T55" fmla="*/ 541 h 682"/>
                  <a:gd name="T56" fmla="*/ 276 w 727"/>
                  <a:gd name="T57" fmla="*/ 530 h 682"/>
                  <a:gd name="T58" fmla="*/ 302 w 727"/>
                  <a:gd name="T59" fmla="*/ 517 h 682"/>
                  <a:gd name="T60" fmla="*/ 327 w 727"/>
                  <a:gd name="T61" fmla="*/ 504 h 682"/>
                  <a:gd name="T62" fmla="*/ 353 w 727"/>
                  <a:gd name="T63" fmla="*/ 489 h 682"/>
                  <a:gd name="T64" fmla="*/ 403 w 727"/>
                  <a:gd name="T65" fmla="*/ 453 h 682"/>
                  <a:gd name="T66" fmla="*/ 446 w 727"/>
                  <a:gd name="T67" fmla="*/ 416 h 682"/>
                  <a:gd name="T68" fmla="*/ 487 w 727"/>
                  <a:gd name="T69" fmla="*/ 375 h 682"/>
                  <a:gd name="T70" fmla="*/ 524 w 727"/>
                  <a:gd name="T71" fmla="*/ 328 h 682"/>
                  <a:gd name="T72" fmla="*/ 555 w 727"/>
                  <a:gd name="T73" fmla="*/ 280 h 682"/>
                  <a:gd name="T74" fmla="*/ 580 w 727"/>
                  <a:gd name="T75" fmla="*/ 228 h 682"/>
                  <a:gd name="T76" fmla="*/ 592 w 727"/>
                  <a:gd name="T77" fmla="*/ 203 h 682"/>
                  <a:gd name="T78" fmla="*/ 601 w 727"/>
                  <a:gd name="T79" fmla="*/ 177 h 682"/>
                  <a:gd name="T80" fmla="*/ 617 w 727"/>
                  <a:gd name="T81" fmla="*/ 120 h 682"/>
                  <a:gd name="T82" fmla="*/ 622 w 727"/>
                  <a:gd name="T83" fmla="*/ 91 h 682"/>
                  <a:gd name="T84" fmla="*/ 626 w 727"/>
                  <a:gd name="T85" fmla="*/ 65 h 682"/>
                  <a:gd name="T86" fmla="*/ 630 w 727"/>
                  <a:gd name="T87" fmla="*/ 0 h 682"/>
                  <a:gd name="T88" fmla="*/ 727 w 727"/>
                  <a:gd name="T89" fmla="*/ 5 h 6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7"/>
                  <a:gd name="T136" fmla="*/ 0 h 682"/>
                  <a:gd name="T137" fmla="*/ 727 w 727"/>
                  <a:gd name="T138" fmla="*/ 682 h 6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7" h="682">
                    <a:moveTo>
                      <a:pt x="727" y="5"/>
                    </a:moveTo>
                    <a:lnTo>
                      <a:pt x="723" y="71"/>
                    </a:lnTo>
                    <a:lnTo>
                      <a:pt x="718" y="106"/>
                    </a:lnTo>
                    <a:lnTo>
                      <a:pt x="712" y="141"/>
                    </a:lnTo>
                    <a:lnTo>
                      <a:pt x="694" y="203"/>
                    </a:lnTo>
                    <a:lnTo>
                      <a:pt x="682" y="237"/>
                    </a:lnTo>
                    <a:lnTo>
                      <a:pt x="668" y="268"/>
                    </a:lnTo>
                    <a:lnTo>
                      <a:pt x="639" y="327"/>
                    </a:lnTo>
                    <a:lnTo>
                      <a:pt x="603" y="383"/>
                    </a:lnTo>
                    <a:lnTo>
                      <a:pt x="561" y="436"/>
                    </a:lnTo>
                    <a:lnTo>
                      <a:pt x="515" y="484"/>
                    </a:lnTo>
                    <a:lnTo>
                      <a:pt x="464" y="527"/>
                    </a:lnTo>
                    <a:lnTo>
                      <a:pt x="409" y="566"/>
                    </a:lnTo>
                    <a:lnTo>
                      <a:pt x="377" y="585"/>
                    </a:lnTo>
                    <a:lnTo>
                      <a:pt x="348" y="601"/>
                    </a:lnTo>
                    <a:lnTo>
                      <a:pt x="317" y="616"/>
                    </a:lnTo>
                    <a:lnTo>
                      <a:pt x="283" y="630"/>
                    </a:lnTo>
                    <a:lnTo>
                      <a:pt x="220" y="651"/>
                    </a:lnTo>
                    <a:lnTo>
                      <a:pt x="184" y="661"/>
                    </a:lnTo>
                    <a:lnTo>
                      <a:pt x="148" y="669"/>
                    </a:lnTo>
                    <a:lnTo>
                      <a:pt x="78" y="679"/>
                    </a:lnTo>
                    <a:lnTo>
                      <a:pt x="7" y="682"/>
                    </a:lnTo>
                    <a:lnTo>
                      <a:pt x="0" y="589"/>
                    </a:lnTo>
                    <a:lnTo>
                      <a:pt x="68" y="585"/>
                    </a:lnTo>
                    <a:lnTo>
                      <a:pt x="131" y="576"/>
                    </a:lnTo>
                    <a:lnTo>
                      <a:pt x="160" y="570"/>
                    </a:lnTo>
                    <a:lnTo>
                      <a:pt x="189" y="561"/>
                    </a:lnTo>
                    <a:lnTo>
                      <a:pt x="248" y="541"/>
                    </a:lnTo>
                    <a:lnTo>
                      <a:pt x="276" y="530"/>
                    </a:lnTo>
                    <a:lnTo>
                      <a:pt x="302" y="517"/>
                    </a:lnTo>
                    <a:lnTo>
                      <a:pt x="327" y="504"/>
                    </a:lnTo>
                    <a:lnTo>
                      <a:pt x="353" y="489"/>
                    </a:lnTo>
                    <a:lnTo>
                      <a:pt x="403" y="453"/>
                    </a:lnTo>
                    <a:lnTo>
                      <a:pt x="446" y="416"/>
                    </a:lnTo>
                    <a:lnTo>
                      <a:pt x="487" y="375"/>
                    </a:lnTo>
                    <a:lnTo>
                      <a:pt x="524" y="328"/>
                    </a:lnTo>
                    <a:lnTo>
                      <a:pt x="555" y="280"/>
                    </a:lnTo>
                    <a:lnTo>
                      <a:pt x="580" y="228"/>
                    </a:lnTo>
                    <a:lnTo>
                      <a:pt x="592" y="203"/>
                    </a:lnTo>
                    <a:lnTo>
                      <a:pt x="601" y="177"/>
                    </a:lnTo>
                    <a:lnTo>
                      <a:pt x="617" y="120"/>
                    </a:lnTo>
                    <a:lnTo>
                      <a:pt x="622" y="91"/>
                    </a:lnTo>
                    <a:lnTo>
                      <a:pt x="626" y="65"/>
                    </a:lnTo>
                    <a:lnTo>
                      <a:pt x="630" y="0"/>
                    </a:lnTo>
                    <a:lnTo>
                      <a:pt x="727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4" name="Freeform 46"/>
              <p:cNvSpPr>
                <a:spLocks/>
              </p:cNvSpPr>
              <p:nvPr/>
            </p:nvSpPr>
            <p:spPr bwMode="auto">
              <a:xfrm>
                <a:off x="19607" y="5545"/>
                <a:ext cx="201" cy="44"/>
              </a:xfrm>
              <a:custGeom>
                <a:avLst/>
                <a:gdLst>
                  <a:gd name="T0" fmla="*/ 97 w 97"/>
                  <a:gd name="T1" fmla="*/ 1 h 5"/>
                  <a:gd name="T2" fmla="*/ 97 w 97"/>
                  <a:gd name="T3" fmla="*/ 3 h 5"/>
                  <a:gd name="T4" fmla="*/ 97 w 97"/>
                  <a:gd name="T5" fmla="*/ 5 h 5"/>
                  <a:gd name="T6" fmla="*/ 0 w 97"/>
                  <a:gd name="T7" fmla="*/ 0 h 5"/>
                  <a:gd name="T8" fmla="*/ 0 w 97"/>
                  <a:gd name="T9" fmla="*/ 3 h 5"/>
                  <a:gd name="T10" fmla="*/ 97 w 97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5"/>
                  <a:gd name="T20" fmla="*/ 97 w 9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5">
                    <a:moveTo>
                      <a:pt x="97" y="1"/>
                    </a:moveTo>
                    <a:lnTo>
                      <a:pt x="97" y="3"/>
                    </a:lnTo>
                    <a:lnTo>
                      <a:pt x="97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5" name="Freeform 47"/>
              <p:cNvSpPr>
                <a:spLocks/>
              </p:cNvSpPr>
              <p:nvPr/>
            </p:nvSpPr>
            <p:spPr bwMode="auto">
              <a:xfrm>
                <a:off x="16784" y="5577"/>
                <a:ext cx="1517" cy="1596"/>
              </a:xfrm>
              <a:custGeom>
                <a:avLst/>
                <a:gdLst>
                  <a:gd name="T0" fmla="*/ 722 w 727"/>
                  <a:gd name="T1" fmla="*/ 681 h 681"/>
                  <a:gd name="T2" fmla="*/ 651 w 727"/>
                  <a:gd name="T3" fmla="*/ 678 h 681"/>
                  <a:gd name="T4" fmla="*/ 613 w 727"/>
                  <a:gd name="T5" fmla="*/ 674 h 681"/>
                  <a:gd name="T6" fmla="*/ 576 w 727"/>
                  <a:gd name="T7" fmla="*/ 668 h 681"/>
                  <a:gd name="T8" fmla="*/ 508 w 727"/>
                  <a:gd name="T9" fmla="*/ 650 h 681"/>
                  <a:gd name="T10" fmla="*/ 443 w 727"/>
                  <a:gd name="T11" fmla="*/ 629 h 681"/>
                  <a:gd name="T12" fmla="*/ 410 w 727"/>
                  <a:gd name="T13" fmla="*/ 614 h 681"/>
                  <a:gd name="T14" fmla="*/ 378 w 727"/>
                  <a:gd name="T15" fmla="*/ 599 h 681"/>
                  <a:gd name="T16" fmla="*/ 319 w 727"/>
                  <a:gd name="T17" fmla="*/ 566 h 681"/>
                  <a:gd name="T18" fmla="*/ 265 w 727"/>
                  <a:gd name="T19" fmla="*/ 526 h 681"/>
                  <a:gd name="T20" fmla="*/ 236 w 727"/>
                  <a:gd name="T21" fmla="*/ 505 h 681"/>
                  <a:gd name="T22" fmla="*/ 212 w 727"/>
                  <a:gd name="T23" fmla="*/ 483 h 681"/>
                  <a:gd name="T24" fmla="*/ 189 w 727"/>
                  <a:gd name="T25" fmla="*/ 460 h 681"/>
                  <a:gd name="T26" fmla="*/ 166 w 727"/>
                  <a:gd name="T27" fmla="*/ 435 h 681"/>
                  <a:gd name="T28" fmla="*/ 144 w 727"/>
                  <a:gd name="T29" fmla="*/ 410 h 681"/>
                  <a:gd name="T30" fmla="*/ 124 w 727"/>
                  <a:gd name="T31" fmla="*/ 382 h 681"/>
                  <a:gd name="T32" fmla="*/ 88 w 727"/>
                  <a:gd name="T33" fmla="*/ 327 h 681"/>
                  <a:gd name="T34" fmla="*/ 71 w 727"/>
                  <a:gd name="T35" fmla="*/ 296 h 681"/>
                  <a:gd name="T36" fmla="*/ 57 w 727"/>
                  <a:gd name="T37" fmla="*/ 266 h 681"/>
                  <a:gd name="T38" fmla="*/ 33 w 727"/>
                  <a:gd name="T39" fmla="*/ 204 h 681"/>
                  <a:gd name="T40" fmla="*/ 15 w 727"/>
                  <a:gd name="T41" fmla="*/ 140 h 681"/>
                  <a:gd name="T42" fmla="*/ 7 w 727"/>
                  <a:gd name="T43" fmla="*/ 105 h 681"/>
                  <a:gd name="T44" fmla="*/ 4 w 727"/>
                  <a:gd name="T45" fmla="*/ 72 h 681"/>
                  <a:gd name="T46" fmla="*/ 1 w 727"/>
                  <a:gd name="T47" fmla="*/ 37 h 681"/>
                  <a:gd name="T48" fmla="*/ 0 w 727"/>
                  <a:gd name="T49" fmla="*/ 4 h 681"/>
                  <a:gd name="T50" fmla="*/ 96 w 727"/>
                  <a:gd name="T51" fmla="*/ 0 h 681"/>
                  <a:gd name="T52" fmla="*/ 97 w 727"/>
                  <a:gd name="T53" fmla="*/ 31 h 681"/>
                  <a:gd name="T54" fmla="*/ 99 w 727"/>
                  <a:gd name="T55" fmla="*/ 61 h 681"/>
                  <a:gd name="T56" fmla="*/ 103 w 727"/>
                  <a:gd name="T57" fmla="*/ 91 h 681"/>
                  <a:gd name="T58" fmla="*/ 108 w 727"/>
                  <a:gd name="T59" fmla="*/ 117 h 681"/>
                  <a:gd name="T60" fmla="*/ 125 w 727"/>
                  <a:gd name="T61" fmla="*/ 174 h 681"/>
                  <a:gd name="T62" fmla="*/ 147 w 727"/>
                  <a:gd name="T63" fmla="*/ 230 h 681"/>
                  <a:gd name="T64" fmla="*/ 158 w 727"/>
                  <a:gd name="T65" fmla="*/ 254 h 681"/>
                  <a:gd name="T66" fmla="*/ 171 w 727"/>
                  <a:gd name="T67" fmla="*/ 279 h 681"/>
                  <a:gd name="T68" fmla="*/ 204 w 727"/>
                  <a:gd name="T69" fmla="*/ 329 h 681"/>
                  <a:gd name="T70" fmla="*/ 220 w 727"/>
                  <a:gd name="T71" fmla="*/ 351 h 681"/>
                  <a:gd name="T72" fmla="*/ 239 w 727"/>
                  <a:gd name="T73" fmla="*/ 372 h 681"/>
                  <a:gd name="T74" fmla="*/ 259 w 727"/>
                  <a:gd name="T75" fmla="*/ 394 h 681"/>
                  <a:gd name="T76" fmla="*/ 280 w 727"/>
                  <a:gd name="T77" fmla="*/ 415 h 681"/>
                  <a:gd name="T78" fmla="*/ 301 w 727"/>
                  <a:gd name="T79" fmla="*/ 435 h 681"/>
                  <a:gd name="T80" fmla="*/ 324 w 727"/>
                  <a:gd name="T81" fmla="*/ 451 h 681"/>
                  <a:gd name="T82" fmla="*/ 373 w 727"/>
                  <a:gd name="T83" fmla="*/ 488 h 681"/>
                  <a:gd name="T84" fmla="*/ 425 w 727"/>
                  <a:gd name="T85" fmla="*/ 516 h 681"/>
                  <a:gd name="T86" fmla="*/ 452 w 727"/>
                  <a:gd name="T87" fmla="*/ 529 h 681"/>
                  <a:gd name="T88" fmla="*/ 478 w 727"/>
                  <a:gd name="T89" fmla="*/ 540 h 681"/>
                  <a:gd name="T90" fmla="*/ 536 w 727"/>
                  <a:gd name="T91" fmla="*/ 560 h 681"/>
                  <a:gd name="T92" fmla="*/ 598 w 727"/>
                  <a:gd name="T93" fmla="*/ 575 h 681"/>
                  <a:gd name="T94" fmla="*/ 627 w 727"/>
                  <a:gd name="T95" fmla="*/ 580 h 681"/>
                  <a:gd name="T96" fmla="*/ 659 w 727"/>
                  <a:gd name="T97" fmla="*/ 584 h 681"/>
                  <a:gd name="T98" fmla="*/ 727 w 727"/>
                  <a:gd name="T99" fmla="*/ 588 h 681"/>
                  <a:gd name="T100" fmla="*/ 722 w 727"/>
                  <a:gd name="T101" fmla="*/ 681 h 6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27"/>
                  <a:gd name="T154" fmla="*/ 0 h 681"/>
                  <a:gd name="T155" fmla="*/ 727 w 727"/>
                  <a:gd name="T156" fmla="*/ 681 h 68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27" h="681">
                    <a:moveTo>
                      <a:pt x="722" y="681"/>
                    </a:moveTo>
                    <a:lnTo>
                      <a:pt x="651" y="678"/>
                    </a:lnTo>
                    <a:lnTo>
                      <a:pt x="613" y="674"/>
                    </a:lnTo>
                    <a:lnTo>
                      <a:pt x="576" y="668"/>
                    </a:lnTo>
                    <a:lnTo>
                      <a:pt x="508" y="650"/>
                    </a:lnTo>
                    <a:lnTo>
                      <a:pt x="443" y="629"/>
                    </a:lnTo>
                    <a:lnTo>
                      <a:pt x="410" y="614"/>
                    </a:lnTo>
                    <a:lnTo>
                      <a:pt x="378" y="599"/>
                    </a:lnTo>
                    <a:lnTo>
                      <a:pt x="319" y="566"/>
                    </a:lnTo>
                    <a:lnTo>
                      <a:pt x="265" y="526"/>
                    </a:lnTo>
                    <a:lnTo>
                      <a:pt x="236" y="505"/>
                    </a:lnTo>
                    <a:lnTo>
                      <a:pt x="212" y="483"/>
                    </a:lnTo>
                    <a:lnTo>
                      <a:pt x="189" y="460"/>
                    </a:lnTo>
                    <a:lnTo>
                      <a:pt x="166" y="435"/>
                    </a:lnTo>
                    <a:lnTo>
                      <a:pt x="144" y="410"/>
                    </a:lnTo>
                    <a:lnTo>
                      <a:pt x="124" y="382"/>
                    </a:lnTo>
                    <a:lnTo>
                      <a:pt x="88" y="327"/>
                    </a:lnTo>
                    <a:lnTo>
                      <a:pt x="71" y="296"/>
                    </a:lnTo>
                    <a:lnTo>
                      <a:pt x="57" y="266"/>
                    </a:lnTo>
                    <a:lnTo>
                      <a:pt x="33" y="204"/>
                    </a:lnTo>
                    <a:lnTo>
                      <a:pt x="15" y="140"/>
                    </a:lnTo>
                    <a:lnTo>
                      <a:pt x="7" y="105"/>
                    </a:lnTo>
                    <a:lnTo>
                      <a:pt x="4" y="72"/>
                    </a:lnTo>
                    <a:lnTo>
                      <a:pt x="1" y="37"/>
                    </a:lnTo>
                    <a:lnTo>
                      <a:pt x="0" y="4"/>
                    </a:lnTo>
                    <a:lnTo>
                      <a:pt x="96" y="0"/>
                    </a:lnTo>
                    <a:lnTo>
                      <a:pt x="97" y="31"/>
                    </a:lnTo>
                    <a:lnTo>
                      <a:pt x="99" y="61"/>
                    </a:lnTo>
                    <a:lnTo>
                      <a:pt x="103" y="91"/>
                    </a:lnTo>
                    <a:lnTo>
                      <a:pt x="108" y="117"/>
                    </a:lnTo>
                    <a:lnTo>
                      <a:pt x="125" y="174"/>
                    </a:lnTo>
                    <a:lnTo>
                      <a:pt x="147" y="230"/>
                    </a:lnTo>
                    <a:lnTo>
                      <a:pt x="158" y="254"/>
                    </a:lnTo>
                    <a:lnTo>
                      <a:pt x="171" y="279"/>
                    </a:lnTo>
                    <a:lnTo>
                      <a:pt x="204" y="329"/>
                    </a:lnTo>
                    <a:lnTo>
                      <a:pt x="220" y="351"/>
                    </a:lnTo>
                    <a:lnTo>
                      <a:pt x="239" y="372"/>
                    </a:lnTo>
                    <a:lnTo>
                      <a:pt x="259" y="394"/>
                    </a:lnTo>
                    <a:lnTo>
                      <a:pt x="280" y="415"/>
                    </a:lnTo>
                    <a:lnTo>
                      <a:pt x="301" y="435"/>
                    </a:lnTo>
                    <a:lnTo>
                      <a:pt x="324" y="451"/>
                    </a:lnTo>
                    <a:lnTo>
                      <a:pt x="373" y="488"/>
                    </a:lnTo>
                    <a:lnTo>
                      <a:pt x="425" y="516"/>
                    </a:lnTo>
                    <a:lnTo>
                      <a:pt x="452" y="529"/>
                    </a:lnTo>
                    <a:lnTo>
                      <a:pt x="478" y="540"/>
                    </a:lnTo>
                    <a:lnTo>
                      <a:pt x="536" y="560"/>
                    </a:lnTo>
                    <a:lnTo>
                      <a:pt x="598" y="575"/>
                    </a:lnTo>
                    <a:lnTo>
                      <a:pt x="627" y="580"/>
                    </a:lnTo>
                    <a:lnTo>
                      <a:pt x="659" y="584"/>
                    </a:lnTo>
                    <a:lnTo>
                      <a:pt x="727" y="588"/>
                    </a:lnTo>
                    <a:lnTo>
                      <a:pt x="722" y="68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6" name="Freeform 48"/>
              <p:cNvSpPr>
                <a:spLocks/>
              </p:cNvSpPr>
              <p:nvPr/>
            </p:nvSpPr>
            <p:spPr bwMode="auto">
              <a:xfrm>
                <a:off x="18292" y="6956"/>
                <a:ext cx="44" cy="217"/>
              </a:xfrm>
              <a:custGeom>
                <a:avLst/>
                <a:gdLst>
                  <a:gd name="T0" fmla="*/ 7 w 7"/>
                  <a:gd name="T1" fmla="*/ 93 h 93"/>
                  <a:gd name="T2" fmla="*/ 4 w 7"/>
                  <a:gd name="T3" fmla="*/ 93 h 93"/>
                  <a:gd name="T4" fmla="*/ 2 w 7"/>
                  <a:gd name="T5" fmla="*/ 93 h 93"/>
                  <a:gd name="T6" fmla="*/ 7 w 7"/>
                  <a:gd name="T7" fmla="*/ 0 h 93"/>
                  <a:gd name="T8" fmla="*/ 0 w 7"/>
                  <a:gd name="T9" fmla="*/ 0 h 93"/>
                  <a:gd name="T10" fmla="*/ 7 w 7"/>
                  <a:gd name="T11" fmla="*/ 93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3"/>
                  <a:gd name="T20" fmla="*/ 7 w 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3">
                    <a:moveTo>
                      <a:pt x="7" y="93"/>
                    </a:moveTo>
                    <a:lnTo>
                      <a:pt x="4" y="93"/>
                    </a:lnTo>
                    <a:lnTo>
                      <a:pt x="2" y="9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7" y="9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7" name="Freeform 49"/>
              <p:cNvSpPr>
                <a:spLocks/>
              </p:cNvSpPr>
              <p:nvPr/>
            </p:nvSpPr>
            <p:spPr bwMode="auto">
              <a:xfrm>
                <a:off x="16784" y="5547"/>
                <a:ext cx="201" cy="44"/>
              </a:xfrm>
              <a:custGeom>
                <a:avLst/>
                <a:gdLst>
                  <a:gd name="T0" fmla="*/ 0 w 96"/>
                  <a:gd name="T1" fmla="*/ 5 h 6"/>
                  <a:gd name="T2" fmla="*/ 0 w 96"/>
                  <a:gd name="T3" fmla="*/ 1 h 6"/>
                  <a:gd name="T4" fmla="*/ 0 w 96"/>
                  <a:gd name="T5" fmla="*/ 0 h 6"/>
                  <a:gd name="T6" fmla="*/ 96 w 96"/>
                  <a:gd name="T7" fmla="*/ 6 h 6"/>
                  <a:gd name="T8" fmla="*/ 96 w 96"/>
                  <a:gd name="T9" fmla="*/ 1 h 6"/>
                  <a:gd name="T10" fmla="*/ 0 w 96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6"/>
                  <a:gd name="T20" fmla="*/ 96 w 9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6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96" y="6"/>
                    </a:lnTo>
                    <a:lnTo>
                      <a:pt x="96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8" name="Freeform 50"/>
              <p:cNvSpPr>
                <a:spLocks/>
              </p:cNvSpPr>
              <p:nvPr/>
            </p:nvSpPr>
            <p:spPr bwMode="auto">
              <a:xfrm>
                <a:off x="16927" y="5976"/>
                <a:ext cx="96" cy="455"/>
              </a:xfrm>
              <a:custGeom>
                <a:avLst/>
                <a:gdLst>
                  <a:gd name="T0" fmla="*/ 25 w 46"/>
                  <a:gd name="T1" fmla="*/ 0 h 194"/>
                  <a:gd name="T2" fmla="*/ 41 w 46"/>
                  <a:gd name="T3" fmla="*/ 129 h 194"/>
                  <a:gd name="T4" fmla="*/ 46 w 46"/>
                  <a:gd name="T5" fmla="*/ 191 h 194"/>
                  <a:gd name="T6" fmla="*/ 22 w 46"/>
                  <a:gd name="T7" fmla="*/ 194 h 194"/>
                  <a:gd name="T8" fmla="*/ 17 w 46"/>
                  <a:gd name="T9" fmla="*/ 131 h 194"/>
                  <a:gd name="T10" fmla="*/ 0 w 46"/>
                  <a:gd name="T11" fmla="*/ 2 h 194"/>
                  <a:gd name="T12" fmla="*/ 25 w 46"/>
                  <a:gd name="T13" fmla="*/ 0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"/>
                  <a:gd name="T22" fmla="*/ 0 h 194"/>
                  <a:gd name="T23" fmla="*/ 46 w 46"/>
                  <a:gd name="T24" fmla="*/ 194 h 19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" h="194">
                    <a:moveTo>
                      <a:pt x="25" y="0"/>
                    </a:moveTo>
                    <a:lnTo>
                      <a:pt x="41" y="129"/>
                    </a:lnTo>
                    <a:lnTo>
                      <a:pt x="46" y="191"/>
                    </a:lnTo>
                    <a:lnTo>
                      <a:pt x="22" y="194"/>
                    </a:lnTo>
                    <a:lnTo>
                      <a:pt x="17" y="131"/>
                    </a:lnTo>
                    <a:lnTo>
                      <a:pt x="0" y="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49" name="Freeform 51"/>
              <p:cNvSpPr>
                <a:spLocks/>
              </p:cNvSpPr>
              <p:nvPr/>
            </p:nvSpPr>
            <p:spPr bwMode="auto">
              <a:xfrm>
                <a:off x="16972" y="6426"/>
                <a:ext cx="75" cy="464"/>
              </a:xfrm>
              <a:custGeom>
                <a:avLst/>
                <a:gdLst>
                  <a:gd name="T0" fmla="*/ 24 w 36"/>
                  <a:gd name="T1" fmla="*/ 0 h 198"/>
                  <a:gd name="T2" fmla="*/ 36 w 36"/>
                  <a:gd name="T3" fmla="*/ 197 h 198"/>
                  <a:gd name="T4" fmla="*/ 12 w 36"/>
                  <a:gd name="T5" fmla="*/ 198 h 198"/>
                  <a:gd name="T6" fmla="*/ 0 w 36"/>
                  <a:gd name="T7" fmla="*/ 2 h 198"/>
                  <a:gd name="T8" fmla="*/ 24 w 36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98"/>
                  <a:gd name="T17" fmla="*/ 36 w 36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98">
                    <a:moveTo>
                      <a:pt x="24" y="0"/>
                    </a:moveTo>
                    <a:lnTo>
                      <a:pt x="36" y="197"/>
                    </a:lnTo>
                    <a:lnTo>
                      <a:pt x="12" y="198"/>
                    </a:lnTo>
                    <a:lnTo>
                      <a:pt x="0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0" name="Freeform 52"/>
              <p:cNvSpPr>
                <a:spLocks/>
              </p:cNvSpPr>
              <p:nvPr/>
            </p:nvSpPr>
            <p:spPr bwMode="auto">
              <a:xfrm>
                <a:off x="16972" y="6387"/>
                <a:ext cx="51" cy="44"/>
              </a:xfrm>
              <a:custGeom>
                <a:avLst/>
                <a:gdLst>
                  <a:gd name="T0" fmla="*/ 24 w 24"/>
                  <a:gd name="T1" fmla="*/ 0 h 3"/>
                  <a:gd name="T2" fmla="*/ 24 w 24"/>
                  <a:gd name="T3" fmla="*/ 1 h 3"/>
                  <a:gd name="T4" fmla="*/ 0 w 24"/>
                  <a:gd name="T5" fmla="*/ 3 h 3"/>
                  <a:gd name="T6" fmla="*/ 24 w 2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3"/>
                  <a:gd name="T14" fmla="*/ 24 w 2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3">
                    <a:moveTo>
                      <a:pt x="24" y="0"/>
                    </a:moveTo>
                    <a:lnTo>
                      <a:pt x="24" y="1"/>
                    </a:lnTo>
                    <a:lnTo>
                      <a:pt x="0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1" name="Freeform 53"/>
              <p:cNvSpPr>
                <a:spLocks/>
              </p:cNvSpPr>
              <p:nvPr/>
            </p:nvSpPr>
            <p:spPr bwMode="auto">
              <a:xfrm>
                <a:off x="16997" y="6887"/>
                <a:ext cx="92" cy="555"/>
              </a:xfrm>
              <a:custGeom>
                <a:avLst/>
                <a:gdLst>
                  <a:gd name="T0" fmla="*/ 24 w 44"/>
                  <a:gd name="T1" fmla="*/ 0 h 237"/>
                  <a:gd name="T2" fmla="*/ 34 w 44"/>
                  <a:gd name="T3" fmla="*/ 140 h 237"/>
                  <a:gd name="T4" fmla="*/ 44 w 44"/>
                  <a:gd name="T5" fmla="*/ 235 h 237"/>
                  <a:gd name="T6" fmla="*/ 20 w 44"/>
                  <a:gd name="T7" fmla="*/ 237 h 237"/>
                  <a:gd name="T8" fmla="*/ 10 w 44"/>
                  <a:gd name="T9" fmla="*/ 142 h 237"/>
                  <a:gd name="T10" fmla="*/ 0 w 44"/>
                  <a:gd name="T11" fmla="*/ 1 h 237"/>
                  <a:gd name="T12" fmla="*/ 24 w 44"/>
                  <a:gd name="T13" fmla="*/ 0 h 2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237"/>
                  <a:gd name="T23" fmla="*/ 44 w 44"/>
                  <a:gd name="T24" fmla="*/ 237 h 2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237">
                    <a:moveTo>
                      <a:pt x="24" y="0"/>
                    </a:moveTo>
                    <a:lnTo>
                      <a:pt x="34" y="140"/>
                    </a:lnTo>
                    <a:lnTo>
                      <a:pt x="44" y="235"/>
                    </a:lnTo>
                    <a:lnTo>
                      <a:pt x="20" y="237"/>
                    </a:lnTo>
                    <a:lnTo>
                      <a:pt x="10" y="142"/>
                    </a:lnTo>
                    <a:lnTo>
                      <a:pt x="0" y="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2" name="Freeform 54"/>
              <p:cNvSpPr>
                <a:spLocks/>
              </p:cNvSpPr>
              <p:nvPr/>
            </p:nvSpPr>
            <p:spPr bwMode="auto">
              <a:xfrm>
                <a:off x="16997" y="6846"/>
                <a:ext cx="50" cy="44"/>
              </a:xfrm>
              <a:custGeom>
                <a:avLst/>
                <a:gdLst>
                  <a:gd name="T0" fmla="*/ 0 w 24"/>
                  <a:gd name="T1" fmla="*/ 1 h 1"/>
                  <a:gd name="T2" fmla="*/ 24 w 24"/>
                  <a:gd name="T3" fmla="*/ 0 h 1"/>
                  <a:gd name="T4" fmla="*/ 0 w 24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1"/>
                    </a:moveTo>
                    <a:lnTo>
                      <a:pt x="24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3" name="Freeform 55"/>
              <p:cNvSpPr>
                <a:spLocks/>
              </p:cNvSpPr>
              <p:nvPr/>
            </p:nvSpPr>
            <p:spPr bwMode="auto">
              <a:xfrm>
                <a:off x="17040" y="7438"/>
                <a:ext cx="121" cy="292"/>
              </a:xfrm>
              <a:custGeom>
                <a:avLst/>
                <a:gdLst>
                  <a:gd name="T0" fmla="*/ 24 w 58"/>
                  <a:gd name="T1" fmla="*/ 0 h 125"/>
                  <a:gd name="T2" fmla="*/ 38 w 58"/>
                  <a:gd name="T3" fmla="*/ 65 h 125"/>
                  <a:gd name="T4" fmla="*/ 47 w 58"/>
                  <a:gd name="T5" fmla="*/ 91 h 125"/>
                  <a:gd name="T6" fmla="*/ 58 w 58"/>
                  <a:gd name="T7" fmla="*/ 117 h 125"/>
                  <a:gd name="T8" fmla="*/ 35 w 58"/>
                  <a:gd name="T9" fmla="*/ 125 h 125"/>
                  <a:gd name="T10" fmla="*/ 24 w 58"/>
                  <a:gd name="T11" fmla="*/ 99 h 125"/>
                  <a:gd name="T12" fmla="*/ 14 w 58"/>
                  <a:gd name="T13" fmla="*/ 69 h 125"/>
                  <a:gd name="T14" fmla="*/ 0 w 58"/>
                  <a:gd name="T15" fmla="*/ 4 h 125"/>
                  <a:gd name="T16" fmla="*/ 24 w 58"/>
                  <a:gd name="T17" fmla="*/ 0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5"/>
                  <a:gd name="T29" fmla="*/ 58 w 58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5">
                    <a:moveTo>
                      <a:pt x="24" y="0"/>
                    </a:moveTo>
                    <a:lnTo>
                      <a:pt x="38" y="65"/>
                    </a:lnTo>
                    <a:lnTo>
                      <a:pt x="47" y="91"/>
                    </a:lnTo>
                    <a:lnTo>
                      <a:pt x="58" y="117"/>
                    </a:lnTo>
                    <a:lnTo>
                      <a:pt x="35" y="125"/>
                    </a:lnTo>
                    <a:lnTo>
                      <a:pt x="24" y="99"/>
                    </a:lnTo>
                    <a:lnTo>
                      <a:pt x="14" y="69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4" name="Freeform 56"/>
              <p:cNvSpPr>
                <a:spLocks/>
              </p:cNvSpPr>
              <p:nvPr/>
            </p:nvSpPr>
            <p:spPr bwMode="auto">
              <a:xfrm>
                <a:off x="17040" y="7403"/>
                <a:ext cx="49" cy="44"/>
              </a:xfrm>
              <a:custGeom>
                <a:avLst/>
                <a:gdLst>
                  <a:gd name="T0" fmla="*/ 0 w 24"/>
                  <a:gd name="T1" fmla="*/ 2 h 4"/>
                  <a:gd name="T2" fmla="*/ 0 w 24"/>
                  <a:gd name="T3" fmla="*/ 4 h 4"/>
                  <a:gd name="T4" fmla="*/ 24 w 24"/>
                  <a:gd name="T5" fmla="*/ 0 h 4"/>
                  <a:gd name="T6" fmla="*/ 0 w 24"/>
                  <a:gd name="T7" fmla="*/ 2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4"/>
                  <a:gd name="T14" fmla="*/ 24 w 24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4">
                    <a:moveTo>
                      <a:pt x="0" y="2"/>
                    </a:moveTo>
                    <a:lnTo>
                      <a:pt x="0" y="4"/>
                    </a:lnTo>
                    <a:lnTo>
                      <a:pt x="2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5" name="Freeform 57"/>
              <p:cNvSpPr>
                <a:spLocks/>
              </p:cNvSpPr>
              <p:nvPr/>
            </p:nvSpPr>
            <p:spPr bwMode="auto">
              <a:xfrm>
                <a:off x="17110" y="7708"/>
                <a:ext cx="515" cy="1167"/>
              </a:xfrm>
              <a:custGeom>
                <a:avLst/>
                <a:gdLst>
                  <a:gd name="T0" fmla="*/ 21 w 246"/>
                  <a:gd name="T1" fmla="*/ 0 h 498"/>
                  <a:gd name="T2" fmla="*/ 246 w 246"/>
                  <a:gd name="T3" fmla="*/ 488 h 498"/>
                  <a:gd name="T4" fmla="*/ 224 w 246"/>
                  <a:gd name="T5" fmla="*/ 498 h 498"/>
                  <a:gd name="T6" fmla="*/ 0 w 246"/>
                  <a:gd name="T7" fmla="*/ 10 h 498"/>
                  <a:gd name="T8" fmla="*/ 21 w 246"/>
                  <a:gd name="T9" fmla="*/ 0 h 4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6"/>
                  <a:gd name="T16" fmla="*/ 0 h 498"/>
                  <a:gd name="T17" fmla="*/ 246 w 246"/>
                  <a:gd name="T18" fmla="*/ 498 h 4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6" h="498">
                    <a:moveTo>
                      <a:pt x="21" y="0"/>
                    </a:moveTo>
                    <a:lnTo>
                      <a:pt x="246" y="488"/>
                    </a:lnTo>
                    <a:lnTo>
                      <a:pt x="224" y="498"/>
                    </a:lnTo>
                    <a:lnTo>
                      <a:pt x="0" y="1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6" name="Freeform 58"/>
              <p:cNvSpPr>
                <a:spLocks/>
              </p:cNvSpPr>
              <p:nvPr/>
            </p:nvSpPr>
            <p:spPr bwMode="auto">
              <a:xfrm>
                <a:off x="17110" y="7689"/>
                <a:ext cx="51" cy="44"/>
              </a:xfrm>
              <a:custGeom>
                <a:avLst/>
                <a:gdLst>
                  <a:gd name="T0" fmla="*/ 0 w 23"/>
                  <a:gd name="T1" fmla="*/ 9 h 10"/>
                  <a:gd name="T2" fmla="*/ 0 w 23"/>
                  <a:gd name="T3" fmla="*/ 10 h 10"/>
                  <a:gd name="T4" fmla="*/ 21 w 23"/>
                  <a:gd name="T5" fmla="*/ 0 h 10"/>
                  <a:gd name="T6" fmla="*/ 23 w 23"/>
                  <a:gd name="T7" fmla="*/ 1 h 10"/>
                  <a:gd name="T8" fmla="*/ 0 w 23"/>
                  <a:gd name="T9" fmla="*/ 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0"/>
                  <a:gd name="T17" fmla="*/ 23 w 23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0">
                    <a:moveTo>
                      <a:pt x="0" y="9"/>
                    </a:moveTo>
                    <a:lnTo>
                      <a:pt x="0" y="10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7" name="Freeform 59"/>
              <p:cNvSpPr>
                <a:spLocks/>
              </p:cNvSpPr>
              <p:nvPr/>
            </p:nvSpPr>
            <p:spPr bwMode="auto">
              <a:xfrm>
                <a:off x="17583" y="8850"/>
                <a:ext cx="487" cy="1092"/>
              </a:xfrm>
              <a:custGeom>
                <a:avLst/>
                <a:gdLst>
                  <a:gd name="T0" fmla="*/ 22 w 236"/>
                  <a:gd name="T1" fmla="*/ 0 h 466"/>
                  <a:gd name="T2" fmla="*/ 236 w 236"/>
                  <a:gd name="T3" fmla="*/ 456 h 466"/>
                  <a:gd name="T4" fmla="*/ 214 w 236"/>
                  <a:gd name="T5" fmla="*/ 466 h 466"/>
                  <a:gd name="T6" fmla="*/ 0 w 236"/>
                  <a:gd name="T7" fmla="*/ 10 h 466"/>
                  <a:gd name="T8" fmla="*/ 22 w 236"/>
                  <a:gd name="T9" fmla="*/ 0 h 4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466"/>
                  <a:gd name="T17" fmla="*/ 236 w 236"/>
                  <a:gd name="T18" fmla="*/ 466 h 4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466">
                    <a:moveTo>
                      <a:pt x="22" y="0"/>
                    </a:moveTo>
                    <a:lnTo>
                      <a:pt x="236" y="456"/>
                    </a:lnTo>
                    <a:lnTo>
                      <a:pt x="214" y="466"/>
                    </a:ln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8" name="Freeform 60"/>
              <p:cNvSpPr>
                <a:spLocks/>
              </p:cNvSpPr>
              <p:nvPr/>
            </p:nvSpPr>
            <p:spPr bwMode="auto">
              <a:xfrm>
                <a:off x="17583" y="8831"/>
                <a:ext cx="44" cy="44"/>
              </a:xfrm>
              <a:custGeom>
                <a:avLst/>
                <a:gdLst>
                  <a:gd name="T0" fmla="*/ 0 w 22"/>
                  <a:gd name="T1" fmla="*/ 10 h 10"/>
                  <a:gd name="T2" fmla="*/ 22 w 22"/>
                  <a:gd name="T3" fmla="*/ 0 h 10"/>
                  <a:gd name="T4" fmla="*/ 0 w 22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0"/>
                  <a:gd name="T11" fmla="*/ 22 w 2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0">
                    <a:moveTo>
                      <a:pt x="0" y="10"/>
                    </a:moveTo>
                    <a:lnTo>
                      <a:pt x="2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59" name="Freeform 61"/>
              <p:cNvSpPr>
                <a:spLocks/>
              </p:cNvSpPr>
              <p:nvPr/>
            </p:nvSpPr>
            <p:spPr bwMode="auto">
              <a:xfrm>
                <a:off x="18025" y="9919"/>
                <a:ext cx="96" cy="173"/>
              </a:xfrm>
              <a:custGeom>
                <a:avLst/>
                <a:gdLst>
                  <a:gd name="T0" fmla="*/ 22 w 45"/>
                  <a:gd name="T1" fmla="*/ 0 h 74"/>
                  <a:gd name="T2" fmla="*/ 29 w 45"/>
                  <a:gd name="T3" fmla="*/ 13 h 74"/>
                  <a:gd name="T4" fmla="*/ 34 w 45"/>
                  <a:gd name="T5" fmla="*/ 28 h 74"/>
                  <a:gd name="T6" fmla="*/ 45 w 45"/>
                  <a:gd name="T7" fmla="*/ 67 h 74"/>
                  <a:gd name="T8" fmla="*/ 22 w 45"/>
                  <a:gd name="T9" fmla="*/ 74 h 74"/>
                  <a:gd name="T10" fmla="*/ 11 w 45"/>
                  <a:gd name="T11" fmla="*/ 35 h 74"/>
                  <a:gd name="T12" fmla="*/ 6 w 45"/>
                  <a:gd name="T13" fmla="*/ 20 h 74"/>
                  <a:gd name="T14" fmla="*/ 0 w 45"/>
                  <a:gd name="T15" fmla="*/ 10 h 74"/>
                  <a:gd name="T16" fmla="*/ 22 w 45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"/>
                  <a:gd name="T28" fmla="*/ 0 h 74"/>
                  <a:gd name="T29" fmla="*/ 45 w 45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" h="74">
                    <a:moveTo>
                      <a:pt x="22" y="0"/>
                    </a:moveTo>
                    <a:lnTo>
                      <a:pt x="29" y="13"/>
                    </a:lnTo>
                    <a:lnTo>
                      <a:pt x="34" y="28"/>
                    </a:lnTo>
                    <a:lnTo>
                      <a:pt x="45" y="67"/>
                    </a:lnTo>
                    <a:lnTo>
                      <a:pt x="22" y="74"/>
                    </a:lnTo>
                    <a:lnTo>
                      <a:pt x="11" y="35"/>
                    </a:lnTo>
                    <a:lnTo>
                      <a:pt x="6" y="20"/>
                    </a:ln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0" name="Freeform 62"/>
              <p:cNvSpPr>
                <a:spLocks/>
              </p:cNvSpPr>
              <p:nvPr/>
            </p:nvSpPr>
            <p:spPr bwMode="auto">
              <a:xfrm>
                <a:off x="18025" y="9898"/>
                <a:ext cx="47" cy="44"/>
              </a:xfrm>
              <a:custGeom>
                <a:avLst/>
                <a:gdLst>
                  <a:gd name="T0" fmla="*/ 22 w 22"/>
                  <a:gd name="T1" fmla="*/ 0 h 10"/>
                  <a:gd name="T2" fmla="*/ 0 w 22"/>
                  <a:gd name="T3" fmla="*/ 10 h 10"/>
                  <a:gd name="T4" fmla="*/ 22 w 22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0"/>
                  <a:gd name="T11" fmla="*/ 22 w 2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0">
                    <a:moveTo>
                      <a:pt x="22" y="0"/>
                    </a:move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1" name="Freeform 63"/>
              <p:cNvSpPr>
                <a:spLocks/>
              </p:cNvSpPr>
              <p:nvPr/>
            </p:nvSpPr>
            <p:spPr bwMode="auto">
              <a:xfrm>
                <a:off x="18072" y="10079"/>
                <a:ext cx="70" cy="488"/>
              </a:xfrm>
              <a:custGeom>
                <a:avLst/>
                <a:gdLst>
                  <a:gd name="T0" fmla="*/ 25 w 35"/>
                  <a:gd name="T1" fmla="*/ 0 h 208"/>
                  <a:gd name="T2" fmla="*/ 30 w 35"/>
                  <a:gd name="T3" fmla="*/ 30 h 208"/>
                  <a:gd name="T4" fmla="*/ 32 w 35"/>
                  <a:gd name="T5" fmla="*/ 76 h 208"/>
                  <a:gd name="T6" fmla="*/ 35 w 35"/>
                  <a:gd name="T7" fmla="*/ 208 h 208"/>
                  <a:gd name="T8" fmla="*/ 10 w 35"/>
                  <a:gd name="T9" fmla="*/ 208 h 208"/>
                  <a:gd name="T10" fmla="*/ 8 w 35"/>
                  <a:gd name="T11" fmla="*/ 78 h 208"/>
                  <a:gd name="T12" fmla="*/ 5 w 35"/>
                  <a:gd name="T13" fmla="*/ 33 h 208"/>
                  <a:gd name="T14" fmla="*/ 0 w 35"/>
                  <a:gd name="T15" fmla="*/ 4 h 208"/>
                  <a:gd name="T16" fmla="*/ 25 w 35"/>
                  <a:gd name="T17" fmla="*/ 0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"/>
                  <a:gd name="T28" fmla="*/ 0 h 208"/>
                  <a:gd name="T29" fmla="*/ 35 w 35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" h="208">
                    <a:moveTo>
                      <a:pt x="25" y="0"/>
                    </a:moveTo>
                    <a:lnTo>
                      <a:pt x="30" y="30"/>
                    </a:lnTo>
                    <a:lnTo>
                      <a:pt x="32" y="76"/>
                    </a:lnTo>
                    <a:lnTo>
                      <a:pt x="35" y="208"/>
                    </a:lnTo>
                    <a:lnTo>
                      <a:pt x="10" y="208"/>
                    </a:lnTo>
                    <a:lnTo>
                      <a:pt x="8" y="78"/>
                    </a:lnTo>
                    <a:lnTo>
                      <a:pt x="5" y="33"/>
                    </a:lnTo>
                    <a:lnTo>
                      <a:pt x="0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2" name="Freeform 64"/>
              <p:cNvSpPr>
                <a:spLocks/>
              </p:cNvSpPr>
              <p:nvPr/>
            </p:nvSpPr>
            <p:spPr bwMode="auto">
              <a:xfrm>
                <a:off x="18072" y="10048"/>
                <a:ext cx="49" cy="44"/>
              </a:xfrm>
              <a:custGeom>
                <a:avLst/>
                <a:gdLst>
                  <a:gd name="T0" fmla="*/ 25 w 25"/>
                  <a:gd name="T1" fmla="*/ 4 h 11"/>
                  <a:gd name="T2" fmla="*/ 23 w 25"/>
                  <a:gd name="T3" fmla="*/ 0 h 11"/>
                  <a:gd name="T4" fmla="*/ 25 w 25"/>
                  <a:gd name="T5" fmla="*/ 6 h 11"/>
                  <a:gd name="T6" fmla="*/ 0 w 25"/>
                  <a:gd name="T7" fmla="*/ 10 h 11"/>
                  <a:gd name="T8" fmla="*/ 2 w 25"/>
                  <a:gd name="T9" fmla="*/ 11 h 11"/>
                  <a:gd name="T10" fmla="*/ 25 w 25"/>
                  <a:gd name="T11" fmla="*/ 4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11"/>
                  <a:gd name="T20" fmla="*/ 25 w 2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11">
                    <a:moveTo>
                      <a:pt x="25" y="4"/>
                    </a:moveTo>
                    <a:lnTo>
                      <a:pt x="23" y="0"/>
                    </a:lnTo>
                    <a:lnTo>
                      <a:pt x="25" y="6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3" name="Rectangle 65"/>
              <p:cNvSpPr>
                <a:spLocks noChangeArrowheads="1"/>
              </p:cNvSpPr>
              <p:nvPr/>
            </p:nvSpPr>
            <p:spPr bwMode="auto">
              <a:xfrm>
                <a:off x="18093" y="10549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4" name="Freeform 66"/>
              <p:cNvSpPr>
                <a:spLocks/>
              </p:cNvSpPr>
              <p:nvPr/>
            </p:nvSpPr>
            <p:spPr bwMode="auto">
              <a:xfrm>
                <a:off x="16927" y="5938"/>
                <a:ext cx="49" cy="44"/>
              </a:xfrm>
              <a:custGeom>
                <a:avLst/>
                <a:gdLst>
                  <a:gd name="T0" fmla="*/ 26 w 26"/>
                  <a:gd name="T1" fmla="*/ 11 h 13"/>
                  <a:gd name="T2" fmla="*/ 24 w 26"/>
                  <a:gd name="T3" fmla="*/ 0 h 13"/>
                  <a:gd name="T4" fmla="*/ 0 w 26"/>
                  <a:gd name="T5" fmla="*/ 2 h 13"/>
                  <a:gd name="T6" fmla="*/ 1 w 26"/>
                  <a:gd name="T7" fmla="*/ 13 h 13"/>
                  <a:gd name="T8" fmla="*/ 26 w 26"/>
                  <a:gd name="T9" fmla="*/ 1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3"/>
                  <a:gd name="T17" fmla="*/ 26 w 2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3">
                    <a:moveTo>
                      <a:pt x="26" y="11"/>
                    </a:moveTo>
                    <a:lnTo>
                      <a:pt x="24" y="0"/>
                    </a:lnTo>
                    <a:lnTo>
                      <a:pt x="0" y="2"/>
                    </a:lnTo>
                    <a:lnTo>
                      <a:pt x="1" y="13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5" name="Rectangle 67"/>
              <p:cNvSpPr>
                <a:spLocks noChangeArrowheads="1"/>
              </p:cNvSpPr>
              <p:nvPr/>
            </p:nvSpPr>
            <p:spPr bwMode="auto">
              <a:xfrm>
                <a:off x="19659" y="8025"/>
                <a:ext cx="49" cy="333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6" name="Freeform 68"/>
              <p:cNvSpPr>
                <a:spLocks/>
              </p:cNvSpPr>
              <p:nvPr/>
            </p:nvSpPr>
            <p:spPr bwMode="auto">
              <a:xfrm>
                <a:off x="19600" y="8352"/>
                <a:ext cx="108" cy="474"/>
              </a:xfrm>
              <a:custGeom>
                <a:avLst/>
                <a:gdLst>
                  <a:gd name="T0" fmla="*/ 53 w 53"/>
                  <a:gd name="T1" fmla="*/ 3 h 202"/>
                  <a:gd name="T2" fmla="*/ 28 w 53"/>
                  <a:gd name="T3" fmla="*/ 0 h 202"/>
                  <a:gd name="T4" fmla="*/ 0 w 53"/>
                  <a:gd name="T5" fmla="*/ 199 h 202"/>
                  <a:gd name="T6" fmla="*/ 25 w 53"/>
                  <a:gd name="T7" fmla="*/ 202 h 202"/>
                  <a:gd name="T8" fmla="*/ 53 w 53"/>
                  <a:gd name="T9" fmla="*/ 3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02"/>
                  <a:gd name="T17" fmla="*/ 53 w 53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02">
                    <a:moveTo>
                      <a:pt x="53" y="3"/>
                    </a:moveTo>
                    <a:lnTo>
                      <a:pt x="28" y="0"/>
                    </a:lnTo>
                    <a:lnTo>
                      <a:pt x="0" y="199"/>
                    </a:lnTo>
                    <a:lnTo>
                      <a:pt x="25" y="202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7" name="Freeform 69"/>
              <p:cNvSpPr>
                <a:spLocks/>
              </p:cNvSpPr>
              <p:nvPr/>
            </p:nvSpPr>
            <p:spPr bwMode="auto">
              <a:xfrm>
                <a:off x="19659" y="8316"/>
                <a:ext cx="49" cy="44"/>
              </a:xfrm>
              <a:custGeom>
                <a:avLst/>
                <a:gdLst>
                  <a:gd name="T0" fmla="*/ 26 w 26"/>
                  <a:gd name="T1" fmla="*/ 2 h 3"/>
                  <a:gd name="T2" fmla="*/ 25 w 26"/>
                  <a:gd name="T3" fmla="*/ 3 h 3"/>
                  <a:gd name="T4" fmla="*/ 0 w 26"/>
                  <a:gd name="T5" fmla="*/ 0 h 3"/>
                  <a:gd name="T6" fmla="*/ 2 w 26"/>
                  <a:gd name="T7" fmla="*/ 2 h 3"/>
                  <a:gd name="T8" fmla="*/ 26 w 26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3"/>
                  <a:gd name="T17" fmla="*/ 26 w 2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3">
                    <a:moveTo>
                      <a:pt x="26" y="2"/>
                    </a:moveTo>
                    <a:lnTo>
                      <a:pt x="25" y="3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8" name="Freeform 70"/>
              <p:cNvSpPr>
                <a:spLocks/>
              </p:cNvSpPr>
              <p:nvPr/>
            </p:nvSpPr>
            <p:spPr bwMode="auto">
              <a:xfrm>
                <a:off x="19504" y="8818"/>
                <a:ext cx="145" cy="506"/>
              </a:xfrm>
              <a:custGeom>
                <a:avLst/>
                <a:gdLst>
                  <a:gd name="T0" fmla="*/ 71 w 71"/>
                  <a:gd name="T1" fmla="*/ 4 h 216"/>
                  <a:gd name="T2" fmla="*/ 46 w 71"/>
                  <a:gd name="T3" fmla="*/ 0 h 216"/>
                  <a:gd name="T4" fmla="*/ 0 w 71"/>
                  <a:gd name="T5" fmla="*/ 213 h 216"/>
                  <a:gd name="T6" fmla="*/ 25 w 71"/>
                  <a:gd name="T7" fmla="*/ 216 h 216"/>
                  <a:gd name="T8" fmla="*/ 71 w 71"/>
                  <a:gd name="T9" fmla="*/ 4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216"/>
                  <a:gd name="T17" fmla="*/ 71 w 71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216">
                    <a:moveTo>
                      <a:pt x="71" y="4"/>
                    </a:moveTo>
                    <a:lnTo>
                      <a:pt x="46" y="0"/>
                    </a:lnTo>
                    <a:lnTo>
                      <a:pt x="0" y="213"/>
                    </a:lnTo>
                    <a:lnTo>
                      <a:pt x="25" y="216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69" name="Freeform 71"/>
              <p:cNvSpPr>
                <a:spLocks/>
              </p:cNvSpPr>
              <p:nvPr/>
            </p:nvSpPr>
            <p:spPr bwMode="auto">
              <a:xfrm>
                <a:off x="19600" y="8784"/>
                <a:ext cx="49" cy="44"/>
              </a:xfrm>
              <a:custGeom>
                <a:avLst/>
                <a:gdLst>
                  <a:gd name="T0" fmla="*/ 25 w 25"/>
                  <a:gd name="T1" fmla="*/ 3 h 4"/>
                  <a:gd name="T2" fmla="*/ 25 w 25"/>
                  <a:gd name="T3" fmla="*/ 4 h 4"/>
                  <a:gd name="T4" fmla="*/ 0 w 25"/>
                  <a:gd name="T5" fmla="*/ 0 h 4"/>
                  <a:gd name="T6" fmla="*/ 25 w 25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"/>
                  <a:gd name="T14" fmla="*/ 25 w 2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">
                    <a:moveTo>
                      <a:pt x="25" y="3"/>
                    </a:moveTo>
                    <a:lnTo>
                      <a:pt x="25" y="4"/>
                    </a:lnTo>
                    <a:lnTo>
                      <a:pt x="0" y="0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0" name="Freeform 72"/>
              <p:cNvSpPr>
                <a:spLocks/>
              </p:cNvSpPr>
              <p:nvPr/>
            </p:nvSpPr>
            <p:spPr bwMode="auto">
              <a:xfrm>
                <a:off x="19495" y="9308"/>
                <a:ext cx="58" cy="44"/>
              </a:xfrm>
              <a:custGeom>
                <a:avLst/>
                <a:gdLst>
                  <a:gd name="T0" fmla="*/ 27 w 27"/>
                  <a:gd name="T1" fmla="*/ 3 h 15"/>
                  <a:gd name="T2" fmla="*/ 24 w 27"/>
                  <a:gd name="T3" fmla="*/ 15 h 15"/>
                  <a:gd name="T4" fmla="*/ 0 w 27"/>
                  <a:gd name="T5" fmla="*/ 11 h 15"/>
                  <a:gd name="T6" fmla="*/ 2 w 27"/>
                  <a:gd name="T7" fmla="*/ 0 h 15"/>
                  <a:gd name="T8" fmla="*/ 27 w 27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5"/>
                  <a:gd name="T17" fmla="*/ 27 w 2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5">
                    <a:moveTo>
                      <a:pt x="27" y="3"/>
                    </a:moveTo>
                    <a:lnTo>
                      <a:pt x="24" y="15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1" name="Rectangle 73"/>
              <p:cNvSpPr>
                <a:spLocks noChangeArrowheads="1"/>
              </p:cNvSpPr>
              <p:nvPr/>
            </p:nvSpPr>
            <p:spPr bwMode="auto">
              <a:xfrm>
                <a:off x="19659" y="7981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2" name="Rectangle 74"/>
              <p:cNvSpPr>
                <a:spLocks noChangeArrowheads="1"/>
              </p:cNvSpPr>
              <p:nvPr/>
            </p:nvSpPr>
            <p:spPr bwMode="auto">
              <a:xfrm>
                <a:off x="19504" y="12045"/>
                <a:ext cx="49" cy="66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3" name="Freeform 75"/>
              <p:cNvSpPr>
                <a:spLocks/>
              </p:cNvSpPr>
              <p:nvPr/>
            </p:nvSpPr>
            <p:spPr bwMode="auto">
              <a:xfrm>
                <a:off x="19479" y="12702"/>
                <a:ext cx="74" cy="262"/>
              </a:xfrm>
              <a:custGeom>
                <a:avLst/>
                <a:gdLst>
                  <a:gd name="T0" fmla="*/ 36 w 36"/>
                  <a:gd name="T1" fmla="*/ 2 h 112"/>
                  <a:gd name="T2" fmla="*/ 11 w 36"/>
                  <a:gd name="T3" fmla="*/ 0 h 112"/>
                  <a:gd name="T4" fmla="*/ 0 w 36"/>
                  <a:gd name="T5" fmla="*/ 110 h 112"/>
                  <a:gd name="T6" fmla="*/ 24 w 36"/>
                  <a:gd name="T7" fmla="*/ 112 h 112"/>
                  <a:gd name="T8" fmla="*/ 36 w 36"/>
                  <a:gd name="T9" fmla="*/ 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12"/>
                  <a:gd name="T17" fmla="*/ 36 w 3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12">
                    <a:moveTo>
                      <a:pt x="36" y="2"/>
                    </a:moveTo>
                    <a:lnTo>
                      <a:pt x="11" y="0"/>
                    </a:lnTo>
                    <a:lnTo>
                      <a:pt x="0" y="110"/>
                    </a:lnTo>
                    <a:lnTo>
                      <a:pt x="24" y="112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4" name="Freeform 76"/>
              <p:cNvSpPr>
                <a:spLocks/>
              </p:cNvSpPr>
              <p:nvPr/>
            </p:nvSpPr>
            <p:spPr bwMode="auto">
              <a:xfrm>
                <a:off x="19504" y="12662"/>
                <a:ext cx="49" cy="44"/>
              </a:xfrm>
              <a:custGeom>
                <a:avLst/>
                <a:gdLst>
                  <a:gd name="T0" fmla="*/ 26 w 26"/>
                  <a:gd name="T1" fmla="*/ 2 h 2"/>
                  <a:gd name="T2" fmla="*/ 25 w 26"/>
                  <a:gd name="T3" fmla="*/ 2 h 2"/>
                  <a:gd name="T4" fmla="*/ 0 w 26"/>
                  <a:gd name="T5" fmla="*/ 0 h 2"/>
                  <a:gd name="T6" fmla="*/ 2 w 26"/>
                  <a:gd name="T7" fmla="*/ 2 h 2"/>
                  <a:gd name="T8" fmla="*/ 26 w 26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"/>
                  <a:gd name="T17" fmla="*/ 26 w 2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">
                    <a:moveTo>
                      <a:pt x="26" y="2"/>
                    </a:moveTo>
                    <a:lnTo>
                      <a:pt x="25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5" name="Freeform 77"/>
              <p:cNvSpPr>
                <a:spLocks/>
              </p:cNvSpPr>
              <p:nvPr/>
            </p:nvSpPr>
            <p:spPr bwMode="auto">
              <a:xfrm>
                <a:off x="19415" y="12957"/>
                <a:ext cx="113" cy="299"/>
              </a:xfrm>
              <a:custGeom>
                <a:avLst/>
                <a:gdLst>
                  <a:gd name="T0" fmla="*/ 55 w 55"/>
                  <a:gd name="T1" fmla="*/ 6 h 128"/>
                  <a:gd name="T2" fmla="*/ 32 w 55"/>
                  <a:gd name="T3" fmla="*/ 0 h 128"/>
                  <a:gd name="T4" fmla="*/ 0 w 55"/>
                  <a:gd name="T5" fmla="*/ 122 h 128"/>
                  <a:gd name="T6" fmla="*/ 23 w 55"/>
                  <a:gd name="T7" fmla="*/ 128 h 128"/>
                  <a:gd name="T8" fmla="*/ 55 w 55"/>
                  <a:gd name="T9" fmla="*/ 6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28"/>
                  <a:gd name="T17" fmla="*/ 55 w 55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28">
                    <a:moveTo>
                      <a:pt x="55" y="6"/>
                    </a:moveTo>
                    <a:lnTo>
                      <a:pt x="32" y="0"/>
                    </a:lnTo>
                    <a:lnTo>
                      <a:pt x="0" y="122"/>
                    </a:lnTo>
                    <a:lnTo>
                      <a:pt x="23" y="128"/>
                    </a:lnTo>
                    <a:lnTo>
                      <a:pt x="55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6" name="Freeform 78"/>
              <p:cNvSpPr>
                <a:spLocks/>
              </p:cNvSpPr>
              <p:nvPr/>
            </p:nvSpPr>
            <p:spPr bwMode="auto">
              <a:xfrm>
                <a:off x="19479" y="12934"/>
                <a:ext cx="49" cy="44"/>
              </a:xfrm>
              <a:custGeom>
                <a:avLst/>
                <a:gdLst>
                  <a:gd name="T0" fmla="*/ 24 w 24"/>
                  <a:gd name="T1" fmla="*/ 3 h 9"/>
                  <a:gd name="T2" fmla="*/ 24 w 24"/>
                  <a:gd name="T3" fmla="*/ 9 h 9"/>
                  <a:gd name="T4" fmla="*/ 24 w 24"/>
                  <a:gd name="T5" fmla="*/ 6 h 9"/>
                  <a:gd name="T6" fmla="*/ 1 w 24"/>
                  <a:gd name="T7" fmla="*/ 0 h 9"/>
                  <a:gd name="T8" fmla="*/ 0 w 24"/>
                  <a:gd name="T9" fmla="*/ 1 h 9"/>
                  <a:gd name="T10" fmla="*/ 24 w 24"/>
                  <a:gd name="T11" fmla="*/ 3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9"/>
                  <a:gd name="T20" fmla="*/ 24 w 24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9">
                    <a:moveTo>
                      <a:pt x="24" y="3"/>
                    </a:moveTo>
                    <a:lnTo>
                      <a:pt x="24" y="9"/>
                    </a:lnTo>
                    <a:lnTo>
                      <a:pt x="24" y="6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7" name="Freeform 79"/>
              <p:cNvSpPr>
                <a:spLocks/>
              </p:cNvSpPr>
              <p:nvPr/>
            </p:nvSpPr>
            <p:spPr bwMode="auto">
              <a:xfrm>
                <a:off x="19282" y="13237"/>
                <a:ext cx="179" cy="513"/>
              </a:xfrm>
              <a:custGeom>
                <a:avLst/>
                <a:gdLst>
                  <a:gd name="T0" fmla="*/ 87 w 87"/>
                  <a:gd name="T1" fmla="*/ 8 h 219"/>
                  <a:gd name="T2" fmla="*/ 64 w 87"/>
                  <a:gd name="T3" fmla="*/ 0 h 219"/>
                  <a:gd name="T4" fmla="*/ 0 w 87"/>
                  <a:gd name="T5" fmla="*/ 212 h 219"/>
                  <a:gd name="T6" fmla="*/ 23 w 87"/>
                  <a:gd name="T7" fmla="*/ 219 h 219"/>
                  <a:gd name="T8" fmla="*/ 87 w 87"/>
                  <a:gd name="T9" fmla="*/ 8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19"/>
                  <a:gd name="T17" fmla="*/ 87 w 8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19">
                    <a:moveTo>
                      <a:pt x="87" y="8"/>
                    </a:moveTo>
                    <a:lnTo>
                      <a:pt x="64" y="0"/>
                    </a:lnTo>
                    <a:lnTo>
                      <a:pt x="0" y="212"/>
                    </a:lnTo>
                    <a:lnTo>
                      <a:pt x="23" y="219"/>
                    </a:lnTo>
                    <a:lnTo>
                      <a:pt x="87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8" name="Freeform 80"/>
              <p:cNvSpPr>
                <a:spLocks/>
              </p:cNvSpPr>
              <p:nvPr/>
            </p:nvSpPr>
            <p:spPr bwMode="auto">
              <a:xfrm>
                <a:off x="19415" y="13212"/>
                <a:ext cx="47" cy="44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0 h 8"/>
                  <a:gd name="T4" fmla="*/ 0 w 23"/>
                  <a:gd name="T5" fmla="*/ 2 h 8"/>
                  <a:gd name="T6" fmla="*/ 23 w 23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"/>
                  <a:gd name="T14" fmla="*/ 23 w 23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">
                    <a:moveTo>
                      <a:pt x="23" y="8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79" name="Rectangle 81"/>
              <p:cNvSpPr>
                <a:spLocks noChangeArrowheads="1"/>
              </p:cNvSpPr>
              <p:nvPr/>
            </p:nvSpPr>
            <p:spPr bwMode="auto">
              <a:xfrm>
                <a:off x="19504" y="12002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0" name="Rectangle 82"/>
              <p:cNvSpPr>
                <a:spLocks noChangeArrowheads="1"/>
              </p:cNvSpPr>
              <p:nvPr/>
            </p:nvSpPr>
            <p:spPr bwMode="auto">
              <a:xfrm>
                <a:off x="19149" y="11131"/>
                <a:ext cx="49" cy="21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1" name="Freeform 83"/>
              <p:cNvSpPr>
                <a:spLocks/>
              </p:cNvSpPr>
              <p:nvPr/>
            </p:nvSpPr>
            <p:spPr bwMode="auto">
              <a:xfrm>
                <a:off x="19149" y="11335"/>
                <a:ext cx="112" cy="323"/>
              </a:xfrm>
              <a:custGeom>
                <a:avLst/>
                <a:gdLst>
                  <a:gd name="T0" fmla="*/ 23 w 55"/>
                  <a:gd name="T1" fmla="*/ 0 h 138"/>
                  <a:gd name="T2" fmla="*/ 0 w 55"/>
                  <a:gd name="T3" fmla="*/ 7 h 138"/>
                  <a:gd name="T4" fmla="*/ 32 w 55"/>
                  <a:gd name="T5" fmla="*/ 138 h 138"/>
                  <a:gd name="T6" fmla="*/ 55 w 55"/>
                  <a:gd name="T7" fmla="*/ 132 h 138"/>
                  <a:gd name="T8" fmla="*/ 23 w 55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38"/>
                  <a:gd name="T17" fmla="*/ 55 w 55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38">
                    <a:moveTo>
                      <a:pt x="23" y="0"/>
                    </a:moveTo>
                    <a:lnTo>
                      <a:pt x="0" y="7"/>
                    </a:lnTo>
                    <a:lnTo>
                      <a:pt x="32" y="138"/>
                    </a:lnTo>
                    <a:lnTo>
                      <a:pt x="55" y="13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2" name="Freeform 84"/>
              <p:cNvSpPr>
                <a:spLocks/>
              </p:cNvSpPr>
              <p:nvPr/>
            </p:nvSpPr>
            <p:spPr bwMode="auto">
              <a:xfrm>
                <a:off x="19149" y="11307"/>
                <a:ext cx="49" cy="44"/>
              </a:xfrm>
              <a:custGeom>
                <a:avLst/>
                <a:gdLst>
                  <a:gd name="T0" fmla="*/ 0 w 25"/>
                  <a:gd name="T1" fmla="*/ 3 h 7"/>
                  <a:gd name="T2" fmla="*/ 0 w 25"/>
                  <a:gd name="T3" fmla="*/ 7 h 7"/>
                  <a:gd name="T4" fmla="*/ 23 w 25"/>
                  <a:gd name="T5" fmla="*/ 0 h 7"/>
                  <a:gd name="T6" fmla="*/ 25 w 25"/>
                  <a:gd name="T7" fmla="*/ 3 h 7"/>
                  <a:gd name="T8" fmla="*/ 0 w 25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0" y="3"/>
                    </a:moveTo>
                    <a:lnTo>
                      <a:pt x="0" y="7"/>
                    </a:lnTo>
                    <a:lnTo>
                      <a:pt x="23" y="0"/>
                    </a:lnTo>
                    <a:lnTo>
                      <a:pt x="2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3" name="Freeform 85"/>
              <p:cNvSpPr>
                <a:spLocks/>
              </p:cNvSpPr>
              <p:nvPr/>
            </p:nvSpPr>
            <p:spPr bwMode="auto">
              <a:xfrm>
                <a:off x="19214" y="11641"/>
                <a:ext cx="158" cy="344"/>
              </a:xfrm>
              <a:custGeom>
                <a:avLst/>
                <a:gdLst>
                  <a:gd name="T0" fmla="*/ 23 w 77"/>
                  <a:gd name="T1" fmla="*/ 0 h 147"/>
                  <a:gd name="T2" fmla="*/ 0 w 77"/>
                  <a:gd name="T3" fmla="*/ 7 h 147"/>
                  <a:gd name="T4" fmla="*/ 54 w 77"/>
                  <a:gd name="T5" fmla="*/ 147 h 147"/>
                  <a:gd name="T6" fmla="*/ 77 w 77"/>
                  <a:gd name="T7" fmla="*/ 140 h 147"/>
                  <a:gd name="T8" fmla="*/ 23 w 77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47"/>
                  <a:gd name="T17" fmla="*/ 77 w 7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47">
                    <a:moveTo>
                      <a:pt x="23" y="0"/>
                    </a:moveTo>
                    <a:lnTo>
                      <a:pt x="0" y="7"/>
                    </a:lnTo>
                    <a:lnTo>
                      <a:pt x="54" y="147"/>
                    </a:lnTo>
                    <a:lnTo>
                      <a:pt x="77" y="14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4" name="Freeform 86"/>
              <p:cNvSpPr>
                <a:spLocks/>
              </p:cNvSpPr>
              <p:nvPr/>
            </p:nvSpPr>
            <p:spPr bwMode="auto">
              <a:xfrm>
                <a:off x="19214" y="11614"/>
                <a:ext cx="47" cy="44"/>
              </a:xfrm>
              <a:custGeom>
                <a:avLst/>
                <a:gdLst>
                  <a:gd name="T0" fmla="*/ 0 w 23"/>
                  <a:gd name="T1" fmla="*/ 7 h 7"/>
                  <a:gd name="T2" fmla="*/ 23 w 23"/>
                  <a:gd name="T3" fmla="*/ 0 h 7"/>
                  <a:gd name="T4" fmla="*/ 23 w 23"/>
                  <a:gd name="T5" fmla="*/ 1 h 7"/>
                  <a:gd name="T6" fmla="*/ 0 w 23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7"/>
                  <a:gd name="T14" fmla="*/ 23 w 2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7">
                    <a:moveTo>
                      <a:pt x="0" y="7"/>
                    </a:moveTo>
                    <a:lnTo>
                      <a:pt x="23" y="0"/>
                    </a:lnTo>
                    <a:lnTo>
                      <a:pt x="23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5" name="Freeform 87"/>
              <p:cNvSpPr>
                <a:spLocks/>
              </p:cNvSpPr>
              <p:nvPr/>
            </p:nvSpPr>
            <p:spPr bwMode="auto">
              <a:xfrm>
                <a:off x="19324" y="11964"/>
                <a:ext cx="158" cy="263"/>
              </a:xfrm>
              <a:custGeom>
                <a:avLst/>
                <a:gdLst>
                  <a:gd name="T0" fmla="*/ 22 w 75"/>
                  <a:gd name="T1" fmla="*/ 0 h 112"/>
                  <a:gd name="T2" fmla="*/ 0 w 75"/>
                  <a:gd name="T3" fmla="*/ 12 h 112"/>
                  <a:gd name="T4" fmla="*/ 54 w 75"/>
                  <a:gd name="T5" fmla="*/ 112 h 112"/>
                  <a:gd name="T6" fmla="*/ 75 w 75"/>
                  <a:gd name="T7" fmla="*/ 100 h 112"/>
                  <a:gd name="T8" fmla="*/ 22 w 75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12"/>
                  <a:gd name="T17" fmla="*/ 75 w 75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12">
                    <a:moveTo>
                      <a:pt x="22" y="0"/>
                    </a:moveTo>
                    <a:lnTo>
                      <a:pt x="0" y="12"/>
                    </a:lnTo>
                    <a:lnTo>
                      <a:pt x="54" y="112"/>
                    </a:lnTo>
                    <a:lnTo>
                      <a:pt x="75" y="10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6" name="Freeform 88"/>
              <p:cNvSpPr>
                <a:spLocks/>
              </p:cNvSpPr>
              <p:nvPr/>
            </p:nvSpPr>
            <p:spPr bwMode="auto">
              <a:xfrm>
                <a:off x="19324" y="11963"/>
                <a:ext cx="49" cy="44"/>
              </a:xfrm>
              <a:custGeom>
                <a:avLst/>
                <a:gdLst>
                  <a:gd name="T0" fmla="*/ 0 w 23"/>
                  <a:gd name="T1" fmla="*/ 9 h 18"/>
                  <a:gd name="T2" fmla="*/ 4 w 23"/>
                  <a:gd name="T3" fmla="*/ 18 h 18"/>
                  <a:gd name="T4" fmla="*/ 0 w 23"/>
                  <a:gd name="T5" fmla="*/ 12 h 18"/>
                  <a:gd name="T6" fmla="*/ 22 w 23"/>
                  <a:gd name="T7" fmla="*/ 0 h 18"/>
                  <a:gd name="T8" fmla="*/ 23 w 23"/>
                  <a:gd name="T9" fmla="*/ 2 h 18"/>
                  <a:gd name="T10" fmla="*/ 0 w 23"/>
                  <a:gd name="T11" fmla="*/ 9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8"/>
                  <a:gd name="T20" fmla="*/ 23 w 23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8">
                    <a:moveTo>
                      <a:pt x="0" y="9"/>
                    </a:moveTo>
                    <a:lnTo>
                      <a:pt x="4" y="18"/>
                    </a:lnTo>
                    <a:lnTo>
                      <a:pt x="0" y="12"/>
                    </a:lnTo>
                    <a:lnTo>
                      <a:pt x="22" y="0"/>
                    </a:lnTo>
                    <a:lnTo>
                      <a:pt x="23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7" name="Freeform 89"/>
              <p:cNvSpPr>
                <a:spLocks/>
              </p:cNvSpPr>
              <p:nvPr/>
            </p:nvSpPr>
            <p:spPr bwMode="auto">
              <a:xfrm>
                <a:off x="19436" y="12198"/>
                <a:ext cx="113" cy="171"/>
              </a:xfrm>
              <a:custGeom>
                <a:avLst/>
                <a:gdLst>
                  <a:gd name="T0" fmla="*/ 21 w 53"/>
                  <a:gd name="T1" fmla="*/ 0 h 73"/>
                  <a:gd name="T2" fmla="*/ 0 w 53"/>
                  <a:gd name="T3" fmla="*/ 12 h 73"/>
                  <a:gd name="T4" fmla="*/ 32 w 53"/>
                  <a:gd name="T5" fmla="*/ 73 h 73"/>
                  <a:gd name="T6" fmla="*/ 53 w 53"/>
                  <a:gd name="T7" fmla="*/ 62 h 73"/>
                  <a:gd name="T8" fmla="*/ 21 w 53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3"/>
                  <a:gd name="T17" fmla="*/ 53 w 5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3">
                    <a:moveTo>
                      <a:pt x="21" y="0"/>
                    </a:moveTo>
                    <a:lnTo>
                      <a:pt x="0" y="12"/>
                    </a:lnTo>
                    <a:lnTo>
                      <a:pt x="32" y="73"/>
                    </a:lnTo>
                    <a:lnTo>
                      <a:pt x="53" y="6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8" name="Freeform 90"/>
              <p:cNvSpPr>
                <a:spLocks/>
              </p:cNvSpPr>
              <p:nvPr/>
            </p:nvSpPr>
            <p:spPr bwMode="auto">
              <a:xfrm>
                <a:off x="19436" y="12183"/>
                <a:ext cx="47" cy="44"/>
              </a:xfrm>
              <a:custGeom>
                <a:avLst/>
                <a:gdLst>
                  <a:gd name="T0" fmla="*/ 0 w 21"/>
                  <a:gd name="T1" fmla="*/ 12 h 12"/>
                  <a:gd name="T2" fmla="*/ 21 w 21"/>
                  <a:gd name="T3" fmla="*/ 0 h 12"/>
                  <a:gd name="T4" fmla="*/ 0 w 21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2"/>
                  <a:gd name="T11" fmla="*/ 21 w 2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2">
                    <a:moveTo>
                      <a:pt x="0" y="12"/>
                    </a:moveTo>
                    <a:lnTo>
                      <a:pt x="2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89" name="Rectangle 91"/>
              <p:cNvSpPr>
                <a:spLocks noChangeArrowheads="1"/>
              </p:cNvSpPr>
              <p:nvPr/>
            </p:nvSpPr>
            <p:spPr bwMode="auto">
              <a:xfrm>
                <a:off x="19504" y="12355"/>
                <a:ext cx="49" cy="117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0" name="Freeform 92"/>
              <p:cNvSpPr>
                <a:spLocks/>
              </p:cNvSpPr>
              <p:nvPr/>
            </p:nvSpPr>
            <p:spPr bwMode="auto">
              <a:xfrm>
                <a:off x="19504" y="12325"/>
                <a:ext cx="49" cy="44"/>
              </a:xfrm>
              <a:custGeom>
                <a:avLst/>
                <a:gdLst>
                  <a:gd name="T0" fmla="*/ 21 w 24"/>
                  <a:gd name="T1" fmla="*/ 0 h 11"/>
                  <a:gd name="T2" fmla="*/ 24 w 24"/>
                  <a:gd name="T3" fmla="*/ 5 h 11"/>
                  <a:gd name="T4" fmla="*/ 0 w 24"/>
                  <a:gd name="T5" fmla="*/ 5 h 11"/>
                  <a:gd name="T6" fmla="*/ 0 w 24"/>
                  <a:gd name="T7" fmla="*/ 11 h 11"/>
                  <a:gd name="T8" fmla="*/ 21 w 2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1"/>
                  <a:gd name="T17" fmla="*/ 24 w 2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1">
                    <a:moveTo>
                      <a:pt x="21" y="0"/>
                    </a:moveTo>
                    <a:lnTo>
                      <a:pt x="24" y="5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1" name="Rectangle 93"/>
              <p:cNvSpPr>
                <a:spLocks noChangeArrowheads="1"/>
              </p:cNvSpPr>
              <p:nvPr/>
            </p:nvSpPr>
            <p:spPr bwMode="auto">
              <a:xfrm>
                <a:off x="19504" y="12471"/>
                <a:ext cx="49" cy="6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2" name="Freeform 94"/>
              <p:cNvSpPr>
                <a:spLocks/>
              </p:cNvSpPr>
              <p:nvPr/>
            </p:nvSpPr>
            <p:spPr bwMode="auto">
              <a:xfrm>
                <a:off x="19504" y="12431"/>
                <a:ext cx="49" cy="44"/>
              </a:xfrm>
              <a:custGeom>
                <a:avLst/>
                <a:gdLst>
                  <a:gd name="T0" fmla="*/ 0 w 24"/>
                  <a:gd name="T1" fmla="*/ 0 h 44"/>
                  <a:gd name="T2" fmla="*/ 24 w 24"/>
                  <a:gd name="T3" fmla="*/ 0 h 44"/>
                  <a:gd name="T4" fmla="*/ 0 w 24"/>
                  <a:gd name="T5" fmla="*/ 0 h 4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4"/>
                  <a:gd name="T11" fmla="*/ 24 w 24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3" name="Freeform 95"/>
              <p:cNvSpPr>
                <a:spLocks/>
              </p:cNvSpPr>
              <p:nvPr/>
            </p:nvSpPr>
            <p:spPr bwMode="auto">
              <a:xfrm>
                <a:off x="19495" y="13083"/>
                <a:ext cx="58" cy="283"/>
              </a:xfrm>
              <a:custGeom>
                <a:avLst/>
                <a:gdLst>
                  <a:gd name="T0" fmla="*/ 27 w 27"/>
                  <a:gd name="T1" fmla="*/ 0 h 121"/>
                  <a:gd name="T2" fmla="*/ 2 w 27"/>
                  <a:gd name="T3" fmla="*/ 0 h 121"/>
                  <a:gd name="T4" fmla="*/ 0 w 27"/>
                  <a:gd name="T5" fmla="*/ 121 h 121"/>
                  <a:gd name="T6" fmla="*/ 24 w 27"/>
                  <a:gd name="T7" fmla="*/ 121 h 121"/>
                  <a:gd name="T8" fmla="*/ 27 w 27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21"/>
                  <a:gd name="T17" fmla="*/ 27 w 27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21">
                    <a:moveTo>
                      <a:pt x="27" y="0"/>
                    </a:moveTo>
                    <a:lnTo>
                      <a:pt x="2" y="0"/>
                    </a:lnTo>
                    <a:lnTo>
                      <a:pt x="0" y="121"/>
                    </a:lnTo>
                    <a:lnTo>
                      <a:pt x="24" y="12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4" name="Freeform 96"/>
              <p:cNvSpPr>
                <a:spLocks/>
              </p:cNvSpPr>
              <p:nvPr/>
            </p:nvSpPr>
            <p:spPr bwMode="auto">
              <a:xfrm>
                <a:off x="19504" y="13042"/>
                <a:ext cx="49" cy="44"/>
              </a:xfrm>
              <a:custGeom>
                <a:avLst/>
                <a:gdLst>
                  <a:gd name="T0" fmla="*/ 26 w 26"/>
                  <a:gd name="T1" fmla="*/ 0 h 44"/>
                  <a:gd name="T2" fmla="*/ 25 w 26"/>
                  <a:gd name="T3" fmla="*/ 0 h 44"/>
                  <a:gd name="T4" fmla="*/ 0 w 26"/>
                  <a:gd name="T5" fmla="*/ 0 h 44"/>
                  <a:gd name="T6" fmla="*/ 2 w 26"/>
                  <a:gd name="T7" fmla="*/ 0 h 44"/>
                  <a:gd name="T8" fmla="*/ 26 w 26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44"/>
                  <a:gd name="T17" fmla="*/ 26 w 2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44">
                    <a:moveTo>
                      <a:pt x="26" y="0"/>
                    </a:moveTo>
                    <a:lnTo>
                      <a:pt x="25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5" name="Freeform 97"/>
              <p:cNvSpPr>
                <a:spLocks/>
              </p:cNvSpPr>
              <p:nvPr/>
            </p:nvSpPr>
            <p:spPr bwMode="auto">
              <a:xfrm>
                <a:off x="19495" y="13366"/>
                <a:ext cx="58" cy="169"/>
              </a:xfrm>
              <a:custGeom>
                <a:avLst/>
                <a:gdLst>
                  <a:gd name="T0" fmla="*/ 24 w 27"/>
                  <a:gd name="T1" fmla="*/ 0 h 72"/>
                  <a:gd name="T2" fmla="*/ 0 w 27"/>
                  <a:gd name="T3" fmla="*/ 2 h 72"/>
                  <a:gd name="T4" fmla="*/ 2 w 27"/>
                  <a:gd name="T5" fmla="*/ 72 h 72"/>
                  <a:gd name="T6" fmla="*/ 27 w 27"/>
                  <a:gd name="T7" fmla="*/ 70 h 72"/>
                  <a:gd name="T8" fmla="*/ 24 w 27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72"/>
                  <a:gd name="T17" fmla="*/ 27 w 27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72">
                    <a:moveTo>
                      <a:pt x="24" y="0"/>
                    </a:moveTo>
                    <a:lnTo>
                      <a:pt x="0" y="2"/>
                    </a:lnTo>
                    <a:lnTo>
                      <a:pt x="2" y="72"/>
                    </a:lnTo>
                    <a:lnTo>
                      <a:pt x="27" y="7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6" name="Freeform 98"/>
              <p:cNvSpPr>
                <a:spLocks/>
              </p:cNvSpPr>
              <p:nvPr/>
            </p:nvSpPr>
            <p:spPr bwMode="auto">
              <a:xfrm>
                <a:off x="19495" y="13327"/>
                <a:ext cx="54" cy="44"/>
              </a:xfrm>
              <a:custGeom>
                <a:avLst/>
                <a:gdLst>
                  <a:gd name="T0" fmla="*/ 0 w 24"/>
                  <a:gd name="T1" fmla="*/ 0 h 2"/>
                  <a:gd name="T2" fmla="*/ 0 w 24"/>
                  <a:gd name="T3" fmla="*/ 2 h 2"/>
                  <a:gd name="T4" fmla="*/ 24 w 24"/>
                  <a:gd name="T5" fmla="*/ 0 h 2"/>
                  <a:gd name="T6" fmla="*/ 0 w 2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"/>
                  <a:gd name="T14" fmla="*/ 24 w 2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">
                    <a:moveTo>
                      <a:pt x="0" y="0"/>
                    </a:moveTo>
                    <a:lnTo>
                      <a:pt x="0" y="2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7" name="Freeform 99"/>
              <p:cNvSpPr>
                <a:spLocks/>
              </p:cNvSpPr>
              <p:nvPr/>
            </p:nvSpPr>
            <p:spPr bwMode="auto">
              <a:xfrm>
                <a:off x="19504" y="13527"/>
                <a:ext cx="203" cy="1089"/>
              </a:xfrm>
              <a:custGeom>
                <a:avLst/>
                <a:gdLst>
                  <a:gd name="T0" fmla="*/ 25 w 99"/>
                  <a:gd name="T1" fmla="*/ 0 h 465"/>
                  <a:gd name="T2" fmla="*/ 0 w 99"/>
                  <a:gd name="T3" fmla="*/ 4 h 465"/>
                  <a:gd name="T4" fmla="*/ 74 w 99"/>
                  <a:gd name="T5" fmla="*/ 465 h 465"/>
                  <a:gd name="T6" fmla="*/ 99 w 99"/>
                  <a:gd name="T7" fmla="*/ 461 h 465"/>
                  <a:gd name="T8" fmla="*/ 25 w 99"/>
                  <a:gd name="T9" fmla="*/ 0 h 4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65"/>
                  <a:gd name="T17" fmla="*/ 99 w 99"/>
                  <a:gd name="T18" fmla="*/ 465 h 4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65">
                    <a:moveTo>
                      <a:pt x="25" y="0"/>
                    </a:moveTo>
                    <a:lnTo>
                      <a:pt x="0" y="4"/>
                    </a:lnTo>
                    <a:lnTo>
                      <a:pt x="74" y="465"/>
                    </a:lnTo>
                    <a:lnTo>
                      <a:pt x="99" y="46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8" name="Freeform 100"/>
              <p:cNvSpPr>
                <a:spLocks/>
              </p:cNvSpPr>
              <p:nvPr/>
            </p:nvSpPr>
            <p:spPr bwMode="auto">
              <a:xfrm>
                <a:off x="19504" y="13493"/>
                <a:ext cx="49" cy="44"/>
              </a:xfrm>
              <a:custGeom>
                <a:avLst/>
                <a:gdLst>
                  <a:gd name="T0" fmla="*/ 0 w 25"/>
                  <a:gd name="T1" fmla="*/ 3 h 4"/>
                  <a:gd name="T2" fmla="*/ 0 w 25"/>
                  <a:gd name="T3" fmla="*/ 4 h 4"/>
                  <a:gd name="T4" fmla="*/ 25 w 25"/>
                  <a:gd name="T5" fmla="*/ 0 h 4"/>
                  <a:gd name="T6" fmla="*/ 25 w 25"/>
                  <a:gd name="T7" fmla="*/ 1 h 4"/>
                  <a:gd name="T8" fmla="*/ 0 w 25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"/>
                  <a:gd name="T17" fmla="*/ 25 w 2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">
                    <a:moveTo>
                      <a:pt x="0" y="3"/>
                    </a:moveTo>
                    <a:lnTo>
                      <a:pt x="0" y="4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99" name="Freeform 101"/>
              <p:cNvSpPr>
                <a:spLocks/>
              </p:cNvSpPr>
              <p:nvPr/>
            </p:nvSpPr>
            <p:spPr bwMode="auto">
              <a:xfrm>
                <a:off x="19659" y="14598"/>
                <a:ext cx="49" cy="44"/>
              </a:xfrm>
              <a:custGeom>
                <a:avLst/>
                <a:gdLst>
                  <a:gd name="T0" fmla="*/ 25 w 26"/>
                  <a:gd name="T1" fmla="*/ 0 h 15"/>
                  <a:gd name="T2" fmla="*/ 26 w 26"/>
                  <a:gd name="T3" fmla="*/ 12 h 15"/>
                  <a:gd name="T4" fmla="*/ 2 w 26"/>
                  <a:gd name="T5" fmla="*/ 15 h 15"/>
                  <a:gd name="T6" fmla="*/ 0 w 26"/>
                  <a:gd name="T7" fmla="*/ 4 h 15"/>
                  <a:gd name="T8" fmla="*/ 25 w 2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"/>
                  <a:gd name="T17" fmla="*/ 26 w 2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">
                    <a:moveTo>
                      <a:pt x="25" y="0"/>
                    </a:moveTo>
                    <a:lnTo>
                      <a:pt x="26" y="12"/>
                    </a:lnTo>
                    <a:lnTo>
                      <a:pt x="2" y="15"/>
                    </a:lnTo>
                    <a:lnTo>
                      <a:pt x="0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0" name="Rectangle 102"/>
              <p:cNvSpPr>
                <a:spLocks noChangeArrowheads="1"/>
              </p:cNvSpPr>
              <p:nvPr/>
            </p:nvSpPr>
            <p:spPr bwMode="auto">
              <a:xfrm>
                <a:off x="19149" y="11087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1" name="Freeform 103"/>
              <p:cNvSpPr>
                <a:spLocks/>
              </p:cNvSpPr>
              <p:nvPr/>
            </p:nvSpPr>
            <p:spPr bwMode="auto">
              <a:xfrm>
                <a:off x="18968" y="8808"/>
                <a:ext cx="381" cy="933"/>
              </a:xfrm>
              <a:custGeom>
                <a:avLst/>
                <a:gdLst>
                  <a:gd name="T0" fmla="*/ 23 w 182"/>
                  <a:gd name="T1" fmla="*/ 0 h 398"/>
                  <a:gd name="T2" fmla="*/ 89 w 182"/>
                  <a:gd name="T3" fmla="*/ 164 h 398"/>
                  <a:gd name="T4" fmla="*/ 182 w 182"/>
                  <a:gd name="T5" fmla="*/ 390 h 398"/>
                  <a:gd name="T6" fmla="*/ 159 w 182"/>
                  <a:gd name="T7" fmla="*/ 398 h 398"/>
                  <a:gd name="T8" fmla="*/ 66 w 182"/>
                  <a:gd name="T9" fmla="*/ 172 h 398"/>
                  <a:gd name="T10" fmla="*/ 0 w 182"/>
                  <a:gd name="T11" fmla="*/ 8 h 398"/>
                  <a:gd name="T12" fmla="*/ 23 w 182"/>
                  <a:gd name="T13" fmla="*/ 0 h 3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2"/>
                  <a:gd name="T22" fmla="*/ 0 h 398"/>
                  <a:gd name="T23" fmla="*/ 182 w 182"/>
                  <a:gd name="T24" fmla="*/ 398 h 3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2" h="398">
                    <a:moveTo>
                      <a:pt x="23" y="0"/>
                    </a:moveTo>
                    <a:lnTo>
                      <a:pt x="89" y="164"/>
                    </a:lnTo>
                    <a:lnTo>
                      <a:pt x="182" y="390"/>
                    </a:lnTo>
                    <a:lnTo>
                      <a:pt x="159" y="398"/>
                    </a:lnTo>
                    <a:lnTo>
                      <a:pt x="66" y="172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2" name="Freeform 104"/>
              <p:cNvSpPr>
                <a:spLocks/>
              </p:cNvSpPr>
              <p:nvPr/>
            </p:nvSpPr>
            <p:spPr bwMode="auto">
              <a:xfrm>
                <a:off x="19303" y="9721"/>
                <a:ext cx="271" cy="642"/>
              </a:xfrm>
              <a:custGeom>
                <a:avLst/>
                <a:gdLst>
                  <a:gd name="T0" fmla="*/ 23 w 131"/>
                  <a:gd name="T1" fmla="*/ 0 h 274"/>
                  <a:gd name="T2" fmla="*/ 131 w 131"/>
                  <a:gd name="T3" fmla="*/ 267 h 274"/>
                  <a:gd name="T4" fmla="*/ 108 w 131"/>
                  <a:gd name="T5" fmla="*/ 274 h 274"/>
                  <a:gd name="T6" fmla="*/ 0 w 131"/>
                  <a:gd name="T7" fmla="*/ 8 h 274"/>
                  <a:gd name="T8" fmla="*/ 23 w 131"/>
                  <a:gd name="T9" fmla="*/ 0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74"/>
                  <a:gd name="T17" fmla="*/ 131 w 131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74">
                    <a:moveTo>
                      <a:pt x="23" y="0"/>
                    </a:moveTo>
                    <a:lnTo>
                      <a:pt x="131" y="267"/>
                    </a:lnTo>
                    <a:lnTo>
                      <a:pt x="108" y="274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3" name="Freeform 105"/>
              <p:cNvSpPr>
                <a:spLocks/>
              </p:cNvSpPr>
              <p:nvPr/>
            </p:nvSpPr>
            <p:spPr bwMode="auto">
              <a:xfrm>
                <a:off x="19303" y="9697"/>
                <a:ext cx="47" cy="44"/>
              </a:xfrm>
              <a:custGeom>
                <a:avLst/>
                <a:gdLst>
                  <a:gd name="T0" fmla="*/ 23 w 23"/>
                  <a:gd name="T1" fmla="*/ 0 h 8"/>
                  <a:gd name="T2" fmla="*/ 0 w 23"/>
                  <a:gd name="T3" fmla="*/ 8 h 8"/>
                  <a:gd name="T4" fmla="*/ 23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23" y="0"/>
                    </a:move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4" name="Freeform 106"/>
              <p:cNvSpPr>
                <a:spLocks/>
              </p:cNvSpPr>
              <p:nvPr/>
            </p:nvSpPr>
            <p:spPr bwMode="auto">
              <a:xfrm>
                <a:off x="19525" y="10351"/>
                <a:ext cx="71" cy="450"/>
              </a:xfrm>
              <a:custGeom>
                <a:avLst/>
                <a:gdLst>
                  <a:gd name="T0" fmla="*/ 24 w 34"/>
                  <a:gd name="T1" fmla="*/ 0 h 192"/>
                  <a:gd name="T2" fmla="*/ 29 w 34"/>
                  <a:gd name="T3" fmla="*/ 23 h 192"/>
                  <a:gd name="T4" fmla="*/ 31 w 34"/>
                  <a:gd name="T5" fmla="*/ 64 h 192"/>
                  <a:gd name="T6" fmla="*/ 34 w 34"/>
                  <a:gd name="T7" fmla="*/ 192 h 192"/>
                  <a:gd name="T8" fmla="*/ 10 w 34"/>
                  <a:gd name="T9" fmla="*/ 192 h 192"/>
                  <a:gd name="T10" fmla="*/ 7 w 34"/>
                  <a:gd name="T11" fmla="*/ 65 h 192"/>
                  <a:gd name="T12" fmla="*/ 5 w 34"/>
                  <a:gd name="T13" fmla="*/ 25 h 192"/>
                  <a:gd name="T14" fmla="*/ 0 w 34"/>
                  <a:gd name="T15" fmla="*/ 4 h 192"/>
                  <a:gd name="T16" fmla="*/ 24 w 34"/>
                  <a:gd name="T17" fmla="*/ 0 h 1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192"/>
                  <a:gd name="T29" fmla="*/ 34 w 34"/>
                  <a:gd name="T30" fmla="*/ 192 h 1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192">
                    <a:moveTo>
                      <a:pt x="24" y="0"/>
                    </a:moveTo>
                    <a:lnTo>
                      <a:pt x="29" y="23"/>
                    </a:lnTo>
                    <a:lnTo>
                      <a:pt x="31" y="64"/>
                    </a:lnTo>
                    <a:lnTo>
                      <a:pt x="34" y="192"/>
                    </a:lnTo>
                    <a:lnTo>
                      <a:pt x="10" y="192"/>
                    </a:lnTo>
                    <a:lnTo>
                      <a:pt x="7" y="65"/>
                    </a:lnTo>
                    <a:lnTo>
                      <a:pt x="5" y="25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5" name="Freeform 107"/>
              <p:cNvSpPr>
                <a:spLocks/>
              </p:cNvSpPr>
              <p:nvPr/>
            </p:nvSpPr>
            <p:spPr bwMode="auto">
              <a:xfrm>
                <a:off x="19525" y="10319"/>
                <a:ext cx="50" cy="44"/>
              </a:xfrm>
              <a:custGeom>
                <a:avLst/>
                <a:gdLst>
                  <a:gd name="T0" fmla="*/ 24 w 24"/>
                  <a:gd name="T1" fmla="*/ 3 h 10"/>
                  <a:gd name="T2" fmla="*/ 23 w 24"/>
                  <a:gd name="T3" fmla="*/ 0 h 10"/>
                  <a:gd name="T4" fmla="*/ 24 w 24"/>
                  <a:gd name="T5" fmla="*/ 5 h 10"/>
                  <a:gd name="T6" fmla="*/ 0 w 24"/>
                  <a:gd name="T7" fmla="*/ 9 h 10"/>
                  <a:gd name="T8" fmla="*/ 1 w 24"/>
                  <a:gd name="T9" fmla="*/ 10 h 10"/>
                  <a:gd name="T10" fmla="*/ 24 w 24"/>
                  <a:gd name="T11" fmla="*/ 3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0"/>
                  <a:gd name="T20" fmla="*/ 24 w 24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0">
                    <a:moveTo>
                      <a:pt x="24" y="3"/>
                    </a:moveTo>
                    <a:lnTo>
                      <a:pt x="23" y="0"/>
                    </a:lnTo>
                    <a:lnTo>
                      <a:pt x="24" y="5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6" name="Rectangle 108"/>
              <p:cNvSpPr>
                <a:spLocks noChangeArrowheads="1"/>
              </p:cNvSpPr>
              <p:nvPr/>
            </p:nvSpPr>
            <p:spPr bwMode="auto">
              <a:xfrm>
                <a:off x="19544" y="10783"/>
                <a:ext cx="52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7" name="Freeform 109"/>
              <p:cNvSpPr>
                <a:spLocks/>
              </p:cNvSpPr>
              <p:nvPr/>
            </p:nvSpPr>
            <p:spPr bwMode="auto">
              <a:xfrm>
                <a:off x="18957" y="8784"/>
                <a:ext cx="58" cy="44"/>
              </a:xfrm>
              <a:custGeom>
                <a:avLst/>
                <a:gdLst>
                  <a:gd name="T0" fmla="*/ 28 w 28"/>
                  <a:gd name="T1" fmla="*/ 11 h 19"/>
                  <a:gd name="T2" fmla="*/ 23 w 28"/>
                  <a:gd name="T3" fmla="*/ 0 h 19"/>
                  <a:gd name="T4" fmla="*/ 0 w 28"/>
                  <a:gd name="T5" fmla="*/ 8 h 19"/>
                  <a:gd name="T6" fmla="*/ 5 w 28"/>
                  <a:gd name="T7" fmla="*/ 19 h 19"/>
                  <a:gd name="T8" fmla="*/ 28 w 28"/>
                  <a:gd name="T9" fmla="*/ 11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19"/>
                  <a:gd name="T17" fmla="*/ 28 w 28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19">
                    <a:moveTo>
                      <a:pt x="28" y="11"/>
                    </a:moveTo>
                    <a:lnTo>
                      <a:pt x="23" y="0"/>
                    </a:lnTo>
                    <a:lnTo>
                      <a:pt x="0" y="8"/>
                    </a:lnTo>
                    <a:lnTo>
                      <a:pt x="5" y="19"/>
                    </a:lnTo>
                    <a:lnTo>
                      <a:pt x="28" y="1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8" name="Freeform 110"/>
              <p:cNvSpPr>
                <a:spLocks/>
              </p:cNvSpPr>
              <p:nvPr/>
            </p:nvSpPr>
            <p:spPr bwMode="auto">
              <a:xfrm>
                <a:off x="18940" y="10513"/>
                <a:ext cx="161" cy="70"/>
              </a:xfrm>
              <a:custGeom>
                <a:avLst/>
                <a:gdLst>
                  <a:gd name="T0" fmla="*/ 1 w 79"/>
                  <a:gd name="T1" fmla="*/ 0 h 30"/>
                  <a:gd name="T2" fmla="*/ 46 w 79"/>
                  <a:gd name="T3" fmla="*/ 1 h 30"/>
                  <a:gd name="T4" fmla="*/ 79 w 79"/>
                  <a:gd name="T5" fmla="*/ 6 h 30"/>
                  <a:gd name="T6" fmla="*/ 76 w 79"/>
                  <a:gd name="T7" fmla="*/ 30 h 30"/>
                  <a:gd name="T8" fmla="*/ 43 w 79"/>
                  <a:gd name="T9" fmla="*/ 25 h 30"/>
                  <a:gd name="T10" fmla="*/ 0 w 79"/>
                  <a:gd name="T11" fmla="*/ 24 h 30"/>
                  <a:gd name="T12" fmla="*/ 1 w 79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30"/>
                  <a:gd name="T23" fmla="*/ 79 w 79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30">
                    <a:moveTo>
                      <a:pt x="1" y="0"/>
                    </a:moveTo>
                    <a:lnTo>
                      <a:pt x="46" y="1"/>
                    </a:lnTo>
                    <a:lnTo>
                      <a:pt x="79" y="6"/>
                    </a:lnTo>
                    <a:lnTo>
                      <a:pt x="76" y="30"/>
                    </a:lnTo>
                    <a:lnTo>
                      <a:pt x="43" y="25"/>
                    </a:lnTo>
                    <a:lnTo>
                      <a:pt x="0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09" name="Freeform 111"/>
              <p:cNvSpPr>
                <a:spLocks/>
              </p:cNvSpPr>
              <p:nvPr/>
            </p:nvSpPr>
            <p:spPr bwMode="auto">
              <a:xfrm>
                <a:off x="19095" y="10527"/>
                <a:ext cx="70" cy="78"/>
              </a:xfrm>
              <a:custGeom>
                <a:avLst/>
                <a:gdLst>
                  <a:gd name="T0" fmla="*/ 7 w 34"/>
                  <a:gd name="T1" fmla="*/ 0 h 33"/>
                  <a:gd name="T2" fmla="*/ 25 w 34"/>
                  <a:gd name="T3" fmla="*/ 5 h 33"/>
                  <a:gd name="T4" fmla="*/ 34 w 34"/>
                  <a:gd name="T5" fmla="*/ 10 h 33"/>
                  <a:gd name="T6" fmla="*/ 27 w 34"/>
                  <a:gd name="T7" fmla="*/ 33 h 33"/>
                  <a:gd name="T8" fmla="*/ 18 w 34"/>
                  <a:gd name="T9" fmla="*/ 28 h 33"/>
                  <a:gd name="T10" fmla="*/ 0 w 34"/>
                  <a:gd name="T11" fmla="*/ 23 h 33"/>
                  <a:gd name="T12" fmla="*/ 7 w 34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33"/>
                  <a:gd name="T23" fmla="*/ 34 w 34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33">
                    <a:moveTo>
                      <a:pt x="7" y="0"/>
                    </a:moveTo>
                    <a:lnTo>
                      <a:pt x="25" y="5"/>
                    </a:lnTo>
                    <a:lnTo>
                      <a:pt x="34" y="10"/>
                    </a:lnTo>
                    <a:lnTo>
                      <a:pt x="27" y="33"/>
                    </a:lnTo>
                    <a:lnTo>
                      <a:pt x="18" y="28"/>
                    </a:lnTo>
                    <a:lnTo>
                      <a:pt x="0" y="2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0" name="Freeform 112"/>
              <p:cNvSpPr>
                <a:spLocks/>
              </p:cNvSpPr>
              <p:nvPr/>
            </p:nvSpPr>
            <p:spPr bwMode="auto">
              <a:xfrm>
                <a:off x="19095" y="10527"/>
                <a:ext cx="44" cy="56"/>
              </a:xfrm>
              <a:custGeom>
                <a:avLst/>
                <a:gdLst>
                  <a:gd name="T0" fmla="*/ 5 w 9"/>
                  <a:gd name="T1" fmla="*/ 0 h 24"/>
                  <a:gd name="T2" fmla="*/ 9 w 9"/>
                  <a:gd name="T3" fmla="*/ 0 h 24"/>
                  <a:gd name="T4" fmla="*/ 7 w 9"/>
                  <a:gd name="T5" fmla="*/ 0 h 24"/>
                  <a:gd name="T6" fmla="*/ 0 w 9"/>
                  <a:gd name="T7" fmla="*/ 23 h 24"/>
                  <a:gd name="T8" fmla="*/ 2 w 9"/>
                  <a:gd name="T9" fmla="*/ 24 h 24"/>
                  <a:gd name="T10" fmla="*/ 5 w 9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4"/>
                  <a:gd name="T20" fmla="*/ 9 w 9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4">
                    <a:moveTo>
                      <a:pt x="5" y="0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0" y="23"/>
                    </a:lnTo>
                    <a:lnTo>
                      <a:pt x="2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1" name="Freeform 113"/>
              <p:cNvSpPr>
                <a:spLocks/>
              </p:cNvSpPr>
              <p:nvPr/>
            </p:nvSpPr>
            <p:spPr bwMode="auto">
              <a:xfrm>
                <a:off x="19132" y="10574"/>
                <a:ext cx="63" cy="159"/>
              </a:xfrm>
              <a:custGeom>
                <a:avLst/>
                <a:gdLst>
                  <a:gd name="T0" fmla="*/ 24 w 30"/>
                  <a:gd name="T1" fmla="*/ 0 h 68"/>
                  <a:gd name="T2" fmla="*/ 29 w 30"/>
                  <a:gd name="T3" fmla="*/ 19 h 68"/>
                  <a:gd name="T4" fmla="*/ 30 w 30"/>
                  <a:gd name="T5" fmla="*/ 65 h 68"/>
                  <a:gd name="T6" fmla="*/ 6 w 30"/>
                  <a:gd name="T7" fmla="*/ 68 h 68"/>
                  <a:gd name="T8" fmla="*/ 5 w 30"/>
                  <a:gd name="T9" fmla="*/ 22 h 68"/>
                  <a:gd name="T10" fmla="*/ 0 w 30"/>
                  <a:gd name="T11" fmla="*/ 4 h 68"/>
                  <a:gd name="T12" fmla="*/ 24 w 30"/>
                  <a:gd name="T13" fmla="*/ 0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68"/>
                  <a:gd name="T23" fmla="*/ 30 w 30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68">
                    <a:moveTo>
                      <a:pt x="24" y="0"/>
                    </a:moveTo>
                    <a:lnTo>
                      <a:pt x="29" y="19"/>
                    </a:lnTo>
                    <a:lnTo>
                      <a:pt x="30" y="65"/>
                    </a:lnTo>
                    <a:lnTo>
                      <a:pt x="6" y="68"/>
                    </a:lnTo>
                    <a:lnTo>
                      <a:pt x="5" y="22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2" name="Freeform 114"/>
              <p:cNvSpPr>
                <a:spLocks/>
              </p:cNvSpPr>
              <p:nvPr/>
            </p:nvSpPr>
            <p:spPr bwMode="auto">
              <a:xfrm>
                <a:off x="19132" y="10551"/>
                <a:ext cx="49" cy="54"/>
              </a:xfrm>
              <a:custGeom>
                <a:avLst/>
                <a:gdLst>
                  <a:gd name="T0" fmla="*/ 16 w 24"/>
                  <a:gd name="T1" fmla="*/ 0 h 23"/>
                  <a:gd name="T2" fmla="*/ 23 w 24"/>
                  <a:gd name="T3" fmla="*/ 3 h 23"/>
                  <a:gd name="T4" fmla="*/ 24 w 24"/>
                  <a:gd name="T5" fmla="*/ 10 h 23"/>
                  <a:gd name="T6" fmla="*/ 0 w 24"/>
                  <a:gd name="T7" fmla="*/ 14 h 23"/>
                  <a:gd name="T8" fmla="*/ 9 w 24"/>
                  <a:gd name="T9" fmla="*/ 23 h 23"/>
                  <a:gd name="T10" fmla="*/ 16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16" y="0"/>
                    </a:moveTo>
                    <a:lnTo>
                      <a:pt x="23" y="3"/>
                    </a:lnTo>
                    <a:lnTo>
                      <a:pt x="24" y="10"/>
                    </a:lnTo>
                    <a:lnTo>
                      <a:pt x="0" y="14"/>
                    </a:lnTo>
                    <a:lnTo>
                      <a:pt x="9" y="2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3" name="Freeform 115"/>
              <p:cNvSpPr>
                <a:spLocks/>
              </p:cNvSpPr>
              <p:nvPr/>
            </p:nvSpPr>
            <p:spPr bwMode="auto">
              <a:xfrm>
                <a:off x="19132" y="10731"/>
                <a:ext cx="63" cy="164"/>
              </a:xfrm>
              <a:custGeom>
                <a:avLst/>
                <a:gdLst>
                  <a:gd name="T0" fmla="*/ 30 w 30"/>
                  <a:gd name="T1" fmla="*/ 0 h 70"/>
                  <a:gd name="T2" fmla="*/ 29 w 30"/>
                  <a:gd name="T3" fmla="*/ 47 h 70"/>
                  <a:gd name="T4" fmla="*/ 24 w 30"/>
                  <a:gd name="T5" fmla="*/ 70 h 70"/>
                  <a:gd name="T6" fmla="*/ 0 w 30"/>
                  <a:gd name="T7" fmla="*/ 68 h 70"/>
                  <a:gd name="T8" fmla="*/ 5 w 30"/>
                  <a:gd name="T9" fmla="*/ 46 h 70"/>
                  <a:gd name="T10" fmla="*/ 6 w 30"/>
                  <a:gd name="T11" fmla="*/ 0 h 70"/>
                  <a:gd name="T12" fmla="*/ 30 w 30"/>
                  <a:gd name="T13" fmla="*/ 0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70"/>
                  <a:gd name="T23" fmla="*/ 30 w 30"/>
                  <a:gd name="T24" fmla="*/ 70 h 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70">
                    <a:moveTo>
                      <a:pt x="30" y="0"/>
                    </a:moveTo>
                    <a:lnTo>
                      <a:pt x="29" y="47"/>
                    </a:lnTo>
                    <a:lnTo>
                      <a:pt x="24" y="70"/>
                    </a:lnTo>
                    <a:lnTo>
                      <a:pt x="0" y="68"/>
                    </a:lnTo>
                    <a:lnTo>
                      <a:pt x="5" y="46"/>
                    </a:lnTo>
                    <a:lnTo>
                      <a:pt x="6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4" name="Freeform 116"/>
              <p:cNvSpPr>
                <a:spLocks/>
              </p:cNvSpPr>
              <p:nvPr/>
            </p:nvSpPr>
            <p:spPr bwMode="auto">
              <a:xfrm>
                <a:off x="19144" y="10689"/>
                <a:ext cx="51" cy="44"/>
              </a:xfrm>
              <a:custGeom>
                <a:avLst/>
                <a:gdLst>
                  <a:gd name="T0" fmla="*/ 24 w 24"/>
                  <a:gd name="T1" fmla="*/ 0 h 3"/>
                  <a:gd name="T2" fmla="*/ 24 w 24"/>
                  <a:gd name="T3" fmla="*/ 2 h 3"/>
                  <a:gd name="T4" fmla="*/ 0 w 24"/>
                  <a:gd name="T5" fmla="*/ 2 h 3"/>
                  <a:gd name="T6" fmla="*/ 0 w 24"/>
                  <a:gd name="T7" fmla="*/ 3 h 3"/>
                  <a:gd name="T8" fmla="*/ 24 w 2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"/>
                  <a:gd name="T17" fmla="*/ 24 w 2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">
                    <a:moveTo>
                      <a:pt x="24" y="0"/>
                    </a:moveTo>
                    <a:lnTo>
                      <a:pt x="24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5" name="Freeform 117"/>
              <p:cNvSpPr>
                <a:spLocks/>
              </p:cNvSpPr>
              <p:nvPr/>
            </p:nvSpPr>
            <p:spPr bwMode="auto">
              <a:xfrm>
                <a:off x="19081" y="10876"/>
                <a:ext cx="96" cy="82"/>
              </a:xfrm>
              <a:custGeom>
                <a:avLst/>
                <a:gdLst>
                  <a:gd name="T0" fmla="*/ 44 w 44"/>
                  <a:gd name="T1" fmla="*/ 15 h 35"/>
                  <a:gd name="T2" fmla="*/ 39 w 44"/>
                  <a:gd name="T3" fmla="*/ 21 h 35"/>
                  <a:gd name="T4" fmla="*/ 30 w 44"/>
                  <a:gd name="T5" fmla="*/ 29 h 35"/>
                  <a:gd name="T6" fmla="*/ 7 w 44"/>
                  <a:gd name="T7" fmla="*/ 35 h 35"/>
                  <a:gd name="T8" fmla="*/ 0 w 44"/>
                  <a:gd name="T9" fmla="*/ 13 h 35"/>
                  <a:gd name="T10" fmla="*/ 20 w 44"/>
                  <a:gd name="T11" fmla="*/ 8 h 35"/>
                  <a:gd name="T12" fmla="*/ 23 w 44"/>
                  <a:gd name="T13" fmla="*/ 4 h 35"/>
                  <a:gd name="T14" fmla="*/ 25 w 44"/>
                  <a:gd name="T15" fmla="*/ 0 h 35"/>
                  <a:gd name="T16" fmla="*/ 44 w 44"/>
                  <a:gd name="T17" fmla="*/ 1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5"/>
                  <a:gd name="T29" fmla="*/ 44 w 44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5">
                    <a:moveTo>
                      <a:pt x="44" y="15"/>
                    </a:moveTo>
                    <a:lnTo>
                      <a:pt x="39" y="21"/>
                    </a:lnTo>
                    <a:lnTo>
                      <a:pt x="30" y="29"/>
                    </a:lnTo>
                    <a:lnTo>
                      <a:pt x="7" y="35"/>
                    </a:lnTo>
                    <a:lnTo>
                      <a:pt x="0" y="13"/>
                    </a:lnTo>
                    <a:lnTo>
                      <a:pt x="20" y="8"/>
                    </a:lnTo>
                    <a:lnTo>
                      <a:pt x="23" y="4"/>
                    </a:lnTo>
                    <a:lnTo>
                      <a:pt x="25" y="0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6" name="Freeform 118"/>
              <p:cNvSpPr>
                <a:spLocks/>
              </p:cNvSpPr>
              <p:nvPr/>
            </p:nvSpPr>
            <p:spPr bwMode="auto">
              <a:xfrm>
                <a:off x="19132" y="10867"/>
                <a:ext cx="49" cy="44"/>
              </a:xfrm>
              <a:custGeom>
                <a:avLst/>
                <a:gdLst>
                  <a:gd name="T0" fmla="*/ 24 w 24"/>
                  <a:gd name="T1" fmla="*/ 8 h 15"/>
                  <a:gd name="T2" fmla="*/ 24 w 24"/>
                  <a:gd name="T3" fmla="*/ 13 h 15"/>
                  <a:gd name="T4" fmla="*/ 21 w 24"/>
                  <a:gd name="T5" fmla="*/ 15 h 15"/>
                  <a:gd name="T6" fmla="*/ 2 w 24"/>
                  <a:gd name="T7" fmla="*/ 0 h 15"/>
                  <a:gd name="T8" fmla="*/ 0 w 24"/>
                  <a:gd name="T9" fmla="*/ 6 h 15"/>
                  <a:gd name="T10" fmla="*/ 24 w 24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5"/>
                  <a:gd name="T20" fmla="*/ 24 w 24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5">
                    <a:moveTo>
                      <a:pt x="24" y="8"/>
                    </a:moveTo>
                    <a:lnTo>
                      <a:pt x="24" y="13"/>
                    </a:lnTo>
                    <a:lnTo>
                      <a:pt x="21" y="15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7" name="Freeform 119"/>
              <p:cNvSpPr>
                <a:spLocks/>
              </p:cNvSpPr>
              <p:nvPr/>
            </p:nvSpPr>
            <p:spPr bwMode="auto">
              <a:xfrm>
                <a:off x="18945" y="10906"/>
                <a:ext cx="150" cy="66"/>
              </a:xfrm>
              <a:custGeom>
                <a:avLst/>
                <a:gdLst>
                  <a:gd name="T0" fmla="*/ 73 w 73"/>
                  <a:gd name="T1" fmla="*/ 22 h 28"/>
                  <a:gd name="T2" fmla="*/ 46 w 73"/>
                  <a:gd name="T3" fmla="*/ 25 h 28"/>
                  <a:gd name="T4" fmla="*/ 4 w 73"/>
                  <a:gd name="T5" fmla="*/ 28 h 28"/>
                  <a:gd name="T6" fmla="*/ 0 w 73"/>
                  <a:gd name="T7" fmla="*/ 6 h 28"/>
                  <a:gd name="T8" fmla="*/ 42 w 73"/>
                  <a:gd name="T9" fmla="*/ 2 h 28"/>
                  <a:gd name="T10" fmla="*/ 69 w 73"/>
                  <a:gd name="T11" fmla="*/ 0 h 28"/>
                  <a:gd name="T12" fmla="*/ 73 w 73"/>
                  <a:gd name="T13" fmla="*/ 22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3"/>
                  <a:gd name="T22" fmla="*/ 0 h 28"/>
                  <a:gd name="T23" fmla="*/ 73 w 73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3" h="28">
                    <a:moveTo>
                      <a:pt x="73" y="22"/>
                    </a:moveTo>
                    <a:lnTo>
                      <a:pt x="46" y="25"/>
                    </a:lnTo>
                    <a:lnTo>
                      <a:pt x="4" y="28"/>
                    </a:lnTo>
                    <a:lnTo>
                      <a:pt x="0" y="6"/>
                    </a:lnTo>
                    <a:lnTo>
                      <a:pt x="42" y="2"/>
                    </a:lnTo>
                    <a:lnTo>
                      <a:pt x="69" y="0"/>
                    </a:lnTo>
                    <a:lnTo>
                      <a:pt x="73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8" name="Freeform 120"/>
              <p:cNvSpPr>
                <a:spLocks/>
              </p:cNvSpPr>
              <p:nvPr/>
            </p:nvSpPr>
            <p:spPr bwMode="auto">
              <a:xfrm>
                <a:off x="19081" y="10906"/>
                <a:ext cx="44" cy="52"/>
              </a:xfrm>
              <a:custGeom>
                <a:avLst/>
                <a:gdLst>
                  <a:gd name="T0" fmla="*/ 7 w 10"/>
                  <a:gd name="T1" fmla="*/ 22 h 22"/>
                  <a:gd name="T2" fmla="*/ 10 w 10"/>
                  <a:gd name="T3" fmla="*/ 22 h 22"/>
                  <a:gd name="T4" fmla="*/ 5 w 10"/>
                  <a:gd name="T5" fmla="*/ 22 h 22"/>
                  <a:gd name="T6" fmla="*/ 1 w 10"/>
                  <a:gd name="T7" fmla="*/ 0 h 22"/>
                  <a:gd name="T8" fmla="*/ 0 w 10"/>
                  <a:gd name="T9" fmla="*/ 0 h 22"/>
                  <a:gd name="T10" fmla="*/ 7 w 10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2"/>
                  <a:gd name="T20" fmla="*/ 10 w 10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2">
                    <a:moveTo>
                      <a:pt x="7" y="22"/>
                    </a:moveTo>
                    <a:lnTo>
                      <a:pt x="10" y="22"/>
                    </a:lnTo>
                    <a:lnTo>
                      <a:pt x="5" y="2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19" name="Freeform 121"/>
              <p:cNvSpPr>
                <a:spLocks/>
              </p:cNvSpPr>
              <p:nvPr/>
            </p:nvSpPr>
            <p:spPr bwMode="auto">
              <a:xfrm>
                <a:off x="18919" y="10921"/>
                <a:ext cx="44" cy="56"/>
              </a:xfrm>
              <a:custGeom>
                <a:avLst/>
                <a:gdLst>
                  <a:gd name="T0" fmla="*/ 15 w 15"/>
                  <a:gd name="T1" fmla="*/ 22 h 24"/>
                  <a:gd name="T2" fmla="*/ 3 w 15"/>
                  <a:gd name="T3" fmla="*/ 24 h 24"/>
                  <a:gd name="T4" fmla="*/ 0 w 15"/>
                  <a:gd name="T5" fmla="*/ 1 h 24"/>
                  <a:gd name="T6" fmla="*/ 11 w 15"/>
                  <a:gd name="T7" fmla="*/ 0 h 24"/>
                  <a:gd name="T8" fmla="*/ 15 w 15"/>
                  <a:gd name="T9" fmla="*/ 22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24"/>
                  <a:gd name="T17" fmla="*/ 15 w 1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24">
                    <a:moveTo>
                      <a:pt x="15" y="22"/>
                    </a:moveTo>
                    <a:lnTo>
                      <a:pt x="3" y="24"/>
                    </a:lnTo>
                    <a:lnTo>
                      <a:pt x="0" y="1"/>
                    </a:lnTo>
                    <a:lnTo>
                      <a:pt x="11" y="0"/>
                    </a:lnTo>
                    <a:lnTo>
                      <a:pt x="15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0" name="Freeform 122"/>
              <p:cNvSpPr>
                <a:spLocks/>
              </p:cNvSpPr>
              <p:nvPr/>
            </p:nvSpPr>
            <p:spPr bwMode="auto">
              <a:xfrm>
                <a:off x="18914" y="10513"/>
                <a:ext cx="44" cy="56"/>
              </a:xfrm>
              <a:custGeom>
                <a:avLst/>
                <a:gdLst>
                  <a:gd name="T0" fmla="*/ 13 w 13"/>
                  <a:gd name="T1" fmla="*/ 0 h 24"/>
                  <a:gd name="T2" fmla="*/ 2 w 13"/>
                  <a:gd name="T3" fmla="*/ 0 h 24"/>
                  <a:gd name="T4" fmla="*/ 0 w 13"/>
                  <a:gd name="T5" fmla="*/ 24 h 24"/>
                  <a:gd name="T6" fmla="*/ 12 w 13"/>
                  <a:gd name="T7" fmla="*/ 24 h 24"/>
                  <a:gd name="T8" fmla="*/ 13 w 13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24"/>
                  <a:gd name="T17" fmla="*/ 13 w 1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24">
                    <a:moveTo>
                      <a:pt x="13" y="0"/>
                    </a:moveTo>
                    <a:lnTo>
                      <a:pt x="2" y="0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1" name="Freeform 123"/>
              <p:cNvSpPr>
                <a:spLocks/>
              </p:cNvSpPr>
              <p:nvPr/>
            </p:nvSpPr>
            <p:spPr bwMode="auto">
              <a:xfrm>
                <a:off x="18903" y="8942"/>
                <a:ext cx="150" cy="574"/>
              </a:xfrm>
              <a:custGeom>
                <a:avLst/>
                <a:gdLst>
                  <a:gd name="T0" fmla="*/ 71 w 71"/>
                  <a:gd name="T1" fmla="*/ 0 h 245"/>
                  <a:gd name="T2" fmla="*/ 71 w 71"/>
                  <a:gd name="T3" fmla="*/ 37 h 245"/>
                  <a:gd name="T4" fmla="*/ 69 w 71"/>
                  <a:gd name="T5" fmla="*/ 63 h 245"/>
                  <a:gd name="T6" fmla="*/ 62 w 71"/>
                  <a:gd name="T7" fmla="*/ 92 h 245"/>
                  <a:gd name="T8" fmla="*/ 47 w 71"/>
                  <a:gd name="T9" fmla="*/ 162 h 245"/>
                  <a:gd name="T10" fmla="*/ 23 w 71"/>
                  <a:gd name="T11" fmla="*/ 245 h 245"/>
                  <a:gd name="T12" fmla="*/ 0 w 71"/>
                  <a:gd name="T13" fmla="*/ 237 h 245"/>
                  <a:gd name="T14" fmla="*/ 24 w 71"/>
                  <a:gd name="T15" fmla="*/ 156 h 245"/>
                  <a:gd name="T16" fmla="*/ 38 w 71"/>
                  <a:gd name="T17" fmla="*/ 88 h 245"/>
                  <a:gd name="T18" fmla="*/ 44 w 71"/>
                  <a:gd name="T19" fmla="*/ 61 h 245"/>
                  <a:gd name="T20" fmla="*/ 47 w 71"/>
                  <a:gd name="T21" fmla="*/ 36 h 245"/>
                  <a:gd name="T22" fmla="*/ 47 w 71"/>
                  <a:gd name="T23" fmla="*/ 0 h 245"/>
                  <a:gd name="T24" fmla="*/ 71 w 71"/>
                  <a:gd name="T25" fmla="*/ 0 h 2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245"/>
                  <a:gd name="T41" fmla="*/ 71 w 71"/>
                  <a:gd name="T42" fmla="*/ 245 h 2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245">
                    <a:moveTo>
                      <a:pt x="71" y="0"/>
                    </a:moveTo>
                    <a:lnTo>
                      <a:pt x="71" y="37"/>
                    </a:lnTo>
                    <a:lnTo>
                      <a:pt x="69" y="63"/>
                    </a:lnTo>
                    <a:lnTo>
                      <a:pt x="62" y="92"/>
                    </a:lnTo>
                    <a:lnTo>
                      <a:pt x="47" y="162"/>
                    </a:lnTo>
                    <a:lnTo>
                      <a:pt x="23" y="245"/>
                    </a:lnTo>
                    <a:lnTo>
                      <a:pt x="0" y="237"/>
                    </a:lnTo>
                    <a:lnTo>
                      <a:pt x="24" y="156"/>
                    </a:lnTo>
                    <a:lnTo>
                      <a:pt x="38" y="88"/>
                    </a:lnTo>
                    <a:lnTo>
                      <a:pt x="44" y="61"/>
                    </a:lnTo>
                    <a:lnTo>
                      <a:pt x="47" y="36"/>
                    </a:lnTo>
                    <a:lnTo>
                      <a:pt x="47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2" name="Freeform 124"/>
              <p:cNvSpPr>
                <a:spLocks/>
              </p:cNvSpPr>
              <p:nvPr/>
            </p:nvSpPr>
            <p:spPr bwMode="auto">
              <a:xfrm>
                <a:off x="18895" y="9497"/>
                <a:ext cx="58" cy="45"/>
              </a:xfrm>
              <a:custGeom>
                <a:avLst/>
                <a:gdLst>
                  <a:gd name="T0" fmla="*/ 27 w 27"/>
                  <a:gd name="T1" fmla="*/ 8 h 19"/>
                  <a:gd name="T2" fmla="*/ 23 w 27"/>
                  <a:gd name="T3" fmla="*/ 19 h 19"/>
                  <a:gd name="T4" fmla="*/ 0 w 27"/>
                  <a:gd name="T5" fmla="*/ 11 h 19"/>
                  <a:gd name="T6" fmla="*/ 4 w 27"/>
                  <a:gd name="T7" fmla="*/ 0 h 19"/>
                  <a:gd name="T8" fmla="*/ 27 w 27"/>
                  <a:gd name="T9" fmla="*/ 8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9"/>
                  <a:gd name="T17" fmla="*/ 27 w 2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9">
                    <a:moveTo>
                      <a:pt x="27" y="8"/>
                    </a:moveTo>
                    <a:lnTo>
                      <a:pt x="23" y="19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3" name="Rectangle 125"/>
              <p:cNvSpPr>
                <a:spLocks noChangeArrowheads="1"/>
              </p:cNvSpPr>
              <p:nvPr/>
            </p:nvSpPr>
            <p:spPr bwMode="auto">
              <a:xfrm>
                <a:off x="19003" y="8899"/>
                <a:ext cx="50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4" name="Freeform 126"/>
              <p:cNvSpPr>
                <a:spLocks/>
              </p:cNvSpPr>
              <p:nvPr/>
            </p:nvSpPr>
            <p:spPr bwMode="auto">
              <a:xfrm>
                <a:off x="19133" y="6873"/>
                <a:ext cx="441" cy="515"/>
              </a:xfrm>
              <a:custGeom>
                <a:avLst/>
                <a:gdLst>
                  <a:gd name="T0" fmla="*/ 211 w 211"/>
                  <a:gd name="T1" fmla="*/ 16 h 220"/>
                  <a:gd name="T2" fmla="*/ 86 w 211"/>
                  <a:gd name="T3" fmla="*/ 146 h 220"/>
                  <a:gd name="T4" fmla="*/ 18 w 211"/>
                  <a:gd name="T5" fmla="*/ 220 h 220"/>
                  <a:gd name="T6" fmla="*/ 0 w 211"/>
                  <a:gd name="T7" fmla="*/ 203 h 220"/>
                  <a:gd name="T8" fmla="*/ 68 w 211"/>
                  <a:gd name="T9" fmla="*/ 130 h 220"/>
                  <a:gd name="T10" fmla="*/ 193 w 211"/>
                  <a:gd name="T11" fmla="*/ 0 h 220"/>
                  <a:gd name="T12" fmla="*/ 211 w 211"/>
                  <a:gd name="T13" fmla="*/ 16 h 2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"/>
                  <a:gd name="T22" fmla="*/ 0 h 220"/>
                  <a:gd name="T23" fmla="*/ 211 w 211"/>
                  <a:gd name="T24" fmla="*/ 220 h 2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" h="220">
                    <a:moveTo>
                      <a:pt x="211" y="16"/>
                    </a:moveTo>
                    <a:lnTo>
                      <a:pt x="86" y="146"/>
                    </a:lnTo>
                    <a:lnTo>
                      <a:pt x="18" y="220"/>
                    </a:lnTo>
                    <a:lnTo>
                      <a:pt x="0" y="203"/>
                    </a:lnTo>
                    <a:lnTo>
                      <a:pt x="68" y="130"/>
                    </a:lnTo>
                    <a:lnTo>
                      <a:pt x="193" y="0"/>
                    </a:lnTo>
                    <a:lnTo>
                      <a:pt x="211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5" name="Freeform 127"/>
              <p:cNvSpPr>
                <a:spLocks/>
              </p:cNvSpPr>
              <p:nvPr/>
            </p:nvSpPr>
            <p:spPr bwMode="auto">
              <a:xfrm>
                <a:off x="18970" y="7352"/>
                <a:ext cx="204" cy="448"/>
              </a:xfrm>
              <a:custGeom>
                <a:avLst/>
                <a:gdLst>
                  <a:gd name="T0" fmla="*/ 97 w 97"/>
                  <a:gd name="T1" fmla="*/ 12 h 191"/>
                  <a:gd name="T2" fmla="*/ 89 w 97"/>
                  <a:gd name="T3" fmla="*/ 25 h 191"/>
                  <a:gd name="T4" fmla="*/ 80 w 97"/>
                  <a:gd name="T5" fmla="*/ 38 h 191"/>
                  <a:gd name="T6" fmla="*/ 63 w 97"/>
                  <a:gd name="T7" fmla="*/ 76 h 191"/>
                  <a:gd name="T8" fmla="*/ 44 w 97"/>
                  <a:gd name="T9" fmla="*/ 127 h 191"/>
                  <a:gd name="T10" fmla="*/ 23 w 97"/>
                  <a:gd name="T11" fmla="*/ 191 h 191"/>
                  <a:gd name="T12" fmla="*/ 0 w 97"/>
                  <a:gd name="T13" fmla="*/ 183 h 191"/>
                  <a:gd name="T14" fmla="*/ 21 w 97"/>
                  <a:gd name="T15" fmla="*/ 120 h 191"/>
                  <a:gd name="T16" fmla="*/ 40 w 97"/>
                  <a:gd name="T17" fmla="*/ 68 h 191"/>
                  <a:gd name="T18" fmla="*/ 58 w 97"/>
                  <a:gd name="T19" fmla="*/ 28 h 191"/>
                  <a:gd name="T20" fmla="*/ 68 w 97"/>
                  <a:gd name="T21" fmla="*/ 12 h 191"/>
                  <a:gd name="T22" fmla="*/ 76 w 97"/>
                  <a:gd name="T23" fmla="*/ 0 h 191"/>
                  <a:gd name="T24" fmla="*/ 97 w 97"/>
                  <a:gd name="T25" fmla="*/ 12 h 1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191"/>
                  <a:gd name="T41" fmla="*/ 97 w 97"/>
                  <a:gd name="T42" fmla="*/ 191 h 1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191">
                    <a:moveTo>
                      <a:pt x="97" y="12"/>
                    </a:moveTo>
                    <a:lnTo>
                      <a:pt x="89" y="25"/>
                    </a:lnTo>
                    <a:lnTo>
                      <a:pt x="80" y="38"/>
                    </a:lnTo>
                    <a:lnTo>
                      <a:pt x="63" y="76"/>
                    </a:lnTo>
                    <a:lnTo>
                      <a:pt x="44" y="127"/>
                    </a:lnTo>
                    <a:lnTo>
                      <a:pt x="23" y="191"/>
                    </a:lnTo>
                    <a:lnTo>
                      <a:pt x="0" y="183"/>
                    </a:lnTo>
                    <a:lnTo>
                      <a:pt x="21" y="120"/>
                    </a:lnTo>
                    <a:lnTo>
                      <a:pt x="40" y="68"/>
                    </a:lnTo>
                    <a:lnTo>
                      <a:pt x="58" y="28"/>
                    </a:lnTo>
                    <a:lnTo>
                      <a:pt x="68" y="12"/>
                    </a:lnTo>
                    <a:lnTo>
                      <a:pt x="76" y="0"/>
                    </a:lnTo>
                    <a:lnTo>
                      <a:pt x="97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6" name="Freeform 128"/>
              <p:cNvSpPr>
                <a:spLocks/>
              </p:cNvSpPr>
              <p:nvPr/>
            </p:nvSpPr>
            <p:spPr bwMode="auto">
              <a:xfrm>
                <a:off x="19133" y="7344"/>
                <a:ext cx="44" cy="44"/>
              </a:xfrm>
              <a:custGeom>
                <a:avLst/>
                <a:gdLst>
                  <a:gd name="T0" fmla="*/ 1 w 21"/>
                  <a:gd name="T1" fmla="*/ 0 h 17"/>
                  <a:gd name="T2" fmla="*/ 0 w 21"/>
                  <a:gd name="T3" fmla="*/ 2 h 17"/>
                  <a:gd name="T4" fmla="*/ 21 w 21"/>
                  <a:gd name="T5" fmla="*/ 14 h 17"/>
                  <a:gd name="T6" fmla="*/ 19 w 21"/>
                  <a:gd name="T7" fmla="*/ 17 h 17"/>
                  <a:gd name="T8" fmla="*/ 1 w 21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17"/>
                  <a:gd name="T17" fmla="*/ 21 w 2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17">
                    <a:moveTo>
                      <a:pt x="1" y="0"/>
                    </a:moveTo>
                    <a:lnTo>
                      <a:pt x="0" y="2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7" name="Freeform 129"/>
              <p:cNvSpPr>
                <a:spLocks/>
              </p:cNvSpPr>
              <p:nvPr/>
            </p:nvSpPr>
            <p:spPr bwMode="auto">
              <a:xfrm>
                <a:off x="18861" y="7781"/>
                <a:ext cx="158" cy="466"/>
              </a:xfrm>
              <a:custGeom>
                <a:avLst/>
                <a:gdLst>
                  <a:gd name="T0" fmla="*/ 76 w 76"/>
                  <a:gd name="T1" fmla="*/ 8 h 199"/>
                  <a:gd name="T2" fmla="*/ 41 w 76"/>
                  <a:gd name="T3" fmla="*/ 125 h 199"/>
                  <a:gd name="T4" fmla="*/ 23 w 76"/>
                  <a:gd name="T5" fmla="*/ 199 h 199"/>
                  <a:gd name="T6" fmla="*/ 0 w 76"/>
                  <a:gd name="T7" fmla="*/ 192 h 199"/>
                  <a:gd name="T8" fmla="*/ 18 w 76"/>
                  <a:gd name="T9" fmla="*/ 118 h 199"/>
                  <a:gd name="T10" fmla="*/ 53 w 76"/>
                  <a:gd name="T11" fmla="*/ 0 h 199"/>
                  <a:gd name="T12" fmla="*/ 76 w 76"/>
                  <a:gd name="T13" fmla="*/ 8 h 1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199"/>
                  <a:gd name="T23" fmla="*/ 76 w 76"/>
                  <a:gd name="T24" fmla="*/ 199 h 1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199">
                    <a:moveTo>
                      <a:pt x="76" y="8"/>
                    </a:moveTo>
                    <a:lnTo>
                      <a:pt x="41" y="125"/>
                    </a:lnTo>
                    <a:lnTo>
                      <a:pt x="23" y="199"/>
                    </a:lnTo>
                    <a:lnTo>
                      <a:pt x="0" y="192"/>
                    </a:lnTo>
                    <a:lnTo>
                      <a:pt x="18" y="118"/>
                    </a:lnTo>
                    <a:lnTo>
                      <a:pt x="53" y="0"/>
                    </a:lnTo>
                    <a:lnTo>
                      <a:pt x="7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8" name="Freeform 130"/>
              <p:cNvSpPr>
                <a:spLocks/>
              </p:cNvSpPr>
              <p:nvPr/>
            </p:nvSpPr>
            <p:spPr bwMode="auto">
              <a:xfrm>
                <a:off x="18970" y="7756"/>
                <a:ext cx="50" cy="44"/>
              </a:xfrm>
              <a:custGeom>
                <a:avLst/>
                <a:gdLst>
                  <a:gd name="T0" fmla="*/ 0 w 23"/>
                  <a:gd name="T1" fmla="*/ 0 h 8"/>
                  <a:gd name="T2" fmla="*/ 23 w 23"/>
                  <a:gd name="T3" fmla="*/ 8 h 8"/>
                  <a:gd name="T4" fmla="*/ 0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0" y="0"/>
                    </a:moveTo>
                    <a:lnTo>
                      <a:pt x="2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29" name="Freeform 131"/>
              <p:cNvSpPr>
                <a:spLocks/>
              </p:cNvSpPr>
              <p:nvPr/>
            </p:nvSpPr>
            <p:spPr bwMode="auto">
              <a:xfrm>
                <a:off x="18853" y="8236"/>
                <a:ext cx="88" cy="316"/>
              </a:xfrm>
              <a:custGeom>
                <a:avLst/>
                <a:gdLst>
                  <a:gd name="T0" fmla="*/ 28 w 43"/>
                  <a:gd name="T1" fmla="*/ 3 h 135"/>
                  <a:gd name="T2" fmla="*/ 24 w 43"/>
                  <a:gd name="T3" fmla="*/ 28 h 135"/>
                  <a:gd name="T4" fmla="*/ 27 w 43"/>
                  <a:gd name="T5" fmla="*/ 58 h 135"/>
                  <a:gd name="T6" fmla="*/ 32 w 43"/>
                  <a:gd name="T7" fmla="*/ 92 h 135"/>
                  <a:gd name="T8" fmla="*/ 43 w 43"/>
                  <a:gd name="T9" fmla="*/ 128 h 135"/>
                  <a:gd name="T10" fmla="*/ 20 w 43"/>
                  <a:gd name="T11" fmla="*/ 135 h 135"/>
                  <a:gd name="T12" fmla="*/ 8 w 43"/>
                  <a:gd name="T13" fmla="*/ 95 h 135"/>
                  <a:gd name="T14" fmla="*/ 3 w 43"/>
                  <a:gd name="T15" fmla="*/ 60 h 135"/>
                  <a:gd name="T16" fmla="*/ 0 w 43"/>
                  <a:gd name="T17" fmla="*/ 28 h 135"/>
                  <a:gd name="T18" fmla="*/ 4 w 43"/>
                  <a:gd name="T19" fmla="*/ 0 h 135"/>
                  <a:gd name="T20" fmla="*/ 28 w 43"/>
                  <a:gd name="T21" fmla="*/ 3 h 1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"/>
                  <a:gd name="T34" fmla="*/ 0 h 135"/>
                  <a:gd name="T35" fmla="*/ 43 w 43"/>
                  <a:gd name="T36" fmla="*/ 135 h 1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" h="135">
                    <a:moveTo>
                      <a:pt x="28" y="3"/>
                    </a:moveTo>
                    <a:lnTo>
                      <a:pt x="24" y="28"/>
                    </a:lnTo>
                    <a:lnTo>
                      <a:pt x="27" y="58"/>
                    </a:lnTo>
                    <a:lnTo>
                      <a:pt x="32" y="92"/>
                    </a:lnTo>
                    <a:lnTo>
                      <a:pt x="43" y="128"/>
                    </a:lnTo>
                    <a:lnTo>
                      <a:pt x="20" y="135"/>
                    </a:lnTo>
                    <a:lnTo>
                      <a:pt x="8" y="95"/>
                    </a:lnTo>
                    <a:lnTo>
                      <a:pt x="3" y="60"/>
                    </a:lnTo>
                    <a:lnTo>
                      <a:pt x="0" y="28"/>
                    </a:lnTo>
                    <a:lnTo>
                      <a:pt x="4" y="0"/>
                    </a:lnTo>
                    <a:lnTo>
                      <a:pt x="28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0" name="Freeform 132"/>
              <p:cNvSpPr>
                <a:spLocks/>
              </p:cNvSpPr>
              <p:nvPr/>
            </p:nvSpPr>
            <p:spPr bwMode="auto">
              <a:xfrm>
                <a:off x="18857" y="8203"/>
                <a:ext cx="54" cy="44"/>
              </a:xfrm>
              <a:custGeom>
                <a:avLst/>
                <a:gdLst>
                  <a:gd name="T0" fmla="*/ 1 w 24"/>
                  <a:gd name="T1" fmla="*/ 0 h 7"/>
                  <a:gd name="T2" fmla="*/ 0 w 24"/>
                  <a:gd name="T3" fmla="*/ 6 h 7"/>
                  <a:gd name="T4" fmla="*/ 0 w 24"/>
                  <a:gd name="T5" fmla="*/ 2 h 7"/>
                  <a:gd name="T6" fmla="*/ 24 w 24"/>
                  <a:gd name="T7" fmla="*/ 5 h 7"/>
                  <a:gd name="T8" fmla="*/ 24 w 24"/>
                  <a:gd name="T9" fmla="*/ 7 h 7"/>
                  <a:gd name="T10" fmla="*/ 1 w 24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7"/>
                  <a:gd name="T20" fmla="*/ 24 w 2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7">
                    <a:moveTo>
                      <a:pt x="1" y="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1" name="Freeform 133"/>
              <p:cNvSpPr>
                <a:spLocks/>
              </p:cNvSpPr>
              <p:nvPr/>
            </p:nvSpPr>
            <p:spPr bwMode="auto">
              <a:xfrm>
                <a:off x="18895" y="8535"/>
                <a:ext cx="113" cy="251"/>
              </a:xfrm>
              <a:custGeom>
                <a:avLst/>
                <a:gdLst>
                  <a:gd name="T0" fmla="*/ 23 w 55"/>
                  <a:gd name="T1" fmla="*/ 0 h 107"/>
                  <a:gd name="T2" fmla="*/ 55 w 55"/>
                  <a:gd name="T3" fmla="*/ 100 h 107"/>
                  <a:gd name="T4" fmla="*/ 32 w 55"/>
                  <a:gd name="T5" fmla="*/ 107 h 107"/>
                  <a:gd name="T6" fmla="*/ 0 w 55"/>
                  <a:gd name="T7" fmla="*/ 7 h 107"/>
                  <a:gd name="T8" fmla="*/ 23 w 55"/>
                  <a:gd name="T9" fmla="*/ 0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07"/>
                  <a:gd name="T17" fmla="*/ 55 w 55"/>
                  <a:gd name="T18" fmla="*/ 107 h 1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07">
                    <a:moveTo>
                      <a:pt x="23" y="0"/>
                    </a:moveTo>
                    <a:lnTo>
                      <a:pt x="55" y="100"/>
                    </a:lnTo>
                    <a:lnTo>
                      <a:pt x="32" y="107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2" name="Freeform 134"/>
              <p:cNvSpPr>
                <a:spLocks/>
              </p:cNvSpPr>
              <p:nvPr/>
            </p:nvSpPr>
            <p:spPr bwMode="auto">
              <a:xfrm>
                <a:off x="18895" y="8508"/>
                <a:ext cx="46" cy="44"/>
              </a:xfrm>
              <a:custGeom>
                <a:avLst/>
                <a:gdLst>
                  <a:gd name="T0" fmla="*/ 0 w 23"/>
                  <a:gd name="T1" fmla="*/ 7 h 7"/>
                  <a:gd name="T2" fmla="*/ 23 w 23"/>
                  <a:gd name="T3" fmla="*/ 0 h 7"/>
                  <a:gd name="T4" fmla="*/ 0 w 23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0" y="7"/>
                    </a:moveTo>
                    <a:lnTo>
                      <a:pt x="23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3" name="Freeform 135"/>
              <p:cNvSpPr>
                <a:spLocks/>
              </p:cNvSpPr>
              <p:nvPr/>
            </p:nvSpPr>
            <p:spPr bwMode="auto">
              <a:xfrm>
                <a:off x="18962" y="8769"/>
                <a:ext cx="54" cy="45"/>
              </a:xfrm>
              <a:custGeom>
                <a:avLst/>
                <a:gdLst>
                  <a:gd name="T0" fmla="*/ 23 w 27"/>
                  <a:gd name="T1" fmla="*/ 0 h 19"/>
                  <a:gd name="T2" fmla="*/ 27 w 27"/>
                  <a:gd name="T3" fmla="*/ 11 h 19"/>
                  <a:gd name="T4" fmla="*/ 4 w 27"/>
                  <a:gd name="T5" fmla="*/ 19 h 19"/>
                  <a:gd name="T6" fmla="*/ 0 w 27"/>
                  <a:gd name="T7" fmla="*/ 7 h 19"/>
                  <a:gd name="T8" fmla="*/ 23 w 2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9"/>
                  <a:gd name="T17" fmla="*/ 27 w 2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9">
                    <a:moveTo>
                      <a:pt x="23" y="0"/>
                    </a:moveTo>
                    <a:lnTo>
                      <a:pt x="27" y="11"/>
                    </a:lnTo>
                    <a:lnTo>
                      <a:pt x="4" y="19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4" name="Freeform 136"/>
              <p:cNvSpPr>
                <a:spLocks/>
              </p:cNvSpPr>
              <p:nvPr/>
            </p:nvSpPr>
            <p:spPr bwMode="auto">
              <a:xfrm>
                <a:off x="19538" y="6853"/>
                <a:ext cx="50" cy="58"/>
              </a:xfrm>
              <a:custGeom>
                <a:avLst/>
                <a:gdLst>
                  <a:gd name="T0" fmla="*/ 18 w 26"/>
                  <a:gd name="T1" fmla="*/ 25 h 25"/>
                  <a:gd name="T2" fmla="*/ 26 w 26"/>
                  <a:gd name="T3" fmla="*/ 16 h 25"/>
                  <a:gd name="T4" fmla="*/ 8 w 26"/>
                  <a:gd name="T5" fmla="*/ 0 h 25"/>
                  <a:gd name="T6" fmla="*/ 0 w 26"/>
                  <a:gd name="T7" fmla="*/ 9 h 25"/>
                  <a:gd name="T8" fmla="*/ 18 w 26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5"/>
                  <a:gd name="T17" fmla="*/ 26 w 2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5">
                    <a:moveTo>
                      <a:pt x="18" y="25"/>
                    </a:moveTo>
                    <a:lnTo>
                      <a:pt x="26" y="16"/>
                    </a:lnTo>
                    <a:lnTo>
                      <a:pt x="8" y="0"/>
                    </a:lnTo>
                    <a:lnTo>
                      <a:pt x="0" y="9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5" name="Freeform 137"/>
              <p:cNvSpPr>
                <a:spLocks/>
              </p:cNvSpPr>
              <p:nvPr/>
            </p:nvSpPr>
            <p:spPr bwMode="auto">
              <a:xfrm>
                <a:off x="19663" y="7409"/>
                <a:ext cx="50" cy="2568"/>
              </a:xfrm>
              <a:custGeom>
                <a:avLst/>
                <a:gdLst>
                  <a:gd name="T0" fmla="*/ 26 w 26"/>
                  <a:gd name="T1" fmla="*/ 0 h 1096"/>
                  <a:gd name="T2" fmla="*/ 2 w 26"/>
                  <a:gd name="T3" fmla="*/ 0 h 1096"/>
                  <a:gd name="T4" fmla="*/ 0 w 26"/>
                  <a:gd name="T5" fmla="*/ 547 h 1096"/>
                  <a:gd name="T6" fmla="*/ 0 w 26"/>
                  <a:gd name="T7" fmla="*/ 1096 h 1096"/>
                  <a:gd name="T8" fmla="*/ 25 w 26"/>
                  <a:gd name="T9" fmla="*/ 1096 h 1096"/>
                  <a:gd name="T10" fmla="*/ 25 w 26"/>
                  <a:gd name="T11" fmla="*/ 547 h 1096"/>
                  <a:gd name="T12" fmla="*/ 26 w 26"/>
                  <a:gd name="T13" fmla="*/ 0 h 10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1096"/>
                  <a:gd name="T23" fmla="*/ 26 w 26"/>
                  <a:gd name="T24" fmla="*/ 1096 h 10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1096">
                    <a:moveTo>
                      <a:pt x="26" y="0"/>
                    </a:moveTo>
                    <a:lnTo>
                      <a:pt x="2" y="0"/>
                    </a:lnTo>
                    <a:lnTo>
                      <a:pt x="0" y="547"/>
                    </a:lnTo>
                    <a:lnTo>
                      <a:pt x="0" y="1096"/>
                    </a:lnTo>
                    <a:lnTo>
                      <a:pt x="25" y="1096"/>
                    </a:lnTo>
                    <a:lnTo>
                      <a:pt x="25" y="54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6" name="Freeform 138"/>
              <p:cNvSpPr>
                <a:spLocks/>
              </p:cNvSpPr>
              <p:nvPr/>
            </p:nvSpPr>
            <p:spPr bwMode="auto">
              <a:xfrm>
                <a:off x="19617" y="9974"/>
                <a:ext cx="96" cy="593"/>
              </a:xfrm>
              <a:custGeom>
                <a:avLst/>
                <a:gdLst>
                  <a:gd name="T0" fmla="*/ 45 w 45"/>
                  <a:gd name="T1" fmla="*/ 1 h 253"/>
                  <a:gd name="T2" fmla="*/ 20 w 45"/>
                  <a:gd name="T3" fmla="*/ 0 h 253"/>
                  <a:gd name="T4" fmla="*/ 0 w 45"/>
                  <a:gd name="T5" fmla="*/ 251 h 253"/>
                  <a:gd name="T6" fmla="*/ 24 w 45"/>
                  <a:gd name="T7" fmla="*/ 253 h 253"/>
                  <a:gd name="T8" fmla="*/ 45 w 45"/>
                  <a:gd name="T9" fmla="*/ 1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253"/>
                  <a:gd name="T17" fmla="*/ 45 w 45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253">
                    <a:moveTo>
                      <a:pt x="45" y="1"/>
                    </a:moveTo>
                    <a:lnTo>
                      <a:pt x="20" y="0"/>
                    </a:lnTo>
                    <a:lnTo>
                      <a:pt x="0" y="251"/>
                    </a:lnTo>
                    <a:lnTo>
                      <a:pt x="24" y="253"/>
                    </a:lnTo>
                    <a:lnTo>
                      <a:pt x="4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7" name="Freeform 139"/>
              <p:cNvSpPr>
                <a:spLocks/>
              </p:cNvSpPr>
              <p:nvPr/>
            </p:nvSpPr>
            <p:spPr bwMode="auto">
              <a:xfrm>
                <a:off x="19663" y="9933"/>
                <a:ext cx="50" cy="44"/>
              </a:xfrm>
              <a:custGeom>
                <a:avLst/>
                <a:gdLst>
                  <a:gd name="T0" fmla="*/ 25 w 25"/>
                  <a:gd name="T1" fmla="*/ 1 h 1"/>
                  <a:gd name="T2" fmla="*/ 0 w 25"/>
                  <a:gd name="T3" fmla="*/ 0 h 1"/>
                  <a:gd name="T4" fmla="*/ 0 w 25"/>
                  <a:gd name="T5" fmla="*/ 1 h 1"/>
                  <a:gd name="T6" fmla="*/ 25 w 25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"/>
                  <a:gd name="T14" fmla="*/ 25 w 2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">
                    <a:moveTo>
                      <a:pt x="25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8" name="Freeform 140"/>
              <p:cNvSpPr>
                <a:spLocks/>
              </p:cNvSpPr>
              <p:nvPr/>
            </p:nvSpPr>
            <p:spPr bwMode="auto">
              <a:xfrm>
                <a:off x="19555" y="10560"/>
                <a:ext cx="117" cy="295"/>
              </a:xfrm>
              <a:custGeom>
                <a:avLst/>
                <a:gdLst>
                  <a:gd name="T0" fmla="*/ 56 w 56"/>
                  <a:gd name="T1" fmla="*/ 6 h 126"/>
                  <a:gd name="T2" fmla="*/ 33 w 56"/>
                  <a:gd name="T3" fmla="*/ 0 h 126"/>
                  <a:gd name="T4" fmla="*/ 0 w 56"/>
                  <a:gd name="T5" fmla="*/ 120 h 126"/>
                  <a:gd name="T6" fmla="*/ 23 w 56"/>
                  <a:gd name="T7" fmla="*/ 126 h 126"/>
                  <a:gd name="T8" fmla="*/ 56 w 56"/>
                  <a:gd name="T9" fmla="*/ 6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126"/>
                  <a:gd name="T17" fmla="*/ 56 w 56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126">
                    <a:moveTo>
                      <a:pt x="56" y="6"/>
                    </a:moveTo>
                    <a:lnTo>
                      <a:pt x="33" y="0"/>
                    </a:lnTo>
                    <a:lnTo>
                      <a:pt x="0" y="120"/>
                    </a:lnTo>
                    <a:lnTo>
                      <a:pt x="23" y="126"/>
                    </a:lnTo>
                    <a:lnTo>
                      <a:pt x="56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39" name="Freeform 141"/>
              <p:cNvSpPr>
                <a:spLocks/>
              </p:cNvSpPr>
              <p:nvPr/>
            </p:nvSpPr>
            <p:spPr bwMode="auto">
              <a:xfrm>
                <a:off x="19617" y="10535"/>
                <a:ext cx="55" cy="44"/>
              </a:xfrm>
              <a:custGeom>
                <a:avLst/>
                <a:gdLst>
                  <a:gd name="T0" fmla="*/ 24 w 24"/>
                  <a:gd name="T1" fmla="*/ 3 h 8"/>
                  <a:gd name="T2" fmla="*/ 24 w 24"/>
                  <a:gd name="T3" fmla="*/ 8 h 8"/>
                  <a:gd name="T4" fmla="*/ 24 w 24"/>
                  <a:gd name="T5" fmla="*/ 6 h 8"/>
                  <a:gd name="T6" fmla="*/ 1 w 24"/>
                  <a:gd name="T7" fmla="*/ 0 h 8"/>
                  <a:gd name="T8" fmla="*/ 0 w 24"/>
                  <a:gd name="T9" fmla="*/ 1 h 8"/>
                  <a:gd name="T10" fmla="*/ 24 w 24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24" y="3"/>
                    </a:moveTo>
                    <a:lnTo>
                      <a:pt x="24" y="8"/>
                    </a:lnTo>
                    <a:lnTo>
                      <a:pt x="24" y="6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0" name="Freeform 142"/>
              <p:cNvSpPr>
                <a:spLocks/>
              </p:cNvSpPr>
              <p:nvPr/>
            </p:nvSpPr>
            <p:spPr bwMode="auto">
              <a:xfrm>
                <a:off x="19509" y="10842"/>
                <a:ext cx="92" cy="687"/>
              </a:xfrm>
              <a:custGeom>
                <a:avLst/>
                <a:gdLst>
                  <a:gd name="T0" fmla="*/ 45 w 45"/>
                  <a:gd name="T1" fmla="*/ 2 h 293"/>
                  <a:gd name="T2" fmla="*/ 21 w 45"/>
                  <a:gd name="T3" fmla="*/ 0 h 293"/>
                  <a:gd name="T4" fmla="*/ 0 w 45"/>
                  <a:gd name="T5" fmla="*/ 292 h 293"/>
                  <a:gd name="T6" fmla="*/ 25 w 45"/>
                  <a:gd name="T7" fmla="*/ 293 h 293"/>
                  <a:gd name="T8" fmla="*/ 45 w 45"/>
                  <a:gd name="T9" fmla="*/ 2 h 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293"/>
                  <a:gd name="T17" fmla="*/ 45 w 45"/>
                  <a:gd name="T18" fmla="*/ 293 h 2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293">
                    <a:moveTo>
                      <a:pt x="45" y="2"/>
                    </a:moveTo>
                    <a:lnTo>
                      <a:pt x="21" y="0"/>
                    </a:lnTo>
                    <a:lnTo>
                      <a:pt x="0" y="292"/>
                    </a:lnTo>
                    <a:lnTo>
                      <a:pt x="25" y="293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1" name="Freeform 143"/>
              <p:cNvSpPr>
                <a:spLocks/>
              </p:cNvSpPr>
              <p:nvPr/>
            </p:nvSpPr>
            <p:spPr bwMode="auto">
              <a:xfrm>
                <a:off x="19550" y="10811"/>
                <a:ext cx="51" cy="44"/>
              </a:xfrm>
              <a:custGeom>
                <a:avLst/>
                <a:gdLst>
                  <a:gd name="T0" fmla="*/ 1 w 24"/>
                  <a:gd name="T1" fmla="*/ 0 h 6"/>
                  <a:gd name="T2" fmla="*/ 0 w 24"/>
                  <a:gd name="T3" fmla="*/ 1 h 6"/>
                  <a:gd name="T4" fmla="*/ 24 w 24"/>
                  <a:gd name="T5" fmla="*/ 3 h 6"/>
                  <a:gd name="T6" fmla="*/ 24 w 24"/>
                  <a:gd name="T7" fmla="*/ 6 h 6"/>
                  <a:gd name="T8" fmla="*/ 1 w 2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6"/>
                  <a:gd name="T17" fmla="*/ 24 w 2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6">
                    <a:moveTo>
                      <a:pt x="1" y="0"/>
                    </a:moveTo>
                    <a:lnTo>
                      <a:pt x="0" y="1"/>
                    </a:lnTo>
                    <a:lnTo>
                      <a:pt x="24" y="3"/>
                    </a:lnTo>
                    <a:lnTo>
                      <a:pt x="24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2" name="Rectangle 144"/>
              <p:cNvSpPr>
                <a:spLocks noChangeArrowheads="1"/>
              </p:cNvSpPr>
              <p:nvPr/>
            </p:nvSpPr>
            <p:spPr bwMode="auto">
              <a:xfrm>
                <a:off x="19509" y="11529"/>
                <a:ext cx="50" cy="353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3" name="Freeform 145"/>
              <p:cNvSpPr>
                <a:spLocks/>
              </p:cNvSpPr>
              <p:nvPr/>
            </p:nvSpPr>
            <p:spPr bwMode="auto">
              <a:xfrm>
                <a:off x="19509" y="11485"/>
                <a:ext cx="50" cy="44"/>
              </a:xfrm>
              <a:custGeom>
                <a:avLst/>
                <a:gdLst>
                  <a:gd name="T0" fmla="*/ 0 w 26"/>
                  <a:gd name="T1" fmla="*/ 0 h 1"/>
                  <a:gd name="T2" fmla="*/ 2 w 26"/>
                  <a:gd name="T3" fmla="*/ 1 h 1"/>
                  <a:gd name="T4" fmla="*/ 26 w 26"/>
                  <a:gd name="T5" fmla="*/ 1 h 1"/>
                  <a:gd name="T6" fmla="*/ 25 w 26"/>
                  <a:gd name="T7" fmla="*/ 1 h 1"/>
                  <a:gd name="T8" fmla="*/ 0 w 26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"/>
                  <a:gd name="T17" fmla="*/ 26 w 26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">
                    <a:moveTo>
                      <a:pt x="0" y="0"/>
                    </a:moveTo>
                    <a:lnTo>
                      <a:pt x="2" y="1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4" name="Rectangle 146"/>
              <p:cNvSpPr>
                <a:spLocks noChangeArrowheads="1"/>
              </p:cNvSpPr>
              <p:nvPr/>
            </p:nvSpPr>
            <p:spPr bwMode="auto">
              <a:xfrm>
                <a:off x="19509" y="11882"/>
                <a:ext cx="50" cy="16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5" name="Freeform 147"/>
              <p:cNvSpPr>
                <a:spLocks/>
              </p:cNvSpPr>
              <p:nvPr/>
            </p:nvSpPr>
            <p:spPr bwMode="auto">
              <a:xfrm>
                <a:off x="19509" y="11841"/>
                <a:ext cx="50" cy="44"/>
              </a:xfrm>
              <a:custGeom>
                <a:avLst/>
                <a:gdLst>
                  <a:gd name="T0" fmla="*/ 24 w 24"/>
                  <a:gd name="T1" fmla="*/ 0 h 44"/>
                  <a:gd name="T2" fmla="*/ 0 w 24"/>
                  <a:gd name="T3" fmla="*/ 0 h 44"/>
                  <a:gd name="T4" fmla="*/ 24 w 24"/>
                  <a:gd name="T5" fmla="*/ 0 h 4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4"/>
                  <a:gd name="T11" fmla="*/ 24 w 24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6" name="Rectangle 148"/>
              <p:cNvSpPr>
                <a:spLocks noChangeArrowheads="1"/>
              </p:cNvSpPr>
              <p:nvPr/>
            </p:nvSpPr>
            <p:spPr bwMode="auto">
              <a:xfrm>
                <a:off x="19509" y="12046"/>
                <a:ext cx="50" cy="30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7" name="Freeform 149"/>
              <p:cNvSpPr>
                <a:spLocks/>
              </p:cNvSpPr>
              <p:nvPr/>
            </p:nvSpPr>
            <p:spPr bwMode="auto">
              <a:xfrm>
                <a:off x="19509" y="12004"/>
                <a:ext cx="50" cy="44"/>
              </a:xfrm>
              <a:custGeom>
                <a:avLst/>
                <a:gdLst>
                  <a:gd name="T0" fmla="*/ 24 w 24"/>
                  <a:gd name="T1" fmla="*/ 0 h 44"/>
                  <a:gd name="T2" fmla="*/ 0 w 24"/>
                  <a:gd name="T3" fmla="*/ 0 h 44"/>
                  <a:gd name="T4" fmla="*/ 24 w 24"/>
                  <a:gd name="T5" fmla="*/ 0 h 4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4"/>
                  <a:gd name="T11" fmla="*/ 24 w 24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8" name="Freeform 150"/>
              <p:cNvSpPr>
                <a:spLocks/>
              </p:cNvSpPr>
              <p:nvPr/>
            </p:nvSpPr>
            <p:spPr bwMode="auto">
              <a:xfrm>
                <a:off x="19509" y="12346"/>
                <a:ext cx="142" cy="259"/>
              </a:xfrm>
              <a:custGeom>
                <a:avLst/>
                <a:gdLst>
                  <a:gd name="T0" fmla="*/ 23 w 67"/>
                  <a:gd name="T1" fmla="*/ 0 h 111"/>
                  <a:gd name="T2" fmla="*/ 0 w 67"/>
                  <a:gd name="T3" fmla="*/ 7 h 111"/>
                  <a:gd name="T4" fmla="*/ 44 w 67"/>
                  <a:gd name="T5" fmla="*/ 111 h 111"/>
                  <a:gd name="T6" fmla="*/ 67 w 67"/>
                  <a:gd name="T7" fmla="*/ 104 h 111"/>
                  <a:gd name="T8" fmla="*/ 23 w 67"/>
                  <a:gd name="T9" fmla="*/ 0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11"/>
                  <a:gd name="T17" fmla="*/ 67 w 67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11">
                    <a:moveTo>
                      <a:pt x="23" y="0"/>
                    </a:moveTo>
                    <a:lnTo>
                      <a:pt x="0" y="7"/>
                    </a:lnTo>
                    <a:lnTo>
                      <a:pt x="44" y="111"/>
                    </a:lnTo>
                    <a:lnTo>
                      <a:pt x="67" y="10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49" name="Freeform 151"/>
              <p:cNvSpPr>
                <a:spLocks/>
              </p:cNvSpPr>
              <p:nvPr/>
            </p:nvSpPr>
            <p:spPr bwMode="auto">
              <a:xfrm>
                <a:off x="19509" y="12318"/>
                <a:ext cx="50" cy="44"/>
              </a:xfrm>
              <a:custGeom>
                <a:avLst/>
                <a:gdLst>
                  <a:gd name="T0" fmla="*/ 0 w 24"/>
                  <a:gd name="T1" fmla="*/ 4 h 7"/>
                  <a:gd name="T2" fmla="*/ 0 w 24"/>
                  <a:gd name="T3" fmla="*/ 7 h 7"/>
                  <a:gd name="T4" fmla="*/ 23 w 24"/>
                  <a:gd name="T5" fmla="*/ 0 h 7"/>
                  <a:gd name="T6" fmla="*/ 24 w 24"/>
                  <a:gd name="T7" fmla="*/ 4 h 7"/>
                  <a:gd name="T8" fmla="*/ 0 w 24"/>
                  <a:gd name="T9" fmla="*/ 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7"/>
                  <a:gd name="T17" fmla="*/ 24 w 2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7">
                    <a:moveTo>
                      <a:pt x="0" y="4"/>
                    </a:moveTo>
                    <a:lnTo>
                      <a:pt x="0" y="7"/>
                    </a:lnTo>
                    <a:lnTo>
                      <a:pt x="23" y="0"/>
                    </a:lnTo>
                    <a:lnTo>
                      <a:pt x="2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0" name="Freeform 152"/>
              <p:cNvSpPr>
                <a:spLocks/>
              </p:cNvSpPr>
              <p:nvPr/>
            </p:nvSpPr>
            <p:spPr bwMode="auto">
              <a:xfrm>
                <a:off x="19605" y="12589"/>
                <a:ext cx="87" cy="143"/>
              </a:xfrm>
              <a:custGeom>
                <a:avLst/>
                <a:gdLst>
                  <a:gd name="T0" fmla="*/ 23 w 42"/>
                  <a:gd name="T1" fmla="*/ 0 h 61"/>
                  <a:gd name="T2" fmla="*/ 0 w 42"/>
                  <a:gd name="T3" fmla="*/ 7 h 61"/>
                  <a:gd name="T4" fmla="*/ 19 w 42"/>
                  <a:gd name="T5" fmla="*/ 61 h 61"/>
                  <a:gd name="T6" fmla="*/ 42 w 42"/>
                  <a:gd name="T7" fmla="*/ 53 h 61"/>
                  <a:gd name="T8" fmla="*/ 23 w 42"/>
                  <a:gd name="T9" fmla="*/ 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1"/>
                  <a:gd name="T17" fmla="*/ 42 w 4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1">
                    <a:moveTo>
                      <a:pt x="23" y="0"/>
                    </a:moveTo>
                    <a:lnTo>
                      <a:pt x="0" y="7"/>
                    </a:lnTo>
                    <a:lnTo>
                      <a:pt x="19" y="61"/>
                    </a:lnTo>
                    <a:lnTo>
                      <a:pt x="42" y="5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1" name="Freeform 153"/>
              <p:cNvSpPr>
                <a:spLocks/>
              </p:cNvSpPr>
              <p:nvPr/>
            </p:nvSpPr>
            <p:spPr bwMode="auto">
              <a:xfrm>
                <a:off x="19605" y="12561"/>
                <a:ext cx="46" cy="44"/>
              </a:xfrm>
              <a:custGeom>
                <a:avLst/>
                <a:gdLst>
                  <a:gd name="T0" fmla="*/ 23 w 23"/>
                  <a:gd name="T1" fmla="*/ 0 h 7"/>
                  <a:gd name="T2" fmla="*/ 0 w 23"/>
                  <a:gd name="T3" fmla="*/ 7 h 7"/>
                  <a:gd name="T4" fmla="*/ 23 w 2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23" y="0"/>
                    </a:move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2" name="Freeform 154"/>
              <p:cNvSpPr>
                <a:spLocks/>
              </p:cNvSpPr>
              <p:nvPr/>
            </p:nvSpPr>
            <p:spPr bwMode="auto">
              <a:xfrm>
                <a:off x="19642" y="12713"/>
                <a:ext cx="88" cy="152"/>
              </a:xfrm>
              <a:custGeom>
                <a:avLst/>
                <a:gdLst>
                  <a:gd name="T0" fmla="*/ 23 w 41"/>
                  <a:gd name="T1" fmla="*/ 0 h 65"/>
                  <a:gd name="T2" fmla="*/ 0 w 41"/>
                  <a:gd name="T3" fmla="*/ 8 h 65"/>
                  <a:gd name="T4" fmla="*/ 18 w 41"/>
                  <a:gd name="T5" fmla="*/ 65 h 65"/>
                  <a:gd name="T6" fmla="*/ 41 w 41"/>
                  <a:gd name="T7" fmla="*/ 58 h 65"/>
                  <a:gd name="T8" fmla="*/ 23 w 41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5"/>
                  <a:gd name="T17" fmla="*/ 41 w 4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5">
                    <a:moveTo>
                      <a:pt x="23" y="0"/>
                    </a:moveTo>
                    <a:lnTo>
                      <a:pt x="0" y="8"/>
                    </a:lnTo>
                    <a:lnTo>
                      <a:pt x="18" y="65"/>
                    </a:lnTo>
                    <a:lnTo>
                      <a:pt x="41" y="5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3" name="Freeform 155"/>
              <p:cNvSpPr>
                <a:spLocks/>
              </p:cNvSpPr>
              <p:nvPr/>
            </p:nvSpPr>
            <p:spPr bwMode="auto">
              <a:xfrm>
                <a:off x="19642" y="12688"/>
                <a:ext cx="50" cy="44"/>
              </a:xfrm>
              <a:custGeom>
                <a:avLst/>
                <a:gdLst>
                  <a:gd name="T0" fmla="*/ 23 w 23"/>
                  <a:gd name="T1" fmla="*/ 0 h 8"/>
                  <a:gd name="T2" fmla="*/ 0 w 23"/>
                  <a:gd name="T3" fmla="*/ 8 h 8"/>
                  <a:gd name="T4" fmla="*/ 23 w 2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23" y="0"/>
                    </a:move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4" name="Freeform 156"/>
              <p:cNvSpPr>
                <a:spLocks/>
              </p:cNvSpPr>
              <p:nvPr/>
            </p:nvSpPr>
            <p:spPr bwMode="auto">
              <a:xfrm>
                <a:off x="19680" y="12848"/>
                <a:ext cx="279" cy="925"/>
              </a:xfrm>
              <a:custGeom>
                <a:avLst/>
                <a:gdLst>
                  <a:gd name="T0" fmla="*/ 23 w 134"/>
                  <a:gd name="T1" fmla="*/ 0 h 395"/>
                  <a:gd name="T2" fmla="*/ 0 w 134"/>
                  <a:gd name="T3" fmla="*/ 7 h 395"/>
                  <a:gd name="T4" fmla="*/ 111 w 134"/>
                  <a:gd name="T5" fmla="*/ 395 h 395"/>
                  <a:gd name="T6" fmla="*/ 134 w 134"/>
                  <a:gd name="T7" fmla="*/ 388 h 395"/>
                  <a:gd name="T8" fmla="*/ 23 w 134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395"/>
                  <a:gd name="T17" fmla="*/ 134 w 134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395">
                    <a:moveTo>
                      <a:pt x="23" y="0"/>
                    </a:moveTo>
                    <a:lnTo>
                      <a:pt x="0" y="7"/>
                    </a:lnTo>
                    <a:lnTo>
                      <a:pt x="111" y="395"/>
                    </a:lnTo>
                    <a:lnTo>
                      <a:pt x="134" y="38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5" name="Freeform 157"/>
              <p:cNvSpPr>
                <a:spLocks/>
              </p:cNvSpPr>
              <p:nvPr/>
            </p:nvSpPr>
            <p:spPr bwMode="auto">
              <a:xfrm>
                <a:off x="19680" y="12821"/>
                <a:ext cx="50" cy="44"/>
              </a:xfrm>
              <a:custGeom>
                <a:avLst/>
                <a:gdLst>
                  <a:gd name="T0" fmla="*/ 23 w 23"/>
                  <a:gd name="T1" fmla="*/ 0 h 7"/>
                  <a:gd name="T2" fmla="*/ 0 w 23"/>
                  <a:gd name="T3" fmla="*/ 7 h 7"/>
                  <a:gd name="T4" fmla="*/ 23 w 2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7"/>
                  <a:gd name="T11" fmla="*/ 23 w 2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7">
                    <a:moveTo>
                      <a:pt x="23" y="0"/>
                    </a:move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6" name="Freeform 158"/>
              <p:cNvSpPr>
                <a:spLocks/>
              </p:cNvSpPr>
              <p:nvPr/>
            </p:nvSpPr>
            <p:spPr bwMode="auto">
              <a:xfrm>
                <a:off x="19914" y="13755"/>
                <a:ext cx="54" cy="44"/>
              </a:xfrm>
              <a:custGeom>
                <a:avLst/>
                <a:gdLst>
                  <a:gd name="T0" fmla="*/ 23 w 26"/>
                  <a:gd name="T1" fmla="*/ 0 h 18"/>
                  <a:gd name="T2" fmla="*/ 26 w 26"/>
                  <a:gd name="T3" fmla="*/ 11 h 18"/>
                  <a:gd name="T4" fmla="*/ 3 w 26"/>
                  <a:gd name="T5" fmla="*/ 18 h 18"/>
                  <a:gd name="T6" fmla="*/ 0 w 26"/>
                  <a:gd name="T7" fmla="*/ 7 h 18"/>
                  <a:gd name="T8" fmla="*/ 23 w 2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8"/>
                  <a:gd name="T17" fmla="*/ 26 w 2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8">
                    <a:moveTo>
                      <a:pt x="23" y="0"/>
                    </a:moveTo>
                    <a:lnTo>
                      <a:pt x="26" y="11"/>
                    </a:lnTo>
                    <a:lnTo>
                      <a:pt x="3" y="18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7" name="Rectangle 159"/>
              <p:cNvSpPr>
                <a:spLocks noChangeArrowheads="1"/>
              </p:cNvSpPr>
              <p:nvPr/>
            </p:nvSpPr>
            <p:spPr bwMode="auto">
              <a:xfrm>
                <a:off x="19663" y="7368"/>
                <a:ext cx="50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8" name="Freeform 160"/>
              <p:cNvSpPr>
                <a:spLocks/>
              </p:cNvSpPr>
              <p:nvPr/>
            </p:nvSpPr>
            <p:spPr bwMode="auto">
              <a:xfrm>
                <a:off x="19588" y="6462"/>
                <a:ext cx="113" cy="306"/>
              </a:xfrm>
              <a:custGeom>
                <a:avLst/>
                <a:gdLst>
                  <a:gd name="T0" fmla="*/ 55 w 55"/>
                  <a:gd name="T1" fmla="*/ 3 h 131"/>
                  <a:gd name="T2" fmla="*/ 49 w 55"/>
                  <a:gd name="T3" fmla="*/ 32 h 131"/>
                  <a:gd name="T4" fmla="*/ 42 w 55"/>
                  <a:gd name="T5" fmla="*/ 67 h 131"/>
                  <a:gd name="T6" fmla="*/ 33 w 55"/>
                  <a:gd name="T7" fmla="*/ 101 h 131"/>
                  <a:gd name="T8" fmla="*/ 23 w 55"/>
                  <a:gd name="T9" fmla="*/ 131 h 131"/>
                  <a:gd name="T10" fmla="*/ 0 w 55"/>
                  <a:gd name="T11" fmla="*/ 123 h 131"/>
                  <a:gd name="T12" fmla="*/ 10 w 55"/>
                  <a:gd name="T13" fmla="*/ 93 h 131"/>
                  <a:gd name="T14" fmla="*/ 19 w 55"/>
                  <a:gd name="T15" fmla="*/ 60 h 131"/>
                  <a:gd name="T16" fmla="*/ 25 w 55"/>
                  <a:gd name="T17" fmla="*/ 28 h 131"/>
                  <a:gd name="T18" fmla="*/ 30 w 55"/>
                  <a:gd name="T19" fmla="*/ 0 h 131"/>
                  <a:gd name="T20" fmla="*/ 55 w 55"/>
                  <a:gd name="T21" fmla="*/ 3 h 1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131"/>
                  <a:gd name="T35" fmla="*/ 55 w 55"/>
                  <a:gd name="T36" fmla="*/ 131 h 1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131">
                    <a:moveTo>
                      <a:pt x="55" y="3"/>
                    </a:moveTo>
                    <a:lnTo>
                      <a:pt x="49" y="32"/>
                    </a:lnTo>
                    <a:lnTo>
                      <a:pt x="42" y="67"/>
                    </a:lnTo>
                    <a:lnTo>
                      <a:pt x="33" y="101"/>
                    </a:lnTo>
                    <a:lnTo>
                      <a:pt x="23" y="131"/>
                    </a:lnTo>
                    <a:lnTo>
                      <a:pt x="0" y="123"/>
                    </a:lnTo>
                    <a:lnTo>
                      <a:pt x="10" y="93"/>
                    </a:lnTo>
                    <a:lnTo>
                      <a:pt x="19" y="60"/>
                    </a:lnTo>
                    <a:lnTo>
                      <a:pt x="25" y="28"/>
                    </a:lnTo>
                    <a:lnTo>
                      <a:pt x="30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59" name="Freeform 161"/>
              <p:cNvSpPr>
                <a:spLocks/>
              </p:cNvSpPr>
              <p:nvPr/>
            </p:nvSpPr>
            <p:spPr bwMode="auto">
              <a:xfrm>
                <a:off x="19375" y="6749"/>
                <a:ext cx="258" cy="817"/>
              </a:xfrm>
              <a:custGeom>
                <a:avLst/>
                <a:gdLst>
                  <a:gd name="T0" fmla="*/ 126 w 126"/>
                  <a:gd name="T1" fmla="*/ 8 h 349"/>
                  <a:gd name="T2" fmla="*/ 105 w 126"/>
                  <a:gd name="T3" fmla="*/ 63 h 349"/>
                  <a:gd name="T4" fmla="*/ 81 w 126"/>
                  <a:gd name="T5" fmla="*/ 138 h 349"/>
                  <a:gd name="T6" fmla="*/ 23 w 126"/>
                  <a:gd name="T7" fmla="*/ 349 h 349"/>
                  <a:gd name="T8" fmla="*/ 0 w 126"/>
                  <a:gd name="T9" fmla="*/ 343 h 349"/>
                  <a:gd name="T10" fmla="*/ 58 w 126"/>
                  <a:gd name="T11" fmla="*/ 130 h 349"/>
                  <a:gd name="T12" fmla="*/ 82 w 126"/>
                  <a:gd name="T13" fmla="*/ 55 h 349"/>
                  <a:gd name="T14" fmla="*/ 103 w 126"/>
                  <a:gd name="T15" fmla="*/ 0 h 349"/>
                  <a:gd name="T16" fmla="*/ 126 w 126"/>
                  <a:gd name="T17" fmla="*/ 8 h 3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6"/>
                  <a:gd name="T28" fmla="*/ 0 h 349"/>
                  <a:gd name="T29" fmla="*/ 126 w 126"/>
                  <a:gd name="T30" fmla="*/ 349 h 3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6" h="349">
                    <a:moveTo>
                      <a:pt x="126" y="8"/>
                    </a:moveTo>
                    <a:lnTo>
                      <a:pt x="105" y="63"/>
                    </a:lnTo>
                    <a:lnTo>
                      <a:pt x="81" y="138"/>
                    </a:lnTo>
                    <a:lnTo>
                      <a:pt x="23" y="349"/>
                    </a:lnTo>
                    <a:lnTo>
                      <a:pt x="0" y="343"/>
                    </a:lnTo>
                    <a:lnTo>
                      <a:pt x="58" y="130"/>
                    </a:lnTo>
                    <a:lnTo>
                      <a:pt x="82" y="55"/>
                    </a:lnTo>
                    <a:lnTo>
                      <a:pt x="103" y="0"/>
                    </a:lnTo>
                    <a:lnTo>
                      <a:pt x="12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0" name="Freeform 162"/>
              <p:cNvSpPr>
                <a:spLocks/>
              </p:cNvSpPr>
              <p:nvPr/>
            </p:nvSpPr>
            <p:spPr bwMode="auto">
              <a:xfrm>
                <a:off x="19588" y="6724"/>
                <a:ext cx="46" cy="44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0 h 8"/>
                  <a:gd name="T4" fmla="*/ 23 w 23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8"/>
                  <a:gd name="T11" fmla="*/ 23 w 2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8">
                    <a:moveTo>
                      <a:pt x="23" y="8"/>
                    </a:moveTo>
                    <a:lnTo>
                      <a:pt x="0" y="0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1" name="Freeform 163"/>
              <p:cNvSpPr>
                <a:spLocks/>
              </p:cNvSpPr>
              <p:nvPr/>
            </p:nvSpPr>
            <p:spPr bwMode="auto">
              <a:xfrm>
                <a:off x="19367" y="7548"/>
                <a:ext cx="54" cy="44"/>
              </a:xfrm>
              <a:custGeom>
                <a:avLst/>
                <a:gdLst>
                  <a:gd name="T0" fmla="*/ 25 w 25"/>
                  <a:gd name="T1" fmla="*/ 6 h 17"/>
                  <a:gd name="T2" fmla="*/ 23 w 25"/>
                  <a:gd name="T3" fmla="*/ 17 h 17"/>
                  <a:gd name="T4" fmla="*/ 0 w 25"/>
                  <a:gd name="T5" fmla="*/ 11 h 17"/>
                  <a:gd name="T6" fmla="*/ 2 w 25"/>
                  <a:gd name="T7" fmla="*/ 0 h 17"/>
                  <a:gd name="T8" fmla="*/ 25 w 25"/>
                  <a:gd name="T9" fmla="*/ 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7"/>
                  <a:gd name="T17" fmla="*/ 25 w 2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7">
                    <a:moveTo>
                      <a:pt x="25" y="6"/>
                    </a:moveTo>
                    <a:lnTo>
                      <a:pt x="23" y="17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5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2" name="Freeform 164"/>
              <p:cNvSpPr>
                <a:spLocks/>
              </p:cNvSpPr>
              <p:nvPr/>
            </p:nvSpPr>
            <p:spPr bwMode="auto">
              <a:xfrm>
                <a:off x="19651" y="6425"/>
                <a:ext cx="54" cy="44"/>
              </a:xfrm>
              <a:custGeom>
                <a:avLst/>
                <a:gdLst>
                  <a:gd name="T0" fmla="*/ 25 w 26"/>
                  <a:gd name="T1" fmla="*/ 14 h 14"/>
                  <a:gd name="T2" fmla="*/ 26 w 26"/>
                  <a:gd name="T3" fmla="*/ 3 h 14"/>
                  <a:gd name="T4" fmla="*/ 2 w 26"/>
                  <a:gd name="T5" fmla="*/ 0 h 14"/>
                  <a:gd name="T6" fmla="*/ 0 w 26"/>
                  <a:gd name="T7" fmla="*/ 11 h 14"/>
                  <a:gd name="T8" fmla="*/ 25 w 26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"/>
                  <a:gd name="T17" fmla="*/ 26 w 2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">
                    <a:moveTo>
                      <a:pt x="25" y="14"/>
                    </a:moveTo>
                    <a:lnTo>
                      <a:pt x="26" y="3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25" y="1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3" name="Freeform 165"/>
              <p:cNvSpPr>
                <a:spLocks/>
              </p:cNvSpPr>
              <p:nvPr/>
            </p:nvSpPr>
            <p:spPr bwMode="auto">
              <a:xfrm>
                <a:off x="19642" y="6161"/>
                <a:ext cx="71" cy="528"/>
              </a:xfrm>
              <a:custGeom>
                <a:avLst/>
                <a:gdLst>
                  <a:gd name="T0" fmla="*/ 24 w 35"/>
                  <a:gd name="T1" fmla="*/ 0 h 225"/>
                  <a:gd name="T2" fmla="*/ 0 w 35"/>
                  <a:gd name="T3" fmla="*/ 1 h 225"/>
                  <a:gd name="T4" fmla="*/ 10 w 35"/>
                  <a:gd name="T5" fmla="*/ 225 h 225"/>
                  <a:gd name="T6" fmla="*/ 35 w 35"/>
                  <a:gd name="T7" fmla="*/ 224 h 225"/>
                  <a:gd name="T8" fmla="*/ 24 w 35"/>
                  <a:gd name="T9" fmla="*/ 0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225"/>
                  <a:gd name="T17" fmla="*/ 35 w 35"/>
                  <a:gd name="T18" fmla="*/ 225 h 2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225">
                    <a:moveTo>
                      <a:pt x="24" y="0"/>
                    </a:moveTo>
                    <a:lnTo>
                      <a:pt x="0" y="1"/>
                    </a:lnTo>
                    <a:lnTo>
                      <a:pt x="10" y="225"/>
                    </a:lnTo>
                    <a:lnTo>
                      <a:pt x="35" y="2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4" name="Freeform 166"/>
              <p:cNvSpPr>
                <a:spLocks/>
              </p:cNvSpPr>
              <p:nvPr/>
            </p:nvSpPr>
            <p:spPr bwMode="auto">
              <a:xfrm>
                <a:off x="19663" y="6685"/>
                <a:ext cx="50" cy="673"/>
              </a:xfrm>
              <a:custGeom>
                <a:avLst/>
                <a:gdLst>
                  <a:gd name="T0" fmla="*/ 25 w 26"/>
                  <a:gd name="T1" fmla="*/ 0 h 287"/>
                  <a:gd name="T2" fmla="*/ 0 w 26"/>
                  <a:gd name="T3" fmla="*/ 0 h 287"/>
                  <a:gd name="T4" fmla="*/ 2 w 26"/>
                  <a:gd name="T5" fmla="*/ 287 h 287"/>
                  <a:gd name="T6" fmla="*/ 26 w 26"/>
                  <a:gd name="T7" fmla="*/ 287 h 287"/>
                  <a:gd name="T8" fmla="*/ 25 w 26"/>
                  <a:gd name="T9" fmla="*/ 0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87"/>
                  <a:gd name="T17" fmla="*/ 26 w 26"/>
                  <a:gd name="T18" fmla="*/ 287 h 2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87">
                    <a:moveTo>
                      <a:pt x="25" y="0"/>
                    </a:moveTo>
                    <a:lnTo>
                      <a:pt x="0" y="0"/>
                    </a:lnTo>
                    <a:lnTo>
                      <a:pt x="2" y="287"/>
                    </a:lnTo>
                    <a:lnTo>
                      <a:pt x="26" y="287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5" name="Freeform 167"/>
              <p:cNvSpPr>
                <a:spLocks/>
              </p:cNvSpPr>
              <p:nvPr/>
            </p:nvSpPr>
            <p:spPr bwMode="auto">
              <a:xfrm>
                <a:off x="19663" y="6645"/>
                <a:ext cx="50" cy="44"/>
              </a:xfrm>
              <a:custGeom>
                <a:avLst/>
                <a:gdLst>
                  <a:gd name="T0" fmla="*/ 25 w 25"/>
                  <a:gd name="T1" fmla="*/ 0 h 1"/>
                  <a:gd name="T2" fmla="*/ 0 w 25"/>
                  <a:gd name="T3" fmla="*/ 0 h 1"/>
                  <a:gd name="T4" fmla="*/ 0 w 25"/>
                  <a:gd name="T5" fmla="*/ 1 h 1"/>
                  <a:gd name="T6" fmla="*/ 25 w 2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"/>
                  <a:gd name="T14" fmla="*/ 25 w 2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">
                    <a:moveTo>
                      <a:pt x="25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6" name="Freeform 168"/>
              <p:cNvSpPr>
                <a:spLocks/>
              </p:cNvSpPr>
              <p:nvPr/>
            </p:nvSpPr>
            <p:spPr bwMode="auto">
              <a:xfrm>
                <a:off x="19655" y="7356"/>
                <a:ext cx="58" cy="157"/>
              </a:xfrm>
              <a:custGeom>
                <a:avLst/>
                <a:gdLst>
                  <a:gd name="T0" fmla="*/ 29 w 29"/>
                  <a:gd name="T1" fmla="*/ 1 h 67"/>
                  <a:gd name="T2" fmla="*/ 5 w 29"/>
                  <a:gd name="T3" fmla="*/ 0 h 67"/>
                  <a:gd name="T4" fmla="*/ 0 w 29"/>
                  <a:gd name="T5" fmla="*/ 66 h 67"/>
                  <a:gd name="T6" fmla="*/ 24 w 29"/>
                  <a:gd name="T7" fmla="*/ 67 h 67"/>
                  <a:gd name="T8" fmla="*/ 29 w 29"/>
                  <a:gd name="T9" fmla="*/ 1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67"/>
                  <a:gd name="T17" fmla="*/ 29 w 2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67">
                    <a:moveTo>
                      <a:pt x="29" y="1"/>
                    </a:moveTo>
                    <a:lnTo>
                      <a:pt x="5" y="0"/>
                    </a:lnTo>
                    <a:lnTo>
                      <a:pt x="0" y="66"/>
                    </a:lnTo>
                    <a:lnTo>
                      <a:pt x="24" y="67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7" name="Freeform 169"/>
              <p:cNvSpPr>
                <a:spLocks/>
              </p:cNvSpPr>
              <p:nvPr/>
            </p:nvSpPr>
            <p:spPr bwMode="auto">
              <a:xfrm>
                <a:off x="19663" y="7314"/>
                <a:ext cx="50" cy="44"/>
              </a:xfrm>
              <a:custGeom>
                <a:avLst/>
                <a:gdLst>
                  <a:gd name="T0" fmla="*/ 24 w 24"/>
                  <a:gd name="T1" fmla="*/ 1 h 1"/>
                  <a:gd name="T2" fmla="*/ 0 w 24"/>
                  <a:gd name="T3" fmla="*/ 0 h 1"/>
                  <a:gd name="T4" fmla="*/ 0 w 24"/>
                  <a:gd name="T5" fmla="*/ 1 h 1"/>
                  <a:gd name="T6" fmla="*/ 24 w 24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24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8" name="Freeform 170"/>
              <p:cNvSpPr>
                <a:spLocks/>
              </p:cNvSpPr>
              <p:nvPr/>
            </p:nvSpPr>
            <p:spPr bwMode="auto">
              <a:xfrm>
                <a:off x="19651" y="7497"/>
                <a:ext cx="54" cy="44"/>
              </a:xfrm>
              <a:custGeom>
                <a:avLst/>
                <a:gdLst>
                  <a:gd name="T0" fmla="*/ 26 w 26"/>
                  <a:gd name="T1" fmla="*/ 1 h 13"/>
                  <a:gd name="T2" fmla="*/ 25 w 26"/>
                  <a:gd name="T3" fmla="*/ 13 h 13"/>
                  <a:gd name="T4" fmla="*/ 0 w 26"/>
                  <a:gd name="T5" fmla="*/ 11 h 13"/>
                  <a:gd name="T6" fmla="*/ 2 w 26"/>
                  <a:gd name="T7" fmla="*/ 0 h 13"/>
                  <a:gd name="T8" fmla="*/ 26 w 26"/>
                  <a:gd name="T9" fmla="*/ 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3"/>
                  <a:gd name="T17" fmla="*/ 26 w 2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3">
                    <a:moveTo>
                      <a:pt x="26" y="1"/>
                    </a:moveTo>
                    <a:lnTo>
                      <a:pt x="25" y="13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6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69" name="Freeform 171"/>
              <p:cNvSpPr>
                <a:spLocks/>
              </p:cNvSpPr>
              <p:nvPr/>
            </p:nvSpPr>
            <p:spPr bwMode="auto">
              <a:xfrm>
                <a:off x="19642" y="6120"/>
                <a:ext cx="50" cy="44"/>
              </a:xfrm>
              <a:custGeom>
                <a:avLst/>
                <a:gdLst>
                  <a:gd name="T0" fmla="*/ 24 w 24"/>
                  <a:gd name="T1" fmla="*/ 12 h 13"/>
                  <a:gd name="T2" fmla="*/ 24 w 24"/>
                  <a:gd name="T3" fmla="*/ 0 h 13"/>
                  <a:gd name="T4" fmla="*/ 0 w 24"/>
                  <a:gd name="T5" fmla="*/ 2 h 13"/>
                  <a:gd name="T6" fmla="*/ 0 w 24"/>
                  <a:gd name="T7" fmla="*/ 13 h 13"/>
                  <a:gd name="T8" fmla="*/ 24 w 24"/>
                  <a:gd name="T9" fmla="*/ 1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3"/>
                  <a:gd name="T17" fmla="*/ 24 w 2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3">
                    <a:moveTo>
                      <a:pt x="24" y="12"/>
                    </a:moveTo>
                    <a:lnTo>
                      <a:pt x="24" y="0"/>
                    </a:lnTo>
                    <a:lnTo>
                      <a:pt x="0" y="2"/>
                    </a:lnTo>
                    <a:lnTo>
                      <a:pt x="0" y="13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0" name="Freeform 172"/>
              <p:cNvSpPr>
                <a:spLocks/>
              </p:cNvSpPr>
              <p:nvPr/>
            </p:nvSpPr>
            <p:spPr bwMode="auto">
              <a:xfrm>
                <a:off x="18047" y="10115"/>
                <a:ext cx="250" cy="316"/>
              </a:xfrm>
              <a:custGeom>
                <a:avLst/>
                <a:gdLst>
                  <a:gd name="T0" fmla="*/ 0 w 121"/>
                  <a:gd name="T1" fmla="*/ 130 h 135"/>
                  <a:gd name="T2" fmla="*/ 2 w 121"/>
                  <a:gd name="T3" fmla="*/ 113 h 135"/>
                  <a:gd name="T4" fmla="*/ 4 w 121"/>
                  <a:gd name="T5" fmla="*/ 94 h 135"/>
                  <a:gd name="T6" fmla="*/ 11 w 121"/>
                  <a:gd name="T7" fmla="*/ 76 h 135"/>
                  <a:gd name="T8" fmla="*/ 21 w 121"/>
                  <a:gd name="T9" fmla="*/ 58 h 135"/>
                  <a:gd name="T10" fmla="*/ 41 w 121"/>
                  <a:gd name="T11" fmla="*/ 28 h 135"/>
                  <a:gd name="T12" fmla="*/ 57 w 121"/>
                  <a:gd name="T13" fmla="*/ 13 h 135"/>
                  <a:gd name="T14" fmla="*/ 72 w 121"/>
                  <a:gd name="T15" fmla="*/ 0 h 135"/>
                  <a:gd name="T16" fmla="*/ 121 w 121"/>
                  <a:gd name="T17" fmla="*/ 54 h 135"/>
                  <a:gd name="T18" fmla="*/ 107 w 121"/>
                  <a:gd name="T19" fmla="*/ 65 h 135"/>
                  <a:gd name="T20" fmla="*/ 98 w 121"/>
                  <a:gd name="T21" fmla="*/ 73 h 135"/>
                  <a:gd name="T22" fmla="*/ 82 w 121"/>
                  <a:gd name="T23" fmla="*/ 96 h 135"/>
                  <a:gd name="T24" fmla="*/ 78 w 121"/>
                  <a:gd name="T25" fmla="*/ 103 h 135"/>
                  <a:gd name="T26" fmla="*/ 75 w 121"/>
                  <a:gd name="T27" fmla="*/ 111 h 135"/>
                  <a:gd name="T28" fmla="*/ 73 w 121"/>
                  <a:gd name="T29" fmla="*/ 123 h 135"/>
                  <a:gd name="T30" fmla="*/ 72 w 121"/>
                  <a:gd name="T31" fmla="*/ 135 h 135"/>
                  <a:gd name="T32" fmla="*/ 0 w 121"/>
                  <a:gd name="T33" fmla="*/ 130 h 1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1"/>
                  <a:gd name="T52" fmla="*/ 0 h 135"/>
                  <a:gd name="T53" fmla="*/ 121 w 121"/>
                  <a:gd name="T54" fmla="*/ 135 h 1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1" h="135">
                    <a:moveTo>
                      <a:pt x="0" y="130"/>
                    </a:moveTo>
                    <a:lnTo>
                      <a:pt x="2" y="113"/>
                    </a:lnTo>
                    <a:lnTo>
                      <a:pt x="4" y="94"/>
                    </a:lnTo>
                    <a:lnTo>
                      <a:pt x="11" y="76"/>
                    </a:lnTo>
                    <a:lnTo>
                      <a:pt x="21" y="58"/>
                    </a:lnTo>
                    <a:lnTo>
                      <a:pt x="41" y="28"/>
                    </a:lnTo>
                    <a:lnTo>
                      <a:pt x="57" y="13"/>
                    </a:lnTo>
                    <a:lnTo>
                      <a:pt x="72" y="0"/>
                    </a:lnTo>
                    <a:lnTo>
                      <a:pt x="121" y="54"/>
                    </a:lnTo>
                    <a:lnTo>
                      <a:pt x="107" y="65"/>
                    </a:lnTo>
                    <a:lnTo>
                      <a:pt x="98" y="73"/>
                    </a:lnTo>
                    <a:lnTo>
                      <a:pt x="82" y="96"/>
                    </a:lnTo>
                    <a:lnTo>
                      <a:pt x="78" y="103"/>
                    </a:lnTo>
                    <a:lnTo>
                      <a:pt x="75" y="111"/>
                    </a:lnTo>
                    <a:lnTo>
                      <a:pt x="73" y="123"/>
                    </a:lnTo>
                    <a:lnTo>
                      <a:pt x="72" y="135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1" name="Freeform 173"/>
              <p:cNvSpPr>
                <a:spLocks/>
              </p:cNvSpPr>
              <p:nvPr/>
            </p:nvSpPr>
            <p:spPr bwMode="auto">
              <a:xfrm>
                <a:off x="18202" y="9928"/>
                <a:ext cx="337" cy="316"/>
              </a:xfrm>
              <a:custGeom>
                <a:avLst/>
                <a:gdLst>
                  <a:gd name="T0" fmla="*/ 0 w 161"/>
                  <a:gd name="T1" fmla="*/ 78 h 135"/>
                  <a:gd name="T2" fmla="*/ 30 w 161"/>
                  <a:gd name="T3" fmla="*/ 56 h 135"/>
                  <a:gd name="T4" fmla="*/ 61 w 161"/>
                  <a:gd name="T5" fmla="*/ 35 h 135"/>
                  <a:gd name="T6" fmla="*/ 94 w 161"/>
                  <a:gd name="T7" fmla="*/ 16 h 135"/>
                  <a:gd name="T8" fmla="*/ 127 w 161"/>
                  <a:gd name="T9" fmla="*/ 0 h 135"/>
                  <a:gd name="T10" fmla="*/ 161 w 161"/>
                  <a:gd name="T11" fmla="*/ 64 h 135"/>
                  <a:gd name="T12" fmla="*/ 129 w 161"/>
                  <a:gd name="T13" fmla="*/ 79 h 135"/>
                  <a:gd name="T14" fmla="*/ 101 w 161"/>
                  <a:gd name="T15" fmla="*/ 95 h 135"/>
                  <a:gd name="T16" fmla="*/ 71 w 161"/>
                  <a:gd name="T17" fmla="*/ 115 h 135"/>
                  <a:gd name="T18" fmla="*/ 43 w 161"/>
                  <a:gd name="T19" fmla="*/ 135 h 135"/>
                  <a:gd name="T20" fmla="*/ 0 w 161"/>
                  <a:gd name="T21" fmla="*/ 78 h 1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1"/>
                  <a:gd name="T34" fmla="*/ 0 h 135"/>
                  <a:gd name="T35" fmla="*/ 161 w 161"/>
                  <a:gd name="T36" fmla="*/ 135 h 1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1" h="135">
                    <a:moveTo>
                      <a:pt x="0" y="78"/>
                    </a:moveTo>
                    <a:lnTo>
                      <a:pt x="30" y="56"/>
                    </a:lnTo>
                    <a:lnTo>
                      <a:pt x="61" y="35"/>
                    </a:lnTo>
                    <a:lnTo>
                      <a:pt x="94" y="16"/>
                    </a:lnTo>
                    <a:lnTo>
                      <a:pt x="127" y="0"/>
                    </a:lnTo>
                    <a:lnTo>
                      <a:pt x="161" y="64"/>
                    </a:lnTo>
                    <a:lnTo>
                      <a:pt x="129" y="79"/>
                    </a:lnTo>
                    <a:lnTo>
                      <a:pt x="101" y="95"/>
                    </a:lnTo>
                    <a:lnTo>
                      <a:pt x="71" y="115"/>
                    </a:lnTo>
                    <a:lnTo>
                      <a:pt x="43" y="135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2" name="Freeform 174"/>
              <p:cNvSpPr>
                <a:spLocks/>
              </p:cNvSpPr>
              <p:nvPr/>
            </p:nvSpPr>
            <p:spPr bwMode="auto">
              <a:xfrm>
                <a:off x="18197" y="10103"/>
                <a:ext cx="101" cy="141"/>
              </a:xfrm>
              <a:custGeom>
                <a:avLst/>
                <a:gdLst>
                  <a:gd name="T0" fmla="*/ 0 w 49"/>
                  <a:gd name="T1" fmla="*/ 5 h 60"/>
                  <a:gd name="T2" fmla="*/ 6 w 49"/>
                  <a:gd name="T3" fmla="*/ 0 h 60"/>
                  <a:gd name="T4" fmla="*/ 3 w 49"/>
                  <a:gd name="T5" fmla="*/ 3 h 60"/>
                  <a:gd name="T6" fmla="*/ 46 w 49"/>
                  <a:gd name="T7" fmla="*/ 60 h 60"/>
                  <a:gd name="T8" fmla="*/ 49 w 49"/>
                  <a:gd name="T9" fmla="*/ 59 h 60"/>
                  <a:gd name="T10" fmla="*/ 0 w 49"/>
                  <a:gd name="T11" fmla="*/ 5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60"/>
                  <a:gd name="T20" fmla="*/ 49 w 49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60">
                    <a:moveTo>
                      <a:pt x="0" y="5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46" y="60"/>
                    </a:lnTo>
                    <a:lnTo>
                      <a:pt x="49" y="5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3" name="Freeform 175"/>
              <p:cNvSpPr>
                <a:spLocks/>
              </p:cNvSpPr>
              <p:nvPr/>
            </p:nvSpPr>
            <p:spPr bwMode="auto">
              <a:xfrm>
                <a:off x="18473" y="9879"/>
                <a:ext cx="312" cy="201"/>
              </a:xfrm>
              <a:custGeom>
                <a:avLst/>
                <a:gdLst>
                  <a:gd name="T0" fmla="*/ 0 w 149"/>
                  <a:gd name="T1" fmla="*/ 20 h 86"/>
                  <a:gd name="T2" fmla="*/ 36 w 149"/>
                  <a:gd name="T3" fmla="*/ 7 h 86"/>
                  <a:gd name="T4" fmla="*/ 74 w 149"/>
                  <a:gd name="T5" fmla="*/ 0 h 86"/>
                  <a:gd name="T6" fmla="*/ 96 w 149"/>
                  <a:gd name="T7" fmla="*/ 0 h 86"/>
                  <a:gd name="T8" fmla="*/ 116 w 149"/>
                  <a:gd name="T9" fmla="*/ 1 h 86"/>
                  <a:gd name="T10" fmla="*/ 149 w 149"/>
                  <a:gd name="T11" fmla="*/ 7 h 86"/>
                  <a:gd name="T12" fmla="*/ 135 w 149"/>
                  <a:gd name="T13" fmla="*/ 77 h 86"/>
                  <a:gd name="T14" fmla="*/ 103 w 149"/>
                  <a:gd name="T15" fmla="*/ 71 h 86"/>
                  <a:gd name="T16" fmla="*/ 93 w 149"/>
                  <a:gd name="T17" fmla="*/ 71 h 86"/>
                  <a:gd name="T18" fmla="*/ 82 w 149"/>
                  <a:gd name="T19" fmla="*/ 71 h 86"/>
                  <a:gd name="T20" fmla="*/ 55 w 149"/>
                  <a:gd name="T21" fmla="*/ 76 h 86"/>
                  <a:gd name="T22" fmla="*/ 27 w 149"/>
                  <a:gd name="T23" fmla="*/ 86 h 86"/>
                  <a:gd name="T24" fmla="*/ 0 w 149"/>
                  <a:gd name="T25" fmla="*/ 20 h 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9"/>
                  <a:gd name="T40" fmla="*/ 0 h 86"/>
                  <a:gd name="T41" fmla="*/ 149 w 149"/>
                  <a:gd name="T42" fmla="*/ 86 h 8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9" h="86">
                    <a:moveTo>
                      <a:pt x="0" y="20"/>
                    </a:moveTo>
                    <a:lnTo>
                      <a:pt x="36" y="7"/>
                    </a:lnTo>
                    <a:lnTo>
                      <a:pt x="74" y="0"/>
                    </a:lnTo>
                    <a:lnTo>
                      <a:pt x="96" y="0"/>
                    </a:lnTo>
                    <a:lnTo>
                      <a:pt x="116" y="1"/>
                    </a:lnTo>
                    <a:lnTo>
                      <a:pt x="149" y="7"/>
                    </a:lnTo>
                    <a:lnTo>
                      <a:pt x="135" y="77"/>
                    </a:lnTo>
                    <a:lnTo>
                      <a:pt x="103" y="71"/>
                    </a:lnTo>
                    <a:lnTo>
                      <a:pt x="93" y="71"/>
                    </a:lnTo>
                    <a:lnTo>
                      <a:pt x="82" y="71"/>
                    </a:lnTo>
                    <a:lnTo>
                      <a:pt x="55" y="76"/>
                    </a:lnTo>
                    <a:lnTo>
                      <a:pt x="27" y="8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4" name="Freeform 176"/>
              <p:cNvSpPr>
                <a:spLocks/>
              </p:cNvSpPr>
              <p:nvPr/>
            </p:nvSpPr>
            <p:spPr bwMode="auto">
              <a:xfrm>
                <a:off x="18469" y="9926"/>
                <a:ext cx="71" cy="154"/>
              </a:xfrm>
              <a:custGeom>
                <a:avLst/>
                <a:gdLst>
                  <a:gd name="T0" fmla="*/ 0 w 34"/>
                  <a:gd name="T1" fmla="*/ 1 h 66"/>
                  <a:gd name="T2" fmla="*/ 3 w 34"/>
                  <a:gd name="T3" fmla="*/ 0 h 66"/>
                  <a:gd name="T4" fmla="*/ 30 w 34"/>
                  <a:gd name="T5" fmla="*/ 66 h 66"/>
                  <a:gd name="T6" fmla="*/ 34 w 34"/>
                  <a:gd name="T7" fmla="*/ 65 h 66"/>
                  <a:gd name="T8" fmla="*/ 0 w 34"/>
                  <a:gd name="T9" fmla="*/ 1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66"/>
                  <a:gd name="T17" fmla="*/ 34 w 34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66">
                    <a:moveTo>
                      <a:pt x="0" y="1"/>
                    </a:moveTo>
                    <a:lnTo>
                      <a:pt x="3" y="0"/>
                    </a:lnTo>
                    <a:lnTo>
                      <a:pt x="30" y="66"/>
                    </a:lnTo>
                    <a:lnTo>
                      <a:pt x="34" y="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5" name="Freeform 177"/>
              <p:cNvSpPr>
                <a:spLocks/>
              </p:cNvSpPr>
              <p:nvPr/>
            </p:nvSpPr>
            <p:spPr bwMode="auto">
              <a:xfrm>
                <a:off x="18749" y="9900"/>
                <a:ext cx="291" cy="274"/>
              </a:xfrm>
              <a:custGeom>
                <a:avLst/>
                <a:gdLst>
                  <a:gd name="T0" fmla="*/ 24 w 141"/>
                  <a:gd name="T1" fmla="*/ 0 h 117"/>
                  <a:gd name="T2" fmla="*/ 56 w 141"/>
                  <a:gd name="T3" fmla="*/ 12 h 117"/>
                  <a:gd name="T4" fmla="*/ 88 w 141"/>
                  <a:gd name="T5" fmla="*/ 26 h 117"/>
                  <a:gd name="T6" fmla="*/ 118 w 141"/>
                  <a:gd name="T7" fmla="*/ 43 h 117"/>
                  <a:gd name="T8" fmla="*/ 141 w 141"/>
                  <a:gd name="T9" fmla="*/ 60 h 117"/>
                  <a:gd name="T10" fmla="*/ 97 w 141"/>
                  <a:gd name="T11" fmla="*/ 117 h 117"/>
                  <a:gd name="T12" fmla="*/ 77 w 141"/>
                  <a:gd name="T13" fmla="*/ 102 h 117"/>
                  <a:gd name="T14" fmla="*/ 54 w 141"/>
                  <a:gd name="T15" fmla="*/ 88 h 117"/>
                  <a:gd name="T16" fmla="*/ 30 w 141"/>
                  <a:gd name="T17" fmla="*/ 78 h 117"/>
                  <a:gd name="T18" fmla="*/ 0 w 141"/>
                  <a:gd name="T19" fmla="*/ 67 h 117"/>
                  <a:gd name="T20" fmla="*/ 24 w 141"/>
                  <a:gd name="T21" fmla="*/ 0 h 1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"/>
                  <a:gd name="T34" fmla="*/ 0 h 117"/>
                  <a:gd name="T35" fmla="*/ 141 w 141"/>
                  <a:gd name="T36" fmla="*/ 117 h 1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" h="117">
                    <a:moveTo>
                      <a:pt x="24" y="0"/>
                    </a:moveTo>
                    <a:lnTo>
                      <a:pt x="56" y="12"/>
                    </a:lnTo>
                    <a:lnTo>
                      <a:pt x="88" y="26"/>
                    </a:lnTo>
                    <a:lnTo>
                      <a:pt x="118" y="43"/>
                    </a:lnTo>
                    <a:lnTo>
                      <a:pt x="141" y="60"/>
                    </a:lnTo>
                    <a:lnTo>
                      <a:pt x="97" y="117"/>
                    </a:lnTo>
                    <a:lnTo>
                      <a:pt x="77" y="102"/>
                    </a:lnTo>
                    <a:lnTo>
                      <a:pt x="54" y="88"/>
                    </a:lnTo>
                    <a:lnTo>
                      <a:pt x="30" y="78"/>
                    </a:lnTo>
                    <a:lnTo>
                      <a:pt x="0" y="6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6" name="Freeform 178"/>
              <p:cNvSpPr>
                <a:spLocks/>
              </p:cNvSpPr>
              <p:nvPr/>
            </p:nvSpPr>
            <p:spPr bwMode="auto">
              <a:xfrm>
                <a:off x="18749" y="9895"/>
                <a:ext cx="50" cy="164"/>
              </a:xfrm>
              <a:custGeom>
                <a:avLst/>
                <a:gdLst>
                  <a:gd name="T0" fmla="*/ 19 w 24"/>
                  <a:gd name="T1" fmla="*/ 0 h 70"/>
                  <a:gd name="T2" fmla="*/ 23 w 24"/>
                  <a:gd name="T3" fmla="*/ 2 h 70"/>
                  <a:gd name="T4" fmla="*/ 24 w 24"/>
                  <a:gd name="T5" fmla="*/ 2 h 70"/>
                  <a:gd name="T6" fmla="*/ 0 w 24"/>
                  <a:gd name="T7" fmla="*/ 69 h 70"/>
                  <a:gd name="T8" fmla="*/ 5 w 24"/>
                  <a:gd name="T9" fmla="*/ 70 h 70"/>
                  <a:gd name="T10" fmla="*/ 19 w 24"/>
                  <a:gd name="T11" fmla="*/ 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70"/>
                  <a:gd name="T20" fmla="*/ 24 w 24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70">
                    <a:moveTo>
                      <a:pt x="19" y="0"/>
                    </a:moveTo>
                    <a:lnTo>
                      <a:pt x="23" y="2"/>
                    </a:lnTo>
                    <a:lnTo>
                      <a:pt x="24" y="2"/>
                    </a:lnTo>
                    <a:lnTo>
                      <a:pt x="0" y="69"/>
                    </a:lnTo>
                    <a:lnTo>
                      <a:pt x="5" y="7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7" name="Freeform 179"/>
              <p:cNvSpPr>
                <a:spLocks/>
              </p:cNvSpPr>
              <p:nvPr/>
            </p:nvSpPr>
            <p:spPr bwMode="auto">
              <a:xfrm>
                <a:off x="18945" y="10045"/>
                <a:ext cx="233" cy="257"/>
              </a:xfrm>
              <a:custGeom>
                <a:avLst/>
                <a:gdLst>
                  <a:gd name="T0" fmla="*/ 47 w 112"/>
                  <a:gd name="T1" fmla="*/ 0 h 110"/>
                  <a:gd name="T2" fmla="*/ 112 w 112"/>
                  <a:gd name="T3" fmla="*/ 56 h 110"/>
                  <a:gd name="T4" fmla="*/ 65 w 112"/>
                  <a:gd name="T5" fmla="*/ 110 h 110"/>
                  <a:gd name="T6" fmla="*/ 0 w 112"/>
                  <a:gd name="T7" fmla="*/ 54 h 110"/>
                  <a:gd name="T8" fmla="*/ 47 w 112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47" y="0"/>
                    </a:moveTo>
                    <a:lnTo>
                      <a:pt x="112" y="56"/>
                    </a:lnTo>
                    <a:lnTo>
                      <a:pt x="65" y="110"/>
                    </a:lnTo>
                    <a:lnTo>
                      <a:pt x="0" y="54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8" name="Freeform 180"/>
              <p:cNvSpPr>
                <a:spLocks/>
              </p:cNvSpPr>
              <p:nvPr/>
            </p:nvSpPr>
            <p:spPr bwMode="auto">
              <a:xfrm>
                <a:off x="18945" y="10022"/>
                <a:ext cx="96" cy="152"/>
              </a:xfrm>
              <a:custGeom>
                <a:avLst/>
                <a:gdLst>
                  <a:gd name="T0" fmla="*/ 46 w 47"/>
                  <a:gd name="T1" fmla="*/ 8 h 65"/>
                  <a:gd name="T2" fmla="*/ 34 w 47"/>
                  <a:gd name="T3" fmla="*/ 0 h 65"/>
                  <a:gd name="T4" fmla="*/ 47 w 47"/>
                  <a:gd name="T5" fmla="*/ 10 h 65"/>
                  <a:gd name="T6" fmla="*/ 0 w 47"/>
                  <a:gd name="T7" fmla="*/ 64 h 65"/>
                  <a:gd name="T8" fmla="*/ 2 w 47"/>
                  <a:gd name="T9" fmla="*/ 65 h 65"/>
                  <a:gd name="T10" fmla="*/ 46 w 47"/>
                  <a:gd name="T11" fmla="*/ 8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5"/>
                  <a:gd name="T20" fmla="*/ 47 w 47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5">
                    <a:moveTo>
                      <a:pt x="46" y="8"/>
                    </a:moveTo>
                    <a:lnTo>
                      <a:pt x="34" y="0"/>
                    </a:lnTo>
                    <a:lnTo>
                      <a:pt x="47" y="10"/>
                    </a:lnTo>
                    <a:lnTo>
                      <a:pt x="0" y="64"/>
                    </a:lnTo>
                    <a:lnTo>
                      <a:pt x="2" y="65"/>
                    </a:lnTo>
                    <a:lnTo>
                      <a:pt x="4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79" name="Freeform 181"/>
              <p:cNvSpPr>
                <a:spLocks/>
              </p:cNvSpPr>
              <p:nvPr/>
            </p:nvSpPr>
            <p:spPr bwMode="auto">
              <a:xfrm>
                <a:off x="19066" y="10194"/>
                <a:ext cx="183" cy="516"/>
              </a:xfrm>
              <a:custGeom>
                <a:avLst/>
                <a:gdLst>
                  <a:gd name="T0" fmla="*/ 62 w 89"/>
                  <a:gd name="T1" fmla="*/ 0 h 220"/>
                  <a:gd name="T2" fmla="*/ 69 w 89"/>
                  <a:gd name="T3" fmla="*/ 12 h 220"/>
                  <a:gd name="T4" fmla="*/ 76 w 89"/>
                  <a:gd name="T5" fmla="*/ 32 h 220"/>
                  <a:gd name="T6" fmla="*/ 82 w 89"/>
                  <a:gd name="T7" fmla="*/ 76 h 220"/>
                  <a:gd name="T8" fmla="*/ 87 w 89"/>
                  <a:gd name="T9" fmla="*/ 137 h 220"/>
                  <a:gd name="T10" fmla="*/ 89 w 89"/>
                  <a:gd name="T11" fmla="*/ 219 h 220"/>
                  <a:gd name="T12" fmla="*/ 16 w 89"/>
                  <a:gd name="T13" fmla="*/ 220 h 220"/>
                  <a:gd name="T14" fmla="*/ 15 w 89"/>
                  <a:gd name="T15" fmla="*/ 140 h 220"/>
                  <a:gd name="T16" fmla="*/ 9 w 89"/>
                  <a:gd name="T17" fmla="*/ 82 h 220"/>
                  <a:gd name="T18" fmla="*/ 4 w 89"/>
                  <a:gd name="T19" fmla="*/ 46 h 220"/>
                  <a:gd name="T20" fmla="*/ 3 w 89"/>
                  <a:gd name="T21" fmla="*/ 41 h 220"/>
                  <a:gd name="T22" fmla="*/ 0 w 89"/>
                  <a:gd name="T23" fmla="*/ 39 h 220"/>
                  <a:gd name="T24" fmla="*/ 62 w 89"/>
                  <a:gd name="T25" fmla="*/ 0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9"/>
                  <a:gd name="T40" fmla="*/ 0 h 220"/>
                  <a:gd name="T41" fmla="*/ 89 w 89"/>
                  <a:gd name="T42" fmla="*/ 220 h 2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9" h="220">
                    <a:moveTo>
                      <a:pt x="62" y="0"/>
                    </a:moveTo>
                    <a:lnTo>
                      <a:pt x="69" y="12"/>
                    </a:lnTo>
                    <a:lnTo>
                      <a:pt x="76" y="32"/>
                    </a:lnTo>
                    <a:lnTo>
                      <a:pt x="82" y="76"/>
                    </a:lnTo>
                    <a:lnTo>
                      <a:pt x="87" y="137"/>
                    </a:lnTo>
                    <a:lnTo>
                      <a:pt x="89" y="219"/>
                    </a:lnTo>
                    <a:lnTo>
                      <a:pt x="16" y="220"/>
                    </a:lnTo>
                    <a:lnTo>
                      <a:pt x="15" y="140"/>
                    </a:lnTo>
                    <a:lnTo>
                      <a:pt x="9" y="82"/>
                    </a:lnTo>
                    <a:lnTo>
                      <a:pt x="4" y="46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0" name="Freeform 182"/>
              <p:cNvSpPr>
                <a:spLocks/>
              </p:cNvSpPr>
              <p:nvPr/>
            </p:nvSpPr>
            <p:spPr bwMode="auto">
              <a:xfrm>
                <a:off x="19066" y="10176"/>
                <a:ext cx="129" cy="126"/>
              </a:xfrm>
              <a:custGeom>
                <a:avLst/>
                <a:gdLst>
                  <a:gd name="T0" fmla="*/ 54 w 62"/>
                  <a:gd name="T1" fmla="*/ 0 h 54"/>
                  <a:gd name="T2" fmla="*/ 61 w 62"/>
                  <a:gd name="T3" fmla="*/ 5 h 54"/>
                  <a:gd name="T4" fmla="*/ 62 w 62"/>
                  <a:gd name="T5" fmla="*/ 8 h 54"/>
                  <a:gd name="T6" fmla="*/ 0 w 62"/>
                  <a:gd name="T7" fmla="*/ 47 h 54"/>
                  <a:gd name="T8" fmla="*/ 7 w 62"/>
                  <a:gd name="T9" fmla="*/ 54 h 54"/>
                  <a:gd name="T10" fmla="*/ 54 w 62"/>
                  <a:gd name="T11" fmla="*/ 0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54"/>
                  <a:gd name="T20" fmla="*/ 62 w 62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54">
                    <a:moveTo>
                      <a:pt x="54" y="0"/>
                    </a:moveTo>
                    <a:lnTo>
                      <a:pt x="61" y="5"/>
                    </a:lnTo>
                    <a:lnTo>
                      <a:pt x="62" y="8"/>
                    </a:lnTo>
                    <a:lnTo>
                      <a:pt x="0" y="47"/>
                    </a:lnTo>
                    <a:lnTo>
                      <a:pt x="7" y="54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1" name="Freeform 183"/>
              <p:cNvSpPr>
                <a:spLocks/>
              </p:cNvSpPr>
              <p:nvPr/>
            </p:nvSpPr>
            <p:spPr bwMode="auto">
              <a:xfrm>
                <a:off x="19079" y="10702"/>
                <a:ext cx="170" cy="539"/>
              </a:xfrm>
              <a:custGeom>
                <a:avLst/>
                <a:gdLst>
                  <a:gd name="T0" fmla="*/ 83 w 83"/>
                  <a:gd name="T1" fmla="*/ 2 h 230"/>
                  <a:gd name="T2" fmla="*/ 79 w 83"/>
                  <a:gd name="T3" fmla="*/ 148 h 230"/>
                  <a:gd name="T4" fmla="*/ 76 w 83"/>
                  <a:gd name="T5" fmla="*/ 198 h 230"/>
                  <a:gd name="T6" fmla="*/ 74 w 83"/>
                  <a:gd name="T7" fmla="*/ 217 h 230"/>
                  <a:gd name="T8" fmla="*/ 71 w 83"/>
                  <a:gd name="T9" fmla="*/ 230 h 230"/>
                  <a:gd name="T10" fmla="*/ 0 w 83"/>
                  <a:gd name="T11" fmla="*/ 217 h 230"/>
                  <a:gd name="T12" fmla="*/ 2 w 83"/>
                  <a:gd name="T13" fmla="*/ 204 h 230"/>
                  <a:gd name="T14" fmla="*/ 3 w 83"/>
                  <a:gd name="T15" fmla="*/ 192 h 230"/>
                  <a:gd name="T16" fmla="*/ 6 w 83"/>
                  <a:gd name="T17" fmla="*/ 147 h 230"/>
                  <a:gd name="T18" fmla="*/ 10 w 83"/>
                  <a:gd name="T19" fmla="*/ 0 h 230"/>
                  <a:gd name="T20" fmla="*/ 83 w 83"/>
                  <a:gd name="T21" fmla="*/ 2 h 2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3"/>
                  <a:gd name="T34" fmla="*/ 0 h 230"/>
                  <a:gd name="T35" fmla="*/ 83 w 83"/>
                  <a:gd name="T36" fmla="*/ 230 h 2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3" h="230">
                    <a:moveTo>
                      <a:pt x="83" y="2"/>
                    </a:moveTo>
                    <a:lnTo>
                      <a:pt x="79" y="148"/>
                    </a:lnTo>
                    <a:lnTo>
                      <a:pt x="76" y="198"/>
                    </a:lnTo>
                    <a:lnTo>
                      <a:pt x="74" y="217"/>
                    </a:lnTo>
                    <a:lnTo>
                      <a:pt x="71" y="230"/>
                    </a:lnTo>
                    <a:lnTo>
                      <a:pt x="0" y="217"/>
                    </a:lnTo>
                    <a:lnTo>
                      <a:pt x="2" y="204"/>
                    </a:lnTo>
                    <a:lnTo>
                      <a:pt x="3" y="192"/>
                    </a:lnTo>
                    <a:lnTo>
                      <a:pt x="6" y="147"/>
                    </a:lnTo>
                    <a:lnTo>
                      <a:pt x="10" y="0"/>
                    </a:lnTo>
                    <a:lnTo>
                      <a:pt x="83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2" name="Freeform 184"/>
              <p:cNvSpPr>
                <a:spLocks/>
              </p:cNvSpPr>
              <p:nvPr/>
            </p:nvSpPr>
            <p:spPr bwMode="auto">
              <a:xfrm>
                <a:off x="19099" y="10666"/>
                <a:ext cx="151" cy="44"/>
              </a:xfrm>
              <a:custGeom>
                <a:avLst/>
                <a:gdLst>
                  <a:gd name="T0" fmla="*/ 73 w 73"/>
                  <a:gd name="T1" fmla="*/ 2 h 3"/>
                  <a:gd name="T2" fmla="*/ 0 w 73"/>
                  <a:gd name="T3" fmla="*/ 0 h 3"/>
                  <a:gd name="T4" fmla="*/ 0 w 73"/>
                  <a:gd name="T5" fmla="*/ 3 h 3"/>
                  <a:gd name="T6" fmla="*/ 73 w 73"/>
                  <a:gd name="T7" fmla="*/ 2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3"/>
                  <a:gd name="T14" fmla="*/ 73 w 7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3">
                    <a:moveTo>
                      <a:pt x="73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73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3" name="Freeform 185"/>
              <p:cNvSpPr>
                <a:spLocks/>
              </p:cNvSpPr>
              <p:nvPr/>
            </p:nvSpPr>
            <p:spPr bwMode="auto">
              <a:xfrm>
                <a:off x="18991" y="11194"/>
                <a:ext cx="228" cy="258"/>
              </a:xfrm>
              <a:custGeom>
                <a:avLst/>
                <a:gdLst>
                  <a:gd name="T0" fmla="*/ 112 w 112"/>
                  <a:gd name="T1" fmla="*/ 25 h 110"/>
                  <a:gd name="T2" fmla="*/ 103 w 112"/>
                  <a:gd name="T3" fmla="*/ 49 h 110"/>
                  <a:gd name="T4" fmla="*/ 89 w 112"/>
                  <a:gd name="T5" fmla="*/ 72 h 110"/>
                  <a:gd name="T6" fmla="*/ 69 w 112"/>
                  <a:gd name="T7" fmla="*/ 94 h 110"/>
                  <a:gd name="T8" fmla="*/ 48 w 112"/>
                  <a:gd name="T9" fmla="*/ 110 h 110"/>
                  <a:gd name="T10" fmla="*/ 0 w 112"/>
                  <a:gd name="T11" fmla="*/ 57 h 110"/>
                  <a:gd name="T12" fmla="*/ 18 w 112"/>
                  <a:gd name="T13" fmla="*/ 43 h 110"/>
                  <a:gd name="T14" fmla="*/ 30 w 112"/>
                  <a:gd name="T15" fmla="*/ 29 h 110"/>
                  <a:gd name="T16" fmla="*/ 37 w 112"/>
                  <a:gd name="T17" fmla="*/ 18 h 110"/>
                  <a:gd name="T18" fmla="*/ 44 w 112"/>
                  <a:gd name="T19" fmla="*/ 0 h 110"/>
                  <a:gd name="T20" fmla="*/ 112 w 112"/>
                  <a:gd name="T21" fmla="*/ 25 h 1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2"/>
                  <a:gd name="T34" fmla="*/ 0 h 110"/>
                  <a:gd name="T35" fmla="*/ 112 w 112"/>
                  <a:gd name="T36" fmla="*/ 110 h 1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2" h="110">
                    <a:moveTo>
                      <a:pt x="112" y="25"/>
                    </a:moveTo>
                    <a:lnTo>
                      <a:pt x="103" y="49"/>
                    </a:lnTo>
                    <a:lnTo>
                      <a:pt x="89" y="72"/>
                    </a:lnTo>
                    <a:lnTo>
                      <a:pt x="69" y="94"/>
                    </a:lnTo>
                    <a:lnTo>
                      <a:pt x="48" y="110"/>
                    </a:lnTo>
                    <a:lnTo>
                      <a:pt x="0" y="57"/>
                    </a:lnTo>
                    <a:lnTo>
                      <a:pt x="18" y="43"/>
                    </a:lnTo>
                    <a:lnTo>
                      <a:pt x="30" y="29"/>
                    </a:lnTo>
                    <a:lnTo>
                      <a:pt x="37" y="18"/>
                    </a:lnTo>
                    <a:lnTo>
                      <a:pt x="44" y="0"/>
                    </a:lnTo>
                    <a:lnTo>
                      <a:pt x="112" y="2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4" name="Freeform 186"/>
              <p:cNvSpPr>
                <a:spLocks/>
              </p:cNvSpPr>
              <p:nvPr/>
            </p:nvSpPr>
            <p:spPr bwMode="auto">
              <a:xfrm>
                <a:off x="19079" y="11194"/>
                <a:ext cx="150" cy="59"/>
              </a:xfrm>
              <a:custGeom>
                <a:avLst/>
                <a:gdLst>
                  <a:gd name="T0" fmla="*/ 71 w 72"/>
                  <a:gd name="T1" fmla="*/ 20 h 25"/>
                  <a:gd name="T2" fmla="*/ 72 w 72"/>
                  <a:gd name="T3" fmla="*/ 17 h 25"/>
                  <a:gd name="T4" fmla="*/ 69 w 72"/>
                  <a:gd name="T5" fmla="*/ 25 h 25"/>
                  <a:gd name="T6" fmla="*/ 1 w 72"/>
                  <a:gd name="T7" fmla="*/ 0 h 25"/>
                  <a:gd name="T8" fmla="*/ 0 w 72"/>
                  <a:gd name="T9" fmla="*/ 7 h 25"/>
                  <a:gd name="T10" fmla="*/ 71 w 72"/>
                  <a:gd name="T11" fmla="*/ 2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25"/>
                  <a:gd name="T20" fmla="*/ 72 w 7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25">
                    <a:moveTo>
                      <a:pt x="71" y="20"/>
                    </a:moveTo>
                    <a:lnTo>
                      <a:pt x="72" y="17"/>
                    </a:lnTo>
                    <a:lnTo>
                      <a:pt x="69" y="25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71" y="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5" name="Freeform 187"/>
              <p:cNvSpPr>
                <a:spLocks/>
              </p:cNvSpPr>
              <p:nvPr/>
            </p:nvSpPr>
            <p:spPr bwMode="auto">
              <a:xfrm>
                <a:off x="18799" y="11320"/>
                <a:ext cx="283" cy="279"/>
              </a:xfrm>
              <a:custGeom>
                <a:avLst/>
                <a:gdLst>
                  <a:gd name="T0" fmla="*/ 137 w 137"/>
                  <a:gd name="T1" fmla="*/ 59 h 119"/>
                  <a:gd name="T2" fmla="*/ 91 w 137"/>
                  <a:gd name="T3" fmla="*/ 89 h 119"/>
                  <a:gd name="T4" fmla="*/ 40 w 137"/>
                  <a:gd name="T5" fmla="*/ 119 h 119"/>
                  <a:gd name="T6" fmla="*/ 0 w 137"/>
                  <a:gd name="T7" fmla="*/ 59 h 119"/>
                  <a:gd name="T8" fmla="*/ 52 w 137"/>
                  <a:gd name="T9" fmla="*/ 29 h 119"/>
                  <a:gd name="T10" fmla="*/ 96 w 137"/>
                  <a:gd name="T11" fmla="*/ 0 h 119"/>
                  <a:gd name="T12" fmla="*/ 137 w 137"/>
                  <a:gd name="T13" fmla="*/ 59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119"/>
                  <a:gd name="T23" fmla="*/ 137 w 13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119">
                    <a:moveTo>
                      <a:pt x="137" y="59"/>
                    </a:moveTo>
                    <a:lnTo>
                      <a:pt x="91" y="89"/>
                    </a:lnTo>
                    <a:lnTo>
                      <a:pt x="40" y="119"/>
                    </a:lnTo>
                    <a:lnTo>
                      <a:pt x="0" y="59"/>
                    </a:lnTo>
                    <a:lnTo>
                      <a:pt x="52" y="29"/>
                    </a:lnTo>
                    <a:lnTo>
                      <a:pt x="96" y="0"/>
                    </a:lnTo>
                    <a:lnTo>
                      <a:pt x="137" y="5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6" name="Freeform 188"/>
              <p:cNvSpPr>
                <a:spLocks/>
              </p:cNvSpPr>
              <p:nvPr/>
            </p:nvSpPr>
            <p:spPr bwMode="auto">
              <a:xfrm>
                <a:off x="18991" y="11320"/>
                <a:ext cx="96" cy="143"/>
              </a:xfrm>
              <a:custGeom>
                <a:avLst/>
                <a:gdLst>
                  <a:gd name="T0" fmla="*/ 48 w 48"/>
                  <a:gd name="T1" fmla="*/ 56 h 61"/>
                  <a:gd name="T2" fmla="*/ 43 w 48"/>
                  <a:gd name="T3" fmla="*/ 61 h 61"/>
                  <a:gd name="T4" fmla="*/ 45 w 48"/>
                  <a:gd name="T5" fmla="*/ 59 h 61"/>
                  <a:gd name="T6" fmla="*/ 4 w 48"/>
                  <a:gd name="T7" fmla="*/ 0 h 61"/>
                  <a:gd name="T8" fmla="*/ 0 w 48"/>
                  <a:gd name="T9" fmla="*/ 3 h 61"/>
                  <a:gd name="T10" fmla="*/ 48 w 48"/>
                  <a:gd name="T11" fmla="*/ 56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61"/>
                  <a:gd name="T20" fmla="*/ 48 w 48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61">
                    <a:moveTo>
                      <a:pt x="48" y="56"/>
                    </a:moveTo>
                    <a:lnTo>
                      <a:pt x="43" y="61"/>
                    </a:lnTo>
                    <a:lnTo>
                      <a:pt x="45" y="59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8" y="5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7" name="Freeform 189"/>
              <p:cNvSpPr>
                <a:spLocks/>
              </p:cNvSpPr>
              <p:nvPr/>
            </p:nvSpPr>
            <p:spPr bwMode="auto">
              <a:xfrm>
                <a:off x="18653" y="11456"/>
                <a:ext cx="220" cy="225"/>
              </a:xfrm>
              <a:custGeom>
                <a:avLst/>
                <a:gdLst>
                  <a:gd name="T0" fmla="*/ 108 w 108"/>
                  <a:gd name="T1" fmla="*/ 62 h 96"/>
                  <a:gd name="T2" fmla="*/ 81 w 108"/>
                  <a:gd name="T3" fmla="*/ 77 h 96"/>
                  <a:gd name="T4" fmla="*/ 55 w 108"/>
                  <a:gd name="T5" fmla="*/ 87 h 96"/>
                  <a:gd name="T6" fmla="*/ 30 w 108"/>
                  <a:gd name="T7" fmla="*/ 95 h 96"/>
                  <a:gd name="T8" fmla="*/ 9 w 108"/>
                  <a:gd name="T9" fmla="*/ 96 h 96"/>
                  <a:gd name="T10" fmla="*/ 0 w 108"/>
                  <a:gd name="T11" fmla="*/ 26 h 96"/>
                  <a:gd name="T12" fmla="*/ 14 w 108"/>
                  <a:gd name="T13" fmla="*/ 26 h 96"/>
                  <a:gd name="T14" fmla="*/ 30 w 108"/>
                  <a:gd name="T15" fmla="*/ 21 h 96"/>
                  <a:gd name="T16" fmla="*/ 49 w 108"/>
                  <a:gd name="T17" fmla="*/ 14 h 96"/>
                  <a:gd name="T18" fmla="*/ 73 w 108"/>
                  <a:gd name="T19" fmla="*/ 0 h 96"/>
                  <a:gd name="T20" fmla="*/ 108 w 108"/>
                  <a:gd name="T21" fmla="*/ 62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96"/>
                  <a:gd name="T35" fmla="*/ 108 w 108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96">
                    <a:moveTo>
                      <a:pt x="108" y="62"/>
                    </a:moveTo>
                    <a:lnTo>
                      <a:pt x="81" y="77"/>
                    </a:lnTo>
                    <a:lnTo>
                      <a:pt x="55" y="87"/>
                    </a:lnTo>
                    <a:lnTo>
                      <a:pt x="30" y="95"/>
                    </a:lnTo>
                    <a:lnTo>
                      <a:pt x="9" y="96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30" y="21"/>
                    </a:lnTo>
                    <a:lnTo>
                      <a:pt x="49" y="14"/>
                    </a:lnTo>
                    <a:lnTo>
                      <a:pt x="73" y="0"/>
                    </a:lnTo>
                    <a:lnTo>
                      <a:pt x="108" y="6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8" name="Freeform 190"/>
              <p:cNvSpPr>
                <a:spLocks/>
              </p:cNvSpPr>
              <p:nvPr/>
            </p:nvSpPr>
            <p:spPr bwMode="auto">
              <a:xfrm>
                <a:off x="18799" y="11456"/>
                <a:ext cx="83" cy="145"/>
              </a:xfrm>
              <a:custGeom>
                <a:avLst/>
                <a:gdLst>
                  <a:gd name="T0" fmla="*/ 40 w 41"/>
                  <a:gd name="T1" fmla="*/ 61 h 62"/>
                  <a:gd name="T2" fmla="*/ 41 w 41"/>
                  <a:gd name="T3" fmla="*/ 61 h 62"/>
                  <a:gd name="T4" fmla="*/ 38 w 41"/>
                  <a:gd name="T5" fmla="*/ 62 h 62"/>
                  <a:gd name="T6" fmla="*/ 3 w 41"/>
                  <a:gd name="T7" fmla="*/ 0 h 62"/>
                  <a:gd name="T8" fmla="*/ 0 w 41"/>
                  <a:gd name="T9" fmla="*/ 1 h 62"/>
                  <a:gd name="T10" fmla="*/ 40 w 41"/>
                  <a:gd name="T11" fmla="*/ 61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62"/>
                  <a:gd name="T20" fmla="*/ 41 w 41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62">
                    <a:moveTo>
                      <a:pt x="40" y="61"/>
                    </a:moveTo>
                    <a:lnTo>
                      <a:pt x="41" y="61"/>
                    </a:lnTo>
                    <a:lnTo>
                      <a:pt x="38" y="62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40" y="6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89" name="Freeform 191"/>
              <p:cNvSpPr>
                <a:spLocks/>
              </p:cNvSpPr>
              <p:nvPr/>
            </p:nvSpPr>
            <p:spPr bwMode="auto">
              <a:xfrm>
                <a:off x="18444" y="11456"/>
                <a:ext cx="224" cy="225"/>
              </a:xfrm>
              <a:custGeom>
                <a:avLst/>
                <a:gdLst>
                  <a:gd name="T0" fmla="*/ 98 w 107"/>
                  <a:gd name="T1" fmla="*/ 96 h 96"/>
                  <a:gd name="T2" fmla="*/ 78 w 107"/>
                  <a:gd name="T3" fmla="*/ 95 h 96"/>
                  <a:gd name="T4" fmla="*/ 52 w 107"/>
                  <a:gd name="T5" fmla="*/ 87 h 96"/>
                  <a:gd name="T6" fmla="*/ 27 w 107"/>
                  <a:gd name="T7" fmla="*/ 77 h 96"/>
                  <a:gd name="T8" fmla="*/ 0 w 107"/>
                  <a:gd name="T9" fmla="*/ 62 h 96"/>
                  <a:gd name="T10" fmla="*/ 34 w 107"/>
                  <a:gd name="T11" fmla="*/ 0 h 96"/>
                  <a:gd name="T12" fmla="*/ 59 w 107"/>
                  <a:gd name="T13" fmla="*/ 14 h 96"/>
                  <a:gd name="T14" fmla="*/ 78 w 107"/>
                  <a:gd name="T15" fmla="*/ 21 h 96"/>
                  <a:gd name="T16" fmla="*/ 93 w 107"/>
                  <a:gd name="T17" fmla="*/ 26 h 96"/>
                  <a:gd name="T18" fmla="*/ 107 w 107"/>
                  <a:gd name="T19" fmla="*/ 26 h 96"/>
                  <a:gd name="T20" fmla="*/ 98 w 107"/>
                  <a:gd name="T21" fmla="*/ 96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"/>
                  <a:gd name="T34" fmla="*/ 0 h 96"/>
                  <a:gd name="T35" fmla="*/ 107 w 107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" h="96">
                    <a:moveTo>
                      <a:pt x="98" y="96"/>
                    </a:moveTo>
                    <a:lnTo>
                      <a:pt x="78" y="95"/>
                    </a:lnTo>
                    <a:lnTo>
                      <a:pt x="52" y="87"/>
                    </a:lnTo>
                    <a:lnTo>
                      <a:pt x="27" y="77"/>
                    </a:lnTo>
                    <a:lnTo>
                      <a:pt x="0" y="62"/>
                    </a:lnTo>
                    <a:lnTo>
                      <a:pt x="34" y="0"/>
                    </a:lnTo>
                    <a:lnTo>
                      <a:pt x="59" y="14"/>
                    </a:lnTo>
                    <a:lnTo>
                      <a:pt x="78" y="21"/>
                    </a:lnTo>
                    <a:lnTo>
                      <a:pt x="93" y="26"/>
                    </a:lnTo>
                    <a:lnTo>
                      <a:pt x="107" y="26"/>
                    </a:lnTo>
                    <a:lnTo>
                      <a:pt x="98" y="9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0" name="Freeform 192"/>
              <p:cNvSpPr>
                <a:spLocks/>
              </p:cNvSpPr>
              <p:nvPr/>
            </p:nvSpPr>
            <p:spPr bwMode="auto">
              <a:xfrm>
                <a:off x="18653" y="11517"/>
                <a:ext cx="44" cy="164"/>
              </a:xfrm>
              <a:custGeom>
                <a:avLst/>
                <a:gdLst>
                  <a:gd name="T0" fmla="*/ 9 w 9"/>
                  <a:gd name="T1" fmla="*/ 70 h 70"/>
                  <a:gd name="T2" fmla="*/ 4 w 9"/>
                  <a:gd name="T3" fmla="*/ 70 h 70"/>
                  <a:gd name="T4" fmla="*/ 0 w 9"/>
                  <a:gd name="T5" fmla="*/ 70 h 70"/>
                  <a:gd name="T6" fmla="*/ 9 w 9"/>
                  <a:gd name="T7" fmla="*/ 0 h 70"/>
                  <a:gd name="T8" fmla="*/ 0 w 9"/>
                  <a:gd name="T9" fmla="*/ 0 h 70"/>
                  <a:gd name="T10" fmla="*/ 9 w 9"/>
                  <a:gd name="T11" fmla="*/ 7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0"/>
                  <a:gd name="T20" fmla="*/ 9 w 9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0">
                    <a:moveTo>
                      <a:pt x="9" y="70"/>
                    </a:moveTo>
                    <a:lnTo>
                      <a:pt x="4" y="70"/>
                    </a:lnTo>
                    <a:lnTo>
                      <a:pt x="0" y="7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1" name="Freeform 193"/>
              <p:cNvSpPr>
                <a:spLocks/>
              </p:cNvSpPr>
              <p:nvPr/>
            </p:nvSpPr>
            <p:spPr bwMode="auto">
              <a:xfrm>
                <a:off x="18239" y="11318"/>
                <a:ext cx="283" cy="281"/>
              </a:xfrm>
              <a:custGeom>
                <a:avLst/>
                <a:gdLst>
                  <a:gd name="T0" fmla="*/ 99 w 137"/>
                  <a:gd name="T1" fmla="*/ 120 h 120"/>
                  <a:gd name="T2" fmla="*/ 46 w 137"/>
                  <a:gd name="T3" fmla="*/ 90 h 120"/>
                  <a:gd name="T4" fmla="*/ 0 w 137"/>
                  <a:gd name="T5" fmla="*/ 60 h 120"/>
                  <a:gd name="T6" fmla="*/ 40 w 137"/>
                  <a:gd name="T7" fmla="*/ 0 h 120"/>
                  <a:gd name="T8" fmla="*/ 86 w 137"/>
                  <a:gd name="T9" fmla="*/ 30 h 120"/>
                  <a:gd name="T10" fmla="*/ 137 w 137"/>
                  <a:gd name="T11" fmla="*/ 60 h 120"/>
                  <a:gd name="T12" fmla="*/ 99 w 137"/>
                  <a:gd name="T13" fmla="*/ 120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120"/>
                  <a:gd name="T23" fmla="*/ 137 w 137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120">
                    <a:moveTo>
                      <a:pt x="99" y="120"/>
                    </a:moveTo>
                    <a:lnTo>
                      <a:pt x="46" y="90"/>
                    </a:lnTo>
                    <a:lnTo>
                      <a:pt x="0" y="60"/>
                    </a:lnTo>
                    <a:lnTo>
                      <a:pt x="40" y="0"/>
                    </a:lnTo>
                    <a:lnTo>
                      <a:pt x="86" y="30"/>
                    </a:lnTo>
                    <a:lnTo>
                      <a:pt x="137" y="60"/>
                    </a:lnTo>
                    <a:lnTo>
                      <a:pt x="99" y="1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2" name="Freeform 194"/>
              <p:cNvSpPr>
                <a:spLocks/>
              </p:cNvSpPr>
              <p:nvPr/>
            </p:nvSpPr>
            <p:spPr bwMode="auto">
              <a:xfrm>
                <a:off x="18444" y="11456"/>
                <a:ext cx="79" cy="145"/>
              </a:xfrm>
              <a:custGeom>
                <a:avLst/>
                <a:gdLst>
                  <a:gd name="T0" fmla="*/ 1 w 38"/>
                  <a:gd name="T1" fmla="*/ 62 h 62"/>
                  <a:gd name="T2" fmla="*/ 0 w 38"/>
                  <a:gd name="T3" fmla="*/ 61 h 62"/>
                  <a:gd name="T4" fmla="*/ 38 w 38"/>
                  <a:gd name="T5" fmla="*/ 1 h 62"/>
                  <a:gd name="T6" fmla="*/ 35 w 38"/>
                  <a:gd name="T7" fmla="*/ 0 h 62"/>
                  <a:gd name="T8" fmla="*/ 1 w 38"/>
                  <a:gd name="T9" fmla="*/ 6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62"/>
                  <a:gd name="T17" fmla="*/ 38 w 3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62">
                    <a:moveTo>
                      <a:pt x="1" y="62"/>
                    </a:moveTo>
                    <a:lnTo>
                      <a:pt x="0" y="61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1" y="6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3" name="Freeform 195"/>
              <p:cNvSpPr>
                <a:spLocks/>
              </p:cNvSpPr>
              <p:nvPr/>
            </p:nvSpPr>
            <p:spPr bwMode="auto">
              <a:xfrm>
                <a:off x="18093" y="11203"/>
                <a:ext cx="233" cy="249"/>
              </a:xfrm>
              <a:custGeom>
                <a:avLst/>
                <a:gdLst>
                  <a:gd name="T0" fmla="*/ 67 w 113"/>
                  <a:gd name="T1" fmla="*/ 106 h 106"/>
                  <a:gd name="T2" fmla="*/ 46 w 113"/>
                  <a:gd name="T3" fmla="*/ 91 h 106"/>
                  <a:gd name="T4" fmla="*/ 27 w 113"/>
                  <a:gd name="T5" fmla="*/ 74 h 106"/>
                  <a:gd name="T6" fmla="*/ 12 w 113"/>
                  <a:gd name="T7" fmla="*/ 55 h 106"/>
                  <a:gd name="T8" fmla="*/ 0 w 113"/>
                  <a:gd name="T9" fmla="*/ 39 h 106"/>
                  <a:gd name="T10" fmla="*/ 62 w 113"/>
                  <a:gd name="T11" fmla="*/ 0 h 106"/>
                  <a:gd name="T12" fmla="*/ 69 w 113"/>
                  <a:gd name="T13" fmla="*/ 13 h 106"/>
                  <a:gd name="T14" fmla="*/ 79 w 113"/>
                  <a:gd name="T15" fmla="*/ 24 h 106"/>
                  <a:gd name="T16" fmla="*/ 93 w 113"/>
                  <a:gd name="T17" fmla="*/ 38 h 106"/>
                  <a:gd name="T18" fmla="*/ 113 w 113"/>
                  <a:gd name="T19" fmla="*/ 51 h 106"/>
                  <a:gd name="T20" fmla="*/ 67 w 113"/>
                  <a:gd name="T21" fmla="*/ 106 h 1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3"/>
                  <a:gd name="T34" fmla="*/ 0 h 106"/>
                  <a:gd name="T35" fmla="*/ 113 w 113"/>
                  <a:gd name="T36" fmla="*/ 106 h 10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3" h="106">
                    <a:moveTo>
                      <a:pt x="67" y="106"/>
                    </a:moveTo>
                    <a:lnTo>
                      <a:pt x="46" y="91"/>
                    </a:lnTo>
                    <a:lnTo>
                      <a:pt x="27" y="74"/>
                    </a:lnTo>
                    <a:lnTo>
                      <a:pt x="12" y="55"/>
                    </a:lnTo>
                    <a:lnTo>
                      <a:pt x="0" y="39"/>
                    </a:lnTo>
                    <a:lnTo>
                      <a:pt x="62" y="0"/>
                    </a:lnTo>
                    <a:lnTo>
                      <a:pt x="69" y="13"/>
                    </a:lnTo>
                    <a:lnTo>
                      <a:pt x="79" y="24"/>
                    </a:lnTo>
                    <a:lnTo>
                      <a:pt x="93" y="38"/>
                    </a:lnTo>
                    <a:lnTo>
                      <a:pt x="113" y="51"/>
                    </a:lnTo>
                    <a:lnTo>
                      <a:pt x="67" y="10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4" name="Freeform 196"/>
              <p:cNvSpPr>
                <a:spLocks/>
              </p:cNvSpPr>
              <p:nvPr/>
            </p:nvSpPr>
            <p:spPr bwMode="auto">
              <a:xfrm>
                <a:off x="18231" y="11318"/>
                <a:ext cx="96" cy="145"/>
              </a:xfrm>
              <a:custGeom>
                <a:avLst/>
                <a:gdLst>
                  <a:gd name="T0" fmla="*/ 2 w 46"/>
                  <a:gd name="T1" fmla="*/ 60 h 62"/>
                  <a:gd name="T2" fmla="*/ 6 w 46"/>
                  <a:gd name="T3" fmla="*/ 62 h 62"/>
                  <a:gd name="T4" fmla="*/ 0 w 46"/>
                  <a:gd name="T5" fmla="*/ 57 h 62"/>
                  <a:gd name="T6" fmla="*/ 46 w 46"/>
                  <a:gd name="T7" fmla="*/ 2 h 62"/>
                  <a:gd name="T8" fmla="*/ 42 w 46"/>
                  <a:gd name="T9" fmla="*/ 0 h 62"/>
                  <a:gd name="T10" fmla="*/ 2 w 46"/>
                  <a:gd name="T11" fmla="*/ 60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62"/>
                  <a:gd name="T20" fmla="*/ 46 w 46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62">
                    <a:moveTo>
                      <a:pt x="2" y="60"/>
                    </a:moveTo>
                    <a:lnTo>
                      <a:pt x="6" y="62"/>
                    </a:lnTo>
                    <a:lnTo>
                      <a:pt x="0" y="57"/>
                    </a:lnTo>
                    <a:lnTo>
                      <a:pt x="46" y="2"/>
                    </a:lnTo>
                    <a:lnTo>
                      <a:pt x="42" y="0"/>
                    </a:lnTo>
                    <a:lnTo>
                      <a:pt x="2" y="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5" name="Freeform 197"/>
              <p:cNvSpPr>
                <a:spLocks/>
              </p:cNvSpPr>
              <p:nvPr/>
            </p:nvSpPr>
            <p:spPr bwMode="auto">
              <a:xfrm>
                <a:off x="18047" y="10870"/>
                <a:ext cx="183" cy="404"/>
              </a:xfrm>
              <a:custGeom>
                <a:avLst/>
                <a:gdLst>
                  <a:gd name="T0" fmla="*/ 18 w 87"/>
                  <a:gd name="T1" fmla="*/ 172 h 172"/>
                  <a:gd name="T2" fmla="*/ 11 w 87"/>
                  <a:gd name="T3" fmla="*/ 147 h 172"/>
                  <a:gd name="T4" fmla="*/ 6 w 87"/>
                  <a:gd name="T5" fmla="*/ 110 h 172"/>
                  <a:gd name="T6" fmla="*/ 2 w 87"/>
                  <a:gd name="T7" fmla="*/ 62 h 172"/>
                  <a:gd name="T8" fmla="*/ 0 w 87"/>
                  <a:gd name="T9" fmla="*/ 0 h 172"/>
                  <a:gd name="T10" fmla="*/ 72 w 87"/>
                  <a:gd name="T11" fmla="*/ 0 h 172"/>
                  <a:gd name="T12" fmla="*/ 73 w 87"/>
                  <a:gd name="T13" fmla="*/ 58 h 172"/>
                  <a:gd name="T14" fmla="*/ 77 w 87"/>
                  <a:gd name="T15" fmla="*/ 102 h 172"/>
                  <a:gd name="T16" fmla="*/ 81 w 87"/>
                  <a:gd name="T17" fmla="*/ 132 h 172"/>
                  <a:gd name="T18" fmla="*/ 87 w 87"/>
                  <a:gd name="T19" fmla="*/ 150 h 172"/>
                  <a:gd name="T20" fmla="*/ 18 w 87"/>
                  <a:gd name="T21" fmla="*/ 172 h 1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7"/>
                  <a:gd name="T34" fmla="*/ 0 h 172"/>
                  <a:gd name="T35" fmla="*/ 87 w 87"/>
                  <a:gd name="T36" fmla="*/ 172 h 1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7" h="172">
                    <a:moveTo>
                      <a:pt x="18" y="172"/>
                    </a:moveTo>
                    <a:lnTo>
                      <a:pt x="11" y="147"/>
                    </a:lnTo>
                    <a:lnTo>
                      <a:pt x="6" y="110"/>
                    </a:lnTo>
                    <a:lnTo>
                      <a:pt x="2" y="6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3" y="58"/>
                    </a:lnTo>
                    <a:lnTo>
                      <a:pt x="77" y="102"/>
                    </a:lnTo>
                    <a:lnTo>
                      <a:pt x="81" y="132"/>
                    </a:lnTo>
                    <a:lnTo>
                      <a:pt x="87" y="150"/>
                    </a:lnTo>
                    <a:lnTo>
                      <a:pt x="18" y="17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6" name="Freeform 198"/>
              <p:cNvSpPr>
                <a:spLocks/>
              </p:cNvSpPr>
              <p:nvPr/>
            </p:nvSpPr>
            <p:spPr bwMode="auto">
              <a:xfrm>
                <a:off x="18085" y="11203"/>
                <a:ext cx="146" cy="92"/>
              </a:xfrm>
              <a:custGeom>
                <a:avLst/>
                <a:gdLst>
                  <a:gd name="T0" fmla="*/ 4 w 69"/>
                  <a:gd name="T1" fmla="*/ 39 h 39"/>
                  <a:gd name="T2" fmla="*/ 2 w 69"/>
                  <a:gd name="T3" fmla="*/ 36 h 39"/>
                  <a:gd name="T4" fmla="*/ 0 w 69"/>
                  <a:gd name="T5" fmla="*/ 30 h 39"/>
                  <a:gd name="T6" fmla="*/ 69 w 69"/>
                  <a:gd name="T7" fmla="*/ 8 h 39"/>
                  <a:gd name="T8" fmla="*/ 66 w 69"/>
                  <a:gd name="T9" fmla="*/ 0 h 39"/>
                  <a:gd name="T10" fmla="*/ 4 w 69"/>
                  <a:gd name="T11" fmla="*/ 39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39"/>
                  <a:gd name="T20" fmla="*/ 69 w 69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39">
                    <a:moveTo>
                      <a:pt x="4" y="39"/>
                    </a:moveTo>
                    <a:lnTo>
                      <a:pt x="2" y="36"/>
                    </a:lnTo>
                    <a:lnTo>
                      <a:pt x="0" y="30"/>
                    </a:lnTo>
                    <a:lnTo>
                      <a:pt x="69" y="8"/>
                    </a:lnTo>
                    <a:lnTo>
                      <a:pt x="66" y="0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7" name="Rectangle 199"/>
              <p:cNvSpPr>
                <a:spLocks noChangeArrowheads="1"/>
              </p:cNvSpPr>
              <p:nvPr/>
            </p:nvSpPr>
            <p:spPr bwMode="auto">
              <a:xfrm>
                <a:off x="18047" y="10425"/>
                <a:ext cx="150" cy="446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8" name="Freeform 200"/>
              <p:cNvSpPr>
                <a:spLocks/>
              </p:cNvSpPr>
              <p:nvPr/>
            </p:nvSpPr>
            <p:spPr bwMode="auto">
              <a:xfrm>
                <a:off x="18047" y="10829"/>
                <a:ext cx="150" cy="44"/>
              </a:xfrm>
              <a:custGeom>
                <a:avLst/>
                <a:gdLst>
                  <a:gd name="T0" fmla="*/ 1 w 73"/>
                  <a:gd name="T1" fmla="*/ 0 h 44"/>
                  <a:gd name="T2" fmla="*/ 0 w 73"/>
                  <a:gd name="T3" fmla="*/ 0 h 44"/>
                  <a:gd name="T4" fmla="*/ 73 w 73"/>
                  <a:gd name="T5" fmla="*/ 0 h 44"/>
                  <a:gd name="T6" fmla="*/ 1 w 73"/>
                  <a:gd name="T7" fmla="*/ 0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44"/>
                  <a:gd name="T14" fmla="*/ 73 w 73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44">
                    <a:moveTo>
                      <a:pt x="1" y="0"/>
                    </a:moveTo>
                    <a:lnTo>
                      <a:pt x="0" y="0"/>
                    </a:lnTo>
                    <a:lnTo>
                      <a:pt x="7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199" name="Freeform 201"/>
              <p:cNvSpPr>
                <a:spLocks/>
              </p:cNvSpPr>
              <p:nvPr/>
            </p:nvSpPr>
            <p:spPr bwMode="auto">
              <a:xfrm>
                <a:off x="18047" y="10419"/>
                <a:ext cx="150" cy="47"/>
              </a:xfrm>
              <a:custGeom>
                <a:avLst/>
                <a:gdLst>
                  <a:gd name="T0" fmla="*/ 0 w 73"/>
                  <a:gd name="T1" fmla="*/ 3 h 20"/>
                  <a:gd name="T2" fmla="*/ 0 w 73"/>
                  <a:gd name="T3" fmla="*/ 20 h 20"/>
                  <a:gd name="T4" fmla="*/ 1 w 73"/>
                  <a:gd name="T5" fmla="*/ 0 h 20"/>
                  <a:gd name="T6" fmla="*/ 73 w 73"/>
                  <a:gd name="T7" fmla="*/ 5 h 20"/>
                  <a:gd name="T8" fmla="*/ 73 w 73"/>
                  <a:gd name="T9" fmla="*/ 3 h 20"/>
                  <a:gd name="T10" fmla="*/ 0 w 73"/>
                  <a:gd name="T11" fmla="*/ 3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20"/>
                  <a:gd name="T20" fmla="*/ 73 w 73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20">
                    <a:moveTo>
                      <a:pt x="0" y="3"/>
                    </a:moveTo>
                    <a:lnTo>
                      <a:pt x="0" y="20"/>
                    </a:lnTo>
                    <a:lnTo>
                      <a:pt x="1" y="0"/>
                    </a:lnTo>
                    <a:lnTo>
                      <a:pt x="73" y="5"/>
                    </a:lnTo>
                    <a:lnTo>
                      <a:pt x="7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0" name="Freeform 202"/>
              <p:cNvSpPr>
                <a:spLocks/>
              </p:cNvSpPr>
              <p:nvPr/>
            </p:nvSpPr>
            <p:spPr bwMode="auto">
              <a:xfrm>
                <a:off x="19630" y="7487"/>
                <a:ext cx="75" cy="126"/>
              </a:xfrm>
              <a:custGeom>
                <a:avLst/>
                <a:gdLst>
                  <a:gd name="T0" fmla="*/ 36 w 36"/>
                  <a:gd name="T1" fmla="*/ 4 h 54"/>
                  <a:gd name="T2" fmla="*/ 12 w 36"/>
                  <a:gd name="T3" fmla="*/ 0 h 54"/>
                  <a:gd name="T4" fmla="*/ 0 w 36"/>
                  <a:gd name="T5" fmla="*/ 50 h 54"/>
                  <a:gd name="T6" fmla="*/ 24 w 36"/>
                  <a:gd name="T7" fmla="*/ 54 h 54"/>
                  <a:gd name="T8" fmla="*/ 36 w 36"/>
                  <a:gd name="T9" fmla="*/ 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4"/>
                  <a:gd name="T17" fmla="*/ 36 w 3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4">
                    <a:moveTo>
                      <a:pt x="36" y="4"/>
                    </a:moveTo>
                    <a:lnTo>
                      <a:pt x="12" y="0"/>
                    </a:lnTo>
                    <a:lnTo>
                      <a:pt x="0" y="50"/>
                    </a:lnTo>
                    <a:lnTo>
                      <a:pt x="24" y="5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1" name="Freeform 203"/>
              <p:cNvSpPr>
                <a:spLocks/>
              </p:cNvSpPr>
              <p:nvPr/>
            </p:nvSpPr>
            <p:spPr bwMode="auto">
              <a:xfrm>
                <a:off x="19509" y="7598"/>
                <a:ext cx="170" cy="436"/>
              </a:xfrm>
              <a:custGeom>
                <a:avLst/>
                <a:gdLst>
                  <a:gd name="T0" fmla="*/ 81 w 81"/>
                  <a:gd name="T1" fmla="*/ 7 h 186"/>
                  <a:gd name="T2" fmla="*/ 58 w 81"/>
                  <a:gd name="T3" fmla="*/ 0 h 186"/>
                  <a:gd name="T4" fmla="*/ 0 w 81"/>
                  <a:gd name="T5" fmla="*/ 178 h 186"/>
                  <a:gd name="T6" fmla="*/ 23 w 81"/>
                  <a:gd name="T7" fmla="*/ 186 h 186"/>
                  <a:gd name="T8" fmla="*/ 81 w 81"/>
                  <a:gd name="T9" fmla="*/ 7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186"/>
                  <a:gd name="T17" fmla="*/ 81 w 81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186">
                    <a:moveTo>
                      <a:pt x="81" y="7"/>
                    </a:moveTo>
                    <a:lnTo>
                      <a:pt x="58" y="0"/>
                    </a:lnTo>
                    <a:lnTo>
                      <a:pt x="0" y="178"/>
                    </a:lnTo>
                    <a:lnTo>
                      <a:pt x="23" y="186"/>
                    </a:ln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2" name="Freeform 204"/>
              <p:cNvSpPr>
                <a:spLocks/>
              </p:cNvSpPr>
              <p:nvPr/>
            </p:nvSpPr>
            <p:spPr bwMode="auto">
              <a:xfrm>
                <a:off x="19630" y="7572"/>
                <a:ext cx="50" cy="44"/>
              </a:xfrm>
              <a:custGeom>
                <a:avLst/>
                <a:gdLst>
                  <a:gd name="T0" fmla="*/ 24 w 24"/>
                  <a:gd name="T1" fmla="*/ 6 h 7"/>
                  <a:gd name="T2" fmla="*/ 24 w 24"/>
                  <a:gd name="T3" fmla="*/ 7 h 7"/>
                  <a:gd name="T4" fmla="*/ 1 w 24"/>
                  <a:gd name="T5" fmla="*/ 0 h 7"/>
                  <a:gd name="T6" fmla="*/ 0 w 24"/>
                  <a:gd name="T7" fmla="*/ 2 h 7"/>
                  <a:gd name="T8" fmla="*/ 24 w 24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7"/>
                  <a:gd name="T17" fmla="*/ 24 w 2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7">
                    <a:moveTo>
                      <a:pt x="24" y="6"/>
                    </a:moveTo>
                    <a:lnTo>
                      <a:pt x="24" y="7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3" name="Freeform 205"/>
              <p:cNvSpPr>
                <a:spLocks/>
              </p:cNvSpPr>
              <p:nvPr/>
            </p:nvSpPr>
            <p:spPr bwMode="auto">
              <a:xfrm>
                <a:off x="19421" y="8020"/>
                <a:ext cx="138" cy="391"/>
              </a:xfrm>
              <a:custGeom>
                <a:avLst/>
                <a:gdLst>
                  <a:gd name="T0" fmla="*/ 67 w 67"/>
                  <a:gd name="T1" fmla="*/ 6 h 167"/>
                  <a:gd name="T2" fmla="*/ 44 w 67"/>
                  <a:gd name="T3" fmla="*/ 0 h 167"/>
                  <a:gd name="T4" fmla="*/ 0 w 67"/>
                  <a:gd name="T5" fmla="*/ 161 h 167"/>
                  <a:gd name="T6" fmla="*/ 23 w 67"/>
                  <a:gd name="T7" fmla="*/ 167 h 167"/>
                  <a:gd name="T8" fmla="*/ 67 w 67"/>
                  <a:gd name="T9" fmla="*/ 6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67"/>
                  <a:gd name="T17" fmla="*/ 67 w 67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67">
                    <a:moveTo>
                      <a:pt x="67" y="6"/>
                    </a:moveTo>
                    <a:lnTo>
                      <a:pt x="44" y="0"/>
                    </a:lnTo>
                    <a:lnTo>
                      <a:pt x="0" y="161"/>
                    </a:lnTo>
                    <a:lnTo>
                      <a:pt x="23" y="167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4" name="Freeform 206"/>
              <p:cNvSpPr>
                <a:spLocks/>
              </p:cNvSpPr>
              <p:nvPr/>
            </p:nvSpPr>
            <p:spPr bwMode="auto">
              <a:xfrm>
                <a:off x="19509" y="7990"/>
                <a:ext cx="50" cy="44"/>
              </a:xfrm>
              <a:custGeom>
                <a:avLst/>
                <a:gdLst>
                  <a:gd name="T0" fmla="*/ 0 w 23"/>
                  <a:gd name="T1" fmla="*/ 0 h 8"/>
                  <a:gd name="T2" fmla="*/ 0 w 23"/>
                  <a:gd name="T3" fmla="*/ 2 h 8"/>
                  <a:gd name="T4" fmla="*/ 23 w 23"/>
                  <a:gd name="T5" fmla="*/ 8 h 8"/>
                  <a:gd name="T6" fmla="*/ 0 w 23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"/>
                  <a:gd name="T14" fmla="*/ 23 w 23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">
                    <a:moveTo>
                      <a:pt x="0" y="0"/>
                    </a:moveTo>
                    <a:lnTo>
                      <a:pt x="0" y="2"/>
                    </a:lnTo>
                    <a:lnTo>
                      <a:pt x="2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5" name="Freeform 207"/>
              <p:cNvSpPr>
                <a:spLocks/>
              </p:cNvSpPr>
              <p:nvPr/>
            </p:nvSpPr>
            <p:spPr bwMode="auto">
              <a:xfrm>
                <a:off x="19329" y="8399"/>
                <a:ext cx="138" cy="504"/>
              </a:xfrm>
              <a:custGeom>
                <a:avLst/>
                <a:gdLst>
                  <a:gd name="T0" fmla="*/ 66 w 66"/>
                  <a:gd name="T1" fmla="*/ 4 h 215"/>
                  <a:gd name="T2" fmla="*/ 42 w 66"/>
                  <a:gd name="T3" fmla="*/ 0 h 215"/>
                  <a:gd name="T4" fmla="*/ 0 w 66"/>
                  <a:gd name="T5" fmla="*/ 212 h 215"/>
                  <a:gd name="T6" fmla="*/ 24 w 66"/>
                  <a:gd name="T7" fmla="*/ 215 h 215"/>
                  <a:gd name="T8" fmla="*/ 66 w 66"/>
                  <a:gd name="T9" fmla="*/ 4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215"/>
                  <a:gd name="T17" fmla="*/ 66 w 66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215">
                    <a:moveTo>
                      <a:pt x="66" y="4"/>
                    </a:moveTo>
                    <a:lnTo>
                      <a:pt x="42" y="0"/>
                    </a:lnTo>
                    <a:lnTo>
                      <a:pt x="0" y="212"/>
                    </a:lnTo>
                    <a:lnTo>
                      <a:pt x="24" y="215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6" name="Freeform 208"/>
              <p:cNvSpPr>
                <a:spLocks/>
              </p:cNvSpPr>
              <p:nvPr/>
            </p:nvSpPr>
            <p:spPr bwMode="auto">
              <a:xfrm>
                <a:off x="19417" y="8367"/>
                <a:ext cx="50" cy="44"/>
              </a:xfrm>
              <a:custGeom>
                <a:avLst/>
                <a:gdLst>
                  <a:gd name="T0" fmla="*/ 1 w 24"/>
                  <a:gd name="T1" fmla="*/ 0 h 6"/>
                  <a:gd name="T2" fmla="*/ 0 w 24"/>
                  <a:gd name="T3" fmla="*/ 1 h 6"/>
                  <a:gd name="T4" fmla="*/ 24 w 24"/>
                  <a:gd name="T5" fmla="*/ 5 h 6"/>
                  <a:gd name="T6" fmla="*/ 24 w 24"/>
                  <a:gd name="T7" fmla="*/ 6 h 6"/>
                  <a:gd name="T8" fmla="*/ 1 w 2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6"/>
                  <a:gd name="T17" fmla="*/ 24 w 2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6">
                    <a:moveTo>
                      <a:pt x="1" y="0"/>
                    </a:moveTo>
                    <a:lnTo>
                      <a:pt x="0" y="1"/>
                    </a:lnTo>
                    <a:lnTo>
                      <a:pt x="24" y="5"/>
                    </a:lnTo>
                    <a:lnTo>
                      <a:pt x="24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7" name="Freeform 209"/>
              <p:cNvSpPr>
                <a:spLocks/>
              </p:cNvSpPr>
              <p:nvPr/>
            </p:nvSpPr>
            <p:spPr bwMode="auto">
              <a:xfrm>
                <a:off x="19237" y="8895"/>
                <a:ext cx="142" cy="988"/>
              </a:xfrm>
              <a:custGeom>
                <a:avLst/>
                <a:gdLst>
                  <a:gd name="T0" fmla="*/ 68 w 68"/>
                  <a:gd name="T1" fmla="*/ 1 h 422"/>
                  <a:gd name="T2" fmla="*/ 44 w 68"/>
                  <a:gd name="T3" fmla="*/ 0 h 422"/>
                  <a:gd name="T4" fmla="*/ 0 w 68"/>
                  <a:gd name="T5" fmla="*/ 421 h 422"/>
                  <a:gd name="T6" fmla="*/ 25 w 68"/>
                  <a:gd name="T7" fmla="*/ 422 h 422"/>
                  <a:gd name="T8" fmla="*/ 68 w 68"/>
                  <a:gd name="T9" fmla="*/ 1 h 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422"/>
                  <a:gd name="T17" fmla="*/ 68 w 68"/>
                  <a:gd name="T18" fmla="*/ 422 h 4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422">
                    <a:moveTo>
                      <a:pt x="68" y="1"/>
                    </a:moveTo>
                    <a:lnTo>
                      <a:pt x="44" y="0"/>
                    </a:lnTo>
                    <a:lnTo>
                      <a:pt x="0" y="421"/>
                    </a:lnTo>
                    <a:lnTo>
                      <a:pt x="25" y="422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8" name="Freeform 210"/>
              <p:cNvSpPr>
                <a:spLocks/>
              </p:cNvSpPr>
              <p:nvPr/>
            </p:nvSpPr>
            <p:spPr bwMode="auto">
              <a:xfrm>
                <a:off x="19329" y="8859"/>
                <a:ext cx="50" cy="44"/>
              </a:xfrm>
              <a:custGeom>
                <a:avLst/>
                <a:gdLst>
                  <a:gd name="T0" fmla="*/ 0 w 24"/>
                  <a:gd name="T1" fmla="*/ 0 h 3"/>
                  <a:gd name="T2" fmla="*/ 24 w 24"/>
                  <a:gd name="T3" fmla="*/ 1 h 3"/>
                  <a:gd name="T4" fmla="*/ 24 w 24"/>
                  <a:gd name="T5" fmla="*/ 3 h 3"/>
                  <a:gd name="T6" fmla="*/ 0 w 2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3"/>
                  <a:gd name="T14" fmla="*/ 24 w 2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3">
                    <a:moveTo>
                      <a:pt x="0" y="0"/>
                    </a:moveTo>
                    <a:lnTo>
                      <a:pt x="24" y="1"/>
                    </a:lnTo>
                    <a:lnTo>
                      <a:pt x="2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09" name="Freeform 211"/>
              <p:cNvSpPr>
                <a:spLocks/>
              </p:cNvSpPr>
              <p:nvPr/>
            </p:nvSpPr>
            <p:spPr bwMode="auto">
              <a:xfrm>
                <a:off x="19150" y="9880"/>
                <a:ext cx="137" cy="457"/>
              </a:xfrm>
              <a:custGeom>
                <a:avLst/>
                <a:gdLst>
                  <a:gd name="T0" fmla="*/ 67 w 67"/>
                  <a:gd name="T1" fmla="*/ 4 h 195"/>
                  <a:gd name="T2" fmla="*/ 42 w 67"/>
                  <a:gd name="T3" fmla="*/ 0 h 195"/>
                  <a:gd name="T4" fmla="*/ 0 w 67"/>
                  <a:gd name="T5" fmla="*/ 191 h 195"/>
                  <a:gd name="T6" fmla="*/ 24 w 67"/>
                  <a:gd name="T7" fmla="*/ 195 h 195"/>
                  <a:gd name="T8" fmla="*/ 67 w 67"/>
                  <a:gd name="T9" fmla="*/ 4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95"/>
                  <a:gd name="T17" fmla="*/ 67 w 67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95">
                    <a:moveTo>
                      <a:pt x="67" y="4"/>
                    </a:moveTo>
                    <a:lnTo>
                      <a:pt x="42" y="0"/>
                    </a:lnTo>
                    <a:lnTo>
                      <a:pt x="0" y="191"/>
                    </a:lnTo>
                    <a:lnTo>
                      <a:pt x="24" y="195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0" name="Freeform 212"/>
              <p:cNvSpPr>
                <a:spLocks/>
              </p:cNvSpPr>
              <p:nvPr/>
            </p:nvSpPr>
            <p:spPr bwMode="auto">
              <a:xfrm>
                <a:off x="19233" y="9851"/>
                <a:ext cx="51" cy="44"/>
              </a:xfrm>
              <a:custGeom>
                <a:avLst/>
                <a:gdLst>
                  <a:gd name="T0" fmla="*/ 25 w 25"/>
                  <a:gd name="T1" fmla="*/ 1 h 6"/>
                  <a:gd name="T2" fmla="*/ 25 w 25"/>
                  <a:gd name="T3" fmla="*/ 6 h 6"/>
                  <a:gd name="T4" fmla="*/ 25 w 25"/>
                  <a:gd name="T5" fmla="*/ 4 h 6"/>
                  <a:gd name="T6" fmla="*/ 0 w 25"/>
                  <a:gd name="T7" fmla="*/ 0 h 6"/>
                  <a:gd name="T8" fmla="*/ 25 w 2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6"/>
                  <a:gd name="T17" fmla="*/ 25 w 2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6">
                    <a:moveTo>
                      <a:pt x="25" y="1"/>
                    </a:moveTo>
                    <a:lnTo>
                      <a:pt x="25" y="6"/>
                    </a:lnTo>
                    <a:lnTo>
                      <a:pt x="25" y="4"/>
                    </a:lnTo>
                    <a:lnTo>
                      <a:pt x="0" y="0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1" name="Rectangle 213"/>
              <p:cNvSpPr>
                <a:spLocks noChangeArrowheads="1"/>
              </p:cNvSpPr>
              <p:nvPr/>
            </p:nvSpPr>
            <p:spPr bwMode="auto">
              <a:xfrm>
                <a:off x="19149" y="10333"/>
                <a:ext cx="51" cy="375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2" name="Freeform 214"/>
              <p:cNvSpPr>
                <a:spLocks/>
              </p:cNvSpPr>
              <p:nvPr/>
            </p:nvSpPr>
            <p:spPr bwMode="auto">
              <a:xfrm>
                <a:off x="19146" y="10294"/>
                <a:ext cx="54" cy="44"/>
              </a:xfrm>
              <a:custGeom>
                <a:avLst/>
                <a:gdLst>
                  <a:gd name="T0" fmla="*/ 0 w 26"/>
                  <a:gd name="T1" fmla="*/ 0 h 4"/>
                  <a:gd name="T2" fmla="*/ 1 w 26"/>
                  <a:gd name="T3" fmla="*/ 2 h 4"/>
                  <a:gd name="T4" fmla="*/ 26 w 26"/>
                  <a:gd name="T5" fmla="*/ 2 h 4"/>
                  <a:gd name="T6" fmla="*/ 24 w 26"/>
                  <a:gd name="T7" fmla="*/ 4 h 4"/>
                  <a:gd name="T8" fmla="*/ 0 w 26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4"/>
                  <a:gd name="T17" fmla="*/ 26 w 2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4">
                    <a:moveTo>
                      <a:pt x="0" y="0"/>
                    </a:moveTo>
                    <a:lnTo>
                      <a:pt x="1" y="2"/>
                    </a:lnTo>
                    <a:lnTo>
                      <a:pt x="26" y="2"/>
                    </a:lnTo>
                    <a:lnTo>
                      <a:pt x="2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3" name="Rectangle 215"/>
              <p:cNvSpPr>
                <a:spLocks noChangeArrowheads="1"/>
              </p:cNvSpPr>
              <p:nvPr/>
            </p:nvSpPr>
            <p:spPr bwMode="auto">
              <a:xfrm>
                <a:off x="19149" y="10689"/>
                <a:ext cx="51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4" name="Freeform 216"/>
              <p:cNvSpPr>
                <a:spLocks/>
              </p:cNvSpPr>
              <p:nvPr/>
            </p:nvSpPr>
            <p:spPr bwMode="auto">
              <a:xfrm>
                <a:off x="19652" y="7452"/>
                <a:ext cx="54" cy="44"/>
              </a:xfrm>
              <a:custGeom>
                <a:avLst/>
                <a:gdLst>
                  <a:gd name="T0" fmla="*/ 24 w 26"/>
                  <a:gd name="T1" fmla="*/ 15 h 15"/>
                  <a:gd name="T2" fmla="*/ 26 w 26"/>
                  <a:gd name="T3" fmla="*/ 4 h 15"/>
                  <a:gd name="T4" fmla="*/ 2 w 26"/>
                  <a:gd name="T5" fmla="*/ 0 h 15"/>
                  <a:gd name="T6" fmla="*/ 0 w 26"/>
                  <a:gd name="T7" fmla="*/ 11 h 15"/>
                  <a:gd name="T8" fmla="*/ 24 w 26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"/>
                  <a:gd name="T17" fmla="*/ 26 w 2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">
                    <a:moveTo>
                      <a:pt x="24" y="15"/>
                    </a:moveTo>
                    <a:lnTo>
                      <a:pt x="26" y="4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5" name="Freeform 217"/>
              <p:cNvSpPr>
                <a:spLocks/>
              </p:cNvSpPr>
              <p:nvPr/>
            </p:nvSpPr>
            <p:spPr bwMode="auto">
              <a:xfrm>
                <a:off x="16820" y="5391"/>
                <a:ext cx="117" cy="408"/>
              </a:xfrm>
              <a:custGeom>
                <a:avLst/>
                <a:gdLst>
                  <a:gd name="T0" fmla="*/ 56 w 56"/>
                  <a:gd name="T1" fmla="*/ 4 h 174"/>
                  <a:gd name="T2" fmla="*/ 32 w 56"/>
                  <a:gd name="T3" fmla="*/ 0 h 174"/>
                  <a:gd name="T4" fmla="*/ 0 w 56"/>
                  <a:gd name="T5" fmla="*/ 170 h 174"/>
                  <a:gd name="T6" fmla="*/ 24 w 56"/>
                  <a:gd name="T7" fmla="*/ 174 h 174"/>
                  <a:gd name="T8" fmla="*/ 56 w 56"/>
                  <a:gd name="T9" fmla="*/ 4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174"/>
                  <a:gd name="T17" fmla="*/ 56 w 5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174">
                    <a:moveTo>
                      <a:pt x="56" y="4"/>
                    </a:moveTo>
                    <a:lnTo>
                      <a:pt x="32" y="0"/>
                    </a:lnTo>
                    <a:lnTo>
                      <a:pt x="0" y="170"/>
                    </a:lnTo>
                    <a:lnTo>
                      <a:pt x="24" y="174"/>
                    </a:lnTo>
                    <a:lnTo>
                      <a:pt x="5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6" name="Freeform 218"/>
              <p:cNvSpPr>
                <a:spLocks/>
              </p:cNvSpPr>
              <p:nvPr/>
            </p:nvSpPr>
            <p:spPr bwMode="auto">
              <a:xfrm>
                <a:off x="16794" y="5790"/>
                <a:ext cx="75" cy="119"/>
              </a:xfrm>
              <a:custGeom>
                <a:avLst/>
                <a:gdLst>
                  <a:gd name="T0" fmla="*/ 35 w 35"/>
                  <a:gd name="T1" fmla="*/ 4 h 51"/>
                  <a:gd name="T2" fmla="*/ 11 w 35"/>
                  <a:gd name="T3" fmla="*/ 0 h 51"/>
                  <a:gd name="T4" fmla="*/ 0 w 35"/>
                  <a:gd name="T5" fmla="*/ 47 h 51"/>
                  <a:gd name="T6" fmla="*/ 24 w 35"/>
                  <a:gd name="T7" fmla="*/ 51 h 51"/>
                  <a:gd name="T8" fmla="*/ 35 w 35"/>
                  <a:gd name="T9" fmla="*/ 4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51"/>
                  <a:gd name="T17" fmla="*/ 35 w 35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51">
                    <a:moveTo>
                      <a:pt x="35" y="4"/>
                    </a:moveTo>
                    <a:lnTo>
                      <a:pt x="11" y="0"/>
                    </a:lnTo>
                    <a:lnTo>
                      <a:pt x="0" y="47"/>
                    </a:lnTo>
                    <a:lnTo>
                      <a:pt x="24" y="51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7" name="Freeform 219"/>
              <p:cNvSpPr>
                <a:spLocks/>
              </p:cNvSpPr>
              <p:nvPr/>
            </p:nvSpPr>
            <p:spPr bwMode="auto">
              <a:xfrm>
                <a:off x="16820" y="5755"/>
                <a:ext cx="49" cy="44"/>
              </a:xfrm>
              <a:custGeom>
                <a:avLst/>
                <a:gdLst>
                  <a:gd name="T0" fmla="*/ 24 w 24"/>
                  <a:gd name="T1" fmla="*/ 4 h 4"/>
                  <a:gd name="T2" fmla="*/ 0 w 24"/>
                  <a:gd name="T3" fmla="*/ 0 h 4"/>
                  <a:gd name="T4" fmla="*/ 24 w 24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"/>
                  <a:gd name="T11" fmla="*/ 24 w 2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">
                    <a:moveTo>
                      <a:pt x="24" y="4"/>
                    </a:moveTo>
                    <a:lnTo>
                      <a:pt x="0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8" name="Freeform 220"/>
              <p:cNvSpPr>
                <a:spLocks/>
              </p:cNvSpPr>
              <p:nvPr/>
            </p:nvSpPr>
            <p:spPr bwMode="auto">
              <a:xfrm>
                <a:off x="16794" y="5872"/>
                <a:ext cx="49" cy="44"/>
              </a:xfrm>
              <a:custGeom>
                <a:avLst/>
                <a:gdLst>
                  <a:gd name="T0" fmla="*/ 24 w 24"/>
                  <a:gd name="T1" fmla="*/ 7 h 10"/>
                  <a:gd name="T2" fmla="*/ 24 w 24"/>
                  <a:gd name="T3" fmla="*/ 6 h 10"/>
                  <a:gd name="T4" fmla="*/ 23 w 24"/>
                  <a:gd name="T5" fmla="*/ 10 h 10"/>
                  <a:gd name="T6" fmla="*/ 1 w 24"/>
                  <a:gd name="T7" fmla="*/ 0 h 10"/>
                  <a:gd name="T8" fmla="*/ 0 w 24"/>
                  <a:gd name="T9" fmla="*/ 3 h 10"/>
                  <a:gd name="T10" fmla="*/ 24 w 24"/>
                  <a:gd name="T11" fmla="*/ 7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0"/>
                  <a:gd name="T20" fmla="*/ 24 w 24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0">
                    <a:moveTo>
                      <a:pt x="24" y="7"/>
                    </a:moveTo>
                    <a:lnTo>
                      <a:pt x="24" y="6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  <p:sp>
            <p:nvSpPr>
              <p:cNvPr id="219" name="Freeform 221"/>
              <p:cNvSpPr>
                <a:spLocks/>
              </p:cNvSpPr>
              <p:nvPr/>
            </p:nvSpPr>
            <p:spPr bwMode="auto">
              <a:xfrm>
                <a:off x="16885" y="5357"/>
                <a:ext cx="54" cy="44"/>
              </a:xfrm>
              <a:custGeom>
                <a:avLst/>
                <a:gdLst>
                  <a:gd name="T0" fmla="*/ 24 w 26"/>
                  <a:gd name="T1" fmla="*/ 15 h 15"/>
                  <a:gd name="T2" fmla="*/ 26 w 26"/>
                  <a:gd name="T3" fmla="*/ 3 h 15"/>
                  <a:gd name="T4" fmla="*/ 1 w 26"/>
                  <a:gd name="T5" fmla="*/ 0 h 15"/>
                  <a:gd name="T6" fmla="*/ 0 w 26"/>
                  <a:gd name="T7" fmla="*/ 11 h 15"/>
                  <a:gd name="T8" fmla="*/ 24 w 26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"/>
                  <a:gd name="T17" fmla="*/ 26 w 2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">
                    <a:moveTo>
                      <a:pt x="24" y="15"/>
                    </a:moveTo>
                    <a:lnTo>
                      <a:pt x="26" y="3"/>
                    </a:lnTo>
                    <a:lnTo>
                      <a:pt x="1" y="0"/>
                    </a:lnTo>
                    <a:lnTo>
                      <a:pt x="0" y="11"/>
                    </a:ln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endParaRPr lang="en-US" altLang="en-US" dirty="0"/>
              </a:p>
            </p:txBody>
          </p:sp>
        </p:grpSp>
        <p:sp>
          <p:nvSpPr>
            <p:cNvPr id="220" name="Freeform 222"/>
            <p:cNvSpPr>
              <a:spLocks/>
            </p:cNvSpPr>
            <p:nvPr/>
          </p:nvSpPr>
          <p:spPr bwMode="auto">
            <a:xfrm>
              <a:off x="6332935" y="1645444"/>
              <a:ext cx="370284" cy="897731"/>
            </a:xfrm>
            <a:custGeom>
              <a:avLst/>
              <a:gdLst>
                <a:gd name="T0" fmla="*/ 647 w 647"/>
                <a:gd name="T1" fmla="*/ 10 h 1420"/>
                <a:gd name="T2" fmla="*/ 625 w 647"/>
                <a:gd name="T3" fmla="*/ 0 h 1420"/>
                <a:gd name="T4" fmla="*/ 312 w 647"/>
                <a:gd name="T5" fmla="*/ 705 h 1420"/>
                <a:gd name="T6" fmla="*/ 0 w 647"/>
                <a:gd name="T7" fmla="*/ 1410 h 1420"/>
                <a:gd name="T8" fmla="*/ 22 w 647"/>
                <a:gd name="T9" fmla="*/ 1420 h 1420"/>
                <a:gd name="T10" fmla="*/ 334 w 647"/>
                <a:gd name="T11" fmla="*/ 715 h 1420"/>
                <a:gd name="T12" fmla="*/ 647 w 647"/>
                <a:gd name="T13" fmla="*/ 10 h 1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7"/>
                <a:gd name="T22" fmla="*/ 0 h 1420"/>
                <a:gd name="T23" fmla="*/ 647 w 647"/>
                <a:gd name="T24" fmla="*/ 1420 h 14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7" h="1420">
                  <a:moveTo>
                    <a:pt x="647" y="10"/>
                  </a:moveTo>
                  <a:lnTo>
                    <a:pt x="625" y="0"/>
                  </a:lnTo>
                  <a:lnTo>
                    <a:pt x="312" y="705"/>
                  </a:lnTo>
                  <a:lnTo>
                    <a:pt x="0" y="1410"/>
                  </a:lnTo>
                  <a:lnTo>
                    <a:pt x="22" y="1420"/>
                  </a:lnTo>
                  <a:lnTo>
                    <a:pt x="334" y="715"/>
                  </a:lnTo>
                  <a:lnTo>
                    <a:pt x="647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21" name="Rectangle 223"/>
            <p:cNvSpPr>
              <a:spLocks noChangeArrowheads="1"/>
            </p:cNvSpPr>
            <p:nvPr/>
          </p:nvSpPr>
          <p:spPr bwMode="auto">
            <a:xfrm>
              <a:off x="5122069" y="2758679"/>
              <a:ext cx="138113" cy="785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endParaRPr lang="en-US" altLang="en-US" sz="1600" noProof="1"/>
            </a:p>
          </p:txBody>
        </p:sp>
        <p:sp>
          <p:nvSpPr>
            <p:cNvPr id="222" name="Freeform 224"/>
            <p:cNvSpPr>
              <a:spLocks/>
            </p:cNvSpPr>
            <p:nvPr/>
          </p:nvSpPr>
          <p:spPr bwMode="auto">
            <a:xfrm>
              <a:off x="4498182" y="2899172"/>
              <a:ext cx="60722" cy="61913"/>
            </a:xfrm>
            <a:custGeom>
              <a:avLst/>
              <a:gdLst>
                <a:gd name="T0" fmla="*/ 0 w 105"/>
                <a:gd name="T1" fmla="*/ 95 h 99"/>
                <a:gd name="T2" fmla="*/ 3 w 105"/>
                <a:gd name="T3" fmla="*/ 78 h 99"/>
                <a:gd name="T4" fmla="*/ 8 w 105"/>
                <a:gd name="T5" fmla="*/ 59 h 99"/>
                <a:gd name="T6" fmla="*/ 17 w 105"/>
                <a:gd name="T7" fmla="*/ 43 h 99"/>
                <a:gd name="T8" fmla="*/ 30 w 105"/>
                <a:gd name="T9" fmla="*/ 28 h 99"/>
                <a:gd name="T10" fmla="*/ 45 w 105"/>
                <a:gd name="T11" fmla="*/ 17 h 99"/>
                <a:gd name="T12" fmla="*/ 64 w 105"/>
                <a:gd name="T13" fmla="*/ 8 h 99"/>
                <a:gd name="T14" fmla="*/ 82 w 105"/>
                <a:gd name="T15" fmla="*/ 2 h 99"/>
                <a:gd name="T16" fmla="*/ 104 w 105"/>
                <a:gd name="T17" fmla="*/ 0 h 99"/>
                <a:gd name="T18" fmla="*/ 105 w 105"/>
                <a:gd name="T19" fmla="*/ 24 h 99"/>
                <a:gd name="T20" fmla="*/ 86 w 105"/>
                <a:gd name="T21" fmla="*/ 25 h 99"/>
                <a:gd name="T22" fmla="*/ 72 w 105"/>
                <a:gd name="T23" fmla="*/ 30 h 99"/>
                <a:gd name="T24" fmla="*/ 58 w 105"/>
                <a:gd name="T25" fmla="*/ 37 h 99"/>
                <a:gd name="T26" fmla="*/ 46 w 105"/>
                <a:gd name="T27" fmla="*/ 45 h 99"/>
                <a:gd name="T28" fmla="*/ 36 w 105"/>
                <a:gd name="T29" fmla="*/ 58 h 99"/>
                <a:gd name="T30" fmla="*/ 30 w 105"/>
                <a:gd name="T31" fmla="*/ 69 h 99"/>
                <a:gd name="T32" fmla="*/ 26 w 105"/>
                <a:gd name="T33" fmla="*/ 84 h 99"/>
                <a:gd name="T34" fmla="*/ 23 w 105"/>
                <a:gd name="T35" fmla="*/ 99 h 99"/>
                <a:gd name="T36" fmla="*/ 0 w 105"/>
                <a:gd name="T37" fmla="*/ 95 h 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99"/>
                <a:gd name="T59" fmla="*/ 105 w 105"/>
                <a:gd name="T60" fmla="*/ 99 h 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99">
                  <a:moveTo>
                    <a:pt x="0" y="95"/>
                  </a:moveTo>
                  <a:lnTo>
                    <a:pt x="3" y="78"/>
                  </a:lnTo>
                  <a:lnTo>
                    <a:pt x="8" y="59"/>
                  </a:lnTo>
                  <a:lnTo>
                    <a:pt x="17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2" y="2"/>
                  </a:lnTo>
                  <a:lnTo>
                    <a:pt x="104" y="0"/>
                  </a:lnTo>
                  <a:lnTo>
                    <a:pt x="105" y="24"/>
                  </a:lnTo>
                  <a:lnTo>
                    <a:pt x="86" y="25"/>
                  </a:lnTo>
                  <a:lnTo>
                    <a:pt x="72" y="30"/>
                  </a:lnTo>
                  <a:lnTo>
                    <a:pt x="58" y="37"/>
                  </a:lnTo>
                  <a:lnTo>
                    <a:pt x="46" y="45"/>
                  </a:lnTo>
                  <a:lnTo>
                    <a:pt x="36" y="58"/>
                  </a:lnTo>
                  <a:lnTo>
                    <a:pt x="30" y="69"/>
                  </a:lnTo>
                  <a:lnTo>
                    <a:pt x="26" y="84"/>
                  </a:lnTo>
                  <a:lnTo>
                    <a:pt x="23" y="99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23" name="Freeform 225"/>
            <p:cNvSpPr>
              <a:spLocks/>
            </p:cNvSpPr>
            <p:nvPr/>
          </p:nvSpPr>
          <p:spPr bwMode="auto">
            <a:xfrm>
              <a:off x="4557713" y="2897982"/>
              <a:ext cx="13097" cy="16669"/>
            </a:xfrm>
            <a:custGeom>
              <a:avLst/>
              <a:gdLst>
                <a:gd name="T0" fmla="*/ 0 w 13"/>
                <a:gd name="T1" fmla="*/ 1 h 25"/>
                <a:gd name="T2" fmla="*/ 11 w 13"/>
                <a:gd name="T3" fmla="*/ 0 h 25"/>
                <a:gd name="T4" fmla="*/ 13 w 13"/>
                <a:gd name="T5" fmla="*/ 24 h 25"/>
                <a:gd name="T6" fmla="*/ 1 w 13"/>
                <a:gd name="T7" fmla="*/ 25 h 25"/>
                <a:gd name="T8" fmla="*/ 0 w 13"/>
                <a:gd name="T9" fmla="*/ 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5"/>
                <a:gd name="T17" fmla="*/ 13 w 1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5">
                  <a:moveTo>
                    <a:pt x="0" y="1"/>
                  </a:moveTo>
                  <a:lnTo>
                    <a:pt x="11" y="0"/>
                  </a:lnTo>
                  <a:lnTo>
                    <a:pt x="13" y="24"/>
                  </a:lnTo>
                  <a:lnTo>
                    <a:pt x="1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24" name="Freeform 226"/>
            <p:cNvSpPr>
              <a:spLocks/>
            </p:cNvSpPr>
            <p:nvPr/>
          </p:nvSpPr>
          <p:spPr bwMode="auto">
            <a:xfrm>
              <a:off x="4498182" y="2956323"/>
              <a:ext cx="13097" cy="11906"/>
            </a:xfrm>
            <a:custGeom>
              <a:avLst/>
              <a:gdLst>
                <a:gd name="T0" fmla="*/ 1 w 24"/>
                <a:gd name="T1" fmla="*/ 0 h 15"/>
                <a:gd name="T2" fmla="*/ 0 w 24"/>
                <a:gd name="T3" fmla="*/ 12 h 15"/>
                <a:gd name="T4" fmla="*/ 23 w 24"/>
                <a:gd name="T5" fmla="*/ 15 h 15"/>
                <a:gd name="T6" fmla="*/ 24 w 24"/>
                <a:gd name="T7" fmla="*/ 4 h 15"/>
                <a:gd name="T8" fmla="*/ 1 w 24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5"/>
                <a:gd name="T17" fmla="*/ 24 w 2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5">
                  <a:moveTo>
                    <a:pt x="1" y="0"/>
                  </a:moveTo>
                  <a:lnTo>
                    <a:pt x="0" y="12"/>
                  </a:lnTo>
                  <a:lnTo>
                    <a:pt x="23" y="15"/>
                  </a:lnTo>
                  <a:lnTo>
                    <a:pt x="24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25" name="Freeform 227"/>
            <p:cNvSpPr>
              <a:spLocks/>
            </p:cNvSpPr>
            <p:nvPr/>
          </p:nvSpPr>
          <p:spPr bwMode="auto">
            <a:xfrm>
              <a:off x="4498182" y="2851547"/>
              <a:ext cx="60722" cy="61913"/>
            </a:xfrm>
            <a:custGeom>
              <a:avLst/>
              <a:gdLst>
                <a:gd name="T0" fmla="*/ 103 w 105"/>
                <a:gd name="T1" fmla="*/ 98 h 98"/>
                <a:gd name="T2" fmla="*/ 84 w 105"/>
                <a:gd name="T3" fmla="*/ 97 h 98"/>
                <a:gd name="T4" fmla="*/ 63 w 105"/>
                <a:gd name="T5" fmla="*/ 92 h 98"/>
                <a:gd name="T6" fmla="*/ 45 w 105"/>
                <a:gd name="T7" fmla="*/ 83 h 98"/>
                <a:gd name="T8" fmla="*/ 31 w 105"/>
                <a:gd name="T9" fmla="*/ 70 h 98"/>
                <a:gd name="T10" fmla="*/ 18 w 105"/>
                <a:gd name="T11" fmla="*/ 57 h 98"/>
                <a:gd name="T12" fmla="*/ 8 w 105"/>
                <a:gd name="T13" fmla="*/ 39 h 98"/>
                <a:gd name="T14" fmla="*/ 3 w 105"/>
                <a:gd name="T15" fmla="*/ 23 h 98"/>
                <a:gd name="T16" fmla="*/ 0 w 105"/>
                <a:gd name="T17" fmla="*/ 4 h 98"/>
                <a:gd name="T18" fmla="*/ 23 w 105"/>
                <a:gd name="T19" fmla="*/ 0 h 98"/>
                <a:gd name="T20" fmla="*/ 26 w 105"/>
                <a:gd name="T21" fmla="*/ 17 h 98"/>
                <a:gd name="T22" fmla="*/ 30 w 105"/>
                <a:gd name="T23" fmla="*/ 29 h 98"/>
                <a:gd name="T24" fmla="*/ 38 w 105"/>
                <a:gd name="T25" fmla="*/ 42 h 98"/>
                <a:gd name="T26" fmla="*/ 48 w 105"/>
                <a:gd name="T27" fmla="*/ 53 h 98"/>
                <a:gd name="T28" fmla="*/ 59 w 105"/>
                <a:gd name="T29" fmla="*/ 64 h 98"/>
                <a:gd name="T30" fmla="*/ 73 w 105"/>
                <a:gd name="T31" fmla="*/ 70 h 98"/>
                <a:gd name="T32" fmla="*/ 89 w 105"/>
                <a:gd name="T33" fmla="*/ 74 h 98"/>
                <a:gd name="T34" fmla="*/ 105 w 105"/>
                <a:gd name="T35" fmla="*/ 75 h 98"/>
                <a:gd name="T36" fmla="*/ 103 w 105"/>
                <a:gd name="T37" fmla="*/ 98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"/>
                <a:gd name="T58" fmla="*/ 0 h 98"/>
                <a:gd name="T59" fmla="*/ 105 w 105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" h="98">
                  <a:moveTo>
                    <a:pt x="103" y="98"/>
                  </a:moveTo>
                  <a:lnTo>
                    <a:pt x="84" y="97"/>
                  </a:lnTo>
                  <a:lnTo>
                    <a:pt x="63" y="92"/>
                  </a:lnTo>
                  <a:lnTo>
                    <a:pt x="45" y="83"/>
                  </a:lnTo>
                  <a:lnTo>
                    <a:pt x="31" y="70"/>
                  </a:lnTo>
                  <a:lnTo>
                    <a:pt x="18" y="57"/>
                  </a:lnTo>
                  <a:lnTo>
                    <a:pt x="8" y="39"/>
                  </a:lnTo>
                  <a:lnTo>
                    <a:pt x="3" y="23"/>
                  </a:lnTo>
                  <a:lnTo>
                    <a:pt x="0" y="4"/>
                  </a:lnTo>
                  <a:lnTo>
                    <a:pt x="23" y="0"/>
                  </a:lnTo>
                  <a:lnTo>
                    <a:pt x="26" y="17"/>
                  </a:lnTo>
                  <a:lnTo>
                    <a:pt x="30" y="29"/>
                  </a:lnTo>
                  <a:lnTo>
                    <a:pt x="38" y="42"/>
                  </a:lnTo>
                  <a:lnTo>
                    <a:pt x="48" y="53"/>
                  </a:lnTo>
                  <a:lnTo>
                    <a:pt x="59" y="64"/>
                  </a:lnTo>
                  <a:lnTo>
                    <a:pt x="73" y="70"/>
                  </a:lnTo>
                  <a:lnTo>
                    <a:pt x="89" y="74"/>
                  </a:lnTo>
                  <a:lnTo>
                    <a:pt x="105" y="75"/>
                  </a:lnTo>
                  <a:lnTo>
                    <a:pt x="103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26" name="Freeform 228"/>
            <p:cNvSpPr>
              <a:spLocks/>
            </p:cNvSpPr>
            <p:nvPr/>
          </p:nvSpPr>
          <p:spPr bwMode="auto">
            <a:xfrm>
              <a:off x="4498182" y="2842023"/>
              <a:ext cx="13097" cy="11906"/>
            </a:xfrm>
            <a:custGeom>
              <a:avLst/>
              <a:gdLst>
                <a:gd name="T0" fmla="*/ 1 w 24"/>
                <a:gd name="T1" fmla="*/ 15 h 15"/>
                <a:gd name="T2" fmla="*/ 0 w 24"/>
                <a:gd name="T3" fmla="*/ 4 h 15"/>
                <a:gd name="T4" fmla="*/ 23 w 24"/>
                <a:gd name="T5" fmla="*/ 0 h 15"/>
                <a:gd name="T6" fmla="*/ 24 w 24"/>
                <a:gd name="T7" fmla="*/ 11 h 15"/>
                <a:gd name="T8" fmla="*/ 1 w 24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5"/>
                <a:gd name="T17" fmla="*/ 24 w 2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5">
                  <a:moveTo>
                    <a:pt x="1" y="15"/>
                  </a:moveTo>
                  <a:lnTo>
                    <a:pt x="0" y="4"/>
                  </a:lnTo>
                  <a:lnTo>
                    <a:pt x="23" y="0"/>
                  </a:lnTo>
                  <a:lnTo>
                    <a:pt x="24" y="11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27" name="Freeform 229"/>
            <p:cNvSpPr>
              <a:spLocks/>
            </p:cNvSpPr>
            <p:nvPr/>
          </p:nvSpPr>
          <p:spPr bwMode="auto">
            <a:xfrm>
              <a:off x="4556523" y="2899173"/>
              <a:ext cx="11906" cy="15478"/>
            </a:xfrm>
            <a:custGeom>
              <a:avLst/>
              <a:gdLst>
                <a:gd name="T0" fmla="*/ 0 w 14"/>
                <a:gd name="T1" fmla="*/ 23 h 24"/>
                <a:gd name="T2" fmla="*/ 11 w 14"/>
                <a:gd name="T3" fmla="*/ 24 h 24"/>
                <a:gd name="T4" fmla="*/ 14 w 14"/>
                <a:gd name="T5" fmla="*/ 2 h 24"/>
                <a:gd name="T6" fmla="*/ 2 w 14"/>
                <a:gd name="T7" fmla="*/ 0 h 24"/>
                <a:gd name="T8" fmla="*/ 0 w 14"/>
                <a:gd name="T9" fmla="*/ 2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4"/>
                <a:gd name="T17" fmla="*/ 14 w 1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4">
                  <a:moveTo>
                    <a:pt x="0" y="23"/>
                  </a:moveTo>
                  <a:lnTo>
                    <a:pt x="11" y="2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28" name="Rectangle 230"/>
            <p:cNvSpPr>
              <a:spLocks noChangeArrowheads="1"/>
            </p:cNvSpPr>
            <p:nvPr/>
          </p:nvSpPr>
          <p:spPr bwMode="auto">
            <a:xfrm>
              <a:off x="4446985" y="2776538"/>
              <a:ext cx="122634" cy="76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29" name="Rectangle 231"/>
            <p:cNvSpPr>
              <a:spLocks noChangeArrowheads="1"/>
            </p:cNvSpPr>
            <p:nvPr/>
          </p:nvSpPr>
          <p:spPr bwMode="auto">
            <a:xfrm>
              <a:off x="4446985" y="2953941"/>
              <a:ext cx="122634" cy="76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0" name="Freeform 232"/>
            <p:cNvSpPr>
              <a:spLocks/>
            </p:cNvSpPr>
            <p:nvPr/>
          </p:nvSpPr>
          <p:spPr bwMode="auto">
            <a:xfrm>
              <a:off x="5011341" y="2759869"/>
              <a:ext cx="54769" cy="44054"/>
            </a:xfrm>
            <a:custGeom>
              <a:avLst/>
              <a:gdLst>
                <a:gd name="T0" fmla="*/ 13 w 93"/>
                <a:gd name="T1" fmla="*/ 0 h 69"/>
                <a:gd name="T2" fmla="*/ 0 w 93"/>
                <a:gd name="T3" fmla="*/ 20 h 69"/>
                <a:gd name="T4" fmla="*/ 80 w 93"/>
                <a:gd name="T5" fmla="*/ 69 h 69"/>
                <a:gd name="T6" fmla="*/ 93 w 93"/>
                <a:gd name="T7" fmla="*/ 49 h 69"/>
                <a:gd name="T8" fmla="*/ 13 w 93"/>
                <a:gd name="T9" fmla="*/ 0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69"/>
                <a:gd name="T17" fmla="*/ 93 w 93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69">
                  <a:moveTo>
                    <a:pt x="13" y="0"/>
                  </a:moveTo>
                  <a:lnTo>
                    <a:pt x="0" y="20"/>
                  </a:lnTo>
                  <a:lnTo>
                    <a:pt x="80" y="69"/>
                  </a:lnTo>
                  <a:lnTo>
                    <a:pt x="93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1" name="Freeform 233"/>
            <p:cNvSpPr>
              <a:spLocks/>
            </p:cNvSpPr>
            <p:nvPr/>
          </p:nvSpPr>
          <p:spPr bwMode="auto">
            <a:xfrm>
              <a:off x="5058966" y="2790825"/>
              <a:ext cx="13097" cy="16669"/>
            </a:xfrm>
            <a:custGeom>
              <a:avLst/>
              <a:gdLst>
                <a:gd name="T0" fmla="*/ 13 w 23"/>
                <a:gd name="T1" fmla="*/ 0 h 26"/>
                <a:gd name="T2" fmla="*/ 23 w 23"/>
                <a:gd name="T3" fmla="*/ 6 h 26"/>
                <a:gd name="T4" fmla="*/ 10 w 23"/>
                <a:gd name="T5" fmla="*/ 26 h 26"/>
                <a:gd name="T6" fmla="*/ 0 w 23"/>
                <a:gd name="T7" fmla="*/ 20 h 26"/>
                <a:gd name="T8" fmla="*/ 13 w 23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13" y="0"/>
                  </a:moveTo>
                  <a:lnTo>
                    <a:pt x="23" y="6"/>
                  </a:lnTo>
                  <a:lnTo>
                    <a:pt x="10" y="26"/>
                  </a:lnTo>
                  <a:lnTo>
                    <a:pt x="0" y="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2" name="Freeform 234"/>
            <p:cNvSpPr>
              <a:spLocks/>
            </p:cNvSpPr>
            <p:nvPr/>
          </p:nvSpPr>
          <p:spPr bwMode="auto">
            <a:xfrm>
              <a:off x="5006578" y="2756298"/>
              <a:ext cx="14288" cy="16669"/>
            </a:xfrm>
            <a:custGeom>
              <a:avLst/>
              <a:gdLst>
                <a:gd name="T0" fmla="*/ 23 w 23"/>
                <a:gd name="T1" fmla="*/ 6 h 26"/>
                <a:gd name="T2" fmla="*/ 12 w 23"/>
                <a:gd name="T3" fmla="*/ 0 h 26"/>
                <a:gd name="T4" fmla="*/ 0 w 23"/>
                <a:gd name="T5" fmla="*/ 20 h 26"/>
                <a:gd name="T6" fmla="*/ 10 w 23"/>
                <a:gd name="T7" fmla="*/ 26 h 26"/>
                <a:gd name="T8" fmla="*/ 23 w 23"/>
                <a:gd name="T9" fmla="*/ 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23" y="6"/>
                  </a:moveTo>
                  <a:lnTo>
                    <a:pt x="12" y="0"/>
                  </a:lnTo>
                  <a:lnTo>
                    <a:pt x="0" y="20"/>
                  </a:lnTo>
                  <a:lnTo>
                    <a:pt x="10" y="2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3" name="Freeform 235"/>
            <p:cNvSpPr>
              <a:spLocks/>
            </p:cNvSpPr>
            <p:nvPr/>
          </p:nvSpPr>
          <p:spPr bwMode="auto">
            <a:xfrm>
              <a:off x="4950619" y="2721769"/>
              <a:ext cx="70247" cy="51197"/>
            </a:xfrm>
            <a:custGeom>
              <a:avLst/>
              <a:gdLst>
                <a:gd name="T0" fmla="*/ 108 w 121"/>
                <a:gd name="T1" fmla="*/ 80 h 80"/>
                <a:gd name="T2" fmla="*/ 121 w 121"/>
                <a:gd name="T3" fmla="*/ 60 h 80"/>
                <a:gd name="T4" fmla="*/ 13 w 121"/>
                <a:gd name="T5" fmla="*/ 0 h 80"/>
                <a:gd name="T6" fmla="*/ 0 w 121"/>
                <a:gd name="T7" fmla="*/ 20 h 80"/>
                <a:gd name="T8" fmla="*/ 108 w 121"/>
                <a:gd name="T9" fmla="*/ 8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80"/>
                <a:gd name="T17" fmla="*/ 121 w 121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80">
                  <a:moveTo>
                    <a:pt x="108" y="80"/>
                  </a:moveTo>
                  <a:lnTo>
                    <a:pt x="121" y="60"/>
                  </a:lnTo>
                  <a:lnTo>
                    <a:pt x="13" y="0"/>
                  </a:lnTo>
                  <a:lnTo>
                    <a:pt x="0" y="20"/>
                  </a:lnTo>
                  <a:lnTo>
                    <a:pt x="108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4" name="Freeform 236"/>
            <p:cNvSpPr>
              <a:spLocks/>
            </p:cNvSpPr>
            <p:nvPr/>
          </p:nvSpPr>
          <p:spPr bwMode="auto">
            <a:xfrm>
              <a:off x="5012531" y="2759869"/>
              <a:ext cx="14288" cy="16669"/>
            </a:xfrm>
            <a:custGeom>
              <a:avLst/>
              <a:gdLst>
                <a:gd name="T0" fmla="*/ 0 w 23"/>
                <a:gd name="T1" fmla="*/ 20 h 25"/>
                <a:gd name="T2" fmla="*/ 10 w 23"/>
                <a:gd name="T3" fmla="*/ 25 h 25"/>
                <a:gd name="T4" fmla="*/ 23 w 23"/>
                <a:gd name="T5" fmla="*/ 5 h 25"/>
                <a:gd name="T6" fmla="*/ 13 w 23"/>
                <a:gd name="T7" fmla="*/ 0 h 25"/>
                <a:gd name="T8" fmla="*/ 0 w 23"/>
                <a:gd name="T9" fmla="*/ 2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20"/>
                  </a:moveTo>
                  <a:lnTo>
                    <a:pt x="10" y="25"/>
                  </a:lnTo>
                  <a:lnTo>
                    <a:pt x="23" y="5"/>
                  </a:lnTo>
                  <a:lnTo>
                    <a:pt x="1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5" name="Freeform 237"/>
            <p:cNvSpPr>
              <a:spLocks/>
            </p:cNvSpPr>
            <p:nvPr/>
          </p:nvSpPr>
          <p:spPr bwMode="auto">
            <a:xfrm>
              <a:off x="4950619" y="2764631"/>
              <a:ext cx="65485" cy="53579"/>
            </a:xfrm>
            <a:custGeom>
              <a:avLst/>
              <a:gdLst>
                <a:gd name="T0" fmla="*/ 113 w 113"/>
                <a:gd name="T1" fmla="*/ 20 h 83"/>
                <a:gd name="T2" fmla="*/ 100 w 113"/>
                <a:gd name="T3" fmla="*/ 0 h 83"/>
                <a:gd name="T4" fmla="*/ 0 w 113"/>
                <a:gd name="T5" fmla="*/ 63 h 83"/>
                <a:gd name="T6" fmla="*/ 13 w 113"/>
                <a:gd name="T7" fmla="*/ 83 h 83"/>
                <a:gd name="T8" fmla="*/ 113 w 113"/>
                <a:gd name="T9" fmla="*/ 2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83"/>
                <a:gd name="T17" fmla="*/ 113 w 11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83">
                  <a:moveTo>
                    <a:pt x="113" y="20"/>
                  </a:moveTo>
                  <a:lnTo>
                    <a:pt x="100" y="0"/>
                  </a:lnTo>
                  <a:lnTo>
                    <a:pt x="0" y="63"/>
                  </a:lnTo>
                  <a:lnTo>
                    <a:pt x="13" y="83"/>
                  </a:lnTo>
                  <a:lnTo>
                    <a:pt x="11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6" name="Freeform 238"/>
            <p:cNvSpPr>
              <a:spLocks/>
            </p:cNvSpPr>
            <p:nvPr/>
          </p:nvSpPr>
          <p:spPr bwMode="auto">
            <a:xfrm>
              <a:off x="4945857" y="2805113"/>
              <a:ext cx="11906" cy="16669"/>
            </a:xfrm>
            <a:custGeom>
              <a:avLst/>
              <a:gdLst>
                <a:gd name="T0" fmla="*/ 23 w 23"/>
                <a:gd name="T1" fmla="*/ 20 h 26"/>
                <a:gd name="T2" fmla="*/ 13 w 23"/>
                <a:gd name="T3" fmla="*/ 26 h 26"/>
                <a:gd name="T4" fmla="*/ 0 w 23"/>
                <a:gd name="T5" fmla="*/ 6 h 26"/>
                <a:gd name="T6" fmla="*/ 10 w 23"/>
                <a:gd name="T7" fmla="*/ 0 h 26"/>
                <a:gd name="T8" fmla="*/ 23 w 23"/>
                <a:gd name="T9" fmla="*/ 2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23" y="20"/>
                  </a:moveTo>
                  <a:lnTo>
                    <a:pt x="13" y="26"/>
                  </a:lnTo>
                  <a:lnTo>
                    <a:pt x="0" y="6"/>
                  </a:lnTo>
                  <a:lnTo>
                    <a:pt x="10" y="0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7" name="Freeform 239"/>
            <p:cNvSpPr>
              <a:spLocks/>
            </p:cNvSpPr>
            <p:nvPr/>
          </p:nvSpPr>
          <p:spPr bwMode="auto">
            <a:xfrm>
              <a:off x="5008960" y="2762250"/>
              <a:ext cx="13097" cy="16669"/>
            </a:xfrm>
            <a:custGeom>
              <a:avLst/>
              <a:gdLst>
                <a:gd name="T0" fmla="*/ 13 w 23"/>
                <a:gd name="T1" fmla="*/ 26 h 26"/>
                <a:gd name="T2" fmla="*/ 23 w 23"/>
                <a:gd name="T3" fmla="*/ 20 h 26"/>
                <a:gd name="T4" fmla="*/ 10 w 23"/>
                <a:gd name="T5" fmla="*/ 0 h 26"/>
                <a:gd name="T6" fmla="*/ 0 w 23"/>
                <a:gd name="T7" fmla="*/ 6 h 26"/>
                <a:gd name="T8" fmla="*/ 13 w 23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13" y="26"/>
                  </a:moveTo>
                  <a:lnTo>
                    <a:pt x="23" y="20"/>
                  </a:lnTo>
                  <a:lnTo>
                    <a:pt x="10" y="0"/>
                  </a:lnTo>
                  <a:lnTo>
                    <a:pt x="0" y="6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8" name="Freeform 240"/>
            <p:cNvSpPr>
              <a:spLocks/>
            </p:cNvSpPr>
            <p:nvPr/>
          </p:nvSpPr>
          <p:spPr bwMode="auto">
            <a:xfrm>
              <a:off x="6030516" y="2882504"/>
              <a:ext cx="33338" cy="27384"/>
            </a:xfrm>
            <a:custGeom>
              <a:avLst/>
              <a:gdLst>
                <a:gd name="T0" fmla="*/ 0 w 59"/>
                <a:gd name="T1" fmla="*/ 21 h 43"/>
                <a:gd name="T2" fmla="*/ 10 w 59"/>
                <a:gd name="T3" fmla="*/ 43 h 43"/>
                <a:gd name="T4" fmla="*/ 59 w 59"/>
                <a:gd name="T5" fmla="*/ 21 h 43"/>
                <a:gd name="T6" fmla="*/ 49 w 59"/>
                <a:gd name="T7" fmla="*/ 0 h 43"/>
                <a:gd name="T8" fmla="*/ 0 w 59"/>
                <a:gd name="T9" fmla="*/ 2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3"/>
                <a:gd name="T17" fmla="*/ 59 w 59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3">
                  <a:moveTo>
                    <a:pt x="0" y="21"/>
                  </a:moveTo>
                  <a:lnTo>
                    <a:pt x="10" y="43"/>
                  </a:lnTo>
                  <a:lnTo>
                    <a:pt x="59" y="21"/>
                  </a:lnTo>
                  <a:lnTo>
                    <a:pt x="49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39" name="Freeform 241"/>
            <p:cNvSpPr>
              <a:spLocks/>
            </p:cNvSpPr>
            <p:nvPr/>
          </p:nvSpPr>
          <p:spPr bwMode="auto">
            <a:xfrm>
              <a:off x="6059091" y="2868216"/>
              <a:ext cx="28575" cy="27384"/>
            </a:xfrm>
            <a:custGeom>
              <a:avLst/>
              <a:gdLst>
                <a:gd name="T0" fmla="*/ 0 w 50"/>
                <a:gd name="T1" fmla="*/ 22 h 42"/>
                <a:gd name="T2" fmla="*/ 13 w 50"/>
                <a:gd name="T3" fmla="*/ 42 h 42"/>
                <a:gd name="T4" fmla="*/ 50 w 50"/>
                <a:gd name="T5" fmla="*/ 20 h 42"/>
                <a:gd name="T6" fmla="*/ 37 w 50"/>
                <a:gd name="T7" fmla="*/ 0 h 42"/>
                <a:gd name="T8" fmla="*/ 0 w 50"/>
                <a:gd name="T9" fmla="*/ 2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42"/>
                <a:gd name="T17" fmla="*/ 50 w 50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42">
                  <a:moveTo>
                    <a:pt x="0" y="22"/>
                  </a:moveTo>
                  <a:lnTo>
                    <a:pt x="13" y="42"/>
                  </a:lnTo>
                  <a:lnTo>
                    <a:pt x="50" y="20"/>
                  </a:lnTo>
                  <a:lnTo>
                    <a:pt x="37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0" name="Freeform 242"/>
            <p:cNvSpPr>
              <a:spLocks/>
            </p:cNvSpPr>
            <p:nvPr/>
          </p:nvSpPr>
          <p:spPr bwMode="auto">
            <a:xfrm>
              <a:off x="6059092" y="2882503"/>
              <a:ext cx="11906" cy="13097"/>
            </a:xfrm>
            <a:custGeom>
              <a:avLst/>
              <a:gdLst>
                <a:gd name="T0" fmla="*/ 12 w 13"/>
                <a:gd name="T1" fmla="*/ 21 h 21"/>
                <a:gd name="T2" fmla="*/ 13 w 13"/>
                <a:gd name="T3" fmla="*/ 20 h 21"/>
                <a:gd name="T4" fmla="*/ 0 w 13"/>
                <a:gd name="T5" fmla="*/ 0 h 21"/>
                <a:gd name="T6" fmla="*/ 2 w 13"/>
                <a:gd name="T7" fmla="*/ 0 h 21"/>
                <a:gd name="T8" fmla="*/ 12 w 13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1"/>
                <a:gd name="T17" fmla="*/ 13 w 1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1">
                  <a:moveTo>
                    <a:pt x="12" y="21"/>
                  </a:moveTo>
                  <a:lnTo>
                    <a:pt x="13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1" name="Freeform 243"/>
            <p:cNvSpPr>
              <a:spLocks/>
            </p:cNvSpPr>
            <p:nvPr/>
          </p:nvSpPr>
          <p:spPr bwMode="auto">
            <a:xfrm>
              <a:off x="6078142" y="2653904"/>
              <a:ext cx="230981" cy="226219"/>
            </a:xfrm>
            <a:custGeom>
              <a:avLst/>
              <a:gdLst>
                <a:gd name="T0" fmla="*/ 0 w 402"/>
                <a:gd name="T1" fmla="*/ 342 h 359"/>
                <a:gd name="T2" fmla="*/ 16 w 402"/>
                <a:gd name="T3" fmla="*/ 359 h 359"/>
                <a:gd name="T4" fmla="*/ 402 w 402"/>
                <a:gd name="T5" fmla="*/ 18 h 359"/>
                <a:gd name="T6" fmla="*/ 386 w 402"/>
                <a:gd name="T7" fmla="*/ 0 h 359"/>
                <a:gd name="T8" fmla="*/ 0 w 402"/>
                <a:gd name="T9" fmla="*/ 342 h 3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2"/>
                <a:gd name="T16" fmla="*/ 0 h 359"/>
                <a:gd name="T17" fmla="*/ 402 w 402"/>
                <a:gd name="T18" fmla="*/ 359 h 3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2" h="359">
                  <a:moveTo>
                    <a:pt x="0" y="342"/>
                  </a:moveTo>
                  <a:lnTo>
                    <a:pt x="16" y="359"/>
                  </a:lnTo>
                  <a:lnTo>
                    <a:pt x="402" y="18"/>
                  </a:lnTo>
                  <a:lnTo>
                    <a:pt x="386" y="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2" name="Freeform 244"/>
            <p:cNvSpPr>
              <a:spLocks/>
            </p:cNvSpPr>
            <p:nvPr/>
          </p:nvSpPr>
          <p:spPr bwMode="auto">
            <a:xfrm>
              <a:off x="6078141" y="2868216"/>
              <a:ext cx="13097" cy="13097"/>
            </a:xfrm>
            <a:custGeom>
              <a:avLst/>
              <a:gdLst>
                <a:gd name="T0" fmla="*/ 15 w 16"/>
                <a:gd name="T1" fmla="*/ 20 h 20"/>
                <a:gd name="T2" fmla="*/ 16 w 16"/>
                <a:gd name="T3" fmla="*/ 18 h 20"/>
                <a:gd name="T4" fmla="*/ 0 w 16"/>
                <a:gd name="T5" fmla="*/ 1 h 20"/>
                <a:gd name="T6" fmla="*/ 2 w 16"/>
                <a:gd name="T7" fmla="*/ 0 h 20"/>
                <a:gd name="T8" fmla="*/ 15 w 16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0"/>
                <a:gd name="T17" fmla="*/ 16 w 1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0">
                  <a:moveTo>
                    <a:pt x="15" y="20"/>
                  </a:moveTo>
                  <a:lnTo>
                    <a:pt x="16" y="18"/>
                  </a:lnTo>
                  <a:lnTo>
                    <a:pt x="0" y="1"/>
                  </a:lnTo>
                  <a:lnTo>
                    <a:pt x="2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3" name="Freeform 245"/>
            <p:cNvSpPr>
              <a:spLocks/>
            </p:cNvSpPr>
            <p:nvPr/>
          </p:nvSpPr>
          <p:spPr bwMode="auto">
            <a:xfrm>
              <a:off x="6300787" y="2649141"/>
              <a:ext cx="14288" cy="15478"/>
            </a:xfrm>
            <a:custGeom>
              <a:avLst/>
              <a:gdLst>
                <a:gd name="T0" fmla="*/ 0 w 25"/>
                <a:gd name="T1" fmla="*/ 7 h 25"/>
                <a:gd name="T2" fmla="*/ 9 w 25"/>
                <a:gd name="T3" fmla="*/ 0 h 25"/>
                <a:gd name="T4" fmla="*/ 25 w 25"/>
                <a:gd name="T5" fmla="*/ 17 h 25"/>
                <a:gd name="T6" fmla="*/ 16 w 25"/>
                <a:gd name="T7" fmla="*/ 25 h 25"/>
                <a:gd name="T8" fmla="*/ 0 w 25"/>
                <a:gd name="T9" fmla="*/ 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0" y="7"/>
                  </a:moveTo>
                  <a:lnTo>
                    <a:pt x="9" y="0"/>
                  </a:lnTo>
                  <a:lnTo>
                    <a:pt x="25" y="17"/>
                  </a:lnTo>
                  <a:lnTo>
                    <a:pt x="16" y="2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4" name="Freeform 246"/>
            <p:cNvSpPr>
              <a:spLocks/>
            </p:cNvSpPr>
            <p:nvPr/>
          </p:nvSpPr>
          <p:spPr bwMode="auto">
            <a:xfrm>
              <a:off x="6024563" y="2895600"/>
              <a:ext cx="11906" cy="16669"/>
            </a:xfrm>
            <a:custGeom>
              <a:avLst/>
              <a:gdLst>
                <a:gd name="T0" fmla="*/ 11 w 21"/>
                <a:gd name="T1" fmla="*/ 0 h 27"/>
                <a:gd name="T2" fmla="*/ 0 w 21"/>
                <a:gd name="T3" fmla="*/ 5 h 27"/>
                <a:gd name="T4" fmla="*/ 10 w 21"/>
                <a:gd name="T5" fmla="*/ 27 h 27"/>
                <a:gd name="T6" fmla="*/ 21 w 21"/>
                <a:gd name="T7" fmla="*/ 22 h 27"/>
                <a:gd name="T8" fmla="*/ 11 w 21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7"/>
                <a:gd name="T17" fmla="*/ 21 w 21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7">
                  <a:moveTo>
                    <a:pt x="11" y="0"/>
                  </a:moveTo>
                  <a:lnTo>
                    <a:pt x="0" y="5"/>
                  </a:lnTo>
                  <a:lnTo>
                    <a:pt x="10" y="27"/>
                  </a:lnTo>
                  <a:lnTo>
                    <a:pt x="21" y="2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5" name="Freeform 247"/>
            <p:cNvSpPr>
              <a:spLocks/>
            </p:cNvSpPr>
            <p:nvPr/>
          </p:nvSpPr>
          <p:spPr bwMode="auto">
            <a:xfrm>
              <a:off x="6037660" y="2899173"/>
              <a:ext cx="23813" cy="20240"/>
            </a:xfrm>
            <a:custGeom>
              <a:avLst/>
              <a:gdLst>
                <a:gd name="T0" fmla="*/ 7 w 39"/>
                <a:gd name="T1" fmla="*/ 0 h 33"/>
                <a:gd name="T2" fmla="*/ 0 w 39"/>
                <a:gd name="T3" fmla="*/ 23 h 33"/>
                <a:gd name="T4" fmla="*/ 32 w 39"/>
                <a:gd name="T5" fmla="*/ 33 h 33"/>
                <a:gd name="T6" fmla="*/ 39 w 39"/>
                <a:gd name="T7" fmla="*/ 10 h 33"/>
                <a:gd name="T8" fmla="*/ 7 w 39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3"/>
                <a:gd name="T17" fmla="*/ 39 w 3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3">
                  <a:moveTo>
                    <a:pt x="7" y="0"/>
                  </a:moveTo>
                  <a:lnTo>
                    <a:pt x="0" y="23"/>
                  </a:lnTo>
                  <a:lnTo>
                    <a:pt x="32" y="33"/>
                  </a:lnTo>
                  <a:lnTo>
                    <a:pt x="39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6" name="Freeform 248"/>
            <p:cNvSpPr>
              <a:spLocks/>
            </p:cNvSpPr>
            <p:nvPr/>
          </p:nvSpPr>
          <p:spPr bwMode="auto">
            <a:xfrm>
              <a:off x="6055519" y="2906317"/>
              <a:ext cx="17860" cy="20240"/>
            </a:xfrm>
            <a:custGeom>
              <a:avLst/>
              <a:gdLst>
                <a:gd name="T0" fmla="*/ 10 w 32"/>
                <a:gd name="T1" fmla="*/ 0 h 31"/>
                <a:gd name="T2" fmla="*/ 0 w 32"/>
                <a:gd name="T3" fmla="*/ 21 h 31"/>
                <a:gd name="T4" fmla="*/ 22 w 32"/>
                <a:gd name="T5" fmla="*/ 31 h 31"/>
                <a:gd name="T6" fmla="*/ 32 w 32"/>
                <a:gd name="T7" fmla="*/ 10 h 31"/>
                <a:gd name="T8" fmla="*/ 10 w 32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1"/>
                <a:gd name="T17" fmla="*/ 32 w 32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1">
                  <a:moveTo>
                    <a:pt x="10" y="0"/>
                  </a:moveTo>
                  <a:lnTo>
                    <a:pt x="0" y="21"/>
                  </a:lnTo>
                  <a:lnTo>
                    <a:pt x="22" y="31"/>
                  </a:lnTo>
                  <a:lnTo>
                    <a:pt x="32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7" name="Freeform 249"/>
            <p:cNvSpPr>
              <a:spLocks/>
            </p:cNvSpPr>
            <p:nvPr/>
          </p:nvSpPr>
          <p:spPr bwMode="auto">
            <a:xfrm>
              <a:off x="6055519" y="2905125"/>
              <a:ext cx="11906" cy="14288"/>
            </a:xfrm>
            <a:custGeom>
              <a:avLst/>
              <a:gdLst>
                <a:gd name="T0" fmla="*/ 9 w 10"/>
                <a:gd name="T1" fmla="*/ 0 h 23"/>
                <a:gd name="T2" fmla="*/ 10 w 10"/>
                <a:gd name="T3" fmla="*/ 2 h 23"/>
                <a:gd name="T4" fmla="*/ 0 w 10"/>
                <a:gd name="T5" fmla="*/ 23 h 23"/>
                <a:gd name="T6" fmla="*/ 2 w 10"/>
                <a:gd name="T7" fmla="*/ 23 h 23"/>
                <a:gd name="T8" fmla="*/ 9 w 10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9" y="0"/>
                  </a:moveTo>
                  <a:lnTo>
                    <a:pt x="10" y="2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8" name="Freeform 250"/>
            <p:cNvSpPr>
              <a:spLocks/>
            </p:cNvSpPr>
            <p:nvPr/>
          </p:nvSpPr>
          <p:spPr bwMode="auto">
            <a:xfrm>
              <a:off x="6066235" y="2913460"/>
              <a:ext cx="21431" cy="23813"/>
            </a:xfrm>
            <a:custGeom>
              <a:avLst/>
              <a:gdLst>
                <a:gd name="T0" fmla="*/ 17 w 38"/>
                <a:gd name="T1" fmla="*/ 0 h 37"/>
                <a:gd name="T2" fmla="*/ 0 w 38"/>
                <a:gd name="T3" fmla="*/ 17 h 37"/>
                <a:gd name="T4" fmla="*/ 22 w 38"/>
                <a:gd name="T5" fmla="*/ 37 h 37"/>
                <a:gd name="T6" fmla="*/ 38 w 38"/>
                <a:gd name="T7" fmla="*/ 20 h 37"/>
                <a:gd name="T8" fmla="*/ 17 w 38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17" y="0"/>
                  </a:moveTo>
                  <a:lnTo>
                    <a:pt x="0" y="17"/>
                  </a:lnTo>
                  <a:lnTo>
                    <a:pt x="22" y="37"/>
                  </a:lnTo>
                  <a:lnTo>
                    <a:pt x="38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49" name="Freeform 251"/>
            <p:cNvSpPr>
              <a:spLocks/>
            </p:cNvSpPr>
            <p:nvPr/>
          </p:nvSpPr>
          <p:spPr bwMode="auto">
            <a:xfrm>
              <a:off x="6066235" y="2912269"/>
              <a:ext cx="11906" cy="14288"/>
            </a:xfrm>
            <a:custGeom>
              <a:avLst/>
              <a:gdLst>
                <a:gd name="T0" fmla="*/ 14 w 17"/>
                <a:gd name="T1" fmla="*/ 0 h 21"/>
                <a:gd name="T2" fmla="*/ 17 w 17"/>
                <a:gd name="T3" fmla="*/ 1 h 21"/>
                <a:gd name="T4" fmla="*/ 0 w 17"/>
                <a:gd name="T5" fmla="*/ 18 h 21"/>
                <a:gd name="T6" fmla="*/ 4 w 17"/>
                <a:gd name="T7" fmla="*/ 21 h 21"/>
                <a:gd name="T8" fmla="*/ 14 w 1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14" y="0"/>
                  </a:moveTo>
                  <a:lnTo>
                    <a:pt x="17" y="1"/>
                  </a:lnTo>
                  <a:lnTo>
                    <a:pt x="0" y="18"/>
                  </a:lnTo>
                  <a:lnTo>
                    <a:pt x="4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0" name="Freeform 252"/>
            <p:cNvSpPr>
              <a:spLocks/>
            </p:cNvSpPr>
            <p:nvPr/>
          </p:nvSpPr>
          <p:spPr bwMode="auto">
            <a:xfrm>
              <a:off x="6076950" y="2927747"/>
              <a:ext cx="23813" cy="27384"/>
            </a:xfrm>
            <a:custGeom>
              <a:avLst/>
              <a:gdLst>
                <a:gd name="T0" fmla="*/ 20 w 40"/>
                <a:gd name="T1" fmla="*/ 0 h 43"/>
                <a:gd name="T2" fmla="*/ 0 w 40"/>
                <a:gd name="T3" fmla="*/ 13 h 43"/>
                <a:gd name="T4" fmla="*/ 20 w 40"/>
                <a:gd name="T5" fmla="*/ 43 h 43"/>
                <a:gd name="T6" fmla="*/ 40 w 40"/>
                <a:gd name="T7" fmla="*/ 30 h 43"/>
                <a:gd name="T8" fmla="*/ 20 w 40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20" y="0"/>
                  </a:moveTo>
                  <a:lnTo>
                    <a:pt x="0" y="13"/>
                  </a:lnTo>
                  <a:lnTo>
                    <a:pt x="20" y="43"/>
                  </a:lnTo>
                  <a:lnTo>
                    <a:pt x="40" y="3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1" name="Freeform 253"/>
            <p:cNvSpPr>
              <a:spLocks/>
            </p:cNvSpPr>
            <p:nvPr/>
          </p:nvSpPr>
          <p:spPr bwMode="auto">
            <a:xfrm>
              <a:off x="6078141" y="2925367"/>
              <a:ext cx="13097" cy="11906"/>
            </a:xfrm>
            <a:custGeom>
              <a:avLst/>
              <a:gdLst>
                <a:gd name="T0" fmla="*/ 17 w 20"/>
                <a:gd name="T1" fmla="*/ 0 h 17"/>
                <a:gd name="T2" fmla="*/ 20 w 20"/>
                <a:gd name="T3" fmla="*/ 2 h 17"/>
                <a:gd name="T4" fmla="*/ 0 w 20"/>
                <a:gd name="T5" fmla="*/ 15 h 17"/>
                <a:gd name="T6" fmla="*/ 1 w 20"/>
                <a:gd name="T7" fmla="*/ 17 h 17"/>
                <a:gd name="T8" fmla="*/ 17 w 2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7"/>
                <a:gd name="T17" fmla="*/ 20 w 2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7">
                  <a:moveTo>
                    <a:pt x="17" y="0"/>
                  </a:moveTo>
                  <a:lnTo>
                    <a:pt x="20" y="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2" name="Freeform 254"/>
            <p:cNvSpPr>
              <a:spLocks/>
            </p:cNvSpPr>
            <p:nvPr/>
          </p:nvSpPr>
          <p:spPr bwMode="auto">
            <a:xfrm>
              <a:off x="6092429" y="2944416"/>
              <a:ext cx="26194" cy="25003"/>
            </a:xfrm>
            <a:custGeom>
              <a:avLst/>
              <a:gdLst>
                <a:gd name="T0" fmla="*/ 13 w 46"/>
                <a:gd name="T1" fmla="*/ 0 h 40"/>
                <a:gd name="T2" fmla="*/ 0 w 46"/>
                <a:gd name="T3" fmla="*/ 20 h 40"/>
                <a:gd name="T4" fmla="*/ 33 w 46"/>
                <a:gd name="T5" fmla="*/ 40 h 40"/>
                <a:gd name="T6" fmla="*/ 46 w 46"/>
                <a:gd name="T7" fmla="*/ 20 h 40"/>
                <a:gd name="T8" fmla="*/ 13 w 4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40"/>
                <a:gd name="T17" fmla="*/ 46 w 4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40">
                  <a:moveTo>
                    <a:pt x="13" y="0"/>
                  </a:moveTo>
                  <a:lnTo>
                    <a:pt x="0" y="20"/>
                  </a:lnTo>
                  <a:lnTo>
                    <a:pt x="33" y="40"/>
                  </a:lnTo>
                  <a:lnTo>
                    <a:pt x="46" y="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3" name="Freeform 255"/>
            <p:cNvSpPr>
              <a:spLocks/>
            </p:cNvSpPr>
            <p:nvPr/>
          </p:nvSpPr>
          <p:spPr bwMode="auto">
            <a:xfrm>
              <a:off x="6091238" y="2944416"/>
              <a:ext cx="11906" cy="13097"/>
            </a:xfrm>
            <a:custGeom>
              <a:avLst/>
              <a:gdLst>
                <a:gd name="T0" fmla="*/ 0 w 20"/>
                <a:gd name="T1" fmla="*/ 16 h 20"/>
                <a:gd name="T2" fmla="*/ 1 w 20"/>
                <a:gd name="T3" fmla="*/ 18 h 20"/>
                <a:gd name="T4" fmla="*/ 4 w 20"/>
                <a:gd name="T5" fmla="*/ 20 h 20"/>
                <a:gd name="T6" fmla="*/ 17 w 20"/>
                <a:gd name="T7" fmla="*/ 0 h 20"/>
                <a:gd name="T8" fmla="*/ 20 w 20"/>
                <a:gd name="T9" fmla="*/ 3 h 20"/>
                <a:gd name="T10" fmla="*/ 0 w 20"/>
                <a:gd name="T11" fmla="*/ 16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0"/>
                <a:gd name="T20" fmla="*/ 20 w 20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0">
                  <a:moveTo>
                    <a:pt x="0" y="16"/>
                  </a:moveTo>
                  <a:lnTo>
                    <a:pt x="1" y="18"/>
                  </a:lnTo>
                  <a:lnTo>
                    <a:pt x="4" y="20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4" name="Freeform 256"/>
            <p:cNvSpPr>
              <a:spLocks/>
            </p:cNvSpPr>
            <p:nvPr/>
          </p:nvSpPr>
          <p:spPr bwMode="auto">
            <a:xfrm>
              <a:off x="6111479" y="2957512"/>
              <a:ext cx="20240" cy="23813"/>
            </a:xfrm>
            <a:custGeom>
              <a:avLst/>
              <a:gdLst>
                <a:gd name="T0" fmla="*/ 16 w 37"/>
                <a:gd name="T1" fmla="*/ 0 h 37"/>
                <a:gd name="T2" fmla="*/ 0 w 37"/>
                <a:gd name="T3" fmla="*/ 17 h 37"/>
                <a:gd name="T4" fmla="*/ 20 w 37"/>
                <a:gd name="T5" fmla="*/ 37 h 37"/>
                <a:gd name="T6" fmla="*/ 37 w 37"/>
                <a:gd name="T7" fmla="*/ 20 h 37"/>
                <a:gd name="T8" fmla="*/ 16 w 37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16" y="0"/>
                  </a:moveTo>
                  <a:lnTo>
                    <a:pt x="0" y="17"/>
                  </a:lnTo>
                  <a:lnTo>
                    <a:pt x="20" y="37"/>
                  </a:lnTo>
                  <a:lnTo>
                    <a:pt x="37" y="2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5" name="Freeform 257"/>
            <p:cNvSpPr>
              <a:spLocks/>
            </p:cNvSpPr>
            <p:nvPr/>
          </p:nvSpPr>
          <p:spPr bwMode="auto">
            <a:xfrm>
              <a:off x="6111479" y="2957513"/>
              <a:ext cx="11906" cy="11906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8 h 20"/>
                <a:gd name="T6" fmla="*/ 2 w 16"/>
                <a:gd name="T7" fmla="*/ 20 h 20"/>
                <a:gd name="T8" fmla="*/ 15 w 16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0"/>
                <a:gd name="T17" fmla="*/ 16 w 1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6" name="Rectangle 258"/>
            <p:cNvSpPr>
              <a:spLocks noChangeArrowheads="1"/>
            </p:cNvSpPr>
            <p:nvPr/>
          </p:nvSpPr>
          <p:spPr bwMode="auto">
            <a:xfrm>
              <a:off x="6126956" y="2968229"/>
              <a:ext cx="20241" cy="154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7" name="Freeform 259"/>
            <p:cNvSpPr>
              <a:spLocks/>
            </p:cNvSpPr>
            <p:nvPr/>
          </p:nvSpPr>
          <p:spPr bwMode="auto">
            <a:xfrm>
              <a:off x="6122194" y="2968229"/>
              <a:ext cx="11906" cy="15478"/>
            </a:xfrm>
            <a:custGeom>
              <a:avLst/>
              <a:gdLst>
                <a:gd name="T0" fmla="*/ 0 w 17"/>
                <a:gd name="T1" fmla="*/ 20 h 24"/>
                <a:gd name="T2" fmla="*/ 4 w 17"/>
                <a:gd name="T3" fmla="*/ 24 h 24"/>
                <a:gd name="T4" fmla="*/ 9 w 17"/>
                <a:gd name="T5" fmla="*/ 24 h 24"/>
                <a:gd name="T6" fmla="*/ 9 w 17"/>
                <a:gd name="T7" fmla="*/ 0 h 24"/>
                <a:gd name="T8" fmla="*/ 17 w 17"/>
                <a:gd name="T9" fmla="*/ 3 h 24"/>
                <a:gd name="T10" fmla="*/ 0 w 17"/>
                <a:gd name="T11" fmla="*/ 2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4"/>
                <a:gd name="T20" fmla="*/ 17 w 17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4">
                  <a:moveTo>
                    <a:pt x="0" y="20"/>
                  </a:moveTo>
                  <a:lnTo>
                    <a:pt x="4" y="24"/>
                  </a:lnTo>
                  <a:lnTo>
                    <a:pt x="9" y="24"/>
                  </a:lnTo>
                  <a:lnTo>
                    <a:pt x="9" y="0"/>
                  </a:lnTo>
                  <a:lnTo>
                    <a:pt x="17" y="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8" name="Rectangle 260"/>
            <p:cNvSpPr>
              <a:spLocks noChangeArrowheads="1"/>
            </p:cNvSpPr>
            <p:nvPr/>
          </p:nvSpPr>
          <p:spPr bwMode="auto">
            <a:xfrm>
              <a:off x="6147198" y="2968229"/>
              <a:ext cx="350044" cy="154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59" name="Freeform 261"/>
            <p:cNvSpPr>
              <a:spLocks/>
            </p:cNvSpPr>
            <p:nvPr/>
          </p:nvSpPr>
          <p:spPr bwMode="auto">
            <a:xfrm>
              <a:off x="6147198" y="2968229"/>
              <a:ext cx="11906" cy="15478"/>
            </a:xfrm>
            <a:custGeom>
              <a:avLst/>
              <a:gdLst>
                <a:gd name="T0" fmla="*/ 0 w 15875"/>
                <a:gd name="T1" fmla="*/ 0 h 24"/>
                <a:gd name="T2" fmla="*/ 0 w 15875"/>
                <a:gd name="T3" fmla="*/ 24 h 24"/>
                <a:gd name="T4" fmla="*/ 0 w 15875"/>
                <a:gd name="T5" fmla="*/ 0 h 24"/>
                <a:gd name="T6" fmla="*/ 0 60000 65536"/>
                <a:gd name="T7" fmla="*/ 0 60000 65536"/>
                <a:gd name="T8" fmla="*/ 0 60000 65536"/>
                <a:gd name="T9" fmla="*/ 0 w 15875"/>
                <a:gd name="T10" fmla="*/ 0 h 24"/>
                <a:gd name="T11" fmla="*/ 15875 w 15875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75" h="24">
                  <a:moveTo>
                    <a:pt x="0" y="0"/>
                  </a:moveTo>
                  <a:lnTo>
                    <a:pt x="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0" name="Freeform 262"/>
            <p:cNvSpPr>
              <a:spLocks/>
            </p:cNvSpPr>
            <p:nvPr/>
          </p:nvSpPr>
          <p:spPr bwMode="auto">
            <a:xfrm>
              <a:off x="6032898" y="2896791"/>
              <a:ext cx="11906" cy="16669"/>
            </a:xfrm>
            <a:custGeom>
              <a:avLst/>
              <a:gdLst>
                <a:gd name="T0" fmla="*/ 19 w 19"/>
                <a:gd name="T1" fmla="*/ 3 h 26"/>
                <a:gd name="T2" fmla="*/ 8 w 19"/>
                <a:gd name="T3" fmla="*/ 0 h 26"/>
                <a:gd name="T4" fmla="*/ 0 w 19"/>
                <a:gd name="T5" fmla="*/ 22 h 26"/>
                <a:gd name="T6" fmla="*/ 12 w 19"/>
                <a:gd name="T7" fmla="*/ 26 h 26"/>
                <a:gd name="T8" fmla="*/ 19 w 19"/>
                <a:gd name="T9" fmla="*/ 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19" y="3"/>
                  </a:moveTo>
                  <a:lnTo>
                    <a:pt x="8" y="0"/>
                  </a:lnTo>
                  <a:lnTo>
                    <a:pt x="0" y="22"/>
                  </a:lnTo>
                  <a:lnTo>
                    <a:pt x="12" y="26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1" name="Freeform 263"/>
            <p:cNvSpPr>
              <a:spLocks/>
            </p:cNvSpPr>
            <p:nvPr/>
          </p:nvSpPr>
          <p:spPr bwMode="auto">
            <a:xfrm>
              <a:off x="6084094" y="2940844"/>
              <a:ext cx="50006" cy="89297"/>
            </a:xfrm>
            <a:custGeom>
              <a:avLst/>
              <a:gdLst>
                <a:gd name="T0" fmla="*/ 21 w 85"/>
                <a:gd name="T1" fmla="*/ 0 h 141"/>
                <a:gd name="T2" fmla="*/ 0 w 85"/>
                <a:gd name="T3" fmla="*/ 10 h 141"/>
                <a:gd name="T4" fmla="*/ 63 w 85"/>
                <a:gd name="T5" fmla="*/ 141 h 141"/>
                <a:gd name="T6" fmla="*/ 85 w 85"/>
                <a:gd name="T7" fmla="*/ 131 h 141"/>
                <a:gd name="T8" fmla="*/ 21 w 85"/>
                <a:gd name="T9" fmla="*/ 0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41"/>
                <a:gd name="T17" fmla="*/ 85 w 85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41">
                  <a:moveTo>
                    <a:pt x="21" y="0"/>
                  </a:moveTo>
                  <a:lnTo>
                    <a:pt x="0" y="10"/>
                  </a:lnTo>
                  <a:lnTo>
                    <a:pt x="63" y="141"/>
                  </a:lnTo>
                  <a:lnTo>
                    <a:pt x="85" y="13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2" name="Freeform 264"/>
            <p:cNvSpPr>
              <a:spLocks/>
            </p:cNvSpPr>
            <p:nvPr/>
          </p:nvSpPr>
          <p:spPr bwMode="auto">
            <a:xfrm>
              <a:off x="6121004" y="3024188"/>
              <a:ext cx="15478" cy="11906"/>
            </a:xfrm>
            <a:custGeom>
              <a:avLst/>
              <a:gdLst>
                <a:gd name="T0" fmla="*/ 22 w 27"/>
                <a:gd name="T1" fmla="*/ 0 h 20"/>
                <a:gd name="T2" fmla="*/ 27 w 27"/>
                <a:gd name="T3" fmla="*/ 10 h 20"/>
                <a:gd name="T4" fmla="*/ 6 w 27"/>
                <a:gd name="T5" fmla="*/ 20 h 20"/>
                <a:gd name="T6" fmla="*/ 0 w 27"/>
                <a:gd name="T7" fmla="*/ 10 h 20"/>
                <a:gd name="T8" fmla="*/ 22 w 2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0"/>
                <a:gd name="T17" fmla="*/ 27 w 2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0">
                  <a:moveTo>
                    <a:pt x="22" y="0"/>
                  </a:moveTo>
                  <a:lnTo>
                    <a:pt x="27" y="10"/>
                  </a:lnTo>
                  <a:lnTo>
                    <a:pt x="6" y="20"/>
                  </a:ln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3" name="Freeform 265"/>
            <p:cNvSpPr>
              <a:spLocks/>
            </p:cNvSpPr>
            <p:nvPr/>
          </p:nvSpPr>
          <p:spPr bwMode="auto">
            <a:xfrm>
              <a:off x="6081712" y="2933700"/>
              <a:ext cx="15479" cy="14288"/>
            </a:xfrm>
            <a:custGeom>
              <a:avLst/>
              <a:gdLst>
                <a:gd name="T0" fmla="*/ 27 w 27"/>
                <a:gd name="T1" fmla="*/ 12 h 22"/>
                <a:gd name="T2" fmla="*/ 22 w 27"/>
                <a:gd name="T3" fmla="*/ 0 h 22"/>
                <a:gd name="T4" fmla="*/ 0 w 27"/>
                <a:gd name="T5" fmla="*/ 10 h 22"/>
                <a:gd name="T6" fmla="*/ 6 w 27"/>
                <a:gd name="T7" fmla="*/ 22 h 22"/>
                <a:gd name="T8" fmla="*/ 27 w 27"/>
                <a:gd name="T9" fmla="*/ 12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2"/>
                <a:gd name="T17" fmla="*/ 27 w 2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2">
                  <a:moveTo>
                    <a:pt x="27" y="12"/>
                  </a:moveTo>
                  <a:lnTo>
                    <a:pt x="22" y="0"/>
                  </a:lnTo>
                  <a:lnTo>
                    <a:pt x="0" y="10"/>
                  </a:lnTo>
                  <a:lnTo>
                    <a:pt x="6" y="22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4" name="Freeform 266"/>
            <p:cNvSpPr>
              <a:spLocks/>
            </p:cNvSpPr>
            <p:nvPr/>
          </p:nvSpPr>
          <p:spPr bwMode="auto">
            <a:xfrm>
              <a:off x="6088857" y="2970610"/>
              <a:ext cx="17860" cy="30956"/>
            </a:xfrm>
            <a:custGeom>
              <a:avLst/>
              <a:gdLst>
                <a:gd name="T0" fmla="*/ 30 w 30"/>
                <a:gd name="T1" fmla="*/ 1 h 49"/>
                <a:gd name="T2" fmla="*/ 6 w 30"/>
                <a:gd name="T3" fmla="*/ 0 h 49"/>
                <a:gd name="T4" fmla="*/ 0 w 30"/>
                <a:gd name="T5" fmla="*/ 48 h 49"/>
                <a:gd name="T6" fmla="*/ 25 w 30"/>
                <a:gd name="T7" fmla="*/ 49 h 49"/>
                <a:gd name="T8" fmla="*/ 30 w 30"/>
                <a:gd name="T9" fmla="*/ 1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9"/>
                <a:gd name="T17" fmla="*/ 30 w 30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9">
                  <a:moveTo>
                    <a:pt x="30" y="1"/>
                  </a:moveTo>
                  <a:lnTo>
                    <a:pt x="6" y="0"/>
                  </a:lnTo>
                  <a:lnTo>
                    <a:pt x="0" y="48"/>
                  </a:lnTo>
                  <a:lnTo>
                    <a:pt x="25" y="49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5" name="Freeform 267"/>
            <p:cNvSpPr>
              <a:spLocks/>
            </p:cNvSpPr>
            <p:nvPr/>
          </p:nvSpPr>
          <p:spPr bwMode="auto">
            <a:xfrm>
              <a:off x="6088857" y="3001566"/>
              <a:ext cx="21431" cy="51197"/>
            </a:xfrm>
            <a:custGeom>
              <a:avLst/>
              <a:gdLst>
                <a:gd name="T0" fmla="*/ 25 w 36"/>
                <a:gd name="T1" fmla="*/ 0 h 82"/>
                <a:gd name="T2" fmla="*/ 0 w 36"/>
                <a:gd name="T3" fmla="*/ 2 h 82"/>
                <a:gd name="T4" fmla="*/ 12 w 36"/>
                <a:gd name="T5" fmla="*/ 82 h 82"/>
                <a:gd name="T6" fmla="*/ 36 w 36"/>
                <a:gd name="T7" fmla="*/ 80 h 82"/>
                <a:gd name="T8" fmla="*/ 25 w 3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82"/>
                <a:gd name="T17" fmla="*/ 36 w 3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82">
                  <a:moveTo>
                    <a:pt x="25" y="0"/>
                  </a:moveTo>
                  <a:lnTo>
                    <a:pt x="0" y="2"/>
                  </a:lnTo>
                  <a:lnTo>
                    <a:pt x="12" y="82"/>
                  </a:lnTo>
                  <a:lnTo>
                    <a:pt x="36" y="8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6" name="Freeform 268"/>
            <p:cNvSpPr>
              <a:spLocks/>
            </p:cNvSpPr>
            <p:nvPr/>
          </p:nvSpPr>
          <p:spPr bwMode="auto">
            <a:xfrm>
              <a:off x="6088856" y="2990851"/>
              <a:ext cx="14288" cy="11906"/>
            </a:xfrm>
            <a:custGeom>
              <a:avLst/>
              <a:gdLst>
                <a:gd name="T0" fmla="*/ 0 w 25"/>
                <a:gd name="T1" fmla="*/ 0 h 2"/>
                <a:gd name="T2" fmla="*/ 0 w 25"/>
                <a:gd name="T3" fmla="*/ 1 h 2"/>
                <a:gd name="T4" fmla="*/ 0 w 25"/>
                <a:gd name="T5" fmla="*/ 2 h 2"/>
                <a:gd name="T6" fmla="*/ 25 w 25"/>
                <a:gd name="T7" fmla="*/ 0 h 2"/>
                <a:gd name="T8" fmla="*/ 25 w 25"/>
                <a:gd name="T9" fmla="*/ 1 h 2"/>
                <a:gd name="T10" fmla="*/ 0 w 25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2"/>
                <a:gd name="T20" fmla="*/ 25 w 2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7" name="Freeform 269"/>
            <p:cNvSpPr>
              <a:spLocks/>
            </p:cNvSpPr>
            <p:nvPr/>
          </p:nvSpPr>
          <p:spPr bwMode="auto">
            <a:xfrm>
              <a:off x="6096000" y="3048001"/>
              <a:ext cx="15479" cy="11906"/>
            </a:xfrm>
            <a:custGeom>
              <a:avLst/>
              <a:gdLst>
                <a:gd name="T0" fmla="*/ 24 w 26"/>
                <a:gd name="T1" fmla="*/ 0 h 13"/>
                <a:gd name="T2" fmla="*/ 26 w 26"/>
                <a:gd name="T3" fmla="*/ 11 h 13"/>
                <a:gd name="T4" fmla="*/ 1 w 26"/>
                <a:gd name="T5" fmla="*/ 13 h 13"/>
                <a:gd name="T6" fmla="*/ 0 w 26"/>
                <a:gd name="T7" fmla="*/ 2 h 13"/>
                <a:gd name="T8" fmla="*/ 24 w 26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3"/>
                <a:gd name="T17" fmla="*/ 26 w 26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3">
                  <a:moveTo>
                    <a:pt x="24" y="0"/>
                  </a:moveTo>
                  <a:lnTo>
                    <a:pt x="26" y="11"/>
                  </a:lnTo>
                  <a:lnTo>
                    <a:pt x="1" y="13"/>
                  </a:lnTo>
                  <a:lnTo>
                    <a:pt x="0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8" name="Freeform 270"/>
            <p:cNvSpPr>
              <a:spLocks/>
            </p:cNvSpPr>
            <p:nvPr/>
          </p:nvSpPr>
          <p:spPr bwMode="auto">
            <a:xfrm>
              <a:off x="6092429" y="2959894"/>
              <a:ext cx="15478" cy="11906"/>
            </a:xfrm>
            <a:custGeom>
              <a:avLst/>
              <a:gdLst>
                <a:gd name="T0" fmla="*/ 24 w 25"/>
                <a:gd name="T1" fmla="*/ 12 h 12"/>
                <a:gd name="T2" fmla="*/ 25 w 25"/>
                <a:gd name="T3" fmla="*/ 1 h 12"/>
                <a:gd name="T4" fmla="*/ 1 w 25"/>
                <a:gd name="T5" fmla="*/ 0 h 12"/>
                <a:gd name="T6" fmla="*/ 0 w 25"/>
                <a:gd name="T7" fmla="*/ 11 h 12"/>
                <a:gd name="T8" fmla="*/ 24 w 25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2"/>
                <a:gd name="T17" fmla="*/ 25 w 2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2">
                  <a:moveTo>
                    <a:pt x="24" y="12"/>
                  </a:moveTo>
                  <a:lnTo>
                    <a:pt x="25" y="1"/>
                  </a:lnTo>
                  <a:lnTo>
                    <a:pt x="1" y="0"/>
                  </a:lnTo>
                  <a:lnTo>
                    <a:pt x="0" y="11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69" name="Freeform 271"/>
            <p:cNvSpPr>
              <a:spLocks/>
            </p:cNvSpPr>
            <p:nvPr/>
          </p:nvSpPr>
          <p:spPr bwMode="auto">
            <a:xfrm>
              <a:off x="6122194" y="2970610"/>
              <a:ext cx="71438" cy="75009"/>
            </a:xfrm>
            <a:custGeom>
              <a:avLst/>
              <a:gdLst>
                <a:gd name="T0" fmla="*/ 17 w 124"/>
                <a:gd name="T1" fmla="*/ 0 h 119"/>
                <a:gd name="T2" fmla="*/ 0 w 124"/>
                <a:gd name="T3" fmla="*/ 17 h 119"/>
                <a:gd name="T4" fmla="*/ 107 w 124"/>
                <a:gd name="T5" fmla="*/ 119 h 119"/>
                <a:gd name="T6" fmla="*/ 124 w 124"/>
                <a:gd name="T7" fmla="*/ 101 h 119"/>
                <a:gd name="T8" fmla="*/ 17 w 124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19"/>
                <a:gd name="T17" fmla="*/ 124 w 124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19">
                  <a:moveTo>
                    <a:pt x="17" y="0"/>
                  </a:moveTo>
                  <a:lnTo>
                    <a:pt x="0" y="17"/>
                  </a:lnTo>
                  <a:lnTo>
                    <a:pt x="107" y="119"/>
                  </a:lnTo>
                  <a:lnTo>
                    <a:pt x="124" y="10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0" name="Freeform 272"/>
            <p:cNvSpPr>
              <a:spLocks/>
            </p:cNvSpPr>
            <p:nvPr/>
          </p:nvSpPr>
          <p:spPr bwMode="auto">
            <a:xfrm>
              <a:off x="6185297" y="3033713"/>
              <a:ext cx="13097" cy="16669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5"/>
                <a:gd name="T17" fmla="*/ 26 w 2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1" name="Freeform 273"/>
            <p:cNvSpPr>
              <a:spLocks/>
            </p:cNvSpPr>
            <p:nvPr/>
          </p:nvSpPr>
          <p:spPr bwMode="auto">
            <a:xfrm>
              <a:off x="6117431" y="2964657"/>
              <a:ext cx="14288" cy="16669"/>
            </a:xfrm>
            <a:custGeom>
              <a:avLst/>
              <a:gdLst>
                <a:gd name="T0" fmla="*/ 26 w 26"/>
                <a:gd name="T1" fmla="*/ 9 h 26"/>
                <a:gd name="T2" fmla="*/ 17 w 26"/>
                <a:gd name="T3" fmla="*/ 0 h 26"/>
                <a:gd name="T4" fmla="*/ 0 w 26"/>
                <a:gd name="T5" fmla="*/ 18 h 26"/>
                <a:gd name="T6" fmla="*/ 9 w 26"/>
                <a:gd name="T7" fmla="*/ 26 h 26"/>
                <a:gd name="T8" fmla="*/ 26 w 26"/>
                <a:gd name="T9" fmla="*/ 9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6" y="9"/>
                  </a:moveTo>
                  <a:lnTo>
                    <a:pt x="17" y="0"/>
                  </a:lnTo>
                  <a:lnTo>
                    <a:pt x="0" y="18"/>
                  </a:lnTo>
                  <a:lnTo>
                    <a:pt x="9" y="26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2" name="Freeform 274"/>
            <p:cNvSpPr>
              <a:spLocks/>
            </p:cNvSpPr>
            <p:nvPr/>
          </p:nvSpPr>
          <p:spPr bwMode="auto">
            <a:xfrm>
              <a:off x="6148388" y="3005137"/>
              <a:ext cx="41672" cy="80963"/>
            </a:xfrm>
            <a:custGeom>
              <a:avLst/>
              <a:gdLst>
                <a:gd name="T0" fmla="*/ 23 w 72"/>
                <a:gd name="T1" fmla="*/ 0 h 128"/>
                <a:gd name="T2" fmla="*/ 0 w 72"/>
                <a:gd name="T3" fmla="*/ 8 h 128"/>
                <a:gd name="T4" fmla="*/ 49 w 72"/>
                <a:gd name="T5" fmla="*/ 128 h 128"/>
                <a:gd name="T6" fmla="*/ 72 w 72"/>
                <a:gd name="T7" fmla="*/ 120 h 128"/>
                <a:gd name="T8" fmla="*/ 23 w 72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28"/>
                <a:gd name="T17" fmla="*/ 72 w 72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28">
                  <a:moveTo>
                    <a:pt x="23" y="0"/>
                  </a:moveTo>
                  <a:lnTo>
                    <a:pt x="0" y="8"/>
                  </a:lnTo>
                  <a:lnTo>
                    <a:pt x="49" y="128"/>
                  </a:lnTo>
                  <a:lnTo>
                    <a:pt x="72" y="12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3" name="Freeform 275"/>
            <p:cNvSpPr>
              <a:spLocks/>
            </p:cNvSpPr>
            <p:nvPr/>
          </p:nvSpPr>
          <p:spPr bwMode="auto">
            <a:xfrm>
              <a:off x="6146006" y="2999185"/>
              <a:ext cx="15479" cy="11906"/>
            </a:xfrm>
            <a:custGeom>
              <a:avLst/>
              <a:gdLst>
                <a:gd name="T0" fmla="*/ 28 w 28"/>
                <a:gd name="T1" fmla="*/ 11 h 19"/>
                <a:gd name="T2" fmla="*/ 23 w 28"/>
                <a:gd name="T3" fmla="*/ 0 h 19"/>
                <a:gd name="T4" fmla="*/ 0 w 28"/>
                <a:gd name="T5" fmla="*/ 7 h 19"/>
                <a:gd name="T6" fmla="*/ 5 w 28"/>
                <a:gd name="T7" fmla="*/ 19 h 19"/>
                <a:gd name="T8" fmla="*/ 28 w 28"/>
                <a:gd name="T9" fmla="*/ 1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19"/>
                <a:gd name="T17" fmla="*/ 28 w 2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19">
                  <a:moveTo>
                    <a:pt x="28" y="11"/>
                  </a:moveTo>
                  <a:lnTo>
                    <a:pt x="23" y="0"/>
                  </a:lnTo>
                  <a:lnTo>
                    <a:pt x="0" y="7"/>
                  </a:lnTo>
                  <a:lnTo>
                    <a:pt x="5" y="19"/>
                  </a:lnTo>
                  <a:lnTo>
                    <a:pt x="2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4" name="Freeform 276"/>
            <p:cNvSpPr>
              <a:spLocks/>
            </p:cNvSpPr>
            <p:nvPr/>
          </p:nvSpPr>
          <p:spPr bwMode="auto">
            <a:xfrm>
              <a:off x="6187679" y="2970610"/>
              <a:ext cx="29765" cy="25003"/>
            </a:xfrm>
            <a:custGeom>
              <a:avLst/>
              <a:gdLst>
                <a:gd name="T0" fmla="*/ 7 w 49"/>
                <a:gd name="T1" fmla="*/ 0 h 39"/>
                <a:gd name="T2" fmla="*/ 0 w 49"/>
                <a:gd name="T3" fmla="*/ 23 h 39"/>
                <a:gd name="T4" fmla="*/ 42 w 49"/>
                <a:gd name="T5" fmla="*/ 39 h 39"/>
                <a:gd name="T6" fmla="*/ 49 w 49"/>
                <a:gd name="T7" fmla="*/ 16 h 39"/>
                <a:gd name="T8" fmla="*/ 7 w 49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9"/>
                <a:gd name="T17" fmla="*/ 49 w 49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9">
                  <a:moveTo>
                    <a:pt x="7" y="0"/>
                  </a:moveTo>
                  <a:lnTo>
                    <a:pt x="0" y="23"/>
                  </a:lnTo>
                  <a:lnTo>
                    <a:pt x="42" y="39"/>
                  </a:lnTo>
                  <a:lnTo>
                    <a:pt x="49" y="1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5" name="Freeform 277"/>
            <p:cNvSpPr>
              <a:spLocks/>
            </p:cNvSpPr>
            <p:nvPr/>
          </p:nvSpPr>
          <p:spPr bwMode="auto">
            <a:xfrm>
              <a:off x="6211491" y="2982516"/>
              <a:ext cx="25003" cy="26194"/>
            </a:xfrm>
            <a:custGeom>
              <a:avLst/>
              <a:gdLst>
                <a:gd name="T0" fmla="*/ 13 w 45"/>
                <a:gd name="T1" fmla="*/ 0 h 41"/>
                <a:gd name="T2" fmla="*/ 0 w 45"/>
                <a:gd name="T3" fmla="*/ 20 h 41"/>
                <a:gd name="T4" fmla="*/ 32 w 45"/>
                <a:gd name="T5" fmla="*/ 41 h 41"/>
                <a:gd name="T6" fmla="*/ 45 w 45"/>
                <a:gd name="T7" fmla="*/ 21 h 41"/>
                <a:gd name="T8" fmla="*/ 13 w 45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41"/>
                <a:gd name="T17" fmla="*/ 45 w 45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41">
                  <a:moveTo>
                    <a:pt x="13" y="0"/>
                  </a:moveTo>
                  <a:lnTo>
                    <a:pt x="0" y="20"/>
                  </a:lnTo>
                  <a:lnTo>
                    <a:pt x="32" y="41"/>
                  </a:lnTo>
                  <a:lnTo>
                    <a:pt x="45" y="2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6" name="Freeform 278"/>
            <p:cNvSpPr>
              <a:spLocks/>
            </p:cNvSpPr>
            <p:nvPr/>
          </p:nvSpPr>
          <p:spPr bwMode="auto">
            <a:xfrm>
              <a:off x="6211492" y="2981325"/>
              <a:ext cx="11906" cy="14288"/>
            </a:xfrm>
            <a:custGeom>
              <a:avLst/>
              <a:gdLst>
                <a:gd name="T0" fmla="*/ 10 w 13"/>
                <a:gd name="T1" fmla="*/ 0 h 23"/>
                <a:gd name="T2" fmla="*/ 12 w 13"/>
                <a:gd name="T3" fmla="*/ 0 h 23"/>
                <a:gd name="T4" fmla="*/ 13 w 13"/>
                <a:gd name="T5" fmla="*/ 2 h 23"/>
                <a:gd name="T6" fmla="*/ 0 w 13"/>
                <a:gd name="T7" fmla="*/ 22 h 23"/>
                <a:gd name="T8" fmla="*/ 3 w 13"/>
                <a:gd name="T9" fmla="*/ 23 h 23"/>
                <a:gd name="T10" fmla="*/ 10 w 1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3"/>
                <a:gd name="T20" fmla="*/ 13 w 1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3">
                  <a:moveTo>
                    <a:pt x="10" y="0"/>
                  </a:moveTo>
                  <a:lnTo>
                    <a:pt x="12" y="0"/>
                  </a:lnTo>
                  <a:lnTo>
                    <a:pt x="13" y="2"/>
                  </a:lnTo>
                  <a:lnTo>
                    <a:pt x="0" y="22"/>
                  </a:lnTo>
                  <a:lnTo>
                    <a:pt x="3" y="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7" name="Freeform 279"/>
            <p:cNvSpPr>
              <a:spLocks/>
            </p:cNvSpPr>
            <p:nvPr/>
          </p:nvSpPr>
          <p:spPr bwMode="auto">
            <a:xfrm>
              <a:off x="6226969" y="2995612"/>
              <a:ext cx="21431" cy="25004"/>
            </a:xfrm>
            <a:custGeom>
              <a:avLst/>
              <a:gdLst>
                <a:gd name="T0" fmla="*/ 16 w 38"/>
                <a:gd name="T1" fmla="*/ 0 h 38"/>
                <a:gd name="T2" fmla="*/ 0 w 38"/>
                <a:gd name="T3" fmla="*/ 18 h 38"/>
                <a:gd name="T4" fmla="*/ 21 w 38"/>
                <a:gd name="T5" fmla="*/ 38 h 38"/>
                <a:gd name="T6" fmla="*/ 38 w 38"/>
                <a:gd name="T7" fmla="*/ 20 h 38"/>
                <a:gd name="T8" fmla="*/ 16 w 38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8"/>
                <a:gd name="T17" fmla="*/ 38 w 38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8">
                  <a:moveTo>
                    <a:pt x="16" y="0"/>
                  </a:moveTo>
                  <a:lnTo>
                    <a:pt x="0" y="18"/>
                  </a:lnTo>
                  <a:lnTo>
                    <a:pt x="21" y="38"/>
                  </a:lnTo>
                  <a:lnTo>
                    <a:pt x="38" y="2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8" name="Freeform 280"/>
            <p:cNvSpPr>
              <a:spLocks/>
            </p:cNvSpPr>
            <p:nvPr/>
          </p:nvSpPr>
          <p:spPr bwMode="auto">
            <a:xfrm>
              <a:off x="6226969" y="2995613"/>
              <a:ext cx="11906" cy="13097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9 h 20"/>
                <a:gd name="T6" fmla="*/ 2 w 16"/>
                <a:gd name="T7" fmla="*/ 20 h 20"/>
                <a:gd name="T8" fmla="*/ 15 w 16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0"/>
                <a:gd name="T17" fmla="*/ 16 w 1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79" name="Freeform 281"/>
            <p:cNvSpPr>
              <a:spLocks/>
            </p:cNvSpPr>
            <p:nvPr/>
          </p:nvSpPr>
          <p:spPr bwMode="auto">
            <a:xfrm>
              <a:off x="6240066" y="3011091"/>
              <a:ext cx="22622" cy="26194"/>
            </a:xfrm>
            <a:custGeom>
              <a:avLst/>
              <a:gdLst>
                <a:gd name="T0" fmla="*/ 21 w 41"/>
                <a:gd name="T1" fmla="*/ 0 h 42"/>
                <a:gd name="T2" fmla="*/ 0 w 41"/>
                <a:gd name="T3" fmla="*/ 12 h 42"/>
                <a:gd name="T4" fmla="*/ 21 w 41"/>
                <a:gd name="T5" fmla="*/ 42 h 42"/>
                <a:gd name="T6" fmla="*/ 41 w 41"/>
                <a:gd name="T7" fmla="*/ 30 h 42"/>
                <a:gd name="T8" fmla="*/ 21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2"/>
                <a:gd name="T17" fmla="*/ 41 w 41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2">
                  <a:moveTo>
                    <a:pt x="21" y="0"/>
                  </a:moveTo>
                  <a:lnTo>
                    <a:pt x="0" y="12"/>
                  </a:lnTo>
                  <a:lnTo>
                    <a:pt x="21" y="42"/>
                  </a:lnTo>
                  <a:lnTo>
                    <a:pt x="41" y="3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0" name="Freeform 282"/>
            <p:cNvSpPr>
              <a:spLocks/>
            </p:cNvSpPr>
            <p:nvPr/>
          </p:nvSpPr>
          <p:spPr bwMode="auto">
            <a:xfrm>
              <a:off x="6240067" y="3008710"/>
              <a:ext cx="11906" cy="11906"/>
            </a:xfrm>
            <a:custGeom>
              <a:avLst/>
              <a:gdLst>
                <a:gd name="T0" fmla="*/ 18 w 21"/>
                <a:gd name="T1" fmla="*/ 0 h 18"/>
                <a:gd name="T2" fmla="*/ 21 w 21"/>
                <a:gd name="T3" fmla="*/ 3 h 18"/>
                <a:gd name="T4" fmla="*/ 0 w 21"/>
                <a:gd name="T5" fmla="*/ 15 h 18"/>
                <a:gd name="T6" fmla="*/ 1 w 21"/>
                <a:gd name="T7" fmla="*/ 18 h 18"/>
                <a:gd name="T8" fmla="*/ 18 w 21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8"/>
                <a:gd name="T17" fmla="*/ 21 w 2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8">
                  <a:moveTo>
                    <a:pt x="18" y="0"/>
                  </a:moveTo>
                  <a:lnTo>
                    <a:pt x="21" y="3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1" name="Freeform 283"/>
            <p:cNvSpPr>
              <a:spLocks/>
            </p:cNvSpPr>
            <p:nvPr/>
          </p:nvSpPr>
          <p:spPr bwMode="auto">
            <a:xfrm>
              <a:off x="6251973" y="3027760"/>
              <a:ext cx="15478" cy="17859"/>
            </a:xfrm>
            <a:custGeom>
              <a:avLst/>
              <a:gdLst>
                <a:gd name="T0" fmla="*/ 16 w 28"/>
                <a:gd name="T1" fmla="*/ 0 h 28"/>
                <a:gd name="T2" fmla="*/ 0 w 28"/>
                <a:gd name="T3" fmla="*/ 18 h 28"/>
                <a:gd name="T4" fmla="*/ 11 w 28"/>
                <a:gd name="T5" fmla="*/ 28 h 28"/>
                <a:gd name="T6" fmla="*/ 28 w 28"/>
                <a:gd name="T7" fmla="*/ 10 h 28"/>
                <a:gd name="T8" fmla="*/ 16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16" y="0"/>
                  </a:moveTo>
                  <a:lnTo>
                    <a:pt x="0" y="18"/>
                  </a:lnTo>
                  <a:lnTo>
                    <a:pt x="11" y="28"/>
                  </a:lnTo>
                  <a:lnTo>
                    <a:pt x="28" y="1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2" name="Freeform 284"/>
            <p:cNvSpPr>
              <a:spLocks/>
            </p:cNvSpPr>
            <p:nvPr/>
          </p:nvSpPr>
          <p:spPr bwMode="auto">
            <a:xfrm>
              <a:off x="6251973" y="3027760"/>
              <a:ext cx="11906" cy="11906"/>
            </a:xfrm>
            <a:custGeom>
              <a:avLst/>
              <a:gdLst>
                <a:gd name="T0" fmla="*/ 0 w 20"/>
                <a:gd name="T1" fmla="*/ 15 h 19"/>
                <a:gd name="T2" fmla="*/ 2 w 20"/>
                <a:gd name="T3" fmla="*/ 19 h 19"/>
                <a:gd name="T4" fmla="*/ 1 w 20"/>
                <a:gd name="T5" fmla="*/ 18 h 19"/>
                <a:gd name="T6" fmla="*/ 17 w 20"/>
                <a:gd name="T7" fmla="*/ 0 h 19"/>
                <a:gd name="T8" fmla="*/ 20 w 20"/>
                <a:gd name="T9" fmla="*/ 3 h 19"/>
                <a:gd name="T10" fmla="*/ 0 w 20"/>
                <a:gd name="T11" fmla="*/ 15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9"/>
                <a:gd name="T20" fmla="*/ 20 w 20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9">
                  <a:moveTo>
                    <a:pt x="0" y="15"/>
                  </a:moveTo>
                  <a:lnTo>
                    <a:pt x="2" y="19"/>
                  </a:lnTo>
                  <a:lnTo>
                    <a:pt x="1" y="18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3" name="Freeform 285"/>
            <p:cNvSpPr>
              <a:spLocks/>
            </p:cNvSpPr>
            <p:nvPr/>
          </p:nvSpPr>
          <p:spPr bwMode="auto">
            <a:xfrm>
              <a:off x="6257925" y="3033713"/>
              <a:ext cx="15479" cy="16669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5"/>
                <a:gd name="T17" fmla="*/ 26 w 2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4" name="Freeform 286"/>
            <p:cNvSpPr>
              <a:spLocks/>
            </p:cNvSpPr>
            <p:nvPr/>
          </p:nvSpPr>
          <p:spPr bwMode="auto">
            <a:xfrm>
              <a:off x="6181726" y="2968229"/>
              <a:ext cx="11906" cy="16669"/>
            </a:xfrm>
            <a:custGeom>
              <a:avLst/>
              <a:gdLst>
                <a:gd name="T0" fmla="*/ 19 w 19"/>
                <a:gd name="T1" fmla="*/ 4 h 27"/>
                <a:gd name="T2" fmla="*/ 8 w 19"/>
                <a:gd name="T3" fmla="*/ 0 h 27"/>
                <a:gd name="T4" fmla="*/ 0 w 19"/>
                <a:gd name="T5" fmla="*/ 23 h 27"/>
                <a:gd name="T6" fmla="*/ 12 w 19"/>
                <a:gd name="T7" fmla="*/ 27 h 27"/>
                <a:gd name="T8" fmla="*/ 19 w 19"/>
                <a:gd name="T9" fmla="*/ 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19" y="4"/>
                  </a:moveTo>
                  <a:lnTo>
                    <a:pt x="8" y="0"/>
                  </a:lnTo>
                  <a:lnTo>
                    <a:pt x="0" y="23"/>
                  </a:lnTo>
                  <a:lnTo>
                    <a:pt x="12" y="2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5" name="Freeform 287"/>
            <p:cNvSpPr>
              <a:spLocks/>
            </p:cNvSpPr>
            <p:nvPr/>
          </p:nvSpPr>
          <p:spPr bwMode="auto">
            <a:xfrm>
              <a:off x="6261498" y="2971800"/>
              <a:ext cx="35719" cy="29766"/>
            </a:xfrm>
            <a:custGeom>
              <a:avLst/>
              <a:gdLst>
                <a:gd name="T0" fmla="*/ 12 w 63"/>
                <a:gd name="T1" fmla="*/ 0 h 48"/>
                <a:gd name="T2" fmla="*/ 0 w 63"/>
                <a:gd name="T3" fmla="*/ 22 h 48"/>
                <a:gd name="T4" fmla="*/ 52 w 63"/>
                <a:gd name="T5" fmla="*/ 48 h 48"/>
                <a:gd name="T6" fmla="*/ 63 w 63"/>
                <a:gd name="T7" fmla="*/ 27 h 48"/>
                <a:gd name="T8" fmla="*/ 12 w 63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48"/>
                <a:gd name="T17" fmla="*/ 63 w 6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48">
                  <a:moveTo>
                    <a:pt x="12" y="0"/>
                  </a:moveTo>
                  <a:lnTo>
                    <a:pt x="0" y="22"/>
                  </a:lnTo>
                  <a:lnTo>
                    <a:pt x="52" y="48"/>
                  </a:lnTo>
                  <a:lnTo>
                    <a:pt x="63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6" name="Freeform 288"/>
            <p:cNvSpPr>
              <a:spLocks/>
            </p:cNvSpPr>
            <p:nvPr/>
          </p:nvSpPr>
          <p:spPr bwMode="auto">
            <a:xfrm>
              <a:off x="6290072" y="2989660"/>
              <a:ext cx="27384" cy="30956"/>
            </a:xfrm>
            <a:custGeom>
              <a:avLst/>
              <a:gdLst>
                <a:gd name="T0" fmla="*/ 17 w 49"/>
                <a:gd name="T1" fmla="*/ 0 h 49"/>
                <a:gd name="T2" fmla="*/ 0 w 49"/>
                <a:gd name="T3" fmla="*/ 17 h 49"/>
                <a:gd name="T4" fmla="*/ 32 w 49"/>
                <a:gd name="T5" fmla="*/ 49 h 49"/>
                <a:gd name="T6" fmla="*/ 49 w 49"/>
                <a:gd name="T7" fmla="*/ 31 h 49"/>
                <a:gd name="T8" fmla="*/ 17 w 49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9"/>
                <a:gd name="T17" fmla="*/ 49 w 49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9">
                  <a:moveTo>
                    <a:pt x="17" y="0"/>
                  </a:moveTo>
                  <a:lnTo>
                    <a:pt x="0" y="17"/>
                  </a:lnTo>
                  <a:lnTo>
                    <a:pt x="32" y="49"/>
                  </a:lnTo>
                  <a:lnTo>
                    <a:pt x="49" y="3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7" name="Freeform 289"/>
            <p:cNvSpPr>
              <a:spLocks/>
            </p:cNvSpPr>
            <p:nvPr/>
          </p:nvSpPr>
          <p:spPr bwMode="auto">
            <a:xfrm>
              <a:off x="6290073" y="2988469"/>
              <a:ext cx="11906" cy="13097"/>
            </a:xfrm>
            <a:custGeom>
              <a:avLst/>
              <a:gdLst>
                <a:gd name="T0" fmla="*/ 14 w 17"/>
                <a:gd name="T1" fmla="*/ 0 h 21"/>
                <a:gd name="T2" fmla="*/ 17 w 17"/>
                <a:gd name="T3" fmla="*/ 1 h 21"/>
                <a:gd name="T4" fmla="*/ 0 w 17"/>
                <a:gd name="T5" fmla="*/ 18 h 21"/>
                <a:gd name="T6" fmla="*/ 3 w 17"/>
                <a:gd name="T7" fmla="*/ 21 h 21"/>
                <a:gd name="T8" fmla="*/ 14 w 1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14" y="0"/>
                  </a:moveTo>
                  <a:lnTo>
                    <a:pt x="17" y="1"/>
                  </a:lnTo>
                  <a:lnTo>
                    <a:pt x="0" y="18"/>
                  </a:lnTo>
                  <a:lnTo>
                    <a:pt x="3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8" name="Freeform 290"/>
            <p:cNvSpPr>
              <a:spLocks/>
            </p:cNvSpPr>
            <p:nvPr/>
          </p:nvSpPr>
          <p:spPr bwMode="auto">
            <a:xfrm>
              <a:off x="6307932" y="3008710"/>
              <a:ext cx="40481" cy="42863"/>
            </a:xfrm>
            <a:custGeom>
              <a:avLst/>
              <a:gdLst>
                <a:gd name="T0" fmla="*/ 17 w 70"/>
                <a:gd name="T1" fmla="*/ 0 h 68"/>
                <a:gd name="T2" fmla="*/ 0 w 70"/>
                <a:gd name="T3" fmla="*/ 18 h 68"/>
                <a:gd name="T4" fmla="*/ 54 w 70"/>
                <a:gd name="T5" fmla="*/ 68 h 68"/>
                <a:gd name="T6" fmla="*/ 70 w 70"/>
                <a:gd name="T7" fmla="*/ 50 h 68"/>
                <a:gd name="T8" fmla="*/ 17 w 70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68"/>
                <a:gd name="T17" fmla="*/ 70 w 70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68">
                  <a:moveTo>
                    <a:pt x="17" y="0"/>
                  </a:moveTo>
                  <a:lnTo>
                    <a:pt x="0" y="18"/>
                  </a:lnTo>
                  <a:lnTo>
                    <a:pt x="54" y="68"/>
                  </a:lnTo>
                  <a:lnTo>
                    <a:pt x="70" y="5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89" name="Freeform 291"/>
            <p:cNvSpPr>
              <a:spLocks/>
            </p:cNvSpPr>
            <p:nvPr/>
          </p:nvSpPr>
          <p:spPr bwMode="auto">
            <a:xfrm>
              <a:off x="6307932" y="3008710"/>
              <a:ext cx="11906" cy="11906"/>
            </a:xfrm>
            <a:custGeom>
              <a:avLst/>
              <a:gdLst>
                <a:gd name="T0" fmla="*/ 0 w 17"/>
                <a:gd name="T1" fmla="*/ 18 h 18"/>
                <a:gd name="T2" fmla="*/ 17 w 17"/>
                <a:gd name="T3" fmla="*/ 0 h 18"/>
                <a:gd name="T4" fmla="*/ 0 w 17"/>
                <a:gd name="T5" fmla="*/ 18 h 18"/>
                <a:gd name="T6" fmla="*/ 0 60000 65536"/>
                <a:gd name="T7" fmla="*/ 0 60000 65536"/>
                <a:gd name="T8" fmla="*/ 0 60000 65536"/>
                <a:gd name="T9" fmla="*/ 0 w 17"/>
                <a:gd name="T10" fmla="*/ 0 h 18"/>
                <a:gd name="T11" fmla="*/ 17 w 17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8">
                  <a:moveTo>
                    <a:pt x="0" y="18"/>
                  </a:moveTo>
                  <a:lnTo>
                    <a:pt x="17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0" name="Freeform 292"/>
            <p:cNvSpPr>
              <a:spLocks/>
            </p:cNvSpPr>
            <p:nvPr/>
          </p:nvSpPr>
          <p:spPr bwMode="auto">
            <a:xfrm>
              <a:off x="6338888" y="3040856"/>
              <a:ext cx="40481" cy="42863"/>
            </a:xfrm>
            <a:custGeom>
              <a:avLst/>
              <a:gdLst>
                <a:gd name="T0" fmla="*/ 16 w 70"/>
                <a:gd name="T1" fmla="*/ 0 h 68"/>
                <a:gd name="T2" fmla="*/ 0 w 70"/>
                <a:gd name="T3" fmla="*/ 18 h 68"/>
                <a:gd name="T4" fmla="*/ 53 w 70"/>
                <a:gd name="T5" fmla="*/ 68 h 68"/>
                <a:gd name="T6" fmla="*/ 70 w 70"/>
                <a:gd name="T7" fmla="*/ 50 h 68"/>
                <a:gd name="T8" fmla="*/ 16 w 70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68"/>
                <a:gd name="T17" fmla="*/ 70 w 70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68">
                  <a:moveTo>
                    <a:pt x="16" y="0"/>
                  </a:moveTo>
                  <a:lnTo>
                    <a:pt x="0" y="18"/>
                  </a:lnTo>
                  <a:lnTo>
                    <a:pt x="53" y="68"/>
                  </a:lnTo>
                  <a:lnTo>
                    <a:pt x="70" y="5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1" name="Freeform 293"/>
            <p:cNvSpPr>
              <a:spLocks/>
            </p:cNvSpPr>
            <p:nvPr/>
          </p:nvSpPr>
          <p:spPr bwMode="auto">
            <a:xfrm>
              <a:off x="6369844" y="3071812"/>
              <a:ext cx="14288" cy="15479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5"/>
                <a:gd name="T17" fmla="*/ 26 w 2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2" name="Freeform 294"/>
            <p:cNvSpPr>
              <a:spLocks/>
            </p:cNvSpPr>
            <p:nvPr/>
          </p:nvSpPr>
          <p:spPr bwMode="auto">
            <a:xfrm>
              <a:off x="6256735" y="2968229"/>
              <a:ext cx="11906" cy="16669"/>
            </a:xfrm>
            <a:custGeom>
              <a:avLst/>
              <a:gdLst>
                <a:gd name="T0" fmla="*/ 22 w 22"/>
                <a:gd name="T1" fmla="*/ 5 h 27"/>
                <a:gd name="T2" fmla="*/ 12 w 22"/>
                <a:gd name="T3" fmla="*/ 0 h 27"/>
                <a:gd name="T4" fmla="*/ 0 w 22"/>
                <a:gd name="T5" fmla="*/ 22 h 27"/>
                <a:gd name="T6" fmla="*/ 10 w 22"/>
                <a:gd name="T7" fmla="*/ 27 h 27"/>
                <a:gd name="T8" fmla="*/ 22 w 22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7"/>
                <a:gd name="T17" fmla="*/ 22 w 2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7">
                  <a:moveTo>
                    <a:pt x="22" y="5"/>
                  </a:moveTo>
                  <a:lnTo>
                    <a:pt x="12" y="0"/>
                  </a:lnTo>
                  <a:lnTo>
                    <a:pt x="0" y="22"/>
                  </a:lnTo>
                  <a:lnTo>
                    <a:pt x="10" y="27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3" name="Freeform 295"/>
            <p:cNvSpPr>
              <a:spLocks/>
            </p:cNvSpPr>
            <p:nvPr/>
          </p:nvSpPr>
          <p:spPr bwMode="auto">
            <a:xfrm>
              <a:off x="6297217" y="2989660"/>
              <a:ext cx="48815" cy="32147"/>
            </a:xfrm>
            <a:custGeom>
              <a:avLst/>
              <a:gdLst>
                <a:gd name="T0" fmla="*/ 8 w 84"/>
                <a:gd name="T1" fmla="*/ 0 h 50"/>
                <a:gd name="T2" fmla="*/ 0 w 84"/>
                <a:gd name="T3" fmla="*/ 23 h 50"/>
                <a:gd name="T4" fmla="*/ 77 w 84"/>
                <a:gd name="T5" fmla="*/ 50 h 50"/>
                <a:gd name="T6" fmla="*/ 84 w 84"/>
                <a:gd name="T7" fmla="*/ 28 h 50"/>
                <a:gd name="T8" fmla="*/ 8 w 84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50"/>
                <a:gd name="T17" fmla="*/ 84 w 8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50">
                  <a:moveTo>
                    <a:pt x="8" y="0"/>
                  </a:moveTo>
                  <a:lnTo>
                    <a:pt x="0" y="23"/>
                  </a:lnTo>
                  <a:lnTo>
                    <a:pt x="77" y="50"/>
                  </a:lnTo>
                  <a:lnTo>
                    <a:pt x="84" y="2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4" name="Freeform 296"/>
            <p:cNvSpPr>
              <a:spLocks/>
            </p:cNvSpPr>
            <p:nvPr/>
          </p:nvSpPr>
          <p:spPr bwMode="auto">
            <a:xfrm>
              <a:off x="6341269" y="3007519"/>
              <a:ext cx="11906" cy="16669"/>
            </a:xfrm>
            <a:custGeom>
              <a:avLst/>
              <a:gdLst>
                <a:gd name="T0" fmla="*/ 7 w 19"/>
                <a:gd name="T1" fmla="*/ 0 h 26"/>
                <a:gd name="T2" fmla="*/ 19 w 19"/>
                <a:gd name="T3" fmla="*/ 3 h 26"/>
                <a:gd name="T4" fmla="*/ 11 w 19"/>
                <a:gd name="T5" fmla="*/ 26 h 26"/>
                <a:gd name="T6" fmla="*/ 0 w 19"/>
                <a:gd name="T7" fmla="*/ 22 h 26"/>
                <a:gd name="T8" fmla="*/ 7 w 19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7" y="0"/>
                  </a:moveTo>
                  <a:lnTo>
                    <a:pt x="19" y="3"/>
                  </a:lnTo>
                  <a:lnTo>
                    <a:pt x="11" y="26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5" name="Freeform 297"/>
            <p:cNvSpPr>
              <a:spLocks/>
            </p:cNvSpPr>
            <p:nvPr/>
          </p:nvSpPr>
          <p:spPr bwMode="auto">
            <a:xfrm>
              <a:off x="6290072" y="2987279"/>
              <a:ext cx="13097" cy="16669"/>
            </a:xfrm>
            <a:custGeom>
              <a:avLst/>
              <a:gdLst>
                <a:gd name="T0" fmla="*/ 19 w 19"/>
                <a:gd name="T1" fmla="*/ 4 h 27"/>
                <a:gd name="T2" fmla="*/ 7 w 19"/>
                <a:gd name="T3" fmla="*/ 0 h 27"/>
                <a:gd name="T4" fmla="*/ 0 w 19"/>
                <a:gd name="T5" fmla="*/ 23 h 27"/>
                <a:gd name="T6" fmla="*/ 11 w 19"/>
                <a:gd name="T7" fmla="*/ 27 h 27"/>
                <a:gd name="T8" fmla="*/ 19 w 19"/>
                <a:gd name="T9" fmla="*/ 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19" y="4"/>
                  </a:moveTo>
                  <a:lnTo>
                    <a:pt x="7" y="0"/>
                  </a:lnTo>
                  <a:lnTo>
                    <a:pt x="0" y="23"/>
                  </a:lnTo>
                  <a:lnTo>
                    <a:pt x="11" y="2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6" name="Freeform 298"/>
            <p:cNvSpPr>
              <a:spLocks/>
            </p:cNvSpPr>
            <p:nvPr/>
          </p:nvSpPr>
          <p:spPr bwMode="auto">
            <a:xfrm>
              <a:off x="6338887" y="2971800"/>
              <a:ext cx="33338" cy="29766"/>
            </a:xfrm>
            <a:custGeom>
              <a:avLst/>
              <a:gdLst>
                <a:gd name="T0" fmla="*/ 12 w 57"/>
                <a:gd name="T1" fmla="*/ 0 h 47"/>
                <a:gd name="T2" fmla="*/ 0 w 57"/>
                <a:gd name="T3" fmla="*/ 20 h 47"/>
                <a:gd name="T4" fmla="*/ 44 w 57"/>
                <a:gd name="T5" fmla="*/ 47 h 47"/>
                <a:gd name="T6" fmla="*/ 57 w 57"/>
                <a:gd name="T7" fmla="*/ 27 h 47"/>
                <a:gd name="T8" fmla="*/ 12 w 57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7"/>
                <a:gd name="T17" fmla="*/ 57 w 5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7">
                  <a:moveTo>
                    <a:pt x="12" y="0"/>
                  </a:moveTo>
                  <a:lnTo>
                    <a:pt x="0" y="20"/>
                  </a:lnTo>
                  <a:lnTo>
                    <a:pt x="44" y="47"/>
                  </a:lnTo>
                  <a:lnTo>
                    <a:pt x="57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7" name="Freeform 299"/>
            <p:cNvSpPr>
              <a:spLocks/>
            </p:cNvSpPr>
            <p:nvPr/>
          </p:nvSpPr>
          <p:spPr bwMode="auto">
            <a:xfrm>
              <a:off x="6362700" y="2989660"/>
              <a:ext cx="34529" cy="36909"/>
            </a:xfrm>
            <a:custGeom>
              <a:avLst/>
              <a:gdLst>
                <a:gd name="T0" fmla="*/ 16 w 60"/>
                <a:gd name="T1" fmla="*/ 0 h 59"/>
                <a:gd name="T2" fmla="*/ 0 w 60"/>
                <a:gd name="T3" fmla="*/ 17 h 59"/>
                <a:gd name="T4" fmla="*/ 43 w 60"/>
                <a:gd name="T5" fmla="*/ 59 h 59"/>
                <a:gd name="T6" fmla="*/ 60 w 60"/>
                <a:gd name="T7" fmla="*/ 41 h 59"/>
                <a:gd name="T8" fmla="*/ 16 w 60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59"/>
                <a:gd name="T17" fmla="*/ 60 w 60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59">
                  <a:moveTo>
                    <a:pt x="16" y="0"/>
                  </a:moveTo>
                  <a:lnTo>
                    <a:pt x="0" y="17"/>
                  </a:lnTo>
                  <a:lnTo>
                    <a:pt x="43" y="59"/>
                  </a:lnTo>
                  <a:lnTo>
                    <a:pt x="60" y="4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8" name="Freeform 300"/>
            <p:cNvSpPr>
              <a:spLocks/>
            </p:cNvSpPr>
            <p:nvPr/>
          </p:nvSpPr>
          <p:spPr bwMode="auto">
            <a:xfrm>
              <a:off x="6362701" y="2988469"/>
              <a:ext cx="13097" cy="13097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8 h 20"/>
                <a:gd name="T6" fmla="*/ 2 w 16"/>
                <a:gd name="T7" fmla="*/ 20 h 20"/>
                <a:gd name="T8" fmla="*/ 15 w 16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0"/>
                <a:gd name="T17" fmla="*/ 16 w 1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299" name="Freeform 301"/>
            <p:cNvSpPr>
              <a:spLocks/>
            </p:cNvSpPr>
            <p:nvPr/>
          </p:nvSpPr>
          <p:spPr bwMode="auto">
            <a:xfrm>
              <a:off x="6388894" y="3014663"/>
              <a:ext cx="33338" cy="36910"/>
            </a:xfrm>
            <a:custGeom>
              <a:avLst/>
              <a:gdLst>
                <a:gd name="T0" fmla="*/ 17 w 59"/>
                <a:gd name="T1" fmla="*/ 0 h 58"/>
                <a:gd name="T2" fmla="*/ 0 w 59"/>
                <a:gd name="T3" fmla="*/ 18 h 58"/>
                <a:gd name="T4" fmla="*/ 42 w 59"/>
                <a:gd name="T5" fmla="*/ 58 h 58"/>
                <a:gd name="T6" fmla="*/ 59 w 59"/>
                <a:gd name="T7" fmla="*/ 40 h 58"/>
                <a:gd name="T8" fmla="*/ 17 w 59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58"/>
                <a:gd name="T17" fmla="*/ 59 w 59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58">
                  <a:moveTo>
                    <a:pt x="17" y="0"/>
                  </a:moveTo>
                  <a:lnTo>
                    <a:pt x="0" y="18"/>
                  </a:lnTo>
                  <a:lnTo>
                    <a:pt x="42" y="58"/>
                  </a:lnTo>
                  <a:lnTo>
                    <a:pt x="59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0" name="Freeform 302"/>
            <p:cNvSpPr>
              <a:spLocks/>
            </p:cNvSpPr>
            <p:nvPr/>
          </p:nvSpPr>
          <p:spPr bwMode="auto">
            <a:xfrm>
              <a:off x="6412706" y="3040856"/>
              <a:ext cx="14288" cy="15479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5"/>
                <a:gd name="T17" fmla="*/ 26 w 2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1" name="Freeform 303"/>
            <p:cNvSpPr>
              <a:spLocks/>
            </p:cNvSpPr>
            <p:nvPr/>
          </p:nvSpPr>
          <p:spPr bwMode="auto">
            <a:xfrm>
              <a:off x="6332935" y="2968229"/>
              <a:ext cx="13097" cy="15478"/>
            </a:xfrm>
            <a:custGeom>
              <a:avLst/>
              <a:gdLst>
                <a:gd name="T0" fmla="*/ 23 w 23"/>
                <a:gd name="T1" fmla="*/ 6 h 26"/>
                <a:gd name="T2" fmla="*/ 13 w 23"/>
                <a:gd name="T3" fmla="*/ 0 h 26"/>
                <a:gd name="T4" fmla="*/ 0 w 23"/>
                <a:gd name="T5" fmla="*/ 20 h 26"/>
                <a:gd name="T6" fmla="*/ 11 w 23"/>
                <a:gd name="T7" fmla="*/ 26 h 26"/>
                <a:gd name="T8" fmla="*/ 23 w 23"/>
                <a:gd name="T9" fmla="*/ 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6"/>
                <a:gd name="T17" fmla="*/ 23 w 2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6">
                  <a:moveTo>
                    <a:pt x="23" y="6"/>
                  </a:moveTo>
                  <a:lnTo>
                    <a:pt x="13" y="0"/>
                  </a:lnTo>
                  <a:lnTo>
                    <a:pt x="0" y="20"/>
                  </a:lnTo>
                  <a:lnTo>
                    <a:pt x="11" y="2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2" name="Freeform 304"/>
            <p:cNvSpPr>
              <a:spLocks/>
            </p:cNvSpPr>
            <p:nvPr/>
          </p:nvSpPr>
          <p:spPr bwMode="auto">
            <a:xfrm>
              <a:off x="6369844" y="2987279"/>
              <a:ext cx="111919" cy="59531"/>
            </a:xfrm>
            <a:custGeom>
              <a:avLst/>
              <a:gdLst>
                <a:gd name="T0" fmla="*/ 8 w 193"/>
                <a:gd name="T1" fmla="*/ 0 h 94"/>
                <a:gd name="T2" fmla="*/ 0 w 193"/>
                <a:gd name="T3" fmla="*/ 23 h 94"/>
                <a:gd name="T4" fmla="*/ 186 w 193"/>
                <a:gd name="T5" fmla="*/ 94 h 94"/>
                <a:gd name="T6" fmla="*/ 193 w 193"/>
                <a:gd name="T7" fmla="*/ 72 h 94"/>
                <a:gd name="T8" fmla="*/ 8 w 193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3"/>
                <a:gd name="T16" fmla="*/ 0 h 94"/>
                <a:gd name="T17" fmla="*/ 193 w 193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3" h="94">
                  <a:moveTo>
                    <a:pt x="8" y="0"/>
                  </a:moveTo>
                  <a:lnTo>
                    <a:pt x="0" y="23"/>
                  </a:lnTo>
                  <a:lnTo>
                    <a:pt x="186" y="94"/>
                  </a:lnTo>
                  <a:lnTo>
                    <a:pt x="193" y="7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3" name="Freeform 305"/>
            <p:cNvSpPr>
              <a:spLocks/>
            </p:cNvSpPr>
            <p:nvPr/>
          </p:nvSpPr>
          <p:spPr bwMode="auto">
            <a:xfrm>
              <a:off x="6477001" y="3032523"/>
              <a:ext cx="11906" cy="16669"/>
            </a:xfrm>
            <a:custGeom>
              <a:avLst/>
              <a:gdLst>
                <a:gd name="T0" fmla="*/ 7 w 19"/>
                <a:gd name="T1" fmla="*/ 0 h 26"/>
                <a:gd name="T2" fmla="*/ 19 w 19"/>
                <a:gd name="T3" fmla="*/ 3 h 26"/>
                <a:gd name="T4" fmla="*/ 11 w 19"/>
                <a:gd name="T5" fmla="*/ 26 h 26"/>
                <a:gd name="T6" fmla="*/ 0 w 19"/>
                <a:gd name="T7" fmla="*/ 22 h 26"/>
                <a:gd name="T8" fmla="*/ 7 w 19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7" y="0"/>
                  </a:moveTo>
                  <a:lnTo>
                    <a:pt x="19" y="3"/>
                  </a:lnTo>
                  <a:lnTo>
                    <a:pt x="11" y="26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4" name="Freeform 306"/>
            <p:cNvSpPr>
              <a:spLocks/>
            </p:cNvSpPr>
            <p:nvPr/>
          </p:nvSpPr>
          <p:spPr bwMode="auto">
            <a:xfrm>
              <a:off x="6362701" y="2984898"/>
              <a:ext cx="13097" cy="16669"/>
            </a:xfrm>
            <a:custGeom>
              <a:avLst/>
              <a:gdLst>
                <a:gd name="T0" fmla="*/ 19 w 19"/>
                <a:gd name="T1" fmla="*/ 3 h 26"/>
                <a:gd name="T2" fmla="*/ 8 w 19"/>
                <a:gd name="T3" fmla="*/ 0 h 26"/>
                <a:gd name="T4" fmla="*/ 0 w 19"/>
                <a:gd name="T5" fmla="*/ 22 h 26"/>
                <a:gd name="T6" fmla="*/ 11 w 19"/>
                <a:gd name="T7" fmla="*/ 26 h 26"/>
                <a:gd name="T8" fmla="*/ 19 w 19"/>
                <a:gd name="T9" fmla="*/ 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19" y="3"/>
                  </a:moveTo>
                  <a:lnTo>
                    <a:pt x="8" y="0"/>
                  </a:lnTo>
                  <a:lnTo>
                    <a:pt x="0" y="22"/>
                  </a:lnTo>
                  <a:lnTo>
                    <a:pt x="11" y="26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5" name="Freeform 307"/>
            <p:cNvSpPr>
              <a:spLocks/>
            </p:cNvSpPr>
            <p:nvPr/>
          </p:nvSpPr>
          <p:spPr bwMode="auto">
            <a:xfrm>
              <a:off x="6247210" y="2670572"/>
              <a:ext cx="104775" cy="57150"/>
            </a:xfrm>
            <a:custGeom>
              <a:avLst/>
              <a:gdLst>
                <a:gd name="T0" fmla="*/ 0 w 183"/>
                <a:gd name="T1" fmla="*/ 66 h 89"/>
                <a:gd name="T2" fmla="*/ 8 w 183"/>
                <a:gd name="T3" fmla="*/ 89 h 89"/>
                <a:gd name="T4" fmla="*/ 183 w 183"/>
                <a:gd name="T5" fmla="*/ 22 h 89"/>
                <a:gd name="T6" fmla="*/ 175 w 183"/>
                <a:gd name="T7" fmla="*/ 0 h 89"/>
                <a:gd name="T8" fmla="*/ 0 w 183"/>
                <a:gd name="T9" fmla="*/ 66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89"/>
                <a:gd name="T17" fmla="*/ 183 w 183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89">
                  <a:moveTo>
                    <a:pt x="0" y="66"/>
                  </a:moveTo>
                  <a:lnTo>
                    <a:pt x="8" y="89"/>
                  </a:lnTo>
                  <a:lnTo>
                    <a:pt x="183" y="22"/>
                  </a:lnTo>
                  <a:lnTo>
                    <a:pt x="175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6" name="Freeform 308"/>
            <p:cNvSpPr>
              <a:spLocks/>
            </p:cNvSpPr>
            <p:nvPr/>
          </p:nvSpPr>
          <p:spPr bwMode="auto">
            <a:xfrm>
              <a:off x="6347223" y="2668191"/>
              <a:ext cx="11906" cy="16669"/>
            </a:xfrm>
            <a:custGeom>
              <a:avLst/>
              <a:gdLst>
                <a:gd name="T0" fmla="*/ 0 w 19"/>
                <a:gd name="T1" fmla="*/ 4 h 26"/>
                <a:gd name="T2" fmla="*/ 11 w 19"/>
                <a:gd name="T3" fmla="*/ 0 h 26"/>
                <a:gd name="T4" fmla="*/ 19 w 19"/>
                <a:gd name="T5" fmla="*/ 23 h 26"/>
                <a:gd name="T6" fmla="*/ 8 w 19"/>
                <a:gd name="T7" fmla="*/ 26 h 26"/>
                <a:gd name="T8" fmla="*/ 0 w 19"/>
                <a:gd name="T9" fmla="*/ 4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0" y="4"/>
                  </a:moveTo>
                  <a:lnTo>
                    <a:pt x="11" y="0"/>
                  </a:lnTo>
                  <a:lnTo>
                    <a:pt x="19" y="23"/>
                  </a:lnTo>
                  <a:lnTo>
                    <a:pt x="8" y="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7" name="Freeform 309"/>
            <p:cNvSpPr>
              <a:spLocks/>
            </p:cNvSpPr>
            <p:nvPr/>
          </p:nvSpPr>
          <p:spPr bwMode="auto">
            <a:xfrm>
              <a:off x="6240067" y="2712244"/>
              <a:ext cx="11906" cy="17860"/>
            </a:xfrm>
            <a:custGeom>
              <a:avLst/>
              <a:gdLst>
                <a:gd name="T0" fmla="*/ 12 w 20"/>
                <a:gd name="T1" fmla="*/ 0 h 27"/>
                <a:gd name="T2" fmla="*/ 0 w 20"/>
                <a:gd name="T3" fmla="*/ 4 h 27"/>
                <a:gd name="T4" fmla="*/ 8 w 20"/>
                <a:gd name="T5" fmla="*/ 27 h 27"/>
                <a:gd name="T6" fmla="*/ 20 w 20"/>
                <a:gd name="T7" fmla="*/ 23 h 27"/>
                <a:gd name="T8" fmla="*/ 12 w 2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7"/>
                <a:gd name="T17" fmla="*/ 20 w 20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7">
                  <a:moveTo>
                    <a:pt x="12" y="0"/>
                  </a:moveTo>
                  <a:lnTo>
                    <a:pt x="0" y="4"/>
                  </a:lnTo>
                  <a:lnTo>
                    <a:pt x="8" y="27"/>
                  </a:lnTo>
                  <a:lnTo>
                    <a:pt x="2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8" name="Freeform 310"/>
            <p:cNvSpPr>
              <a:spLocks/>
            </p:cNvSpPr>
            <p:nvPr/>
          </p:nvSpPr>
          <p:spPr bwMode="auto">
            <a:xfrm>
              <a:off x="6217444" y="2740819"/>
              <a:ext cx="170260" cy="20241"/>
            </a:xfrm>
            <a:custGeom>
              <a:avLst/>
              <a:gdLst>
                <a:gd name="T0" fmla="*/ 0 w 295"/>
                <a:gd name="T1" fmla="*/ 9 h 33"/>
                <a:gd name="T2" fmla="*/ 0 w 295"/>
                <a:gd name="T3" fmla="*/ 33 h 33"/>
                <a:gd name="T4" fmla="*/ 295 w 295"/>
                <a:gd name="T5" fmla="*/ 24 h 33"/>
                <a:gd name="T6" fmla="*/ 295 w 295"/>
                <a:gd name="T7" fmla="*/ 0 h 33"/>
                <a:gd name="T8" fmla="*/ 0 w 295"/>
                <a:gd name="T9" fmla="*/ 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5"/>
                <a:gd name="T16" fmla="*/ 0 h 33"/>
                <a:gd name="T17" fmla="*/ 295 w 29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5" h="33">
                  <a:moveTo>
                    <a:pt x="0" y="9"/>
                  </a:moveTo>
                  <a:lnTo>
                    <a:pt x="0" y="33"/>
                  </a:lnTo>
                  <a:lnTo>
                    <a:pt x="295" y="24"/>
                  </a:lnTo>
                  <a:lnTo>
                    <a:pt x="29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09" name="Rectangle 311"/>
            <p:cNvSpPr>
              <a:spLocks noChangeArrowheads="1"/>
            </p:cNvSpPr>
            <p:nvPr/>
          </p:nvSpPr>
          <p:spPr bwMode="auto">
            <a:xfrm>
              <a:off x="6387704" y="2740819"/>
              <a:ext cx="11906" cy="14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0" name="Rectangle 312"/>
            <p:cNvSpPr>
              <a:spLocks noChangeArrowheads="1"/>
            </p:cNvSpPr>
            <p:nvPr/>
          </p:nvSpPr>
          <p:spPr bwMode="auto">
            <a:xfrm>
              <a:off x="6211492" y="2745581"/>
              <a:ext cx="11906" cy="154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1" name="Rectangle 313"/>
            <p:cNvSpPr>
              <a:spLocks noChangeArrowheads="1"/>
            </p:cNvSpPr>
            <p:nvPr/>
          </p:nvSpPr>
          <p:spPr bwMode="auto">
            <a:xfrm>
              <a:off x="6188869" y="2878932"/>
              <a:ext cx="14288" cy="214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2" name="Freeform 314"/>
            <p:cNvSpPr>
              <a:spLocks/>
            </p:cNvSpPr>
            <p:nvPr/>
          </p:nvSpPr>
          <p:spPr bwMode="auto">
            <a:xfrm>
              <a:off x="6188869" y="2867025"/>
              <a:ext cx="16669" cy="15479"/>
            </a:xfrm>
            <a:custGeom>
              <a:avLst/>
              <a:gdLst>
                <a:gd name="T0" fmla="*/ 0 w 27"/>
                <a:gd name="T1" fmla="*/ 15 h 25"/>
                <a:gd name="T2" fmla="*/ 22 w 27"/>
                <a:gd name="T3" fmla="*/ 25 h 25"/>
                <a:gd name="T4" fmla="*/ 27 w 27"/>
                <a:gd name="T5" fmla="*/ 10 h 25"/>
                <a:gd name="T6" fmla="*/ 5 w 27"/>
                <a:gd name="T7" fmla="*/ 0 h 25"/>
                <a:gd name="T8" fmla="*/ 0 w 27"/>
                <a:gd name="T9" fmla="*/ 1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5"/>
                <a:gd name="T17" fmla="*/ 27 w 2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5">
                  <a:moveTo>
                    <a:pt x="0" y="15"/>
                  </a:moveTo>
                  <a:lnTo>
                    <a:pt x="22" y="25"/>
                  </a:lnTo>
                  <a:lnTo>
                    <a:pt x="27" y="10"/>
                  </a:lnTo>
                  <a:lnTo>
                    <a:pt x="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3" name="Freeform 315"/>
            <p:cNvSpPr>
              <a:spLocks/>
            </p:cNvSpPr>
            <p:nvPr/>
          </p:nvSpPr>
          <p:spPr bwMode="auto">
            <a:xfrm>
              <a:off x="6188869" y="2870598"/>
              <a:ext cx="14288" cy="11906"/>
            </a:xfrm>
            <a:custGeom>
              <a:avLst/>
              <a:gdLst>
                <a:gd name="T0" fmla="*/ 0 w 24"/>
                <a:gd name="T1" fmla="*/ 5 h 10"/>
                <a:gd name="T2" fmla="*/ 0 w 24"/>
                <a:gd name="T3" fmla="*/ 0 h 10"/>
                <a:gd name="T4" fmla="*/ 22 w 24"/>
                <a:gd name="T5" fmla="*/ 10 h 10"/>
                <a:gd name="T6" fmla="*/ 24 w 24"/>
                <a:gd name="T7" fmla="*/ 5 h 10"/>
                <a:gd name="T8" fmla="*/ 0 w 24"/>
                <a:gd name="T9" fmla="*/ 5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0"/>
                <a:gd name="T17" fmla="*/ 24 w 2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0">
                  <a:moveTo>
                    <a:pt x="0" y="5"/>
                  </a:moveTo>
                  <a:lnTo>
                    <a:pt x="0" y="0"/>
                  </a:lnTo>
                  <a:lnTo>
                    <a:pt x="22" y="10"/>
                  </a:lnTo>
                  <a:lnTo>
                    <a:pt x="24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4" name="Freeform 316"/>
            <p:cNvSpPr>
              <a:spLocks/>
            </p:cNvSpPr>
            <p:nvPr/>
          </p:nvSpPr>
          <p:spPr bwMode="auto">
            <a:xfrm>
              <a:off x="6192441" y="2853929"/>
              <a:ext cx="19050" cy="20240"/>
            </a:xfrm>
            <a:custGeom>
              <a:avLst/>
              <a:gdLst>
                <a:gd name="T0" fmla="*/ 0 w 32"/>
                <a:gd name="T1" fmla="*/ 19 h 31"/>
                <a:gd name="T2" fmla="*/ 20 w 32"/>
                <a:gd name="T3" fmla="*/ 31 h 31"/>
                <a:gd name="T4" fmla="*/ 32 w 32"/>
                <a:gd name="T5" fmla="*/ 13 h 31"/>
                <a:gd name="T6" fmla="*/ 11 w 32"/>
                <a:gd name="T7" fmla="*/ 0 h 31"/>
                <a:gd name="T8" fmla="*/ 0 w 32"/>
                <a:gd name="T9" fmla="*/ 19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1"/>
                <a:gd name="T17" fmla="*/ 32 w 32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1">
                  <a:moveTo>
                    <a:pt x="0" y="19"/>
                  </a:moveTo>
                  <a:lnTo>
                    <a:pt x="20" y="31"/>
                  </a:lnTo>
                  <a:lnTo>
                    <a:pt x="32" y="13"/>
                  </a:lnTo>
                  <a:lnTo>
                    <a:pt x="1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5" name="Freeform 317"/>
            <p:cNvSpPr>
              <a:spLocks/>
            </p:cNvSpPr>
            <p:nvPr/>
          </p:nvSpPr>
          <p:spPr bwMode="auto">
            <a:xfrm>
              <a:off x="6192441" y="2862263"/>
              <a:ext cx="13097" cy="11906"/>
            </a:xfrm>
            <a:custGeom>
              <a:avLst/>
              <a:gdLst>
                <a:gd name="T0" fmla="*/ 0 w 22"/>
                <a:gd name="T1" fmla="*/ 1 h 12"/>
                <a:gd name="T2" fmla="*/ 2 w 22"/>
                <a:gd name="T3" fmla="*/ 0 h 12"/>
                <a:gd name="T4" fmla="*/ 22 w 22"/>
                <a:gd name="T5" fmla="*/ 12 h 12"/>
                <a:gd name="T6" fmla="*/ 22 w 22"/>
                <a:gd name="T7" fmla="*/ 11 h 12"/>
                <a:gd name="T8" fmla="*/ 0 w 22"/>
                <a:gd name="T9" fmla="*/ 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2"/>
                <a:gd name="T17" fmla="*/ 22 w 2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2">
                  <a:moveTo>
                    <a:pt x="0" y="1"/>
                  </a:moveTo>
                  <a:lnTo>
                    <a:pt x="2" y="0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6" name="Freeform 318"/>
            <p:cNvSpPr>
              <a:spLocks/>
            </p:cNvSpPr>
            <p:nvPr/>
          </p:nvSpPr>
          <p:spPr bwMode="auto">
            <a:xfrm>
              <a:off x="6200775" y="2819400"/>
              <a:ext cx="42863" cy="44054"/>
            </a:xfrm>
            <a:custGeom>
              <a:avLst/>
              <a:gdLst>
                <a:gd name="T0" fmla="*/ 0 w 74"/>
                <a:gd name="T1" fmla="*/ 54 h 71"/>
                <a:gd name="T2" fmla="*/ 17 w 74"/>
                <a:gd name="T3" fmla="*/ 71 h 71"/>
                <a:gd name="T4" fmla="*/ 74 w 74"/>
                <a:gd name="T5" fmla="*/ 17 h 71"/>
                <a:gd name="T6" fmla="*/ 58 w 74"/>
                <a:gd name="T7" fmla="*/ 0 h 71"/>
                <a:gd name="T8" fmla="*/ 0 w 74"/>
                <a:gd name="T9" fmla="*/ 5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71"/>
                <a:gd name="T17" fmla="*/ 74 w 74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71">
                  <a:moveTo>
                    <a:pt x="0" y="54"/>
                  </a:moveTo>
                  <a:lnTo>
                    <a:pt x="17" y="71"/>
                  </a:lnTo>
                  <a:lnTo>
                    <a:pt x="74" y="17"/>
                  </a:lnTo>
                  <a:lnTo>
                    <a:pt x="58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7" name="Freeform 319"/>
            <p:cNvSpPr>
              <a:spLocks/>
            </p:cNvSpPr>
            <p:nvPr/>
          </p:nvSpPr>
          <p:spPr bwMode="auto">
            <a:xfrm>
              <a:off x="6199585" y="2851548"/>
              <a:ext cx="11906" cy="11906"/>
            </a:xfrm>
            <a:custGeom>
              <a:avLst/>
              <a:gdLst>
                <a:gd name="T0" fmla="*/ 0 w 21"/>
                <a:gd name="T1" fmla="*/ 2 h 17"/>
                <a:gd name="T2" fmla="*/ 3 w 21"/>
                <a:gd name="T3" fmla="*/ 0 h 17"/>
                <a:gd name="T4" fmla="*/ 1 w 21"/>
                <a:gd name="T5" fmla="*/ 0 h 17"/>
                <a:gd name="T6" fmla="*/ 18 w 21"/>
                <a:gd name="T7" fmla="*/ 17 h 17"/>
                <a:gd name="T8" fmla="*/ 21 w 21"/>
                <a:gd name="T9" fmla="*/ 15 h 17"/>
                <a:gd name="T10" fmla="*/ 0 w 21"/>
                <a:gd name="T11" fmla="*/ 2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7"/>
                <a:gd name="T20" fmla="*/ 21 w 21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7">
                  <a:moveTo>
                    <a:pt x="0" y="2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18" y="17"/>
                  </a:lnTo>
                  <a:lnTo>
                    <a:pt x="21" y="1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8" name="Freeform 320"/>
            <p:cNvSpPr>
              <a:spLocks/>
            </p:cNvSpPr>
            <p:nvPr/>
          </p:nvSpPr>
          <p:spPr bwMode="auto">
            <a:xfrm>
              <a:off x="6232923" y="2813448"/>
              <a:ext cx="15478" cy="15478"/>
            </a:xfrm>
            <a:custGeom>
              <a:avLst/>
              <a:gdLst>
                <a:gd name="T0" fmla="*/ 0 w 25"/>
                <a:gd name="T1" fmla="*/ 9 h 26"/>
                <a:gd name="T2" fmla="*/ 9 w 25"/>
                <a:gd name="T3" fmla="*/ 0 h 26"/>
                <a:gd name="T4" fmla="*/ 25 w 25"/>
                <a:gd name="T5" fmla="*/ 18 h 26"/>
                <a:gd name="T6" fmla="*/ 16 w 25"/>
                <a:gd name="T7" fmla="*/ 26 h 26"/>
                <a:gd name="T8" fmla="*/ 0 w 25"/>
                <a:gd name="T9" fmla="*/ 9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6"/>
                <a:gd name="T17" fmla="*/ 25 w 2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6">
                  <a:moveTo>
                    <a:pt x="0" y="9"/>
                  </a:moveTo>
                  <a:lnTo>
                    <a:pt x="9" y="0"/>
                  </a:lnTo>
                  <a:lnTo>
                    <a:pt x="25" y="18"/>
                  </a:lnTo>
                  <a:lnTo>
                    <a:pt x="16" y="2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19" name="Rectangle 321"/>
            <p:cNvSpPr>
              <a:spLocks noChangeArrowheads="1"/>
            </p:cNvSpPr>
            <p:nvPr/>
          </p:nvSpPr>
          <p:spPr bwMode="auto">
            <a:xfrm>
              <a:off x="6188869" y="2895601"/>
              <a:ext cx="14288" cy="119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0" name="Rectangle 322"/>
            <p:cNvSpPr>
              <a:spLocks noChangeArrowheads="1"/>
            </p:cNvSpPr>
            <p:nvPr/>
          </p:nvSpPr>
          <p:spPr bwMode="auto">
            <a:xfrm>
              <a:off x="5943601" y="2899173"/>
              <a:ext cx="479822" cy="154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1" name="Rectangle 323"/>
            <p:cNvSpPr>
              <a:spLocks noChangeArrowheads="1"/>
            </p:cNvSpPr>
            <p:nvPr/>
          </p:nvSpPr>
          <p:spPr bwMode="auto">
            <a:xfrm>
              <a:off x="6423422" y="2899173"/>
              <a:ext cx="13097" cy="154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2" name="Rectangle 324"/>
            <p:cNvSpPr>
              <a:spLocks noChangeArrowheads="1"/>
            </p:cNvSpPr>
            <p:nvPr/>
          </p:nvSpPr>
          <p:spPr bwMode="auto">
            <a:xfrm>
              <a:off x="5937648" y="2899173"/>
              <a:ext cx="11906" cy="1547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3" name="Freeform 325"/>
            <p:cNvSpPr>
              <a:spLocks/>
            </p:cNvSpPr>
            <p:nvPr/>
          </p:nvSpPr>
          <p:spPr bwMode="auto">
            <a:xfrm>
              <a:off x="4564856" y="2882504"/>
              <a:ext cx="1353741" cy="46434"/>
            </a:xfrm>
            <a:custGeom>
              <a:avLst/>
              <a:gdLst>
                <a:gd name="T0" fmla="*/ 0 w 2352"/>
                <a:gd name="T1" fmla="*/ 0 h 74"/>
                <a:gd name="T2" fmla="*/ 588 w 2352"/>
                <a:gd name="T3" fmla="*/ 0 h 74"/>
                <a:gd name="T4" fmla="*/ 1175 w 2352"/>
                <a:gd name="T5" fmla="*/ 0 h 74"/>
                <a:gd name="T6" fmla="*/ 1763 w 2352"/>
                <a:gd name="T7" fmla="*/ 0 h 74"/>
                <a:gd name="T8" fmla="*/ 2352 w 2352"/>
                <a:gd name="T9" fmla="*/ 0 h 74"/>
                <a:gd name="T10" fmla="*/ 2352 w 2352"/>
                <a:gd name="T11" fmla="*/ 74 h 74"/>
                <a:gd name="T12" fmla="*/ 1763 w 2352"/>
                <a:gd name="T13" fmla="*/ 74 h 74"/>
                <a:gd name="T14" fmla="*/ 1175 w 2352"/>
                <a:gd name="T15" fmla="*/ 74 h 74"/>
                <a:gd name="T16" fmla="*/ 588 w 2352"/>
                <a:gd name="T17" fmla="*/ 74 h 74"/>
                <a:gd name="T18" fmla="*/ 0 w 2352"/>
                <a:gd name="T19" fmla="*/ 74 h 74"/>
                <a:gd name="T20" fmla="*/ 0 w 2352"/>
                <a:gd name="T21" fmla="*/ 0 h 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52"/>
                <a:gd name="T34" fmla="*/ 0 h 74"/>
                <a:gd name="T35" fmla="*/ 2352 w 2352"/>
                <a:gd name="T36" fmla="*/ 74 h 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52" h="74">
                  <a:moveTo>
                    <a:pt x="0" y="0"/>
                  </a:moveTo>
                  <a:lnTo>
                    <a:pt x="588" y="0"/>
                  </a:lnTo>
                  <a:lnTo>
                    <a:pt x="1175" y="0"/>
                  </a:lnTo>
                  <a:lnTo>
                    <a:pt x="1763" y="0"/>
                  </a:lnTo>
                  <a:lnTo>
                    <a:pt x="2352" y="0"/>
                  </a:lnTo>
                  <a:lnTo>
                    <a:pt x="2352" y="74"/>
                  </a:lnTo>
                  <a:lnTo>
                    <a:pt x="1763" y="74"/>
                  </a:lnTo>
                  <a:lnTo>
                    <a:pt x="1175" y="74"/>
                  </a:lnTo>
                  <a:lnTo>
                    <a:pt x="588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4" name="Freeform 326"/>
            <p:cNvSpPr>
              <a:spLocks/>
            </p:cNvSpPr>
            <p:nvPr/>
          </p:nvSpPr>
          <p:spPr bwMode="auto">
            <a:xfrm>
              <a:off x="5036344" y="2790825"/>
              <a:ext cx="44054" cy="65485"/>
            </a:xfrm>
            <a:custGeom>
              <a:avLst/>
              <a:gdLst>
                <a:gd name="T0" fmla="*/ 0 w 77"/>
                <a:gd name="T1" fmla="*/ 101 h 104"/>
                <a:gd name="T2" fmla="*/ 1 w 77"/>
                <a:gd name="T3" fmla="*/ 83 h 104"/>
                <a:gd name="T4" fmla="*/ 4 w 77"/>
                <a:gd name="T5" fmla="*/ 64 h 104"/>
                <a:gd name="T6" fmla="*/ 10 w 77"/>
                <a:gd name="T7" fmla="*/ 48 h 104"/>
                <a:gd name="T8" fmla="*/ 19 w 77"/>
                <a:gd name="T9" fmla="*/ 31 h 104"/>
                <a:gd name="T10" fmla="*/ 31 w 77"/>
                <a:gd name="T11" fmla="*/ 19 h 104"/>
                <a:gd name="T12" fmla="*/ 43 w 77"/>
                <a:gd name="T13" fmla="*/ 9 h 104"/>
                <a:gd name="T14" fmla="*/ 59 w 77"/>
                <a:gd name="T15" fmla="*/ 3 h 104"/>
                <a:gd name="T16" fmla="*/ 74 w 77"/>
                <a:gd name="T17" fmla="*/ 0 h 104"/>
                <a:gd name="T18" fmla="*/ 77 w 77"/>
                <a:gd name="T19" fmla="*/ 24 h 104"/>
                <a:gd name="T20" fmla="*/ 66 w 77"/>
                <a:gd name="T21" fmla="*/ 25 h 104"/>
                <a:gd name="T22" fmla="*/ 56 w 77"/>
                <a:gd name="T23" fmla="*/ 29 h 104"/>
                <a:gd name="T24" fmla="*/ 47 w 77"/>
                <a:gd name="T25" fmla="*/ 36 h 104"/>
                <a:gd name="T26" fmla="*/ 38 w 77"/>
                <a:gd name="T27" fmla="*/ 46 h 104"/>
                <a:gd name="T28" fmla="*/ 32 w 77"/>
                <a:gd name="T29" fmla="*/ 58 h 104"/>
                <a:gd name="T30" fmla="*/ 27 w 77"/>
                <a:gd name="T31" fmla="*/ 71 h 104"/>
                <a:gd name="T32" fmla="*/ 24 w 77"/>
                <a:gd name="T33" fmla="*/ 88 h 104"/>
                <a:gd name="T34" fmla="*/ 23 w 77"/>
                <a:gd name="T35" fmla="*/ 104 h 104"/>
                <a:gd name="T36" fmla="*/ 0 w 77"/>
                <a:gd name="T37" fmla="*/ 101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7"/>
                <a:gd name="T58" fmla="*/ 0 h 104"/>
                <a:gd name="T59" fmla="*/ 77 w 77"/>
                <a:gd name="T60" fmla="*/ 104 h 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7" h="104">
                  <a:moveTo>
                    <a:pt x="0" y="101"/>
                  </a:moveTo>
                  <a:lnTo>
                    <a:pt x="1" y="83"/>
                  </a:lnTo>
                  <a:lnTo>
                    <a:pt x="4" y="64"/>
                  </a:lnTo>
                  <a:lnTo>
                    <a:pt x="10" y="48"/>
                  </a:lnTo>
                  <a:lnTo>
                    <a:pt x="19" y="31"/>
                  </a:lnTo>
                  <a:lnTo>
                    <a:pt x="31" y="19"/>
                  </a:lnTo>
                  <a:lnTo>
                    <a:pt x="43" y="9"/>
                  </a:lnTo>
                  <a:lnTo>
                    <a:pt x="59" y="3"/>
                  </a:lnTo>
                  <a:lnTo>
                    <a:pt x="74" y="0"/>
                  </a:lnTo>
                  <a:lnTo>
                    <a:pt x="77" y="24"/>
                  </a:lnTo>
                  <a:lnTo>
                    <a:pt x="66" y="25"/>
                  </a:lnTo>
                  <a:lnTo>
                    <a:pt x="56" y="29"/>
                  </a:lnTo>
                  <a:lnTo>
                    <a:pt x="47" y="36"/>
                  </a:lnTo>
                  <a:lnTo>
                    <a:pt x="38" y="46"/>
                  </a:lnTo>
                  <a:lnTo>
                    <a:pt x="32" y="58"/>
                  </a:lnTo>
                  <a:lnTo>
                    <a:pt x="27" y="71"/>
                  </a:lnTo>
                  <a:lnTo>
                    <a:pt x="24" y="88"/>
                  </a:lnTo>
                  <a:lnTo>
                    <a:pt x="23" y="104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5" name="Freeform 327"/>
            <p:cNvSpPr>
              <a:spLocks/>
            </p:cNvSpPr>
            <p:nvPr/>
          </p:nvSpPr>
          <p:spPr bwMode="auto">
            <a:xfrm>
              <a:off x="5079207" y="2789635"/>
              <a:ext cx="13097" cy="16669"/>
            </a:xfrm>
            <a:custGeom>
              <a:avLst/>
              <a:gdLst>
                <a:gd name="T0" fmla="*/ 0 w 14"/>
                <a:gd name="T1" fmla="*/ 1 h 25"/>
                <a:gd name="T2" fmla="*/ 12 w 14"/>
                <a:gd name="T3" fmla="*/ 0 h 25"/>
                <a:gd name="T4" fmla="*/ 14 w 14"/>
                <a:gd name="T5" fmla="*/ 24 h 25"/>
                <a:gd name="T6" fmla="*/ 3 w 14"/>
                <a:gd name="T7" fmla="*/ 25 h 25"/>
                <a:gd name="T8" fmla="*/ 0 w 14"/>
                <a:gd name="T9" fmla="*/ 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5"/>
                <a:gd name="T17" fmla="*/ 14 w 1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5">
                  <a:moveTo>
                    <a:pt x="0" y="1"/>
                  </a:moveTo>
                  <a:lnTo>
                    <a:pt x="12" y="0"/>
                  </a:lnTo>
                  <a:lnTo>
                    <a:pt x="14" y="24"/>
                  </a:lnTo>
                  <a:lnTo>
                    <a:pt x="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6" name="Freeform 328"/>
            <p:cNvSpPr>
              <a:spLocks/>
            </p:cNvSpPr>
            <p:nvPr/>
          </p:nvSpPr>
          <p:spPr bwMode="auto">
            <a:xfrm>
              <a:off x="5036344" y="2851548"/>
              <a:ext cx="13097" cy="11906"/>
            </a:xfrm>
            <a:custGeom>
              <a:avLst/>
              <a:gdLst>
                <a:gd name="T0" fmla="*/ 1 w 24"/>
                <a:gd name="T1" fmla="*/ 0 h 14"/>
                <a:gd name="T2" fmla="*/ 0 w 24"/>
                <a:gd name="T3" fmla="*/ 12 h 14"/>
                <a:gd name="T4" fmla="*/ 23 w 24"/>
                <a:gd name="T5" fmla="*/ 14 h 14"/>
                <a:gd name="T6" fmla="*/ 24 w 24"/>
                <a:gd name="T7" fmla="*/ 3 h 14"/>
                <a:gd name="T8" fmla="*/ 1 w 2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1" y="0"/>
                  </a:moveTo>
                  <a:lnTo>
                    <a:pt x="0" y="12"/>
                  </a:lnTo>
                  <a:lnTo>
                    <a:pt x="23" y="14"/>
                  </a:lnTo>
                  <a:lnTo>
                    <a:pt x="24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7" name="Rectangle 329"/>
            <p:cNvSpPr>
              <a:spLocks noChangeArrowheads="1"/>
            </p:cNvSpPr>
            <p:nvPr/>
          </p:nvSpPr>
          <p:spPr bwMode="auto">
            <a:xfrm>
              <a:off x="5079207" y="2790826"/>
              <a:ext cx="45244" cy="130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8" name="Rectangle 330"/>
            <p:cNvSpPr>
              <a:spLocks noChangeArrowheads="1"/>
            </p:cNvSpPr>
            <p:nvPr/>
          </p:nvSpPr>
          <p:spPr bwMode="auto">
            <a:xfrm>
              <a:off x="5073254" y="2790825"/>
              <a:ext cx="11906" cy="154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29" name="Freeform 331"/>
            <p:cNvSpPr>
              <a:spLocks/>
            </p:cNvSpPr>
            <p:nvPr/>
          </p:nvSpPr>
          <p:spPr bwMode="auto">
            <a:xfrm>
              <a:off x="5037535" y="2856310"/>
              <a:ext cx="38100" cy="55959"/>
            </a:xfrm>
            <a:custGeom>
              <a:avLst/>
              <a:gdLst>
                <a:gd name="T0" fmla="*/ 64 w 66"/>
                <a:gd name="T1" fmla="*/ 90 h 90"/>
                <a:gd name="T2" fmla="*/ 49 w 66"/>
                <a:gd name="T3" fmla="*/ 88 h 90"/>
                <a:gd name="T4" fmla="*/ 36 w 66"/>
                <a:gd name="T5" fmla="*/ 83 h 90"/>
                <a:gd name="T6" fmla="*/ 24 w 66"/>
                <a:gd name="T7" fmla="*/ 76 h 90"/>
                <a:gd name="T8" fmla="*/ 15 w 66"/>
                <a:gd name="T9" fmla="*/ 66 h 90"/>
                <a:gd name="T10" fmla="*/ 8 w 66"/>
                <a:gd name="T11" fmla="*/ 52 h 90"/>
                <a:gd name="T12" fmla="*/ 4 w 66"/>
                <a:gd name="T13" fmla="*/ 37 h 90"/>
                <a:gd name="T14" fmla="*/ 0 w 66"/>
                <a:gd name="T15" fmla="*/ 18 h 90"/>
                <a:gd name="T16" fmla="*/ 0 w 66"/>
                <a:gd name="T17" fmla="*/ 0 h 90"/>
                <a:gd name="T18" fmla="*/ 23 w 66"/>
                <a:gd name="T19" fmla="*/ 0 h 90"/>
                <a:gd name="T20" fmla="*/ 23 w 66"/>
                <a:gd name="T21" fmla="*/ 16 h 90"/>
                <a:gd name="T22" fmla="*/ 27 w 66"/>
                <a:gd name="T23" fmla="*/ 31 h 90"/>
                <a:gd name="T24" fmla="*/ 29 w 66"/>
                <a:gd name="T25" fmla="*/ 42 h 90"/>
                <a:gd name="T26" fmla="*/ 35 w 66"/>
                <a:gd name="T27" fmla="*/ 52 h 90"/>
                <a:gd name="T28" fmla="*/ 41 w 66"/>
                <a:gd name="T29" fmla="*/ 58 h 90"/>
                <a:gd name="T30" fmla="*/ 47 w 66"/>
                <a:gd name="T31" fmla="*/ 63 h 90"/>
                <a:gd name="T32" fmla="*/ 55 w 66"/>
                <a:gd name="T33" fmla="*/ 66 h 90"/>
                <a:gd name="T34" fmla="*/ 66 w 66"/>
                <a:gd name="T35" fmla="*/ 67 h 90"/>
                <a:gd name="T36" fmla="*/ 64 w 66"/>
                <a:gd name="T37" fmla="*/ 90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90"/>
                <a:gd name="T59" fmla="*/ 66 w 66"/>
                <a:gd name="T60" fmla="*/ 90 h 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90">
                  <a:moveTo>
                    <a:pt x="64" y="90"/>
                  </a:moveTo>
                  <a:lnTo>
                    <a:pt x="49" y="88"/>
                  </a:lnTo>
                  <a:lnTo>
                    <a:pt x="36" y="83"/>
                  </a:lnTo>
                  <a:lnTo>
                    <a:pt x="24" y="76"/>
                  </a:lnTo>
                  <a:lnTo>
                    <a:pt x="15" y="66"/>
                  </a:lnTo>
                  <a:lnTo>
                    <a:pt x="8" y="52"/>
                  </a:lnTo>
                  <a:lnTo>
                    <a:pt x="4" y="37"/>
                  </a:lnTo>
                  <a:lnTo>
                    <a:pt x="0" y="18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7" y="31"/>
                  </a:lnTo>
                  <a:lnTo>
                    <a:pt x="29" y="42"/>
                  </a:lnTo>
                  <a:lnTo>
                    <a:pt x="35" y="52"/>
                  </a:lnTo>
                  <a:lnTo>
                    <a:pt x="41" y="58"/>
                  </a:lnTo>
                  <a:lnTo>
                    <a:pt x="47" y="63"/>
                  </a:lnTo>
                  <a:lnTo>
                    <a:pt x="55" y="66"/>
                  </a:lnTo>
                  <a:lnTo>
                    <a:pt x="66" y="67"/>
                  </a:lnTo>
                  <a:lnTo>
                    <a:pt x="6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0" name="Rectangle 332"/>
            <p:cNvSpPr>
              <a:spLocks noChangeArrowheads="1"/>
            </p:cNvSpPr>
            <p:nvPr/>
          </p:nvSpPr>
          <p:spPr bwMode="auto">
            <a:xfrm>
              <a:off x="5036344" y="2844404"/>
              <a:ext cx="13097" cy="119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1" name="Freeform 333"/>
            <p:cNvSpPr>
              <a:spLocks/>
            </p:cNvSpPr>
            <p:nvPr/>
          </p:nvSpPr>
          <p:spPr bwMode="auto">
            <a:xfrm>
              <a:off x="5073254" y="2897981"/>
              <a:ext cx="11906" cy="15479"/>
            </a:xfrm>
            <a:custGeom>
              <a:avLst/>
              <a:gdLst>
                <a:gd name="T0" fmla="*/ 0 w 14"/>
                <a:gd name="T1" fmla="*/ 23 h 24"/>
                <a:gd name="T2" fmla="*/ 11 w 14"/>
                <a:gd name="T3" fmla="*/ 24 h 24"/>
                <a:gd name="T4" fmla="*/ 14 w 14"/>
                <a:gd name="T5" fmla="*/ 1 h 24"/>
                <a:gd name="T6" fmla="*/ 2 w 14"/>
                <a:gd name="T7" fmla="*/ 0 h 24"/>
                <a:gd name="T8" fmla="*/ 0 w 14"/>
                <a:gd name="T9" fmla="*/ 2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4"/>
                <a:gd name="T17" fmla="*/ 14 w 1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4">
                  <a:moveTo>
                    <a:pt x="0" y="23"/>
                  </a:moveTo>
                  <a:lnTo>
                    <a:pt x="11" y="24"/>
                  </a:lnTo>
                  <a:lnTo>
                    <a:pt x="14" y="1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2" name="Rectangle 334"/>
            <p:cNvSpPr>
              <a:spLocks noChangeArrowheads="1"/>
            </p:cNvSpPr>
            <p:nvPr/>
          </p:nvSpPr>
          <p:spPr bwMode="auto">
            <a:xfrm>
              <a:off x="5080398" y="2899173"/>
              <a:ext cx="134540" cy="154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3" name="Rectangle 335"/>
            <p:cNvSpPr>
              <a:spLocks noChangeArrowheads="1"/>
            </p:cNvSpPr>
            <p:nvPr/>
          </p:nvSpPr>
          <p:spPr bwMode="auto">
            <a:xfrm>
              <a:off x="5073254" y="2899173"/>
              <a:ext cx="11906" cy="154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4" name="Rectangle 336"/>
            <p:cNvSpPr>
              <a:spLocks noChangeArrowheads="1"/>
            </p:cNvSpPr>
            <p:nvPr/>
          </p:nvSpPr>
          <p:spPr bwMode="auto">
            <a:xfrm>
              <a:off x="5214938" y="2899173"/>
              <a:ext cx="13097" cy="154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5" name="Rectangle 337"/>
            <p:cNvSpPr>
              <a:spLocks noChangeArrowheads="1"/>
            </p:cNvSpPr>
            <p:nvPr/>
          </p:nvSpPr>
          <p:spPr bwMode="auto">
            <a:xfrm>
              <a:off x="6096000" y="2847976"/>
              <a:ext cx="14288" cy="119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6" name="Freeform 338"/>
            <p:cNvSpPr>
              <a:spLocks/>
            </p:cNvSpPr>
            <p:nvPr/>
          </p:nvSpPr>
          <p:spPr bwMode="auto">
            <a:xfrm>
              <a:off x="5124451" y="2893219"/>
              <a:ext cx="11906" cy="11906"/>
            </a:xfrm>
            <a:custGeom>
              <a:avLst/>
              <a:gdLst>
                <a:gd name="T0" fmla="*/ 9 w 9"/>
                <a:gd name="T1" fmla="*/ 4 h 10"/>
                <a:gd name="T2" fmla="*/ 6 w 9"/>
                <a:gd name="T3" fmla="*/ 0 h 10"/>
                <a:gd name="T4" fmla="*/ 0 w 9"/>
                <a:gd name="T5" fmla="*/ 6 h 10"/>
                <a:gd name="T6" fmla="*/ 2 w 9"/>
                <a:gd name="T7" fmla="*/ 10 h 10"/>
                <a:gd name="T8" fmla="*/ 9 w 9"/>
                <a:gd name="T9" fmla="*/ 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0"/>
                <a:gd name="T17" fmla="*/ 9 w 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0">
                  <a:moveTo>
                    <a:pt x="9" y="4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7" name="Freeform 339"/>
            <p:cNvSpPr>
              <a:spLocks/>
            </p:cNvSpPr>
            <p:nvPr/>
          </p:nvSpPr>
          <p:spPr bwMode="auto">
            <a:xfrm>
              <a:off x="6310313" y="2536031"/>
              <a:ext cx="35719" cy="57150"/>
            </a:xfrm>
            <a:custGeom>
              <a:avLst/>
              <a:gdLst>
                <a:gd name="T0" fmla="*/ 61 w 61"/>
                <a:gd name="T1" fmla="*/ 10 h 91"/>
                <a:gd name="T2" fmla="*/ 39 w 61"/>
                <a:gd name="T3" fmla="*/ 0 h 91"/>
                <a:gd name="T4" fmla="*/ 0 w 61"/>
                <a:gd name="T5" fmla="*/ 81 h 91"/>
                <a:gd name="T6" fmla="*/ 21 w 61"/>
                <a:gd name="T7" fmla="*/ 91 h 91"/>
                <a:gd name="T8" fmla="*/ 61 w 61"/>
                <a:gd name="T9" fmla="*/ 1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1"/>
                <a:gd name="T17" fmla="*/ 61 w 61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1">
                  <a:moveTo>
                    <a:pt x="61" y="10"/>
                  </a:moveTo>
                  <a:lnTo>
                    <a:pt x="39" y="0"/>
                  </a:lnTo>
                  <a:lnTo>
                    <a:pt x="0" y="81"/>
                  </a:lnTo>
                  <a:lnTo>
                    <a:pt x="21" y="91"/>
                  </a:lnTo>
                  <a:lnTo>
                    <a:pt x="6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8" name="Freeform 340"/>
            <p:cNvSpPr>
              <a:spLocks/>
            </p:cNvSpPr>
            <p:nvPr/>
          </p:nvSpPr>
          <p:spPr bwMode="auto">
            <a:xfrm>
              <a:off x="6334126" y="2530079"/>
              <a:ext cx="11906" cy="11906"/>
            </a:xfrm>
            <a:custGeom>
              <a:avLst/>
              <a:gdLst>
                <a:gd name="T0" fmla="*/ 22 w 22"/>
                <a:gd name="T1" fmla="*/ 10 h 10"/>
                <a:gd name="T2" fmla="*/ 0 w 22"/>
                <a:gd name="T3" fmla="*/ 0 h 10"/>
                <a:gd name="T4" fmla="*/ 22 w 22"/>
                <a:gd name="T5" fmla="*/ 10 h 10"/>
                <a:gd name="T6" fmla="*/ 0 60000 65536"/>
                <a:gd name="T7" fmla="*/ 0 60000 65536"/>
                <a:gd name="T8" fmla="*/ 0 60000 65536"/>
                <a:gd name="T9" fmla="*/ 0 w 22"/>
                <a:gd name="T10" fmla="*/ 0 h 10"/>
                <a:gd name="T11" fmla="*/ 22 w 22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0">
                  <a:moveTo>
                    <a:pt x="22" y="10"/>
                  </a:moveTo>
                  <a:lnTo>
                    <a:pt x="0" y="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39" name="Freeform 341"/>
            <p:cNvSpPr>
              <a:spLocks/>
            </p:cNvSpPr>
            <p:nvPr/>
          </p:nvSpPr>
          <p:spPr bwMode="auto">
            <a:xfrm>
              <a:off x="6294835" y="2587229"/>
              <a:ext cx="28575" cy="39290"/>
            </a:xfrm>
            <a:custGeom>
              <a:avLst/>
              <a:gdLst>
                <a:gd name="T0" fmla="*/ 50 w 50"/>
                <a:gd name="T1" fmla="*/ 12 h 62"/>
                <a:gd name="T2" fmla="*/ 29 w 50"/>
                <a:gd name="T3" fmla="*/ 0 h 62"/>
                <a:gd name="T4" fmla="*/ 0 w 50"/>
                <a:gd name="T5" fmla="*/ 50 h 62"/>
                <a:gd name="T6" fmla="*/ 22 w 50"/>
                <a:gd name="T7" fmla="*/ 62 h 62"/>
                <a:gd name="T8" fmla="*/ 50 w 50"/>
                <a:gd name="T9" fmla="*/ 1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62"/>
                <a:gd name="T17" fmla="*/ 50 w 50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62">
                  <a:moveTo>
                    <a:pt x="50" y="12"/>
                  </a:moveTo>
                  <a:lnTo>
                    <a:pt x="29" y="0"/>
                  </a:lnTo>
                  <a:lnTo>
                    <a:pt x="0" y="50"/>
                  </a:lnTo>
                  <a:lnTo>
                    <a:pt x="22" y="62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0" name="Freeform 342"/>
            <p:cNvSpPr>
              <a:spLocks/>
            </p:cNvSpPr>
            <p:nvPr/>
          </p:nvSpPr>
          <p:spPr bwMode="auto">
            <a:xfrm>
              <a:off x="6310313" y="2582467"/>
              <a:ext cx="13097" cy="11906"/>
            </a:xfrm>
            <a:custGeom>
              <a:avLst/>
              <a:gdLst>
                <a:gd name="T0" fmla="*/ 21 w 21"/>
                <a:gd name="T1" fmla="*/ 10 h 12"/>
                <a:gd name="T2" fmla="*/ 21 w 21"/>
                <a:gd name="T3" fmla="*/ 12 h 12"/>
                <a:gd name="T4" fmla="*/ 0 w 21"/>
                <a:gd name="T5" fmla="*/ 0 h 12"/>
                <a:gd name="T6" fmla="*/ 21 w 21"/>
                <a:gd name="T7" fmla="*/ 1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2"/>
                <a:gd name="T14" fmla="*/ 21 w 21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2">
                  <a:moveTo>
                    <a:pt x="21" y="10"/>
                  </a:moveTo>
                  <a:lnTo>
                    <a:pt x="21" y="12"/>
                  </a:lnTo>
                  <a:lnTo>
                    <a:pt x="0" y="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1" name="Freeform 343"/>
            <p:cNvSpPr>
              <a:spLocks/>
            </p:cNvSpPr>
            <p:nvPr/>
          </p:nvSpPr>
          <p:spPr bwMode="auto">
            <a:xfrm>
              <a:off x="6273403" y="2616994"/>
              <a:ext cx="33338" cy="39291"/>
            </a:xfrm>
            <a:custGeom>
              <a:avLst/>
              <a:gdLst>
                <a:gd name="T0" fmla="*/ 59 w 59"/>
                <a:gd name="T1" fmla="*/ 15 h 62"/>
                <a:gd name="T2" fmla="*/ 40 w 59"/>
                <a:gd name="T3" fmla="*/ 0 h 62"/>
                <a:gd name="T4" fmla="*/ 0 w 59"/>
                <a:gd name="T5" fmla="*/ 47 h 62"/>
                <a:gd name="T6" fmla="*/ 19 w 59"/>
                <a:gd name="T7" fmla="*/ 62 h 62"/>
                <a:gd name="T8" fmla="*/ 59 w 59"/>
                <a:gd name="T9" fmla="*/ 15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62"/>
                <a:gd name="T17" fmla="*/ 59 w 59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62">
                  <a:moveTo>
                    <a:pt x="59" y="15"/>
                  </a:moveTo>
                  <a:lnTo>
                    <a:pt x="40" y="0"/>
                  </a:lnTo>
                  <a:lnTo>
                    <a:pt x="0" y="47"/>
                  </a:lnTo>
                  <a:lnTo>
                    <a:pt x="19" y="62"/>
                  </a:lnTo>
                  <a:lnTo>
                    <a:pt x="5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2" name="Freeform 344"/>
            <p:cNvSpPr>
              <a:spLocks/>
            </p:cNvSpPr>
            <p:nvPr/>
          </p:nvSpPr>
          <p:spPr bwMode="auto">
            <a:xfrm>
              <a:off x="6294835" y="2614613"/>
              <a:ext cx="13097" cy="11906"/>
            </a:xfrm>
            <a:custGeom>
              <a:avLst/>
              <a:gdLst>
                <a:gd name="T0" fmla="*/ 22 w 22"/>
                <a:gd name="T1" fmla="*/ 14 h 15"/>
                <a:gd name="T2" fmla="*/ 21 w 22"/>
                <a:gd name="T3" fmla="*/ 15 h 15"/>
                <a:gd name="T4" fmla="*/ 2 w 22"/>
                <a:gd name="T5" fmla="*/ 0 h 15"/>
                <a:gd name="T6" fmla="*/ 0 w 22"/>
                <a:gd name="T7" fmla="*/ 2 h 15"/>
                <a:gd name="T8" fmla="*/ 22 w 22"/>
                <a:gd name="T9" fmla="*/ 1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5"/>
                <a:gd name="T17" fmla="*/ 22 w 22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5">
                  <a:moveTo>
                    <a:pt x="22" y="14"/>
                  </a:moveTo>
                  <a:lnTo>
                    <a:pt x="21" y="15"/>
                  </a:lnTo>
                  <a:lnTo>
                    <a:pt x="2" y="0"/>
                  </a:lnTo>
                  <a:lnTo>
                    <a:pt x="0" y="2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3" name="Freeform 345"/>
            <p:cNvSpPr>
              <a:spLocks/>
            </p:cNvSpPr>
            <p:nvPr/>
          </p:nvSpPr>
          <p:spPr bwMode="auto">
            <a:xfrm>
              <a:off x="6084094" y="2646760"/>
              <a:ext cx="200025" cy="195263"/>
            </a:xfrm>
            <a:custGeom>
              <a:avLst/>
              <a:gdLst>
                <a:gd name="T0" fmla="*/ 345 w 345"/>
                <a:gd name="T1" fmla="*/ 18 h 310"/>
                <a:gd name="T2" fmla="*/ 328 w 345"/>
                <a:gd name="T3" fmla="*/ 0 h 310"/>
                <a:gd name="T4" fmla="*/ 0 w 345"/>
                <a:gd name="T5" fmla="*/ 293 h 310"/>
                <a:gd name="T6" fmla="*/ 17 w 345"/>
                <a:gd name="T7" fmla="*/ 310 h 310"/>
                <a:gd name="T8" fmla="*/ 345 w 345"/>
                <a:gd name="T9" fmla="*/ 18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5"/>
                <a:gd name="T16" fmla="*/ 0 h 310"/>
                <a:gd name="T17" fmla="*/ 345 w 345"/>
                <a:gd name="T18" fmla="*/ 310 h 3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5" h="310">
                  <a:moveTo>
                    <a:pt x="345" y="18"/>
                  </a:moveTo>
                  <a:lnTo>
                    <a:pt x="328" y="0"/>
                  </a:lnTo>
                  <a:lnTo>
                    <a:pt x="0" y="293"/>
                  </a:lnTo>
                  <a:lnTo>
                    <a:pt x="17" y="310"/>
                  </a:lnTo>
                  <a:lnTo>
                    <a:pt x="345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4" name="Freeform 346"/>
            <p:cNvSpPr>
              <a:spLocks/>
            </p:cNvSpPr>
            <p:nvPr/>
          </p:nvSpPr>
          <p:spPr bwMode="auto">
            <a:xfrm>
              <a:off x="6273404" y="2645569"/>
              <a:ext cx="11906" cy="11906"/>
            </a:xfrm>
            <a:custGeom>
              <a:avLst/>
              <a:gdLst>
                <a:gd name="T0" fmla="*/ 19 w 19"/>
                <a:gd name="T1" fmla="*/ 16 h 18"/>
                <a:gd name="T2" fmla="*/ 18 w 19"/>
                <a:gd name="T3" fmla="*/ 18 h 18"/>
                <a:gd name="T4" fmla="*/ 1 w 19"/>
                <a:gd name="T5" fmla="*/ 0 h 18"/>
                <a:gd name="T6" fmla="*/ 0 w 19"/>
                <a:gd name="T7" fmla="*/ 1 h 18"/>
                <a:gd name="T8" fmla="*/ 19 w 19"/>
                <a:gd name="T9" fmla="*/ 1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8"/>
                <a:gd name="T17" fmla="*/ 19 w 1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8">
                  <a:moveTo>
                    <a:pt x="19" y="16"/>
                  </a:moveTo>
                  <a:lnTo>
                    <a:pt x="18" y="18"/>
                  </a:lnTo>
                  <a:lnTo>
                    <a:pt x="1" y="0"/>
                  </a:lnTo>
                  <a:lnTo>
                    <a:pt x="0" y="1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5" name="Freeform 347"/>
            <p:cNvSpPr>
              <a:spLocks/>
            </p:cNvSpPr>
            <p:nvPr/>
          </p:nvSpPr>
          <p:spPr bwMode="auto">
            <a:xfrm>
              <a:off x="6070997" y="2831306"/>
              <a:ext cx="22622" cy="23813"/>
            </a:xfrm>
            <a:custGeom>
              <a:avLst/>
              <a:gdLst>
                <a:gd name="T0" fmla="*/ 39 w 39"/>
                <a:gd name="T1" fmla="*/ 17 h 37"/>
                <a:gd name="T2" fmla="*/ 22 w 39"/>
                <a:gd name="T3" fmla="*/ 0 h 37"/>
                <a:gd name="T4" fmla="*/ 0 w 39"/>
                <a:gd name="T5" fmla="*/ 20 h 37"/>
                <a:gd name="T6" fmla="*/ 17 w 39"/>
                <a:gd name="T7" fmla="*/ 37 h 37"/>
                <a:gd name="T8" fmla="*/ 39 w 39"/>
                <a:gd name="T9" fmla="*/ 1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7"/>
                <a:gd name="T17" fmla="*/ 39 w 39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7">
                  <a:moveTo>
                    <a:pt x="39" y="17"/>
                  </a:moveTo>
                  <a:lnTo>
                    <a:pt x="22" y="0"/>
                  </a:lnTo>
                  <a:lnTo>
                    <a:pt x="0" y="20"/>
                  </a:lnTo>
                  <a:lnTo>
                    <a:pt x="17" y="37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6" name="Freeform 348"/>
            <p:cNvSpPr>
              <a:spLocks/>
            </p:cNvSpPr>
            <p:nvPr/>
          </p:nvSpPr>
          <p:spPr bwMode="auto">
            <a:xfrm>
              <a:off x="6084094" y="2830117"/>
              <a:ext cx="11906" cy="11906"/>
            </a:xfrm>
            <a:custGeom>
              <a:avLst/>
              <a:gdLst>
                <a:gd name="T0" fmla="*/ 0 w 17"/>
                <a:gd name="T1" fmla="*/ 0 h 17"/>
                <a:gd name="T2" fmla="*/ 17 w 17"/>
                <a:gd name="T3" fmla="*/ 17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  <a:gd name="T9" fmla="*/ 0 w 17"/>
                <a:gd name="T10" fmla="*/ 0 h 17"/>
                <a:gd name="T11" fmla="*/ 17 w 1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7">
                  <a:moveTo>
                    <a:pt x="0" y="0"/>
                  </a:moveTo>
                  <a:lnTo>
                    <a:pt x="17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7" name="Freeform 349"/>
            <p:cNvSpPr>
              <a:spLocks/>
            </p:cNvSpPr>
            <p:nvPr/>
          </p:nvSpPr>
          <p:spPr bwMode="auto">
            <a:xfrm>
              <a:off x="6053138" y="2844404"/>
              <a:ext cx="28575" cy="29765"/>
            </a:xfrm>
            <a:custGeom>
              <a:avLst/>
              <a:gdLst>
                <a:gd name="T0" fmla="*/ 49 w 49"/>
                <a:gd name="T1" fmla="*/ 17 h 47"/>
                <a:gd name="T2" fmla="*/ 32 w 49"/>
                <a:gd name="T3" fmla="*/ 0 h 47"/>
                <a:gd name="T4" fmla="*/ 0 w 49"/>
                <a:gd name="T5" fmla="*/ 30 h 47"/>
                <a:gd name="T6" fmla="*/ 17 w 49"/>
                <a:gd name="T7" fmla="*/ 47 h 47"/>
                <a:gd name="T8" fmla="*/ 49 w 49"/>
                <a:gd name="T9" fmla="*/ 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7"/>
                <a:gd name="T17" fmla="*/ 49 w 4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7">
                  <a:moveTo>
                    <a:pt x="49" y="17"/>
                  </a:moveTo>
                  <a:lnTo>
                    <a:pt x="32" y="0"/>
                  </a:lnTo>
                  <a:lnTo>
                    <a:pt x="0" y="30"/>
                  </a:lnTo>
                  <a:lnTo>
                    <a:pt x="17" y="4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8" name="Freeform 350"/>
            <p:cNvSpPr>
              <a:spLocks/>
            </p:cNvSpPr>
            <p:nvPr/>
          </p:nvSpPr>
          <p:spPr bwMode="auto">
            <a:xfrm>
              <a:off x="6070997" y="2843213"/>
              <a:ext cx="13097" cy="11906"/>
            </a:xfrm>
            <a:custGeom>
              <a:avLst/>
              <a:gdLst>
                <a:gd name="T0" fmla="*/ 0 w 17"/>
                <a:gd name="T1" fmla="*/ 0 h 17"/>
                <a:gd name="T2" fmla="*/ 17 w 17"/>
                <a:gd name="T3" fmla="*/ 17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  <a:gd name="T9" fmla="*/ 0 w 17"/>
                <a:gd name="T10" fmla="*/ 0 h 17"/>
                <a:gd name="T11" fmla="*/ 17 w 1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7">
                  <a:moveTo>
                    <a:pt x="0" y="0"/>
                  </a:moveTo>
                  <a:lnTo>
                    <a:pt x="17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49" name="Freeform 351"/>
            <p:cNvSpPr>
              <a:spLocks/>
            </p:cNvSpPr>
            <p:nvPr/>
          </p:nvSpPr>
          <p:spPr bwMode="auto">
            <a:xfrm>
              <a:off x="6037660" y="2862262"/>
              <a:ext cx="25003" cy="25004"/>
            </a:xfrm>
            <a:custGeom>
              <a:avLst/>
              <a:gdLst>
                <a:gd name="T0" fmla="*/ 45 w 45"/>
                <a:gd name="T1" fmla="*/ 20 h 40"/>
                <a:gd name="T2" fmla="*/ 32 w 45"/>
                <a:gd name="T3" fmla="*/ 0 h 40"/>
                <a:gd name="T4" fmla="*/ 0 w 45"/>
                <a:gd name="T5" fmla="*/ 20 h 40"/>
                <a:gd name="T6" fmla="*/ 13 w 45"/>
                <a:gd name="T7" fmla="*/ 40 h 40"/>
                <a:gd name="T8" fmla="*/ 45 w 45"/>
                <a:gd name="T9" fmla="*/ 2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40"/>
                <a:gd name="T17" fmla="*/ 45 w 4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40">
                  <a:moveTo>
                    <a:pt x="45" y="20"/>
                  </a:moveTo>
                  <a:lnTo>
                    <a:pt x="32" y="0"/>
                  </a:lnTo>
                  <a:lnTo>
                    <a:pt x="0" y="20"/>
                  </a:lnTo>
                  <a:lnTo>
                    <a:pt x="13" y="40"/>
                  </a:lnTo>
                  <a:lnTo>
                    <a:pt x="4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0" name="Freeform 352"/>
            <p:cNvSpPr>
              <a:spLocks/>
            </p:cNvSpPr>
            <p:nvPr/>
          </p:nvSpPr>
          <p:spPr bwMode="auto">
            <a:xfrm>
              <a:off x="6053138" y="2862263"/>
              <a:ext cx="13097" cy="13097"/>
            </a:xfrm>
            <a:custGeom>
              <a:avLst/>
              <a:gdLst>
                <a:gd name="T0" fmla="*/ 17 w 17"/>
                <a:gd name="T1" fmla="*/ 18 h 20"/>
                <a:gd name="T2" fmla="*/ 16 w 17"/>
                <a:gd name="T3" fmla="*/ 20 h 20"/>
                <a:gd name="T4" fmla="*/ 3 w 17"/>
                <a:gd name="T5" fmla="*/ 0 h 20"/>
                <a:gd name="T6" fmla="*/ 0 w 17"/>
                <a:gd name="T7" fmla="*/ 1 h 20"/>
                <a:gd name="T8" fmla="*/ 17 w 17"/>
                <a:gd name="T9" fmla="*/ 18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17" y="18"/>
                  </a:moveTo>
                  <a:lnTo>
                    <a:pt x="16" y="20"/>
                  </a:lnTo>
                  <a:lnTo>
                    <a:pt x="3" y="0"/>
                  </a:lnTo>
                  <a:lnTo>
                    <a:pt x="0" y="1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1" name="Freeform 353"/>
            <p:cNvSpPr>
              <a:spLocks/>
            </p:cNvSpPr>
            <p:nvPr/>
          </p:nvSpPr>
          <p:spPr bwMode="auto">
            <a:xfrm>
              <a:off x="6006704" y="2875360"/>
              <a:ext cx="36909" cy="25003"/>
            </a:xfrm>
            <a:custGeom>
              <a:avLst/>
              <a:gdLst>
                <a:gd name="T0" fmla="*/ 64 w 64"/>
                <a:gd name="T1" fmla="*/ 21 h 41"/>
                <a:gd name="T2" fmla="*/ 53 w 64"/>
                <a:gd name="T3" fmla="*/ 0 h 41"/>
                <a:gd name="T4" fmla="*/ 0 w 64"/>
                <a:gd name="T5" fmla="*/ 20 h 41"/>
                <a:gd name="T6" fmla="*/ 10 w 64"/>
                <a:gd name="T7" fmla="*/ 41 h 41"/>
                <a:gd name="T8" fmla="*/ 64 w 64"/>
                <a:gd name="T9" fmla="*/ 2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41"/>
                <a:gd name="T17" fmla="*/ 64 w 64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41">
                  <a:moveTo>
                    <a:pt x="64" y="21"/>
                  </a:moveTo>
                  <a:lnTo>
                    <a:pt x="53" y="0"/>
                  </a:lnTo>
                  <a:lnTo>
                    <a:pt x="0" y="20"/>
                  </a:lnTo>
                  <a:lnTo>
                    <a:pt x="10" y="41"/>
                  </a:lnTo>
                  <a:lnTo>
                    <a:pt x="64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2" name="Freeform 354"/>
            <p:cNvSpPr>
              <a:spLocks/>
            </p:cNvSpPr>
            <p:nvPr/>
          </p:nvSpPr>
          <p:spPr bwMode="auto">
            <a:xfrm>
              <a:off x="6037660" y="2875360"/>
              <a:ext cx="11906" cy="13097"/>
            </a:xfrm>
            <a:custGeom>
              <a:avLst/>
              <a:gdLst>
                <a:gd name="T0" fmla="*/ 13 w 13"/>
                <a:gd name="T1" fmla="*/ 20 h 21"/>
                <a:gd name="T2" fmla="*/ 12 w 13"/>
                <a:gd name="T3" fmla="*/ 21 h 21"/>
                <a:gd name="T4" fmla="*/ 1 w 13"/>
                <a:gd name="T5" fmla="*/ 0 h 21"/>
                <a:gd name="T6" fmla="*/ 0 w 13"/>
                <a:gd name="T7" fmla="*/ 0 h 21"/>
                <a:gd name="T8" fmla="*/ 13 w 13"/>
                <a:gd name="T9" fmla="*/ 2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1"/>
                <a:gd name="T17" fmla="*/ 13 w 1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1">
                  <a:moveTo>
                    <a:pt x="13" y="20"/>
                  </a:moveTo>
                  <a:lnTo>
                    <a:pt x="12" y="2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3" name="Freeform 355"/>
            <p:cNvSpPr>
              <a:spLocks/>
            </p:cNvSpPr>
            <p:nvPr/>
          </p:nvSpPr>
          <p:spPr bwMode="auto">
            <a:xfrm>
              <a:off x="5982891" y="2886076"/>
              <a:ext cx="27384" cy="21431"/>
            </a:xfrm>
            <a:custGeom>
              <a:avLst/>
              <a:gdLst>
                <a:gd name="T0" fmla="*/ 48 w 48"/>
                <a:gd name="T1" fmla="*/ 23 h 33"/>
                <a:gd name="T2" fmla="*/ 42 w 48"/>
                <a:gd name="T3" fmla="*/ 0 h 33"/>
                <a:gd name="T4" fmla="*/ 0 w 48"/>
                <a:gd name="T5" fmla="*/ 10 h 33"/>
                <a:gd name="T6" fmla="*/ 6 w 48"/>
                <a:gd name="T7" fmla="*/ 33 h 33"/>
                <a:gd name="T8" fmla="*/ 48 w 48"/>
                <a:gd name="T9" fmla="*/ 2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33"/>
                <a:gd name="T17" fmla="*/ 48 w 4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33">
                  <a:moveTo>
                    <a:pt x="48" y="23"/>
                  </a:moveTo>
                  <a:lnTo>
                    <a:pt x="42" y="0"/>
                  </a:lnTo>
                  <a:lnTo>
                    <a:pt x="0" y="10"/>
                  </a:lnTo>
                  <a:lnTo>
                    <a:pt x="6" y="33"/>
                  </a:lnTo>
                  <a:lnTo>
                    <a:pt x="4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4" name="Freeform 356"/>
            <p:cNvSpPr>
              <a:spLocks/>
            </p:cNvSpPr>
            <p:nvPr/>
          </p:nvSpPr>
          <p:spPr bwMode="auto">
            <a:xfrm>
              <a:off x="6006704" y="2886075"/>
              <a:ext cx="11906" cy="14288"/>
            </a:xfrm>
            <a:custGeom>
              <a:avLst/>
              <a:gdLst>
                <a:gd name="T0" fmla="*/ 10 w 14"/>
                <a:gd name="T1" fmla="*/ 23 h 23"/>
                <a:gd name="T2" fmla="*/ 14 w 14"/>
                <a:gd name="T3" fmla="*/ 22 h 23"/>
                <a:gd name="T4" fmla="*/ 7 w 14"/>
                <a:gd name="T5" fmla="*/ 23 h 23"/>
                <a:gd name="T6" fmla="*/ 1 w 14"/>
                <a:gd name="T7" fmla="*/ 0 h 23"/>
                <a:gd name="T8" fmla="*/ 0 w 14"/>
                <a:gd name="T9" fmla="*/ 2 h 23"/>
                <a:gd name="T10" fmla="*/ 10 w 14"/>
                <a:gd name="T11" fmla="*/ 23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3"/>
                <a:gd name="T20" fmla="*/ 14 w 1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3">
                  <a:moveTo>
                    <a:pt x="10" y="23"/>
                  </a:moveTo>
                  <a:lnTo>
                    <a:pt x="14" y="22"/>
                  </a:lnTo>
                  <a:lnTo>
                    <a:pt x="7" y="23"/>
                  </a:lnTo>
                  <a:lnTo>
                    <a:pt x="1" y="0"/>
                  </a:lnTo>
                  <a:lnTo>
                    <a:pt x="0" y="2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5" name="Freeform 357"/>
            <p:cNvSpPr>
              <a:spLocks/>
            </p:cNvSpPr>
            <p:nvPr/>
          </p:nvSpPr>
          <p:spPr bwMode="auto">
            <a:xfrm>
              <a:off x="5945982" y="2893219"/>
              <a:ext cx="40481" cy="20241"/>
            </a:xfrm>
            <a:custGeom>
              <a:avLst/>
              <a:gdLst>
                <a:gd name="T0" fmla="*/ 70 w 70"/>
                <a:gd name="T1" fmla="*/ 23 h 33"/>
                <a:gd name="T2" fmla="*/ 65 w 70"/>
                <a:gd name="T3" fmla="*/ 0 h 33"/>
                <a:gd name="T4" fmla="*/ 0 w 70"/>
                <a:gd name="T5" fmla="*/ 10 h 33"/>
                <a:gd name="T6" fmla="*/ 5 w 70"/>
                <a:gd name="T7" fmla="*/ 33 h 33"/>
                <a:gd name="T8" fmla="*/ 70 w 70"/>
                <a:gd name="T9" fmla="*/ 2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33"/>
                <a:gd name="T17" fmla="*/ 70 w 7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33">
                  <a:moveTo>
                    <a:pt x="70" y="23"/>
                  </a:moveTo>
                  <a:lnTo>
                    <a:pt x="65" y="0"/>
                  </a:lnTo>
                  <a:lnTo>
                    <a:pt x="0" y="10"/>
                  </a:lnTo>
                  <a:lnTo>
                    <a:pt x="5" y="33"/>
                  </a:lnTo>
                  <a:lnTo>
                    <a:pt x="7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6" name="Freeform 358"/>
            <p:cNvSpPr>
              <a:spLocks/>
            </p:cNvSpPr>
            <p:nvPr/>
          </p:nvSpPr>
          <p:spPr bwMode="auto">
            <a:xfrm>
              <a:off x="5982892" y="2893219"/>
              <a:ext cx="11906" cy="14288"/>
            </a:xfrm>
            <a:custGeom>
              <a:avLst/>
              <a:gdLst>
                <a:gd name="T0" fmla="*/ 6 w 6"/>
                <a:gd name="T1" fmla="*/ 23 h 23"/>
                <a:gd name="T2" fmla="*/ 1 w 6"/>
                <a:gd name="T3" fmla="*/ 0 h 23"/>
                <a:gd name="T4" fmla="*/ 0 w 6"/>
                <a:gd name="T5" fmla="*/ 0 h 23"/>
                <a:gd name="T6" fmla="*/ 6 w 6"/>
                <a:gd name="T7" fmla="*/ 23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3"/>
                <a:gd name="T14" fmla="*/ 6 w 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3">
                  <a:moveTo>
                    <a:pt x="6" y="23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7" name="Rectangle 359"/>
            <p:cNvSpPr>
              <a:spLocks noChangeArrowheads="1"/>
            </p:cNvSpPr>
            <p:nvPr/>
          </p:nvSpPr>
          <p:spPr bwMode="auto">
            <a:xfrm>
              <a:off x="5865019" y="2899173"/>
              <a:ext cx="82154" cy="1547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8" name="Freeform 360"/>
            <p:cNvSpPr>
              <a:spLocks/>
            </p:cNvSpPr>
            <p:nvPr/>
          </p:nvSpPr>
          <p:spPr bwMode="auto">
            <a:xfrm>
              <a:off x="5944792" y="2899173"/>
              <a:ext cx="11906" cy="15478"/>
            </a:xfrm>
            <a:custGeom>
              <a:avLst/>
              <a:gdLst>
                <a:gd name="T0" fmla="*/ 8 w 8"/>
                <a:gd name="T1" fmla="*/ 23 h 24"/>
                <a:gd name="T2" fmla="*/ 0 w 8"/>
                <a:gd name="T3" fmla="*/ 24 h 24"/>
                <a:gd name="T4" fmla="*/ 5 w 8"/>
                <a:gd name="T5" fmla="*/ 24 h 24"/>
                <a:gd name="T6" fmla="*/ 5 w 8"/>
                <a:gd name="T7" fmla="*/ 0 h 24"/>
                <a:gd name="T8" fmla="*/ 3 w 8"/>
                <a:gd name="T9" fmla="*/ 0 h 24"/>
                <a:gd name="T10" fmla="*/ 8 w 8"/>
                <a:gd name="T11" fmla="*/ 23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24"/>
                <a:gd name="T20" fmla="*/ 8 w 8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24">
                  <a:moveTo>
                    <a:pt x="8" y="23"/>
                  </a:moveTo>
                  <a:lnTo>
                    <a:pt x="0" y="24"/>
                  </a:lnTo>
                  <a:lnTo>
                    <a:pt x="5" y="24"/>
                  </a:lnTo>
                  <a:lnTo>
                    <a:pt x="5" y="0"/>
                  </a:lnTo>
                  <a:lnTo>
                    <a:pt x="3" y="0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59" name="Rectangle 361"/>
            <p:cNvSpPr>
              <a:spLocks noChangeArrowheads="1"/>
            </p:cNvSpPr>
            <p:nvPr/>
          </p:nvSpPr>
          <p:spPr bwMode="auto">
            <a:xfrm>
              <a:off x="5857876" y="2899173"/>
              <a:ext cx="11906" cy="1547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60" name="Freeform 362"/>
            <p:cNvSpPr>
              <a:spLocks/>
            </p:cNvSpPr>
            <p:nvPr/>
          </p:nvSpPr>
          <p:spPr bwMode="auto">
            <a:xfrm>
              <a:off x="5941219" y="2836069"/>
              <a:ext cx="63104" cy="73819"/>
            </a:xfrm>
            <a:custGeom>
              <a:avLst/>
              <a:gdLst>
                <a:gd name="T0" fmla="*/ 0 w 227"/>
                <a:gd name="T1" fmla="*/ 272 h 272"/>
                <a:gd name="T2" fmla="*/ 182 w 227"/>
                <a:gd name="T3" fmla="*/ 182 h 272"/>
                <a:gd name="T4" fmla="*/ 227 w 227"/>
                <a:gd name="T5" fmla="*/ 0 h 272"/>
                <a:gd name="T6" fmla="*/ 0 60000 65536"/>
                <a:gd name="T7" fmla="*/ 0 60000 65536"/>
                <a:gd name="T8" fmla="*/ 0 60000 65536"/>
                <a:gd name="T9" fmla="*/ 0 w 227"/>
                <a:gd name="T10" fmla="*/ 0 h 272"/>
                <a:gd name="T11" fmla="*/ 227 w 227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" h="272">
                  <a:moveTo>
                    <a:pt x="0" y="272"/>
                  </a:moveTo>
                  <a:cubicBezTo>
                    <a:pt x="72" y="249"/>
                    <a:pt x="144" y="227"/>
                    <a:pt x="182" y="182"/>
                  </a:cubicBezTo>
                  <a:cubicBezTo>
                    <a:pt x="220" y="137"/>
                    <a:pt x="223" y="68"/>
                    <a:pt x="227" y="0"/>
                  </a:cubicBezTo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361" name="Line 363"/>
            <p:cNvSpPr>
              <a:spLocks noChangeShapeType="1"/>
            </p:cNvSpPr>
            <p:nvPr/>
          </p:nvSpPr>
          <p:spPr bwMode="auto">
            <a:xfrm flipV="1">
              <a:off x="6004322" y="2670572"/>
              <a:ext cx="0" cy="17502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2" name="Line 364"/>
            <p:cNvSpPr>
              <a:spLocks noChangeShapeType="1"/>
            </p:cNvSpPr>
            <p:nvPr/>
          </p:nvSpPr>
          <p:spPr bwMode="auto">
            <a:xfrm flipH="1" flipV="1">
              <a:off x="5956697" y="2678906"/>
              <a:ext cx="47625" cy="100013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3" name="Line 365"/>
            <p:cNvSpPr>
              <a:spLocks noChangeShapeType="1"/>
            </p:cNvSpPr>
            <p:nvPr/>
          </p:nvSpPr>
          <p:spPr bwMode="auto">
            <a:xfrm flipH="1" flipV="1">
              <a:off x="5941219" y="2730104"/>
              <a:ext cx="63104" cy="4881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4" name="Oval 366"/>
            <p:cNvSpPr>
              <a:spLocks noChangeArrowheads="1"/>
            </p:cNvSpPr>
            <p:nvPr/>
          </p:nvSpPr>
          <p:spPr bwMode="auto">
            <a:xfrm>
              <a:off x="6363891" y="2613422"/>
              <a:ext cx="101203" cy="9882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lIns="20967" tIns="10484" rIns="20967" bIns="10484" anchor="ctr"/>
            <a:lstStyle>
              <a:lvl1pPr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endParaRPr lang="en-US" altLang="en-US" sz="600" noProof="1">
                <a:ea typeface="ＭＳ Ｐゴシック" pitchFamily="34" charset="-128"/>
              </a:endParaRPr>
            </a:p>
          </p:txBody>
        </p:sp>
        <p:sp>
          <p:nvSpPr>
            <p:cNvPr id="365" name="Text Box 367"/>
            <p:cNvSpPr txBox="1">
              <a:spLocks noChangeArrowheads="1"/>
            </p:cNvSpPr>
            <p:nvPr/>
          </p:nvSpPr>
          <p:spPr bwMode="auto">
            <a:xfrm>
              <a:off x="4919663" y="2942035"/>
              <a:ext cx="510531" cy="18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200" b="1" dirty="0">
                  <a:ea typeface="ＭＳ Ｐゴシック" pitchFamily="34" charset="-128"/>
                </a:rPr>
                <a:t>UNILAC</a:t>
              </a:r>
            </a:p>
          </p:txBody>
        </p:sp>
        <p:sp>
          <p:nvSpPr>
            <p:cNvPr id="366" name="Text Box 368"/>
            <p:cNvSpPr txBox="1">
              <a:spLocks noChangeArrowheads="1"/>
            </p:cNvSpPr>
            <p:nvPr/>
          </p:nvSpPr>
          <p:spPr bwMode="auto">
            <a:xfrm>
              <a:off x="6387704" y="2396729"/>
              <a:ext cx="262326" cy="20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009900"/>
                  </a:solidFill>
                  <a:ea typeface="ＭＳ Ｐゴシック" pitchFamily="34" charset="-128"/>
                </a:rPr>
                <a:t>Z6</a:t>
              </a:r>
            </a:p>
          </p:txBody>
        </p:sp>
        <p:sp>
          <p:nvSpPr>
            <p:cNvPr id="367" name="Text Box 369"/>
            <p:cNvSpPr txBox="1">
              <a:spLocks noChangeArrowheads="1"/>
            </p:cNvSpPr>
            <p:nvPr/>
          </p:nvSpPr>
          <p:spPr bwMode="auto">
            <a:xfrm>
              <a:off x="6902446" y="1394122"/>
              <a:ext cx="316889" cy="20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0099FF"/>
                  </a:solidFill>
                  <a:ea typeface="ＭＳ Ｐゴシック" pitchFamily="34" charset="-128"/>
                </a:rPr>
                <a:t>SIS</a:t>
              </a:r>
            </a:p>
          </p:txBody>
        </p:sp>
        <p:sp>
          <p:nvSpPr>
            <p:cNvPr id="369" name="Text Box 371"/>
            <p:cNvSpPr txBox="1">
              <a:spLocks noChangeArrowheads="1"/>
            </p:cNvSpPr>
            <p:nvPr/>
          </p:nvSpPr>
          <p:spPr bwMode="auto">
            <a:xfrm>
              <a:off x="6442482" y="2834930"/>
              <a:ext cx="556535" cy="20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FF6600"/>
                  </a:solidFill>
                  <a:ea typeface="ＭＳ Ｐゴシック" pitchFamily="34" charset="-128"/>
                </a:rPr>
                <a:t>PHELIX</a:t>
              </a:r>
            </a:p>
          </p:txBody>
        </p:sp>
        <p:sp>
          <p:nvSpPr>
            <p:cNvPr id="370" name="Oval 373"/>
            <p:cNvSpPr>
              <a:spLocks noChangeArrowheads="1"/>
            </p:cNvSpPr>
            <p:nvPr/>
          </p:nvSpPr>
          <p:spPr bwMode="auto">
            <a:xfrm>
              <a:off x="7429500" y="2514601"/>
              <a:ext cx="101204" cy="9882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20967" tIns="10484" rIns="20967" bIns="10484" anchor="ctr"/>
            <a:lstStyle>
              <a:lvl1pPr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endParaRPr lang="en-US" altLang="en-US" sz="600" noProof="1">
                <a:ea typeface="ＭＳ Ｐゴシック" pitchFamily="34" charset="-128"/>
              </a:endParaRPr>
            </a:p>
          </p:txBody>
        </p:sp>
        <p:sp>
          <p:nvSpPr>
            <p:cNvPr id="371" name="Line 374"/>
            <p:cNvSpPr>
              <a:spLocks noChangeShapeType="1"/>
            </p:cNvSpPr>
            <p:nvPr/>
          </p:nvSpPr>
          <p:spPr bwMode="auto">
            <a:xfrm>
              <a:off x="6465094" y="2667000"/>
              <a:ext cx="269081" cy="0"/>
            </a:xfrm>
            <a:prstGeom prst="line">
              <a:avLst/>
            </a:prstGeom>
            <a:noFill/>
            <a:ln w="19050">
              <a:solidFill>
                <a:schemeClr val="accent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2" name="Text Box 372"/>
            <p:cNvSpPr txBox="1">
              <a:spLocks noChangeArrowheads="1"/>
            </p:cNvSpPr>
            <p:nvPr/>
          </p:nvSpPr>
          <p:spPr bwMode="auto">
            <a:xfrm>
              <a:off x="7486650" y="2400300"/>
              <a:ext cx="369311" cy="20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0025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0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C00000"/>
                  </a:solidFill>
                  <a:ea typeface="ＭＳ Ｐゴシック" pitchFamily="34" charset="-128"/>
                </a:rPr>
                <a:t>HHT</a:t>
              </a:r>
            </a:p>
          </p:txBody>
        </p:sp>
        <p:sp>
          <p:nvSpPr>
            <p:cNvPr id="373" name="Line 374"/>
            <p:cNvSpPr>
              <a:spLocks noChangeShapeType="1"/>
            </p:cNvSpPr>
            <p:nvPr/>
          </p:nvSpPr>
          <p:spPr bwMode="auto">
            <a:xfrm flipH="1">
              <a:off x="6909130" y="2555179"/>
              <a:ext cx="479809" cy="6458"/>
            </a:xfrm>
            <a:prstGeom prst="line">
              <a:avLst/>
            </a:prstGeom>
            <a:noFill/>
            <a:ln w="19050">
              <a:solidFill>
                <a:schemeClr val="accent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Abgerundetes Rechteck 3"/>
            <p:cNvSpPr/>
            <p:nvPr/>
          </p:nvSpPr>
          <p:spPr>
            <a:xfrm>
              <a:off x="6757669" y="2548341"/>
              <a:ext cx="158155" cy="278830"/>
            </a:xfrm>
            <a:prstGeom prst="roundRect">
              <a:avLst/>
            </a:prstGeom>
            <a:solidFill>
              <a:schemeClr val="tx1"/>
            </a:solidFill>
            <a:ln w="571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617397" y="1395965"/>
            <a:ext cx="4645031" cy="2116338"/>
            <a:chOff x="3463047" y="1046973"/>
            <a:chExt cx="3483773" cy="1587253"/>
          </a:xfrm>
        </p:grpSpPr>
        <p:sp>
          <p:nvSpPr>
            <p:cNvPr id="6" name="Rechteck 5"/>
            <p:cNvSpPr/>
            <p:nvPr/>
          </p:nvSpPr>
          <p:spPr>
            <a:xfrm>
              <a:off x="3463047" y="1047068"/>
              <a:ext cx="3483773" cy="37585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67" b="1" dirty="0"/>
                <a:t>Target station HHT at SIS18</a:t>
              </a:r>
            </a:p>
          </p:txBody>
        </p:sp>
        <p:sp>
          <p:nvSpPr>
            <p:cNvPr id="374" name="Rechteck 373"/>
            <p:cNvSpPr/>
            <p:nvPr/>
          </p:nvSpPr>
          <p:spPr>
            <a:xfrm>
              <a:off x="3463047" y="1046973"/>
              <a:ext cx="3474248" cy="158725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pic>
          <p:nvPicPr>
            <p:cNvPr id="375" name="Picture 2" descr="C:\Users\neumayer\Desktop\Fotos HHT\20171106_13325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51"/>
            <a:stretch/>
          </p:blipFill>
          <p:spPr bwMode="auto">
            <a:xfrm>
              <a:off x="3506998" y="1472648"/>
              <a:ext cx="1538415" cy="110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" name="Rechteck 377"/>
            <p:cNvSpPr/>
            <p:nvPr/>
          </p:nvSpPr>
          <p:spPr>
            <a:xfrm>
              <a:off x="5109459" y="1358202"/>
              <a:ext cx="1803567" cy="1177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en-US" altLang="en-US" sz="1867" b="1" dirty="0"/>
                <a:t>Ions</a:t>
              </a:r>
            </a:p>
            <a:p>
              <a:pPr marL="228594" indent="-228594" eaLnBrk="0" hangingPunct="0">
                <a:buFont typeface="Wingdings" panose="05000000000000000000" pitchFamily="2" charset="2"/>
                <a:buChar char="Ø"/>
              </a:pPr>
              <a:r>
                <a:rPr lang="en-US" altLang="en-US" sz="1467" b="1" dirty="0"/>
                <a:t>e</a:t>
              </a:r>
              <a:r>
                <a:rPr lang="en-US" altLang="en-US" sz="1467" b="1" dirty="0">
                  <a:solidFill>
                    <a:prstClr val="black"/>
                  </a:solidFill>
                </a:rPr>
                <a:t>nergy: 400 MeV/u</a:t>
              </a:r>
            </a:p>
            <a:p>
              <a:pPr marL="228594" indent="-228594" eaLnBrk="0" hangingPunct="0">
                <a:buFont typeface="Wingdings" panose="05000000000000000000" pitchFamily="2" charset="2"/>
                <a:buChar char="Ø"/>
              </a:pPr>
              <a:r>
                <a:rPr lang="en-US" altLang="en-US" sz="1467" b="1" dirty="0">
                  <a:solidFill>
                    <a:prstClr val="black"/>
                  </a:solidFill>
                </a:rPr>
                <a:t>up to 10</a:t>
              </a:r>
              <a:r>
                <a:rPr lang="en-US" altLang="en-US" sz="1467" b="1" baseline="30000" dirty="0">
                  <a:solidFill>
                    <a:prstClr val="black"/>
                  </a:solidFill>
                </a:rPr>
                <a:t>10</a:t>
              </a:r>
              <a:r>
                <a:rPr lang="en-US" altLang="en-US" sz="1467" b="1" dirty="0">
                  <a:solidFill>
                    <a:prstClr val="black"/>
                  </a:solidFill>
                </a:rPr>
                <a:t> ion/pulse</a:t>
              </a:r>
            </a:p>
            <a:p>
              <a:pPr defTabSz="537620" eaLnBrk="0" hangingPunct="0">
                <a:spcBef>
                  <a:spcPts val="800"/>
                </a:spcBef>
              </a:pPr>
              <a:r>
                <a:rPr lang="en-US" altLang="en-US" sz="1867" b="1" dirty="0">
                  <a:solidFill>
                    <a:schemeClr val="tx2"/>
                  </a:solidFill>
                </a:rPr>
                <a:t>Laser (2020) </a:t>
              </a:r>
              <a:r>
                <a:rPr lang="en-US" altLang="en-US" sz="1333" b="1" dirty="0">
                  <a:solidFill>
                    <a:schemeClr val="tx2"/>
                  </a:solidFill>
                </a:rPr>
                <a:t>	</a:t>
              </a:r>
            </a:p>
            <a:p>
              <a:pPr marL="228594" indent="-228594" defTabSz="537620" eaLnBrk="0" hangingPunct="0">
                <a:buFont typeface="Wingdings" panose="05000000000000000000" pitchFamily="2" charset="2"/>
                <a:buChar char="Ø"/>
              </a:pPr>
              <a:r>
                <a:rPr lang="en-US" altLang="en-US" sz="1333" b="1" dirty="0">
                  <a:solidFill>
                    <a:schemeClr val="tx2"/>
                  </a:solidFill>
                </a:rPr>
                <a:t>200 J, 2</a:t>
              </a:r>
              <a:r>
                <a:rPr lang="en-US" altLang="en-US" sz="1333" b="1" dirty="0">
                  <a:solidFill>
                    <a:schemeClr val="tx2"/>
                  </a:solidFill>
                  <a:latin typeface="Symbol" panose="05050102010706020507" pitchFamily="18" charset="2"/>
                </a:rPr>
                <a:t>w, </a:t>
              </a:r>
              <a:r>
                <a:rPr lang="en-US" altLang="en-US" sz="1333" b="1" dirty="0">
                  <a:solidFill>
                    <a:schemeClr val="tx2"/>
                  </a:solidFill>
                </a:rPr>
                <a:t>0.3- 10 ns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21129" y="1395964"/>
            <a:ext cx="3903388" cy="2389187"/>
            <a:chOff x="315846" y="1061355"/>
            <a:chExt cx="2927541" cy="179189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315847" y="1061355"/>
              <a:ext cx="2927540" cy="34885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1867" b="1" dirty="0">
                  <a:solidFill>
                    <a:schemeClr val="bg1"/>
                  </a:solidFill>
                  <a:ea typeface="ＭＳ Ｐゴシック" pitchFamily="34" charset="-128"/>
                </a:rPr>
                <a:t>Target station Z6 at UNILAC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292810" y="1118505"/>
              <a:ext cx="60612" cy="14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0967" tIns="10484" rIns="20967" bIns="10484">
              <a:spAutoFit/>
            </a:bodyPr>
            <a:lstStyle>
              <a:lvl1pPr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20955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2095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r>
                <a:rPr lang="en-US" altLang="en-US" sz="1100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15846" y="1061355"/>
              <a:ext cx="2917632" cy="1791890"/>
            </a:xfrm>
            <a:prstGeom prst="rect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32708" y="1384835"/>
              <a:ext cx="1744448" cy="73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lnSpc>
                  <a:spcPct val="150000"/>
                </a:lnSpc>
              </a:pPr>
              <a:r>
                <a:rPr lang="en-US" altLang="en-US" sz="1867" b="1" dirty="0"/>
                <a:t>Ions</a:t>
              </a:r>
            </a:p>
            <a:p>
              <a:pPr marL="228594" indent="-228594" eaLnBrk="0" hangingPunct="0">
                <a:buFont typeface="Wingdings" panose="05000000000000000000" pitchFamily="2" charset="2"/>
                <a:buChar char="Ø"/>
              </a:pPr>
              <a:r>
                <a:rPr lang="en-US" altLang="en-US" sz="1467" b="1" dirty="0"/>
                <a:t>energy: 3 - 12 MeV/u</a:t>
              </a:r>
            </a:p>
            <a:p>
              <a:pPr marL="228594" indent="-228594" eaLnBrk="0" hangingPunct="0">
                <a:buFont typeface="Wingdings" panose="05000000000000000000" pitchFamily="2" charset="2"/>
                <a:buChar char="Ø"/>
              </a:pPr>
              <a:r>
                <a:rPr lang="en-US" altLang="en-US" sz="1467" b="1" dirty="0"/>
                <a:t>intensity: ~1 </a:t>
              </a:r>
              <a:r>
                <a:rPr lang="en-US" altLang="en-US" sz="1467" b="1" dirty="0" err="1"/>
                <a:t>pmA</a:t>
              </a:r>
              <a:endParaRPr lang="en-US" altLang="en-US" sz="1467" b="1" dirty="0"/>
            </a:p>
          </p:txBody>
        </p:sp>
        <p:pic>
          <p:nvPicPr>
            <p:cNvPr id="13" name="Picture 13" descr="P5143212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251" y="1445621"/>
              <a:ext cx="1090668" cy="92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1" name="Rechteck 380"/>
            <p:cNvSpPr/>
            <p:nvPr/>
          </p:nvSpPr>
          <p:spPr>
            <a:xfrm>
              <a:off x="337405" y="2087521"/>
              <a:ext cx="2569373" cy="73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Aft>
                  <a:spcPct val="50000"/>
                </a:spcAft>
                <a:tabLst>
                  <a:tab pos="476239" algn="l"/>
                </a:tabLst>
              </a:pPr>
              <a:r>
                <a:rPr lang="en-US" altLang="en-US" sz="1867" b="1" dirty="0">
                  <a:solidFill>
                    <a:srgbClr val="1F497D"/>
                  </a:solidFill>
                </a:rPr>
                <a:t>Laser</a:t>
              </a:r>
            </a:p>
            <a:p>
              <a:pPr marL="228594" indent="-228594" eaLnBrk="0" hangingPunct="0">
                <a:buFont typeface="Wingdings" panose="05000000000000000000" pitchFamily="2" charset="2"/>
                <a:buChar char="Ø"/>
                <a:tabLst>
                  <a:tab pos="476239" algn="l"/>
                </a:tabLst>
              </a:pPr>
              <a:r>
                <a:rPr lang="en-US" altLang="en-US" sz="1467" b="1" dirty="0">
                  <a:solidFill>
                    <a:srgbClr val="1F497D"/>
                  </a:solidFill>
                </a:rPr>
                <a:t>200 J @ 1 – 10 ns, 2</a:t>
              </a:r>
              <a:r>
                <a:rPr lang="en-US" altLang="en-US" sz="1467" b="1" dirty="0">
                  <a:solidFill>
                    <a:srgbClr val="1F497D"/>
                  </a:solidFill>
                  <a:latin typeface="Symbol" pitchFamily="18" charset="2"/>
                </a:rPr>
                <a:t>w</a:t>
              </a:r>
            </a:p>
            <a:p>
              <a:pPr marL="228594" indent="-228594" eaLnBrk="0" hangingPunct="0">
                <a:buFont typeface="Wingdings" panose="05000000000000000000" pitchFamily="2" charset="2"/>
                <a:buChar char="Ø"/>
              </a:pPr>
              <a:r>
                <a:rPr lang="en-US" altLang="en-US" sz="1467" b="1" dirty="0">
                  <a:solidFill>
                    <a:srgbClr val="1F497D"/>
                  </a:solidFill>
                </a:rPr>
                <a:t>30 J @ 0.3 – 2 </a:t>
              </a:r>
              <a:r>
                <a:rPr lang="en-US" altLang="en-US" sz="1467" b="1" dirty="0" err="1">
                  <a:solidFill>
                    <a:srgbClr val="1F497D"/>
                  </a:solidFill>
                </a:rPr>
                <a:t>ps</a:t>
              </a:r>
              <a:r>
                <a:rPr lang="en-US" altLang="en-US" sz="1467" b="1" dirty="0">
                  <a:solidFill>
                    <a:srgbClr val="1F497D"/>
                  </a:solidFill>
                </a:rPr>
                <a:t> (100 TW)</a:t>
              </a:r>
            </a:p>
          </p:txBody>
        </p:sp>
      </p:grpSp>
      <p:sp>
        <p:nvSpPr>
          <p:cNvPr id="22" name="Foliennummernplatzhalt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0" name="Rectangle 3377"/>
          <p:cNvSpPr>
            <a:spLocks noChangeArrowheads="1"/>
          </p:cNvSpPr>
          <p:nvPr/>
        </p:nvSpPr>
        <p:spPr bwMode="auto">
          <a:xfrm>
            <a:off x="9051017" y="5724459"/>
            <a:ext cx="735164" cy="167283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895" name="Rectangle 3429"/>
          <p:cNvSpPr>
            <a:spLocks noChangeArrowheads="1"/>
          </p:cNvSpPr>
          <p:nvPr/>
        </p:nvSpPr>
        <p:spPr bwMode="auto">
          <a:xfrm rot="5400000" flipH="1" flipV="1">
            <a:off x="9723846" y="3102152"/>
            <a:ext cx="289164" cy="26309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882" name="Rectangle 8577"/>
          <p:cNvSpPr>
            <a:spLocks noChangeArrowheads="1"/>
          </p:cNvSpPr>
          <p:nvPr/>
        </p:nvSpPr>
        <p:spPr bwMode="auto">
          <a:xfrm>
            <a:off x="10005646" y="3043458"/>
            <a:ext cx="504175" cy="848581"/>
          </a:xfrm>
          <a:prstGeom prst="rect">
            <a:avLst/>
          </a:prstGeom>
          <a:solidFill>
            <a:srgbClr val="C0C0C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1467" b="1" dirty="0">
              <a:ea typeface="MS PGothic" pitchFamily="34" charset="-128"/>
            </a:endParaRPr>
          </a:p>
        </p:txBody>
      </p:sp>
      <p:sp>
        <p:nvSpPr>
          <p:cNvPr id="6871" name="Rectangle 8624"/>
          <p:cNvSpPr>
            <a:spLocks noChangeArrowheads="1"/>
          </p:cNvSpPr>
          <p:nvPr/>
        </p:nvSpPr>
        <p:spPr bwMode="auto">
          <a:xfrm>
            <a:off x="9967587" y="5054523"/>
            <a:ext cx="327832" cy="909116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 altLang="en-US" sz="1467" dirty="0">
              <a:ea typeface="MS PGothic" pitchFamily="34" charset="-128"/>
            </a:endParaRPr>
          </a:p>
        </p:txBody>
      </p:sp>
      <p:sp>
        <p:nvSpPr>
          <p:cNvPr id="6880" name="Text Box 8625"/>
          <p:cNvSpPr txBox="1">
            <a:spLocks noChangeArrowheads="1"/>
          </p:cNvSpPr>
          <p:nvPr/>
        </p:nvSpPr>
        <p:spPr bwMode="auto">
          <a:xfrm rot="16200000">
            <a:off x="9812044" y="5294860"/>
            <a:ext cx="7569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diagnostics</a:t>
            </a:r>
          </a:p>
        </p:txBody>
      </p:sp>
      <p:sp>
        <p:nvSpPr>
          <p:cNvPr id="6873" name="Rectangle 3429"/>
          <p:cNvSpPr>
            <a:spLocks noChangeArrowheads="1"/>
          </p:cNvSpPr>
          <p:nvPr/>
        </p:nvSpPr>
        <p:spPr bwMode="auto">
          <a:xfrm rot="5400000" flipH="1" flipV="1">
            <a:off x="9773145" y="5687512"/>
            <a:ext cx="289164" cy="26309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870" name="Rectangle 8623"/>
          <p:cNvSpPr>
            <a:spLocks noChangeArrowheads="1"/>
          </p:cNvSpPr>
          <p:nvPr/>
        </p:nvSpPr>
        <p:spPr bwMode="auto">
          <a:xfrm>
            <a:off x="9440983" y="4956682"/>
            <a:ext cx="953196" cy="1149692"/>
          </a:xfrm>
          <a:prstGeom prst="rect">
            <a:avLst/>
          </a:prstGeom>
          <a:noFill/>
          <a:ln w="57150">
            <a:solidFill>
              <a:srgbClr val="0099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867" dirty="0"/>
          </a:p>
        </p:txBody>
      </p:sp>
      <p:grpSp>
        <p:nvGrpSpPr>
          <p:cNvPr id="942" name="Group 8583"/>
          <p:cNvGrpSpPr>
            <a:grpSpLocks/>
          </p:cNvGrpSpPr>
          <p:nvPr/>
        </p:nvGrpSpPr>
        <p:grpSpPr bwMode="auto">
          <a:xfrm>
            <a:off x="328318" y="1379659"/>
            <a:ext cx="6684389" cy="4697615"/>
            <a:chOff x="412" y="677"/>
            <a:chExt cx="4670" cy="3346"/>
          </a:xfrm>
        </p:grpSpPr>
        <p:sp>
          <p:nvSpPr>
            <p:cNvPr id="3165" name="Rectangle 8592"/>
            <p:cNvSpPr>
              <a:spLocks noChangeArrowheads="1"/>
            </p:cNvSpPr>
            <p:nvPr/>
          </p:nvSpPr>
          <p:spPr bwMode="auto">
            <a:xfrm>
              <a:off x="5009" y="725"/>
              <a:ext cx="73" cy="3298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57" name="Rectangle 8584"/>
            <p:cNvSpPr>
              <a:spLocks noChangeArrowheads="1"/>
            </p:cNvSpPr>
            <p:nvPr/>
          </p:nvSpPr>
          <p:spPr bwMode="auto">
            <a:xfrm>
              <a:off x="4439" y="2039"/>
              <a:ext cx="570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58" name="Rectangle 8585"/>
            <p:cNvSpPr>
              <a:spLocks noChangeArrowheads="1"/>
            </p:cNvSpPr>
            <p:nvPr/>
          </p:nvSpPr>
          <p:spPr bwMode="auto">
            <a:xfrm>
              <a:off x="412" y="677"/>
              <a:ext cx="57" cy="332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59" name="Rectangle 8586"/>
            <p:cNvSpPr>
              <a:spLocks noChangeArrowheads="1"/>
            </p:cNvSpPr>
            <p:nvPr/>
          </p:nvSpPr>
          <p:spPr bwMode="auto">
            <a:xfrm>
              <a:off x="412" y="3975"/>
              <a:ext cx="4670" cy="48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0" name="Rectangle 8587"/>
            <p:cNvSpPr>
              <a:spLocks noChangeArrowheads="1"/>
            </p:cNvSpPr>
            <p:nvPr/>
          </p:nvSpPr>
          <p:spPr bwMode="auto">
            <a:xfrm>
              <a:off x="415" y="677"/>
              <a:ext cx="2392" cy="48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1" name="Rectangle 8588"/>
            <p:cNvSpPr>
              <a:spLocks noChangeArrowheads="1"/>
            </p:cNvSpPr>
            <p:nvPr/>
          </p:nvSpPr>
          <p:spPr bwMode="auto">
            <a:xfrm>
              <a:off x="3048" y="677"/>
              <a:ext cx="2034" cy="48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2" name="Rectangle 8589"/>
            <p:cNvSpPr>
              <a:spLocks noChangeArrowheads="1"/>
            </p:cNvSpPr>
            <p:nvPr/>
          </p:nvSpPr>
          <p:spPr bwMode="auto">
            <a:xfrm>
              <a:off x="3399" y="725"/>
              <a:ext cx="70" cy="109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3" name="Rectangle 8590"/>
            <p:cNvSpPr>
              <a:spLocks noChangeArrowheads="1"/>
            </p:cNvSpPr>
            <p:nvPr/>
          </p:nvSpPr>
          <p:spPr bwMode="auto">
            <a:xfrm>
              <a:off x="2757" y="725"/>
              <a:ext cx="50" cy="1096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4" name="Rectangle 8591"/>
            <p:cNvSpPr>
              <a:spLocks noChangeArrowheads="1"/>
            </p:cNvSpPr>
            <p:nvPr/>
          </p:nvSpPr>
          <p:spPr bwMode="auto">
            <a:xfrm>
              <a:off x="2733" y="2039"/>
              <a:ext cx="1706" cy="48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6" name="Rectangle 8593"/>
            <p:cNvSpPr>
              <a:spLocks noChangeArrowheads="1"/>
            </p:cNvSpPr>
            <p:nvPr/>
          </p:nvSpPr>
          <p:spPr bwMode="auto">
            <a:xfrm>
              <a:off x="2803" y="1112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7" name="Rectangle 8594"/>
            <p:cNvSpPr>
              <a:spLocks noChangeArrowheads="1"/>
            </p:cNvSpPr>
            <p:nvPr/>
          </p:nvSpPr>
          <p:spPr bwMode="auto">
            <a:xfrm>
              <a:off x="2803" y="1168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8" name="Rectangle 8595"/>
            <p:cNvSpPr>
              <a:spLocks noChangeArrowheads="1"/>
            </p:cNvSpPr>
            <p:nvPr/>
          </p:nvSpPr>
          <p:spPr bwMode="auto">
            <a:xfrm>
              <a:off x="2803" y="1224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69" name="Rectangle 8596"/>
            <p:cNvSpPr>
              <a:spLocks noChangeArrowheads="1"/>
            </p:cNvSpPr>
            <p:nvPr/>
          </p:nvSpPr>
          <p:spPr bwMode="auto">
            <a:xfrm>
              <a:off x="2803" y="1280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0" name="Rectangle 8597"/>
            <p:cNvSpPr>
              <a:spLocks noChangeArrowheads="1"/>
            </p:cNvSpPr>
            <p:nvPr/>
          </p:nvSpPr>
          <p:spPr bwMode="auto">
            <a:xfrm>
              <a:off x="2803" y="1337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1" name="Rectangle 8598"/>
            <p:cNvSpPr>
              <a:spLocks noChangeArrowheads="1"/>
            </p:cNvSpPr>
            <p:nvPr/>
          </p:nvSpPr>
          <p:spPr bwMode="auto">
            <a:xfrm>
              <a:off x="2803" y="1393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2" name="Rectangle 8599"/>
            <p:cNvSpPr>
              <a:spLocks noChangeArrowheads="1"/>
            </p:cNvSpPr>
            <p:nvPr/>
          </p:nvSpPr>
          <p:spPr bwMode="auto">
            <a:xfrm>
              <a:off x="2803" y="1449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3" name="Rectangle 8600"/>
            <p:cNvSpPr>
              <a:spLocks noChangeArrowheads="1"/>
            </p:cNvSpPr>
            <p:nvPr/>
          </p:nvSpPr>
          <p:spPr bwMode="auto">
            <a:xfrm>
              <a:off x="2803" y="1505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4" name="Rectangle 8601"/>
            <p:cNvSpPr>
              <a:spLocks noChangeArrowheads="1"/>
            </p:cNvSpPr>
            <p:nvPr/>
          </p:nvSpPr>
          <p:spPr bwMode="auto">
            <a:xfrm>
              <a:off x="2803" y="1561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5" name="Rectangle 8602"/>
            <p:cNvSpPr>
              <a:spLocks noChangeArrowheads="1"/>
            </p:cNvSpPr>
            <p:nvPr/>
          </p:nvSpPr>
          <p:spPr bwMode="auto">
            <a:xfrm>
              <a:off x="2803" y="1617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6" name="Rectangle 8603"/>
            <p:cNvSpPr>
              <a:spLocks noChangeArrowheads="1"/>
            </p:cNvSpPr>
            <p:nvPr/>
          </p:nvSpPr>
          <p:spPr bwMode="auto">
            <a:xfrm>
              <a:off x="2803" y="1673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7" name="Rectangle 8604"/>
            <p:cNvSpPr>
              <a:spLocks noChangeArrowheads="1"/>
            </p:cNvSpPr>
            <p:nvPr/>
          </p:nvSpPr>
          <p:spPr bwMode="auto">
            <a:xfrm>
              <a:off x="2803" y="1729"/>
              <a:ext cx="246" cy="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8" name="Rectangle 8605"/>
            <p:cNvSpPr>
              <a:spLocks noChangeArrowheads="1"/>
            </p:cNvSpPr>
            <p:nvPr/>
          </p:nvSpPr>
          <p:spPr bwMode="auto">
            <a:xfrm>
              <a:off x="3052" y="1112"/>
              <a:ext cx="50" cy="709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79" name="Line 8606"/>
            <p:cNvSpPr>
              <a:spLocks noChangeShapeType="1"/>
            </p:cNvSpPr>
            <p:nvPr/>
          </p:nvSpPr>
          <p:spPr bwMode="auto">
            <a:xfrm>
              <a:off x="2741" y="1821"/>
              <a:ext cx="0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80" name="Arc 8607"/>
            <p:cNvSpPr>
              <a:spLocks/>
            </p:cNvSpPr>
            <p:nvPr/>
          </p:nvSpPr>
          <p:spPr bwMode="auto">
            <a:xfrm>
              <a:off x="2742" y="1821"/>
              <a:ext cx="227" cy="21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6"/>
                <a:gd name="T1" fmla="*/ 0 h 21600"/>
                <a:gd name="T2" fmla="*/ 21596 w 21596"/>
                <a:gd name="T3" fmla="*/ 21203 h 21600"/>
                <a:gd name="T4" fmla="*/ 0 w 2159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600" fill="none" extrusionOk="0">
                  <a:moveTo>
                    <a:pt x="-1" y="0"/>
                  </a:moveTo>
                  <a:cubicBezTo>
                    <a:pt x="11774" y="0"/>
                    <a:pt x="21379" y="9430"/>
                    <a:pt x="21596" y="21202"/>
                  </a:cubicBezTo>
                </a:path>
                <a:path w="21596" h="21600" stroke="0" extrusionOk="0">
                  <a:moveTo>
                    <a:pt x="-1" y="0"/>
                  </a:moveTo>
                  <a:cubicBezTo>
                    <a:pt x="11774" y="0"/>
                    <a:pt x="21379" y="9430"/>
                    <a:pt x="21596" y="2120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81" name="Arc 8608"/>
            <p:cNvSpPr>
              <a:spLocks/>
            </p:cNvSpPr>
            <p:nvPr/>
          </p:nvSpPr>
          <p:spPr bwMode="auto">
            <a:xfrm rot="-5400000">
              <a:off x="3152" y="1592"/>
              <a:ext cx="219" cy="2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893"/>
                <a:gd name="T2" fmla="*/ 21598 w 21600"/>
                <a:gd name="T3" fmla="*/ 21893 h 21893"/>
                <a:gd name="T4" fmla="*/ 0 w 21600"/>
                <a:gd name="T5" fmla="*/ 21600 h 2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893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97"/>
                    <a:pt x="21599" y="21795"/>
                    <a:pt x="21598" y="21893"/>
                  </a:cubicBezTo>
                </a:path>
                <a:path w="21600" h="21893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97"/>
                    <a:pt x="21599" y="21795"/>
                    <a:pt x="21598" y="2189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82" name="Line 8609"/>
            <p:cNvSpPr>
              <a:spLocks noChangeShapeType="1"/>
            </p:cNvSpPr>
            <p:nvPr/>
          </p:nvSpPr>
          <p:spPr bwMode="auto">
            <a:xfrm>
              <a:off x="2742" y="1821"/>
              <a:ext cx="7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83" name="Arc 8610"/>
            <p:cNvSpPr>
              <a:spLocks/>
            </p:cNvSpPr>
            <p:nvPr/>
          </p:nvSpPr>
          <p:spPr bwMode="auto">
            <a:xfrm rot="-5400000">
              <a:off x="3236" y="1814"/>
              <a:ext cx="218" cy="23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6"/>
                <a:gd name="T1" fmla="*/ 0 h 21600"/>
                <a:gd name="T2" fmla="*/ 21596 w 21596"/>
                <a:gd name="T3" fmla="*/ 21203 h 21600"/>
                <a:gd name="T4" fmla="*/ 0 w 2159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600" fill="none" extrusionOk="0">
                  <a:moveTo>
                    <a:pt x="-1" y="0"/>
                  </a:moveTo>
                  <a:cubicBezTo>
                    <a:pt x="11774" y="0"/>
                    <a:pt x="21379" y="9430"/>
                    <a:pt x="21596" y="21202"/>
                  </a:cubicBezTo>
                </a:path>
                <a:path w="21596" h="21600" stroke="0" extrusionOk="0">
                  <a:moveTo>
                    <a:pt x="-1" y="0"/>
                  </a:moveTo>
                  <a:cubicBezTo>
                    <a:pt x="11774" y="0"/>
                    <a:pt x="21379" y="9430"/>
                    <a:pt x="21596" y="2120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84" name="Line 8611"/>
            <p:cNvSpPr>
              <a:spLocks noChangeShapeType="1"/>
            </p:cNvSpPr>
            <p:nvPr/>
          </p:nvSpPr>
          <p:spPr bwMode="auto">
            <a:xfrm>
              <a:off x="3469" y="1821"/>
              <a:ext cx="0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85" name="Arc 8612"/>
            <p:cNvSpPr>
              <a:spLocks/>
            </p:cNvSpPr>
            <p:nvPr/>
          </p:nvSpPr>
          <p:spPr bwMode="auto">
            <a:xfrm rot="-5400000">
              <a:off x="3144" y="886"/>
              <a:ext cx="219" cy="2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893"/>
                <a:gd name="T2" fmla="*/ 21598 w 21600"/>
                <a:gd name="T3" fmla="*/ 21893 h 21893"/>
                <a:gd name="T4" fmla="*/ 0 w 21600"/>
                <a:gd name="T5" fmla="*/ 21600 h 2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893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97"/>
                    <a:pt x="21599" y="21795"/>
                    <a:pt x="21598" y="21893"/>
                  </a:cubicBezTo>
                </a:path>
                <a:path w="21600" h="21893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97"/>
                    <a:pt x="21599" y="21795"/>
                    <a:pt x="21598" y="2189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186" name="Line 8613"/>
            <p:cNvSpPr>
              <a:spLocks noChangeShapeType="1"/>
            </p:cNvSpPr>
            <p:nvPr/>
          </p:nvSpPr>
          <p:spPr bwMode="auto">
            <a:xfrm>
              <a:off x="3048" y="1112"/>
              <a:ext cx="3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</p:grpSp>
      <p:sp>
        <p:nvSpPr>
          <p:cNvPr id="5175" name="Text Box 8620"/>
          <p:cNvSpPr txBox="1">
            <a:spLocks noChangeArrowheads="1"/>
          </p:cNvSpPr>
          <p:nvPr/>
        </p:nvSpPr>
        <p:spPr bwMode="auto">
          <a:xfrm>
            <a:off x="7878346" y="5908083"/>
            <a:ext cx="79979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b="1" dirty="0">
                <a:ea typeface="MS PGothic" pitchFamily="34" charset="-128"/>
              </a:rPr>
              <a:t>100 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PHELIX is the work horse of plasma physics at GSI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ectangle 8573"/>
          <p:cNvSpPr>
            <a:spLocks noChangeArrowheads="1"/>
          </p:cNvSpPr>
          <p:nvPr/>
        </p:nvSpPr>
        <p:spPr bwMode="auto">
          <a:xfrm>
            <a:off x="1032734" y="2424417"/>
            <a:ext cx="2370469" cy="5611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1400" b="1" dirty="0">
              <a:ea typeface="MS PGothic" pitchFamily="34" charset="-128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1599294" y="2466239"/>
            <a:ext cx="290844" cy="79840"/>
          </a:xfrm>
          <a:prstGeom prst="rect">
            <a:avLst/>
          </a:prstGeom>
          <a:solidFill>
            <a:srgbClr val="66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26703" y="1362930"/>
            <a:ext cx="1388659" cy="2986765"/>
          </a:xfrm>
          <a:prstGeom prst="rect">
            <a:avLst/>
          </a:prstGeom>
          <a:solidFill>
            <a:schemeClr val="bg1"/>
          </a:solidFill>
          <a:ln w="57150">
            <a:solidFill>
              <a:srgbClr val="00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 rot="16200000">
            <a:off x="7618795" y="2867861"/>
            <a:ext cx="590053" cy="554791"/>
            <a:chOff x="1566" y="2765"/>
            <a:chExt cx="452" cy="393"/>
          </a:xfrm>
        </p:grpSpPr>
        <p:sp>
          <p:nvSpPr>
            <p:cNvPr id="3484" name="Oval 5"/>
            <p:cNvSpPr>
              <a:spLocks noChangeArrowheads="1"/>
            </p:cNvSpPr>
            <p:nvPr/>
          </p:nvSpPr>
          <p:spPr bwMode="auto">
            <a:xfrm>
              <a:off x="1628" y="2790"/>
              <a:ext cx="363" cy="363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grpSp>
          <p:nvGrpSpPr>
            <p:cNvPr id="3485" name="Group 6"/>
            <p:cNvGrpSpPr>
              <a:grpSpLocks/>
            </p:cNvGrpSpPr>
            <p:nvPr/>
          </p:nvGrpSpPr>
          <p:grpSpPr bwMode="auto">
            <a:xfrm rot="-5400000">
              <a:off x="1595" y="2736"/>
              <a:ext cx="393" cy="452"/>
              <a:chOff x="3729" y="1045"/>
              <a:chExt cx="2024" cy="2298"/>
            </a:xfrm>
          </p:grpSpPr>
          <p:sp>
            <p:nvSpPr>
              <p:cNvPr id="3486" name="Freeform 7"/>
              <p:cNvSpPr>
                <a:spLocks/>
              </p:cNvSpPr>
              <p:nvPr/>
            </p:nvSpPr>
            <p:spPr bwMode="auto">
              <a:xfrm>
                <a:off x="5170" y="3111"/>
                <a:ext cx="66" cy="66"/>
              </a:xfrm>
              <a:custGeom>
                <a:avLst/>
                <a:gdLst>
                  <a:gd name="T0" fmla="*/ 66 w 66"/>
                  <a:gd name="T1" fmla="*/ 10 h 66"/>
                  <a:gd name="T2" fmla="*/ 11 w 66"/>
                  <a:gd name="T3" fmla="*/ 66 h 66"/>
                  <a:gd name="T4" fmla="*/ 0 w 66"/>
                  <a:gd name="T5" fmla="*/ 55 h 66"/>
                  <a:gd name="T6" fmla="*/ 55 w 66"/>
                  <a:gd name="T7" fmla="*/ 0 h 66"/>
                  <a:gd name="T8" fmla="*/ 66 w 66"/>
                  <a:gd name="T9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66" y="10"/>
                    </a:moveTo>
                    <a:lnTo>
                      <a:pt x="11" y="66"/>
                    </a:lnTo>
                    <a:lnTo>
                      <a:pt x="0" y="55"/>
                    </a:lnTo>
                    <a:lnTo>
                      <a:pt x="55" y="0"/>
                    </a:lnTo>
                    <a:lnTo>
                      <a:pt x="66" y="1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87" name="Freeform 8"/>
              <p:cNvSpPr>
                <a:spLocks/>
              </p:cNvSpPr>
              <p:nvPr/>
            </p:nvSpPr>
            <p:spPr bwMode="auto">
              <a:xfrm>
                <a:off x="5183" y="2993"/>
                <a:ext cx="33" cy="29"/>
              </a:xfrm>
              <a:custGeom>
                <a:avLst/>
                <a:gdLst>
                  <a:gd name="T0" fmla="*/ 33 w 33"/>
                  <a:gd name="T1" fmla="*/ 12 h 29"/>
                  <a:gd name="T2" fmla="*/ 9 w 33"/>
                  <a:gd name="T3" fmla="*/ 29 h 29"/>
                  <a:gd name="T4" fmla="*/ 0 w 33"/>
                  <a:gd name="T5" fmla="*/ 17 h 29"/>
                  <a:gd name="T6" fmla="*/ 24 w 33"/>
                  <a:gd name="T7" fmla="*/ 0 h 29"/>
                  <a:gd name="T8" fmla="*/ 33 w 33"/>
                  <a:gd name="T9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9">
                    <a:moveTo>
                      <a:pt x="33" y="12"/>
                    </a:moveTo>
                    <a:lnTo>
                      <a:pt x="9" y="29"/>
                    </a:lnTo>
                    <a:lnTo>
                      <a:pt x="0" y="17"/>
                    </a:lnTo>
                    <a:lnTo>
                      <a:pt x="24" y="0"/>
                    </a:lnTo>
                    <a:lnTo>
                      <a:pt x="33" y="1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88" name="Freeform 9"/>
              <p:cNvSpPr>
                <a:spLocks/>
              </p:cNvSpPr>
              <p:nvPr/>
            </p:nvSpPr>
            <p:spPr bwMode="auto">
              <a:xfrm>
                <a:off x="5195" y="3039"/>
                <a:ext cx="23" cy="23"/>
              </a:xfrm>
              <a:custGeom>
                <a:avLst/>
                <a:gdLst>
                  <a:gd name="T0" fmla="*/ 11 w 23"/>
                  <a:gd name="T1" fmla="*/ 0 h 23"/>
                  <a:gd name="T2" fmla="*/ 23 w 23"/>
                  <a:gd name="T3" fmla="*/ 12 h 23"/>
                  <a:gd name="T4" fmla="*/ 12 w 23"/>
                  <a:gd name="T5" fmla="*/ 23 h 23"/>
                  <a:gd name="T6" fmla="*/ 0 w 23"/>
                  <a:gd name="T7" fmla="*/ 11 h 23"/>
                  <a:gd name="T8" fmla="*/ 11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1" y="0"/>
                    </a:moveTo>
                    <a:lnTo>
                      <a:pt x="23" y="12"/>
                    </a:lnTo>
                    <a:lnTo>
                      <a:pt x="12" y="23"/>
                    </a:lnTo>
                    <a:lnTo>
                      <a:pt x="0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89" name="Freeform 10"/>
              <p:cNvSpPr>
                <a:spLocks/>
              </p:cNvSpPr>
              <p:nvPr/>
            </p:nvSpPr>
            <p:spPr bwMode="auto">
              <a:xfrm>
                <a:off x="5195" y="3039"/>
                <a:ext cx="23" cy="23"/>
              </a:xfrm>
              <a:custGeom>
                <a:avLst/>
                <a:gdLst>
                  <a:gd name="T0" fmla="*/ 23 w 23"/>
                  <a:gd name="T1" fmla="*/ 11 h 23"/>
                  <a:gd name="T2" fmla="*/ 11 w 23"/>
                  <a:gd name="T3" fmla="*/ 23 h 23"/>
                  <a:gd name="T4" fmla="*/ 0 w 23"/>
                  <a:gd name="T5" fmla="*/ 12 h 23"/>
                  <a:gd name="T6" fmla="*/ 12 w 23"/>
                  <a:gd name="T7" fmla="*/ 0 h 23"/>
                  <a:gd name="T8" fmla="*/ 23 w 23"/>
                  <a:gd name="T9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3" y="11"/>
                    </a:moveTo>
                    <a:lnTo>
                      <a:pt x="11" y="23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0" name="Freeform 11"/>
              <p:cNvSpPr>
                <a:spLocks noEditPoints="1"/>
              </p:cNvSpPr>
              <p:nvPr/>
            </p:nvSpPr>
            <p:spPr bwMode="auto">
              <a:xfrm>
                <a:off x="5192" y="3036"/>
                <a:ext cx="29" cy="29"/>
              </a:xfrm>
              <a:custGeom>
                <a:avLst/>
                <a:gdLst>
                  <a:gd name="T0" fmla="*/ 27 w 29"/>
                  <a:gd name="T1" fmla="*/ 22 h 29"/>
                  <a:gd name="T2" fmla="*/ 22 w 29"/>
                  <a:gd name="T3" fmla="*/ 27 h 29"/>
                  <a:gd name="T4" fmla="*/ 17 w 29"/>
                  <a:gd name="T5" fmla="*/ 29 h 29"/>
                  <a:gd name="T6" fmla="*/ 11 w 29"/>
                  <a:gd name="T7" fmla="*/ 15 h 29"/>
                  <a:gd name="T8" fmla="*/ 17 w 29"/>
                  <a:gd name="T9" fmla="*/ 13 h 29"/>
                  <a:gd name="T10" fmla="*/ 27 w 29"/>
                  <a:gd name="T11" fmla="*/ 22 h 29"/>
                  <a:gd name="T12" fmla="*/ 29 w 29"/>
                  <a:gd name="T13" fmla="*/ 11 h 29"/>
                  <a:gd name="T14" fmla="*/ 29 w 29"/>
                  <a:gd name="T15" fmla="*/ 17 h 29"/>
                  <a:gd name="T16" fmla="*/ 27 w 29"/>
                  <a:gd name="T17" fmla="*/ 22 h 29"/>
                  <a:gd name="T18" fmla="*/ 12 w 29"/>
                  <a:gd name="T19" fmla="*/ 17 h 29"/>
                  <a:gd name="T20" fmla="*/ 14 w 29"/>
                  <a:gd name="T21" fmla="*/ 12 h 29"/>
                  <a:gd name="T22" fmla="*/ 29 w 29"/>
                  <a:gd name="T23" fmla="*/ 11 h 29"/>
                  <a:gd name="T24" fmla="*/ 22 w 29"/>
                  <a:gd name="T25" fmla="*/ 2 h 29"/>
                  <a:gd name="T26" fmla="*/ 27 w 29"/>
                  <a:gd name="T27" fmla="*/ 6 h 29"/>
                  <a:gd name="T28" fmla="*/ 29 w 29"/>
                  <a:gd name="T29" fmla="*/ 11 h 29"/>
                  <a:gd name="T30" fmla="*/ 14 w 29"/>
                  <a:gd name="T31" fmla="*/ 17 h 29"/>
                  <a:gd name="T32" fmla="*/ 12 w 29"/>
                  <a:gd name="T33" fmla="*/ 12 h 29"/>
                  <a:gd name="T34" fmla="*/ 22 w 29"/>
                  <a:gd name="T35" fmla="*/ 2 h 29"/>
                  <a:gd name="T36" fmla="*/ 11 w 29"/>
                  <a:gd name="T37" fmla="*/ 0 h 29"/>
                  <a:gd name="T38" fmla="*/ 17 w 29"/>
                  <a:gd name="T39" fmla="*/ 0 h 29"/>
                  <a:gd name="T40" fmla="*/ 22 w 29"/>
                  <a:gd name="T41" fmla="*/ 2 h 29"/>
                  <a:gd name="T42" fmla="*/ 17 w 29"/>
                  <a:gd name="T43" fmla="*/ 16 h 29"/>
                  <a:gd name="T44" fmla="*/ 11 w 29"/>
                  <a:gd name="T45" fmla="*/ 14 h 29"/>
                  <a:gd name="T46" fmla="*/ 11 w 29"/>
                  <a:gd name="T47" fmla="*/ 0 h 29"/>
                  <a:gd name="T48" fmla="*/ 2 w 29"/>
                  <a:gd name="T49" fmla="*/ 6 h 29"/>
                  <a:gd name="T50" fmla="*/ 6 w 29"/>
                  <a:gd name="T51" fmla="*/ 2 h 29"/>
                  <a:gd name="T52" fmla="*/ 11 w 29"/>
                  <a:gd name="T53" fmla="*/ 0 h 29"/>
                  <a:gd name="T54" fmla="*/ 17 w 29"/>
                  <a:gd name="T55" fmla="*/ 14 h 29"/>
                  <a:gd name="T56" fmla="*/ 12 w 29"/>
                  <a:gd name="T57" fmla="*/ 16 h 29"/>
                  <a:gd name="T58" fmla="*/ 2 w 29"/>
                  <a:gd name="T59" fmla="*/ 6 h 29"/>
                  <a:gd name="T60" fmla="*/ 0 w 29"/>
                  <a:gd name="T61" fmla="*/ 17 h 29"/>
                  <a:gd name="T62" fmla="*/ 0 w 29"/>
                  <a:gd name="T63" fmla="*/ 11 h 29"/>
                  <a:gd name="T64" fmla="*/ 2 w 29"/>
                  <a:gd name="T65" fmla="*/ 6 h 29"/>
                  <a:gd name="T66" fmla="*/ 17 w 29"/>
                  <a:gd name="T67" fmla="*/ 12 h 29"/>
                  <a:gd name="T68" fmla="*/ 15 w 29"/>
                  <a:gd name="T69" fmla="*/ 17 h 29"/>
                  <a:gd name="T70" fmla="*/ 0 w 29"/>
                  <a:gd name="T71" fmla="*/ 17 h 29"/>
                  <a:gd name="T72" fmla="*/ 6 w 29"/>
                  <a:gd name="T73" fmla="*/ 27 h 29"/>
                  <a:gd name="T74" fmla="*/ 2 w 29"/>
                  <a:gd name="T75" fmla="*/ 22 h 29"/>
                  <a:gd name="T76" fmla="*/ 0 w 29"/>
                  <a:gd name="T77" fmla="*/ 17 h 29"/>
                  <a:gd name="T78" fmla="*/ 15 w 29"/>
                  <a:gd name="T79" fmla="*/ 12 h 29"/>
                  <a:gd name="T80" fmla="*/ 17 w 29"/>
                  <a:gd name="T81" fmla="*/ 17 h 29"/>
                  <a:gd name="T82" fmla="*/ 6 w 29"/>
                  <a:gd name="T83" fmla="*/ 27 h 29"/>
                  <a:gd name="T84" fmla="*/ 17 w 29"/>
                  <a:gd name="T85" fmla="*/ 29 h 29"/>
                  <a:gd name="T86" fmla="*/ 11 w 29"/>
                  <a:gd name="T87" fmla="*/ 29 h 29"/>
                  <a:gd name="T88" fmla="*/ 6 w 29"/>
                  <a:gd name="T89" fmla="*/ 27 h 29"/>
                  <a:gd name="T90" fmla="*/ 12 w 29"/>
                  <a:gd name="T91" fmla="*/ 13 h 29"/>
                  <a:gd name="T92" fmla="*/ 17 w 29"/>
                  <a:gd name="T93" fmla="*/ 15 h 29"/>
                  <a:gd name="T94" fmla="*/ 17 w 29"/>
                  <a:gd name="T9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" h="29">
                    <a:moveTo>
                      <a:pt x="27" y="22"/>
                    </a:moveTo>
                    <a:lnTo>
                      <a:pt x="22" y="27"/>
                    </a:lnTo>
                    <a:lnTo>
                      <a:pt x="17" y="29"/>
                    </a:lnTo>
                    <a:lnTo>
                      <a:pt x="11" y="15"/>
                    </a:lnTo>
                    <a:lnTo>
                      <a:pt x="17" y="13"/>
                    </a:lnTo>
                    <a:lnTo>
                      <a:pt x="27" y="22"/>
                    </a:lnTo>
                    <a:close/>
                    <a:moveTo>
                      <a:pt x="29" y="11"/>
                    </a:moveTo>
                    <a:lnTo>
                      <a:pt x="29" y="17"/>
                    </a:lnTo>
                    <a:lnTo>
                      <a:pt x="27" y="22"/>
                    </a:lnTo>
                    <a:lnTo>
                      <a:pt x="12" y="17"/>
                    </a:lnTo>
                    <a:lnTo>
                      <a:pt x="14" y="12"/>
                    </a:lnTo>
                    <a:lnTo>
                      <a:pt x="29" y="11"/>
                    </a:lnTo>
                    <a:close/>
                    <a:moveTo>
                      <a:pt x="22" y="2"/>
                    </a:moveTo>
                    <a:lnTo>
                      <a:pt x="27" y="6"/>
                    </a:lnTo>
                    <a:lnTo>
                      <a:pt x="29" y="11"/>
                    </a:lnTo>
                    <a:lnTo>
                      <a:pt x="14" y="17"/>
                    </a:lnTo>
                    <a:lnTo>
                      <a:pt x="12" y="12"/>
                    </a:lnTo>
                    <a:lnTo>
                      <a:pt x="22" y="2"/>
                    </a:lnTo>
                    <a:close/>
                    <a:moveTo>
                      <a:pt x="11" y="0"/>
                    </a:moveTo>
                    <a:lnTo>
                      <a:pt x="17" y="0"/>
                    </a:lnTo>
                    <a:lnTo>
                      <a:pt x="22" y="2"/>
                    </a:lnTo>
                    <a:lnTo>
                      <a:pt x="17" y="16"/>
                    </a:lnTo>
                    <a:lnTo>
                      <a:pt x="11" y="14"/>
                    </a:lnTo>
                    <a:lnTo>
                      <a:pt x="11" y="0"/>
                    </a:lnTo>
                    <a:close/>
                    <a:moveTo>
                      <a:pt x="2" y="6"/>
                    </a:moveTo>
                    <a:lnTo>
                      <a:pt x="6" y="2"/>
                    </a:lnTo>
                    <a:lnTo>
                      <a:pt x="11" y="0"/>
                    </a:lnTo>
                    <a:lnTo>
                      <a:pt x="17" y="14"/>
                    </a:lnTo>
                    <a:lnTo>
                      <a:pt x="12" y="16"/>
                    </a:lnTo>
                    <a:lnTo>
                      <a:pt x="2" y="6"/>
                    </a:lnTo>
                    <a:close/>
                    <a:moveTo>
                      <a:pt x="0" y="17"/>
                    </a:moveTo>
                    <a:lnTo>
                      <a:pt x="0" y="11"/>
                    </a:lnTo>
                    <a:lnTo>
                      <a:pt x="2" y="6"/>
                    </a:lnTo>
                    <a:lnTo>
                      <a:pt x="17" y="12"/>
                    </a:lnTo>
                    <a:lnTo>
                      <a:pt x="15" y="17"/>
                    </a:lnTo>
                    <a:lnTo>
                      <a:pt x="0" y="17"/>
                    </a:lnTo>
                    <a:close/>
                    <a:moveTo>
                      <a:pt x="6" y="27"/>
                    </a:moveTo>
                    <a:lnTo>
                      <a:pt x="2" y="22"/>
                    </a:lnTo>
                    <a:lnTo>
                      <a:pt x="0" y="17"/>
                    </a:lnTo>
                    <a:lnTo>
                      <a:pt x="15" y="12"/>
                    </a:lnTo>
                    <a:lnTo>
                      <a:pt x="17" y="17"/>
                    </a:lnTo>
                    <a:lnTo>
                      <a:pt x="6" y="27"/>
                    </a:lnTo>
                    <a:close/>
                    <a:moveTo>
                      <a:pt x="17" y="29"/>
                    </a:moveTo>
                    <a:lnTo>
                      <a:pt x="11" y="29"/>
                    </a:lnTo>
                    <a:lnTo>
                      <a:pt x="6" y="27"/>
                    </a:lnTo>
                    <a:lnTo>
                      <a:pt x="12" y="13"/>
                    </a:lnTo>
                    <a:lnTo>
                      <a:pt x="17" y="1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1" name="Rectangle 12"/>
              <p:cNvSpPr>
                <a:spLocks noChangeArrowheads="1"/>
              </p:cNvSpPr>
              <p:nvPr/>
            </p:nvSpPr>
            <p:spPr bwMode="auto">
              <a:xfrm>
                <a:off x="5000" y="3117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2" name="Rectangle 13"/>
              <p:cNvSpPr>
                <a:spLocks noChangeArrowheads="1"/>
              </p:cNvSpPr>
              <p:nvPr/>
            </p:nvSpPr>
            <p:spPr bwMode="auto">
              <a:xfrm>
                <a:off x="5016" y="3111"/>
                <a:ext cx="16" cy="2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3" name="Rectangle 14"/>
              <p:cNvSpPr>
                <a:spLocks noChangeArrowheads="1"/>
              </p:cNvSpPr>
              <p:nvPr/>
            </p:nvSpPr>
            <p:spPr bwMode="auto">
              <a:xfrm>
                <a:off x="5032" y="3104"/>
                <a:ext cx="16" cy="3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4" name="Rectangle 15"/>
              <p:cNvSpPr>
                <a:spLocks noChangeArrowheads="1"/>
              </p:cNvSpPr>
              <p:nvPr/>
            </p:nvSpPr>
            <p:spPr bwMode="auto">
              <a:xfrm>
                <a:off x="5048" y="3098"/>
                <a:ext cx="15" cy="4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5" name="Rectangle 16"/>
              <p:cNvSpPr>
                <a:spLocks noChangeArrowheads="1"/>
              </p:cNvSpPr>
              <p:nvPr/>
            </p:nvSpPr>
            <p:spPr bwMode="auto">
              <a:xfrm>
                <a:off x="5063" y="3091"/>
                <a:ext cx="16" cy="52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6" name="Rectangle 17"/>
              <p:cNvSpPr>
                <a:spLocks noChangeArrowheads="1"/>
              </p:cNvSpPr>
              <p:nvPr/>
            </p:nvSpPr>
            <p:spPr bwMode="auto">
              <a:xfrm>
                <a:off x="5079" y="3083"/>
                <a:ext cx="16" cy="6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7" name="Rectangle 18"/>
              <p:cNvSpPr>
                <a:spLocks noChangeArrowheads="1"/>
              </p:cNvSpPr>
              <p:nvPr/>
            </p:nvSpPr>
            <p:spPr bwMode="auto">
              <a:xfrm>
                <a:off x="5095" y="3075"/>
                <a:ext cx="15" cy="7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8" name="Rectangle 19"/>
              <p:cNvSpPr>
                <a:spLocks noChangeArrowheads="1"/>
              </p:cNvSpPr>
              <p:nvPr/>
            </p:nvSpPr>
            <p:spPr bwMode="auto">
              <a:xfrm>
                <a:off x="5110" y="3067"/>
                <a:ext cx="16" cy="8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499" name="Rectangle 20"/>
              <p:cNvSpPr>
                <a:spLocks noChangeArrowheads="1"/>
              </p:cNvSpPr>
              <p:nvPr/>
            </p:nvSpPr>
            <p:spPr bwMode="auto">
              <a:xfrm>
                <a:off x="5126" y="3058"/>
                <a:ext cx="15" cy="102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0" name="Rectangle 21"/>
              <p:cNvSpPr>
                <a:spLocks noChangeArrowheads="1"/>
              </p:cNvSpPr>
              <p:nvPr/>
            </p:nvSpPr>
            <p:spPr bwMode="auto">
              <a:xfrm>
                <a:off x="5142" y="3049"/>
                <a:ext cx="15" cy="11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1" name="Rectangle 22"/>
              <p:cNvSpPr>
                <a:spLocks noChangeArrowheads="1"/>
              </p:cNvSpPr>
              <p:nvPr/>
            </p:nvSpPr>
            <p:spPr bwMode="auto">
              <a:xfrm>
                <a:off x="5157" y="3051"/>
                <a:ext cx="16" cy="42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2" name="Rectangle 23"/>
              <p:cNvSpPr>
                <a:spLocks noChangeArrowheads="1"/>
              </p:cNvSpPr>
              <p:nvPr/>
            </p:nvSpPr>
            <p:spPr bwMode="auto">
              <a:xfrm>
                <a:off x="5157" y="3130"/>
                <a:ext cx="16" cy="3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3" name="Rectangle 24"/>
              <p:cNvSpPr>
                <a:spLocks noChangeArrowheads="1"/>
              </p:cNvSpPr>
              <p:nvPr/>
            </p:nvSpPr>
            <p:spPr bwMode="auto">
              <a:xfrm>
                <a:off x="5173" y="3066"/>
                <a:ext cx="15" cy="2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4" name="Rectangle 25"/>
              <p:cNvSpPr>
                <a:spLocks noChangeArrowheads="1"/>
              </p:cNvSpPr>
              <p:nvPr/>
            </p:nvSpPr>
            <p:spPr bwMode="auto">
              <a:xfrm>
                <a:off x="5173" y="3127"/>
                <a:ext cx="15" cy="3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5" name="Rectangle 26"/>
              <p:cNvSpPr>
                <a:spLocks noChangeArrowheads="1"/>
              </p:cNvSpPr>
              <p:nvPr/>
            </p:nvSpPr>
            <p:spPr bwMode="auto">
              <a:xfrm>
                <a:off x="5189" y="3082"/>
                <a:ext cx="15" cy="6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6" name="Rectangle 27"/>
              <p:cNvSpPr>
                <a:spLocks noChangeArrowheads="1"/>
              </p:cNvSpPr>
              <p:nvPr/>
            </p:nvSpPr>
            <p:spPr bwMode="auto">
              <a:xfrm>
                <a:off x="5204" y="3098"/>
                <a:ext cx="16" cy="36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7" name="Rectangle 28"/>
              <p:cNvSpPr>
                <a:spLocks noChangeArrowheads="1"/>
              </p:cNvSpPr>
              <p:nvPr/>
            </p:nvSpPr>
            <p:spPr bwMode="auto">
              <a:xfrm>
                <a:off x="5220" y="3113"/>
                <a:ext cx="16" cy="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8" name="Freeform 29"/>
              <p:cNvSpPr>
                <a:spLocks/>
              </p:cNvSpPr>
              <p:nvPr/>
            </p:nvSpPr>
            <p:spPr bwMode="auto">
              <a:xfrm>
                <a:off x="5153" y="3038"/>
                <a:ext cx="83" cy="83"/>
              </a:xfrm>
              <a:custGeom>
                <a:avLst/>
                <a:gdLst>
                  <a:gd name="T0" fmla="*/ 11 w 83"/>
                  <a:gd name="T1" fmla="*/ 0 h 83"/>
                  <a:gd name="T2" fmla="*/ 83 w 83"/>
                  <a:gd name="T3" fmla="*/ 73 h 83"/>
                  <a:gd name="T4" fmla="*/ 72 w 83"/>
                  <a:gd name="T5" fmla="*/ 83 h 83"/>
                  <a:gd name="T6" fmla="*/ 0 w 83"/>
                  <a:gd name="T7" fmla="*/ 12 h 83"/>
                  <a:gd name="T8" fmla="*/ 11 w 8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11" y="0"/>
                    </a:moveTo>
                    <a:lnTo>
                      <a:pt x="83" y="73"/>
                    </a:lnTo>
                    <a:lnTo>
                      <a:pt x="72" y="83"/>
                    </a:lnTo>
                    <a:lnTo>
                      <a:pt x="0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09" name="Rectangle 30"/>
              <p:cNvSpPr>
                <a:spLocks noChangeArrowheads="1"/>
              </p:cNvSpPr>
              <p:nvPr/>
            </p:nvSpPr>
            <p:spPr bwMode="auto">
              <a:xfrm>
                <a:off x="4773" y="3162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0" name="Rectangle 31"/>
              <p:cNvSpPr>
                <a:spLocks noChangeArrowheads="1"/>
              </p:cNvSpPr>
              <p:nvPr/>
            </p:nvSpPr>
            <p:spPr bwMode="auto">
              <a:xfrm>
                <a:off x="4789" y="3160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1" name="Rectangle 32"/>
              <p:cNvSpPr>
                <a:spLocks noChangeArrowheads="1"/>
              </p:cNvSpPr>
              <p:nvPr/>
            </p:nvSpPr>
            <p:spPr bwMode="auto">
              <a:xfrm>
                <a:off x="4805" y="3159"/>
                <a:ext cx="16" cy="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2" name="Rectangle 33"/>
              <p:cNvSpPr>
                <a:spLocks noChangeArrowheads="1"/>
              </p:cNvSpPr>
              <p:nvPr/>
            </p:nvSpPr>
            <p:spPr bwMode="auto">
              <a:xfrm>
                <a:off x="4820" y="3156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3" name="Rectangle 34"/>
              <p:cNvSpPr>
                <a:spLocks noChangeArrowheads="1"/>
              </p:cNvSpPr>
              <p:nvPr/>
            </p:nvSpPr>
            <p:spPr bwMode="auto">
              <a:xfrm>
                <a:off x="4836" y="3153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4" name="Rectangle 35"/>
              <p:cNvSpPr>
                <a:spLocks noChangeArrowheads="1"/>
              </p:cNvSpPr>
              <p:nvPr/>
            </p:nvSpPr>
            <p:spPr bwMode="auto">
              <a:xfrm>
                <a:off x="4852" y="3150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5" name="Rectangle 36"/>
              <p:cNvSpPr>
                <a:spLocks noChangeArrowheads="1"/>
              </p:cNvSpPr>
              <p:nvPr/>
            </p:nvSpPr>
            <p:spPr bwMode="auto">
              <a:xfrm>
                <a:off x="4868" y="3148"/>
                <a:ext cx="15" cy="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6" name="Rectangle 37"/>
              <p:cNvSpPr>
                <a:spLocks noChangeArrowheads="1"/>
              </p:cNvSpPr>
              <p:nvPr/>
            </p:nvSpPr>
            <p:spPr bwMode="auto">
              <a:xfrm>
                <a:off x="4883" y="3144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7" name="Rectangle 38"/>
              <p:cNvSpPr>
                <a:spLocks noChangeArrowheads="1"/>
              </p:cNvSpPr>
              <p:nvPr/>
            </p:nvSpPr>
            <p:spPr bwMode="auto">
              <a:xfrm>
                <a:off x="4899" y="3141"/>
                <a:ext cx="16" cy="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8" name="Rectangle 39"/>
              <p:cNvSpPr>
                <a:spLocks noChangeArrowheads="1"/>
              </p:cNvSpPr>
              <p:nvPr/>
            </p:nvSpPr>
            <p:spPr bwMode="auto">
              <a:xfrm>
                <a:off x="4914" y="3136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19" name="Rectangle 40"/>
              <p:cNvSpPr>
                <a:spLocks noChangeArrowheads="1"/>
              </p:cNvSpPr>
              <p:nvPr/>
            </p:nvSpPr>
            <p:spPr bwMode="auto">
              <a:xfrm>
                <a:off x="4930" y="3132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0" name="Rectangle 41"/>
              <p:cNvSpPr>
                <a:spLocks noChangeArrowheads="1"/>
              </p:cNvSpPr>
              <p:nvPr/>
            </p:nvSpPr>
            <p:spPr bwMode="auto">
              <a:xfrm>
                <a:off x="4946" y="3127"/>
                <a:ext cx="15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1" name="Rectangle 42"/>
              <p:cNvSpPr>
                <a:spLocks noChangeArrowheads="1"/>
              </p:cNvSpPr>
              <p:nvPr/>
            </p:nvSpPr>
            <p:spPr bwMode="auto">
              <a:xfrm>
                <a:off x="4962" y="3122"/>
                <a:ext cx="15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2" name="Rectangle 43"/>
              <p:cNvSpPr>
                <a:spLocks noChangeArrowheads="1"/>
              </p:cNvSpPr>
              <p:nvPr/>
            </p:nvSpPr>
            <p:spPr bwMode="auto">
              <a:xfrm>
                <a:off x="4977" y="3117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3" name="Rectangle 44"/>
              <p:cNvSpPr>
                <a:spLocks noChangeArrowheads="1"/>
              </p:cNvSpPr>
              <p:nvPr/>
            </p:nvSpPr>
            <p:spPr bwMode="auto">
              <a:xfrm>
                <a:off x="4993" y="3111"/>
                <a:ext cx="15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4" name="Rectangle 45"/>
              <p:cNvSpPr>
                <a:spLocks noChangeArrowheads="1"/>
              </p:cNvSpPr>
              <p:nvPr/>
            </p:nvSpPr>
            <p:spPr bwMode="auto">
              <a:xfrm>
                <a:off x="5009" y="3106"/>
                <a:ext cx="15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5" name="Rectangle 46"/>
              <p:cNvSpPr>
                <a:spLocks noChangeArrowheads="1"/>
              </p:cNvSpPr>
              <p:nvPr/>
            </p:nvSpPr>
            <p:spPr bwMode="auto">
              <a:xfrm>
                <a:off x="5024" y="3099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6" name="Rectangle 47"/>
              <p:cNvSpPr>
                <a:spLocks noChangeArrowheads="1"/>
              </p:cNvSpPr>
              <p:nvPr/>
            </p:nvSpPr>
            <p:spPr bwMode="auto">
              <a:xfrm>
                <a:off x="5040" y="3093"/>
                <a:ext cx="15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7" name="Rectangle 48"/>
              <p:cNvSpPr>
                <a:spLocks noChangeArrowheads="1"/>
              </p:cNvSpPr>
              <p:nvPr/>
            </p:nvSpPr>
            <p:spPr bwMode="auto">
              <a:xfrm>
                <a:off x="5055" y="3086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8" name="Rectangle 49"/>
              <p:cNvSpPr>
                <a:spLocks noChangeArrowheads="1"/>
              </p:cNvSpPr>
              <p:nvPr/>
            </p:nvSpPr>
            <p:spPr bwMode="auto">
              <a:xfrm>
                <a:off x="5071" y="3078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29" name="Rectangle 50"/>
              <p:cNvSpPr>
                <a:spLocks noChangeArrowheads="1"/>
              </p:cNvSpPr>
              <p:nvPr/>
            </p:nvSpPr>
            <p:spPr bwMode="auto">
              <a:xfrm>
                <a:off x="5087" y="3071"/>
                <a:ext cx="15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0" name="Rectangle 51"/>
              <p:cNvSpPr>
                <a:spLocks noChangeArrowheads="1"/>
              </p:cNvSpPr>
              <p:nvPr/>
            </p:nvSpPr>
            <p:spPr bwMode="auto">
              <a:xfrm>
                <a:off x="5103" y="3062"/>
                <a:ext cx="15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1" name="Rectangle 52"/>
              <p:cNvSpPr>
                <a:spLocks noChangeArrowheads="1"/>
              </p:cNvSpPr>
              <p:nvPr/>
            </p:nvSpPr>
            <p:spPr bwMode="auto">
              <a:xfrm>
                <a:off x="5118" y="3054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2" name="Rectangle 53"/>
              <p:cNvSpPr>
                <a:spLocks noChangeArrowheads="1"/>
              </p:cNvSpPr>
              <p:nvPr/>
            </p:nvSpPr>
            <p:spPr bwMode="auto">
              <a:xfrm>
                <a:off x="5134" y="3045"/>
                <a:ext cx="15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3" name="Rectangle 54"/>
              <p:cNvSpPr>
                <a:spLocks noChangeArrowheads="1"/>
              </p:cNvSpPr>
              <p:nvPr/>
            </p:nvSpPr>
            <p:spPr bwMode="auto">
              <a:xfrm>
                <a:off x="5150" y="3035"/>
                <a:ext cx="15" cy="1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4" name="Rectangle 55"/>
              <p:cNvSpPr>
                <a:spLocks noChangeArrowheads="1"/>
              </p:cNvSpPr>
              <p:nvPr/>
            </p:nvSpPr>
            <p:spPr bwMode="auto">
              <a:xfrm>
                <a:off x="5165" y="3025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5" name="Rectangle 56"/>
              <p:cNvSpPr>
                <a:spLocks noChangeArrowheads="1"/>
              </p:cNvSpPr>
              <p:nvPr/>
            </p:nvSpPr>
            <p:spPr bwMode="auto">
              <a:xfrm>
                <a:off x="5181" y="3015"/>
                <a:ext cx="15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6" name="Rectangle 57"/>
              <p:cNvSpPr>
                <a:spLocks noChangeArrowheads="1"/>
              </p:cNvSpPr>
              <p:nvPr/>
            </p:nvSpPr>
            <p:spPr bwMode="auto">
              <a:xfrm>
                <a:off x="5196" y="3004"/>
                <a:ext cx="16" cy="1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7" name="Rectangle 58"/>
              <p:cNvSpPr>
                <a:spLocks noChangeArrowheads="1"/>
              </p:cNvSpPr>
              <p:nvPr/>
            </p:nvSpPr>
            <p:spPr bwMode="auto">
              <a:xfrm>
                <a:off x="5212" y="2993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8" name="Rectangle 59"/>
              <p:cNvSpPr>
                <a:spLocks noChangeArrowheads="1"/>
              </p:cNvSpPr>
              <p:nvPr/>
            </p:nvSpPr>
            <p:spPr bwMode="auto">
              <a:xfrm>
                <a:off x="5228" y="2981"/>
                <a:ext cx="15" cy="10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39" name="Rectangle 60"/>
              <p:cNvSpPr>
                <a:spLocks noChangeArrowheads="1"/>
              </p:cNvSpPr>
              <p:nvPr/>
            </p:nvSpPr>
            <p:spPr bwMode="auto">
              <a:xfrm>
                <a:off x="5244" y="2968"/>
                <a:ext cx="15" cy="1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0" name="Rectangle 61"/>
              <p:cNvSpPr>
                <a:spLocks noChangeArrowheads="1"/>
              </p:cNvSpPr>
              <p:nvPr/>
            </p:nvSpPr>
            <p:spPr bwMode="auto">
              <a:xfrm>
                <a:off x="5259" y="2957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1" name="Freeform 62"/>
              <p:cNvSpPr>
                <a:spLocks noEditPoints="1"/>
              </p:cNvSpPr>
              <p:nvPr/>
            </p:nvSpPr>
            <p:spPr bwMode="auto">
              <a:xfrm>
                <a:off x="4765" y="2956"/>
                <a:ext cx="512" cy="223"/>
              </a:xfrm>
              <a:custGeom>
                <a:avLst/>
                <a:gdLst>
                  <a:gd name="T0" fmla="*/ 113 w 512"/>
                  <a:gd name="T1" fmla="*/ 207 h 223"/>
                  <a:gd name="T2" fmla="*/ 112 w 512"/>
                  <a:gd name="T3" fmla="*/ 207 h 223"/>
                  <a:gd name="T4" fmla="*/ 2 w 512"/>
                  <a:gd name="T5" fmla="*/ 223 h 223"/>
                  <a:gd name="T6" fmla="*/ 0 w 512"/>
                  <a:gd name="T7" fmla="*/ 208 h 223"/>
                  <a:gd name="T8" fmla="*/ 110 w 512"/>
                  <a:gd name="T9" fmla="*/ 192 h 223"/>
                  <a:gd name="T10" fmla="*/ 113 w 512"/>
                  <a:gd name="T11" fmla="*/ 207 h 223"/>
                  <a:gd name="T12" fmla="*/ 221 w 512"/>
                  <a:gd name="T13" fmla="*/ 177 h 223"/>
                  <a:gd name="T14" fmla="*/ 221 w 512"/>
                  <a:gd name="T15" fmla="*/ 178 h 223"/>
                  <a:gd name="T16" fmla="*/ 113 w 512"/>
                  <a:gd name="T17" fmla="*/ 207 h 223"/>
                  <a:gd name="T18" fmla="*/ 109 w 512"/>
                  <a:gd name="T19" fmla="*/ 192 h 223"/>
                  <a:gd name="T20" fmla="*/ 216 w 512"/>
                  <a:gd name="T21" fmla="*/ 162 h 223"/>
                  <a:gd name="T22" fmla="*/ 221 w 512"/>
                  <a:gd name="T23" fmla="*/ 177 h 223"/>
                  <a:gd name="T24" fmla="*/ 325 w 512"/>
                  <a:gd name="T25" fmla="*/ 134 h 223"/>
                  <a:gd name="T26" fmla="*/ 324 w 512"/>
                  <a:gd name="T27" fmla="*/ 135 h 223"/>
                  <a:gd name="T28" fmla="*/ 221 w 512"/>
                  <a:gd name="T29" fmla="*/ 177 h 223"/>
                  <a:gd name="T30" fmla="*/ 216 w 512"/>
                  <a:gd name="T31" fmla="*/ 163 h 223"/>
                  <a:gd name="T32" fmla="*/ 318 w 512"/>
                  <a:gd name="T33" fmla="*/ 120 h 223"/>
                  <a:gd name="T34" fmla="*/ 325 w 512"/>
                  <a:gd name="T35" fmla="*/ 134 h 223"/>
                  <a:gd name="T36" fmla="*/ 422 w 512"/>
                  <a:gd name="T37" fmla="*/ 79 h 223"/>
                  <a:gd name="T38" fmla="*/ 422 w 512"/>
                  <a:gd name="T39" fmla="*/ 79 h 223"/>
                  <a:gd name="T40" fmla="*/ 325 w 512"/>
                  <a:gd name="T41" fmla="*/ 134 h 223"/>
                  <a:gd name="T42" fmla="*/ 317 w 512"/>
                  <a:gd name="T43" fmla="*/ 121 h 223"/>
                  <a:gd name="T44" fmla="*/ 414 w 512"/>
                  <a:gd name="T45" fmla="*/ 66 h 223"/>
                  <a:gd name="T46" fmla="*/ 422 w 512"/>
                  <a:gd name="T47" fmla="*/ 79 h 223"/>
                  <a:gd name="T48" fmla="*/ 512 w 512"/>
                  <a:gd name="T49" fmla="*/ 12 h 223"/>
                  <a:gd name="T50" fmla="*/ 422 w 512"/>
                  <a:gd name="T51" fmla="*/ 79 h 223"/>
                  <a:gd name="T52" fmla="*/ 413 w 512"/>
                  <a:gd name="T53" fmla="*/ 66 h 223"/>
                  <a:gd name="T54" fmla="*/ 503 w 512"/>
                  <a:gd name="T55" fmla="*/ 0 h 223"/>
                  <a:gd name="T56" fmla="*/ 512 w 512"/>
                  <a:gd name="T57" fmla="*/ 12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2" h="223">
                    <a:moveTo>
                      <a:pt x="113" y="207"/>
                    </a:moveTo>
                    <a:lnTo>
                      <a:pt x="112" y="207"/>
                    </a:lnTo>
                    <a:lnTo>
                      <a:pt x="2" y="223"/>
                    </a:lnTo>
                    <a:lnTo>
                      <a:pt x="0" y="208"/>
                    </a:lnTo>
                    <a:lnTo>
                      <a:pt x="110" y="192"/>
                    </a:lnTo>
                    <a:lnTo>
                      <a:pt x="113" y="207"/>
                    </a:lnTo>
                    <a:close/>
                    <a:moveTo>
                      <a:pt x="221" y="177"/>
                    </a:moveTo>
                    <a:lnTo>
                      <a:pt x="221" y="178"/>
                    </a:lnTo>
                    <a:lnTo>
                      <a:pt x="113" y="207"/>
                    </a:lnTo>
                    <a:lnTo>
                      <a:pt x="109" y="192"/>
                    </a:lnTo>
                    <a:lnTo>
                      <a:pt x="216" y="162"/>
                    </a:lnTo>
                    <a:lnTo>
                      <a:pt x="221" y="177"/>
                    </a:lnTo>
                    <a:close/>
                    <a:moveTo>
                      <a:pt x="325" y="134"/>
                    </a:moveTo>
                    <a:lnTo>
                      <a:pt x="324" y="135"/>
                    </a:lnTo>
                    <a:lnTo>
                      <a:pt x="221" y="177"/>
                    </a:lnTo>
                    <a:lnTo>
                      <a:pt x="216" y="163"/>
                    </a:lnTo>
                    <a:lnTo>
                      <a:pt x="318" y="120"/>
                    </a:lnTo>
                    <a:lnTo>
                      <a:pt x="325" y="134"/>
                    </a:lnTo>
                    <a:close/>
                    <a:moveTo>
                      <a:pt x="422" y="79"/>
                    </a:moveTo>
                    <a:lnTo>
                      <a:pt x="422" y="79"/>
                    </a:lnTo>
                    <a:lnTo>
                      <a:pt x="325" y="134"/>
                    </a:lnTo>
                    <a:lnTo>
                      <a:pt x="317" y="121"/>
                    </a:lnTo>
                    <a:lnTo>
                      <a:pt x="414" y="66"/>
                    </a:lnTo>
                    <a:lnTo>
                      <a:pt x="422" y="79"/>
                    </a:lnTo>
                    <a:close/>
                    <a:moveTo>
                      <a:pt x="512" y="12"/>
                    </a:moveTo>
                    <a:lnTo>
                      <a:pt x="422" y="79"/>
                    </a:lnTo>
                    <a:lnTo>
                      <a:pt x="413" y="66"/>
                    </a:lnTo>
                    <a:lnTo>
                      <a:pt x="503" y="0"/>
                    </a:lnTo>
                    <a:lnTo>
                      <a:pt x="512" y="1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2" name="Freeform 63"/>
              <p:cNvSpPr>
                <a:spLocks noEditPoints="1"/>
              </p:cNvSpPr>
              <p:nvPr/>
            </p:nvSpPr>
            <p:spPr bwMode="auto">
              <a:xfrm>
                <a:off x="4765" y="2950"/>
                <a:ext cx="506" cy="221"/>
              </a:xfrm>
              <a:custGeom>
                <a:avLst/>
                <a:gdLst>
                  <a:gd name="T0" fmla="*/ 112 w 506"/>
                  <a:gd name="T1" fmla="*/ 205 h 221"/>
                  <a:gd name="T2" fmla="*/ 111 w 506"/>
                  <a:gd name="T3" fmla="*/ 205 h 221"/>
                  <a:gd name="T4" fmla="*/ 2 w 506"/>
                  <a:gd name="T5" fmla="*/ 221 h 221"/>
                  <a:gd name="T6" fmla="*/ 0 w 506"/>
                  <a:gd name="T7" fmla="*/ 206 h 221"/>
                  <a:gd name="T8" fmla="*/ 109 w 506"/>
                  <a:gd name="T9" fmla="*/ 190 h 221"/>
                  <a:gd name="T10" fmla="*/ 112 w 506"/>
                  <a:gd name="T11" fmla="*/ 205 h 221"/>
                  <a:gd name="T12" fmla="*/ 219 w 506"/>
                  <a:gd name="T13" fmla="*/ 176 h 221"/>
                  <a:gd name="T14" fmla="*/ 218 w 506"/>
                  <a:gd name="T15" fmla="*/ 176 h 221"/>
                  <a:gd name="T16" fmla="*/ 112 w 506"/>
                  <a:gd name="T17" fmla="*/ 205 h 221"/>
                  <a:gd name="T18" fmla="*/ 108 w 506"/>
                  <a:gd name="T19" fmla="*/ 190 h 221"/>
                  <a:gd name="T20" fmla="*/ 214 w 506"/>
                  <a:gd name="T21" fmla="*/ 161 h 221"/>
                  <a:gd name="T22" fmla="*/ 219 w 506"/>
                  <a:gd name="T23" fmla="*/ 176 h 221"/>
                  <a:gd name="T24" fmla="*/ 321 w 506"/>
                  <a:gd name="T25" fmla="*/ 133 h 221"/>
                  <a:gd name="T26" fmla="*/ 320 w 506"/>
                  <a:gd name="T27" fmla="*/ 134 h 221"/>
                  <a:gd name="T28" fmla="*/ 219 w 506"/>
                  <a:gd name="T29" fmla="*/ 176 h 221"/>
                  <a:gd name="T30" fmla="*/ 213 w 506"/>
                  <a:gd name="T31" fmla="*/ 162 h 221"/>
                  <a:gd name="T32" fmla="*/ 314 w 506"/>
                  <a:gd name="T33" fmla="*/ 119 h 221"/>
                  <a:gd name="T34" fmla="*/ 321 w 506"/>
                  <a:gd name="T35" fmla="*/ 133 h 221"/>
                  <a:gd name="T36" fmla="*/ 418 w 506"/>
                  <a:gd name="T37" fmla="*/ 78 h 221"/>
                  <a:gd name="T38" fmla="*/ 417 w 506"/>
                  <a:gd name="T39" fmla="*/ 79 h 221"/>
                  <a:gd name="T40" fmla="*/ 321 w 506"/>
                  <a:gd name="T41" fmla="*/ 133 h 221"/>
                  <a:gd name="T42" fmla="*/ 314 w 506"/>
                  <a:gd name="T43" fmla="*/ 120 h 221"/>
                  <a:gd name="T44" fmla="*/ 409 w 506"/>
                  <a:gd name="T45" fmla="*/ 65 h 221"/>
                  <a:gd name="T46" fmla="*/ 418 w 506"/>
                  <a:gd name="T47" fmla="*/ 78 h 221"/>
                  <a:gd name="T48" fmla="*/ 506 w 506"/>
                  <a:gd name="T49" fmla="*/ 13 h 221"/>
                  <a:gd name="T50" fmla="*/ 418 w 506"/>
                  <a:gd name="T51" fmla="*/ 78 h 221"/>
                  <a:gd name="T52" fmla="*/ 408 w 506"/>
                  <a:gd name="T53" fmla="*/ 66 h 221"/>
                  <a:gd name="T54" fmla="*/ 497 w 506"/>
                  <a:gd name="T55" fmla="*/ 0 h 221"/>
                  <a:gd name="T56" fmla="*/ 506 w 506"/>
                  <a:gd name="T57" fmla="*/ 13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6" h="221">
                    <a:moveTo>
                      <a:pt x="112" y="205"/>
                    </a:moveTo>
                    <a:lnTo>
                      <a:pt x="111" y="205"/>
                    </a:lnTo>
                    <a:lnTo>
                      <a:pt x="2" y="221"/>
                    </a:lnTo>
                    <a:lnTo>
                      <a:pt x="0" y="206"/>
                    </a:lnTo>
                    <a:lnTo>
                      <a:pt x="109" y="190"/>
                    </a:lnTo>
                    <a:lnTo>
                      <a:pt x="112" y="205"/>
                    </a:lnTo>
                    <a:close/>
                    <a:moveTo>
                      <a:pt x="219" y="176"/>
                    </a:moveTo>
                    <a:lnTo>
                      <a:pt x="218" y="176"/>
                    </a:lnTo>
                    <a:lnTo>
                      <a:pt x="112" y="205"/>
                    </a:lnTo>
                    <a:lnTo>
                      <a:pt x="108" y="190"/>
                    </a:lnTo>
                    <a:lnTo>
                      <a:pt x="214" y="161"/>
                    </a:lnTo>
                    <a:lnTo>
                      <a:pt x="219" y="176"/>
                    </a:lnTo>
                    <a:close/>
                    <a:moveTo>
                      <a:pt x="321" y="133"/>
                    </a:moveTo>
                    <a:lnTo>
                      <a:pt x="320" y="134"/>
                    </a:lnTo>
                    <a:lnTo>
                      <a:pt x="219" y="176"/>
                    </a:lnTo>
                    <a:lnTo>
                      <a:pt x="213" y="162"/>
                    </a:lnTo>
                    <a:lnTo>
                      <a:pt x="314" y="119"/>
                    </a:lnTo>
                    <a:lnTo>
                      <a:pt x="321" y="133"/>
                    </a:lnTo>
                    <a:close/>
                    <a:moveTo>
                      <a:pt x="418" y="78"/>
                    </a:moveTo>
                    <a:lnTo>
                      <a:pt x="417" y="79"/>
                    </a:lnTo>
                    <a:lnTo>
                      <a:pt x="321" y="133"/>
                    </a:lnTo>
                    <a:lnTo>
                      <a:pt x="314" y="120"/>
                    </a:lnTo>
                    <a:lnTo>
                      <a:pt x="409" y="65"/>
                    </a:lnTo>
                    <a:lnTo>
                      <a:pt x="418" y="78"/>
                    </a:lnTo>
                    <a:close/>
                    <a:moveTo>
                      <a:pt x="506" y="13"/>
                    </a:moveTo>
                    <a:lnTo>
                      <a:pt x="418" y="78"/>
                    </a:lnTo>
                    <a:lnTo>
                      <a:pt x="408" y="66"/>
                    </a:lnTo>
                    <a:lnTo>
                      <a:pt x="497" y="0"/>
                    </a:lnTo>
                    <a:lnTo>
                      <a:pt x="506" y="1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3" name="Rectangle 64"/>
              <p:cNvSpPr>
                <a:spLocks noChangeArrowheads="1"/>
              </p:cNvSpPr>
              <p:nvPr/>
            </p:nvSpPr>
            <p:spPr bwMode="auto">
              <a:xfrm>
                <a:off x="4695" y="2278"/>
                <a:ext cx="891" cy="16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4" name="Freeform 65"/>
              <p:cNvSpPr>
                <a:spLocks/>
              </p:cNvSpPr>
              <p:nvPr/>
            </p:nvSpPr>
            <p:spPr bwMode="auto">
              <a:xfrm>
                <a:off x="5195" y="1510"/>
                <a:ext cx="23" cy="23"/>
              </a:xfrm>
              <a:custGeom>
                <a:avLst/>
                <a:gdLst>
                  <a:gd name="T0" fmla="*/ 11 w 23"/>
                  <a:gd name="T1" fmla="*/ 0 h 23"/>
                  <a:gd name="T2" fmla="*/ 23 w 23"/>
                  <a:gd name="T3" fmla="*/ 12 h 23"/>
                  <a:gd name="T4" fmla="*/ 12 w 23"/>
                  <a:gd name="T5" fmla="*/ 23 h 23"/>
                  <a:gd name="T6" fmla="*/ 0 w 23"/>
                  <a:gd name="T7" fmla="*/ 11 h 23"/>
                  <a:gd name="T8" fmla="*/ 11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1" y="0"/>
                    </a:moveTo>
                    <a:lnTo>
                      <a:pt x="23" y="12"/>
                    </a:lnTo>
                    <a:lnTo>
                      <a:pt x="12" y="23"/>
                    </a:lnTo>
                    <a:lnTo>
                      <a:pt x="0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5" name="Freeform 66"/>
              <p:cNvSpPr>
                <a:spLocks/>
              </p:cNvSpPr>
              <p:nvPr/>
            </p:nvSpPr>
            <p:spPr bwMode="auto">
              <a:xfrm>
                <a:off x="5195" y="1510"/>
                <a:ext cx="23" cy="23"/>
              </a:xfrm>
              <a:custGeom>
                <a:avLst/>
                <a:gdLst>
                  <a:gd name="T0" fmla="*/ 23 w 23"/>
                  <a:gd name="T1" fmla="*/ 11 h 23"/>
                  <a:gd name="T2" fmla="*/ 11 w 23"/>
                  <a:gd name="T3" fmla="*/ 23 h 23"/>
                  <a:gd name="T4" fmla="*/ 0 w 23"/>
                  <a:gd name="T5" fmla="*/ 12 h 23"/>
                  <a:gd name="T6" fmla="*/ 12 w 23"/>
                  <a:gd name="T7" fmla="*/ 0 h 23"/>
                  <a:gd name="T8" fmla="*/ 23 w 23"/>
                  <a:gd name="T9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3" y="11"/>
                    </a:moveTo>
                    <a:lnTo>
                      <a:pt x="11" y="23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6" name="Freeform 67"/>
              <p:cNvSpPr>
                <a:spLocks noEditPoints="1"/>
              </p:cNvSpPr>
              <p:nvPr/>
            </p:nvSpPr>
            <p:spPr bwMode="auto">
              <a:xfrm>
                <a:off x="5192" y="1507"/>
                <a:ext cx="29" cy="28"/>
              </a:xfrm>
              <a:custGeom>
                <a:avLst/>
                <a:gdLst>
                  <a:gd name="T0" fmla="*/ 27 w 29"/>
                  <a:gd name="T1" fmla="*/ 22 h 28"/>
                  <a:gd name="T2" fmla="*/ 22 w 29"/>
                  <a:gd name="T3" fmla="*/ 26 h 28"/>
                  <a:gd name="T4" fmla="*/ 17 w 29"/>
                  <a:gd name="T5" fmla="*/ 28 h 28"/>
                  <a:gd name="T6" fmla="*/ 11 w 29"/>
                  <a:gd name="T7" fmla="*/ 14 h 28"/>
                  <a:gd name="T8" fmla="*/ 17 w 29"/>
                  <a:gd name="T9" fmla="*/ 12 h 28"/>
                  <a:gd name="T10" fmla="*/ 27 w 29"/>
                  <a:gd name="T11" fmla="*/ 22 h 28"/>
                  <a:gd name="T12" fmla="*/ 29 w 29"/>
                  <a:gd name="T13" fmla="*/ 12 h 28"/>
                  <a:gd name="T14" fmla="*/ 29 w 29"/>
                  <a:gd name="T15" fmla="*/ 17 h 28"/>
                  <a:gd name="T16" fmla="*/ 27 w 29"/>
                  <a:gd name="T17" fmla="*/ 22 h 28"/>
                  <a:gd name="T18" fmla="*/ 12 w 29"/>
                  <a:gd name="T19" fmla="*/ 16 h 28"/>
                  <a:gd name="T20" fmla="*/ 14 w 29"/>
                  <a:gd name="T21" fmla="*/ 11 h 28"/>
                  <a:gd name="T22" fmla="*/ 29 w 29"/>
                  <a:gd name="T23" fmla="*/ 12 h 28"/>
                  <a:gd name="T24" fmla="*/ 22 w 29"/>
                  <a:gd name="T25" fmla="*/ 2 h 28"/>
                  <a:gd name="T26" fmla="*/ 27 w 29"/>
                  <a:gd name="T27" fmla="*/ 6 h 28"/>
                  <a:gd name="T28" fmla="*/ 29 w 29"/>
                  <a:gd name="T29" fmla="*/ 12 h 28"/>
                  <a:gd name="T30" fmla="*/ 14 w 29"/>
                  <a:gd name="T31" fmla="*/ 17 h 28"/>
                  <a:gd name="T32" fmla="*/ 12 w 29"/>
                  <a:gd name="T33" fmla="*/ 12 h 28"/>
                  <a:gd name="T34" fmla="*/ 22 w 29"/>
                  <a:gd name="T35" fmla="*/ 2 h 28"/>
                  <a:gd name="T36" fmla="*/ 11 w 29"/>
                  <a:gd name="T37" fmla="*/ 0 h 28"/>
                  <a:gd name="T38" fmla="*/ 17 w 29"/>
                  <a:gd name="T39" fmla="*/ 0 h 28"/>
                  <a:gd name="T40" fmla="*/ 22 w 29"/>
                  <a:gd name="T41" fmla="*/ 2 h 28"/>
                  <a:gd name="T42" fmla="*/ 17 w 29"/>
                  <a:gd name="T43" fmla="*/ 16 h 28"/>
                  <a:gd name="T44" fmla="*/ 11 w 29"/>
                  <a:gd name="T45" fmla="*/ 14 h 28"/>
                  <a:gd name="T46" fmla="*/ 11 w 29"/>
                  <a:gd name="T47" fmla="*/ 0 h 28"/>
                  <a:gd name="T48" fmla="*/ 2 w 29"/>
                  <a:gd name="T49" fmla="*/ 6 h 28"/>
                  <a:gd name="T50" fmla="*/ 6 w 29"/>
                  <a:gd name="T51" fmla="*/ 2 h 28"/>
                  <a:gd name="T52" fmla="*/ 11 w 29"/>
                  <a:gd name="T53" fmla="*/ 0 h 28"/>
                  <a:gd name="T54" fmla="*/ 17 w 29"/>
                  <a:gd name="T55" fmla="*/ 14 h 28"/>
                  <a:gd name="T56" fmla="*/ 12 w 29"/>
                  <a:gd name="T57" fmla="*/ 16 h 28"/>
                  <a:gd name="T58" fmla="*/ 2 w 29"/>
                  <a:gd name="T59" fmla="*/ 6 h 28"/>
                  <a:gd name="T60" fmla="*/ 0 w 29"/>
                  <a:gd name="T61" fmla="*/ 17 h 28"/>
                  <a:gd name="T62" fmla="*/ 0 w 29"/>
                  <a:gd name="T63" fmla="*/ 12 h 28"/>
                  <a:gd name="T64" fmla="*/ 2 w 29"/>
                  <a:gd name="T65" fmla="*/ 6 h 28"/>
                  <a:gd name="T66" fmla="*/ 17 w 29"/>
                  <a:gd name="T67" fmla="*/ 12 h 28"/>
                  <a:gd name="T68" fmla="*/ 15 w 29"/>
                  <a:gd name="T69" fmla="*/ 17 h 28"/>
                  <a:gd name="T70" fmla="*/ 0 w 29"/>
                  <a:gd name="T71" fmla="*/ 17 h 28"/>
                  <a:gd name="T72" fmla="*/ 6 w 29"/>
                  <a:gd name="T73" fmla="*/ 26 h 28"/>
                  <a:gd name="T74" fmla="*/ 2 w 29"/>
                  <a:gd name="T75" fmla="*/ 22 h 28"/>
                  <a:gd name="T76" fmla="*/ 0 w 29"/>
                  <a:gd name="T77" fmla="*/ 17 h 28"/>
                  <a:gd name="T78" fmla="*/ 15 w 29"/>
                  <a:gd name="T79" fmla="*/ 11 h 28"/>
                  <a:gd name="T80" fmla="*/ 17 w 29"/>
                  <a:gd name="T81" fmla="*/ 16 h 28"/>
                  <a:gd name="T82" fmla="*/ 6 w 29"/>
                  <a:gd name="T83" fmla="*/ 26 h 28"/>
                  <a:gd name="T84" fmla="*/ 17 w 29"/>
                  <a:gd name="T85" fmla="*/ 28 h 28"/>
                  <a:gd name="T86" fmla="*/ 11 w 29"/>
                  <a:gd name="T87" fmla="*/ 28 h 28"/>
                  <a:gd name="T88" fmla="*/ 6 w 29"/>
                  <a:gd name="T89" fmla="*/ 26 h 28"/>
                  <a:gd name="T90" fmla="*/ 12 w 29"/>
                  <a:gd name="T91" fmla="*/ 12 h 28"/>
                  <a:gd name="T92" fmla="*/ 17 w 29"/>
                  <a:gd name="T93" fmla="*/ 14 h 28"/>
                  <a:gd name="T94" fmla="*/ 17 w 29"/>
                  <a:gd name="T9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" h="28">
                    <a:moveTo>
                      <a:pt x="27" y="22"/>
                    </a:moveTo>
                    <a:lnTo>
                      <a:pt x="22" y="26"/>
                    </a:lnTo>
                    <a:lnTo>
                      <a:pt x="17" y="28"/>
                    </a:lnTo>
                    <a:lnTo>
                      <a:pt x="11" y="14"/>
                    </a:lnTo>
                    <a:lnTo>
                      <a:pt x="17" y="12"/>
                    </a:lnTo>
                    <a:lnTo>
                      <a:pt x="27" y="22"/>
                    </a:lnTo>
                    <a:close/>
                    <a:moveTo>
                      <a:pt x="29" y="12"/>
                    </a:moveTo>
                    <a:lnTo>
                      <a:pt x="29" y="17"/>
                    </a:lnTo>
                    <a:lnTo>
                      <a:pt x="27" y="22"/>
                    </a:lnTo>
                    <a:lnTo>
                      <a:pt x="12" y="16"/>
                    </a:lnTo>
                    <a:lnTo>
                      <a:pt x="14" y="11"/>
                    </a:lnTo>
                    <a:lnTo>
                      <a:pt x="29" y="12"/>
                    </a:lnTo>
                    <a:close/>
                    <a:moveTo>
                      <a:pt x="22" y="2"/>
                    </a:moveTo>
                    <a:lnTo>
                      <a:pt x="27" y="6"/>
                    </a:lnTo>
                    <a:lnTo>
                      <a:pt x="29" y="12"/>
                    </a:lnTo>
                    <a:lnTo>
                      <a:pt x="14" y="17"/>
                    </a:lnTo>
                    <a:lnTo>
                      <a:pt x="12" y="12"/>
                    </a:lnTo>
                    <a:lnTo>
                      <a:pt x="22" y="2"/>
                    </a:lnTo>
                    <a:close/>
                    <a:moveTo>
                      <a:pt x="11" y="0"/>
                    </a:moveTo>
                    <a:lnTo>
                      <a:pt x="17" y="0"/>
                    </a:lnTo>
                    <a:lnTo>
                      <a:pt x="22" y="2"/>
                    </a:lnTo>
                    <a:lnTo>
                      <a:pt x="17" y="16"/>
                    </a:lnTo>
                    <a:lnTo>
                      <a:pt x="11" y="14"/>
                    </a:lnTo>
                    <a:lnTo>
                      <a:pt x="11" y="0"/>
                    </a:lnTo>
                    <a:close/>
                    <a:moveTo>
                      <a:pt x="2" y="6"/>
                    </a:moveTo>
                    <a:lnTo>
                      <a:pt x="6" y="2"/>
                    </a:lnTo>
                    <a:lnTo>
                      <a:pt x="11" y="0"/>
                    </a:lnTo>
                    <a:lnTo>
                      <a:pt x="17" y="14"/>
                    </a:lnTo>
                    <a:lnTo>
                      <a:pt x="12" y="16"/>
                    </a:lnTo>
                    <a:lnTo>
                      <a:pt x="2" y="6"/>
                    </a:lnTo>
                    <a:close/>
                    <a:moveTo>
                      <a:pt x="0" y="17"/>
                    </a:moveTo>
                    <a:lnTo>
                      <a:pt x="0" y="12"/>
                    </a:lnTo>
                    <a:lnTo>
                      <a:pt x="2" y="6"/>
                    </a:lnTo>
                    <a:lnTo>
                      <a:pt x="17" y="12"/>
                    </a:lnTo>
                    <a:lnTo>
                      <a:pt x="15" y="17"/>
                    </a:lnTo>
                    <a:lnTo>
                      <a:pt x="0" y="17"/>
                    </a:lnTo>
                    <a:close/>
                    <a:moveTo>
                      <a:pt x="6" y="26"/>
                    </a:moveTo>
                    <a:lnTo>
                      <a:pt x="2" y="22"/>
                    </a:lnTo>
                    <a:lnTo>
                      <a:pt x="0" y="17"/>
                    </a:lnTo>
                    <a:lnTo>
                      <a:pt x="15" y="11"/>
                    </a:lnTo>
                    <a:lnTo>
                      <a:pt x="17" y="16"/>
                    </a:lnTo>
                    <a:lnTo>
                      <a:pt x="6" y="26"/>
                    </a:lnTo>
                    <a:close/>
                    <a:moveTo>
                      <a:pt x="17" y="28"/>
                    </a:moveTo>
                    <a:lnTo>
                      <a:pt x="11" y="28"/>
                    </a:lnTo>
                    <a:lnTo>
                      <a:pt x="6" y="26"/>
                    </a:lnTo>
                    <a:lnTo>
                      <a:pt x="12" y="12"/>
                    </a:lnTo>
                    <a:lnTo>
                      <a:pt x="17" y="14"/>
                    </a:lnTo>
                    <a:lnTo>
                      <a:pt x="17" y="2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7" name="Freeform 68"/>
              <p:cNvSpPr>
                <a:spLocks/>
              </p:cNvSpPr>
              <p:nvPr/>
            </p:nvSpPr>
            <p:spPr bwMode="auto">
              <a:xfrm>
                <a:off x="5186" y="1551"/>
                <a:ext cx="63" cy="52"/>
              </a:xfrm>
              <a:custGeom>
                <a:avLst/>
                <a:gdLst>
                  <a:gd name="T0" fmla="*/ 9 w 63"/>
                  <a:gd name="T1" fmla="*/ 0 h 52"/>
                  <a:gd name="T2" fmla="*/ 63 w 63"/>
                  <a:gd name="T3" fmla="*/ 40 h 52"/>
                  <a:gd name="T4" fmla="*/ 54 w 63"/>
                  <a:gd name="T5" fmla="*/ 52 h 52"/>
                  <a:gd name="T6" fmla="*/ 0 w 63"/>
                  <a:gd name="T7" fmla="*/ 12 h 52"/>
                  <a:gd name="T8" fmla="*/ 9 w 63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2">
                    <a:moveTo>
                      <a:pt x="9" y="0"/>
                    </a:moveTo>
                    <a:lnTo>
                      <a:pt x="63" y="40"/>
                    </a:lnTo>
                    <a:lnTo>
                      <a:pt x="54" y="52"/>
                    </a:lnTo>
                    <a:lnTo>
                      <a:pt x="0" y="1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8" name="Rectangle 69"/>
              <p:cNvSpPr>
                <a:spLocks noChangeArrowheads="1"/>
              </p:cNvSpPr>
              <p:nvPr/>
            </p:nvSpPr>
            <p:spPr bwMode="auto">
              <a:xfrm>
                <a:off x="4836" y="1410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49" name="Rectangle 70"/>
              <p:cNvSpPr>
                <a:spLocks noChangeArrowheads="1"/>
              </p:cNvSpPr>
              <p:nvPr/>
            </p:nvSpPr>
            <p:spPr bwMode="auto">
              <a:xfrm>
                <a:off x="4852" y="1413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0" name="Rectangle 71"/>
              <p:cNvSpPr>
                <a:spLocks noChangeArrowheads="1"/>
              </p:cNvSpPr>
              <p:nvPr/>
            </p:nvSpPr>
            <p:spPr bwMode="auto">
              <a:xfrm>
                <a:off x="4868" y="1416"/>
                <a:ext cx="15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1" name="Rectangle 72"/>
              <p:cNvSpPr>
                <a:spLocks noChangeArrowheads="1"/>
              </p:cNvSpPr>
              <p:nvPr/>
            </p:nvSpPr>
            <p:spPr bwMode="auto">
              <a:xfrm>
                <a:off x="4883" y="1419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2" name="Rectangle 73"/>
              <p:cNvSpPr>
                <a:spLocks noChangeArrowheads="1"/>
              </p:cNvSpPr>
              <p:nvPr/>
            </p:nvSpPr>
            <p:spPr bwMode="auto">
              <a:xfrm>
                <a:off x="4899" y="1423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3" name="Rectangle 74"/>
              <p:cNvSpPr>
                <a:spLocks noChangeArrowheads="1"/>
              </p:cNvSpPr>
              <p:nvPr/>
            </p:nvSpPr>
            <p:spPr bwMode="auto">
              <a:xfrm>
                <a:off x="4914" y="1428"/>
                <a:ext cx="16" cy="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4" name="Rectangle 75"/>
              <p:cNvSpPr>
                <a:spLocks noChangeArrowheads="1"/>
              </p:cNvSpPr>
              <p:nvPr/>
            </p:nvSpPr>
            <p:spPr bwMode="auto">
              <a:xfrm>
                <a:off x="4930" y="1432"/>
                <a:ext cx="16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5" name="Rectangle 76"/>
              <p:cNvSpPr>
                <a:spLocks noChangeArrowheads="1"/>
              </p:cNvSpPr>
              <p:nvPr/>
            </p:nvSpPr>
            <p:spPr bwMode="auto">
              <a:xfrm>
                <a:off x="4946" y="1436"/>
                <a:ext cx="15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6" name="Rectangle 77"/>
              <p:cNvSpPr>
                <a:spLocks noChangeArrowheads="1"/>
              </p:cNvSpPr>
              <p:nvPr/>
            </p:nvSpPr>
            <p:spPr bwMode="auto">
              <a:xfrm>
                <a:off x="4962" y="1441"/>
                <a:ext cx="15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7" name="Rectangle 78"/>
              <p:cNvSpPr>
                <a:spLocks noChangeArrowheads="1"/>
              </p:cNvSpPr>
              <p:nvPr/>
            </p:nvSpPr>
            <p:spPr bwMode="auto">
              <a:xfrm>
                <a:off x="4977" y="1446"/>
                <a:ext cx="16" cy="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58" name="Rectangle 79"/>
              <p:cNvSpPr>
                <a:spLocks noChangeArrowheads="1"/>
              </p:cNvSpPr>
              <p:nvPr/>
            </p:nvSpPr>
            <p:spPr bwMode="auto">
              <a:xfrm>
                <a:off x="4993" y="1452"/>
                <a:ext cx="15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grpSp>
            <p:nvGrpSpPr>
              <p:cNvPr id="3559" name="Group 80"/>
              <p:cNvGrpSpPr>
                <a:grpSpLocks/>
              </p:cNvGrpSpPr>
              <p:nvPr/>
            </p:nvGrpSpPr>
            <p:grpSpPr bwMode="auto">
              <a:xfrm>
                <a:off x="3730" y="1229"/>
                <a:ext cx="1864" cy="2114"/>
                <a:chOff x="3730" y="1229"/>
                <a:chExt cx="1864" cy="2114"/>
              </a:xfrm>
            </p:grpSpPr>
            <p:sp>
              <p:nvSpPr>
                <p:cNvPr id="4969" name="Rectangle 81"/>
                <p:cNvSpPr>
                  <a:spLocks noChangeArrowheads="1"/>
                </p:cNvSpPr>
                <p:nvPr/>
              </p:nvSpPr>
              <p:spPr bwMode="auto">
                <a:xfrm>
                  <a:off x="5009" y="1458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0" name="Rectangle 82"/>
                <p:cNvSpPr>
                  <a:spLocks noChangeArrowheads="1"/>
                </p:cNvSpPr>
                <p:nvPr/>
              </p:nvSpPr>
              <p:spPr bwMode="auto">
                <a:xfrm>
                  <a:off x="5024" y="1464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1" name="Rectangle 83"/>
                <p:cNvSpPr>
                  <a:spLocks noChangeArrowheads="1"/>
                </p:cNvSpPr>
                <p:nvPr/>
              </p:nvSpPr>
              <p:spPr bwMode="auto">
                <a:xfrm>
                  <a:off x="5040" y="1471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2" name="Rectangle 84"/>
                <p:cNvSpPr>
                  <a:spLocks noChangeArrowheads="1"/>
                </p:cNvSpPr>
                <p:nvPr/>
              </p:nvSpPr>
              <p:spPr bwMode="auto">
                <a:xfrm>
                  <a:off x="5055" y="1477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3" name="Rectangle 85"/>
                <p:cNvSpPr>
                  <a:spLocks noChangeArrowheads="1"/>
                </p:cNvSpPr>
                <p:nvPr/>
              </p:nvSpPr>
              <p:spPr bwMode="auto">
                <a:xfrm>
                  <a:off x="5071" y="1485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4" name="Rectangle 86"/>
                <p:cNvSpPr>
                  <a:spLocks noChangeArrowheads="1"/>
                </p:cNvSpPr>
                <p:nvPr/>
              </p:nvSpPr>
              <p:spPr bwMode="auto">
                <a:xfrm>
                  <a:off x="5087" y="1492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5" name="Rectangle 87"/>
                <p:cNvSpPr>
                  <a:spLocks noChangeArrowheads="1"/>
                </p:cNvSpPr>
                <p:nvPr/>
              </p:nvSpPr>
              <p:spPr bwMode="auto">
                <a:xfrm>
                  <a:off x="5103" y="1501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6" name="Rectangle 88"/>
                <p:cNvSpPr>
                  <a:spLocks noChangeArrowheads="1"/>
                </p:cNvSpPr>
                <p:nvPr/>
              </p:nvSpPr>
              <p:spPr bwMode="auto">
                <a:xfrm>
                  <a:off x="5118" y="1509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7" name="Rectangle 89"/>
                <p:cNvSpPr>
                  <a:spLocks noChangeArrowheads="1"/>
                </p:cNvSpPr>
                <p:nvPr/>
              </p:nvSpPr>
              <p:spPr bwMode="auto">
                <a:xfrm>
                  <a:off x="5134" y="1518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8" name="Rectangle 90"/>
                <p:cNvSpPr>
                  <a:spLocks noChangeArrowheads="1"/>
                </p:cNvSpPr>
                <p:nvPr/>
              </p:nvSpPr>
              <p:spPr bwMode="auto">
                <a:xfrm>
                  <a:off x="5150" y="1527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79" name="Rectangle 91"/>
                <p:cNvSpPr>
                  <a:spLocks noChangeArrowheads="1"/>
                </p:cNvSpPr>
                <p:nvPr/>
              </p:nvSpPr>
              <p:spPr bwMode="auto">
                <a:xfrm>
                  <a:off x="5165" y="1537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0" name="Rectangle 92"/>
                <p:cNvSpPr>
                  <a:spLocks noChangeArrowheads="1"/>
                </p:cNvSpPr>
                <p:nvPr/>
              </p:nvSpPr>
              <p:spPr bwMode="auto">
                <a:xfrm>
                  <a:off x="5181" y="1547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1" name="Rectangle 93"/>
                <p:cNvSpPr>
                  <a:spLocks noChangeArrowheads="1"/>
                </p:cNvSpPr>
                <p:nvPr/>
              </p:nvSpPr>
              <p:spPr bwMode="auto">
                <a:xfrm>
                  <a:off x="5196" y="155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2" name="Rectangle 94"/>
                <p:cNvSpPr>
                  <a:spLocks noChangeArrowheads="1"/>
                </p:cNvSpPr>
                <p:nvPr/>
              </p:nvSpPr>
              <p:spPr bwMode="auto">
                <a:xfrm>
                  <a:off x="5212" y="156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3" name="Rectangle 95"/>
                <p:cNvSpPr>
                  <a:spLocks noChangeArrowheads="1"/>
                </p:cNvSpPr>
                <p:nvPr/>
              </p:nvSpPr>
              <p:spPr bwMode="auto">
                <a:xfrm>
                  <a:off x="5228" y="1581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4" name="Rectangle 96"/>
                <p:cNvSpPr>
                  <a:spLocks noChangeArrowheads="1"/>
                </p:cNvSpPr>
                <p:nvPr/>
              </p:nvSpPr>
              <p:spPr bwMode="auto">
                <a:xfrm>
                  <a:off x="5244" y="1593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5" name="Rectangle 97"/>
                <p:cNvSpPr>
                  <a:spLocks noChangeArrowheads="1"/>
                </p:cNvSpPr>
                <p:nvPr/>
              </p:nvSpPr>
              <p:spPr bwMode="auto">
                <a:xfrm>
                  <a:off x="5259" y="1606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6" name="Freeform 98"/>
                <p:cNvSpPr>
                  <a:spLocks noEditPoints="1"/>
                </p:cNvSpPr>
                <p:nvPr/>
              </p:nvSpPr>
              <p:spPr bwMode="auto">
                <a:xfrm>
                  <a:off x="4827" y="1408"/>
                  <a:ext cx="444" cy="213"/>
                </a:xfrm>
                <a:custGeom>
                  <a:avLst/>
                  <a:gdLst>
                    <a:gd name="T0" fmla="*/ 366 w 444"/>
                    <a:gd name="T1" fmla="*/ 142 h 213"/>
                    <a:gd name="T2" fmla="*/ 367 w 444"/>
                    <a:gd name="T3" fmla="*/ 143 h 213"/>
                    <a:gd name="T4" fmla="*/ 444 w 444"/>
                    <a:gd name="T5" fmla="*/ 201 h 213"/>
                    <a:gd name="T6" fmla="*/ 434 w 444"/>
                    <a:gd name="T7" fmla="*/ 213 h 213"/>
                    <a:gd name="T8" fmla="*/ 357 w 444"/>
                    <a:gd name="T9" fmla="*/ 155 h 213"/>
                    <a:gd name="T10" fmla="*/ 366 w 444"/>
                    <a:gd name="T11" fmla="*/ 142 h 213"/>
                    <a:gd name="T12" fmla="*/ 281 w 444"/>
                    <a:gd name="T13" fmla="*/ 91 h 213"/>
                    <a:gd name="T14" fmla="*/ 282 w 444"/>
                    <a:gd name="T15" fmla="*/ 92 h 213"/>
                    <a:gd name="T16" fmla="*/ 366 w 444"/>
                    <a:gd name="T17" fmla="*/ 142 h 213"/>
                    <a:gd name="T18" fmla="*/ 358 w 444"/>
                    <a:gd name="T19" fmla="*/ 155 h 213"/>
                    <a:gd name="T20" fmla="*/ 274 w 444"/>
                    <a:gd name="T21" fmla="*/ 105 h 213"/>
                    <a:gd name="T22" fmla="*/ 281 w 444"/>
                    <a:gd name="T23" fmla="*/ 91 h 213"/>
                    <a:gd name="T24" fmla="*/ 192 w 444"/>
                    <a:gd name="T25" fmla="*/ 51 h 213"/>
                    <a:gd name="T26" fmla="*/ 193 w 444"/>
                    <a:gd name="T27" fmla="*/ 51 h 213"/>
                    <a:gd name="T28" fmla="*/ 281 w 444"/>
                    <a:gd name="T29" fmla="*/ 91 h 213"/>
                    <a:gd name="T30" fmla="*/ 275 w 444"/>
                    <a:gd name="T31" fmla="*/ 106 h 213"/>
                    <a:gd name="T32" fmla="*/ 187 w 444"/>
                    <a:gd name="T33" fmla="*/ 65 h 213"/>
                    <a:gd name="T34" fmla="*/ 192 w 444"/>
                    <a:gd name="T35" fmla="*/ 51 h 213"/>
                    <a:gd name="T36" fmla="*/ 99 w 444"/>
                    <a:gd name="T37" fmla="*/ 20 h 213"/>
                    <a:gd name="T38" fmla="*/ 100 w 444"/>
                    <a:gd name="T39" fmla="*/ 20 h 213"/>
                    <a:gd name="T40" fmla="*/ 192 w 444"/>
                    <a:gd name="T41" fmla="*/ 51 h 213"/>
                    <a:gd name="T42" fmla="*/ 187 w 444"/>
                    <a:gd name="T43" fmla="*/ 65 h 213"/>
                    <a:gd name="T44" fmla="*/ 95 w 444"/>
                    <a:gd name="T45" fmla="*/ 35 h 213"/>
                    <a:gd name="T46" fmla="*/ 99 w 444"/>
                    <a:gd name="T47" fmla="*/ 20 h 213"/>
                    <a:gd name="T48" fmla="*/ 4 w 444"/>
                    <a:gd name="T49" fmla="*/ 0 h 213"/>
                    <a:gd name="T50" fmla="*/ 99 w 444"/>
                    <a:gd name="T51" fmla="*/ 20 h 213"/>
                    <a:gd name="T52" fmla="*/ 96 w 444"/>
                    <a:gd name="T53" fmla="*/ 35 h 213"/>
                    <a:gd name="T54" fmla="*/ 0 w 444"/>
                    <a:gd name="T55" fmla="*/ 15 h 213"/>
                    <a:gd name="T56" fmla="*/ 4 w 444"/>
                    <a:gd name="T57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44" h="213">
                      <a:moveTo>
                        <a:pt x="366" y="142"/>
                      </a:moveTo>
                      <a:lnTo>
                        <a:pt x="367" y="143"/>
                      </a:lnTo>
                      <a:lnTo>
                        <a:pt x="444" y="201"/>
                      </a:lnTo>
                      <a:lnTo>
                        <a:pt x="434" y="213"/>
                      </a:lnTo>
                      <a:lnTo>
                        <a:pt x="357" y="155"/>
                      </a:lnTo>
                      <a:lnTo>
                        <a:pt x="366" y="142"/>
                      </a:lnTo>
                      <a:close/>
                      <a:moveTo>
                        <a:pt x="281" y="91"/>
                      </a:moveTo>
                      <a:lnTo>
                        <a:pt x="282" y="92"/>
                      </a:lnTo>
                      <a:lnTo>
                        <a:pt x="366" y="142"/>
                      </a:lnTo>
                      <a:lnTo>
                        <a:pt x="358" y="155"/>
                      </a:lnTo>
                      <a:lnTo>
                        <a:pt x="274" y="105"/>
                      </a:lnTo>
                      <a:lnTo>
                        <a:pt x="281" y="91"/>
                      </a:lnTo>
                      <a:close/>
                      <a:moveTo>
                        <a:pt x="192" y="51"/>
                      </a:moveTo>
                      <a:lnTo>
                        <a:pt x="193" y="51"/>
                      </a:lnTo>
                      <a:lnTo>
                        <a:pt x="281" y="91"/>
                      </a:lnTo>
                      <a:lnTo>
                        <a:pt x="275" y="106"/>
                      </a:lnTo>
                      <a:lnTo>
                        <a:pt x="187" y="65"/>
                      </a:lnTo>
                      <a:lnTo>
                        <a:pt x="192" y="51"/>
                      </a:lnTo>
                      <a:close/>
                      <a:moveTo>
                        <a:pt x="99" y="20"/>
                      </a:moveTo>
                      <a:lnTo>
                        <a:pt x="100" y="20"/>
                      </a:lnTo>
                      <a:lnTo>
                        <a:pt x="192" y="51"/>
                      </a:lnTo>
                      <a:lnTo>
                        <a:pt x="187" y="65"/>
                      </a:lnTo>
                      <a:lnTo>
                        <a:pt x="95" y="35"/>
                      </a:lnTo>
                      <a:lnTo>
                        <a:pt x="99" y="20"/>
                      </a:lnTo>
                      <a:close/>
                      <a:moveTo>
                        <a:pt x="4" y="0"/>
                      </a:moveTo>
                      <a:lnTo>
                        <a:pt x="99" y="20"/>
                      </a:lnTo>
                      <a:lnTo>
                        <a:pt x="96" y="35"/>
                      </a:lnTo>
                      <a:lnTo>
                        <a:pt x="0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7" name="Freeform 99"/>
                <p:cNvSpPr>
                  <a:spLocks noEditPoints="1"/>
                </p:cNvSpPr>
                <p:nvPr/>
              </p:nvSpPr>
              <p:spPr bwMode="auto">
                <a:xfrm>
                  <a:off x="4827" y="1400"/>
                  <a:ext cx="450" cy="216"/>
                </a:xfrm>
                <a:custGeom>
                  <a:avLst/>
                  <a:gdLst>
                    <a:gd name="T0" fmla="*/ 370 w 450"/>
                    <a:gd name="T1" fmla="*/ 144 h 216"/>
                    <a:gd name="T2" fmla="*/ 371 w 450"/>
                    <a:gd name="T3" fmla="*/ 144 h 216"/>
                    <a:gd name="T4" fmla="*/ 450 w 450"/>
                    <a:gd name="T5" fmla="*/ 204 h 216"/>
                    <a:gd name="T6" fmla="*/ 441 w 450"/>
                    <a:gd name="T7" fmla="*/ 216 h 216"/>
                    <a:gd name="T8" fmla="*/ 362 w 450"/>
                    <a:gd name="T9" fmla="*/ 156 h 216"/>
                    <a:gd name="T10" fmla="*/ 370 w 450"/>
                    <a:gd name="T11" fmla="*/ 144 h 216"/>
                    <a:gd name="T12" fmla="*/ 285 w 450"/>
                    <a:gd name="T13" fmla="*/ 93 h 216"/>
                    <a:gd name="T14" fmla="*/ 286 w 450"/>
                    <a:gd name="T15" fmla="*/ 93 h 216"/>
                    <a:gd name="T16" fmla="*/ 370 w 450"/>
                    <a:gd name="T17" fmla="*/ 144 h 216"/>
                    <a:gd name="T18" fmla="*/ 363 w 450"/>
                    <a:gd name="T19" fmla="*/ 157 h 216"/>
                    <a:gd name="T20" fmla="*/ 278 w 450"/>
                    <a:gd name="T21" fmla="*/ 106 h 216"/>
                    <a:gd name="T22" fmla="*/ 285 w 450"/>
                    <a:gd name="T23" fmla="*/ 93 h 216"/>
                    <a:gd name="T24" fmla="*/ 195 w 450"/>
                    <a:gd name="T25" fmla="*/ 51 h 216"/>
                    <a:gd name="T26" fmla="*/ 195 w 450"/>
                    <a:gd name="T27" fmla="*/ 52 h 216"/>
                    <a:gd name="T28" fmla="*/ 285 w 450"/>
                    <a:gd name="T29" fmla="*/ 93 h 216"/>
                    <a:gd name="T30" fmla="*/ 279 w 450"/>
                    <a:gd name="T31" fmla="*/ 107 h 216"/>
                    <a:gd name="T32" fmla="*/ 189 w 450"/>
                    <a:gd name="T33" fmla="*/ 66 h 216"/>
                    <a:gd name="T34" fmla="*/ 195 w 450"/>
                    <a:gd name="T35" fmla="*/ 51 h 216"/>
                    <a:gd name="T36" fmla="*/ 100 w 450"/>
                    <a:gd name="T37" fmla="*/ 20 h 216"/>
                    <a:gd name="T38" fmla="*/ 101 w 450"/>
                    <a:gd name="T39" fmla="*/ 20 h 216"/>
                    <a:gd name="T40" fmla="*/ 195 w 450"/>
                    <a:gd name="T41" fmla="*/ 51 h 216"/>
                    <a:gd name="T42" fmla="*/ 190 w 450"/>
                    <a:gd name="T43" fmla="*/ 66 h 216"/>
                    <a:gd name="T44" fmla="*/ 96 w 450"/>
                    <a:gd name="T45" fmla="*/ 35 h 216"/>
                    <a:gd name="T46" fmla="*/ 100 w 450"/>
                    <a:gd name="T47" fmla="*/ 20 h 216"/>
                    <a:gd name="T48" fmla="*/ 4 w 450"/>
                    <a:gd name="T49" fmla="*/ 0 h 216"/>
                    <a:gd name="T50" fmla="*/ 100 w 450"/>
                    <a:gd name="T51" fmla="*/ 20 h 216"/>
                    <a:gd name="T52" fmla="*/ 97 w 450"/>
                    <a:gd name="T53" fmla="*/ 35 h 216"/>
                    <a:gd name="T54" fmla="*/ 0 w 450"/>
                    <a:gd name="T55" fmla="*/ 15 h 216"/>
                    <a:gd name="T56" fmla="*/ 4 w 450"/>
                    <a:gd name="T57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216">
                      <a:moveTo>
                        <a:pt x="370" y="144"/>
                      </a:moveTo>
                      <a:lnTo>
                        <a:pt x="371" y="144"/>
                      </a:lnTo>
                      <a:lnTo>
                        <a:pt x="450" y="204"/>
                      </a:lnTo>
                      <a:lnTo>
                        <a:pt x="441" y="216"/>
                      </a:lnTo>
                      <a:lnTo>
                        <a:pt x="362" y="156"/>
                      </a:lnTo>
                      <a:lnTo>
                        <a:pt x="370" y="144"/>
                      </a:lnTo>
                      <a:close/>
                      <a:moveTo>
                        <a:pt x="285" y="93"/>
                      </a:moveTo>
                      <a:lnTo>
                        <a:pt x="286" y="93"/>
                      </a:lnTo>
                      <a:lnTo>
                        <a:pt x="370" y="144"/>
                      </a:lnTo>
                      <a:lnTo>
                        <a:pt x="363" y="157"/>
                      </a:lnTo>
                      <a:lnTo>
                        <a:pt x="278" y="106"/>
                      </a:lnTo>
                      <a:lnTo>
                        <a:pt x="285" y="93"/>
                      </a:lnTo>
                      <a:close/>
                      <a:moveTo>
                        <a:pt x="195" y="51"/>
                      </a:moveTo>
                      <a:lnTo>
                        <a:pt x="195" y="52"/>
                      </a:lnTo>
                      <a:lnTo>
                        <a:pt x="285" y="93"/>
                      </a:lnTo>
                      <a:lnTo>
                        <a:pt x="279" y="107"/>
                      </a:lnTo>
                      <a:lnTo>
                        <a:pt x="189" y="66"/>
                      </a:lnTo>
                      <a:lnTo>
                        <a:pt x="195" y="51"/>
                      </a:lnTo>
                      <a:close/>
                      <a:moveTo>
                        <a:pt x="100" y="20"/>
                      </a:moveTo>
                      <a:lnTo>
                        <a:pt x="101" y="20"/>
                      </a:lnTo>
                      <a:lnTo>
                        <a:pt x="195" y="51"/>
                      </a:lnTo>
                      <a:lnTo>
                        <a:pt x="190" y="66"/>
                      </a:lnTo>
                      <a:lnTo>
                        <a:pt x="96" y="35"/>
                      </a:lnTo>
                      <a:lnTo>
                        <a:pt x="100" y="20"/>
                      </a:lnTo>
                      <a:close/>
                      <a:moveTo>
                        <a:pt x="4" y="0"/>
                      </a:moveTo>
                      <a:lnTo>
                        <a:pt x="100" y="20"/>
                      </a:lnTo>
                      <a:lnTo>
                        <a:pt x="97" y="35"/>
                      </a:lnTo>
                      <a:lnTo>
                        <a:pt x="0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8" name="Freeform 100"/>
                <p:cNvSpPr>
                  <a:spLocks noEditPoints="1"/>
                </p:cNvSpPr>
                <p:nvPr/>
              </p:nvSpPr>
              <p:spPr bwMode="auto">
                <a:xfrm>
                  <a:off x="4765" y="1401"/>
                  <a:ext cx="506" cy="220"/>
                </a:xfrm>
                <a:custGeom>
                  <a:avLst/>
                  <a:gdLst>
                    <a:gd name="T0" fmla="*/ 417 w 506"/>
                    <a:gd name="T1" fmla="*/ 142 h 220"/>
                    <a:gd name="T2" fmla="*/ 418 w 506"/>
                    <a:gd name="T3" fmla="*/ 143 h 220"/>
                    <a:gd name="T4" fmla="*/ 506 w 506"/>
                    <a:gd name="T5" fmla="*/ 208 h 220"/>
                    <a:gd name="T6" fmla="*/ 497 w 506"/>
                    <a:gd name="T7" fmla="*/ 220 h 220"/>
                    <a:gd name="T8" fmla="*/ 408 w 506"/>
                    <a:gd name="T9" fmla="*/ 155 h 220"/>
                    <a:gd name="T10" fmla="*/ 417 w 506"/>
                    <a:gd name="T11" fmla="*/ 142 h 220"/>
                    <a:gd name="T12" fmla="*/ 320 w 506"/>
                    <a:gd name="T13" fmla="*/ 87 h 220"/>
                    <a:gd name="T14" fmla="*/ 321 w 506"/>
                    <a:gd name="T15" fmla="*/ 88 h 220"/>
                    <a:gd name="T16" fmla="*/ 417 w 506"/>
                    <a:gd name="T17" fmla="*/ 142 h 220"/>
                    <a:gd name="T18" fmla="*/ 409 w 506"/>
                    <a:gd name="T19" fmla="*/ 155 h 220"/>
                    <a:gd name="T20" fmla="*/ 314 w 506"/>
                    <a:gd name="T21" fmla="*/ 101 h 220"/>
                    <a:gd name="T22" fmla="*/ 320 w 506"/>
                    <a:gd name="T23" fmla="*/ 87 h 220"/>
                    <a:gd name="T24" fmla="*/ 218 w 506"/>
                    <a:gd name="T25" fmla="*/ 44 h 220"/>
                    <a:gd name="T26" fmla="*/ 219 w 506"/>
                    <a:gd name="T27" fmla="*/ 44 h 220"/>
                    <a:gd name="T28" fmla="*/ 320 w 506"/>
                    <a:gd name="T29" fmla="*/ 87 h 220"/>
                    <a:gd name="T30" fmla="*/ 314 w 506"/>
                    <a:gd name="T31" fmla="*/ 101 h 220"/>
                    <a:gd name="T32" fmla="*/ 213 w 506"/>
                    <a:gd name="T33" fmla="*/ 59 h 220"/>
                    <a:gd name="T34" fmla="*/ 218 w 506"/>
                    <a:gd name="T35" fmla="*/ 44 h 220"/>
                    <a:gd name="T36" fmla="*/ 111 w 506"/>
                    <a:gd name="T37" fmla="*/ 15 h 220"/>
                    <a:gd name="T38" fmla="*/ 112 w 506"/>
                    <a:gd name="T39" fmla="*/ 15 h 220"/>
                    <a:gd name="T40" fmla="*/ 218 w 506"/>
                    <a:gd name="T41" fmla="*/ 44 h 220"/>
                    <a:gd name="T42" fmla="*/ 214 w 506"/>
                    <a:gd name="T43" fmla="*/ 59 h 220"/>
                    <a:gd name="T44" fmla="*/ 108 w 506"/>
                    <a:gd name="T45" fmla="*/ 30 h 220"/>
                    <a:gd name="T46" fmla="*/ 111 w 506"/>
                    <a:gd name="T47" fmla="*/ 15 h 220"/>
                    <a:gd name="T48" fmla="*/ 2 w 506"/>
                    <a:gd name="T49" fmla="*/ 0 h 220"/>
                    <a:gd name="T50" fmla="*/ 111 w 506"/>
                    <a:gd name="T51" fmla="*/ 15 h 220"/>
                    <a:gd name="T52" fmla="*/ 109 w 506"/>
                    <a:gd name="T53" fmla="*/ 30 h 220"/>
                    <a:gd name="T54" fmla="*/ 0 w 506"/>
                    <a:gd name="T55" fmla="*/ 15 h 220"/>
                    <a:gd name="T56" fmla="*/ 2 w 506"/>
                    <a:gd name="T57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06" h="220">
                      <a:moveTo>
                        <a:pt x="417" y="142"/>
                      </a:moveTo>
                      <a:lnTo>
                        <a:pt x="418" y="143"/>
                      </a:lnTo>
                      <a:lnTo>
                        <a:pt x="506" y="208"/>
                      </a:lnTo>
                      <a:lnTo>
                        <a:pt x="497" y="220"/>
                      </a:lnTo>
                      <a:lnTo>
                        <a:pt x="408" y="155"/>
                      </a:lnTo>
                      <a:lnTo>
                        <a:pt x="417" y="142"/>
                      </a:lnTo>
                      <a:close/>
                      <a:moveTo>
                        <a:pt x="320" y="87"/>
                      </a:moveTo>
                      <a:lnTo>
                        <a:pt x="321" y="88"/>
                      </a:lnTo>
                      <a:lnTo>
                        <a:pt x="417" y="142"/>
                      </a:lnTo>
                      <a:lnTo>
                        <a:pt x="409" y="155"/>
                      </a:lnTo>
                      <a:lnTo>
                        <a:pt x="314" y="101"/>
                      </a:lnTo>
                      <a:lnTo>
                        <a:pt x="320" y="87"/>
                      </a:lnTo>
                      <a:close/>
                      <a:moveTo>
                        <a:pt x="218" y="44"/>
                      </a:moveTo>
                      <a:lnTo>
                        <a:pt x="219" y="44"/>
                      </a:lnTo>
                      <a:lnTo>
                        <a:pt x="320" y="87"/>
                      </a:lnTo>
                      <a:lnTo>
                        <a:pt x="314" y="101"/>
                      </a:lnTo>
                      <a:lnTo>
                        <a:pt x="213" y="59"/>
                      </a:lnTo>
                      <a:lnTo>
                        <a:pt x="218" y="44"/>
                      </a:lnTo>
                      <a:close/>
                      <a:moveTo>
                        <a:pt x="111" y="15"/>
                      </a:moveTo>
                      <a:lnTo>
                        <a:pt x="112" y="15"/>
                      </a:lnTo>
                      <a:lnTo>
                        <a:pt x="218" y="44"/>
                      </a:lnTo>
                      <a:lnTo>
                        <a:pt x="214" y="59"/>
                      </a:lnTo>
                      <a:lnTo>
                        <a:pt x="108" y="30"/>
                      </a:lnTo>
                      <a:lnTo>
                        <a:pt x="111" y="15"/>
                      </a:lnTo>
                      <a:close/>
                      <a:moveTo>
                        <a:pt x="2" y="0"/>
                      </a:moveTo>
                      <a:lnTo>
                        <a:pt x="111" y="15"/>
                      </a:lnTo>
                      <a:lnTo>
                        <a:pt x="109" y="30"/>
                      </a:lnTo>
                      <a:lnTo>
                        <a:pt x="0" y="15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89" name="Freeform 101"/>
                <p:cNvSpPr>
                  <a:spLocks noEditPoints="1"/>
                </p:cNvSpPr>
                <p:nvPr/>
              </p:nvSpPr>
              <p:spPr bwMode="auto">
                <a:xfrm>
                  <a:off x="3797" y="1388"/>
                  <a:ext cx="1797" cy="1795"/>
                </a:xfrm>
                <a:custGeom>
                  <a:avLst/>
                  <a:gdLst>
                    <a:gd name="T0" fmla="*/ 1005 w 1797"/>
                    <a:gd name="T1" fmla="*/ 1774 h 1795"/>
                    <a:gd name="T2" fmla="*/ 1004 w 1797"/>
                    <a:gd name="T3" fmla="*/ 1774 h 1795"/>
                    <a:gd name="T4" fmla="*/ 1114 w 1797"/>
                    <a:gd name="T5" fmla="*/ 1770 h 1795"/>
                    <a:gd name="T6" fmla="*/ 1315 w 1797"/>
                    <a:gd name="T7" fmla="*/ 1693 h 1795"/>
                    <a:gd name="T8" fmla="*/ 1409 w 1797"/>
                    <a:gd name="T9" fmla="*/ 1637 h 1795"/>
                    <a:gd name="T10" fmla="*/ 1409 w 1797"/>
                    <a:gd name="T11" fmla="*/ 1637 h 1795"/>
                    <a:gd name="T12" fmla="*/ 1484 w 1797"/>
                    <a:gd name="T13" fmla="*/ 1558 h 1795"/>
                    <a:gd name="T14" fmla="*/ 1483 w 1797"/>
                    <a:gd name="T15" fmla="*/ 1559 h 1795"/>
                    <a:gd name="T16" fmla="*/ 1571 w 1797"/>
                    <a:gd name="T17" fmla="*/ 1493 h 1795"/>
                    <a:gd name="T18" fmla="*/ 1694 w 1797"/>
                    <a:gd name="T19" fmla="*/ 1316 h 1795"/>
                    <a:gd name="T20" fmla="*/ 1739 w 1797"/>
                    <a:gd name="T21" fmla="*/ 1216 h 1795"/>
                    <a:gd name="T22" fmla="*/ 1739 w 1797"/>
                    <a:gd name="T23" fmla="*/ 1216 h 1795"/>
                    <a:gd name="T24" fmla="*/ 1756 w 1797"/>
                    <a:gd name="T25" fmla="*/ 1109 h 1795"/>
                    <a:gd name="T26" fmla="*/ 1755 w 1797"/>
                    <a:gd name="T27" fmla="*/ 1109 h 1795"/>
                    <a:gd name="T28" fmla="*/ 1790 w 1797"/>
                    <a:gd name="T29" fmla="*/ 1006 h 1795"/>
                    <a:gd name="T30" fmla="*/ 1790 w 1797"/>
                    <a:gd name="T31" fmla="*/ 790 h 1795"/>
                    <a:gd name="T32" fmla="*/ 1770 w 1797"/>
                    <a:gd name="T33" fmla="*/ 683 h 1795"/>
                    <a:gd name="T34" fmla="*/ 1770 w 1797"/>
                    <a:gd name="T35" fmla="*/ 683 h 1795"/>
                    <a:gd name="T36" fmla="*/ 1724 w 1797"/>
                    <a:gd name="T37" fmla="*/ 585 h 1795"/>
                    <a:gd name="T38" fmla="*/ 1724 w 1797"/>
                    <a:gd name="T39" fmla="*/ 585 h 1795"/>
                    <a:gd name="T40" fmla="*/ 1694 w 1797"/>
                    <a:gd name="T41" fmla="*/ 480 h 1795"/>
                    <a:gd name="T42" fmla="*/ 1571 w 1797"/>
                    <a:gd name="T43" fmla="*/ 303 h 1795"/>
                    <a:gd name="T44" fmla="*/ 1493 w 1797"/>
                    <a:gd name="T45" fmla="*/ 225 h 1795"/>
                    <a:gd name="T46" fmla="*/ 1493 w 1797"/>
                    <a:gd name="T47" fmla="*/ 225 h 1795"/>
                    <a:gd name="T48" fmla="*/ 1400 w 1797"/>
                    <a:gd name="T49" fmla="*/ 171 h 1795"/>
                    <a:gd name="T50" fmla="*/ 1400 w 1797"/>
                    <a:gd name="T51" fmla="*/ 172 h 1795"/>
                    <a:gd name="T52" fmla="*/ 1315 w 1797"/>
                    <a:gd name="T53" fmla="*/ 103 h 1795"/>
                    <a:gd name="T54" fmla="*/ 1114 w 1797"/>
                    <a:gd name="T55" fmla="*/ 26 h 1795"/>
                    <a:gd name="T56" fmla="*/ 1006 w 1797"/>
                    <a:gd name="T57" fmla="*/ 6 h 1795"/>
                    <a:gd name="T58" fmla="*/ 1006 w 1797"/>
                    <a:gd name="T59" fmla="*/ 6 h 1795"/>
                    <a:gd name="T60" fmla="*/ 898 w 1797"/>
                    <a:gd name="T61" fmla="*/ 16 h 1795"/>
                    <a:gd name="T62" fmla="*/ 899 w 1797"/>
                    <a:gd name="T63" fmla="*/ 16 h 1795"/>
                    <a:gd name="T64" fmla="*/ 789 w 1797"/>
                    <a:gd name="T65" fmla="*/ 7 h 1795"/>
                    <a:gd name="T66" fmla="*/ 580 w 1797"/>
                    <a:gd name="T67" fmla="*/ 58 h 1795"/>
                    <a:gd name="T68" fmla="*/ 480 w 1797"/>
                    <a:gd name="T69" fmla="*/ 103 h 1795"/>
                    <a:gd name="T70" fmla="*/ 480 w 1797"/>
                    <a:gd name="T71" fmla="*/ 103 h 1795"/>
                    <a:gd name="T72" fmla="*/ 396 w 1797"/>
                    <a:gd name="T73" fmla="*/ 172 h 1795"/>
                    <a:gd name="T74" fmla="*/ 397 w 1797"/>
                    <a:gd name="T75" fmla="*/ 171 h 1795"/>
                    <a:gd name="T76" fmla="*/ 302 w 1797"/>
                    <a:gd name="T77" fmla="*/ 226 h 1795"/>
                    <a:gd name="T78" fmla="*/ 159 w 1797"/>
                    <a:gd name="T79" fmla="*/ 387 h 1795"/>
                    <a:gd name="T80" fmla="*/ 102 w 1797"/>
                    <a:gd name="T81" fmla="*/ 481 h 1795"/>
                    <a:gd name="T82" fmla="*/ 102 w 1797"/>
                    <a:gd name="T83" fmla="*/ 481 h 1795"/>
                    <a:gd name="T84" fmla="*/ 72 w 1797"/>
                    <a:gd name="T85" fmla="*/ 585 h 1795"/>
                    <a:gd name="T86" fmla="*/ 73 w 1797"/>
                    <a:gd name="T87" fmla="*/ 585 h 1795"/>
                    <a:gd name="T88" fmla="*/ 26 w 1797"/>
                    <a:gd name="T89" fmla="*/ 684 h 1795"/>
                    <a:gd name="T90" fmla="*/ 0 w 1797"/>
                    <a:gd name="T91" fmla="*/ 897 h 1795"/>
                    <a:gd name="T92" fmla="*/ 6 w 1797"/>
                    <a:gd name="T93" fmla="*/ 1006 h 1795"/>
                    <a:gd name="T94" fmla="*/ 6 w 1797"/>
                    <a:gd name="T95" fmla="*/ 1006 h 1795"/>
                    <a:gd name="T96" fmla="*/ 41 w 1797"/>
                    <a:gd name="T97" fmla="*/ 1109 h 1795"/>
                    <a:gd name="T98" fmla="*/ 41 w 1797"/>
                    <a:gd name="T99" fmla="*/ 1109 h 1795"/>
                    <a:gd name="T100" fmla="*/ 58 w 1797"/>
                    <a:gd name="T101" fmla="*/ 1217 h 1795"/>
                    <a:gd name="T102" fmla="*/ 158 w 1797"/>
                    <a:gd name="T103" fmla="*/ 1408 h 1795"/>
                    <a:gd name="T104" fmla="*/ 226 w 1797"/>
                    <a:gd name="T105" fmla="*/ 1494 h 1795"/>
                    <a:gd name="T106" fmla="*/ 226 w 1797"/>
                    <a:gd name="T107" fmla="*/ 1494 h 1795"/>
                    <a:gd name="T108" fmla="*/ 313 w 1797"/>
                    <a:gd name="T109" fmla="*/ 1559 h 1795"/>
                    <a:gd name="T110" fmla="*/ 312 w 1797"/>
                    <a:gd name="T111" fmla="*/ 1558 h 1795"/>
                    <a:gd name="T112" fmla="*/ 388 w 1797"/>
                    <a:gd name="T113" fmla="*/ 1637 h 1795"/>
                    <a:gd name="T114" fmla="*/ 579 w 1797"/>
                    <a:gd name="T115" fmla="*/ 1737 h 1795"/>
                    <a:gd name="T116" fmla="*/ 684 w 1797"/>
                    <a:gd name="T117" fmla="*/ 1770 h 1795"/>
                    <a:gd name="T118" fmla="*/ 684 w 1797"/>
                    <a:gd name="T119" fmla="*/ 1770 h 1795"/>
                    <a:gd name="T120" fmla="*/ 792 w 1797"/>
                    <a:gd name="T121" fmla="*/ 1774 h 1795"/>
                    <a:gd name="T122" fmla="*/ 791 w 1797"/>
                    <a:gd name="T123" fmla="*/ 1774 h 17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797" h="1795">
                      <a:moveTo>
                        <a:pt x="1007" y="1789"/>
                      </a:moveTo>
                      <a:lnTo>
                        <a:pt x="1006" y="1789"/>
                      </a:lnTo>
                      <a:lnTo>
                        <a:pt x="899" y="1795"/>
                      </a:lnTo>
                      <a:lnTo>
                        <a:pt x="898" y="1780"/>
                      </a:lnTo>
                      <a:lnTo>
                        <a:pt x="1005" y="1774"/>
                      </a:lnTo>
                      <a:lnTo>
                        <a:pt x="1007" y="1789"/>
                      </a:lnTo>
                      <a:close/>
                      <a:moveTo>
                        <a:pt x="1114" y="1770"/>
                      </a:moveTo>
                      <a:lnTo>
                        <a:pt x="1113" y="1770"/>
                      </a:lnTo>
                      <a:lnTo>
                        <a:pt x="1007" y="1789"/>
                      </a:lnTo>
                      <a:lnTo>
                        <a:pt x="1004" y="1774"/>
                      </a:lnTo>
                      <a:lnTo>
                        <a:pt x="1110" y="1754"/>
                      </a:lnTo>
                      <a:lnTo>
                        <a:pt x="1114" y="1770"/>
                      </a:lnTo>
                      <a:close/>
                      <a:moveTo>
                        <a:pt x="1218" y="1737"/>
                      </a:moveTo>
                      <a:lnTo>
                        <a:pt x="1217" y="1737"/>
                      </a:lnTo>
                      <a:lnTo>
                        <a:pt x="1114" y="1770"/>
                      </a:lnTo>
                      <a:lnTo>
                        <a:pt x="1109" y="1755"/>
                      </a:lnTo>
                      <a:lnTo>
                        <a:pt x="1212" y="1723"/>
                      </a:lnTo>
                      <a:lnTo>
                        <a:pt x="1218" y="1737"/>
                      </a:lnTo>
                      <a:close/>
                      <a:moveTo>
                        <a:pt x="1316" y="1693"/>
                      </a:moveTo>
                      <a:lnTo>
                        <a:pt x="1315" y="1693"/>
                      </a:lnTo>
                      <a:lnTo>
                        <a:pt x="1218" y="1737"/>
                      </a:lnTo>
                      <a:lnTo>
                        <a:pt x="1211" y="1723"/>
                      </a:lnTo>
                      <a:lnTo>
                        <a:pt x="1309" y="1679"/>
                      </a:lnTo>
                      <a:lnTo>
                        <a:pt x="1316" y="1693"/>
                      </a:lnTo>
                      <a:close/>
                      <a:moveTo>
                        <a:pt x="1409" y="1637"/>
                      </a:moveTo>
                      <a:lnTo>
                        <a:pt x="1408" y="1637"/>
                      </a:lnTo>
                      <a:lnTo>
                        <a:pt x="1316" y="1693"/>
                      </a:lnTo>
                      <a:lnTo>
                        <a:pt x="1308" y="1679"/>
                      </a:lnTo>
                      <a:lnTo>
                        <a:pt x="1400" y="1624"/>
                      </a:lnTo>
                      <a:lnTo>
                        <a:pt x="1409" y="1637"/>
                      </a:lnTo>
                      <a:close/>
                      <a:moveTo>
                        <a:pt x="1494" y="1570"/>
                      </a:moveTo>
                      <a:lnTo>
                        <a:pt x="1493" y="1570"/>
                      </a:lnTo>
                      <a:lnTo>
                        <a:pt x="1409" y="1637"/>
                      </a:lnTo>
                      <a:lnTo>
                        <a:pt x="1400" y="1625"/>
                      </a:lnTo>
                      <a:lnTo>
                        <a:pt x="1484" y="1558"/>
                      </a:lnTo>
                      <a:lnTo>
                        <a:pt x="1494" y="1570"/>
                      </a:lnTo>
                      <a:close/>
                      <a:moveTo>
                        <a:pt x="1571" y="1493"/>
                      </a:moveTo>
                      <a:lnTo>
                        <a:pt x="1570" y="1494"/>
                      </a:lnTo>
                      <a:lnTo>
                        <a:pt x="1494" y="1570"/>
                      </a:lnTo>
                      <a:lnTo>
                        <a:pt x="1483" y="1559"/>
                      </a:lnTo>
                      <a:lnTo>
                        <a:pt x="1560" y="1483"/>
                      </a:lnTo>
                      <a:lnTo>
                        <a:pt x="1571" y="1493"/>
                      </a:lnTo>
                      <a:close/>
                      <a:moveTo>
                        <a:pt x="1638" y="1408"/>
                      </a:moveTo>
                      <a:lnTo>
                        <a:pt x="1638" y="1408"/>
                      </a:lnTo>
                      <a:lnTo>
                        <a:pt x="1571" y="1493"/>
                      </a:lnTo>
                      <a:lnTo>
                        <a:pt x="1559" y="1483"/>
                      </a:lnTo>
                      <a:lnTo>
                        <a:pt x="1625" y="1399"/>
                      </a:lnTo>
                      <a:lnTo>
                        <a:pt x="1638" y="1408"/>
                      </a:lnTo>
                      <a:close/>
                      <a:moveTo>
                        <a:pt x="1694" y="1315"/>
                      </a:moveTo>
                      <a:lnTo>
                        <a:pt x="1694" y="1316"/>
                      </a:lnTo>
                      <a:lnTo>
                        <a:pt x="1638" y="1408"/>
                      </a:lnTo>
                      <a:lnTo>
                        <a:pt x="1625" y="1400"/>
                      </a:lnTo>
                      <a:lnTo>
                        <a:pt x="1680" y="1308"/>
                      </a:lnTo>
                      <a:lnTo>
                        <a:pt x="1694" y="1315"/>
                      </a:lnTo>
                      <a:close/>
                      <a:moveTo>
                        <a:pt x="1739" y="1216"/>
                      </a:moveTo>
                      <a:lnTo>
                        <a:pt x="1738" y="1217"/>
                      </a:lnTo>
                      <a:lnTo>
                        <a:pt x="1694" y="1315"/>
                      </a:lnTo>
                      <a:lnTo>
                        <a:pt x="1680" y="1309"/>
                      </a:lnTo>
                      <a:lnTo>
                        <a:pt x="1724" y="1210"/>
                      </a:lnTo>
                      <a:lnTo>
                        <a:pt x="1739" y="1216"/>
                      </a:lnTo>
                      <a:close/>
                      <a:moveTo>
                        <a:pt x="1771" y="1112"/>
                      </a:moveTo>
                      <a:lnTo>
                        <a:pt x="1770" y="1113"/>
                      </a:lnTo>
                      <a:lnTo>
                        <a:pt x="1739" y="1216"/>
                      </a:lnTo>
                      <a:lnTo>
                        <a:pt x="1724" y="1211"/>
                      </a:lnTo>
                      <a:lnTo>
                        <a:pt x="1756" y="1109"/>
                      </a:lnTo>
                      <a:lnTo>
                        <a:pt x="1771" y="1112"/>
                      </a:lnTo>
                      <a:close/>
                      <a:moveTo>
                        <a:pt x="1790" y="1006"/>
                      </a:moveTo>
                      <a:lnTo>
                        <a:pt x="1790" y="1006"/>
                      </a:lnTo>
                      <a:lnTo>
                        <a:pt x="1771" y="1112"/>
                      </a:lnTo>
                      <a:lnTo>
                        <a:pt x="1755" y="1109"/>
                      </a:lnTo>
                      <a:lnTo>
                        <a:pt x="1775" y="1004"/>
                      </a:lnTo>
                      <a:lnTo>
                        <a:pt x="1790" y="1006"/>
                      </a:lnTo>
                      <a:close/>
                      <a:moveTo>
                        <a:pt x="1797" y="897"/>
                      </a:moveTo>
                      <a:lnTo>
                        <a:pt x="1797" y="898"/>
                      </a:lnTo>
                      <a:lnTo>
                        <a:pt x="1790" y="1006"/>
                      </a:lnTo>
                      <a:lnTo>
                        <a:pt x="1775" y="1005"/>
                      </a:lnTo>
                      <a:lnTo>
                        <a:pt x="1782" y="897"/>
                      </a:lnTo>
                      <a:lnTo>
                        <a:pt x="1797" y="897"/>
                      </a:lnTo>
                      <a:close/>
                      <a:moveTo>
                        <a:pt x="1790" y="789"/>
                      </a:moveTo>
                      <a:lnTo>
                        <a:pt x="1790" y="790"/>
                      </a:lnTo>
                      <a:lnTo>
                        <a:pt x="1797" y="897"/>
                      </a:lnTo>
                      <a:lnTo>
                        <a:pt x="1782" y="898"/>
                      </a:lnTo>
                      <a:lnTo>
                        <a:pt x="1775" y="791"/>
                      </a:lnTo>
                      <a:lnTo>
                        <a:pt x="1790" y="789"/>
                      </a:lnTo>
                      <a:close/>
                      <a:moveTo>
                        <a:pt x="1770" y="683"/>
                      </a:moveTo>
                      <a:lnTo>
                        <a:pt x="1771" y="684"/>
                      </a:lnTo>
                      <a:lnTo>
                        <a:pt x="1790" y="789"/>
                      </a:lnTo>
                      <a:lnTo>
                        <a:pt x="1775" y="792"/>
                      </a:lnTo>
                      <a:lnTo>
                        <a:pt x="1755" y="686"/>
                      </a:lnTo>
                      <a:lnTo>
                        <a:pt x="1770" y="683"/>
                      </a:lnTo>
                      <a:close/>
                      <a:moveTo>
                        <a:pt x="1738" y="579"/>
                      </a:moveTo>
                      <a:lnTo>
                        <a:pt x="1739" y="580"/>
                      </a:lnTo>
                      <a:lnTo>
                        <a:pt x="1770" y="683"/>
                      </a:lnTo>
                      <a:lnTo>
                        <a:pt x="1756" y="687"/>
                      </a:lnTo>
                      <a:lnTo>
                        <a:pt x="1724" y="585"/>
                      </a:lnTo>
                      <a:lnTo>
                        <a:pt x="1738" y="579"/>
                      </a:lnTo>
                      <a:close/>
                      <a:moveTo>
                        <a:pt x="1694" y="480"/>
                      </a:moveTo>
                      <a:lnTo>
                        <a:pt x="1694" y="481"/>
                      </a:lnTo>
                      <a:lnTo>
                        <a:pt x="1738" y="579"/>
                      </a:lnTo>
                      <a:lnTo>
                        <a:pt x="1724" y="585"/>
                      </a:lnTo>
                      <a:lnTo>
                        <a:pt x="1680" y="487"/>
                      </a:lnTo>
                      <a:lnTo>
                        <a:pt x="1694" y="480"/>
                      </a:lnTo>
                      <a:close/>
                      <a:moveTo>
                        <a:pt x="1638" y="387"/>
                      </a:moveTo>
                      <a:lnTo>
                        <a:pt x="1638" y="388"/>
                      </a:lnTo>
                      <a:lnTo>
                        <a:pt x="1694" y="480"/>
                      </a:lnTo>
                      <a:lnTo>
                        <a:pt x="1680" y="488"/>
                      </a:lnTo>
                      <a:lnTo>
                        <a:pt x="1625" y="396"/>
                      </a:lnTo>
                      <a:lnTo>
                        <a:pt x="1638" y="387"/>
                      </a:lnTo>
                      <a:close/>
                      <a:moveTo>
                        <a:pt x="1570" y="302"/>
                      </a:moveTo>
                      <a:lnTo>
                        <a:pt x="1571" y="303"/>
                      </a:lnTo>
                      <a:lnTo>
                        <a:pt x="1638" y="387"/>
                      </a:lnTo>
                      <a:lnTo>
                        <a:pt x="1625" y="397"/>
                      </a:lnTo>
                      <a:lnTo>
                        <a:pt x="1559" y="312"/>
                      </a:lnTo>
                      <a:lnTo>
                        <a:pt x="1570" y="302"/>
                      </a:lnTo>
                      <a:close/>
                      <a:moveTo>
                        <a:pt x="1493" y="225"/>
                      </a:moveTo>
                      <a:lnTo>
                        <a:pt x="1494" y="226"/>
                      </a:lnTo>
                      <a:lnTo>
                        <a:pt x="1570" y="302"/>
                      </a:lnTo>
                      <a:lnTo>
                        <a:pt x="1560" y="313"/>
                      </a:lnTo>
                      <a:lnTo>
                        <a:pt x="1483" y="237"/>
                      </a:lnTo>
                      <a:lnTo>
                        <a:pt x="1493" y="225"/>
                      </a:lnTo>
                      <a:close/>
                      <a:moveTo>
                        <a:pt x="1408" y="158"/>
                      </a:moveTo>
                      <a:lnTo>
                        <a:pt x="1409" y="159"/>
                      </a:lnTo>
                      <a:lnTo>
                        <a:pt x="1493" y="225"/>
                      </a:lnTo>
                      <a:lnTo>
                        <a:pt x="1484" y="238"/>
                      </a:lnTo>
                      <a:lnTo>
                        <a:pt x="1400" y="171"/>
                      </a:lnTo>
                      <a:lnTo>
                        <a:pt x="1408" y="158"/>
                      </a:lnTo>
                      <a:close/>
                      <a:moveTo>
                        <a:pt x="1315" y="103"/>
                      </a:moveTo>
                      <a:lnTo>
                        <a:pt x="1316" y="103"/>
                      </a:lnTo>
                      <a:lnTo>
                        <a:pt x="1408" y="158"/>
                      </a:lnTo>
                      <a:lnTo>
                        <a:pt x="1400" y="172"/>
                      </a:lnTo>
                      <a:lnTo>
                        <a:pt x="1308" y="116"/>
                      </a:lnTo>
                      <a:lnTo>
                        <a:pt x="1315" y="103"/>
                      </a:lnTo>
                      <a:close/>
                      <a:moveTo>
                        <a:pt x="1217" y="58"/>
                      </a:moveTo>
                      <a:lnTo>
                        <a:pt x="1218" y="58"/>
                      </a:lnTo>
                      <a:lnTo>
                        <a:pt x="1315" y="103"/>
                      </a:lnTo>
                      <a:lnTo>
                        <a:pt x="1309" y="117"/>
                      </a:lnTo>
                      <a:lnTo>
                        <a:pt x="1211" y="73"/>
                      </a:lnTo>
                      <a:lnTo>
                        <a:pt x="1217" y="58"/>
                      </a:lnTo>
                      <a:close/>
                      <a:moveTo>
                        <a:pt x="1113" y="26"/>
                      </a:moveTo>
                      <a:lnTo>
                        <a:pt x="1114" y="26"/>
                      </a:lnTo>
                      <a:lnTo>
                        <a:pt x="1217" y="58"/>
                      </a:lnTo>
                      <a:lnTo>
                        <a:pt x="1212" y="73"/>
                      </a:lnTo>
                      <a:lnTo>
                        <a:pt x="1109" y="41"/>
                      </a:lnTo>
                      <a:lnTo>
                        <a:pt x="1113" y="26"/>
                      </a:lnTo>
                      <a:close/>
                      <a:moveTo>
                        <a:pt x="1006" y="6"/>
                      </a:moveTo>
                      <a:lnTo>
                        <a:pt x="1007" y="7"/>
                      </a:lnTo>
                      <a:lnTo>
                        <a:pt x="1113" y="26"/>
                      </a:lnTo>
                      <a:lnTo>
                        <a:pt x="1110" y="41"/>
                      </a:lnTo>
                      <a:lnTo>
                        <a:pt x="1004" y="22"/>
                      </a:lnTo>
                      <a:lnTo>
                        <a:pt x="1006" y="6"/>
                      </a:lnTo>
                      <a:close/>
                      <a:moveTo>
                        <a:pt x="898" y="0"/>
                      </a:moveTo>
                      <a:lnTo>
                        <a:pt x="899" y="0"/>
                      </a:lnTo>
                      <a:lnTo>
                        <a:pt x="1006" y="6"/>
                      </a:lnTo>
                      <a:lnTo>
                        <a:pt x="1005" y="22"/>
                      </a:lnTo>
                      <a:lnTo>
                        <a:pt x="898" y="16"/>
                      </a:lnTo>
                      <a:lnTo>
                        <a:pt x="898" y="0"/>
                      </a:lnTo>
                      <a:close/>
                      <a:moveTo>
                        <a:pt x="789" y="7"/>
                      </a:moveTo>
                      <a:lnTo>
                        <a:pt x="790" y="6"/>
                      </a:lnTo>
                      <a:lnTo>
                        <a:pt x="898" y="0"/>
                      </a:lnTo>
                      <a:lnTo>
                        <a:pt x="899" y="16"/>
                      </a:lnTo>
                      <a:lnTo>
                        <a:pt x="791" y="22"/>
                      </a:lnTo>
                      <a:lnTo>
                        <a:pt x="789" y="7"/>
                      </a:lnTo>
                      <a:close/>
                      <a:moveTo>
                        <a:pt x="683" y="26"/>
                      </a:moveTo>
                      <a:lnTo>
                        <a:pt x="684" y="26"/>
                      </a:lnTo>
                      <a:lnTo>
                        <a:pt x="789" y="7"/>
                      </a:lnTo>
                      <a:lnTo>
                        <a:pt x="792" y="22"/>
                      </a:lnTo>
                      <a:lnTo>
                        <a:pt x="686" y="41"/>
                      </a:lnTo>
                      <a:lnTo>
                        <a:pt x="683" y="26"/>
                      </a:lnTo>
                      <a:close/>
                      <a:moveTo>
                        <a:pt x="579" y="58"/>
                      </a:moveTo>
                      <a:lnTo>
                        <a:pt x="580" y="58"/>
                      </a:lnTo>
                      <a:lnTo>
                        <a:pt x="683" y="26"/>
                      </a:lnTo>
                      <a:lnTo>
                        <a:pt x="687" y="41"/>
                      </a:lnTo>
                      <a:lnTo>
                        <a:pt x="585" y="73"/>
                      </a:lnTo>
                      <a:lnTo>
                        <a:pt x="579" y="58"/>
                      </a:lnTo>
                      <a:close/>
                      <a:moveTo>
                        <a:pt x="480" y="103"/>
                      </a:moveTo>
                      <a:lnTo>
                        <a:pt x="481" y="103"/>
                      </a:lnTo>
                      <a:lnTo>
                        <a:pt x="579" y="58"/>
                      </a:lnTo>
                      <a:lnTo>
                        <a:pt x="586" y="73"/>
                      </a:lnTo>
                      <a:lnTo>
                        <a:pt x="487" y="117"/>
                      </a:lnTo>
                      <a:lnTo>
                        <a:pt x="480" y="103"/>
                      </a:lnTo>
                      <a:close/>
                      <a:moveTo>
                        <a:pt x="388" y="159"/>
                      </a:moveTo>
                      <a:lnTo>
                        <a:pt x="388" y="158"/>
                      </a:lnTo>
                      <a:lnTo>
                        <a:pt x="480" y="103"/>
                      </a:lnTo>
                      <a:lnTo>
                        <a:pt x="488" y="116"/>
                      </a:lnTo>
                      <a:lnTo>
                        <a:pt x="396" y="172"/>
                      </a:lnTo>
                      <a:lnTo>
                        <a:pt x="388" y="159"/>
                      </a:lnTo>
                      <a:close/>
                      <a:moveTo>
                        <a:pt x="302" y="226"/>
                      </a:moveTo>
                      <a:lnTo>
                        <a:pt x="303" y="225"/>
                      </a:lnTo>
                      <a:lnTo>
                        <a:pt x="388" y="159"/>
                      </a:lnTo>
                      <a:lnTo>
                        <a:pt x="397" y="171"/>
                      </a:lnTo>
                      <a:lnTo>
                        <a:pt x="312" y="238"/>
                      </a:lnTo>
                      <a:lnTo>
                        <a:pt x="302" y="226"/>
                      </a:lnTo>
                      <a:close/>
                      <a:moveTo>
                        <a:pt x="225" y="303"/>
                      </a:moveTo>
                      <a:lnTo>
                        <a:pt x="226" y="302"/>
                      </a:lnTo>
                      <a:lnTo>
                        <a:pt x="302" y="226"/>
                      </a:lnTo>
                      <a:lnTo>
                        <a:pt x="313" y="237"/>
                      </a:lnTo>
                      <a:lnTo>
                        <a:pt x="237" y="313"/>
                      </a:lnTo>
                      <a:lnTo>
                        <a:pt x="225" y="303"/>
                      </a:lnTo>
                      <a:close/>
                      <a:moveTo>
                        <a:pt x="158" y="388"/>
                      </a:moveTo>
                      <a:lnTo>
                        <a:pt x="159" y="387"/>
                      </a:lnTo>
                      <a:lnTo>
                        <a:pt x="225" y="303"/>
                      </a:lnTo>
                      <a:lnTo>
                        <a:pt x="237" y="312"/>
                      </a:lnTo>
                      <a:lnTo>
                        <a:pt x="171" y="397"/>
                      </a:lnTo>
                      <a:lnTo>
                        <a:pt x="158" y="388"/>
                      </a:lnTo>
                      <a:close/>
                      <a:moveTo>
                        <a:pt x="102" y="481"/>
                      </a:moveTo>
                      <a:lnTo>
                        <a:pt x="103" y="480"/>
                      </a:lnTo>
                      <a:lnTo>
                        <a:pt x="158" y="388"/>
                      </a:lnTo>
                      <a:lnTo>
                        <a:pt x="172" y="396"/>
                      </a:lnTo>
                      <a:lnTo>
                        <a:pt x="116" y="488"/>
                      </a:lnTo>
                      <a:lnTo>
                        <a:pt x="102" y="481"/>
                      </a:lnTo>
                      <a:close/>
                      <a:moveTo>
                        <a:pt x="58" y="580"/>
                      </a:moveTo>
                      <a:lnTo>
                        <a:pt x="58" y="579"/>
                      </a:lnTo>
                      <a:lnTo>
                        <a:pt x="102" y="481"/>
                      </a:lnTo>
                      <a:lnTo>
                        <a:pt x="116" y="487"/>
                      </a:lnTo>
                      <a:lnTo>
                        <a:pt x="72" y="585"/>
                      </a:lnTo>
                      <a:lnTo>
                        <a:pt x="58" y="580"/>
                      </a:lnTo>
                      <a:close/>
                      <a:moveTo>
                        <a:pt x="26" y="684"/>
                      </a:moveTo>
                      <a:lnTo>
                        <a:pt x="26" y="683"/>
                      </a:lnTo>
                      <a:lnTo>
                        <a:pt x="58" y="580"/>
                      </a:lnTo>
                      <a:lnTo>
                        <a:pt x="73" y="585"/>
                      </a:lnTo>
                      <a:lnTo>
                        <a:pt x="41" y="687"/>
                      </a:lnTo>
                      <a:lnTo>
                        <a:pt x="26" y="684"/>
                      </a:lnTo>
                      <a:close/>
                      <a:moveTo>
                        <a:pt x="6" y="790"/>
                      </a:moveTo>
                      <a:lnTo>
                        <a:pt x="6" y="789"/>
                      </a:lnTo>
                      <a:lnTo>
                        <a:pt x="26" y="684"/>
                      </a:lnTo>
                      <a:lnTo>
                        <a:pt x="41" y="686"/>
                      </a:lnTo>
                      <a:lnTo>
                        <a:pt x="21" y="792"/>
                      </a:lnTo>
                      <a:lnTo>
                        <a:pt x="6" y="790"/>
                      </a:lnTo>
                      <a:close/>
                      <a:moveTo>
                        <a:pt x="0" y="898"/>
                      </a:moveTo>
                      <a:lnTo>
                        <a:pt x="0" y="897"/>
                      </a:lnTo>
                      <a:lnTo>
                        <a:pt x="6" y="790"/>
                      </a:lnTo>
                      <a:lnTo>
                        <a:pt x="22" y="791"/>
                      </a:lnTo>
                      <a:lnTo>
                        <a:pt x="15" y="898"/>
                      </a:lnTo>
                      <a:lnTo>
                        <a:pt x="0" y="898"/>
                      </a:lnTo>
                      <a:close/>
                      <a:moveTo>
                        <a:pt x="6" y="1006"/>
                      </a:moveTo>
                      <a:lnTo>
                        <a:pt x="6" y="1006"/>
                      </a:lnTo>
                      <a:lnTo>
                        <a:pt x="0" y="898"/>
                      </a:lnTo>
                      <a:lnTo>
                        <a:pt x="15" y="897"/>
                      </a:lnTo>
                      <a:lnTo>
                        <a:pt x="22" y="1005"/>
                      </a:lnTo>
                      <a:lnTo>
                        <a:pt x="6" y="1006"/>
                      </a:lnTo>
                      <a:close/>
                      <a:moveTo>
                        <a:pt x="26" y="1113"/>
                      </a:moveTo>
                      <a:lnTo>
                        <a:pt x="26" y="1112"/>
                      </a:lnTo>
                      <a:lnTo>
                        <a:pt x="6" y="1006"/>
                      </a:lnTo>
                      <a:lnTo>
                        <a:pt x="21" y="1004"/>
                      </a:lnTo>
                      <a:lnTo>
                        <a:pt x="41" y="1109"/>
                      </a:lnTo>
                      <a:lnTo>
                        <a:pt x="26" y="1113"/>
                      </a:lnTo>
                      <a:close/>
                      <a:moveTo>
                        <a:pt x="58" y="1217"/>
                      </a:moveTo>
                      <a:lnTo>
                        <a:pt x="58" y="1216"/>
                      </a:lnTo>
                      <a:lnTo>
                        <a:pt x="26" y="1113"/>
                      </a:lnTo>
                      <a:lnTo>
                        <a:pt x="41" y="1109"/>
                      </a:lnTo>
                      <a:lnTo>
                        <a:pt x="73" y="1211"/>
                      </a:lnTo>
                      <a:lnTo>
                        <a:pt x="58" y="1217"/>
                      </a:lnTo>
                      <a:close/>
                      <a:moveTo>
                        <a:pt x="103" y="1316"/>
                      </a:moveTo>
                      <a:lnTo>
                        <a:pt x="102" y="1315"/>
                      </a:lnTo>
                      <a:lnTo>
                        <a:pt x="58" y="1217"/>
                      </a:lnTo>
                      <a:lnTo>
                        <a:pt x="72" y="1210"/>
                      </a:lnTo>
                      <a:lnTo>
                        <a:pt x="116" y="1309"/>
                      </a:lnTo>
                      <a:lnTo>
                        <a:pt x="103" y="1316"/>
                      </a:lnTo>
                      <a:close/>
                      <a:moveTo>
                        <a:pt x="159" y="1408"/>
                      </a:moveTo>
                      <a:lnTo>
                        <a:pt x="158" y="1408"/>
                      </a:lnTo>
                      <a:lnTo>
                        <a:pt x="103" y="1316"/>
                      </a:lnTo>
                      <a:lnTo>
                        <a:pt x="116" y="1308"/>
                      </a:lnTo>
                      <a:lnTo>
                        <a:pt x="172" y="1400"/>
                      </a:lnTo>
                      <a:lnTo>
                        <a:pt x="159" y="1408"/>
                      </a:lnTo>
                      <a:close/>
                      <a:moveTo>
                        <a:pt x="226" y="1494"/>
                      </a:moveTo>
                      <a:lnTo>
                        <a:pt x="225" y="1493"/>
                      </a:lnTo>
                      <a:lnTo>
                        <a:pt x="159" y="1408"/>
                      </a:lnTo>
                      <a:lnTo>
                        <a:pt x="171" y="1399"/>
                      </a:lnTo>
                      <a:lnTo>
                        <a:pt x="237" y="1483"/>
                      </a:lnTo>
                      <a:lnTo>
                        <a:pt x="226" y="1494"/>
                      </a:lnTo>
                      <a:close/>
                      <a:moveTo>
                        <a:pt x="303" y="1570"/>
                      </a:moveTo>
                      <a:lnTo>
                        <a:pt x="302" y="1570"/>
                      </a:lnTo>
                      <a:lnTo>
                        <a:pt x="226" y="1494"/>
                      </a:lnTo>
                      <a:lnTo>
                        <a:pt x="237" y="1483"/>
                      </a:lnTo>
                      <a:lnTo>
                        <a:pt x="313" y="1559"/>
                      </a:lnTo>
                      <a:lnTo>
                        <a:pt x="303" y="1570"/>
                      </a:lnTo>
                      <a:close/>
                      <a:moveTo>
                        <a:pt x="388" y="1637"/>
                      </a:moveTo>
                      <a:lnTo>
                        <a:pt x="388" y="1637"/>
                      </a:lnTo>
                      <a:lnTo>
                        <a:pt x="303" y="1570"/>
                      </a:lnTo>
                      <a:lnTo>
                        <a:pt x="312" y="1558"/>
                      </a:lnTo>
                      <a:lnTo>
                        <a:pt x="397" y="1625"/>
                      </a:lnTo>
                      <a:lnTo>
                        <a:pt x="388" y="1637"/>
                      </a:lnTo>
                      <a:close/>
                      <a:moveTo>
                        <a:pt x="481" y="1693"/>
                      </a:moveTo>
                      <a:lnTo>
                        <a:pt x="480" y="1693"/>
                      </a:lnTo>
                      <a:lnTo>
                        <a:pt x="388" y="1637"/>
                      </a:lnTo>
                      <a:lnTo>
                        <a:pt x="396" y="1624"/>
                      </a:lnTo>
                      <a:lnTo>
                        <a:pt x="488" y="1679"/>
                      </a:lnTo>
                      <a:lnTo>
                        <a:pt x="481" y="1693"/>
                      </a:lnTo>
                      <a:close/>
                      <a:moveTo>
                        <a:pt x="580" y="1737"/>
                      </a:moveTo>
                      <a:lnTo>
                        <a:pt x="579" y="1737"/>
                      </a:lnTo>
                      <a:lnTo>
                        <a:pt x="481" y="1693"/>
                      </a:lnTo>
                      <a:lnTo>
                        <a:pt x="487" y="1679"/>
                      </a:lnTo>
                      <a:lnTo>
                        <a:pt x="586" y="1723"/>
                      </a:lnTo>
                      <a:lnTo>
                        <a:pt x="580" y="1737"/>
                      </a:lnTo>
                      <a:close/>
                      <a:moveTo>
                        <a:pt x="684" y="1770"/>
                      </a:moveTo>
                      <a:lnTo>
                        <a:pt x="683" y="1770"/>
                      </a:lnTo>
                      <a:lnTo>
                        <a:pt x="580" y="1737"/>
                      </a:lnTo>
                      <a:lnTo>
                        <a:pt x="585" y="1723"/>
                      </a:lnTo>
                      <a:lnTo>
                        <a:pt x="687" y="1755"/>
                      </a:lnTo>
                      <a:lnTo>
                        <a:pt x="684" y="1770"/>
                      </a:lnTo>
                      <a:close/>
                      <a:moveTo>
                        <a:pt x="790" y="1789"/>
                      </a:moveTo>
                      <a:lnTo>
                        <a:pt x="789" y="1789"/>
                      </a:lnTo>
                      <a:lnTo>
                        <a:pt x="684" y="1770"/>
                      </a:lnTo>
                      <a:lnTo>
                        <a:pt x="686" y="1754"/>
                      </a:lnTo>
                      <a:lnTo>
                        <a:pt x="792" y="1774"/>
                      </a:lnTo>
                      <a:lnTo>
                        <a:pt x="790" y="1789"/>
                      </a:lnTo>
                      <a:close/>
                      <a:moveTo>
                        <a:pt x="899" y="1795"/>
                      </a:moveTo>
                      <a:lnTo>
                        <a:pt x="898" y="1795"/>
                      </a:lnTo>
                      <a:lnTo>
                        <a:pt x="790" y="1789"/>
                      </a:lnTo>
                      <a:lnTo>
                        <a:pt x="791" y="1774"/>
                      </a:lnTo>
                      <a:lnTo>
                        <a:pt x="899" y="1780"/>
                      </a:lnTo>
                      <a:lnTo>
                        <a:pt x="899" y="179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0" name="Freeform 102"/>
                <p:cNvSpPr>
                  <a:spLocks noEditPoints="1"/>
                </p:cNvSpPr>
                <p:nvPr/>
              </p:nvSpPr>
              <p:spPr bwMode="auto">
                <a:xfrm>
                  <a:off x="3732" y="1324"/>
                  <a:ext cx="1645" cy="1643"/>
                </a:xfrm>
                <a:custGeom>
                  <a:avLst/>
                  <a:gdLst>
                    <a:gd name="T0" fmla="*/ 1645 w 1645"/>
                    <a:gd name="T1" fmla="*/ 280 h 1643"/>
                    <a:gd name="T2" fmla="*/ 1558 w 1645"/>
                    <a:gd name="T3" fmla="*/ 203 h 1643"/>
                    <a:gd name="T4" fmla="*/ 1558 w 1645"/>
                    <a:gd name="T5" fmla="*/ 203 h 1643"/>
                    <a:gd name="T6" fmla="*/ 1462 w 1645"/>
                    <a:gd name="T7" fmla="*/ 137 h 1643"/>
                    <a:gd name="T8" fmla="*/ 1462 w 1645"/>
                    <a:gd name="T9" fmla="*/ 137 h 1643"/>
                    <a:gd name="T10" fmla="*/ 1358 w 1645"/>
                    <a:gd name="T11" fmla="*/ 83 h 1643"/>
                    <a:gd name="T12" fmla="*/ 1358 w 1645"/>
                    <a:gd name="T13" fmla="*/ 83 h 1643"/>
                    <a:gd name="T14" fmla="*/ 1250 w 1645"/>
                    <a:gd name="T15" fmla="*/ 42 h 1643"/>
                    <a:gd name="T16" fmla="*/ 1250 w 1645"/>
                    <a:gd name="T17" fmla="*/ 42 h 1643"/>
                    <a:gd name="T18" fmla="*/ 1137 w 1645"/>
                    <a:gd name="T19" fmla="*/ 14 h 1643"/>
                    <a:gd name="T20" fmla="*/ 1137 w 1645"/>
                    <a:gd name="T21" fmla="*/ 14 h 1643"/>
                    <a:gd name="T22" fmla="*/ 1021 w 1645"/>
                    <a:gd name="T23" fmla="*/ 0 h 1643"/>
                    <a:gd name="T24" fmla="*/ 1021 w 1645"/>
                    <a:gd name="T25" fmla="*/ 0 h 1643"/>
                    <a:gd name="T26" fmla="*/ 904 w 1645"/>
                    <a:gd name="T27" fmla="*/ 0 h 1643"/>
                    <a:gd name="T28" fmla="*/ 904 w 1645"/>
                    <a:gd name="T29" fmla="*/ 0 h 1643"/>
                    <a:gd name="T30" fmla="*/ 789 w 1645"/>
                    <a:gd name="T31" fmla="*/ 14 h 1643"/>
                    <a:gd name="T32" fmla="*/ 789 w 1645"/>
                    <a:gd name="T33" fmla="*/ 14 h 1643"/>
                    <a:gd name="T34" fmla="*/ 676 w 1645"/>
                    <a:gd name="T35" fmla="*/ 42 h 1643"/>
                    <a:gd name="T36" fmla="*/ 676 w 1645"/>
                    <a:gd name="T37" fmla="*/ 42 h 1643"/>
                    <a:gd name="T38" fmla="*/ 567 w 1645"/>
                    <a:gd name="T39" fmla="*/ 83 h 1643"/>
                    <a:gd name="T40" fmla="*/ 567 w 1645"/>
                    <a:gd name="T41" fmla="*/ 83 h 1643"/>
                    <a:gd name="T42" fmla="*/ 464 w 1645"/>
                    <a:gd name="T43" fmla="*/ 137 h 1643"/>
                    <a:gd name="T44" fmla="*/ 464 w 1645"/>
                    <a:gd name="T45" fmla="*/ 137 h 1643"/>
                    <a:gd name="T46" fmla="*/ 368 w 1645"/>
                    <a:gd name="T47" fmla="*/ 203 h 1643"/>
                    <a:gd name="T48" fmla="*/ 368 w 1645"/>
                    <a:gd name="T49" fmla="*/ 203 h 1643"/>
                    <a:gd name="T50" fmla="*/ 281 w 1645"/>
                    <a:gd name="T51" fmla="*/ 280 h 1643"/>
                    <a:gd name="T52" fmla="*/ 281 w 1645"/>
                    <a:gd name="T53" fmla="*/ 280 h 1643"/>
                    <a:gd name="T54" fmla="*/ 204 w 1645"/>
                    <a:gd name="T55" fmla="*/ 368 h 1643"/>
                    <a:gd name="T56" fmla="*/ 204 w 1645"/>
                    <a:gd name="T57" fmla="*/ 368 h 1643"/>
                    <a:gd name="T58" fmla="*/ 137 w 1645"/>
                    <a:gd name="T59" fmla="*/ 464 h 1643"/>
                    <a:gd name="T60" fmla="*/ 137 w 1645"/>
                    <a:gd name="T61" fmla="*/ 464 h 1643"/>
                    <a:gd name="T62" fmla="*/ 84 w 1645"/>
                    <a:gd name="T63" fmla="*/ 567 h 1643"/>
                    <a:gd name="T64" fmla="*/ 84 w 1645"/>
                    <a:gd name="T65" fmla="*/ 567 h 1643"/>
                    <a:gd name="T66" fmla="*/ 42 w 1645"/>
                    <a:gd name="T67" fmla="*/ 676 h 1643"/>
                    <a:gd name="T68" fmla="*/ 42 w 1645"/>
                    <a:gd name="T69" fmla="*/ 676 h 1643"/>
                    <a:gd name="T70" fmla="*/ 14 w 1645"/>
                    <a:gd name="T71" fmla="*/ 789 h 1643"/>
                    <a:gd name="T72" fmla="*/ 14 w 1645"/>
                    <a:gd name="T73" fmla="*/ 789 h 1643"/>
                    <a:gd name="T74" fmla="*/ 0 w 1645"/>
                    <a:gd name="T75" fmla="*/ 904 h 1643"/>
                    <a:gd name="T76" fmla="*/ 0 w 1645"/>
                    <a:gd name="T77" fmla="*/ 904 h 1643"/>
                    <a:gd name="T78" fmla="*/ 0 w 1645"/>
                    <a:gd name="T79" fmla="*/ 1020 h 1643"/>
                    <a:gd name="T80" fmla="*/ 0 w 1645"/>
                    <a:gd name="T81" fmla="*/ 1020 h 1643"/>
                    <a:gd name="T82" fmla="*/ 15 w 1645"/>
                    <a:gd name="T83" fmla="*/ 1136 h 1643"/>
                    <a:gd name="T84" fmla="*/ 15 w 1645"/>
                    <a:gd name="T85" fmla="*/ 1136 h 1643"/>
                    <a:gd name="T86" fmla="*/ 42 w 1645"/>
                    <a:gd name="T87" fmla="*/ 1249 h 1643"/>
                    <a:gd name="T88" fmla="*/ 42 w 1645"/>
                    <a:gd name="T89" fmla="*/ 1249 h 1643"/>
                    <a:gd name="T90" fmla="*/ 84 w 1645"/>
                    <a:gd name="T91" fmla="*/ 1358 h 1643"/>
                    <a:gd name="T92" fmla="*/ 84 w 1645"/>
                    <a:gd name="T93" fmla="*/ 1358 h 1643"/>
                    <a:gd name="T94" fmla="*/ 138 w 1645"/>
                    <a:gd name="T95" fmla="*/ 1461 h 1643"/>
                    <a:gd name="T96" fmla="*/ 138 w 1645"/>
                    <a:gd name="T97" fmla="*/ 1461 h 1643"/>
                    <a:gd name="T98" fmla="*/ 204 w 1645"/>
                    <a:gd name="T99" fmla="*/ 1557 h 1643"/>
                    <a:gd name="T100" fmla="*/ 216 w 1645"/>
                    <a:gd name="T101" fmla="*/ 1547 h 1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45" h="1643">
                      <a:moveTo>
                        <a:pt x="1558" y="203"/>
                      </a:moveTo>
                      <a:lnTo>
                        <a:pt x="1558" y="203"/>
                      </a:lnTo>
                      <a:lnTo>
                        <a:pt x="1645" y="280"/>
                      </a:lnTo>
                      <a:lnTo>
                        <a:pt x="1634" y="291"/>
                      </a:lnTo>
                      <a:lnTo>
                        <a:pt x="1548" y="215"/>
                      </a:lnTo>
                      <a:lnTo>
                        <a:pt x="1558" y="203"/>
                      </a:lnTo>
                      <a:close/>
                      <a:moveTo>
                        <a:pt x="1462" y="137"/>
                      </a:moveTo>
                      <a:lnTo>
                        <a:pt x="1462" y="137"/>
                      </a:lnTo>
                      <a:lnTo>
                        <a:pt x="1558" y="203"/>
                      </a:lnTo>
                      <a:lnTo>
                        <a:pt x="1549" y="216"/>
                      </a:lnTo>
                      <a:lnTo>
                        <a:pt x="1454" y="150"/>
                      </a:lnTo>
                      <a:lnTo>
                        <a:pt x="1462" y="137"/>
                      </a:lnTo>
                      <a:close/>
                      <a:moveTo>
                        <a:pt x="1358" y="83"/>
                      </a:moveTo>
                      <a:lnTo>
                        <a:pt x="1359" y="83"/>
                      </a:lnTo>
                      <a:lnTo>
                        <a:pt x="1462" y="137"/>
                      </a:lnTo>
                      <a:lnTo>
                        <a:pt x="1455" y="151"/>
                      </a:lnTo>
                      <a:lnTo>
                        <a:pt x="1352" y="97"/>
                      </a:lnTo>
                      <a:lnTo>
                        <a:pt x="1358" y="83"/>
                      </a:lnTo>
                      <a:close/>
                      <a:moveTo>
                        <a:pt x="1250" y="42"/>
                      </a:moveTo>
                      <a:lnTo>
                        <a:pt x="1251" y="42"/>
                      </a:lnTo>
                      <a:lnTo>
                        <a:pt x="1358" y="83"/>
                      </a:lnTo>
                      <a:lnTo>
                        <a:pt x="1353" y="98"/>
                      </a:lnTo>
                      <a:lnTo>
                        <a:pt x="1245" y="56"/>
                      </a:lnTo>
                      <a:lnTo>
                        <a:pt x="1250" y="42"/>
                      </a:lnTo>
                      <a:close/>
                      <a:moveTo>
                        <a:pt x="1137" y="14"/>
                      </a:moveTo>
                      <a:lnTo>
                        <a:pt x="1138" y="14"/>
                      </a:lnTo>
                      <a:lnTo>
                        <a:pt x="1250" y="42"/>
                      </a:lnTo>
                      <a:lnTo>
                        <a:pt x="1246" y="56"/>
                      </a:lnTo>
                      <a:lnTo>
                        <a:pt x="1134" y="29"/>
                      </a:lnTo>
                      <a:lnTo>
                        <a:pt x="1137" y="14"/>
                      </a:lnTo>
                      <a:close/>
                      <a:moveTo>
                        <a:pt x="1021" y="0"/>
                      </a:moveTo>
                      <a:lnTo>
                        <a:pt x="1022" y="0"/>
                      </a:lnTo>
                      <a:lnTo>
                        <a:pt x="1137" y="14"/>
                      </a:lnTo>
                      <a:lnTo>
                        <a:pt x="1135" y="29"/>
                      </a:lnTo>
                      <a:lnTo>
                        <a:pt x="1020" y="15"/>
                      </a:lnTo>
                      <a:lnTo>
                        <a:pt x="1021" y="0"/>
                      </a:lnTo>
                      <a:close/>
                      <a:moveTo>
                        <a:pt x="904" y="0"/>
                      </a:moveTo>
                      <a:lnTo>
                        <a:pt x="905" y="0"/>
                      </a:lnTo>
                      <a:lnTo>
                        <a:pt x="1021" y="0"/>
                      </a:lnTo>
                      <a:lnTo>
                        <a:pt x="1021" y="15"/>
                      </a:lnTo>
                      <a:lnTo>
                        <a:pt x="905" y="15"/>
                      </a:lnTo>
                      <a:lnTo>
                        <a:pt x="904" y="0"/>
                      </a:lnTo>
                      <a:close/>
                      <a:moveTo>
                        <a:pt x="789" y="14"/>
                      </a:moveTo>
                      <a:lnTo>
                        <a:pt x="790" y="14"/>
                      </a:lnTo>
                      <a:lnTo>
                        <a:pt x="904" y="0"/>
                      </a:lnTo>
                      <a:lnTo>
                        <a:pt x="906" y="15"/>
                      </a:lnTo>
                      <a:lnTo>
                        <a:pt x="792" y="29"/>
                      </a:lnTo>
                      <a:lnTo>
                        <a:pt x="789" y="14"/>
                      </a:lnTo>
                      <a:close/>
                      <a:moveTo>
                        <a:pt x="676" y="42"/>
                      </a:moveTo>
                      <a:lnTo>
                        <a:pt x="677" y="42"/>
                      </a:lnTo>
                      <a:lnTo>
                        <a:pt x="789" y="14"/>
                      </a:lnTo>
                      <a:lnTo>
                        <a:pt x="793" y="29"/>
                      </a:lnTo>
                      <a:lnTo>
                        <a:pt x="681" y="56"/>
                      </a:lnTo>
                      <a:lnTo>
                        <a:pt x="676" y="42"/>
                      </a:lnTo>
                      <a:close/>
                      <a:moveTo>
                        <a:pt x="567" y="83"/>
                      </a:moveTo>
                      <a:lnTo>
                        <a:pt x="568" y="83"/>
                      </a:lnTo>
                      <a:lnTo>
                        <a:pt x="676" y="42"/>
                      </a:lnTo>
                      <a:lnTo>
                        <a:pt x="681" y="56"/>
                      </a:lnTo>
                      <a:lnTo>
                        <a:pt x="573" y="98"/>
                      </a:lnTo>
                      <a:lnTo>
                        <a:pt x="567" y="83"/>
                      </a:lnTo>
                      <a:close/>
                      <a:moveTo>
                        <a:pt x="464" y="137"/>
                      </a:moveTo>
                      <a:lnTo>
                        <a:pt x="464" y="137"/>
                      </a:lnTo>
                      <a:lnTo>
                        <a:pt x="567" y="83"/>
                      </a:lnTo>
                      <a:lnTo>
                        <a:pt x="574" y="97"/>
                      </a:lnTo>
                      <a:lnTo>
                        <a:pt x="472" y="151"/>
                      </a:lnTo>
                      <a:lnTo>
                        <a:pt x="464" y="137"/>
                      </a:lnTo>
                      <a:close/>
                      <a:moveTo>
                        <a:pt x="368" y="203"/>
                      </a:moveTo>
                      <a:lnTo>
                        <a:pt x="369" y="203"/>
                      </a:lnTo>
                      <a:lnTo>
                        <a:pt x="464" y="137"/>
                      </a:lnTo>
                      <a:lnTo>
                        <a:pt x="472" y="150"/>
                      </a:lnTo>
                      <a:lnTo>
                        <a:pt x="378" y="216"/>
                      </a:lnTo>
                      <a:lnTo>
                        <a:pt x="368" y="203"/>
                      </a:lnTo>
                      <a:close/>
                      <a:moveTo>
                        <a:pt x="281" y="280"/>
                      </a:moveTo>
                      <a:lnTo>
                        <a:pt x="282" y="280"/>
                      </a:lnTo>
                      <a:lnTo>
                        <a:pt x="368" y="203"/>
                      </a:lnTo>
                      <a:lnTo>
                        <a:pt x="378" y="215"/>
                      </a:lnTo>
                      <a:lnTo>
                        <a:pt x="292" y="291"/>
                      </a:lnTo>
                      <a:lnTo>
                        <a:pt x="281" y="280"/>
                      </a:lnTo>
                      <a:close/>
                      <a:moveTo>
                        <a:pt x="204" y="368"/>
                      </a:moveTo>
                      <a:lnTo>
                        <a:pt x="204" y="367"/>
                      </a:lnTo>
                      <a:lnTo>
                        <a:pt x="281" y="280"/>
                      </a:lnTo>
                      <a:lnTo>
                        <a:pt x="293" y="291"/>
                      </a:lnTo>
                      <a:lnTo>
                        <a:pt x="216" y="377"/>
                      </a:lnTo>
                      <a:lnTo>
                        <a:pt x="204" y="368"/>
                      </a:lnTo>
                      <a:close/>
                      <a:moveTo>
                        <a:pt x="137" y="464"/>
                      </a:moveTo>
                      <a:lnTo>
                        <a:pt x="138" y="463"/>
                      </a:lnTo>
                      <a:lnTo>
                        <a:pt x="204" y="368"/>
                      </a:lnTo>
                      <a:lnTo>
                        <a:pt x="216" y="376"/>
                      </a:lnTo>
                      <a:lnTo>
                        <a:pt x="151" y="472"/>
                      </a:lnTo>
                      <a:lnTo>
                        <a:pt x="137" y="464"/>
                      </a:lnTo>
                      <a:close/>
                      <a:moveTo>
                        <a:pt x="84" y="567"/>
                      </a:moveTo>
                      <a:lnTo>
                        <a:pt x="84" y="566"/>
                      </a:lnTo>
                      <a:lnTo>
                        <a:pt x="137" y="464"/>
                      </a:lnTo>
                      <a:lnTo>
                        <a:pt x="151" y="471"/>
                      </a:lnTo>
                      <a:lnTo>
                        <a:pt x="98" y="573"/>
                      </a:lnTo>
                      <a:lnTo>
                        <a:pt x="84" y="567"/>
                      </a:lnTo>
                      <a:close/>
                      <a:moveTo>
                        <a:pt x="42" y="676"/>
                      </a:moveTo>
                      <a:lnTo>
                        <a:pt x="42" y="674"/>
                      </a:lnTo>
                      <a:lnTo>
                        <a:pt x="84" y="567"/>
                      </a:lnTo>
                      <a:lnTo>
                        <a:pt x="98" y="572"/>
                      </a:lnTo>
                      <a:lnTo>
                        <a:pt x="57" y="680"/>
                      </a:lnTo>
                      <a:lnTo>
                        <a:pt x="42" y="676"/>
                      </a:lnTo>
                      <a:close/>
                      <a:moveTo>
                        <a:pt x="14" y="789"/>
                      </a:moveTo>
                      <a:lnTo>
                        <a:pt x="15" y="788"/>
                      </a:lnTo>
                      <a:lnTo>
                        <a:pt x="42" y="676"/>
                      </a:lnTo>
                      <a:lnTo>
                        <a:pt x="57" y="679"/>
                      </a:lnTo>
                      <a:lnTo>
                        <a:pt x="30" y="792"/>
                      </a:lnTo>
                      <a:lnTo>
                        <a:pt x="14" y="789"/>
                      </a:lnTo>
                      <a:close/>
                      <a:moveTo>
                        <a:pt x="0" y="904"/>
                      </a:moveTo>
                      <a:lnTo>
                        <a:pt x="0" y="903"/>
                      </a:lnTo>
                      <a:lnTo>
                        <a:pt x="14" y="789"/>
                      </a:lnTo>
                      <a:lnTo>
                        <a:pt x="30" y="790"/>
                      </a:lnTo>
                      <a:lnTo>
                        <a:pt x="16" y="905"/>
                      </a:lnTo>
                      <a:lnTo>
                        <a:pt x="0" y="904"/>
                      </a:lnTo>
                      <a:close/>
                      <a:moveTo>
                        <a:pt x="0" y="1020"/>
                      </a:moveTo>
                      <a:lnTo>
                        <a:pt x="0" y="1020"/>
                      </a:lnTo>
                      <a:lnTo>
                        <a:pt x="0" y="904"/>
                      </a:lnTo>
                      <a:lnTo>
                        <a:pt x="16" y="904"/>
                      </a:lnTo>
                      <a:lnTo>
                        <a:pt x="16" y="1020"/>
                      </a:lnTo>
                      <a:lnTo>
                        <a:pt x="0" y="1020"/>
                      </a:lnTo>
                      <a:close/>
                      <a:moveTo>
                        <a:pt x="15" y="1136"/>
                      </a:moveTo>
                      <a:lnTo>
                        <a:pt x="14" y="1135"/>
                      </a:lnTo>
                      <a:lnTo>
                        <a:pt x="0" y="1020"/>
                      </a:lnTo>
                      <a:lnTo>
                        <a:pt x="16" y="1019"/>
                      </a:lnTo>
                      <a:lnTo>
                        <a:pt x="30" y="1133"/>
                      </a:lnTo>
                      <a:lnTo>
                        <a:pt x="15" y="1136"/>
                      </a:lnTo>
                      <a:close/>
                      <a:moveTo>
                        <a:pt x="42" y="1249"/>
                      </a:moveTo>
                      <a:lnTo>
                        <a:pt x="42" y="1248"/>
                      </a:lnTo>
                      <a:lnTo>
                        <a:pt x="15" y="1136"/>
                      </a:lnTo>
                      <a:lnTo>
                        <a:pt x="30" y="1132"/>
                      </a:lnTo>
                      <a:lnTo>
                        <a:pt x="57" y="1244"/>
                      </a:lnTo>
                      <a:lnTo>
                        <a:pt x="42" y="1249"/>
                      </a:lnTo>
                      <a:close/>
                      <a:moveTo>
                        <a:pt x="84" y="1358"/>
                      </a:moveTo>
                      <a:lnTo>
                        <a:pt x="84" y="1357"/>
                      </a:lnTo>
                      <a:lnTo>
                        <a:pt x="42" y="1249"/>
                      </a:lnTo>
                      <a:lnTo>
                        <a:pt x="57" y="1244"/>
                      </a:lnTo>
                      <a:lnTo>
                        <a:pt x="98" y="1351"/>
                      </a:lnTo>
                      <a:lnTo>
                        <a:pt x="84" y="1358"/>
                      </a:lnTo>
                      <a:close/>
                      <a:moveTo>
                        <a:pt x="138" y="1461"/>
                      </a:moveTo>
                      <a:lnTo>
                        <a:pt x="137" y="1460"/>
                      </a:lnTo>
                      <a:lnTo>
                        <a:pt x="84" y="1358"/>
                      </a:lnTo>
                      <a:lnTo>
                        <a:pt x="98" y="1351"/>
                      </a:lnTo>
                      <a:lnTo>
                        <a:pt x="151" y="1453"/>
                      </a:lnTo>
                      <a:lnTo>
                        <a:pt x="138" y="1461"/>
                      </a:lnTo>
                      <a:close/>
                      <a:moveTo>
                        <a:pt x="204" y="1557"/>
                      </a:moveTo>
                      <a:lnTo>
                        <a:pt x="204" y="1556"/>
                      </a:lnTo>
                      <a:lnTo>
                        <a:pt x="138" y="1461"/>
                      </a:lnTo>
                      <a:lnTo>
                        <a:pt x="151" y="1452"/>
                      </a:lnTo>
                      <a:lnTo>
                        <a:pt x="216" y="1547"/>
                      </a:lnTo>
                      <a:lnTo>
                        <a:pt x="204" y="1557"/>
                      </a:lnTo>
                      <a:close/>
                      <a:moveTo>
                        <a:pt x="281" y="1643"/>
                      </a:moveTo>
                      <a:lnTo>
                        <a:pt x="204" y="1557"/>
                      </a:lnTo>
                      <a:lnTo>
                        <a:pt x="216" y="1547"/>
                      </a:lnTo>
                      <a:lnTo>
                        <a:pt x="293" y="1633"/>
                      </a:lnTo>
                      <a:lnTo>
                        <a:pt x="281" y="164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1" name="Freeform 103"/>
                <p:cNvSpPr>
                  <a:spLocks noEditPoints="1"/>
                </p:cNvSpPr>
                <p:nvPr/>
              </p:nvSpPr>
              <p:spPr bwMode="auto">
                <a:xfrm>
                  <a:off x="3730" y="1321"/>
                  <a:ext cx="1649" cy="1648"/>
                </a:xfrm>
                <a:custGeom>
                  <a:avLst/>
                  <a:gdLst>
                    <a:gd name="T0" fmla="*/ 1649 w 1649"/>
                    <a:gd name="T1" fmla="*/ 281 h 1648"/>
                    <a:gd name="T2" fmla="*/ 1561 w 1649"/>
                    <a:gd name="T3" fmla="*/ 204 h 1648"/>
                    <a:gd name="T4" fmla="*/ 1561 w 1649"/>
                    <a:gd name="T5" fmla="*/ 204 h 1648"/>
                    <a:gd name="T6" fmla="*/ 1465 w 1649"/>
                    <a:gd name="T7" fmla="*/ 137 h 1648"/>
                    <a:gd name="T8" fmla="*/ 1465 w 1649"/>
                    <a:gd name="T9" fmla="*/ 137 h 1648"/>
                    <a:gd name="T10" fmla="*/ 1362 w 1649"/>
                    <a:gd name="T11" fmla="*/ 83 h 1648"/>
                    <a:gd name="T12" fmla="*/ 1362 w 1649"/>
                    <a:gd name="T13" fmla="*/ 83 h 1648"/>
                    <a:gd name="T14" fmla="*/ 1252 w 1649"/>
                    <a:gd name="T15" fmla="*/ 42 h 1648"/>
                    <a:gd name="T16" fmla="*/ 1252 w 1649"/>
                    <a:gd name="T17" fmla="*/ 42 h 1648"/>
                    <a:gd name="T18" fmla="*/ 1139 w 1649"/>
                    <a:gd name="T19" fmla="*/ 14 h 1648"/>
                    <a:gd name="T20" fmla="*/ 1139 w 1649"/>
                    <a:gd name="T21" fmla="*/ 14 h 1648"/>
                    <a:gd name="T22" fmla="*/ 1023 w 1649"/>
                    <a:gd name="T23" fmla="*/ 0 h 1648"/>
                    <a:gd name="T24" fmla="*/ 1023 w 1649"/>
                    <a:gd name="T25" fmla="*/ 0 h 1648"/>
                    <a:gd name="T26" fmla="*/ 906 w 1649"/>
                    <a:gd name="T27" fmla="*/ 0 h 1648"/>
                    <a:gd name="T28" fmla="*/ 906 w 1649"/>
                    <a:gd name="T29" fmla="*/ 0 h 1648"/>
                    <a:gd name="T30" fmla="*/ 790 w 1649"/>
                    <a:gd name="T31" fmla="*/ 15 h 1648"/>
                    <a:gd name="T32" fmla="*/ 790 w 1649"/>
                    <a:gd name="T33" fmla="*/ 15 h 1648"/>
                    <a:gd name="T34" fmla="*/ 677 w 1649"/>
                    <a:gd name="T35" fmla="*/ 42 h 1648"/>
                    <a:gd name="T36" fmla="*/ 677 w 1649"/>
                    <a:gd name="T37" fmla="*/ 42 h 1648"/>
                    <a:gd name="T38" fmla="*/ 568 w 1649"/>
                    <a:gd name="T39" fmla="*/ 84 h 1648"/>
                    <a:gd name="T40" fmla="*/ 568 w 1649"/>
                    <a:gd name="T41" fmla="*/ 84 h 1648"/>
                    <a:gd name="T42" fmla="*/ 464 w 1649"/>
                    <a:gd name="T43" fmla="*/ 138 h 1648"/>
                    <a:gd name="T44" fmla="*/ 464 w 1649"/>
                    <a:gd name="T45" fmla="*/ 138 h 1648"/>
                    <a:gd name="T46" fmla="*/ 369 w 1649"/>
                    <a:gd name="T47" fmla="*/ 204 h 1648"/>
                    <a:gd name="T48" fmla="*/ 369 w 1649"/>
                    <a:gd name="T49" fmla="*/ 204 h 1648"/>
                    <a:gd name="T50" fmla="*/ 281 w 1649"/>
                    <a:gd name="T51" fmla="*/ 282 h 1648"/>
                    <a:gd name="T52" fmla="*/ 281 w 1649"/>
                    <a:gd name="T53" fmla="*/ 282 h 1648"/>
                    <a:gd name="T54" fmla="*/ 204 w 1649"/>
                    <a:gd name="T55" fmla="*/ 369 h 1648"/>
                    <a:gd name="T56" fmla="*/ 204 w 1649"/>
                    <a:gd name="T57" fmla="*/ 369 h 1648"/>
                    <a:gd name="T58" fmla="*/ 137 w 1649"/>
                    <a:gd name="T59" fmla="*/ 465 h 1648"/>
                    <a:gd name="T60" fmla="*/ 137 w 1649"/>
                    <a:gd name="T61" fmla="*/ 465 h 1648"/>
                    <a:gd name="T62" fmla="*/ 83 w 1649"/>
                    <a:gd name="T63" fmla="*/ 569 h 1648"/>
                    <a:gd name="T64" fmla="*/ 83 w 1649"/>
                    <a:gd name="T65" fmla="*/ 569 h 1648"/>
                    <a:gd name="T66" fmla="*/ 42 w 1649"/>
                    <a:gd name="T67" fmla="*/ 678 h 1648"/>
                    <a:gd name="T68" fmla="*/ 42 w 1649"/>
                    <a:gd name="T69" fmla="*/ 678 h 1648"/>
                    <a:gd name="T70" fmla="*/ 14 w 1649"/>
                    <a:gd name="T71" fmla="*/ 791 h 1648"/>
                    <a:gd name="T72" fmla="*/ 14 w 1649"/>
                    <a:gd name="T73" fmla="*/ 791 h 1648"/>
                    <a:gd name="T74" fmla="*/ 0 w 1649"/>
                    <a:gd name="T75" fmla="*/ 907 h 1648"/>
                    <a:gd name="T76" fmla="*/ 0 w 1649"/>
                    <a:gd name="T77" fmla="*/ 907 h 1648"/>
                    <a:gd name="T78" fmla="*/ 0 w 1649"/>
                    <a:gd name="T79" fmla="*/ 1023 h 1648"/>
                    <a:gd name="T80" fmla="*/ 0 w 1649"/>
                    <a:gd name="T81" fmla="*/ 1023 h 1648"/>
                    <a:gd name="T82" fmla="*/ 14 w 1649"/>
                    <a:gd name="T83" fmla="*/ 1139 h 1648"/>
                    <a:gd name="T84" fmla="*/ 14 w 1649"/>
                    <a:gd name="T85" fmla="*/ 1139 h 1648"/>
                    <a:gd name="T86" fmla="*/ 42 w 1649"/>
                    <a:gd name="T87" fmla="*/ 1253 h 1648"/>
                    <a:gd name="T88" fmla="*/ 42 w 1649"/>
                    <a:gd name="T89" fmla="*/ 1253 h 1648"/>
                    <a:gd name="T90" fmla="*/ 83 w 1649"/>
                    <a:gd name="T91" fmla="*/ 1362 h 1648"/>
                    <a:gd name="T92" fmla="*/ 83 w 1649"/>
                    <a:gd name="T93" fmla="*/ 1362 h 1648"/>
                    <a:gd name="T94" fmla="*/ 138 w 1649"/>
                    <a:gd name="T95" fmla="*/ 1465 h 1648"/>
                    <a:gd name="T96" fmla="*/ 138 w 1649"/>
                    <a:gd name="T97" fmla="*/ 1465 h 1648"/>
                    <a:gd name="T98" fmla="*/ 204 w 1649"/>
                    <a:gd name="T99" fmla="*/ 1561 h 1648"/>
                    <a:gd name="T100" fmla="*/ 216 w 1649"/>
                    <a:gd name="T101" fmla="*/ 1551 h 1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49" h="1648">
                      <a:moveTo>
                        <a:pt x="1561" y="204"/>
                      </a:moveTo>
                      <a:lnTo>
                        <a:pt x="1562" y="204"/>
                      </a:lnTo>
                      <a:lnTo>
                        <a:pt x="1649" y="281"/>
                      </a:lnTo>
                      <a:lnTo>
                        <a:pt x="1638" y="293"/>
                      </a:lnTo>
                      <a:lnTo>
                        <a:pt x="1551" y="216"/>
                      </a:lnTo>
                      <a:lnTo>
                        <a:pt x="1561" y="204"/>
                      </a:lnTo>
                      <a:close/>
                      <a:moveTo>
                        <a:pt x="1465" y="137"/>
                      </a:moveTo>
                      <a:lnTo>
                        <a:pt x="1466" y="138"/>
                      </a:lnTo>
                      <a:lnTo>
                        <a:pt x="1561" y="204"/>
                      </a:lnTo>
                      <a:lnTo>
                        <a:pt x="1552" y="217"/>
                      </a:lnTo>
                      <a:lnTo>
                        <a:pt x="1457" y="151"/>
                      </a:lnTo>
                      <a:lnTo>
                        <a:pt x="1465" y="137"/>
                      </a:lnTo>
                      <a:close/>
                      <a:moveTo>
                        <a:pt x="1362" y="83"/>
                      </a:moveTo>
                      <a:lnTo>
                        <a:pt x="1363" y="84"/>
                      </a:lnTo>
                      <a:lnTo>
                        <a:pt x="1465" y="137"/>
                      </a:lnTo>
                      <a:lnTo>
                        <a:pt x="1458" y="151"/>
                      </a:lnTo>
                      <a:lnTo>
                        <a:pt x="1355" y="97"/>
                      </a:lnTo>
                      <a:lnTo>
                        <a:pt x="1362" y="83"/>
                      </a:lnTo>
                      <a:close/>
                      <a:moveTo>
                        <a:pt x="1252" y="42"/>
                      </a:moveTo>
                      <a:lnTo>
                        <a:pt x="1253" y="42"/>
                      </a:lnTo>
                      <a:lnTo>
                        <a:pt x="1362" y="83"/>
                      </a:lnTo>
                      <a:lnTo>
                        <a:pt x="1356" y="98"/>
                      </a:lnTo>
                      <a:lnTo>
                        <a:pt x="1248" y="57"/>
                      </a:lnTo>
                      <a:lnTo>
                        <a:pt x="1252" y="42"/>
                      </a:lnTo>
                      <a:close/>
                      <a:moveTo>
                        <a:pt x="1139" y="14"/>
                      </a:moveTo>
                      <a:lnTo>
                        <a:pt x="1140" y="15"/>
                      </a:lnTo>
                      <a:lnTo>
                        <a:pt x="1252" y="42"/>
                      </a:lnTo>
                      <a:lnTo>
                        <a:pt x="1249" y="57"/>
                      </a:lnTo>
                      <a:lnTo>
                        <a:pt x="1136" y="29"/>
                      </a:lnTo>
                      <a:lnTo>
                        <a:pt x="1139" y="14"/>
                      </a:lnTo>
                      <a:close/>
                      <a:moveTo>
                        <a:pt x="1023" y="0"/>
                      </a:moveTo>
                      <a:lnTo>
                        <a:pt x="1024" y="0"/>
                      </a:lnTo>
                      <a:lnTo>
                        <a:pt x="1139" y="14"/>
                      </a:lnTo>
                      <a:lnTo>
                        <a:pt x="1137" y="30"/>
                      </a:lnTo>
                      <a:lnTo>
                        <a:pt x="1022" y="16"/>
                      </a:lnTo>
                      <a:lnTo>
                        <a:pt x="1023" y="0"/>
                      </a:lnTo>
                      <a:close/>
                      <a:moveTo>
                        <a:pt x="906" y="0"/>
                      </a:moveTo>
                      <a:lnTo>
                        <a:pt x="907" y="0"/>
                      </a:lnTo>
                      <a:lnTo>
                        <a:pt x="1023" y="0"/>
                      </a:lnTo>
                      <a:lnTo>
                        <a:pt x="1023" y="16"/>
                      </a:lnTo>
                      <a:lnTo>
                        <a:pt x="907" y="16"/>
                      </a:lnTo>
                      <a:lnTo>
                        <a:pt x="906" y="0"/>
                      </a:lnTo>
                      <a:close/>
                      <a:moveTo>
                        <a:pt x="790" y="15"/>
                      </a:moveTo>
                      <a:lnTo>
                        <a:pt x="791" y="14"/>
                      </a:lnTo>
                      <a:lnTo>
                        <a:pt x="906" y="0"/>
                      </a:lnTo>
                      <a:lnTo>
                        <a:pt x="908" y="16"/>
                      </a:lnTo>
                      <a:lnTo>
                        <a:pt x="793" y="30"/>
                      </a:lnTo>
                      <a:lnTo>
                        <a:pt x="790" y="15"/>
                      </a:lnTo>
                      <a:close/>
                      <a:moveTo>
                        <a:pt x="677" y="42"/>
                      </a:moveTo>
                      <a:lnTo>
                        <a:pt x="678" y="42"/>
                      </a:lnTo>
                      <a:lnTo>
                        <a:pt x="790" y="15"/>
                      </a:lnTo>
                      <a:lnTo>
                        <a:pt x="794" y="29"/>
                      </a:lnTo>
                      <a:lnTo>
                        <a:pt x="682" y="57"/>
                      </a:lnTo>
                      <a:lnTo>
                        <a:pt x="677" y="42"/>
                      </a:lnTo>
                      <a:close/>
                      <a:moveTo>
                        <a:pt x="568" y="84"/>
                      </a:moveTo>
                      <a:lnTo>
                        <a:pt x="569" y="83"/>
                      </a:lnTo>
                      <a:lnTo>
                        <a:pt x="677" y="42"/>
                      </a:lnTo>
                      <a:lnTo>
                        <a:pt x="683" y="57"/>
                      </a:lnTo>
                      <a:lnTo>
                        <a:pt x="574" y="98"/>
                      </a:lnTo>
                      <a:lnTo>
                        <a:pt x="568" y="84"/>
                      </a:lnTo>
                      <a:close/>
                      <a:moveTo>
                        <a:pt x="464" y="138"/>
                      </a:moveTo>
                      <a:lnTo>
                        <a:pt x="465" y="137"/>
                      </a:lnTo>
                      <a:lnTo>
                        <a:pt x="568" y="84"/>
                      </a:lnTo>
                      <a:lnTo>
                        <a:pt x="575" y="97"/>
                      </a:lnTo>
                      <a:lnTo>
                        <a:pt x="472" y="151"/>
                      </a:lnTo>
                      <a:lnTo>
                        <a:pt x="464" y="138"/>
                      </a:lnTo>
                      <a:close/>
                      <a:moveTo>
                        <a:pt x="369" y="204"/>
                      </a:moveTo>
                      <a:lnTo>
                        <a:pt x="369" y="204"/>
                      </a:lnTo>
                      <a:lnTo>
                        <a:pt x="464" y="138"/>
                      </a:lnTo>
                      <a:lnTo>
                        <a:pt x="473" y="151"/>
                      </a:lnTo>
                      <a:lnTo>
                        <a:pt x="378" y="217"/>
                      </a:lnTo>
                      <a:lnTo>
                        <a:pt x="369" y="204"/>
                      </a:lnTo>
                      <a:close/>
                      <a:moveTo>
                        <a:pt x="281" y="282"/>
                      </a:moveTo>
                      <a:lnTo>
                        <a:pt x="281" y="281"/>
                      </a:lnTo>
                      <a:lnTo>
                        <a:pt x="369" y="204"/>
                      </a:lnTo>
                      <a:lnTo>
                        <a:pt x="379" y="216"/>
                      </a:lnTo>
                      <a:lnTo>
                        <a:pt x="292" y="293"/>
                      </a:lnTo>
                      <a:lnTo>
                        <a:pt x="281" y="282"/>
                      </a:lnTo>
                      <a:close/>
                      <a:moveTo>
                        <a:pt x="204" y="369"/>
                      </a:moveTo>
                      <a:lnTo>
                        <a:pt x="204" y="368"/>
                      </a:lnTo>
                      <a:lnTo>
                        <a:pt x="281" y="282"/>
                      </a:lnTo>
                      <a:lnTo>
                        <a:pt x="292" y="292"/>
                      </a:lnTo>
                      <a:lnTo>
                        <a:pt x="216" y="379"/>
                      </a:lnTo>
                      <a:lnTo>
                        <a:pt x="204" y="369"/>
                      </a:lnTo>
                      <a:close/>
                      <a:moveTo>
                        <a:pt x="137" y="465"/>
                      </a:moveTo>
                      <a:lnTo>
                        <a:pt x="138" y="464"/>
                      </a:lnTo>
                      <a:lnTo>
                        <a:pt x="204" y="369"/>
                      </a:lnTo>
                      <a:lnTo>
                        <a:pt x="216" y="378"/>
                      </a:lnTo>
                      <a:lnTo>
                        <a:pt x="151" y="473"/>
                      </a:lnTo>
                      <a:lnTo>
                        <a:pt x="137" y="465"/>
                      </a:lnTo>
                      <a:close/>
                      <a:moveTo>
                        <a:pt x="83" y="569"/>
                      </a:moveTo>
                      <a:lnTo>
                        <a:pt x="83" y="568"/>
                      </a:lnTo>
                      <a:lnTo>
                        <a:pt x="137" y="465"/>
                      </a:lnTo>
                      <a:lnTo>
                        <a:pt x="151" y="472"/>
                      </a:lnTo>
                      <a:lnTo>
                        <a:pt x="97" y="575"/>
                      </a:lnTo>
                      <a:lnTo>
                        <a:pt x="83" y="569"/>
                      </a:lnTo>
                      <a:close/>
                      <a:moveTo>
                        <a:pt x="42" y="678"/>
                      </a:moveTo>
                      <a:lnTo>
                        <a:pt x="42" y="677"/>
                      </a:lnTo>
                      <a:lnTo>
                        <a:pt x="83" y="569"/>
                      </a:lnTo>
                      <a:lnTo>
                        <a:pt x="98" y="574"/>
                      </a:lnTo>
                      <a:lnTo>
                        <a:pt x="57" y="682"/>
                      </a:lnTo>
                      <a:lnTo>
                        <a:pt x="42" y="678"/>
                      </a:lnTo>
                      <a:close/>
                      <a:moveTo>
                        <a:pt x="14" y="791"/>
                      </a:moveTo>
                      <a:lnTo>
                        <a:pt x="14" y="790"/>
                      </a:lnTo>
                      <a:lnTo>
                        <a:pt x="42" y="678"/>
                      </a:lnTo>
                      <a:lnTo>
                        <a:pt x="57" y="681"/>
                      </a:lnTo>
                      <a:lnTo>
                        <a:pt x="29" y="793"/>
                      </a:lnTo>
                      <a:lnTo>
                        <a:pt x="14" y="791"/>
                      </a:lnTo>
                      <a:close/>
                      <a:moveTo>
                        <a:pt x="0" y="907"/>
                      </a:moveTo>
                      <a:lnTo>
                        <a:pt x="0" y="906"/>
                      </a:lnTo>
                      <a:lnTo>
                        <a:pt x="14" y="791"/>
                      </a:lnTo>
                      <a:lnTo>
                        <a:pt x="29" y="793"/>
                      </a:lnTo>
                      <a:lnTo>
                        <a:pt x="15" y="908"/>
                      </a:lnTo>
                      <a:lnTo>
                        <a:pt x="0" y="907"/>
                      </a:lnTo>
                      <a:close/>
                      <a:moveTo>
                        <a:pt x="0" y="1023"/>
                      </a:moveTo>
                      <a:lnTo>
                        <a:pt x="0" y="1023"/>
                      </a:lnTo>
                      <a:lnTo>
                        <a:pt x="0" y="907"/>
                      </a:lnTo>
                      <a:lnTo>
                        <a:pt x="15" y="907"/>
                      </a:lnTo>
                      <a:lnTo>
                        <a:pt x="15" y="1023"/>
                      </a:lnTo>
                      <a:lnTo>
                        <a:pt x="0" y="1023"/>
                      </a:lnTo>
                      <a:close/>
                      <a:moveTo>
                        <a:pt x="14" y="1139"/>
                      </a:moveTo>
                      <a:lnTo>
                        <a:pt x="14" y="1138"/>
                      </a:lnTo>
                      <a:lnTo>
                        <a:pt x="0" y="1023"/>
                      </a:lnTo>
                      <a:lnTo>
                        <a:pt x="15" y="1022"/>
                      </a:lnTo>
                      <a:lnTo>
                        <a:pt x="29" y="1136"/>
                      </a:lnTo>
                      <a:lnTo>
                        <a:pt x="14" y="1139"/>
                      </a:lnTo>
                      <a:close/>
                      <a:moveTo>
                        <a:pt x="42" y="1253"/>
                      </a:moveTo>
                      <a:lnTo>
                        <a:pt x="42" y="1252"/>
                      </a:lnTo>
                      <a:lnTo>
                        <a:pt x="14" y="1139"/>
                      </a:lnTo>
                      <a:lnTo>
                        <a:pt x="29" y="1136"/>
                      </a:lnTo>
                      <a:lnTo>
                        <a:pt x="57" y="1248"/>
                      </a:lnTo>
                      <a:lnTo>
                        <a:pt x="42" y="1253"/>
                      </a:lnTo>
                      <a:close/>
                      <a:moveTo>
                        <a:pt x="83" y="1362"/>
                      </a:moveTo>
                      <a:lnTo>
                        <a:pt x="83" y="1361"/>
                      </a:lnTo>
                      <a:lnTo>
                        <a:pt x="42" y="1253"/>
                      </a:lnTo>
                      <a:lnTo>
                        <a:pt x="57" y="1247"/>
                      </a:lnTo>
                      <a:lnTo>
                        <a:pt x="98" y="1356"/>
                      </a:lnTo>
                      <a:lnTo>
                        <a:pt x="83" y="1362"/>
                      </a:lnTo>
                      <a:close/>
                      <a:moveTo>
                        <a:pt x="138" y="1465"/>
                      </a:moveTo>
                      <a:lnTo>
                        <a:pt x="137" y="1464"/>
                      </a:lnTo>
                      <a:lnTo>
                        <a:pt x="83" y="1362"/>
                      </a:lnTo>
                      <a:lnTo>
                        <a:pt x="97" y="1355"/>
                      </a:lnTo>
                      <a:lnTo>
                        <a:pt x="151" y="1457"/>
                      </a:lnTo>
                      <a:lnTo>
                        <a:pt x="138" y="1465"/>
                      </a:lnTo>
                      <a:close/>
                      <a:moveTo>
                        <a:pt x="204" y="1561"/>
                      </a:moveTo>
                      <a:lnTo>
                        <a:pt x="204" y="1561"/>
                      </a:lnTo>
                      <a:lnTo>
                        <a:pt x="138" y="1465"/>
                      </a:lnTo>
                      <a:lnTo>
                        <a:pt x="151" y="1456"/>
                      </a:lnTo>
                      <a:lnTo>
                        <a:pt x="216" y="1552"/>
                      </a:lnTo>
                      <a:lnTo>
                        <a:pt x="204" y="1561"/>
                      </a:lnTo>
                      <a:close/>
                      <a:moveTo>
                        <a:pt x="281" y="1648"/>
                      </a:moveTo>
                      <a:lnTo>
                        <a:pt x="204" y="1561"/>
                      </a:lnTo>
                      <a:lnTo>
                        <a:pt x="216" y="1551"/>
                      </a:lnTo>
                      <a:lnTo>
                        <a:pt x="292" y="1638"/>
                      </a:lnTo>
                      <a:lnTo>
                        <a:pt x="281" y="164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2" name="Freeform 104"/>
                <p:cNvSpPr>
                  <a:spLocks noEditPoints="1"/>
                </p:cNvSpPr>
                <p:nvPr/>
              </p:nvSpPr>
              <p:spPr bwMode="auto">
                <a:xfrm>
                  <a:off x="3872" y="1463"/>
                  <a:ext cx="1647" cy="1646"/>
                </a:xfrm>
                <a:custGeom>
                  <a:avLst/>
                  <a:gdLst>
                    <a:gd name="T0" fmla="*/ 929 w 1647"/>
                    <a:gd name="T1" fmla="*/ 1623 h 1646"/>
                    <a:gd name="T2" fmla="*/ 928 w 1647"/>
                    <a:gd name="T3" fmla="*/ 1623 h 1646"/>
                    <a:gd name="T4" fmla="*/ 1037 w 1647"/>
                    <a:gd name="T5" fmla="*/ 1618 h 1646"/>
                    <a:gd name="T6" fmla="*/ 1235 w 1647"/>
                    <a:gd name="T7" fmla="*/ 1536 h 1646"/>
                    <a:gd name="T8" fmla="*/ 1325 w 1647"/>
                    <a:gd name="T9" fmla="*/ 1475 h 1646"/>
                    <a:gd name="T10" fmla="*/ 1325 w 1647"/>
                    <a:gd name="T11" fmla="*/ 1475 h 1646"/>
                    <a:gd name="T12" fmla="*/ 1395 w 1647"/>
                    <a:gd name="T13" fmla="*/ 1393 h 1646"/>
                    <a:gd name="T14" fmla="*/ 1394 w 1647"/>
                    <a:gd name="T15" fmla="*/ 1394 h 1646"/>
                    <a:gd name="T16" fmla="*/ 1477 w 1647"/>
                    <a:gd name="T17" fmla="*/ 1323 h 1646"/>
                    <a:gd name="T18" fmla="*/ 1584 w 1647"/>
                    <a:gd name="T19" fmla="*/ 1138 h 1646"/>
                    <a:gd name="T20" fmla="*/ 1619 w 1647"/>
                    <a:gd name="T21" fmla="*/ 1035 h 1646"/>
                    <a:gd name="T22" fmla="*/ 1619 w 1647"/>
                    <a:gd name="T23" fmla="*/ 1035 h 1646"/>
                    <a:gd name="T24" fmla="*/ 1624 w 1647"/>
                    <a:gd name="T25" fmla="*/ 928 h 1646"/>
                    <a:gd name="T26" fmla="*/ 1624 w 1647"/>
                    <a:gd name="T27" fmla="*/ 929 h 1646"/>
                    <a:gd name="T28" fmla="*/ 1647 w 1647"/>
                    <a:gd name="T29" fmla="*/ 822 h 1646"/>
                    <a:gd name="T30" fmla="*/ 1619 w 1647"/>
                    <a:gd name="T31" fmla="*/ 610 h 1646"/>
                    <a:gd name="T32" fmla="*/ 1584 w 1647"/>
                    <a:gd name="T33" fmla="*/ 508 h 1646"/>
                    <a:gd name="T34" fmla="*/ 1584 w 1647"/>
                    <a:gd name="T35" fmla="*/ 508 h 1646"/>
                    <a:gd name="T36" fmla="*/ 1523 w 1647"/>
                    <a:gd name="T37" fmla="*/ 419 h 1646"/>
                    <a:gd name="T38" fmla="*/ 1523 w 1647"/>
                    <a:gd name="T39" fmla="*/ 419 h 1646"/>
                    <a:gd name="T40" fmla="*/ 1476 w 1647"/>
                    <a:gd name="T41" fmla="*/ 322 h 1646"/>
                    <a:gd name="T42" fmla="*/ 1325 w 1647"/>
                    <a:gd name="T43" fmla="*/ 170 h 1646"/>
                    <a:gd name="T44" fmla="*/ 1235 w 1647"/>
                    <a:gd name="T45" fmla="*/ 110 h 1646"/>
                    <a:gd name="T46" fmla="*/ 1235 w 1647"/>
                    <a:gd name="T47" fmla="*/ 110 h 1646"/>
                    <a:gd name="T48" fmla="*/ 1132 w 1647"/>
                    <a:gd name="T49" fmla="*/ 77 h 1646"/>
                    <a:gd name="T50" fmla="*/ 1133 w 1647"/>
                    <a:gd name="T51" fmla="*/ 77 h 1646"/>
                    <a:gd name="T52" fmla="*/ 1036 w 1647"/>
                    <a:gd name="T53" fmla="*/ 28 h 1646"/>
                    <a:gd name="T54" fmla="*/ 824 w 1647"/>
                    <a:gd name="T55" fmla="*/ 0 h 1646"/>
                    <a:gd name="T56" fmla="*/ 715 w 1647"/>
                    <a:gd name="T57" fmla="*/ 7 h 1646"/>
                    <a:gd name="T58" fmla="*/ 715 w 1647"/>
                    <a:gd name="T59" fmla="*/ 7 h 1646"/>
                    <a:gd name="T60" fmla="*/ 614 w 1647"/>
                    <a:gd name="T61" fmla="*/ 43 h 1646"/>
                    <a:gd name="T62" fmla="*/ 615 w 1647"/>
                    <a:gd name="T63" fmla="*/ 43 h 1646"/>
                    <a:gd name="T64" fmla="*/ 508 w 1647"/>
                    <a:gd name="T65" fmla="*/ 63 h 1646"/>
                    <a:gd name="T66" fmla="*/ 322 w 1647"/>
                    <a:gd name="T67" fmla="*/ 170 h 1646"/>
                    <a:gd name="T68" fmla="*/ 241 w 1647"/>
                    <a:gd name="T69" fmla="*/ 241 h 1646"/>
                    <a:gd name="T70" fmla="*/ 241 w 1647"/>
                    <a:gd name="T71" fmla="*/ 241 h 1646"/>
                    <a:gd name="T72" fmla="*/ 182 w 1647"/>
                    <a:gd name="T73" fmla="*/ 332 h 1646"/>
                    <a:gd name="T74" fmla="*/ 182 w 1647"/>
                    <a:gd name="T75" fmla="*/ 331 h 1646"/>
                    <a:gd name="T76" fmla="*/ 110 w 1647"/>
                    <a:gd name="T77" fmla="*/ 412 h 1646"/>
                    <a:gd name="T78" fmla="*/ 28 w 1647"/>
                    <a:gd name="T79" fmla="*/ 610 h 1646"/>
                    <a:gd name="T80" fmla="*/ 7 w 1647"/>
                    <a:gd name="T81" fmla="*/ 716 h 1646"/>
                    <a:gd name="T82" fmla="*/ 7 w 1647"/>
                    <a:gd name="T83" fmla="*/ 716 h 1646"/>
                    <a:gd name="T84" fmla="*/ 15 w 1647"/>
                    <a:gd name="T85" fmla="*/ 823 h 1646"/>
                    <a:gd name="T86" fmla="*/ 15 w 1647"/>
                    <a:gd name="T87" fmla="*/ 822 h 1646"/>
                    <a:gd name="T88" fmla="*/ 7 w 1647"/>
                    <a:gd name="T89" fmla="*/ 931 h 1646"/>
                    <a:gd name="T90" fmla="*/ 62 w 1647"/>
                    <a:gd name="T91" fmla="*/ 1137 h 1646"/>
                    <a:gd name="T92" fmla="*/ 110 w 1647"/>
                    <a:gd name="T93" fmla="*/ 1235 h 1646"/>
                    <a:gd name="T94" fmla="*/ 110 w 1647"/>
                    <a:gd name="T95" fmla="*/ 1235 h 1646"/>
                    <a:gd name="T96" fmla="*/ 182 w 1647"/>
                    <a:gd name="T97" fmla="*/ 1315 h 1646"/>
                    <a:gd name="T98" fmla="*/ 182 w 1647"/>
                    <a:gd name="T99" fmla="*/ 1314 h 1646"/>
                    <a:gd name="T100" fmla="*/ 241 w 1647"/>
                    <a:gd name="T101" fmla="*/ 1405 h 1646"/>
                    <a:gd name="T102" fmla="*/ 411 w 1647"/>
                    <a:gd name="T103" fmla="*/ 1535 h 1646"/>
                    <a:gd name="T104" fmla="*/ 509 w 1647"/>
                    <a:gd name="T105" fmla="*/ 1583 h 1646"/>
                    <a:gd name="T106" fmla="*/ 509 w 1647"/>
                    <a:gd name="T107" fmla="*/ 1583 h 1646"/>
                    <a:gd name="T108" fmla="*/ 615 w 1647"/>
                    <a:gd name="T109" fmla="*/ 1603 h 1646"/>
                    <a:gd name="T110" fmla="*/ 614 w 1647"/>
                    <a:gd name="T111" fmla="*/ 1602 h 1646"/>
                    <a:gd name="T112" fmla="*/ 716 w 1647"/>
                    <a:gd name="T113" fmla="*/ 1639 h 16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647" h="1646">
                      <a:moveTo>
                        <a:pt x="931" y="1639"/>
                      </a:moveTo>
                      <a:lnTo>
                        <a:pt x="930" y="1639"/>
                      </a:lnTo>
                      <a:lnTo>
                        <a:pt x="824" y="1646"/>
                      </a:lnTo>
                      <a:lnTo>
                        <a:pt x="823" y="1630"/>
                      </a:lnTo>
                      <a:lnTo>
                        <a:pt x="929" y="1623"/>
                      </a:lnTo>
                      <a:lnTo>
                        <a:pt x="931" y="1639"/>
                      </a:lnTo>
                      <a:close/>
                      <a:moveTo>
                        <a:pt x="1037" y="1618"/>
                      </a:moveTo>
                      <a:lnTo>
                        <a:pt x="1036" y="1618"/>
                      </a:lnTo>
                      <a:lnTo>
                        <a:pt x="931" y="1639"/>
                      </a:lnTo>
                      <a:lnTo>
                        <a:pt x="928" y="1623"/>
                      </a:lnTo>
                      <a:lnTo>
                        <a:pt x="1033" y="1602"/>
                      </a:lnTo>
                      <a:lnTo>
                        <a:pt x="1037" y="1618"/>
                      </a:lnTo>
                      <a:close/>
                      <a:moveTo>
                        <a:pt x="1139" y="1583"/>
                      </a:moveTo>
                      <a:lnTo>
                        <a:pt x="1138" y="1583"/>
                      </a:lnTo>
                      <a:lnTo>
                        <a:pt x="1037" y="1618"/>
                      </a:lnTo>
                      <a:lnTo>
                        <a:pt x="1032" y="1603"/>
                      </a:lnTo>
                      <a:lnTo>
                        <a:pt x="1133" y="1569"/>
                      </a:lnTo>
                      <a:lnTo>
                        <a:pt x="1139" y="1583"/>
                      </a:lnTo>
                      <a:close/>
                      <a:moveTo>
                        <a:pt x="1236" y="1535"/>
                      </a:moveTo>
                      <a:lnTo>
                        <a:pt x="1235" y="1536"/>
                      </a:lnTo>
                      <a:lnTo>
                        <a:pt x="1139" y="1583"/>
                      </a:lnTo>
                      <a:lnTo>
                        <a:pt x="1132" y="1569"/>
                      </a:lnTo>
                      <a:lnTo>
                        <a:pt x="1228" y="1522"/>
                      </a:lnTo>
                      <a:lnTo>
                        <a:pt x="1236" y="1535"/>
                      </a:lnTo>
                      <a:close/>
                      <a:moveTo>
                        <a:pt x="1325" y="1475"/>
                      </a:moveTo>
                      <a:lnTo>
                        <a:pt x="1324" y="1476"/>
                      </a:lnTo>
                      <a:lnTo>
                        <a:pt x="1236" y="1535"/>
                      </a:lnTo>
                      <a:lnTo>
                        <a:pt x="1227" y="1522"/>
                      </a:lnTo>
                      <a:lnTo>
                        <a:pt x="1316" y="1463"/>
                      </a:lnTo>
                      <a:lnTo>
                        <a:pt x="1325" y="1475"/>
                      </a:lnTo>
                      <a:close/>
                      <a:moveTo>
                        <a:pt x="1406" y="1404"/>
                      </a:moveTo>
                      <a:lnTo>
                        <a:pt x="1405" y="1405"/>
                      </a:lnTo>
                      <a:lnTo>
                        <a:pt x="1325" y="1475"/>
                      </a:lnTo>
                      <a:lnTo>
                        <a:pt x="1315" y="1464"/>
                      </a:lnTo>
                      <a:lnTo>
                        <a:pt x="1395" y="1393"/>
                      </a:lnTo>
                      <a:lnTo>
                        <a:pt x="1406" y="1404"/>
                      </a:lnTo>
                      <a:close/>
                      <a:moveTo>
                        <a:pt x="1477" y="1323"/>
                      </a:moveTo>
                      <a:lnTo>
                        <a:pt x="1476" y="1324"/>
                      </a:lnTo>
                      <a:lnTo>
                        <a:pt x="1406" y="1404"/>
                      </a:lnTo>
                      <a:lnTo>
                        <a:pt x="1394" y="1394"/>
                      </a:lnTo>
                      <a:lnTo>
                        <a:pt x="1465" y="1314"/>
                      </a:lnTo>
                      <a:lnTo>
                        <a:pt x="1477" y="1323"/>
                      </a:lnTo>
                      <a:close/>
                      <a:moveTo>
                        <a:pt x="1537" y="1234"/>
                      </a:moveTo>
                      <a:lnTo>
                        <a:pt x="1536" y="1235"/>
                      </a:lnTo>
                      <a:lnTo>
                        <a:pt x="1477" y="1323"/>
                      </a:lnTo>
                      <a:lnTo>
                        <a:pt x="1464" y="1315"/>
                      </a:lnTo>
                      <a:lnTo>
                        <a:pt x="1523" y="1226"/>
                      </a:lnTo>
                      <a:lnTo>
                        <a:pt x="1537" y="1234"/>
                      </a:lnTo>
                      <a:close/>
                      <a:moveTo>
                        <a:pt x="1584" y="1137"/>
                      </a:moveTo>
                      <a:lnTo>
                        <a:pt x="1584" y="1138"/>
                      </a:lnTo>
                      <a:lnTo>
                        <a:pt x="1537" y="1234"/>
                      </a:lnTo>
                      <a:lnTo>
                        <a:pt x="1523" y="1227"/>
                      </a:lnTo>
                      <a:lnTo>
                        <a:pt x="1570" y="1131"/>
                      </a:lnTo>
                      <a:lnTo>
                        <a:pt x="1584" y="1137"/>
                      </a:lnTo>
                      <a:close/>
                      <a:moveTo>
                        <a:pt x="1619" y="1035"/>
                      </a:moveTo>
                      <a:lnTo>
                        <a:pt x="1619" y="1036"/>
                      </a:lnTo>
                      <a:lnTo>
                        <a:pt x="1584" y="1137"/>
                      </a:lnTo>
                      <a:lnTo>
                        <a:pt x="1570" y="1132"/>
                      </a:lnTo>
                      <a:lnTo>
                        <a:pt x="1604" y="1031"/>
                      </a:lnTo>
                      <a:lnTo>
                        <a:pt x="1619" y="1035"/>
                      </a:lnTo>
                      <a:close/>
                      <a:moveTo>
                        <a:pt x="1639" y="930"/>
                      </a:moveTo>
                      <a:lnTo>
                        <a:pt x="1639" y="931"/>
                      </a:lnTo>
                      <a:lnTo>
                        <a:pt x="1619" y="1035"/>
                      </a:lnTo>
                      <a:lnTo>
                        <a:pt x="1603" y="1032"/>
                      </a:lnTo>
                      <a:lnTo>
                        <a:pt x="1624" y="928"/>
                      </a:lnTo>
                      <a:lnTo>
                        <a:pt x="1639" y="930"/>
                      </a:lnTo>
                      <a:close/>
                      <a:moveTo>
                        <a:pt x="1647" y="822"/>
                      </a:moveTo>
                      <a:lnTo>
                        <a:pt x="1647" y="823"/>
                      </a:lnTo>
                      <a:lnTo>
                        <a:pt x="1639" y="930"/>
                      </a:lnTo>
                      <a:lnTo>
                        <a:pt x="1624" y="929"/>
                      </a:lnTo>
                      <a:lnTo>
                        <a:pt x="1631" y="822"/>
                      </a:lnTo>
                      <a:lnTo>
                        <a:pt x="1647" y="822"/>
                      </a:lnTo>
                      <a:close/>
                      <a:moveTo>
                        <a:pt x="1639" y="715"/>
                      </a:moveTo>
                      <a:lnTo>
                        <a:pt x="1639" y="716"/>
                      </a:lnTo>
                      <a:lnTo>
                        <a:pt x="1647" y="822"/>
                      </a:lnTo>
                      <a:lnTo>
                        <a:pt x="1631" y="823"/>
                      </a:lnTo>
                      <a:lnTo>
                        <a:pt x="1624" y="717"/>
                      </a:lnTo>
                      <a:lnTo>
                        <a:pt x="1639" y="715"/>
                      </a:lnTo>
                      <a:close/>
                      <a:moveTo>
                        <a:pt x="1619" y="610"/>
                      </a:moveTo>
                      <a:lnTo>
                        <a:pt x="1619" y="610"/>
                      </a:lnTo>
                      <a:lnTo>
                        <a:pt x="1639" y="715"/>
                      </a:lnTo>
                      <a:lnTo>
                        <a:pt x="1624" y="718"/>
                      </a:lnTo>
                      <a:lnTo>
                        <a:pt x="1603" y="613"/>
                      </a:lnTo>
                      <a:lnTo>
                        <a:pt x="1619" y="610"/>
                      </a:lnTo>
                      <a:close/>
                      <a:moveTo>
                        <a:pt x="1584" y="508"/>
                      </a:moveTo>
                      <a:lnTo>
                        <a:pt x="1584" y="509"/>
                      </a:lnTo>
                      <a:lnTo>
                        <a:pt x="1619" y="610"/>
                      </a:lnTo>
                      <a:lnTo>
                        <a:pt x="1604" y="614"/>
                      </a:lnTo>
                      <a:lnTo>
                        <a:pt x="1570" y="513"/>
                      </a:lnTo>
                      <a:lnTo>
                        <a:pt x="1584" y="508"/>
                      </a:lnTo>
                      <a:close/>
                      <a:moveTo>
                        <a:pt x="1536" y="411"/>
                      </a:moveTo>
                      <a:lnTo>
                        <a:pt x="1537" y="412"/>
                      </a:lnTo>
                      <a:lnTo>
                        <a:pt x="1584" y="508"/>
                      </a:lnTo>
                      <a:lnTo>
                        <a:pt x="1570" y="514"/>
                      </a:lnTo>
                      <a:lnTo>
                        <a:pt x="1523" y="419"/>
                      </a:lnTo>
                      <a:lnTo>
                        <a:pt x="1536" y="411"/>
                      </a:lnTo>
                      <a:close/>
                      <a:moveTo>
                        <a:pt x="1476" y="322"/>
                      </a:moveTo>
                      <a:lnTo>
                        <a:pt x="1477" y="322"/>
                      </a:lnTo>
                      <a:lnTo>
                        <a:pt x="1536" y="411"/>
                      </a:lnTo>
                      <a:lnTo>
                        <a:pt x="1523" y="419"/>
                      </a:lnTo>
                      <a:lnTo>
                        <a:pt x="1464" y="331"/>
                      </a:lnTo>
                      <a:lnTo>
                        <a:pt x="1476" y="322"/>
                      </a:lnTo>
                      <a:close/>
                      <a:moveTo>
                        <a:pt x="1405" y="240"/>
                      </a:moveTo>
                      <a:lnTo>
                        <a:pt x="1406" y="241"/>
                      </a:lnTo>
                      <a:lnTo>
                        <a:pt x="1476" y="322"/>
                      </a:lnTo>
                      <a:lnTo>
                        <a:pt x="1465" y="332"/>
                      </a:lnTo>
                      <a:lnTo>
                        <a:pt x="1394" y="252"/>
                      </a:lnTo>
                      <a:lnTo>
                        <a:pt x="1405" y="240"/>
                      </a:lnTo>
                      <a:close/>
                      <a:moveTo>
                        <a:pt x="1324" y="170"/>
                      </a:moveTo>
                      <a:lnTo>
                        <a:pt x="1325" y="170"/>
                      </a:lnTo>
                      <a:lnTo>
                        <a:pt x="1405" y="240"/>
                      </a:lnTo>
                      <a:lnTo>
                        <a:pt x="1395" y="252"/>
                      </a:lnTo>
                      <a:lnTo>
                        <a:pt x="1315" y="182"/>
                      </a:lnTo>
                      <a:lnTo>
                        <a:pt x="1324" y="170"/>
                      </a:lnTo>
                      <a:close/>
                      <a:moveTo>
                        <a:pt x="1235" y="110"/>
                      </a:moveTo>
                      <a:lnTo>
                        <a:pt x="1236" y="110"/>
                      </a:lnTo>
                      <a:lnTo>
                        <a:pt x="1324" y="170"/>
                      </a:lnTo>
                      <a:lnTo>
                        <a:pt x="1316" y="182"/>
                      </a:lnTo>
                      <a:lnTo>
                        <a:pt x="1227" y="123"/>
                      </a:lnTo>
                      <a:lnTo>
                        <a:pt x="1235" y="110"/>
                      </a:lnTo>
                      <a:close/>
                      <a:moveTo>
                        <a:pt x="1138" y="62"/>
                      </a:moveTo>
                      <a:lnTo>
                        <a:pt x="1139" y="63"/>
                      </a:lnTo>
                      <a:lnTo>
                        <a:pt x="1235" y="110"/>
                      </a:lnTo>
                      <a:lnTo>
                        <a:pt x="1228" y="124"/>
                      </a:lnTo>
                      <a:lnTo>
                        <a:pt x="1132" y="77"/>
                      </a:lnTo>
                      <a:lnTo>
                        <a:pt x="1138" y="62"/>
                      </a:lnTo>
                      <a:close/>
                      <a:moveTo>
                        <a:pt x="1036" y="28"/>
                      </a:moveTo>
                      <a:lnTo>
                        <a:pt x="1037" y="28"/>
                      </a:lnTo>
                      <a:lnTo>
                        <a:pt x="1138" y="62"/>
                      </a:lnTo>
                      <a:lnTo>
                        <a:pt x="1133" y="77"/>
                      </a:lnTo>
                      <a:lnTo>
                        <a:pt x="1032" y="43"/>
                      </a:lnTo>
                      <a:lnTo>
                        <a:pt x="1036" y="28"/>
                      </a:lnTo>
                      <a:close/>
                      <a:moveTo>
                        <a:pt x="930" y="7"/>
                      </a:moveTo>
                      <a:lnTo>
                        <a:pt x="931" y="7"/>
                      </a:lnTo>
                      <a:lnTo>
                        <a:pt x="1036" y="28"/>
                      </a:lnTo>
                      <a:lnTo>
                        <a:pt x="1033" y="43"/>
                      </a:lnTo>
                      <a:lnTo>
                        <a:pt x="928" y="22"/>
                      </a:lnTo>
                      <a:lnTo>
                        <a:pt x="930" y="7"/>
                      </a:lnTo>
                      <a:close/>
                      <a:moveTo>
                        <a:pt x="823" y="0"/>
                      </a:moveTo>
                      <a:lnTo>
                        <a:pt x="824" y="0"/>
                      </a:lnTo>
                      <a:lnTo>
                        <a:pt x="930" y="7"/>
                      </a:lnTo>
                      <a:lnTo>
                        <a:pt x="929" y="23"/>
                      </a:lnTo>
                      <a:lnTo>
                        <a:pt x="823" y="15"/>
                      </a:lnTo>
                      <a:lnTo>
                        <a:pt x="823" y="0"/>
                      </a:lnTo>
                      <a:close/>
                      <a:moveTo>
                        <a:pt x="715" y="7"/>
                      </a:moveTo>
                      <a:lnTo>
                        <a:pt x="716" y="7"/>
                      </a:lnTo>
                      <a:lnTo>
                        <a:pt x="823" y="0"/>
                      </a:lnTo>
                      <a:lnTo>
                        <a:pt x="824" y="15"/>
                      </a:lnTo>
                      <a:lnTo>
                        <a:pt x="717" y="23"/>
                      </a:lnTo>
                      <a:lnTo>
                        <a:pt x="715" y="7"/>
                      </a:lnTo>
                      <a:close/>
                      <a:moveTo>
                        <a:pt x="610" y="28"/>
                      </a:moveTo>
                      <a:lnTo>
                        <a:pt x="611" y="28"/>
                      </a:lnTo>
                      <a:lnTo>
                        <a:pt x="715" y="7"/>
                      </a:lnTo>
                      <a:lnTo>
                        <a:pt x="718" y="22"/>
                      </a:lnTo>
                      <a:lnTo>
                        <a:pt x="614" y="43"/>
                      </a:lnTo>
                      <a:lnTo>
                        <a:pt x="610" y="28"/>
                      </a:lnTo>
                      <a:close/>
                      <a:moveTo>
                        <a:pt x="508" y="63"/>
                      </a:moveTo>
                      <a:lnTo>
                        <a:pt x="509" y="62"/>
                      </a:lnTo>
                      <a:lnTo>
                        <a:pt x="610" y="28"/>
                      </a:lnTo>
                      <a:lnTo>
                        <a:pt x="615" y="43"/>
                      </a:lnTo>
                      <a:lnTo>
                        <a:pt x="514" y="77"/>
                      </a:lnTo>
                      <a:lnTo>
                        <a:pt x="508" y="63"/>
                      </a:lnTo>
                      <a:close/>
                      <a:moveTo>
                        <a:pt x="411" y="110"/>
                      </a:moveTo>
                      <a:lnTo>
                        <a:pt x="412" y="110"/>
                      </a:lnTo>
                      <a:lnTo>
                        <a:pt x="508" y="63"/>
                      </a:lnTo>
                      <a:lnTo>
                        <a:pt x="515" y="77"/>
                      </a:lnTo>
                      <a:lnTo>
                        <a:pt x="419" y="124"/>
                      </a:lnTo>
                      <a:lnTo>
                        <a:pt x="411" y="110"/>
                      </a:lnTo>
                      <a:close/>
                      <a:moveTo>
                        <a:pt x="321" y="170"/>
                      </a:moveTo>
                      <a:lnTo>
                        <a:pt x="322" y="170"/>
                      </a:lnTo>
                      <a:lnTo>
                        <a:pt x="411" y="110"/>
                      </a:lnTo>
                      <a:lnTo>
                        <a:pt x="420" y="123"/>
                      </a:lnTo>
                      <a:lnTo>
                        <a:pt x="331" y="182"/>
                      </a:lnTo>
                      <a:lnTo>
                        <a:pt x="321" y="170"/>
                      </a:lnTo>
                      <a:close/>
                      <a:moveTo>
                        <a:pt x="241" y="241"/>
                      </a:moveTo>
                      <a:lnTo>
                        <a:pt x="241" y="240"/>
                      </a:lnTo>
                      <a:lnTo>
                        <a:pt x="321" y="170"/>
                      </a:lnTo>
                      <a:lnTo>
                        <a:pt x="331" y="182"/>
                      </a:lnTo>
                      <a:lnTo>
                        <a:pt x="252" y="252"/>
                      </a:lnTo>
                      <a:lnTo>
                        <a:pt x="241" y="241"/>
                      </a:lnTo>
                      <a:close/>
                      <a:moveTo>
                        <a:pt x="170" y="322"/>
                      </a:moveTo>
                      <a:lnTo>
                        <a:pt x="170" y="322"/>
                      </a:lnTo>
                      <a:lnTo>
                        <a:pt x="241" y="241"/>
                      </a:lnTo>
                      <a:lnTo>
                        <a:pt x="252" y="252"/>
                      </a:lnTo>
                      <a:lnTo>
                        <a:pt x="182" y="332"/>
                      </a:lnTo>
                      <a:lnTo>
                        <a:pt x="170" y="322"/>
                      </a:lnTo>
                      <a:close/>
                      <a:moveTo>
                        <a:pt x="110" y="412"/>
                      </a:moveTo>
                      <a:lnTo>
                        <a:pt x="110" y="411"/>
                      </a:lnTo>
                      <a:lnTo>
                        <a:pt x="170" y="322"/>
                      </a:lnTo>
                      <a:lnTo>
                        <a:pt x="182" y="331"/>
                      </a:lnTo>
                      <a:lnTo>
                        <a:pt x="123" y="419"/>
                      </a:lnTo>
                      <a:lnTo>
                        <a:pt x="110" y="412"/>
                      </a:lnTo>
                      <a:close/>
                      <a:moveTo>
                        <a:pt x="62" y="509"/>
                      </a:moveTo>
                      <a:lnTo>
                        <a:pt x="62" y="508"/>
                      </a:lnTo>
                      <a:lnTo>
                        <a:pt x="110" y="412"/>
                      </a:lnTo>
                      <a:lnTo>
                        <a:pt x="124" y="419"/>
                      </a:lnTo>
                      <a:lnTo>
                        <a:pt x="76" y="514"/>
                      </a:lnTo>
                      <a:lnTo>
                        <a:pt x="62" y="509"/>
                      </a:lnTo>
                      <a:close/>
                      <a:moveTo>
                        <a:pt x="28" y="610"/>
                      </a:moveTo>
                      <a:lnTo>
                        <a:pt x="28" y="610"/>
                      </a:lnTo>
                      <a:lnTo>
                        <a:pt x="62" y="509"/>
                      </a:lnTo>
                      <a:lnTo>
                        <a:pt x="77" y="513"/>
                      </a:lnTo>
                      <a:lnTo>
                        <a:pt x="43" y="614"/>
                      </a:lnTo>
                      <a:lnTo>
                        <a:pt x="28" y="610"/>
                      </a:lnTo>
                      <a:close/>
                      <a:moveTo>
                        <a:pt x="7" y="716"/>
                      </a:moveTo>
                      <a:lnTo>
                        <a:pt x="7" y="715"/>
                      </a:lnTo>
                      <a:lnTo>
                        <a:pt x="28" y="610"/>
                      </a:lnTo>
                      <a:lnTo>
                        <a:pt x="43" y="613"/>
                      </a:lnTo>
                      <a:lnTo>
                        <a:pt x="22" y="718"/>
                      </a:lnTo>
                      <a:lnTo>
                        <a:pt x="7" y="716"/>
                      </a:lnTo>
                      <a:close/>
                      <a:moveTo>
                        <a:pt x="0" y="823"/>
                      </a:moveTo>
                      <a:lnTo>
                        <a:pt x="0" y="822"/>
                      </a:lnTo>
                      <a:lnTo>
                        <a:pt x="7" y="716"/>
                      </a:lnTo>
                      <a:lnTo>
                        <a:pt x="22" y="717"/>
                      </a:lnTo>
                      <a:lnTo>
                        <a:pt x="15" y="823"/>
                      </a:lnTo>
                      <a:lnTo>
                        <a:pt x="0" y="823"/>
                      </a:lnTo>
                      <a:close/>
                      <a:moveTo>
                        <a:pt x="7" y="931"/>
                      </a:moveTo>
                      <a:lnTo>
                        <a:pt x="7" y="930"/>
                      </a:lnTo>
                      <a:lnTo>
                        <a:pt x="0" y="823"/>
                      </a:lnTo>
                      <a:lnTo>
                        <a:pt x="15" y="822"/>
                      </a:lnTo>
                      <a:lnTo>
                        <a:pt x="22" y="929"/>
                      </a:lnTo>
                      <a:lnTo>
                        <a:pt x="7" y="931"/>
                      </a:lnTo>
                      <a:close/>
                      <a:moveTo>
                        <a:pt x="28" y="1036"/>
                      </a:moveTo>
                      <a:lnTo>
                        <a:pt x="28" y="1035"/>
                      </a:lnTo>
                      <a:lnTo>
                        <a:pt x="7" y="931"/>
                      </a:lnTo>
                      <a:lnTo>
                        <a:pt x="22" y="928"/>
                      </a:lnTo>
                      <a:lnTo>
                        <a:pt x="43" y="1032"/>
                      </a:lnTo>
                      <a:lnTo>
                        <a:pt x="28" y="1036"/>
                      </a:lnTo>
                      <a:close/>
                      <a:moveTo>
                        <a:pt x="62" y="1138"/>
                      </a:moveTo>
                      <a:lnTo>
                        <a:pt x="62" y="1137"/>
                      </a:lnTo>
                      <a:lnTo>
                        <a:pt x="28" y="1036"/>
                      </a:lnTo>
                      <a:lnTo>
                        <a:pt x="43" y="1031"/>
                      </a:lnTo>
                      <a:lnTo>
                        <a:pt x="77" y="1132"/>
                      </a:lnTo>
                      <a:lnTo>
                        <a:pt x="62" y="1138"/>
                      </a:lnTo>
                      <a:close/>
                      <a:moveTo>
                        <a:pt x="110" y="1235"/>
                      </a:moveTo>
                      <a:lnTo>
                        <a:pt x="110" y="1234"/>
                      </a:lnTo>
                      <a:lnTo>
                        <a:pt x="62" y="1138"/>
                      </a:lnTo>
                      <a:lnTo>
                        <a:pt x="76" y="1131"/>
                      </a:lnTo>
                      <a:lnTo>
                        <a:pt x="124" y="1227"/>
                      </a:lnTo>
                      <a:lnTo>
                        <a:pt x="110" y="1235"/>
                      </a:lnTo>
                      <a:close/>
                      <a:moveTo>
                        <a:pt x="170" y="1324"/>
                      </a:moveTo>
                      <a:lnTo>
                        <a:pt x="170" y="1323"/>
                      </a:lnTo>
                      <a:lnTo>
                        <a:pt x="110" y="1235"/>
                      </a:lnTo>
                      <a:lnTo>
                        <a:pt x="123" y="1226"/>
                      </a:lnTo>
                      <a:lnTo>
                        <a:pt x="182" y="1315"/>
                      </a:lnTo>
                      <a:lnTo>
                        <a:pt x="170" y="1324"/>
                      </a:lnTo>
                      <a:close/>
                      <a:moveTo>
                        <a:pt x="241" y="1405"/>
                      </a:moveTo>
                      <a:lnTo>
                        <a:pt x="241" y="1404"/>
                      </a:lnTo>
                      <a:lnTo>
                        <a:pt x="170" y="1324"/>
                      </a:lnTo>
                      <a:lnTo>
                        <a:pt x="182" y="1314"/>
                      </a:lnTo>
                      <a:lnTo>
                        <a:pt x="252" y="1394"/>
                      </a:lnTo>
                      <a:lnTo>
                        <a:pt x="241" y="1405"/>
                      </a:lnTo>
                      <a:close/>
                      <a:moveTo>
                        <a:pt x="322" y="1476"/>
                      </a:moveTo>
                      <a:lnTo>
                        <a:pt x="321" y="1475"/>
                      </a:lnTo>
                      <a:lnTo>
                        <a:pt x="241" y="1405"/>
                      </a:lnTo>
                      <a:lnTo>
                        <a:pt x="252" y="1393"/>
                      </a:lnTo>
                      <a:lnTo>
                        <a:pt x="331" y="1464"/>
                      </a:lnTo>
                      <a:lnTo>
                        <a:pt x="322" y="1476"/>
                      </a:lnTo>
                      <a:close/>
                      <a:moveTo>
                        <a:pt x="412" y="1536"/>
                      </a:moveTo>
                      <a:lnTo>
                        <a:pt x="411" y="1535"/>
                      </a:lnTo>
                      <a:lnTo>
                        <a:pt x="322" y="1476"/>
                      </a:lnTo>
                      <a:lnTo>
                        <a:pt x="331" y="1463"/>
                      </a:lnTo>
                      <a:lnTo>
                        <a:pt x="420" y="1522"/>
                      </a:lnTo>
                      <a:lnTo>
                        <a:pt x="412" y="1536"/>
                      </a:lnTo>
                      <a:close/>
                      <a:moveTo>
                        <a:pt x="509" y="1583"/>
                      </a:moveTo>
                      <a:lnTo>
                        <a:pt x="508" y="1583"/>
                      </a:lnTo>
                      <a:lnTo>
                        <a:pt x="412" y="1536"/>
                      </a:lnTo>
                      <a:lnTo>
                        <a:pt x="419" y="1522"/>
                      </a:lnTo>
                      <a:lnTo>
                        <a:pt x="515" y="1569"/>
                      </a:lnTo>
                      <a:lnTo>
                        <a:pt x="509" y="1583"/>
                      </a:lnTo>
                      <a:close/>
                      <a:moveTo>
                        <a:pt x="611" y="1618"/>
                      </a:moveTo>
                      <a:lnTo>
                        <a:pt x="610" y="1618"/>
                      </a:lnTo>
                      <a:lnTo>
                        <a:pt x="509" y="1583"/>
                      </a:lnTo>
                      <a:lnTo>
                        <a:pt x="514" y="1569"/>
                      </a:lnTo>
                      <a:lnTo>
                        <a:pt x="615" y="1603"/>
                      </a:lnTo>
                      <a:lnTo>
                        <a:pt x="611" y="1618"/>
                      </a:lnTo>
                      <a:close/>
                      <a:moveTo>
                        <a:pt x="716" y="1639"/>
                      </a:moveTo>
                      <a:lnTo>
                        <a:pt x="715" y="1639"/>
                      </a:lnTo>
                      <a:lnTo>
                        <a:pt x="611" y="1618"/>
                      </a:lnTo>
                      <a:lnTo>
                        <a:pt x="614" y="1602"/>
                      </a:lnTo>
                      <a:lnTo>
                        <a:pt x="718" y="1623"/>
                      </a:lnTo>
                      <a:lnTo>
                        <a:pt x="716" y="1639"/>
                      </a:lnTo>
                      <a:close/>
                      <a:moveTo>
                        <a:pt x="824" y="1646"/>
                      </a:moveTo>
                      <a:lnTo>
                        <a:pt x="823" y="1646"/>
                      </a:lnTo>
                      <a:lnTo>
                        <a:pt x="716" y="1639"/>
                      </a:lnTo>
                      <a:lnTo>
                        <a:pt x="717" y="1623"/>
                      </a:lnTo>
                      <a:lnTo>
                        <a:pt x="824" y="1630"/>
                      </a:lnTo>
                      <a:lnTo>
                        <a:pt x="824" y="164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3" name="Freeform 105"/>
                <p:cNvSpPr>
                  <a:spLocks noEditPoints="1"/>
                </p:cNvSpPr>
                <p:nvPr/>
              </p:nvSpPr>
              <p:spPr bwMode="auto">
                <a:xfrm>
                  <a:off x="4590" y="2181"/>
                  <a:ext cx="211" cy="210"/>
                </a:xfrm>
                <a:custGeom>
                  <a:avLst/>
                  <a:gdLst>
                    <a:gd name="T0" fmla="*/ 144 w 211"/>
                    <a:gd name="T1" fmla="*/ 203 h 210"/>
                    <a:gd name="T2" fmla="*/ 103 w 211"/>
                    <a:gd name="T3" fmla="*/ 195 h 210"/>
                    <a:gd name="T4" fmla="*/ 147 w 211"/>
                    <a:gd name="T5" fmla="*/ 202 h 210"/>
                    <a:gd name="T6" fmla="*/ 179 w 211"/>
                    <a:gd name="T7" fmla="*/ 180 h 210"/>
                    <a:gd name="T8" fmla="*/ 138 w 211"/>
                    <a:gd name="T9" fmla="*/ 189 h 210"/>
                    <a:gd name="T10" fmla="*/ 181 w 211"/>
                    <a:gd name="T11" fmla="*/ 178 h 210"/>
                    <a:gd name="T12" fmla="*/ 202 w 211"/>
                    <a:gd name="T13" fmla="*/ 147 h 210"/>
                    <a:gd name="T14" fmla="*/ 168 w 211"/>
                    <a:gd name="T15" fmla="*/ 170 h 210"/>
                    <a:gd name="T16" fmla="*/ 203 w 211"/>
                    <a:gd name="T17" fmla="*/ 144 h 210"/>
                    <a:gd name="T18" fmla="*/ 211 w 211"/>
                    <a:gd name="T19" fmla="*/ 106 h 210"/>
                    <a:gd name="T20" fmla="*/ 188 w 211"/>
                    <a:gd name="T21" fmla="*/ 141 h 210"/>
                    <a:gd name="T22" fmla="*/ 211 w 211"/>
                    <a:gd name="T23" fmla="*/ 103 h 210"/>
                    <a:gd name="T24" fmla="*/ 203 w 211"/>
                    <a:gd name="T25" fmla="*/ 66 h 210"/>
                    <a:gd name="T26" fmla="*/ 196 w 211"/>
                    <a:gd name="T27" fmla="*/ 106 h 210"/>
                    <a:gd name="T28" fmla="*/ 202 w 211"/>
                    <a:gd name="T29" fmla="*/ 63 h 210"/>
                    <a:gd name="T30" fmla="*/ 181 w 211"/>
                    <a:gd name="T31" fmla="*/ 32 h 210"/>
                    <a:gd name="T32" fmla="*/ 189 w 211"/>
                    <a:gd name="T33" fmla="*/ 72 h 210"/>
                    <a:gd name="T34" fmla="*/ 179 w 211"/>
                    <a:gd name="T35" fmla="*/ 29 h 210"/>
                    <a:gd name="T36" fmla="*/ 147 w 211"/>
                    <a:gd name="T37" fmla="*/ 8 h 210"/>
                    <a:gd name="T38" fmla="*/ 170 w 211"/>
                    <a:gd name="T39" fmla="*/ 42 h 210"/>
                    <a:gd name="T40" fmla="*/ 144 w 211"/>
                    <a:gd name="T41" fmla="*/ 7 h 210"/>
                    <a:gd name="T42" fmla="*/ 107 w 211"/>
                    <a:gd name="T43" fmla="*/ 0 h 210"/>
                    <a:gd name="T44" fmla="*/ 141 w 211"/>
                    <a:gd name="T45" fmla="*/ 22 h 210"/>
                    <a:gd name="T46" fmla="*/ 103 w 211"/>
                    <a:gd name="T47" fmla="*/ 0 h 210"/>
                    <a:gd name="T48" fmla="*/ 66 w 211"/>
                    <a:gd name="T49" fmla="*/ 7 h 210"/>
                    <a:gd name="T50" fmla="*/ 107 w 211"/>
                    <a:gd name="T51" fmla="*/ 15 h 210"/>
                    <a:gd name="T52" fmla="*/ 63 w 211"/>
                    <a:gd name="T53" fmla="*/ 8 h 210"/>
                    <a:gd name="T54" fmla="*/ 32 w 211"/>
                    <a:gd name="T55" fmla="*/ 29 h 210"/>
                    <a:gd name="T56" fmla="*/ 72 w 211"/>
                    <a:gd name="T57" fmla="*/ 21 h 210"/>
                    <a:gd name="T58" fmla="*/ 30 w 211"/>
                    <a:gd name="T59" fmla="*/ 32 h 210"/>
                    <a:gd name="T60" fmla="*/ 8 w 211"/>
                    <a:gd name="T61" fmla="*/ 63 h 210"/>
                    <a:gd name="T62" fmla="*/ 42 w 211"/>
                    <a:gd name="T63" fmla="*/ 40 h 210"/>
                    <a:gd name="T64" fmla="*/ 7 w 211"/>
                    <a:gd name="T65" fmla="*/ 66 h 210"/>
                    <a:gd name="T66" fmla="*/ 0 w 211"/>
                    <a:gd name="T67" fmla="*/ 103 h 210"/>
                    <a:gd name="T68" fmla="*/ 23 w 211"/>
                    <a:gd name="T69" fmla="*/ 69 h 210"/>
                    <a:gd name="T70" fmla="*/ 0 w 211"/>
                    <a:gd name="T71" fmla="*/ 106 h 210"/>
                    <a:gd name="T72" fmla="*/ 7 w 211"/>
                    <a:gd name="T73" fmla="*/ 144 h 210"/>
                    <a:gd name="T74" fmla="*/ 15 w 211"/>
                    <a:gd name="T75" fmla="*/ 103 h 210"/>
                    <a:gd name="T76" fmla="*/ 8 w 211"/>
                    <a:gd name="T77" fmla="*/ 147 h 210"/>
                    <a:gd name="T78" fmla="*/ 30 w 211"/>
                    <a:gd name="T79" fmla="*/ 178 h 210"/>
                    <a:gd name="T80" fmla="*/ 21 w 211"/>
                    <a:gd name="T81" fmla="*/ 138 h 210"/>
                    <a:gd name="T82" fmla="*/ 32 w 211"/>
                    <a:gd name="T83" fmla="*/ 180 h 210"/>
                    <a:gd name="T84" fmla="*/ 63 w 211"/>
                    <a:gd name="T85" fmla="*/ 202 h 210"/>
                    <a:gd name="T86" fmla="*/ 40 w 211"/>
                    <a:gd name="T87" fmla="*/ 168 h 210"/>
                    <a:gd name="T88" fmla="*/ 66 w 211"/>
                    <a:gd name="T89" fmla="*/ 203 h 210"/>
                    <a:gd name="T90" fmla="*/ 103 w 211"/>
                    <a:gd name="T91" fmla="*/ 210 h 210"/>
                    <a:gd name="T92" fmla="*/ 69 w 211"/>
                    <a:gd name="T93" fmla="*/ 187 h 210"/>
                    <a:gd name="T94" fmla="*/ 107 w 211"/>
                    <a:gd name="T9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1" h="210">
                      <a:moveTo>
                        <a:pt x="147" y="202"/>
                      </a:moveTo>
                      <a:lnTo>
                        <a:pt x="144" y="203"/>
                      </a:lnTo>
                      <a:lnTo>
                        <a:pt x="107" y="210"/>
                      </a:lnTo>
                      <a:lnTo>
                        <a:pt x="103" y="195"/>
                      </a:lnTo>
                      <a:lnTo>
                        <a:pt x="141" y="187"/>
                      </a:lnTo>
                      <a:lnTo>
                        <a:pt x="147" y="202"/>
                      </a:lnTo>
                      <a:close/>
                      <a:moveTo>
                        <a:pt x="181" y="178"/>
                      </a:moveTo>
                      <a:lnTo>
                        <a:pt x="179" y="180"/>
                      </a:lnTo>
                      <a:lnTo>
                        <a:pt x="147" y="202"/>
                      </a:lnTo>
                      <a:lnTo>
                        <a:pt x="138" y="189"/>
                      </a:lnTo>
                      <a:lnTo>
                        <a:pt x="170" y="168"/>
                      </a:lnTo>
                      <a:lnTo>
                        <a:pt x="181" y="178"/>
                      </a:lnTo>
                      <a:close/>
                      <a:moveTo>
                        <a:pt x="203" y="144"/>
                      </a:moveTo>
                      <a:lnTo>
                        <a:pt x="202" y="147"/>
                      </a:lnTo>
                      <a:lnTo>
                        <a:pt x="181" y="178"/>
                      </a:lnTo>
                      <a:lnTo>
                        <a:pt x="168" y="170"/>
                      </a:lnTo>
                      <a:lnTo>
                        <a:pt x="189" y="138"/>
                      </a:lnTo>
                      <a:lnTo>
                        <a:pt x="203" y="144"/>
                      </a:lnTo>
                      <a:close/>
                      <a:moveTo>
                        <a:pt x="211" y="103"/>
                      </a:moveTo>
                      <a:lnTo>
                        <a:pt x="211" y="106"/>
                      </a:lnTo>
                      <a:lnTo>
                        <a:pt x="203" y="144"/>
                      </a:lnTo>
                      <a:lnTo>
                        <a:pt x="188" y="141"/>
                      </a:lnTo>
                      <a:lnTo>
                        <a:pt x="196" y="103"/>
                      </a:lnTo>
                      <a:lnTo>
                        <a:pt x="211" y="103"/>
                      </a:lnTo>
                      <a:close/>
                      <a:moveTo>
                        <a:pt x="202" y="63"/>
                      </a:moveTo>
                      <a:lnTo>
                        <a:pt x="203" y="66"/>
                      </a:lnTo>
                      <a:lnTo>
                        <a:pt x="211" y="103"/>
                      </a:lnTo>
                      <a:lnTo>
                        <a:pt x="196" y="106"/>
                      </a:lnTo>
                      <a:lnTo>
                        <a:pt x="188" y="69"/>
                      </a:lnTo>
                      <a:lnTo>
                        <a:pt x="202" y="63"/>
                      </a:lnTo>
                      <a:close/>
                      <a:moveTo>
                        <a:pt x="179" y="29"/>
                      </a:moveTo>
                      <a:lnTo>
                        <a:pt x="181" y="32"/>
                      </a:lnTo>
                      <a:lnTo>
                        <a:pt x="202" y="63"/>
                      </a:lnTo>
                      <a:lnTo>
                        <a:pt x="189" y="72"/>
                      </a:lnTo>
                      <a:lnTo>
                        <a:pt x="168" y="40"/>
                      </a:lnTo>
                      <a:lnTo>
                        <a:pt x="179" y="29"/>
                      </a:lnTo>
                      <a:close/>
                      <a:moveTo>
                        <a:pt x="144" y="7"/>
                      </a:moveTo>
                      <a:lnTo>
                        <a:pt x="147" y="8"/>
                      </a:lnTo>
                      <a:lnTo>
                        <a:pt x="179" y="29"/>
                      </a:lnTo>
                      <a:lnTo>
                        <a:pt x="170" y="42"/>
                      </a:lnTo>
                      <a:lnTo>
                        <a:pt x="138" y="21"/>
                      </a:lnTo>
                      <a:lnTo>
                        <a:pt x="144" y="7"/>
                      </a:lnTo>
                      <a:close/>
                      <a:moveTo>
                        <a:pt x="103" y="0"/>
                      </a:moveTo>
                      <a:lnTo>
                        <a:pt x="107" y="0"/>
                      </a:lnTo>
                      <a:lnTo>
                        <a:pt x="144" y="7"/>
                      </a:lnTo>
                      <a:lnTo>
                        <a:pt x="141" y="22"/>
                      </a:lnTo>
                      <a:lnTo>
                        <a:pt x="103" y="15"/>
                      </a:lnTo>
                      <a:lnTo>
                        <a:pt x="103" y="0"/>
                      </a:lnTo>
                      <a:close/>
                      <a:moveTo>
                        <a:pt x="63" y="8"/>
                      </a:moveTo>
                      <a:lnTo>
                        <a:pt x="66" y="7"/>
                      </a:lnTo>
                      <a:lnTo>
                        <a:pt x="103" y="0"/>
                      </a:lnTo>
                      <a:lnTo>
                        <a:pt x="107" y="15"/>
                      </a:lnTo>
                      <a:lnTo>
                        <a:pt x="69" y="22"/>
                      </a:lnTo>
                      <a:lnTo>
                        <a:pt x="63" y="8"/>
                      </a:lnTo>
                      <a:close/>
                      <a:moveTo>
                        <a:pt x="30" y="32"/>
                      </a:moveTo>
                      <a:lnTo>
                        <a:pt x="32" y="29"/>
                      </a:lnTo>
                      <a:lnTo>
                        <a:pt x="63" y="8"/>
                      </a:lnTo>
                      <a:lnTo>
                        <a:pt x="72" y="21"/>
                      </a:lnTo>
                      <a:lnTo>
                        <a:pt x="40" y="42"/>
                      </a:lnTo>
                      <a:lnTo>
                        <a:pt x="30" y="32"/>
                      </a:lnTo>
                      <a:close/>
                      <a:moveTo>
                        <a:pt x="7" y="66"/>
                      </a:moveTo>
                      <a:lnTo>
                        <a:pt x="8" y="63"/>
                      </a:lnTo>
                      <a:lnTo>
                        <a:pt x="30" y="32"/>
                      </a:lnTo>
                      <a:lnTo>
                        <a:pt x="42" y="40"/>
                      </a:lnTo>
                      <a:lnTo>
                        <a:pt x="21" y="72"/>
                      </a:lnTo>
                      <a:lnTo>
                        <a:pt x="7" y="66"/>
                      </a:lnTo>
                      <a:close/>
                      <a:moveTo>
                        <a:pt x="0" y="106"/>
                      </a:moveTo>
                      <a:lnTo>
                        <a:pt x="0" y="103"/>
                      </a:lnTo>
                      <a:lnTo>
                        <a:pt x="7" y="66"/>
                      </a:lnTo>
                      <a:lnTo>
                        <a:pt x="23" y="69"/>
                      </a:lnTo>
                      <a:lnTo>
                        <a:pt x="15" y="106"/>
                      </a:lnTo>
                      <a:lnTo>
                        <a:pt x="0" y="106"/>
                      </a:lnTo>
                      <a:close/>
                      <a:moveTo>
                        <a:pt x="8" y="147"/>
                      </a:moveTo>
                      <a:lnTo>
                        <a:pt x="7" y="144"/>
                      </a:lnTo>
                      <a:lnTo>
                        <a:pt x="0" y="106"/>
                      </a:lnTo>
                      <a:lnTo>
                        <a:pt x="15" y="103"/>
                      </a:lnTo>
                      <a:lnTo>
                        <a:pt x="23" y="141"/>
                      </a:lnTo>
                      <a:lnTo>
                        <a:pt x="8" y="147"/>
                      </a:lnTo>
                      <a:close/>
                      <a:moveTo>
                        <a:pt x="32" y="180"/>
                      </a:moveTo>
                      <a:lnTo>
                        <a:pt x="30" y="178"/>
                      </a:lnTo>
                      <a:lnTo>
                        <a:pt x="8" y="147"/>
                      </a:lnTo>
                      <a:lnTo>
                        <a:pt x="21" y="138"/>
                      </a:lnTo>
                      <a:lnTo>
                        <a:pt x="42" y="170"/>
                      </a:lnTo>
                      <a:lnTo>
                        <a:pt x="32" y="180"/>
                      </a:lnTo>
                      <a:close/>
                      <a:moveTo>
                        <a:pt x="66" y="203"/>
                      </a:moveTo>
                      <a:lnTo>
                        <a:pt x="63" y="202"/>
                      </a:lnTo>
                      <a:lnTo>
                        <a:pt x="32" y="180"/>
                      </a:lnTo>
                      <a:lnTo>
                        <a:pt x="40" y="168"/>
                      </a:lnTo>
                      <a:lnTo>
                        <a:pt x="72" y="189"/>
                      </a:lnTo>
                      <a:lnTo>
                        <a:pt x="66" y="203"/>
                      </a:lnTo>
                      <a:close/>
                      <a:moveTo>
                        <a:pt x="107" y="210"/>
                      </a:moveTo>
                      <a:lnTo>
                        <a:pt x="103" y="210"/>
                      </a:lnTo>
                      <a:lnTo>
                        <a:pt x="66" y="203"/>
                      </a:lnTo>
                      <a:lnTo>
                        <a:pt x="69" y="187"/>
                      </a:lnTo>
                      <a:lnTo>
                        <a:pt x="107" y="195"/>
                      </a:lnTo>
                      <a:lnTo>
                        <a:pt x="107" y="2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4" name="Rectangle 106"/>
                <p:cNvSpPr>
                  <a:spLocks noChangeArrowheads="1"/>
                </p:cNvSpPr>
                <p:nvPr/>
              </p:nvSpPr>
              <p:spPr bwMode="auto">
                <a:xfrm>
                  <a:off x="4687" y="2286"/>
                  <a:ext cx="16" cy="89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5" name="Freeform 107"/>
                <p:cNvSpPr>
                  <a:spLocks/>
                </p:cNvSpPr>
                <p:nvPr/>
              </p:nvSpPr>
              <p:spPr bwMode="auto">
                <a:xfrm>
                  <a:off x="3806" y="2285"/>
                  <a:ext cx="26" cy="132"/>
                </a:xfrm>
                <a:custGeom>
                  <a:avLst/>
                  <a:gdLst>
                    <a:gd name="T0" fmla="*/ 10 w 26"/>
                    <a:gd name="T1" fmla="*/ 132 h 132"/>
                    <a:gd name="T2" fmla="*/ 0 w 26"/>
                    <a:gd name="T3" fmla="*/ 1 h 132"/>
                    <a:gd name="T4" fmla="*/ 16 w 26"/>
                    <a:gd name="T5" fmla="*/ 0 h 132"/>
                    <a:gd name="T6" fmla="*/ 26 w 26"/>
                    <a:gd name="T7" fmla="*/ 131 h 132"/>
                    <a:gd name="T8" fmla="*/ 10 w 26"/>
                    <a:gd name="T9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32">
                      <a:moveTo>
                        <a:pt x="10" y="132"/>
                      </a:moveTo>
                      <a:lnTo>
                        <a:pt x="0" y="1"/>
                      </a:lnTo>
                      <a:lnTo>
                        <a:pt x="16" y="0"/>
                      </a:lnTo>
                      <a:lnTo>
                        <a:pt x="26" y="131"/>
                      </a:lnTo>
                      <a:lnTo>
                        <a:pt x="10" y="13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6" name="Freeform 108"/>
                <p:cNvSpPr>
                  <a:spLocks noEditPoints="1"/>
                </p:cNvSpPr>
                <p:nvPr/>
              </p:nvSpPr>
              <p:spPr bwMode="auto">
                <a:xfrm>
                  <a:off x="3807" y="2256"/>
                  <a:ext cx="16" cy="80"/>
                </a:xfrm>
                <a:custGeom>
                  <a:avLst/>
                  <a:gdLst>
                    <a:gd name="T0" fmla="*/ 16 w 16"/>
                    <a:gd name="T1" fmla="*/ 80 h 80"/>
                    <a:gd name="T2" fmla="*/ 1 w 16"/>
                    <a:gd name="T3" fmla="*/ 80 h 80"/>
                    <a:gd name="T4" fmla="*/ 0 w 16"/>
                    <a:gd name="T5" fmla="*/ 0 h 80"/>
                    <a:gd name="T6" fmla="*/ 15 w 16"/>
                    <a:gd name="T7" fmla="*/ 0 h 80"/>
                    <a:gd name="T8" fmla="*/ 16 w 16"/>
                    <a:gd name="T9" fmla="*/ 80 h 80"/>
                    <a:gd name="T10" fmla="*/ 0 w 16"/>
                    <a:gd name="T11" fmla="*/ 0 h 80"/>
                    <a:gd name="T12" fmla="*/ 15 w 16"/>
                    <a:gd name="T13" fmla="*/ 0 h 80"/>
                    <a:gd name="T14" fmla="*/ 16 w 16"/>
                    <a:gd name="T15" fmla="*/ 80 h 80"/>
                    <a:gd name="T16" fmla="*/ 1 w 16"/>
                    <a:gd name="T17" fmla="*/ 80 h 80"/>
                    <a:gd name="T18" fmla="*/ 0 w 1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80">
                      <a:moveTo>
                        <a:pt x="16" y="80"/>
                      </a:moveTo>
                      <a:lnTo>
                        <a:pt x="1" y="8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6" y="80"/>
                      </a:lnTo>
                      <a:close/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6" y="80"/>
                      </a:lnTo>
                      <a:lnTo>
                        <a:pt x="1" y="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7" name="Rectangle 109"/>
                <p:cNvSpPr>
                  <a:spLocks noChangeArrowheads="1"/>
                </p:cNvSpPr>
                <p:nvPr/>
              </p:nvSpPr>
              <p:spPr bwMode="auto">
                <a:xfrm>
                  <a:off x="3748" y="2286"/>
                  <a:ext cx="16" cy="14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8" name="Rectangle 110"/>
                <p:cNvSpPr>
                  <a:spLocks noChangeArrowheads="1"/>
                </p:cNvSpPr>
                <p:nvPr/>
              </p:nvSpPr>
              <p:spPr bwMode="auto">
                <a:xfrm>
                  <a:off x="3749" y="2286"/>
                  <a:ext cx="16" cy="13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99" name="Freeform 111"/>
                <p:cNvSpPr>
                  <a:spLocks noEditPoints="1"/>
                </p:cNvSpPr>
                <p:nvPr/>
              </p:nvSpPr>
              <p:spPr bwMode="auto">
                <a:xfrm>
                  <a:off x="3748" y="2286"/>
                  <a:ext cx="15" cy="145"/>
                </a:xfrm>
                <a:custGeom>
                  <a:avLst/>
                  <a:gdLst>
                    <a:gd name="T0" fmla="*/ 0 w 15"/>
                    <a:gd name="T1" fmla="*/ 0 h 145"/>
                    <a:gd name="T2" fmla="*/ 15 w 15"/>
                    <a:gd name="T3" fmla="*/ 0 h 145"/>
                    <a:gd name="T4" fmla="*/ 15 w 15"/>
                    <a:gd name="T5" fmla="*/ 145 h 145"/>
                    <a:gd name="T6" fmla="*/ 0 w 15"/>
                    <a:gd name="T7" fmla="*/ 145 h 145"/>
                    <a:gd name="T8" fmla="*/ 0 w 15"/>
                    <a:gd name="T9" fmla="*/ 0 h 145"/>
                    <a:gd name="T10" fmla="*/ 15 w 15"/>
                    <a:gd name="T11" fmla="*/ 145 h 145"/>
                    <a:gd name="T12" fmla="*/ 0 w 15"/>
                    <a:gd name="T13" fmla="*/ 145 h 145"/>
                    <a:gd name="T14" fmla="*/ 0 w 15"/>
                    <a:gd name="T15" fmla="*/ 0 h 145"/>
                    <a:gd name="T16" fmla="*/ 15 w 15"/>
                    <a:gd name="T17" fmla="*/ 0 h 145"/>
                    <a:gd name="T18" fmla="*/ 15 w 15"/>
                    <a:gd name="T1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45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15" y="145"/>
                      </a:moveTo>
                      <a:lnTo>
                        <a:pt x="0" y="145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4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0" name="Rectangle 112"/>
                <p:cNvSpPr>
                  <a:spLocks noChangeArrowheads="1"/>
                </p:cNvSpPr>
                <p:nvPr/>
              </p:nvSpPr>
              <p:spPr bwMode="auto">
                <a:xfrm>
                  <a:off x="3748" y="2286"/>
                  <a:ext cx="16" cy="14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1" name="Rectangle 113"/>
                <p:cNvSpPr>
                  <a:spLocks noChangeArrowheads="1"/>
                </p:cNvSpPr>
                <p:nvPr/>
              </p:nvSpPr>
              <p:spPr bwMode="auto">
                <a:xfrm>
                  <a:off x="3749" y="2286"/>
                  <a:ext cx="16" cy="13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2" name="Rectangle 114"/>
                <p:cNvSpPr>
                  <a:spLocks noChangeArrowheads="1"/>
                </p:cNvSpPr>
                <p:nvPr/>
              </p:nvSpPr>
              <p:spPr bwMode="auto">
                <a:xfrm>
                  <a:off x="3764" y="2301"/>
                  <a:ext cx="15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3" name="Rectangle 115"/>
                <p:cNvSpPr>
                  <a:spLocks noChangeArrowheads="1"/>
                </p:cNvSpPr>
                <p:nvPr/>
              </p:nvSpPr>
              <p:spPr bwMode="auto">
                <a:xfrm>
                  <a:off x="3764" y="2286"/>
                  <a:ext cx="15" cy="9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4" name="Rectangle 116"/>
                <p:cNvSpPr>
                  <a:spLocks noChangeArrowheads="1"/>
                </p:cNvSpPr>
                <p:nvPr/>
              </p:nvSpPr>
              <p:spPr bwMode="auto">
                <a:xfrm>
                  <a:off x="3764" y="2301"/>
                  <a:ext cx="15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5" name="Rectangle 117"/>
                <p:cNvSpPr>
                  <a:spLocks noChangeArrowheads="1"/>
                </p:cNvSpPr>
                <p:nvPr/>
              </p:nvSpPr>
              <p:spPr bwMode="auto">
                <a:xfrm>
                  <a:off x="3764" y="2286"/>
                  <a:ext cx="15" cy="9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6" name="Rectangle 118"/>
                <p:cNvSpPr>
                  <a:spLocks noChangeArrowheads="1"/>
                </p:cNvSpPr>
                <p:nvPr/>
              </p:nvSpPr>
              <p:spPr bwMode="auto">
                <a:xfrm>
                  <a:off x="4687" y="3338"/>
                  <a:ext cx="16" cy="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7" name="Rectangle 119"/>
                <p:cNvSpPr>
                  <a:spLocks noChangeArrowheads="1"/>
                </p:cNvSpPr>
                <p:nvPr/>
              </p:nvSpPr>
              <p:spPr bwMode="auto">
                <a:xfrm>
                  <a:off x="4687" y="331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8" name="Rectangle 120"/>
                <p:cNvSpPr>
                  <a:spLocks noChangeArrowheads="1"/>
                </p:cNvSpPr>
                <p:nvPr/>
              </p:nvSpPr>
              <p:spPr bwMode="auto">
                <a:xfrm>
                  <a:off x="4687" y="329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09" name="Rectangle 121"/>
                <p:cNvSpPr>
                  <a:spLocks noChangeArrowheads="1"/>
                </p:cNvSpPr>
                <p:nvPr/>
              </p:nvSpPr>
              <p:spPr bwMode="auto">
                <a:xfrm>
                  <a:off x="4687" y="327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0" name="Rectangle 122"/>
                <p:cNvSpPr>
                  <a:spLocks noChangeArrowheads="1"/>
                </p:cNvSpPr>
                <p:nvPr/>
              </p:nvSpPr>
              <p:spPr bwMode="auto">
                <a:xfrm>
                  <a:off x="4687" y="325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1" name="Rectangle 123"/>
                <p:cNvSpPr>
                  <a:spLocks noChangeArrowheads="1"/>
                </p:cNvSpPr>
                <p:nvPr/>
              </p:nvSpPr>
              <p:spPr bwMode="auto">
                <a:xfrm>
                  <a:off x="4687" y="3239"/>
                  <a:ext cx="16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2" name="Rectangle 124"/>
                <p:cNvSpPr>
                  <a:spLocks noChangeArrowheads="1"/>
                </p:cNvSpPr>
                <p:nvPr/>
              </p:nvSpPr>
              <p:spPr bwMode="auto">
                <a:xfrm>
                  <a:off x="4687" y="322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3" name="Rectangle 125"/>
                <p:cNvSpPr>
                  <a:spLocks noChangeArrowheads="1"/>
                </p:cNvSpPr>
                <p:nvPr/>
              </p:nvSpPr>
              <p:spPr bwMode="auto">
                <a:xfrm>
                  <a:off x="4687" y="320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4" name="Rectangle 126"/>
                <p:cNvSpPr>
                  <a:spLocks noChangeArrowheads="1"/>
                </p:cNvSpPr>
                <p:nvPr/>
              </p:nvSpPr>
              <p:spPr bwMode="auto">
                <a:xfrm>
                  <a:off x="4687" y="318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5" name="Rectangle 127"/>
                <p:cNvSpPr>
                  <a:spLocks noChangeArrowheads="1"/>
                </p:cNvSpPr>
                <p:nvPr/>
              </p:nvSpPr>
              <p:spPr bwMode="auto">
                <a:xfrm>
                  <a:off x="4687" y="316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6" name="Rectangle 128"/>
                <p:cNvSpPr>
                  <a:spLocks noChangeArrowheads="1"/>
                </p:cNvSpPr>
                <p:nvPr/>
              </p:nvSpPr>
              <p:spPr bwMode="auto">
                <a:xfrm>
                  <a:off x="4687" y="314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7" name="Rectangle 129"/>
                <p:cNvSpPr>
                  <a:spLocks noChangeArrowheads="1"/>
                </p:cNvSpPr>
                <p:nvPr/>
              </p:nvSpPr>
              <p:spPr bwMode="auto">
                <a:xfrm>
                  <a:off x="4687" y="312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8" name="Rectangle 130"/>
                <p:cNvSpPr>
                  <a:spLocks noChangeArrowheads="1"/>
                </p:cNvSpPr>
                <p:nvPr/>
              </p:nvSpPr>
              <p:spPr bwMode="auto">
                <a:xfrm>
                  <a:off x="4687" y="310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19" name="Rectangle 131"/>
                <p:cNvSpPr>
                  <a:spLocks noChangeArrowheads="1"/>
                </p:cNvSpPr>
                <p:nvPr/>
              </p:nvSpPr>
              <p:spPr bwMode="auto">
                <a:xfrm>
                  <a:off x="4687" y="308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0" name="Rectangle 132"/>
                <p:cNvSpPr>
                  <a:spLocks noChangeArrowheads="1"/>
                </p:cNvSpPr>
                <p:nvPr/>
              </p:nvSpPr>
              <p:spPr bwMode="auto">
                <a:xfrm>
                  <a:off x="4687" y="306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1" name="Rectangle 133"/>
                <p:cNvSpPr>
                  <a:spLocks noChangeArrowheads="1"/>
                </p:cNvSpPr>
                <p:nvPr/>
              </p:nvSpPr>
              <p:spPr bwMode="auto">
                <a:xfrm>
                  <a:off x="4687" y="3044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2" name="Rectangle 134"/>
                <p:cNvSpPr>
                  <a:spLocks noChangeArrowheads="1"/>
                </p:cNvSpPr>
                <p:nvPr/>
              </p:nvSpPr>
              <p:spPr bwMode="auto">
                <a:xfrm>
                  <a:off x="4687" y="3024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3" name="Rectangle 135"/>
                <p:cNvSpPr>
                  <a:spLocks noChangeArrowheads="1"/>
                </p:cNvSpPr>
                <p:nvPr/>
              </p:nvSpPr>
              <p:spPr bwMode="auto">
                <a:xfrm>
                  <a:off x="4687" y="3005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4" name="Rectangle 136"/>
                <p:cNvSpPr>
                  <a:spLocks noChangeArrowheads="1"/>
                </p:cNvSpPr>
                <p:nvPr/>
              </p:nvSpPr>
              <p:spPr bwMode="auto">
                <a:xfrm>
                  <a:off x="4687" y="2986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5" name="Rectangle 137"/>
                <p:cNvSpPr>
                  <a:spLocks noChangeArrowheads="1"/>
                </p:cNvSpPr>
                <p:nvPr/>
              </p:nvSpPr>
              <p:spPr bwMode="auto">
                <a:xfrm>
                  <a:off x="4687" y="2966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6" name="Rectangle 138"/>
                <p:cNvSpPr>
                  <a:spLocks noChangeArrowheads="1"/>
                </p:cNvSpPr>
                <p:nvPr/>
              </p:nvSpPr>
              <p:spPr bwMode="auto">
                <a:xfrm>
                  <a:off x="4687" y="2946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7" name="Rectangle 139"/>
                <p:cNvSpPr>
                  <a:spLocks noChangeArrowheads="1"/>
                </p:cNvSpPr>
                <p:nvPr/>
              </p:nvSpPr>
              <p:spPr bwMode="auto">
                <a:xfrm>
                  <a:off x="4687" y="2927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8" name="Rectangle 140"/>
                <p:cNvSpPr>
                  <a:spLocks noChangeArrowheads="1"/>
                </p:cNvSpPr>
                <p:nvPr/>
              </p:nvSpPr>
              <p:spPr bwMode="auto">
                <a:xfrm>
                  <a:off x="4687" y="2907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29" name="Rectangle 141"/>
                <p:cNvSpPr>
                  <a:spLocks noChangeArrowheads="1"/>
                </p:cNvSpPr>
                <p:nvPr/>
              </p:nvSpPr>
              <p:spPr bwMode="auto">
                <a:xfrm>
                  <a:off x="4687" y="2888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0" name="Rectangle 142"/>
                <p:cNvSpPr>
                  <a:spLocks noChangeArrowheads="1"/>
                </p:cNvSpPr>
                <p:nvPr/>
              </p:nvSpPr>
              <p:spPr bwMode="auto">
                <a:xfrm>
                  <a:off x="4687" y="286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1" name="Rectangle 143"/>
                <p:cNvSpPr>
                  <a:spLocks noChangeArrowheads="1"/>
                </p:cNvSpPr>
                <p:nvPr/>
              </p:nvSpPr>
              <p:spPr bwMode="auto">
                <a:xfrm>
                  <a:off x="4687" y="284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2" name="Rectangle 144"/>
                <p:cNvSpPr>
                  <a:spLocks noChangeArrowheads="1"/>
                </p:cNvSpPr>
                <p:nvPr/>
              </p:nvSpPr>
              <p:spPr bwMode="auto">
                <a:xfrm>
                  <a:off x="4687" y="2829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3" name="Rectangle 145"/>
                <p:cNvSpPr>
                  <a:spLocks noChangeArrowheads="1"/>
                </p:cNvSpPr>
                <p:nvPr/>
              </p:nvSpPr>
              <p:spPr bwMode="auto">
                <a:xfrm>
                  <a:off x="4687" y="280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4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87" y="279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5" name="Rectangle 147"/>
                <p:cNvSpPr>
                  <a:spLocks noChangeArrowheads="1"/>
                </p:cNvSpPr>
                <p:nvPr/>
              </p:nvSpPr>
              <p:spPr bwMode="auto">
                <a:xfrm>
                  <a:off x="4687" y="277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6" name="Rectangle 148"/>
                <p:cNvSpPr>
                  <a:spLocks noChangeArrowheads="1"/>
                </p:cNvSpPr>
                <p:nvPr/>
              </p:nvSpPr>
              <p:spPr bwMode="auto">
                <a:xfrm>
                  <a:off x="4687" y="275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7" name="Rectangle 149"/>
                <p:cNvSpPr>
                  <a:spLocks noChangeArrowheads="1"/>
                </p:cNvSpPr>
                <p:nvPr/>
              </p:nvSpPr>
              <p:spPr bwMode="auto">
                <a:xfrm>
                  <a:off x="4687" y="273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8" name="Rectangle 150"/>
                <p:cNvSpPr>
                  <a:spLocks noChangeArrowheads="1"/>
                </p:cNvSpPr>
                <p:nvPr/>
              </p:nvSpPr>
              <p:spPr bwMode="auto">
                <a:xfrm>
                  <a:off x="4687" y="271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39" name="Rectangle 151"/>
                <p:cNvSpPr>
                  <a:spLocks noChangeArrowheads="1"/>
                </p:cNvSpPr>
                <p:nvPr/>
              </p:nvSpPr>
              <p:spPr bwMode="auto">
                <a:xfrm>
                  <a:off x="4687" y="269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0" name="Rectangle 152"/>
                <p:cNvSpPr>
                  <a:spLocks noChangeArrowheads="1"/>
                </p:cNvSpPr>
                <p:nvPr/>
              </p:nvSpPr>
              <p:spPr bwMode="auto">
                <a:xfrm>
                  <a:off x="4687" y="267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1" name="Rectangle 153"/>
                <p:cNvSpPr>
                  <a:spLocks noChangeArrowheads="1"/>
                </p:cNvSpPr>
                <p:nvPr/>
              </p:nvSpPr>
              <p:spPr bwMode="auto">
                <a:xfrm>
                  <a:off x="4687" y="265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2" name="Rectangle 154"/>
                <p:cNvSpPr>
                  <a:spLocks noChangeArrowheads="1"/>
                </p:cNvSpPr>
                <p:nvPr/>
              </p:nvSpPr>
              <p:spPr bwMode="auto">
                <a:xfrm>
                  <a:off x="4687" y="263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3" name="Rectangle 155"/>
                <p:cNvSpPr>
                  <a:spLocks noChangeArrowheads="1"/>
                </p:cNvSpPr>
                <p:nvPr/>
              </p:nvSpPr>
              <p:spPr bwMode="auto">
                <a:xfrm>
                  <a:off x="4687" y="2614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4" name="Rectangle 156"/>
                <p:cNvSpPr>
                  <a:spLocks noChangeArrowheads="1"/>
                </p:cNvSpPr>
                <p:nvPr/>
              </p:nvSpPr>
              <p:spPr bwMode="auto">
                <a:xfrm>
                  <a:off x="4687" y="2594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5" name="Rectangle 157"/>
                <p:cNvSpPr>
                  <a:spLocks noChangeArrowheads="1"/>
                </p:cNvSpPr>
                <p:nvPr/>
              </p:nvSpPr>
              <p:spPr bwMode="auto">
                <a:xfrm>
                  <a:off x="4687" y="2574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6" name="Rectangle 158"/>
                <p:cNvSpPr>
                  <a:spLocks noChangeArrowheads="1"/>
                </p:cNvSpPr>
                <p:nvPr/>
              </p:nvSpPr>
              <p:spPr bwMode="auto">
                <a:xfrm>
                  <a:off x="4687" y="2555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7" name="Rectangle 159"/>
                <p:cNvSpPr>
                  <a:spLocks noChangeArrowheads="1"/>
                </p:cNvSpPr>
                <p:nvPr/>
              </p:nvSpPr>
              <p:spPr bwMode="auto">
                <a:xfrm>
                  <a:off x="4687" y="2535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8" name="Rectangle 160"/>
                <p:cNvSpPr>
                  <a:spLocks noChangeArrowheads="1"/>
                </p:cNvSpPr>
                <p:nvPr/>
              </p:nvSpPr>
              <p:spPr bwMode="auto">
                <a:xfrm>
                  <a:off x="4687" y="2516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49" name="Rectangle 161"/>
                <p:cNvSpPr>
                  <a:spLocks noChangeArrowheads="1"/>
                </p:cNvSpPr>
                <p:nvPr/>
              </p:nvSpPr>
              <p:spPr bwMode="auto">
                <a:xfrm>
                  <a:off x="4687" y="2496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0" name="Rectangle 162"/>
                <p:cNvSpPr>
                  <a:spLocks noChangeArrowheads="1"/>
                </p:cNvSpPr>
                <p:nvPr/>
              </p:nvSpPr>
              <p:spPr bwMode="auto">
                <a:xfrm>
                  <a:off x="4687" y="2477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1" name="Rectangle 163"/>
                <p:cNvSpPr>
                  <a:spLocks noChangeArrowheads="1"/>
                </p:cNvSpPr>
                <p:nvPr/>
              </p:nvSpPr>
              <p:spPr bwMode="auto">
                <a:xfrm>
                  <a:off x="4687" y="2457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2" name="Rectangle 164"/>
                <p:cNvSpPr>
                  <a:spLocks noChangeArrowheads="1"/>
                </p:cNvSpPr>
                <p:nvPr/>
              </p:nvSpPr>
              <p:spPr bwMode="auto">
                <a:xfrm>
                  <a:off x="4687" y="2438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3" name="Rectangle 165"/>
                <p:cNvSpPr>
                  <a:spLocks noChangeArrowheads="1"/>
                </p:cNvSpPr>
                <p:nvPr/>
              </p:nvSpPr>
              <p:spPr bwMode="auto">
                <a:xfrm>
                  <a:off x="4687" y="241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4" name="Rectangle 166"/>
                <p:cNvSpPr>
                  <a:spLocks noChangeArrowheads="1"/>
                </p:cNvSpPr>
                <p:nvPr/>
              </p:nvSpPr>
              <p:spPr bwMode="auto">
                <a:xfrm>
                  <a:off x="4687" y="239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5" name="Rectangle 167"/>
                <p:cNvSpPr>
                  <a:spLocks noChangeArrowheads="1"/>
                </p:cNvSpPr>
                <p:nvPr/>
              </p:nvSpPr>
              <p:spPr bwMode="auto">
                <a:xfrm>
                  <a:off x="4687" y="237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6" name="Rectangle 168"/>
                <p:cNvSpPr>
                  <a:spLocks noChangeArrowheads="1"/>
                </p:cNvSpPr>
                <p:nvPr/>
              </p:nvSpPr>
              <p:spPr bwMode="auto">
                <a:xfrm>
                  <a:off x="4687" y="235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7" name="Rectangle 169"/>
                <p:cNvSpPr>
                  <a:spLocks noChangeArrowheads="1"/>
                </p:cNvSpPr>
                <p:nvPr/>
              </p:nvSpPr>
              <p:spPr bwMode="auto">
                <a:xfrm>
                  <a:off x="4687" y="2339"/>
                  <a:ext cx="16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8" name="Rectangle 170"/>
                <p:cNvSpPr>
                  <a:spLocks noChangeArrowheads="1"/>
                </p:cNvSpPr>
                <p:nvPr/>
              </p:nvSpPr>
              <p:spPr bwMode="auto">
                <a:xfrm>
                  <a:off x="4687" y="232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59" name="Rectangle 171"/>
                <p:cNvSpPr>
                  <a:spLocks noChangeArrowheads="1"/>
                </p:cNvSpPr>
                <p:nvPr/>
              </p:nvSpPr>
              <p:spPr bwMode="auto">
                <a:xfrm>
                  <a:off x="4687" y="230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0" name="Rectangle 172"/>
                <p:cNvSpPr>
                  <a:spLocks noChangeArrowheads="1"/>
                </p:cNvSpPr>
                <p:nvPr/>
              </p:nvSpPr>
              <p:spPr bwMode="auto">
                <a:xfrm>
                  <a:off x="4687" y="228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1" name="Rectangle 173"/>
                <p:cNvSpPr>
                  <a:spLocks noChangeArrowheads="1"/>
                </p:cNvSpPr>
                <p:nvPr/>
              </p:nvSpPr>
              <p:spPr bwMode="auto">
                <a:xfrm>
                  <a:off x="4687" y="226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2" name="Rectangle 174"/>
                <p:cNvSpPr>
                  <a:spLocks noChangeArrowheads="1"/>
                </p:cNvSpPr>
                <p:nvPr/>
              </p:nvSpPr>
              <p:spPr bwMode="auto">
                <a:xfrm>
                  <a:off x="4687" y="224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3" name="Rectangle 175"/>
                <p:cNvSpPr>
                  <a:spLocks noChangeArrowheads="1"/>
                </p:cNvSpPr>
                <p:nvPr/>
              </p:nvSpPr>
              <p:spPr bwMode="auto">
                <a:xfrm>
                  <a:off x="4687" y="222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4" name="Rectangle 176"/>
                <p:cNvSpPr>
                  <a:spLocks noChangeArrowheads="1"/>
                </p:cNvSpPr>
                <p:nvPr/>
              </p:nvSpPr>
              <p:spPr bwMode="auto">
                <a:xfrm>
                  <a:off x="4687" y="220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5" name="Rectangle 177"/>
                <p:cNvSpPr>
                  <a:spLocks noChangeArrowheads="1"/>
                </p:cNvSpPr>
                <p:nvPr/>
              </p:nvSpPr>
              <p:spPr bwMode="auto">
                <a:xfrm>
                  <a:off x="4687" y="218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6" name="Rectangle 178"/>
                <p:cNvSpPr>
                  <a:spLocks noChangeArrowheads="1"/>
                </p:cNvSpPr>
                <p:nvPr/>
              </p:nvSpPr>
              <p:spPr bwMode="auto">
                <a:xfrm>
                  <a:off x="4687" y="216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7" name="Rectangle 179"/>
                <p:cNvSpPr>
                  <a:spLocks noChangeArrowheads="1"/>
                </p:cNvSpPr>
                <p:nvPr/>
              </p:nvSpPr>
              <p:spPr bwMode="auto">
                <a:xfrm>
                  <a:off x="4687" y="2144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8" name="Rectangle 180"/>
                <p:cNvSpPr>
                  <a:spLocks noChangeArrowheads="1"/>
                </p:cNvSpPr>
                <p:nvPr/>
              </p:nvSpPr>
              <p:spPr bwMode="auto">
                <a:xfrm>
                  <a:off x="4687" y="2125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69" name="Rectangle 181"/>
                <p:cNvSpPr>
                  <a:spLocks noChangeArrowheads="1"/>
                </p:cNvSpPr>
                <p:nvPr/>
              </p:nvSpPr>
              <p:spPr bwMode="auto">
                <a:xfrm>
                  <a:off x="4687" y="2105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0" name="Rectangle 182"/>
                <p:cNvSpPr>
                  <a:spLocks noChangeArrowheads="1"/>
                </p:cNvSpPr>
                <p:nvPr/>
              </p:nvSpPr>
              <p:spPr bwMode="auto">
                <a:xfrm>
                  <a:off x="4687" y="2085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1" name="Rectangle 183"/>
                <p:cNvSpPr>
                  <a:spLocks noChangeArrowheads="1"/>
                </p:cNvSpPr>
                <p:nvPr/>
              </p:nvSpPr>
              <p:spPr bwMode="auto">
                <a:xfrm>
                  <a:off x="4687" y="2066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2" name="Rectangle 184"/>
                <p:cNvSpPr>
                  <a:spLocks noChangeArrowheads="1"/>
                </p:cNvSpPr>
                <p:nvPr/>
              </p:nvSpPr>
              <p:spPr bwMode="auto">
                <a:xfrm>
                  <a:off x="4687" y="2046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3" name="Rectangle 185"/>
                <p:cNvSpPr>
                  <a:spLocks noChangeArrowheads="1"/>
                </p:cNvSpPr>
                <p:nvPr/>
              </p:nvSpPr>
              <p:spPr bwMode="auto">
                <a:xfrm>
                  <a:off x="4687" y="2027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4" name="Rectangle 186"/>
                <p:cNvSpPr>
                  <a:spLocks noChangeArrowheads="1"/>
                </p:cNvSpPr>
                <p:nvPr/>
              </p:nvSpPr>
              <p:spPr bwMode="auto">
                <a:xfrm>
                  <a:off x="4687" y="2007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5" name="Rectangle 187"/>
                <p:cNvSpPr>
                  <a:spLocks noChangeArrowheads="1"/>
                </p:cNvSpPr>
                <p:nvPr/>
              </p:nvSpPr>
              <p:spPr bwMode="auto">
                <a:xfrm>
                  <a:off x="4687" y="1988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6" name="Rectangle 188"/>
                <p:cNvSpPr>
                  <a:spLocks noChangeArrowheads="1"/>
                </p:cNvSpPr>
                <p:nvPr/>
              </p:nvSpPr>
              <p:spPr bwMode="auto">
                <a:xfrm>
                  <a:off x="4687" y="196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7" name="Rectangle 189"/>
                <p:cNvSpPr>
                  <a:spLocks noChangeArrowheads="1"/>
                </p:cNvSpPr>
                <p:nvPr/>
              </p:nvSpPr>
              <p:spPr bwMode="auto">
                <a:xfrm>
                  <a:off x="4687" y="194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8" name="Rectangle 190"/>
                <p:cNvSpPr>
                  <a:spLocks noChangeArrowheads="1"/>
                </p:cNvSpPr>
                <p:nvPr/>
              </p:nvSpPr>
              <p:spPr bwMode="auto">
                <a:xfrm>
                  <a:off x="4687" y="1929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79" name="Rectangle 191"/>
                <p:cNvSpPr>
                  <a:spLocks noChangeArrowheads="1"/>
                </p:cNvSpPr>
                <p:nvPr/>
              </p:nvSpPr>
              <p:spPr bwMode="auto">
                <a:xfrm>
                  <a:off x="4687" y="190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0" name="Rectangle 192"/>
                <p:cNvSpPr>
                  <a:spLocks noChangeArrowheads="1"/>
                </p:cNvSpPr>
                <p:nvPr/>
              </p:nvSpPr>
              <p:spPr bwMode="auto">
                <a:xfrm>
                  <a:off x="4687" y="189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1" name="Rectangle 193"/>
                <p:cNvSpPr>
                  <a:spLocks noChangeArrowheads="1"/>
                </p:cNvSpPr>
                <p:nvPr/>
              </p:nvSpPr>
              <p:spPr bwMode="auto">
                <a:xfrm>
                  <a:off x="4687" y="187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2" name="Rectangle 194"/>
                <p:cNvSpPr>
                  <a:spLocks noChangeArrowheads="1"/>
                </p:cNvSpPr>
                <p:nvPr/>
              </p:nvSpPr>
              <p:spPr bwMode="auto">
                <a:xfrm>
                  <a:off x="4687" y="185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3" name="Rectangle 195"/>
                <p:cNvSpPr>
                  <a:spLocks noChangeArrowheads="1"/>
                </p:cNvSpPr>
                <p:nvPr/>
              </p:nvSpPr>
              <p:spPr bwMode="auto">
                <a:xfrm>
                  <a:off x="4687" y="183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4" name="Rectangle 196"/>
                <p:cNvSpPr>
                  <a:spLocks noChangeArrowheads="1"/>
                </p:cNvSpPr>
                <p:nvPr/>
              </p:nvSpPr>
              <p:spPr bwMode="auto">
                <a:xfrm>
                  <a:off x="4687" y="181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5" name="Rectangle 197"/>
                <p:cNvSpPr>
                  <a:spLocks noChangeArrowheads="1"/>
                </p:cNvSpPr>
                <p:nvPr/>
              </p:nvSpPr>
              <p:spPr bwMode="auto">
                <a:xfrm>
                  <a:off x="4687" y="179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6" name="Rectangle 198"/>
                <p:cNvSpPr>
                  <a:spLocks noChangeArrowheads="1"/>
                </p:cNvSpPr>
                <p:nvPr/>
              </p:nvSpPr>
              <p:spPr bwMode="auto">
                <a:xfrm>
                  <a:off x="4687" y="177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7" name="Rectangle 199"/>
                <p:cNvSpPr>
                  <a:spLocks noChangeArrowheads="1"/>
                </p:cNvSpPr>
                <p:nvPr/>
              </p:nvSpPr>
              <p:spPr bwMode="auto">
                <a:xfrm>
                  <a:off x="4687" y="175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8" name="Rectangle 200"/>
                <p:cNvSpPr>
                  <a:spLocks noChangeArrowheads="1"/>
                </p:cNvSpPr>
                <p:nvPr/>
              </p:nvSpPr>
              <p:spPr bwMode="auto">
                <a:xfrm>
                  <a:off x="4687" y="173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89" name="Rectangle 201"/>
                <p:cNvSpPr>
                  <a:spLocks noChangeArrowheads="1"/>
                </p:cNvSpPr>
                <p:nvPr/>
              </p:nvSpPr>
              <p:spPr bwMode="auto">
                <a:xfrm>
                  <a:off x="4687" y="1714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0" name="Rectangle 202"/>
                <p:cNvSpPr>
                  <a:spLocks noChangeArrowheads="1"/>
                </p:cNvSpPr>
                <p:nvPr/>
              </p:nvSpPr>
              <p:spPr bwMode="auto">
                <a:xfrm>
                  <a:off x="4687" y="1694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1" name="Rectangle 203"/>
                <p:cNvSpPr>
                  <a:spLocks noChangeArrowheads="1"/>
                </p:cNvSpPr>
                <p:nvPr/>
              </p:nvSpPr>
              <p:spPr bwMode="auto">
                <a:xfrm>
                  <a:off x="4687" y="1674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2" name="Rectangle 204"/>
                <p:cNvSpPr>
                  <a:spLocks noChangeArrowheads="1"/>
                </p:cNvSpPr>
                <p:nvPr/>
              </p:nvSpPr>
              <p:spPr bwMode="auto">
                <a:xfrm>
                  <a:off x="4687" y="1655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3" name="Rectangle 205"/>
                <p:cNvSpPr>
                  <a:spLocks noChangeArrowheads="1"/>
                </p:cNvSpPr>
                <p:nvPr/>
              </p:nvSpPr>
              <p:spPr bwMode="auto">
                <a:xfrm>
                  <a:off x="4687" y="1635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4" name="Rectangle 206"/>
                <p:cNvSpPr>
                  <a:spLocks noChangeArrowheads="1"/>
                </p:cNvSpPr>
                <p:nvPr/>
              </p:nvSpPr>
              <p:spPr bwMode="auto">
                <a:xfrm>
                  <a:off x="4687" y="1616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5" name="Rectangle 207"/>
                <p:cNvSpPr>
                  <a:spLocks noChangeArrowheads="1"/>
                </p:cNvSpPr>
                <p:nvPr/>
              </p:nvSpPr>
              <p:spPr bwMode="auto">
                <a:xfrm>
                  <a:off x="4687" y="1596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6" name="Rectangle 208"/>
                <p:cNvSpPr>
                  <a:spLocks noChangeArrowheads="1"/>
                </p:cNvSpPr>
                <p:nvPr/>
              </p:nvSpPr>
              <p:spPr bwMode="auto">
                <a:xfrm>
                  <a:off x="4687" y="1577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7" name="Rectangle 209"/>
                <p:cNvSpPr>
                  <a:spLocks noChangeArrowheads="1"/>
                </p:cNvSpPr>
                <p:nvPr/>
              </p:nvSpPr>
              <p:spPr bwMode="auto">
                <a:xfrm>
                  <a:off x="4687" y="1557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8" name="Rectangle 210"/>
                <p:cNvSpPr>
                  <a:spLocks noChangeArrowheads="1"/>
                </p:cNvSpPr>
                <p:nvPr/>
              </p:nvSpPr>
              <p:spPr bwMode="auto">
                <a:xfrm>
                  <a:off x="4687" y="1538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099" name="Rectangle 211"/>
                <p:cNvSpPr>
                  <a:spLocks noChangeArrowheads="1"/>
                </p:cNvSpPr>
                <p:nvPr/>
              </p:nvSpPr>
              <p:spPr bwMode="auto">
                <a:xfrm>
                  <a:off x="4687" y="151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0" name="Rectangle 212"/>
                <p:cNvSpPr>
                  <a:spLocks noChangeArrowheads="1"/>
                </p:cNvSpPr>
                <p:nvPr/>
              </p:nvSpPr>
              <p:spPr bwMode="auto">
                <a:xfrm>
                  <a:off x="4687" y="1498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1" name="Rectangle 213"/>
                <p:cNvSpPr>
                  <a:spLocks noChangeArrowheads="1"/>
                </p:cNvSpPr>
                <p:nvPr/>
              </p:nvSpPr>
              <p:spPr bwMode="auto">
                <a:xfrm>
                  <a:off x="4687" y="1478"/>
                  <a:ext cx="16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2" name="Rectangle 214"/>
                <p:cNvSpPr>
                  <a:spLocks noChangeArrowheads="1"/>
                </p:cNvSpPr>
                <p:nvPr/>
              </p:nvSpPr>
              <p:spPr bwMode="auto">
                <a:xfrm>
                  <a:off x="4687" y="145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3" name="Rectangle 215"/>
                <p:cNvSpPr>
                  <a:spLocks noChangeArrowheads="1"/>
                </p:cNvSpPr>
                <p:nvPr/>
              </p:nvSpPr>
              <p:spPr bwMode="auto">
                <a:xfrm>
                  <a:off x="4687" y="143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4" name="Rectangle 216"/>
                <p:cNvSpPr>
                  <a:spLocks noChangeArrowheads="1"/>
                </p:cNvSpPr>
                <p:nvPr/>
              </p:nvSpPr>
              <p:spPr bwMode="auto">
                <a:xfrm>
                  <a:off x="4687" y="142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5" name="Rectangle 217"/>
                <p:cNvSpPr>
                  <a:spLocks noChangeArrowheads="1"/>
                </p:cNvSpPr>
                <p:nvPr/>
              </p:nvSpPr>
              <p:spPr bwMode="auto">
                <a:xfrm>
                  <a:off x="4687" y="140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6" name="Rectangle 218"/>
                <p:cNvSpPr>
                  <a:spLocks noChangeArrowheads="1"/>
                </p:cNvSpPr>
                <p:nvPr/>
              </p:nvSpPr>
              <p:spPr bwMode="auto">
                <a:xfrm>
                  <a:off x="4687" y="138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7" name="Rectangle 219"/>
                <p:cNvSpPr>
                  <a:spLocks noChangeArrowheads="1"/>
                </p:cNvSpPr>
                <p:nvPr/>
              </p:nvSpPr>
              <p:spPr bwMode="auto">
                <a:xfrm>
                  <a:off x="4687" y="1361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8" name="Rectangle 220"/>
                <p:cNvSpPr>
                  <a:spLocks noChangeArrowheads="1"/>
                </p:cNvSpPr>
                <p:nvPr/>
              </p:nvSpPr>
              <p:spPr bwMode="auto">
                <a:xfrm>
                  <a:off x="4687" y="134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09" name="Rectangle 221"/>
                <p:cNvSpPr>
                  <a:spLocks noChangeArrowheads="1"/>
                </p:cNvSpPr>
                <p:nvPr/>
              </p:nvSpPr>
              <p:spPr bwMode="auto">
                <a:xfrm>
                  <a:off x="4687" y="1322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0" name="Rectangle 222"/>
                <p:cNvSpPr>
                  <a:spLocks noChangeArrowheads="1"/>
                </p:cNvSpPr>
                <p:nvPr/>
              </p:nvSpPr>
              <p:spPr bwMode="auto">
                <a:xfrm>
                  <a:off x="4687" y="130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1" name="Rectangle 223"/>
                <p:cNvSpPr>
                  <a:spLocks noChangeArrowheads="1"/>
                </p:cNvSpPr>
                <p:nvPr/>
              </p:nvSpPr>
              <p:spPr bwMode="auto">
                <a:xfrm>
                  <a:off x="4687" y="1283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2" name="Rectangle 224"/>
                <p:cNvSpPr>
                  <a:spLocks noChangeArrowheads="1"/>
                </p:cNvSpPr>
                <p:nvPr/>
              </p:nvSpPr>
              <p:spPr bwMode="auto">
                <a:xfrm>
                  <a:off x="4687" y="1264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3" name="Rectangle 225"/>
                <p:cNvSpPr>
                  <a:spLocks noChangeArrowheads="1"/>
                </p:cNvSpPr>
                <p:nvPr/>
              </p:nvSpPr>
              <p:spPr bwMode="auto">
                <a:xfrm>
                  <a:off x="4687" y="1244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4" name="Rectangle 226"/>
                <p:cNvSpPr>
                  <a:spLocks noChangeArrowheads="1"/>
                </p:cNvSpPr>
                <p:nvPr/>
              </p:nvSpPr>
              <p:spPr bwMode="auto">
                <a:xfrm>
                  <a:off x="4687" y="1229"/>
                  <a:ext cx="16" cy="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5" name="Rectangle 227"/>
                <p:cNvSpPr>
                  <a:spLocks noChangeArrowheads="1"/>
                </p:cNvSpPr>
                <p:nvPr/>
              </p:nvSpPr>
              <p:spPr bwMode="auto">
                <a:xfrm>
                  <a:off x="3804" y="2278"/>
                  <a:ext cx="89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6" name="Freeform 228"/>
                <p:cNvSpPr>
                  <a:spLocks/>
                </p:cNvSpPr>
                <p:nvPr/>
              </p:nvSpPr>
              <p:spPr bwMode="auto">
                <a:xfrm>
                  <a:off x="4413" y="1435"/>
                  <a:ext cx="32" cy="24"/>
                </a:xfrm>
                <a:custGeom>
                  <a:avLst/>
                  <a:gdLst>
                    <a:gd name="T0" fmla="*/ 0 w 32"/>
                    <a:gd name="T1" fmla="*/ 9 h 24"/>
                    <a:gd name="T2" fmla="*/ 27 w 32"/>
                    <a:gd name="T3" fmla="*/ 0 h 24"/>
                    <a:gd name="T4" fmla="*/ 32 w 32"/>
                    <a:gd name="T5" fmla="*/ 15 h 24"/>
                    <a:gd name="T6" fmla="*/ 4 w 32"/>
                    <a:gd name="T7" fmla="*/ 24 h 24"/>
                    <a:gd name="T8" fmla="*/ 0 w 32"/>
                    <a:gd name="T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24">
                      <a:moveTo>
                        <a:pt x="0" y="9"/>
                      </a:moveTo>
                      <a:lnTo>
                        <a:pt x="27" y="0"/>
                      </a:lnTo>
                      <a:lnTo>
                        <a:pt x="32" y="15"/>
                      </a:lnTo>
                      <a:lnTo>
                        <a:pt x="4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7" name="Freeform 229"/>
                <p:cNvSpPr>
                  <a:spLocks/>
                </p:cNvSpPr>
                <p:nvPr/>
              </p:nvSpPr>
              <p:spPr bwMode="auto">
                <a:xfrm>
                  <a:off x="4420" y="1425"/>
                  <a:ext cx="58" cy="31"/>
                </a:xfrm>
                <a:custGeom>
                  <a:avLst/>
                  <a:gdLst>
                    <a:gd name="T0" fmla="*/ 0 w 58"/>
                    <a:gd name="T1" fmla="*/ 16 h 31"/>
                    <a:gd name="T2" fmla="*/ 54 w 58"/>
                    <a:gd name="T3" fmla="*/ 0 h 31"/>
                    <a:gd name="T4" fmla="*/ 58 w 58"/>
                    <a:gd name="T5" fmla="*/ 15 h 31"/>
                    <a:gd name="T6" fmla="*/ 4 w 58"/>
                    <a:gd name="T7" fmla="*/ 31 h 31"/>
                    <a:gd name="T8" fmla="*/ 0 w 58"/>
                    <a:gd name="T9" fmla="*/ 1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31">
                      <a:moveTo>
                        <a:pt x="0" y="16"/>
                      </a:moveTo>
                      <a:lnTo>
                        <a:pt x="54" y="0"/>
                      </a:lnTo>
                      <a:lnTo>
                        <a:pt x="58" y="15"/>
                      </a:lnTo>
                      <a:lnTo>
                        <a:pt x="4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8" name="Rectangle 230"/>
                <p:cNvSpPr>
                  <a:spLocks noChangeArrowheads="1"/>
                </p:cNvSpPr>
                <p:nvPr/>
              </p:nvSpPr>
              <p:spPr bwMode="auto">
                <a:xfrm>
                  <a:off x="4174" y="1560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19" name="Rectangle 231"/>
                <p:cNvSpPr>
                  <a:spLocks noChangeArrowheads="1"/>
                </p:cNvSpPr>
                <p:nvPr/>
              </p:nvSpPr>
              <p:spPr bwMode="auto">
                <a:xfrm>
                  <a:off x="4190" y="155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0" name="Rectangle 232"/>
                <p:cNvSpPr>
                  <a:spLocks noChangeArrowheads="1"/>
                </p:cNvSpPr>
                <p:nvPr/>
              </p:nvSpPr>
              <p:spPr bwMode="auto">
                <a:xfrm>
                  <a:off x="4206" y="1539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1" name="Rectangle 233"/>
                <p:cNvSpPr>
                  <a:spLocks noChangeArrowheads="1"/>
                </p:cNvSpPr>
                <p:nvPr/>
              </p:nvSpPr>
              <p:spPr bwMode="auto">
                <a:xfrm>
                  <a:off x="4221" y="153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2" name="Rectangle 234"/>
                <p:cNvSpPr>
                  <a:spLocks noChangeArrowheads="1"/>
                </p:cNvSpPr>
                <p:nvPr/>
              </p:nvSpPr>
              <p:spPr bwMode="auto">
                <a:xfrm>
                  <a:off x="4237" y="152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3" name="Rectangle 235"/>
                <p:cNvSpPr>
                  <a:spLocks noChangeArrowheads="1"/>
                </p:cNvSpPr>
                <p:nvPr/>
              </p:nvSpPr>
              <p:spPr bwMode="auto">
                <a:xfrm>
                  <a:off x="4253" y="1512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4" name="Rectangle 236"/>
                <p:cNvSpPr>
                  <a:spLocks noChangeArrowheads="1"/>
                </p:cNvSpPr>
                <p:nvPr/>
              </p:nvSpPr>
              <p:spPr bwMode="auto">
                <a:xfrm>
                  <a:off x="4269" y="1503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5" name="Rectangle 237"/>
                <p:cNvSpPr>
                  <a:spLocks noChangeArrowheads="1"/>
                </p:cNvSpPr>
                <p:nvPr/>
              </p:nvSpPr>
              <p:spPr bwMode="auto">
                <a:xfrm>
                  <a:off x="4284" y="1494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6" name="Rectangle 238"/>
                <p:cNvSpPr>
                  <a:spLocks noChangeArrowheads="1"/>
                </p:cNvSpPr>
                <p:nvPr/>
              </p:nvSpPr>
              <p:spPr bwMode="auto">
                <a:xfrm>
                  <a:off x="4300" y="1487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7" name="Rectangle 239"/>
                <p:cNvSpPr>
                  <a:spLocks noChangeArrowheads="1"/>
                </p:cNvSpPr>
                <p:nvPr/>
              </p:nvSpPr>
              <p:spPr bwMode="auto">
                <a:xfrm>
                  <a:off x="4315" y="1479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8" name="Rectangle 240"/>
                <p:cNvSpPr>
                  <a:spLocks noChangeArrowheads="1"/>
                </p:cNvSpPr>
                <p:nvPr/>
              </p:nvSpPr>
              <p:spPr bwMode="auto">
                <a:xfrm>
                  <a:off x="4331" y="1472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29" name="Rectangle 241"/>
                <p:cNvSpPr>
                  <a:spLocks noChangeArrowheads="1"/>
                </p:cNvSpPr>
                <p:nvPr/>
              </p:nvSpPr>
              <p:spPr bwMode="auto">
                <a:xfrm>
                  <a:off x="4347" y="1466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0" name="Rectangle 242"/>
                <p:cNvSpPr>
                  <a:spLocks noChangeArrowheads="1"/>
                </p:cNvSpPr>
                <p:nvPr/>
              </p:nvSpPr>
              <p:spPr bwMode="auto">
                <a:xfrm>
                  <a:off x="4363" y="1459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1" name="Rectangle 243"/>
                <p:cNvSpPr>
                  <a:spLocks noChangeArrowheads="1"/>
                </p:cNvSpPr>
                <p:nvPr/>
              </p:nvSpPr>
              <p:spPr bwMode="auto">
                <a:xfrm>
                  <a:off x="4378" y="1453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2" name="Rectangle 244"/>
                <p:cNvSpPr>
                  <a:spLocks noChangeArrowheads="1"/>
                </p:cNvSpPr>
                <p:nvPr/>
              </p:nvSpPr>
              <p:spPr bwMode="auto">
                <a:xfrm>
                  <a:off x="4394" y="1447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3" name="Rectangle 245"/>
                <p:cNvSpPr>
                  <a:spLocks noChangeArrowheads="1"/>
                </p:cNvSpPr>
                <p:nvPr/>
              </p:nvSpPr>
              <p:spPr bwMode="auto">
                <a:xfrm>
                  <a:off x="4409" y="1442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4" name="Rectangle 246"/>
                <p:cNvSpPr>
                  <a:spLocks noChangeArrowheads="1"/>
                </p:cNvSpPr>
                <p:nvPr/>
              </p:nvSpPr>
              <p:spPr bwMode="auto">
                <a:xfrm>
                  <a:off x="4425" y="1437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5" name="Rectangle 247"/>
                <p:cNvSpPr>
                  <a:spLocks noChangeArrowheads="1"/>
                </p:cNvSpPr>
                <p:nvPr/>
              </p:nvSpPr>
              <p:spPr bwMode="auto">
                <a:xfrm>
                  <a:off x="4441" y="1433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6" name="Rectangle 248"/>
                <p:cNvSpPr>
                  <a:spLocks noChangeArrowheads="1"/>
                </p:cNvSpPr>
                <p:nvPr/>
              </p:nvSpPr>
              <p:spPr bwMode="auto">
                <a:xfrm>
                  <a:off x="4456" y="1428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7" name="Rectangle 249"/>
                <p:cNvSpPr>
                  <a:spLocks noChangeArrowheads="1"/>
                </p:cNvSpPr>
                <p:nvPr/>
              </p:nvSpPr>
              <p:spPr bwMode="auto">
                <a:xfrm>
                  <a:off x="4472" y="1424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8" name="Rectangle 250"/>
                <p:cNvSpPr>
                  <a:spLocks noChangeArrowheads="1"/>
                </p:cNvSpPr>
                <p:nvPr/>
              </p:nvSpPr>
              <p:spPr bwMode="auto">
                <a:xfrm>
                  <a:off x="4488" y="1420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39" name="Rectangle 251"/>
                <p:cNvSpPr>
                  <a:spLocks noChangeArrowheads="1"/>
                </p:cNvSpPr>
                <p:nvPr/>
              </p:nvSpPr>
              <p:spPr bwMode="auto">
                <a:xfrm>
                  <a:off x="4504" y="1417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0" name="Rectangle 252"/>
                <p:cNvSpPr>
                  <a:spLocks noChangeArrowheads="1"/>
                </p:cNvSpPr>
                <p:nvPr/>
              </p:nvSpPr>
              <p:spPr bwMode="auto">
                <a:xfrm>
                  <a:off x="4519" y="1414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1" name="Rectangle 253"/>
                <p:cNvSpPr>
                  <a:spLocks noChangeArrowheads="1"/>
                </p:cNvSpPr>
                <p:nvPr/>
              </p:nvSpPr>
              <p:spPr bwMode="auto">
                <a:xfrm>
                  <a:off x="4535" y="1411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2" name="Rectangle 254"/>
                <p:cNvSpPr>
                  <a:spLocks noChangeArrowheads="1"/>
                </p:cNvSpPr>
                <p:nvPr/>
              </p:nvSpPr>
              <p:spPr bwMode="auto">
                <a:xfrm>
                  <a:off x="4550" y="1408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3" name="Freeform 255"/>
                <p:cNvSpPr>
                  <a:spLocks noEditPoints="1"/>
                </p:cNvSpPr>
                <p:nvPr/>
              </p:nvSpPr>
              <p:spPr bwMode="auto">
                <a:xfrm>
                  <a:off x="4164" y="1400"/>
                  <a:ext cx="399" cy="177"/>
                </a:xfrm>
                <a:custGeom>
                  <a:avLst/>
                  <a:gdLst>
                    <a:gd name="T0" fmla="*/ 290 w 399"/>
                    <a:gd name="T1" fmla="*/ 23 h 177"/>
                    <a:gd name="T2" fmla="*/ 291 w 399"/>
                    <a:gd name="T3" fmla="*/ 23 h 177"/>
                    <a:gd name="T4" fmla="*/ 396 w 399"/>
                    <a:gd name="T5" fmla="*/ 0 h 177"/>
                    <a:gd name="T6" fmla="*/ 399 w 399"/>
                    <a:gd name="T7" fmla="*/ 15 h 177"/>
                    <a:gd name="T8" fmla="*/ 294 w 399"/>
                    <a:gd name="T9" fmla="*/ 38 h 177"/>
                    <a:gd name="T10" fmla="*/ 290 w 399"/>
                    <a:gd name="T11" fmla="*/ 23 h 177"/>
                    <a:gd name="T12" fmla="*/ 187 w 399"/>
                    <a:gd name="T13" fmla="*/ 58 h 177"/>
                    <a:gd name="T14" fmla="*/ 188 w 399"/>
                    <a:gd name="T15" fmla="*/ 58 h 177"/>
                    <a:gd name="T16" fmla="*/ 290 w 399"/>
                    <a:gd name="T17" fmla="*/ 23 h 177"/>
                    <a:gd name="T18" fmla="*/ 295 w 399"/>
                    <a:gd name="T19" fmla="*/ 38 h 177"/>
                    <a:gd name="T20" fmla="*/ 193 w 399"/>
                    <a:gd name="T21" fmla="*/ 73 h 177"/>
                    <a:gd name="T22" fmla="*/ 187 w 399"/>
                    <a:gd name="T23" fmla="*/ 58 h 177"/>
                    <a:gd name="T24" fmla="*/ 91 w 399"/>
                    <a:gd name="T25" fmla="*/ 106 h 177"/>
                    <a:gd name="T26" fmla="*/ 91 w 399"/>
                    <a:gd name="T27" fmla="*/ 105 h 177"/>
                    <a:gd name="T28" fmla="*/ 187 w 399"/>
                    <a:gd name="T29" fmla="*/ 58 h 177"/>
                    <a:gd name="T30" fmla="*/ 194 w 399"/>
                    <a:gd name="T31" fmla="*/ 72 h 177"/>
                    <a:gd name="T32" fmla="*/ 98 w 399"/>
                    <a:gd name="T33" fmla="*/ 119 h 177"/>
                    <a:gd name="T34" fmla="*/ 91 w 399"/>
                    <a:gd name="T35" fmla="*/ 106 h 177"/>
                    <a:gd name="T36" fmla="*/ 0 w 399"/>
                    <a:gd name="T37" fmla="*/ 164 h 177"/>
                    <a:gd name="T38" fmla="*/ 91 w 399"/>
                    <a:gd name="T39" fmla="*/ 106 h 177"/>
                    <a:gd name="T40" fmla="*/ 99 w 399"/>
                    <a:gd name="T41" fmla="*/ 119 h 177"/>
                    <a:gd name="T42" fmla="*/ 9 w 399"/>
                    <a:gd name="T43" fmla="*/ 177 h 177"/>
                    <a:gd name="T44" fmla="*/ 0 w 399"/>
                    <a:gd name="T45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9" h="177">
                      <a:moveTo>
                        <a:pt x="290" y="23"/>
                      </a:moveTo>
                      <a:lnTo>
                        <a:pt x="291" y="23"/>
                      </a:lnTo>
                      <a:lnTo>
                        <a:pt x="396" y="0"/>
                      </a:lnTo>
                      <a:lnTo>
                        <a:pt x="399" y="15"/>
                      </a:lnTo>
                      <a:lnTo>
                        <a:pt x="294" y="38"/>
                      </a:lnTo>
                      <a:lnTo>
                        <a:pt x="290" y="23"/>
                      </a:lnTo>
                      <a:close/>
                      <a:moveTo>
                        <a:pt x="187" y="58"/>
                      </a:moveTo>
                      <a:lnTo>
                        <a:pt x="188" y="58"/>
                      </a:lnTo>
                      <a:lnTo>
                        <a:pt x="290" y="23"/>
                      </a:lnTo>
                      <a:lnTo>
                        <a:pt x="295" y="38"/>
                      </a:lnTo>
                      <a:lnTo>
                        <a:pt x="193" y="73"/>
                      </a:lnTo>
                      <a:lnTo>
                        <a:pt x="187" y="58"/>
                      </a:lnTo>
                      <a:close/>
                      <a:moveTo>
                        <a:pt x="91" y="106"/>
                      </a:moveTo>
                      <a:lnTo>
                        <a:pt x="91" y="105"/>
                      </a:lnTo>
                      <a:lnTo>
                        <a:pt x="187" y="58"/>
                      </a:lnTo>
                      <a:lnTo>
                        <a:pt x="194" y="72"/>
                      </a:lnTo>
                      <a:lnTo>
                        <a:pt x="98" y="119"/>
                      </a:lnTo>
                      <a:lnTo>
                        <a:pt x="91" y="106"/>
                      </a:lnTo>
                      <a:close/>
                      <a:moveTo>
                        <a:pt x="0" y="164"/>
                      </a:moveTo>
                      <a:lnTo>
                        <a:pt x="91" y="106"/>
                      </a:lnTo>
                      <a:lnTo>
                        <a:pt x="99" y="119"/>
                      </a:lnTo>
                      <a:lnTo>
                        <a:pt x="9" y="177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4" name="Freeform 256"/>
                <p:cNvSpPr>
                  <a:spLocks noEditPoints="1"/>
                </p:cNvSpPr>
                <p:nvPr/>
              </p:nvSpPr>
              <p:spPr bwMode="auto">
                <a:xfrm>
                  <a:off x="4170" y="1408"/>
                  <a:ext cx="393" cy="174"/>
                </a:xfrm>
                <a:custGeom>
                  <a:avLst/>
                  <a:gdLst>
                    <a:gd name="T0" fmla="*/ 285 w 393"/>
                    <a:gd name="T1" fmla="*/ 23 h 174"/>
                    <a:gd name="T2" fmla="*/ 286 w 393"/>
                    <a:gd name="T3" fmla="*/ 22 h 174"/>
                    <a:gd name="T4" fmla="*/ 390 w 393"/>
                    <a:gd name="T5" fmla="*/ 0 h 174"/>
                    <a:gd name="T6" fmla="*/ 393 w 393"/>
                    <a:gd name="T7" fmla="*/ 15 h 174"/>
                    <a:gd name="T8" fmla="*/ 290 w 393"/>
                    <a:gd name="T9" fmla="*/ 37 h 174"/>
                    <a:gd name="T10" fmla="*/ 285 w 393"/>
                    <a:gd name="T11" fmla="*/ 23 h 174"/>
                    <a:gd name="T12" fmla="*/ 185 w 393"/>
                    <a:gd name="T13" fmla="*/ 57 h 174"/>
                    <a:gd name="T14" fmla="*/ 186 w 393"/>
                    <a:gd name="T15" fmla="*/ 57 h 174"/>
                    <a:gd name="T16" fmla="*/ 285 w 393"/>
                    <a:gd name="T17" fmla="*/ 23 h 174"/>
                    <a:gd name="T18" fmla="*/ 290 w 393"/>
                    <a:gd name="T19" fmla="*/ 37 h 174"/>
                    <a:gd name="T20" fmla="*/ 191 w 393"/>
                    <a:gd name="T21" fmla="*/ 72 h 174"/>
                    <a:gd name="T22" fmla="*/ 185 w 393"/>
                    <a:gd name="T23" fmla="*/ 57 h 174"/>
                    <a:gd name="T24" fmla="*/ 89 w 393"/>
                    <a:gd name="T25" fmla="*/ 104 h 174"/>
                    <a:gd name="T26" fmla="*/ 89 w 393"/>
                    <a:gd name="T27" fmla="*/ 104 h 174"/>
                    <a:gd name="T28" fmla="*/ 185 w 393"/>
                    <a:gd name="T29" fmla="*/ 57 h 174"/>
                    <a:gd name="T30" fmla="*/ 192 w 393"/>
                    <a:gd name="T31" fmla="*/ 71 h 174"/>
                    <a:gd name="T32" fmla="*/ 96 w 393"/>
                    <a:gd name="T33" fmla="*/ 117 h 174"/>
                    <a:gd name="T34" fmla="*/ 89 w 393"/>
                    <a:gd name="T35" fmla="*/ 104 h 174"/>
                    <a:gd name="T36" fmla="*/ 0 w 393"/>
                    <a:gd name="T37" fmla="*/ 161 h 174"/>
                    <a:gd name="T38" fmla="*/ 89 w 393"/>
                    <a:gd name="T39" fmla="*/ 104 h 174"/>
                    <a:gd name="T40" fmla="*/ 97 w 393"/>
                    <a:gd name="T41" fmla="*/ 117 h 174"/>
                    <a:gd name="T42" fmla="*/ 8 w 393"/>
                    <a:gd name="T43" fmla="*/ 174 h 174"/>
                    <a:gd name="T44" fmla="*/ 0 w 393"/>
                    <a:gd name="T45" fmla="*/ 161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3" h="174">
                      <a:moveTo>
                        <a:pt x="285" y="23"/>
                      </a:moveTo>
                      <a:lnTo>
                        <a:pt x="286" y="22"/>
                      </a:lnTo>
                      <a:lnTo>
                        <a:pt x="390" y="0"/>
                      </a:lnTo>
                      <a:lnTo>
                        <a:pt x="393" y="15"/>
                      </a:lnTo>
                      <a:lnTo>
                        <a:pt x="290" y="37"/>
                      </a:lnTo>
                      <a:lnTo>
                        <a:pt x="285" y="23"/>
                      </a:lnTo>
                      <a:close/>
                      <a:moveTo>
                        <a:pt x="185" y="57"/>
                      </a:moveTo>
                      <a:lnTo>
                        <a:pt x="186" y="57"/>
                      </a:lnTo>
                      <a:lnTo>
                        <a:pt x="285" y="23"/>
                      </a:lnTo>
                      <a:lnTo>
                        <a:pt x="290" y="37"/>
                      </a:lnTo>
                      <a:lnTo>
                        <a:pt x="191" y="72"/>
                      </a:lnTo>
                      <a:lnTo>
                        <a:pt x="185" y="57"/>
                      </a:lnTo>
                      <a:close/>
                      <a:moveTo>
                        <a:pt x="89" y="104"/>
                      </a:moveTo>
                      <a:lnTo>
                        <a:pt x="89" y="104"/>
                      </a:lnTo>
                      <a:lnTo>
                        <a:pt x="185" y="57"/>
                      </a:lnTo>
                      <a:lnTo>
                        <a:pt x="192" y="71"/>
                      </a:lnTo>
                      <a:lnTo>
                        <a:pt x="96" y="117"/>
                      </a:lnTo>
                      <a:lnTo>
                        <a:pt x="89" y="104"/>
                      </a:lnTo>
                      <a:close/>
                      <a:moveTo>
                        <a:pt x="0" y="161"/>
                      </a:moveTo>
                      <a:lnTo>
                        <a:pt x="89" y="104"/>
                      </a:lnTo>
                      <a:lnTo>
                        <a:pt x="97" y="117"/>
                      </a:lnTo>
                      <a:lnTo>
                        <a:pt x="8" y="174"/>
                      </a:lnTo>
                      <a:lnTo>
                        <a:pt x="0" y="16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5" name="Freeform 257"/>
                <p:cNvSpPr>
                  <a:spLocks/>
                </p:cNvSpPr>
                <p:nvPr/>
              </p:nvSpPr>
              <p:spPr bwMode="auto">
                <a:xfrm>
                  <a:off x="3942" y="1722"/>
                  <a:ext cx="22" cy="22"/>
                </a:xfrm>
                <a:custGeom>
                  <a:avLst/>
                  <a:gdLst>
                    <a:gd name="T0" fmla="*/ 11 w 22"/>
                    <a:gd name="T1" fmla="*/ 0 h 22"/>
                    <a:gd name="T2" fmla="*/ 22 w 22"/>
                    <a:gd name="T3" fmla="*/ 11 h 22"/>
                    <a:gd name="T4" fmla="*/ 11 w 22"/>
                    <a:gd name="T5" fmla="*/ 22 h 22"/>
                    <a:gd name="T6" fmla="*/ 0 w 22"/>
                    <a:gd name="T7" fmla="*/ 11 h 22"/>
                    <a:gd name="T8" fmla="*/ 11 w 22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2">
                      <a:moveTo>
                        <a:pt x="11" y="0"/>
                      </a:moveTo>
                      <a:lnTo>
                        <a:pt x="22" y="11"/>
                      </a:lnTo>
                      <a:lnTo>
                        <a:pt x="11" y="2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6" name="Freeform 258"/>
                <p:cNvSpPr>
                  <a:spLocks noEditPoints="1"/>
                </p:cNvSpPr>
                <p:nvPr/>
              </p:nvSpPr>
              <p:spPr bwMode="auto">
                <a:xfrm>
                  <a:off x="3942" y="1720"/>
                  <a:ext cx="13" cy="13"/>
                </a:xfrm>
                <a:custGeom>
                  <a:avLst/>
                  <a:gdLst>
                    <a:gd name="T0" fmla="*/ 3 w 13"/>
                    <a:gd name="T1" fmla="*/ 0 h 13"/>
                    <a:gd name="T2" fmla="*/ 13 w 13"/>
                    <a:gd name="T3" fmla="*/ 11 h 13"/>
                    <a:gd name="T4" fmla="*/ 11 w 13"/>
                    <a:gd name="T5" fmla="*/ 13 h 13"/>
                    <a:gd name="T6" fmla="*/ 0 w 13"/>
                    <a:gd name="T7" fmla="*/ 2 h 13"/>
                    <a:gd name="T8" fmla="*/ 3 w 13"/>
                    <a:gd name="T9" fmla="*/ 0 h 13"/>
                    <a:gd name="T10" fmla="*/ 11 w 13"/>
                    <a:gd name="T11" fmla="*/ 13 h 13"/>
                    <a:gd name="T12" fmla="*/ 0 w 13"/>
                    <a:gd name="T13" fmla="*/ 2 h 13"/>
                    <a:gd name="T14" fmla="*/ 3 w 13"/>
                    <a:gd name="T15" fmla="*/ 0 h 13"/>
                    <a:gd name="T16" fmla="*/ 13 w 13"/>
                    <a:gd name="T17" fmla="*/ 11 h 13"/>
                    <a:gd name="T18" fmla="*/ 11 w 13"/>
                    <a:gd name="T1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13">
                      <a:moveTo>
                        <a:pt x="3" y="0"/>
                      </a:move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  <a:moveTo>
                        <a:pt x="11" y="13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3" y="11"/>
                      </a:lnTo>
                      <a:lnTo>
                        <a:pt x="11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7" name="Freeform 259"/>
                <p:cNvSpPr>
                  <a:spLocks/>
                </p:cNvSpPr>
                <p:nvPr/>
              </p:nvSpPr>
              <p:spPr bwMode="auto">
                <a:xfrm>
                  <a:off x="3932" y="1733"/>
                  <a:ext cx="32" cy="32"/>
                </a:xfrm>
                <a:custGeom>
                  <a:avLst/>
                  <a:gdLst>
                    <a:gd name="T0" fmla="*/ 32 w 32"/>
                    <a:gd name="T1" fmla="*/ 12 h 32"/>
                    <a:gd name="T2" fmla="*/ 11 w 32"/>
                    <a:gd name="T3" fmla="*/ 32 h 32"/>
                    <a:gd name="T4" fmla="*/ 0 w 32"/>
                    <a:gd name="T5" fmla="*/ 22 h 32"/>
                    <a:gd name="T6" fmla="*/ 21 w 32"/>
                    <a:gd name="T7" fmla="*/ 0 h 32"/>
                    <a:gd name="T8" fmla="*/ 32 w 32"/>
                    <a:gd name="T9" fmla="*/ 1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2" y="12"/>
                      </a:moveTo>
                      <a:lnTo>
                        <a:pt x="11" y="32"/>
                      </a:lnTo>
                      <a:lnTo>
                        <a:pt x="0" y="22"/>
                      </a:lnTo>
                      <a:lnTo>
                        <a:pt x="21" y="0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8" name="Freeform 260"/>
                <p:cNvSpPr>
                  <a:spLocks/>
                </p:cNvSpPr>
                <p:nvPr/>
              </p:nvSpPr>
              <p:spPr bwMode="auto">
                <a:xfrm>
                  <a:off x="3928" y="1746"/>
                  <a:ext cx="14" cy="18"/>
                </a:xfrm>
                <a:custGeom>
                  <a:avLst/>
                  <a:gdLst>
                    <a:gd name="T0" fmla="*/ 11 w 14"/>
                    <a:gd name="T1" fmla="*/ 18 h 18"/>
                    <a:gd name="T2" fmla="*/ 0 w 14"/>
                    <a:gd name="T3" fmla="*/ 15 h 18"/>
                    <a:gd name="T4" fmla="*/ 4 w 14"/>
                    <a:gd name="T5" fmla="*/ 0 h 18"/>
                    <a:gd name="T6" fmla="*/ 14 w 14"/>
                    <a:gd name="T7" fmla="*/ 3 h 18"/>
                    <a:gd name="T8" fmla="*/ 11 w 14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8">
                      <a:moveTo>
                        <a:pt x="11" y="18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14" y="3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49" name="Freeform 261"/>
                <p:cNvSpPr>
                  <a:spLocks/>
                </p:cNvSpPr>
                <p:nvPr/>
              </p:nvSpPr>
              <p:spPr bwMode="auto">
                <a:xfrm>
                  <a:off x="3920" y="1739"/>
                  <a:ext cx="27" cy="21"/>
                </a:xfrm>
                <a:custGeom>
                  <a:avLst/>
                  <a:gdLst>
                    <a:gd name="T0" fmla="*/ 23 w 27"/>
                    <a:gd name="T1" fmla="*/ 21 h 21"/>
                    <a:gd name="T2" fmla="*/ 0 w 27"/>
                    <a:gd name="T3" fmla="*/ 15 h 21"/>
                    <a:gd name="T4" fmla="*/ 4 w 27"/>
                    <a:gd name="T5" fmla="*/ 0 h 21"/>
                    <a:gd name="T6" fmla="*/ 27 w 27"/>
                    <a:gd name="T7" fmla="*/ 6 h 21"/>
                    <a:gd name="T8" fmla="*/ 23 w 27"/>
                    <a:gd name="T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1">
                      <a:moveTo>
                        <a:pt x="23" y="21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27" y="6"/>
                      </a:lnTo>
                      <a:lnTo>
                        <a:pt x="23" y="2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0" name="Freeform 262"/>
                <p:cNvSpPr>
                  <a:spLocks/>
                </p:cNvSpPr>
                <p:nvPr/>
              </p:nvSpPr>
              <p:spPr bwMode="auto">
                <a:xfrm>
                  <a:off x="3913" y="1731"/>
                  <a:ext cx="38" cy="25"/>
                </a:xfrm>
                <a:custGeom>
                  <a:avLst/>
                  <a:gdLst>
                    <a:gd name="T0" fmla="*/ 34 w 38"/>
                    <a:gd name="T1" fmla="*/ 25 h 25"/>
                    <a:gd name="T2" fmla="*/ 0 w 38"/>
                    <a:gd name="T3" fmla="*/ 16 h 25"/>
                    <a:gd name="T4" fmla="*/ 4 w 38"/>
                    <a:gd name="T5" fmla="*/ 0 h 25"/>
                    <a:gd name="T6" fmla="*/ 38 w 38"/>
                    <a:gd name="T7" fmla="*/ 10 h 25"/>
                    <a:gd name="T8" fmla="*/ 34 w 38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25">
                      <a:moveTo>
                        <a:pt x="34" y="25"/>
                      </a:moveTo>
                      <a:lnTo>
                        <a:pt x="0" y="16"/>
                      </a:lnTo>
                      <a:lnTo>
                        <a:pt x="4" y="0"/>
                      </a:lnTo>
                      <a:lnTo>
                        <a:pt x="38" y="10"/>
                      </a:lnTo>
                      <a:lnTo>
                        <a:pt x="34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1" name="Freeform 263"/>
                <p:cNvSpPr>
                  <a:spLocks/>
                </p:cNvSpPr>
                <p:nvPr/>
              </p:nvSpPr>
              <p:spPr bwMode="auto">
                <a:xfrm>
                  <a:off x="3916" y="1727"/>
                  <a:ext cx="39" cy="24"/>
                </a:xfrm>
                <a:custGeom>
                  <a:avLst/>
                  <a:gdLst>
                    <a:gd name="T0" fmla="*/ 35 w 39"/>
                    <a:gd name="T1" fmla="*/ 24 h 24"/>
                    <a:gd name="T2" fmla="*/ 0 w 39"/>
                    <a:gd name="T3" fmla="*/ 15 h 24"/>
                    <a:gd name="T4" fmla="*/ 4 w 39"/>
                    <a:gd name="T5" fmla="*/ 0 h 24"/>
                    <a:gd name="T6" fmla="*/ 39 w 39"/>
                    <a:gd name="T7" fmla="*/ 9 h 24"/>
                    <a:gd name="T8" fmla="*/ 35 w 39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24">
                      <a:moveTo>
                        <a:pt x="35" y="24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39" y="9"/>
                      </a:lnTo>
                      <a:lnTo>
                        <a:pt x="35" y="2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2" name="Freeform 264"/>
                <p:cNvSpPr>
                  <a:spLocks/>
                </p:cNvSpPr>
                <p:nvPr/>
              </p:nvSpPr>
              <p:spPr bwMode="auto">
                <a:xfrm>
                  <a:off x="3920" y="1723"/>
                  <a:ext cx="40" cy="24"/>
                </a:xfrm>
                <a:custGeom>
                  <a:avLst/>
                  <a:gdLst>
                    <a:gd name="T0" fmla="*/ 35 w 40"/>
                    <a:gd name="T1" fmla="*/ 24 h 24"/>
                    <a:gd name="T2" fmla="*/ 0 w 40"/>
                    <a:gd name="T3" fmla="*/ 15 h 24"/>
                    <a:gd name="T4" fmla="*/ 4 w 40"/>
                    <a:gd name="T5" fmla="*/ 0 h 24"/>
                    <a:gd name="T6" fmla="*/ 40 w 40"/>
                    <a:gd name="T7" fmla="*/ 9 h 24"/>
                    <a:gd name="T8" fmla="*/ 35 w 40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4">
                      <a:moveTo>
                        <a:pt x="35" y="24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40" y="9"/>
                      </a:lnTo>
                      <a:lnTo>
                        <a:pt x="35" y="2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3" name="Freeform 265"/>
                <p:cNvSpPr>
                  <a:spLocks/>
                </p:cNvSpPr>
                <p:nvPr/>
              </p:nvSpPr>
              <p:spPr bwMode="auto">
                <a:xfrm>
                  <a:off x="3924" y="1719"/>
                  <a:ext cx="30" cy="22"/>
                </a:xfrm>
                <a:custGeom>
                  <a:avLst/>
                  <a:gdLst>
                    <a:gd name="T0" fmla="*/ 26 w 30"/>
                    <a:gd name="T1" fmla="*/ 22 h 22"/>
                    <a:gd name="T2" fmla="*/ 0 w 30"/>
                    <a:gd name="T3" fmla="*/ 14 h 22"/>
                    <a:gd name="T4" fmla="*/ 5 w 30"/>
                    <a:gd name="T5" fmla="*/ 0 h 22"/>
                    <a:gd name="T6" fmla="*/ 30 w 30"/>
                    <a:gd name="T7" fmla="*/ 7 h 22"/>
                    <a:gd name="T8" fmla="*/ 26 w 30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2">
                      <a:moveTo>
                        <a:pt x="26" y="22"/>
                      </a:moveTo>
                      <a:lnTo>
                        <a:pt x="0" y="14"/>
                      </a:lnTo>
                      <a:lnTo>
                        <a:pt x="5" y="0"/>
                      </a:lnTo>
                      <a:lnTo>
                        <a:pt x="30" y="7"/>
                      </a:lnTo>
                      <a:lnTo>
                        <a:pt x="26" y="2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4" name="Freeform 266"/>
                <p:cNvSpPr>
                  <a:spLocks/>
                </p:cNvSpPr>
                <p:nvPr/>
              </p:nvSpPr>
              <p:spPr bwMode="auto">
                <a:xfrm>
                  <a:off x="3930" y="1715"/>
                  <a:ext cx="21" cy="19"/>
                </a:xfrm>
                <a:custGeom>
                  <a:avLst/>
                  <a:gdLst>
                    <a:gd name="T0" fmla="*/ 17 w 21"/>
                    <a:gd name="T1" fmla="*/ 19 h 19"/>
                    <a:gd name="T2" fmla="*/ 0 w 21"/>
                    <a:gd name="T3" fmla="*/ 15 h 19"/>
                    <a:gd name="T4" fmla="*/ 4 w 21"/>
                    <a:gd name="T5" fmla="*/ 0 h 19"/>
                    <a:gd name="T6" fmla="*/ 21 w 21"/>
                    <a:gd name="T7" fmla="*/ 4 h 19"/>
                    <a:gd name="T8" fmla="*/ 17 w 21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19">
                      <a:moveTo>
                        <a:pt x="17" y="19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21" y="4"/>
                      </a:lnTo>
                      <a:lnTo>
                        <a:pt x="17" y="1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5" name="Freeform 267"/>
                <p:cNvSpPr>
                  <a:spLocks/>
                </p:cNvSpPr>
                <p:nvPr/>
              </p:nvSpPr>
              <p:spPr bwMode="auto">
                <a:xfrm>
                  <a:off x="3934" y="1710"/>
                  <a:ext cx="13" cy="18"/>
                </a:xfrm>
                <a:custGeom>
                  <a:avLst/>
                  <a:gdLst>
                    <a:gd name="T0" fmla="*/ 8 w 13"/>
                    <a:gd name="T1" fmla="*/ 18 h 18"/>
                    <a:gd name="T2" fmla="*/ 0 w 13"/>
                    <a:gd name="T3" fmla="*/ 15 h 18"/>
                    <a:gd name="T4" fmla="*/ 5 w 13"/>
                    <a:gd name="T5" fmla="*/ 0 h 18"/>
                    <a:gd name="T6" fmla="*/ 13 w 13"/>
                    <a:gd name="T7" fmla="*/ 3 h 18"/>
                    <a:gd name="T8" fmla="*/ 8 w 13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8">
                      <a:moveTo>
                        <a:pt x="8" y="18"/>
                      </a:moveTo>
                      <a:lnTo>
                        <a:pt x="0" y="15"/>
                      </a:lnTo>
                      <a:lnTo>
                        <a:pt x="5" y="0"/>
                      </a:lnTo>
                      <a:lnTo>
                        <a:pt x="13" y="3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6" name="Freeform 268"/>
                <p:cNvSpPr>
                  <a:spLocks/>
                </p:cNvSpPr>
                <p:nvPr/>
              </p:nvSpPr>
              <p:spPr bwMode="auto">
                <a:xfrm>
                  <a:off x="3934" y="1709"/>
                  <a:ext cx="21" cy="22"/>
                </a:xfrm>
                <a:custGeom>
                  <a:avLst/>
                  <a:gdLst>
                    <a:gd name="T0" fmla="*/ 11 w 21"/>
                    <a:gd name="T1" fmla="*/ 0 h 22"/>
                    <a:gd name="T2" fmla="*/ 21 w 21"/>
                    <a:gd name="T3" fmla="*/ 11 h 22"/>
                    <a:gd name="T4" fmla="*/ 11 w 21"/>
                    <a:gd name="T5" fmla="*/ 22 h 22"/>
                    <a:gd name="T6" fmla="*/ 0 w 21"/>
                    <a:gd name="T7" fmla="*/ 11 h 22"/>
                    <a:gd name="T8" fmla="*/ 11 w 21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2">
                      <a:moveTo>
                        <a:pt x="11" y="0"/>
                      </a:moveTo>
                      <a:lnTo>
                        <a:pt x="21" y="11"/>
                      </a:lnTo>
                      <a:lnTo>
                        <a:pt x="11" y="2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7" name="Freeform 269"/>
                <p:cNvSpPr>
                  <a:spLocks/>
                </p:cNvSpPr>
                <p:nvPr/>
              </p:nvSpPr>
              <p:spPr bwMode="auto">
                <a:xfrm>
                  <a:off x="3909" y="1500"/>
                  <a:ext cx="244" cy="245"/>
                </a:xfrm>
                <a:custGeom>
                  <a:avLst/>
                  <a:gdLst>
                    <a:gd name="T0" fmla="*/ 0 w 244"/>
                    <a:gd name="T1" fmla="*/ 233 h 245"/>
                    <a:gd name="T2" fmla="*/ 234 w 244"/>
                    <a:gd name="T3" fmla="*/ 0 h 245"/>
                    <a:gd name="T4" fmla="*/ 244 w 244"/>
                    <a:gd name="T5" fmla="*/ 11 h 245"/>
                    <a:gd name="T6" fmla="*/ 11 w 244"/>
                    <a:gd name="T7" fmla="*/ 245 h 245"/>
                    <a:gd name="T8" fmla="*/ 0 w 244"/>
                    <a:gd name="T9" fmla="*/ 233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4" h="245">
                      <a:moveTo>
                        <a:pt x="0" y="233"/>
                      </a:moveTo>
                      <a:lnTo>
                        <a:pt x="234" y="0"/>
                      </a:lnTo>
                      <a:lnTo>
                        <a:pt x="244" y="11"/>
                      </a:lnTo>
                      <a:lnTo>
                        <a:pt x="11" y="245"/>
                      </a:lnTo>
                      <a:lnTo>
                        <a:pt x="0" y="2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8" name="Freeform 270"/>
                <p:cNvSpPr>
                  <a:spLocks/>
                </p:cNvSpPr>
                <p:nvPr/>
              </p:nvSpPr>
              <p:spPr bwMode="auto">
                <a:xfrm>
                  <a:off x="3925" y="1616"/>
                  <a:ext cx="112" cy="112"/>
                </a:xfrm>
                <a:custGeom>
                  <a:avLst/>
                  <a:gdLst>
                    <a:gd name="T0" fmla="*/ 112 w 112"/>
                    <a:gd name="T1" fmla="*/ 12 h 112"/>
                    <a:gd name="T2" fmla="*/ 11 w 112"/>
                    <a:gd name="T3" fmla="*/ 112 h 112"/>
                    <a:gd name="T4" fmla="*/ 0 w 112"/>
                    <a:gd name="T5" fmla="*/ 101 h 112"/>
                    <a:gd name="T6" fmla="*/ 101 w 112"/>
                    <a:gd name="T7" fmla="*/ 0 h 112"/>
                    <a:gd name="T8" fmla="*/ 112 w 112"/>
                    <a:gd name="T9" fmla="*/ 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112">
                      <a:moveTo>
                        <a:pt x="112" y="12"/>
                      </a:moveTo>
                      <a:lnTo>
                        <a:pt x="11" y="112"/>
                      </a:lnTo>
                      <a:lnTo>
                        <a:pt x="0" y="101"/>
                      </a:lnTo>
                      <a:lnTo>
                        <a:pt x="101" y="0"/>
                      </a:lnTo>
                      <a:lnTo>
                        <a:pt x="11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59" name="Freeform 271"/>
                <p:cNvSpPr>
                  <a:spLocks/>
                </p:cNvSpPr>
                <p:nvPr/>
              </p:nvSpPr>
              <p:spPr bwMode="auto">
                <a:xfrm>
                  <a:off x="3922" y="1616"/>
                  <a:ext cx="114" cy="113"/>
                </a:xfrm>
                <a:custGeom>
                  <a:avLst/>
                  <a:gdLst>
                    <a:gd name="T0" fmla="*/ 114 w 114"/>
                    <a:gd name="T1" fmla="*/ 11 h 113"/>
                    <a:gd name="T2" fmla="*/ 12 w 114"/>
                    <a:gd name="T3" fmla="*/ 113 h 113"/>
                    <a:gd name="T4" fmla="*/ 0 w 114"/>
                    <a:gd name="T5" fmla="*/ 103 h 113"/>
                    <a:gd name="T6" fmla="*/ 103 w 114"/>
                    <a:gd name="T7" fmla="*/ 0 h 113"/>
                    <a:gd name="T8" fmla="*/ 114 w 114"/>
                    <a:gd name="T9" fmla="*/ 1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113">
                      <a:moveTo>
                        <a:pt x="114" y="11"/>
                      </a:moveTo>
                      <a:lnTo>
                        <a:pt x="12" y="113"/>
                      </a:lnTo>
                      <a:lnTo>
                        <a:pt x="0" y="103"/>
                      </a:lnTo>
                      <a:lnTo>
                        <a:pt x="103" y="0"/>
                      </a:lnTo>
                      <a:lnTo>
                        <a:pt x="1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0" name="Freeform 272"/>
                <p:cNvSpPr>
                  <a:spLocks/>
                </p:cNvSpPr>
                <p:nvPr/>
              </p:nvSpPr>
              <p:spPr bwMode="auto">
                <a:xfrm>
                  <a:off x="3934" y="1617"/>
                  <a:ext cx="103" cy="103"/>
                </a:xfrm>
                <a:custGeom>
                  <a:avLst/>
                  <a:gdLst>
                    <a:gd name="T0" fmla="*/ 103 w 103"/>
                    <a:gd name="T1" fmla="*/ 11 h 103"/>
                    <a:gd name="T2" fmla="*/ 11 w 103"/>
                    <a:gd name="T3" fmla="*/ 103 h 103"/>
                    <a:gd name="T4" fmla="*/ 0 w 103"/>
                    <a:gd name="T5" fmla="*/ 92 h 103"/>
                    <a:gd name="T6" fmla="*/ 92 w 103"/>
                    <a:gd name="T7" fmla="*/ 0 h 103"/>
                    <a:gd name="T8" fmla="*/ 103 w 103"/>
                    <a:gd name="T9" fmla="*/ 1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3" h="103">
                      <a:moveTo>
                        <a:pt x="103" y="11"/>
                      </a:moveTo>
                      <a:lnTo>
                        <a:pt x="11" y="103"/>
                      </a:lnTo>
                      <a:lnTo>
                        <a:pt x="0" y="92"/>
                      </a:lnTo>
                      <a:lnTo>
                        <a:pt x="92" y="0"/>
                      </a:lnTo>
                      <a:lnTo>
                        <a:pt x="10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1" name="Freeform 273"/>
                <p:cNvSpPr>
                  <a:spLocks/>
                </p:cNvSpPr>
                <p:nvPr/>
              </p:nvSpPr>
              <p:spPr bwMode="auto">
                <a:xfrm>
                  <a:off x="3938" y="1748"/>
                  <a:ext cx="12" cy="11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11 h 11"/>
                    <a:gd name="T4" fmla="*/ 0 w 12"/>
                    <a:gd name="T5" fmla="*/ 0 h 11"/>
                    <a:gd name="T6" fmla="*/ 1 w 12"/>
                    <a:gd name="T7" fmla="*/ 0 h 11"/>
                    <a:gd name="T8" fmla="*/ 12 w 12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2" name="Rectangle 274"/>
                <p:cNvSpPr>
                  <a:spLocks noChangeArrowheads="1"/>
                </p:cNvSpPr>
                <p:nvPr/>
              </p:nvSpPr>
              <p:spPr bwMode="auto">
                <a:xfrm>
                  <a:off x="3936" y="1752"/>
                  <a:ext cx="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3" name="Freeform 275"/>
                <p:cNvSpPr>
                  <a:spLocks/>
                </p:cNvSpPr>
                <p:nvPr/>
              </p:nvSpPr>
              <p:spPr bwMode="auto">
                <a:xfrm>
                  <a:off x="3926" y="1709"/>
                  <a:ext cx="19" cy="19"/>
                </a:xfrm>
                <a:custGeom>
                  <a:avLst/>
                  <a:gdLst>
                    <a:gd name="T0" fmla="*/ 19 w 19"/>
                    <a:gd name="T1" fmla="*/ 11 h 19"/>
                    <a:gd name="T2" fmla="*/ 11 w 19"/>
                    <a:gd name="T3" fmla="*/ 19 h 19"/>
                    <a:gd name="T4" fmla="*/ 0 w 19"/>
                    <a:gd name="T5" fmla="*/ 8 h 19"/>
                    <a:gd name="T6" fmla="*/ 8 w 19"/>
                    <a:gd name="T7" fmla="*/ 0 h 19"/>
                    <a:gd name="T8" fmla="*/ 19 w 19"/>
                    <a:gd name="T9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9" y="11"/>
                      </a:moveTo>
                      <a:lnTo>
                        <a:pt x="11" y="19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4" name="Rectangle 276"/>
                <p:cNvSpPr>
                  <a:spLocks noChangeArrowheads="1"/>
                </p:cNvSpPr>
                <p:nvPr/>
              </p:nvSpPr>
              <p:spPr bwMode="auto">
                <a:xfrm>
                  <a:off x="3907" y="1738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5" name="Freeform 277"/>
                <p:cNvSpPr>
                  <a:spLocks noEditPoints="1"/>
                </p:cNvSpPr>
                <p:nvPr/>
              </p:nvSpPr>
              <p:spPr bwMode="auto">
                <a:xfrm>
                  <a:off x="3909" y="1719"/>
                  <a:ext cx="26" cy="24"/>
                </a:xfrm>
                <a:custGeom>
                  <a:avLst/>
                  <a:gdLst>
                    <a:gd name="T0" fmla="*/ 13 w 26"/>
                    <a:gd name="T1" fmla="*/ 0 h 24"/>
                    <a:gd name="T2" fmla="*/ 25 w 26"/>
                    <a:gd name="T3" fmla="*/ 0 h 24"/>
                    <a:gd name="T4" fmla="*/ 26 w 26"/>
                    <a:gd name="T5" fmla="*/ 1 h 24"/>
                    <a:gd name="T6" fmla="*/ 15 w 26"/>
                    <a:gd name="T7" fmla="*/ 12 h 24"/>
                    <a:gd name="T8" fmla="*/ 13 w 26"/>
                    <a:gd name="T9" fmla="*/ 10 h 24"/>
                    <a:gd name="T10" fmla="*/ 13 w 26"/>
                    <a:gd name="T11" fmla="*/ 0 h 24"/>
                    <a:gd name="T12" fmla="*/ 0 w 26"/>
                    <a:gd name="T13" fmla="*/ 13 h 24"/>
                    <a:gd name="T14" fmla="*/ 13 w 26"/>
                    <a:gd name="T15" fmla="*/ 0 h 24"/>
                    <a:gd name="T16" fmla="*/ 25 w 26"/>
                    <a:gd name="T17" fmla="*/ 10 h 24"/>
                    <a:gd name="T18" fmla="*/ 11 w 26"/>
                    <a:gd name="T19" fmla="*/ 24 h 24"/>
                    <a:gd name="T20" fmla="*/ 0 w 26"/>
                    <a:gd name="T21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4">
                      <a:moveTo>
                        <a:pt x="13" y="0"/>
                      </a:moveTo>
                      <a:lnTo>
                        <a:pt x="25" y="0"/>
                      </a:lnTo>
                      <a:lnTo>
                        <a:pt x="26" y="1"/>
                      </a:lnTo>
                      <a:lnTo>
                        <a:pt x="15" y="12"/>
                      </a:lnTo>
                      <a:lnTo>
                        <a:pt x="13" y="10"/>
                      </a:lnTo>
                      <a:lnTo>
                        <a:pt x="13" y="0"/>
                      </a:lnTo>
                      <a:close/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25" y="10"/>
                      </a:lnTo>
                      <a:lnTo>
                        <a:pt x="11" y="24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6" name="Freeform 278"/>
                <p:cNvSpPr>
                  <a:spLocks/>
                </p:cNvSpPr>
                <p:nvPr/>
              </p:nvSpPr>
              <p:spPr bwMode="auto">
                <a:xfrm>
                  <a:off x="3926" y="1717"/>
                  <a:ext cx="12" cy="11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11 h 11"/>
                    <a:gd name="T4" fmla="*/ 0 w 12"/>
                    <a:gd name="T5" fmla="*/ 0 h 11"/>
                    <a:gd name="T6" fmla="*/ 1 w 12"/>
                    <a:gd name="T7" fmla="*/ 0 h 11"/>
                    <a:gd name="T8" fmla="*/ 12 w 12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7" name="Freeform 279"/>
                <p:cNvSpPr>
                  <a:spLocks/>
                </p:cNvSpPr>
                <p:nvPr/>
              </p:nvSpPr>
              <p:spPr bwMode="auto">
                <a:xfrm>
                  <a:off x="3928" y="1715"/>
                  <a:ext cx="7" cy="15"/>
                </a:xfrm>
                <a:custGeom>
                  <a:avLst/>
                  <a:gdLst>
                    <a:gd name="T0" fmla="*/ 6 w 7"/>
                    <a:gd name="T1" fmla="*/ 0 h 15"/>
                    <a:gd name="T2" fmla="*/ 7 w 7"/>
                    <a:gd name="T3" fmla="*/ 1 h 15"/>
                    <a:gd name="T4" fmla="*/ 0 w 7"/>
                    <a:gd name="T5" fmla="*/ 15 h 15"/>
                    <a:gd name="T6" fmla="*/ 0 w 7"/>
                    <a:gd name="T7" fmla="*/ 14 h 15"/>
                    <a:gd name="T8" fmla="*/ 6 w 7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5">
                      <a:moveTo>
                        <a:pt x="6" y="0"/>
                      </a:moveTo>
                      <a:lnTo>
                        <a:pt x="7" y="1"/>
                      </a:lnTo>
                      <a:lnTo>
                        <a:pt x="0" y="15"/>
                      </a:lnTo>
                      <a:lnTo>
                        <a:pt x="0" y="1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5168" name="Freeform 280"/>
                <p:cNvSpPr>
                  <a:spLocks/>
                </p:cNvSpPr>
                <p:nvPr/>
              </p:nvSpPr>
              <p:spPr bwMode="auto">
                <a:xfrm>
                  <a:off x="3922" y="1720"/>
                  <a:ext cx="16" cy="8"/>
                </a:xfrm>
                <a:custGeom>
                  <a:avLst/>
                  <a:gdLst>
                    <a:gd name="T0" fmla="*/ 16 w 16"/>
                    <a:gd name="T1" fmla="*/ 5 h 8"/>
                    <a:gd name="T2" fmla="*/ 15 w 16"/>
                    <a:gd name="T3" fmla="*/ 8 h 8"/>
                    <a:gd name="T4" fmla="*/ 0 w 16"/>
                    <a:gd name="T5" fmla="*/ 3 h 8"/>
                    <a:gd name="T6" fmla="*/ 2 w 16"/>
                    <a:gd name="T7" fmla="*/ 0 h 8"/>
                    <a:gd name="T8" fmla="*/ 16 w 16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16" y="5"/>
                      </a:moveTo>
                      <a:lnTo>
                        <a:pt x="15" y="8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grpSp>
            <p:nvGrpSpPr>
              <p:cNvPr id="3560" name="Group 281"/>
              <p:cNvGrpSpPr>
                <a:grpSpLocks/>
              </p:cNvGrpSpPr>
              <p:nvPr/>
            </p:nvGrpSpPr>
            <p:grpSpPr bwMode="auto">
              <a:xfrm>
                <a:off x="3748" y="1339"/>
                <a:ext cx="1140" cy="962"/>
                <a:chOff x="3748" y="1339"/>
                <a:chExt cx="1140" cy="962"/>
              </a:xfrm>
            </p:grpSpPr>
            <p:sp>
              <p:nvSpPr>
                <p:cNvPr id="4769" name="Freeform 282"/>
                <p:cNvSpPr>
                  <a:spLocks/>
                </p:cNvSpPr>
                <p:nvPr/>
              </p:nvSpPr>
              <p:spPr bwMode="auto">
                <a:xfrm>
                  <a:off x="3909" y="1733"/>
                  <a:ext cx="32" cy="32"/>
                </a:xfrm>
                <a:custGeom>
                  <a:avLst/>
                  <a:gdLst>
                    <a:gd name="T0" fmla="*/ 11 w 32"/>
                    <a:gd name="T1" fmla="*/ 0 h 32"/>
                    <a:gd name="T2" fmla="*/ 32 w 32"/>
                    <a:gd name="T3" fmla="*/ 22 h 32"/>
                    <a:gd name="T4" fmla="*/ 22 w 32"/>
                    <a:gd name="T5" fmla="*/ 32 h 32"/>
                    <a:gd name="T6" fmla="*/ 0 w 32"/>
                    <a:gd name="T7" fmla="*/ 11 h 32"/>
                    <a:gd name="T8" fmla="*/ 11 w 32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1" y="0"/>
                      </a:moveTo>
                      <a:lnTo>
                        <a:pt x="32" y="22"/>
                      </a:lnTo>
                      <a:lnTo>
                        <a:pt x="22" y="3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0" name="Freeform 283"/>
                <p:cNvSpPr>
                  <a:spLocks/>
                </p:cNvSpPr>
                <p:nvPr/>
              </p:nvSpPr>
              <p:spPr bwMode="auto">
                <a:xfrm>
                  <a:off x="4026" y="1500"/>
                  <a:ext cx="128" cy="128"/>
                </a:xfrm>
                <a:custGeom>
                  <a:avLst/>
                  <a:gdLst>
                    <a:gd name="T0" fmla="*/ 128 w 128"/>
                    <a:gd name="T1" fmla="*/ 12 h 128"/>
                    <a:gd name="T2" fmla="*/ 11 w 128"/>
                    <a:gd name="T3" fmla="*/ 128 h 128"/>
                    <a:gd name="T4" fmla="*/ 0 w 128"/>
                    <a:gd name="T5" fmla="*/ 117 h 128"/>
                    <a:gd name="T6" fmla="*/ 117 w 128"/>
                    <a:gd name="T7" fmla="*/ 0 h 128"/>
                    <a:gd name="T8" fmla="*/ 128 w 128"/>
                    <a:gd name="T9" fmla="*/ 1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128">
                      <a:moveTo>
                        <a:pt x="128" y="12"/>
                      </a:moveTo>
                      <a:lnTo>
                        <a:pt x="11" y="128"/>
                      </a:lnTo>
                      <a:lnTo>
                        <a:pt x="0" y="117"/>
                      </a:lnTo>
                      <a:lnTo>
                        <a:pt x="117" y="0"/>
                      </a:lnTo>
                      <a:lnTo>
                        <a:pt x="128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1" name="Freeform 284"/>
                <p:cNvSpPr>
                  <a:spLocks/>
                </p:cNvSpPr>
                <p:nvPr/>
              </p:nvSpPr>
              <p:spPr bwMode="auto">
                <a:xfrm>
                  <a:off x="4025" y="1499"/>
                  <a:ext cx="128" cy="128"/>
                </a:xfrm>
                <a:custGeom>
                  <a:avLst/>
                  <a:gdLst>
                    <a:gd name="T0" fmla="*/ 128 w 128"/>
                    <a:gd name="T1" fmla="*/ 11 h 128"/>
                    <a:gd name="T2" fmla="*/ 11 w 128"/>
                    <a:gd name="T3" fmla="*/ 128 h 128"/>
                    <a:gd name="T4" fmla="*/ 0 w 128"/>
                    <a:gd name="T5" fmla="*/ 117 h 128"/>
                    <a:gd name="T6" fmla="*/ 117 w 128"/>
                    <a:gd name="T7" fmla="*/ 0 h 128"/>
                    <a:gd name="T8" fmla="*/ 128 w 128"/>
                    <a:gd name="T9" fmla="*/ 11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128">
                      <a:moveTo>
                        <a:pt x="128" y="11"/>
                      </a:moveTo>
                      <a:lnTo>
                        <a:pt x="11" y="128"/>
                      </a:lnTo>
                      <a:lnTo>
                        <a:pt x="0" y="117"/>
                      </a:lnTo>
                      <a:lnTo>
                        <a:pt x="117" y="0"/>
                      </a:lnTo>
                      <a:lnTo>
                        <a:pt x="12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2" name="Freeform 285"/>
                <p:cNvSpPr>
                  <a:spLocks/>
                </p:cNvSpPr>
                <p:nvPr/>
              </p:nvSpPr>
              <p:spPr bwMode="auto">
                <a:xfrm>
                  <a:off x="4037" y="1560"/>
                  <a:ext cx="78" cy="78"/>
                </a:xfrm>
                <a:custGeom>
                  <a:avLst/>
                  <a:gdLst>
                    <a:gd name="T0" fmla="*/ 78 w 78"/>
                    <a:gd name="T1" fmla="*/ 12 h 78"/>
                    <a:gd name="T2" fmla="*/ 11 w 78"/>
                    <a:gd name="T3" fmla="*/ 78 h 78"/>
                    <a:gd name="T4" fmla="*/ 0 w 78"/>
                    <a:gd name="T5" fmla="*/ 67 h 78"/>
                    <a:gd name="T6" fmla="*/ 67 w 78"/>
                    <a:gd name="T7" fmla="*/ 0 h 78"/>
                    <a:gd name="T8" fmla="*/ 78 w 78"/>
                    <a:gd name="T9" fmla="*/ 1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8">
                      <a:moveTo>
                        <a:pt x="78" y="12"/>
                      </a:moveTo>
                      <a:lnTo>
                        <a:pt x="11" y="78"/>
                      </a:lnTo>
                      <a:lnTo>
                        <a:pt x="0" y="67"/>
                      </a:lnTo>
                      <a:lnTo>
                        <a:pt x="67" y="0"/>
                      </a:lnTo>
                      <a:lnTo>
                        <a:pt x="78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3" name="Freeform 286"/>
                <p:cNvSpPr>
                  <a:spLocks/>
                </p:cNvSpPr>
                <p:nvPr/>
              </p:nvSpPr>
              <p:spPr bwMode="auto">
                <a:xfrm>
                  <a:off x="4026" y="1516"/>
                  <a:ext cx="111" cy="112"/>
                </a:xfrm>
                <a:custGeom>
                  <a:avLst/>
                  <a:gdLst>
                    <a:gd name="T0" fmla="*/ 111 w 111"/>
                    <a:gd name="T1" fmla="*/ 11 h 112"/>
                    <a:gd name="T2" fmla="*/ 11 w 111"/>
                    <a:gd name="T3" fmla="*/ 112 h 112"/>
                    <a:gd name="T4" fmla="*/ 0 w 111"/>
                    <a:gd name="T5" fmla="*/ 100 h 112"/>
                    <a:gd name="T6" fmla="*/ 100 w 111"/>
                    <a:gd name="T7" fmla="*/ 0 h 112"/>
                    <a:gd name="T8" fmla="*/ 111 w 111"/>
                    <a:gd name="T9" fmla="*/ 1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112">
                      <a:moveTo>
                        <a:pt x="111" y="11"/>
                      </a:moveTo>
                      <a:lnTo>
                        <a:pt x="11" y="112"/>
                      </a:lnTo>
                      <a:lnTo>
                        <a:pt x="0" y="100"/>
                      </a:lnTo>
                      <a:lnTo>
                        <a:pt x="100" y="0"/>
                      </a:lnTo>
                      <a:lnTo>
                        <a:pt x="11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4" name="Freeform 287"/>
                <p:cNvSpPr>
                  <a:spLocks/>
                </p:cNvSpPr>
                <p:nvPr/>
              </p:nvSpPr>
              <p:spPr bwMode="auto">
                <a:xfrm>
                  <a:off x="4078" y="1539"/>
                  <a:ext cx="58" cy="58"/>
                </a:xfrm>
                <a:custGeom>
                  <a:avLst/>
                  <a:gdLst>
                    <a:gd name="T0" fmla="*/ 58 w 58"/>
                    <a:gd name="T1" fmla="*/ 11 h 58"/>
                    <a:gd name="T2" fmla="*/ 11 w 58"/>
                    <a:gd name="T3" fmla="*/ 58 h 58"/>
                    <a:gd name="T4" fmla="*/ 0 w 58"/>
                    <a:gd name="T5" fmla="*/ 47 h 58"/>
                    <a:gd name="T6" fmla="*/ 47 w 58"/>
                    <a:gd name="T7" fmla="*/ 0 h 58"/>
                    <a:gd name="T8" fmla="*/ 58 w 58"/>
                    <a:gd name="T9" fmla="*/ 11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8">
                      <a:moveTo>
                        <a:pt x="58" y="11"/>
                      </a:moveTo>
                      <a:lnTo>
                        <a:pt x="11" y="58"/>
                      </a:lnTo>
                      <a:lnTo>
                        <a:pt x="0" y="47"/>
                      </a:lnTo>
                      <a:lnTo>
                        <a:pt x="47" y="0"/>
                      </a:lnTo>
                      <a:lnTo>
                        <a:pt x="5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5" name="Freeform 288"/>
                <p:cNvSpPr>
                  <a:spLocks noEditPoints="1"/>
                </p:cNvSpPr>
                <p:nvPr/>
              </p:nvSpPr>
              <p:spPr bwMode="auto">
                <a:xfrm>
                  <a:off x="3970" y="1596"/>
                  <a:ext cx="109" cy="110"/>
                </a:xfrm>
                <a:custGeom>
                  <a:avLst/>
                  <a:gdLst>
                    <a:gd name="T0" fmla="*/ 78 w 109"/>
                    <a:gd name="T1" fmla="*/ 42 h 110"/>
                    <a:gd name="T2" fmla="*/ 10 w 109"/>
                    <a:gd name="T3" fmla="*/ 110 h 110"/>
                    <a:gd name="T4" fmla="*/ 0 w 109"/>
                    <a:gd name="T5" fmla="*/ 99 h 110"/>
                    <a:gd name="T6" fmla="*/ 67 w 109"/>
                    <a:gd name="T7" fmla="*/ 31 h 110"/>
                    <a:gd name="T8" fmla="*/ 78 w 109"/>
                    <a:gd name="T9" fmla="*/ 42 h 110"/>
                    <a:gd name="T10" fmla="*/ 109 w 109"/>
                    <a:gd name="T11" fmla="*/ 11 h 110"/>
                    <a:gd name="T12" fmla="*/ 78 w 109"/>
                    <a:gd name="T13" fmla="*/ 42 h 110"/>
                    <a:gd name="T14" fmla="*/ 67 w 109"/>
                    <a:gd name="T15" fmla="*/ 31 h 110"/>
                    <a:gd name="T16" fmla="*/ 98 w 109"/>
                    <a:gd name="T17" fmla="*/ 0 h 110"/>
                    <a:gd name="T18" fmla="*/ 109 w 109"/>
                    <a:gd name="T19" fmla="*/ 1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9" h="110">
                      <a:moveTo>
                        <a:pt x="78" y="42"/>
                      </a:moveTo>
                      <a:lnTo>
                        <a:pt x="10" y="110"/>
                      </a:lnTo>
                      <a:lnTo>
                        <a:pt x="0" y="99"/>
                      </a:lnTo>
                      <a:lnTo>
                        <a:pt x="67" y="31"/>
                      </a:lnTo>
                      <a:lnTo>
                        <a:pt x="78" y="42"/>
                      </a:lnTo>
                      <a:close/>
                      <a:moveTo>
                        <a:pt x="109" y="11"/>
                      </a:moveTo>
                      <a:lnTo>
                        <a:pt x="78" y="42"/>
                      </a:lnTo>
                      <a:lnTo>
                        <a:pt x="67" y="31"/>
                      </a:lnTo>
                      <a:lnTo>
                        <a:pt x="98" y="0"/>
                      </a:lnTo>
                      <a:lnTo>
                        <a:pt x="109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6" name="Freeform 289"/>
                <p:cNvSpPr>
                  <a:spLocks/>
                </p:cNvSpPr>
                <p:nvPr/>
              </p:nvSpPr>
              <p:spPr bwMode="auto">
                <a:xfrm>
                  <a:off x="4062" y="1579"/>
                  <a:ext cx="12" cy="11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11 h 11"/>
                    <a:gd name="T4" fmla="*/ 0 w 12"/>
                    <a:gd name="T5" fmla="*/ 0 h 11"/>
                    <a:gd name="T6" fmla="*/ 1 w 12"/>
                    <a:gd name="T7" fmla="*/ 0 h 11"/>
                    <a:gd name="T8" fmla="*/ 12 w 12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7" name="Freeform 290"/>
                <p:cNvSpPr>
                  <a:spLocks/>
                </p:cNvSpPr>
                <p:nvPr/>
              </p:nvSpPr>
              <p:spPr bwMode="auto">
                <a:xfrm>
                  <a:off x="4037" y="1604"/>
                  <a:ext cx="8" cy="14"/>
                </a:xfrm>
                <a:custGeom>
                  <a:avLst/>
                  <a:gdLst>
                    <a:gd name="T0" fmla="*/ 8 w 8"/>
                    <a:gd name="T1" fmla="*/ 14 h 14"/>
                    <a:gd name="T2" fmla="*/ 7 w 8"/>
                    <a:gd name="T3" fmla="*/ 14 h 14"/>
                    <a:gd name="T4" fmla="*/ 0 w 8"/>
                    <a:gd name="T5" fmla="*/ 0 h 14"/>
                    <a:gd name="T6" fmla="*/ 1 w 8"/>
                    <a:gd name="T7" fmla="*/ 0 h 14"/>
                    <a:gd name="T8" fmla="*/ 8 w 8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4">
                      <a:moveTo>
                        <a:pt x="8" y="14"/>
                      </a:moveTo>
                      <a:lnTo>
                        <a:pt x="7" y="14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8" name="Freeform 291"/>
                <p:cNvSpPr>
                  <a:spLocks/>
                </p:cNvSpPr>
                <p:nvPr/>
              </p:nvSpPr>
              <p:spPr bwMode="auto">
                <a:xfrm>
                  <a:off x="4005" y="1638"/>
                  <a:ext cx="32" cy="32"/>
                </a:xfrm>
                <a:custGeom>
                  <a:avLst/>
                  <a:gdLst>
                    <a:gd name="T0" fmla="*/ 32 w 32"/>
                    <a:gd name="T1" fmla="*/ 11 h 32"/>
                    <a:gd name="T2" fmla="*/ 11 w 32"/>
                    <a:gd name="T3" fmla="*/ 32 h 32"/>
                    <a:gd name="T4" fmla="*/ 0 w 32"/>
                    <a:gd name="T5" fmla="*/ 21 h 32"/>
                    <a:gd name="T6" fmla="*/ 21 w 32"/>
                    <a:gd name="T7" fmla="*/ 0 h 32"/>
                    <a:gd name="T8" fmla="*/ 32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2" y="11"/>
                      </a:moveTo>
                      <a:lnTo>
                        <a:pt x="11" y="32"/>
                      </a:lnTo>
                      <a:lnTo>
                        <a:pt x="0" y="21"/>
                      </a:lnTo>
                      <a:lnTo>
                        <a:pt x="21" y="0"/>
                      </a:lnTo>
                      <a:lnTo>
                        <a:pt x="3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79" name="Rectangle 292"/>
                <p:cNvSpPr>
                  <a:spLocks noChangeArrowheads="1"/>
                </p:cNvSpPr>
                <p:nvPr/>
              </p:nvSpPr>
              <p:spPr bwMode="auto">
                <a:xfrm>
                  <a:off x="4013" y="1631"/>
                  <a:ext cx="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0" name="Freeform 293"/>
                <p:cNvSpPr>
                  <a:spLocks/>
                </p:cNvSpPr>
                <p:nvPr/>
              </p:nvSpPr>
              <p:spPr bwMode="auto">
                <a:xfrm>
                  <a:off x="3988" y="1653"/>
                  <a:ext cx="11" cy="12"/>
                </a:xfrm>
                <a:custGeom>
                  <a:avLst/>
                  <a:gdLst>
                    <a:gd name="T0" fmla="*/ 11 w 11"/>
                    <a:gd name="T1" fmla="*/ 11 h 12"/>
                    <a:gd name="T2" fmla="*/ 11 w 11"/>
                    <a:gd name="T3" fmla="*/ 12 h 12"/>
                    <a:gd name="T4" fmla="*/ 0 w 11"/>
                    <a:gd name="T5" fmla="*/ 1 h 12"/>
                    <a:gd name="T6" fmla="*/ 0 w 11"/>
                    <a:gd name="T7" fmla="*/ 0 h 12"/>
                    <a:gd name="T8" fmla="*/ 11 w 11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2">
                      <a:moveTo>
                        <a:pt x="11" y="11"/>
                      </a:moveTo>
                      <a:lnTo>
                        <a:pt x="11" y="1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1" name="Freeform 294"/>
                <p:cNvSpPr>
                  <a:spLocks/>
                </p:cNvSpPr>
                <p:nvPr/>
              </p:nvSpPr>
              <p:spPr bwMode="auto">
                <a:xfrm>
                  <a:off x="3945" y="1719"/>
                  <a:ext cx="12" cy="12"/>
                </a:xfrm>
                <a:custGeom>
                  <a:avLst/>
                  <a:gdLst>
                    <a:gd name="T0" fmla="*/ 12 w 12"/>
                    <a:gd name="T1" fmla="*/ 10 h 12"/>
                    <a:gd name="T2" fmla="*/ 10 w 12"/>
                    <a:gd name="T3" fmla="*/ 12 h 12"/>
                    <a:gd name="T4" fmla="*/ 0 w 12"/>
                    <a:gd name="T5" fmla="*/ 1 h 12"/>
                    <a:gd name="T6" fmla="*/ 1 w 12"/>
                    <a:gd name="T7" fmla="*/ 0 h 12"/>
                    <a:gd name="T8" fmla="*/ 12 w 12"/>
                    <a:gd name="T9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2" y="10"/>
                      </a:moveTo>
                      <a:lnTo>
                        <a:pt x="10" y="12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2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2" name="Freeform 295"/>
                <p:cNvSpPr>
                  <a:spLocks/>
                </p:cNvSpPr>
                <p:nvPr/>
              </p:nvSpPr>
              <p:spPr bwMode="auto">
                <a:xfrm>
                  <a:off x="3945" y="1701"/>
                  <a:ext cx="29" cy="30"/>
                </a:xfrm>
                <a:custGeom>
                  <a:avLst/>
                  <a:gdLst>
                    <a:gd name="T0" fmla="*/ 29 w 29"/>
                    <a:gd name="T1" fmla="*/ 12 h 30"/>
                    <a:gd name="T2" fmla="*/ 10 w 29"/>
                    <a:gd name="T3" fmla="*/ 30 h 30"/>
                    <a:gd name="T4" fmla="*/ 0 w 29"/>
                    <a:gd name="T5" fmla="*/ 19 h 30"/>
                    <a:gd name="T6" fmla="*/ 18 w 29"/>
                    <a:gd name="T7" fmla="*/ 0 h 30"/>
                    <a:gd name="T8" fmla="*/ 29 w 29"/>
                    <a:gd name="T9" fmla="*/ 1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0">
                      <a:moveTo>
                        <a:pt x="29" y="12"/>
                      </a:moveTo>
                      <a:lnTo>
                        <a:pt x="10" y="30"/>
                      </a:lnTo>
                      <a:lnTo>
                        <a:pt x="0" y="19"/>
                      </a:lnTo>
                      <a:lnTo>
                        <a:pt x="18" y="0"/>
                      </a:lnTo>
                      <a:lnTo>
                        <a:pt x="29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3" name="Freeform 296"/>
                <p:cNvSpPr>
                  <a:spLocks/>
                </p:cNvSpPr>
                <p:nvPr/>
              </p:nvSpPr>
              <p:spPr bwMode="auto">
                <a:xfrm>
                  <a:off x="3953" y="1733"/>
                  <a:ext cx="11" cy="12"/>
                </a:xfrm>
                <a:custGeom>
                  <a:avLst/>
                  <a:gdLst>
                    <a:gd name="T0" fmla="*/ 11 w 11"/>
                    <a:gd name="T1" fmla="*/ 11 h 12"/>
                    <a:gd name="T2" fmla="*/ 11 w 11"/>
                    <a:gd name="T3" fmla="*/ 12 h 12"/>
                    <a:gd name="T4" fmla="*/ 0 w 11"/>
                    <a:gd name="T5" fmla="*/ 0 h 12"/>
                    <a:gd name="T6" fmla="*/ 0 w 11"/>
                    <a:gd name="T7" fmla="*/ 0 h 12"/>
                    <a:gd name="T8" fmla="*/ 11 w 11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2">
                      <a:moveTo>
                        <a:pt x="11" y="11"/>
                      </a:moveTo>
                      <a:lnTo>
                        <a:pt x="11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4" name="Freeform 297"/>
                <p:cNvSpPr>
                  <a:spLocks/>
                </p:cNvSpPr>
                <p:nvPr/>
              </p:nvSpPr>
              <p:spPr bwMode="auto">
                <a:xfrm>
                  <a:off x="3948" y="1669"/>
                  <a:ext cx="58" cy="58"/>
                </a:xfrm>
                <a:custGeom>
                  <a:avLst/>
                  <a:gdLst>
                    <a:gd name="T0" fmla="*/ 58 w 58"/>
                    <a:gd name="T1" fmla="*/ 11 h 58"/>
                    <a:gd name="T2" fmla="*/ 11 w 58"/>
                    <a:gd name="T3" fmla="*/ 58 h 58"/>
                    <a:gd name="T4" fmla="*/ 0 w 58"/>
                    <a:gd name="T5" fmla="*/ 47 h 58"/>
                    <a:gd name="T6" fmla="*/ 47 w 58"/>
                    <a:gd name="T7" fmla="*/ 0 h 58"/>
                    <a:gd name="T8" fmla="*/ 58 w 58"/>
                    <a:gd name="T9" fmla="*/ 11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8">
                      <a:moveTo>
                        <a:pt x="58" y="11"/>
                      </a:moveTo>
                      <a:lnTo>
                        <a:pt x="11" y="58"/>
                      </a:lnTo>
                      <a:lnTo>
                        <a:pt x="0" y="47"/>
                      </a:lnTo>
                      <a:lnTo>
                        <a:pt x="47" y="0"/>
                      </a:lnTo>
                      <a:lnTo>
                        <a:pt x="5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5" name="Freeform 298"/>
                <p:cNvSpPr>
                  <a:spLocks/>
                </p:cNvSpPr>
                <p:nvPr/>
              </p:nvSpPr>
              <p:spPr bwMode="auto">
                <a:xfrm>
                  <a:off x="4132" y="1533"/>
                  <a:ext cx="21" cy="22"/>
                </a:xfrm>
                <a:custGeom>
                  <a:avLst/>
                  <a:gdLst>
                    <a:gd name="T0" fmla="*/ 10 w 21"/>
                    <a:gd name="T1" fmla="*/ 0 h 22"/>
                    <a:gd name="T2" fmla="*/ 21 w 21"/>
                    <a:gd name="T3" fmla="*/ 11 h 22"/>
                    <a:gd name="T4" fmla="*/ 11 w 21"/>
                    <a:gd name="T5" fmla="*/ 22 h 22"/>
                    <a:gd name="T6" fmla="*/ 0 w 21"/>
                    <a:gd name="T7" fmla="*/ 11 h 22"/>
                    <a:gd name="T8" fmla="*/ 10 w 21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2">
                      <a:moveTo>
                        <a:pt x="10" y="0"/>
                      </a:moveTo>
                      <a:lnTo>
                        <a:pt x="21" y="11"/>
                      </a:lnTo>
                      <a:lnTo>
                        <a:pt x="11" y="22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6" name="Freeform 299"/>
                <p:cNvSpPr>
                  <a:spLocks/>
                </p:cNvSpPr>
                <p:nvPr/>
              </p:nvSpPr>
              <p:spPr bwMode="auto">
                <a:xfrm>
                  <a:off x="4111" y="1533"/>
                  <a:ext cx="31" cy="32"/>
                </a:xfrm>
                <a:custGeom>
                  <a:avLst/>
                  <a:gdLst>
                    <a:gd name="T0" fmla="*/ 31 w 31"/>
                    <a:gd name="T1" fmla="*/ 11 h 32"/>
                    <a:gd name="T2" fmla="*/ 10 w 31"/>
                    <a:gd name="T3" fmla="*/ 32 h 32"/>
                    <a:gd name="T4" fmla="*/ 0 w 31"/>
                    <a:gd name="T5" fmla="*/ 21 h 32"/>
                    <a:gd name="T6" fmla="*/ 20 w 31"/>
                    <a:gd name="T7" fmla="*/ 0 h 32"/>
                    <a:gd name="T8" fmla="*/ 31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31" y="11"/>
                      </a:moveTo>
                      <a:lnTo>
                        <a:pt x="10" y="32"/>
                      </a:lnTo>
                      <a:lnTo>
                        <a:pt x="0" y="21"/>
                      </a:lnTo>
                      <a:lnTo>
                        <a:pt x="20" y="0"/>
                      </a:lnTo>
                      <a:lnTo>
                        <a:pt x="3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7" name="Freeform 300"/>
                <p:cNvSpPr>
                  <a:spLocks/>
                </p:cNvSpPr>
                <p:nvPr/>
              </p:nvSpPr>
              <p:spPr bwMode="auto">
                <a:xfrm>
                  <a:off x="4128" y="1535"/>
                  <a:ext cx="12" cy="13"/>
                </a:xfrm>
                <a:custGeom>
                  <a:avLst/>
                  <a:gdLst>
                    <a:gd name="T0" fmla="*/ 12 w 12"/>
                    <a:gd name="T1" fmla="*/ 12 h 13"/>
                    <a:gd name="T2" fmla="*/ 11 w 12"/>
                    <a:gd name="T3" fmla="*/ 13 h 13"/>
                    <a:gd name="T4" fmla="*/ 0 w 12"/>
                    <a:gd name="T5" fmla="*/ 2 h 13"/>
                    <a:gd name="T6" fmla="*/ 1 w 12"/>
                    <a:gd name="T7" fmla="*/ 0 h 13"/>
                    <a:gd name="T8" fmla="*/ 12 w 1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12" y="12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8" name="Freeform 301"/>
                <p:cNvSpPr>
                  <a:spLocks/>
                </p:cNvSpPr>
                <p:nvPr/>
              </p:nvSpPr>
              <p:spPr bwMode="auto">
                <a:xfrm>
                  <a:off x="4143" y="1523"/>
                  <a:ext cx="32" cy="32"/>
                </a:xfrm>
                <a:custGeom>
                  <a:avLst/>
                  <a:gdLst>
                    <a:gd name="T0" fmla="*/ 32 w 32"/>
                    <a:gd name="T1" fmla="*/ 10 h 32"/>
                    <a:gd name="T2" fmla="*/ 10 w 32"/>
                    <a:gd name="T3" fmla="*/ 32 h 32"/>
                    <a:gd name="T4" fmla="*/ 0 w 32"/>
                    <a:gd name="T5" fmla="*/ 21 h 32"/>
                    <a:gd name="T6" fmla="*/ 21 w 32"/>
                    <a:gd name="T7" fmla="*/ 0 h 32"/>
                    <a:gd name="T8" fmla="*/ 32 w 32"/>
                    <a:gd name="T9" fmla="*/ 1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2" y="10"/>
                      </a:moveTo>
                      <a:lnTo>
                        <a:pt x="10" y="32"/>
                      </a:lnTo>
                      <a:lnTo>
                        <a:pt x="0" y="21"/>
                      </a:lnTo>
                      <a:lnTo>
                        <a:pt x="21" y="0"/>
                      </a:lnTo>
                      <a:lnTo>
                        <a:pt x="32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89" name="Rectangle 302"/>
                <p:cNvSpPr>
                  <a:spLocks noChangeArrowheads="1"/>
                </p:cNvSpPr>
                <p:nvPr/>
              </p:nvSpPr>
              <p:spPr bwMode="auto">
                <a:xfrm>
                  <a:off x="4140" y="1549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0" name="Freeform 303"/>
                <p:cNvSpPr>
                  <a:spLocks noEditPoints="1"/>
                </p:cNvSpPr>
                <p:nvPr/>
              </p:nvSpPr>
              <p:spPr bwMode="auto">
                <a:xfrm>
                  <a:off x="4142" y="1499"/>
                  <a:ext cx="35" cy="33"/>
                </a:xfrm>
                <a:custGeom>
                  <a:avLst/>
                  <a:gdLst>
                    <a:gd name="T0" fmla="*/ 33 w 35"/>
                    <a:gd name="T1" fmla="*/ 22 h 33"/>
                    <a:gd name="T2" fmla="*/ 35 w 35"/>
                    <a:gd name="T3" fmla="*/ 28 h 33"/>
                    <a:gd name="T4" fmla="*/ 35 w 35"/>
                    <a:gd name="T5" fmla="*/ 29 h 33"/>
                    <a:gd name="T6" fmla="*/ 20 w 35"/>
                    <a:gd name="T7" fmla="*/ 29 h 33"/>
                    <a:gd name="T8" fmla="*/ 20 w 35"/>
                    <a:gd name="T9" fmla="*/ 28 h 33"/>
                    <a:gd name="T10" fmla="*/ 33 w 35"/>
                    <a:gd name="T11" fmla="*/ 22 h 33"/>
                    <a:gd name="T12" fmla="*/ 11 w 35"/>
                    <a:gd name="T13" fmla="*/ 0 h 33"/>
                    <a:gd name="T14" fmla="*/ 33 w 35"/>
                    <a:gd name="T15" fmla="*/ 22 h 33"/>
                    <a:gd name="T16" fmla="*/ 22 w 35"/>
                    <a:gd name="T17" fmla="*/ 33 h 33"/>
                    <a:gd name="T18" fmla="*/ 0 w 35"/>
                    <a:gd name="T19" fmla="*/ 11 h 33"/>
                    <a:gd name="T20" fmla="*/ 11 w 35"/>
                    <a:gd name="T2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33">
                      <a:moveTo>
                        <a:pt x="33" y="22"/>
                      </a:moveTo>
                      <a:lnTo>
                        <a:pt x="35" y="28"/>
                      </a:lnTo>
                      <a:lnTo>
                        <a:pt x="35" y="29"/>
                      </a:lnTo>
                      <a:lnTo>
                        <a:pt x="20" y="29"/>
                      </a:lnTo>
                      <a:lnTo>
                        <a:pt x="20" y="28"/>
                      </a:lnTo>
                      <a:lnTo>
                        <a:pt x="33" y="22"/>
                      </a:lnTo>
                      <a:close/>
                      <a:moveTo>
                        <a:pt x="11" y="0"/>
                      </a:moveTo>
                      <a:lnTo>
                        <a:pt x="33" y="22"/>
                      </a:lnTo>
                      <a:lnTo>
                        <a:pt x="22" y="3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1" name="Freeform 304"/>
                <p:cNvSpPr>
                  <a:spLocks/>
                </p:cNvSpPr>
                <p:nvPr/>
              </p:nvSpPr>
              <p:spPr bwMode="auto">
                <a:xfrm>
                  <a:off x="4140" y="1536"/>
                  <a:ext cx="13" cy="17"/>
                </a:xfrm>
                <a:custGeom>
                  <a:avLst/>
                  <a:gdLst>
                    <a:gd name="T0" fmla="*/ 9 w 13"/>
                    <a:gd name="T1" fmla="*/ 17 h 17"/>
                    <a:gd name="T2" fmla="*/ 0 w 13"/>
                    <a:gd name="T3" fmla="*/ 15 h 17"/>
                    <a:gd name="T4" fmla="*/ 4 w 13"/>
                    <a:gd name="T5" fmla="*/ 0 h 17"/>
                    <a:gd name="T6" fmla="*/ 13 w 13"/>
                    <a:gd name="T7" fmla="*/ 3 h 17"/>
                    <a:gd name="T8" fmla="*/ 9 w 13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7">
                      <a:moveTo>
                        <a:pt x="9" y="17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13" y="3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2" name="Freeform 305"/>
                <p:cNvSpPr>
                  <a:spLocks/>
                </p:cNvSpPr>
                <p:nvPr/>
              </p:nvSpPr>
              <p:spPr bwMode="auto">
                <a:xfrm>
                  <a:off x="4125" y="1526"/>
                  <a:ext cx="33" cy="23"/>
                </a:xfrm>
                <a:custGeom>
                  <a:avLst/>
                  <a:gdLst>
                    <a:gd name="T0" fmla="*/ 29 w 33"/>
                    <a:gd name="T1" fmla="*/ 23 h 23"/>
                    <a:gd name="T2" fmla="*/ 0 w 33"/>
                    <a:gd name="T3" fmla="*/ 15 h 23"/>
                    <a:gd name="T4" fmla="*/ 5 w 33"/>
                    <a:gd name="T5" fmla="*/ 0 h 23"/>
                    <a:gd name="T6" fmla="*/ 33 w 33"/>
                    <a:gd name="T7" fmla="*/ 8 h 23"/>
                    <a:gd name="T8" fmla="*/ 29 w 33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23">
                      <a:moveTo>
                        <a:pt x="29" y="23"/>
                      </a:moveTo>
                      <a:lnTo>
                        <a:pt x="0" y="15"/>
                      </a:lnTo>
                      <a:lnTo>
                        <a:pt x="5" y="0"/>
                      </a:lnTo>
                      <a:lnTo>
                        <a:pt x="33" y="8"/>
                      </a:lnTo>
                      <a:lnTo>
                        <a:pt x="29" y="2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3" name="Freeform 306"/>
                <p:cNvSpPr>
                  <a:spLocks/>
                </p:cNvSpPr>
                <p:nvPr/>
              </p:nvSpPr>
              <p:spPr bwMode="auto">
                <a:xfrm>
                  <a:off x="4124" y="1521"/>
                  <a:ext cx="38" cy="24"/>
                </a:xfrm>
                <a:custGeom>
                  <a:avLst/>
                  <a:gdLst>
                    <a:gd name="T0" fmla="*/ 34 w 38"/>
                    <a:gd name="T1" fmla="*/ 24 h 24"/>
                    <a:gd name="T2" fmla="*/ 0 w 38"/>
                    <a:gd name="T3" fmla="*/ 15 h 24"/>
                    <a:gd name="T4" fmla="*/ 4 w 38"/>
                    <a:gd name="T5" fmla="*/ 0 h 24"/>
                    <a:gd name="T6" fmla="*/ 38 w 38"/>
                    <a:gd name="T7" fmla="*/ 9 h 24"/>
                    <a:gd name="T8" fmla="*/ 34 w 38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24">
                      <a:moveTo>
                        <a:pt x="34" y="24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38" y="9"/>
                      </a:lnTo>
                      <a:lnTo>
                        <a:pt x="34" y="2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4" name="Freeform 307"/>
                <p:cNvSpPr>
                  <a:spLocks/>
                </p:cNvSpPr>
                <p:nvPr/>
              </p:nvSpPr>
              <p:spPr bwMode="auto">
                <a:xfrm>
                  <a:off x="4129" y="1516"/>
                  <a:ext cx="37" cy="25"/>
                </a:xfrm>
                <a:custGeom>
                  <a:avLst/>
                  <a:gdLst>
                    <a:gd name="T0" fmla="*/ 33 w 37"/>
                    <a:gd name="T1" fmla="*/ 25 h 25"/>
                    <a:gd name="T2" fmla="*/ 0 w 37"/>
                    <a:gd name="T3" fmla="*/ 15 h 25"/>
                    <a:gd name="T4" fmla="*/ 4 w 37"/>
                    <a:gd name="T5" fmla="*/ 0 h 25"/>
                    <a:gd name="T6" fmla="*/ 37 w 37"/>
                    <a:gd name="T7" fmla="*/ 10 h 25"/>
                    <a:gd name="T8" fmla="*/ 33 w 37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25">
                      <a:moveTo>
                        <a:pt x="33" y="25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37" y="10"/>
                      </a:lnTo>
                      <a:lnTo>
                        <a:pt x="33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5" name="Freeform 308"/>
                <p:cNvSpPr>
                  <a:spLocks/>
                </p:cNvSpPr>
                <p:nvPr/>
              </p:nvSpPr>
              <p:spPr bwMode="auto">
                <a:xfrm>
                  <a:off x="4132" y="1512"/>
                  <a:ext cx="39" cy="25"/>
                </a:xfrm>
                <a:custGeom>
                  <a:avLst/>
                  <a:gdLst>
                    <a:gd name="T0" fmla="*/ 34 w 39"/>
                    <a:gd name="T1" fmla="*/ 25 h 25"/>
                    <a:gd name="T2" fmla="*/ 0 w 39"/>
                    <a:gd name="T3" fmla="*/ 15 h 25"/>
                    <a:gd name="T4" fmla="*/ 4 w 39"/>
                    <a:gd name="T5" fmla="*/ 0 h 25"/>
                    <a:gd name="T6" fmla="*/ 39 w 39"/>
                    <a:gd name="T7" fmla="*/ 9 h 25"/>
                    <a:gd name="T8" fmla="*/ 34 w 39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25">
                      <a:moveTo>
                        <a:pt x="34" y="25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39" y="9"/>
                      </a:lnTo>
                      <a:lnTo>
                        <a:pt x="34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6" name="Freeform 309"/>
                <p:cNvSpPr>
                  <a:spLocks/>
                </p:cNvSpPr>
                <p:nvPr/>
              </p:nvSpPr>
              <p:spPr bwMode="auto">
                <a:xfrm>
                  <a:off x="4135" y="1508"/>
                  <a:ext cx="32" cy="22"/>
                </a:xfrm>
                <a:custGeom>
                  <a:avLst/>
                  <a:gdLst>
                    <a:gd name="T0" fmla="*/ 28 w 32"/>
                    <a:gd name="T1" fmla="*/ 22 h 22"/>
                    <a:gd name="T2" fmla="*/ 0 w 32"/>
                    <a:gd name="T3" fmla="*/ 15 h 22"/>
                    <a:gd name="T4" fmla="*/ 4 w 32"/>
                    <a:gd name="T5" fmla="*/ 0 h 22"/>
                    <a:gd name="T6" fmla="*/ 32 w 32"/>
                    <a:gd name="T7" fmla="*/ 7 h 22"/>
                    <a:gd name="T8" fmla="*/ 28 w 32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22">
                      <a:moveTo>
                        <a:pt x="28" y="22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32" y="7"/>
                      </a:ln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7" name="Freeform 310"/>
                <p:cNvSpPr>
                  <a:spLocks/>
                </p:cNvSpPr>
                <p:nvPr/>
              </p:nvSpPr>
              <p:spPr bwMode="auto">
                <a:xfrm>
                  <a:off x="4139" y="1503"/>
                  <a:ext cx="21" cy="20"/>
                </a:xfrm>
                <a:custGeom>
                  <a:avLst/>
                  <a:gdLst>
                    <a:gd name="T0" fmla="*/ 17 w 21"/>
                    <a:gd name="T1" fmla="*/ 20 h 20"/>
                    <a:gd name="T2" fmla="*/ 0 w 21"/>
                    <a:gd name="T3" fmla="*/ 15 h 20"/>
                    <a:gd name="T4" fmla="*/ 4 w 21"/>
                    <a:gd name="T5" fmla="*/ 0 h 20"/>
                    <a:gd name="T6" fmla="*/ 21 w 21"/>
                    <a:gd name="T7" fmla="*/ 5 h 20"/>
                    <a:gd name="T8" fmla="*/ 17 w 21"/>
                    <a:gd name="T9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17" y="20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21" y="5"/>
                      </a:lnTo>
                      <a:lnTo>
                        <a:pt x="17" y="2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8" name="Freeform 311"/>
                <p:cNvSpPr>
                  <a:spLocks/>
                </p:cNvSpPr>
                <p:nvPr/>
              </p:nvSpPr>
              <p:spPr bwMode="auto">
                <a:xfrm>
                  <a:off x="4144" y="1499"/>
                  <a:ext cx="8" cy="16"/>
                </a:xfrm>
                <a:custGeom>
                  <a:avLst/>
                  <a:gdLst>
                    <a:gd name="T0" fmla="*/ 4 w 8"/>
                    <a:gd name="T1" fmla="*/ 16 h 16"/>
                    <a:gd name="T2" fmla="*/ 0 w 8"/>
                    <a:gd name="T3" fmla="*/ 15 h 16"/>
                    <a:gd name="T4" fmla="*/ 4 w 8"/>
                    <a:gd name="T5" fmla="*/ 0 h 16"/>
                    <a:gd name="T6" fmla="*/ 8 w 8"/>
                    <a:gd name="T7" fmla="*/ 1 h 16"/>
                    <a:gd name="T8" fmla="*/ 4 w 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4" y="16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4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99" name="Freeform 312"/>
                <p:cNvSpPr>
                  <a:spLocks noEditPoints="1"/>
                </p:cNvSpPr>
                <p:nvPr/>
              </p:nvSpPr>
              <p:spPr bwMode="auto">
                <a:xfrm>
                  <a:off x="3975" y="1644"/>
                  <a:ext cx="117" cy="131"/>
                </a:xfrm>
                <a:custGeom>
                  <a:avLst/>
                  <a:gdLst>
                    <a:gd name="T0" fmla="*/ 50 w 117"/>
                    <a:gd name="T1" fmla="*/ 58 h 131"/>
                    <a:gd name="T2" fmla="*/ 50 w 117"/>
                    <a:gd name="T3" fmla="*/ 58 h 131"/>
                    <a:gd name="T4" fmla="*/ 106 w 117"/>
                    <a:gd name="T5" fmla="*/ 0 h 131"/>
                    <a:gd name="T6" fmla="*/ 117 w 117"/>
                    <a:gd name="T7" fmla="*/ 11 h 131"/>
                    <a:gd name="T8" fmla="*/ 61 w 117"/>
                    <a:gd name="T9" fmla="*/ 69 h 131"/>
                    <a:gd name="T10" fmla="*/ 50 w 117"/>
                    <a:gd name="T11" fmla="*/ 58 h 131"/>
                    <a:gd name="T12" fmla="*/ 0 w 117"/>
                    <a:gd name="T13" fmla="*/ 121 h 131"/>
                    <a:gd name="T14" fmla="*/ 50 w 117"/>
                    <a:gd name="T15" fmla="*/ 58 h 131"/>
                    <a:gd name="T16" fmla="*/ 62 w 117"/>
                    <a:gd name="T17" fmla="*/ 68 h 131"/>
                    <a:gd name="T18" fmla="*/ 12 w 117"/>
                    <a:gd name="T19" fmla="*/ 131 h 131"/>
                    <a:gd name="T20" fmla="*/ 0 w 117"/>
                    <a:gd name="T21" fmla="*/ 121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7" h="131">
                      <a:moveTo>
                        <a:pt x="50" y="58"/>
                      </a:moveTo>
                      <a:lnTo>
                        <a:pt x="50" y="58"/>
                      </a:lnTo>
                      <a:lnTo>
                        <a:pt x="106" y="0"/>
                      </a:lnTo>
                      <a:lnTo>
                        <a:pt x="117" y="11"/>
                      </a:lnTo>
                      <a:lnTo>
                        <a:pt x="61" y="69"/>
                      </a:lnTo>
                      <a:lnTo>
                        <a:pt x="50" y="58"/>
                      </a:lnTo>
                      <a:close/>
                      <a:moveTo>
                        <a:pt x="0" y="121"/>
                      </a:moveTo>
                      <a:lnTo>
                        <a:pt x="50" y="58"/>
                      </a:lnTo>
                      <a:lnTo>
                        <a:pt x="62" y="68"/>
                      </a:lnTo>
                      <a:lnTo>
                        <a:pt x="12" y="131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0" name="Freeform 313"/>
                <p:cNvSpPr>
                  <a:spLocks noEditPoints="1"/>
                </p:cNvSpPr>
                <p:nvPr/>
              </p:nvSpPr>
              <p:spPr bwMode="auto">
                <a:xfrm>
                  <a:off x="3975" y="1644"/>
                  <a:ext cx="117" cy="131"/>
                </a:xfrm>
                <a:custGeom>
                  <a:avLst/>
                  <a:gdLst>
                    <a:gd name="T0" fmla="*/ 50 w 117"/>
                    <a:gd name="T1" fmla="*/ 58 h 131"/>
                    <a:gd name="T2" fmla="*/ 50 w 117"/>
                    <a:gd name="T3" fmla="*/ 58 h 131"/>
                    <a:gd name="T4" fmla="*/ 106 w 117"/>
                    <a:gd name="T5" fmla="*/ 0 h 131"/>
                    <a:gd name="T6" fmla="*/ 117 w 117"/>
                    <a:gd name="T7" fmla="*/ 11 h 131"/>
                    <a:gd name="T8" fmla="*/ 61 w 117"/>
                    <a:gd name="T9" fmla="*/ 69 h 131"/>
                    <a:gd name="T10" fmla="*/ 50 w 117"/>
                    <a:gd name="T11" fmla="*/ 58 h 131"/>
                    <a:gd name="T12" fmla="*/ 0 w 117"/>
                    <a:gd name="T13" fmla="*/ 121 h 131"/>
                    <a:gd name="T14" fmla="*/ 50 w 117"/>
                    <a:gd name="T15" fmla="*/ 58 h 131"/>
                    <a:gd name="T16" fmla="*/ 62 w 117"/>
                    <a:gd name="T17" fmla="*/ 68 h 131"/>
                    <a:gd name="T18" fmla="*/ 12 w 117"/>
                    <a:gd name="T19" fmla="*/ 131 h 131"/>
                    <a:gd name="T20" fmla="*/ 0 w 117"/>
                    <a:gd name="T21" fmla="*/ 121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7" h="131">
                      <a:moveTo>
                        <a:pt x="50" y="58"/>
                      </a:moveTo>
                      <a:lnTo>
                        <a:pt x="50" y="58"/>
                      </a:lnTo>
                      <a:lnTo>
                        <a:pt x="106" y="0"/>
                      </a:lnTo>
                      <a:lnTo>
                        <a:pt x="117" y="11"/>
                      </a:lnTo>
                      <a:lnTo>
                        <a:pt x="61" y="69"/>
                      </a:lnTo>
                      <a:lnTo>
                        <a:pt x="50" y="58"/>
                      </a:lnTo>
                      <a:close/>
                      <a:moveTo>
                        <a:pt x="0" y="121"/>
                      </a:moveTo>
                      <a:lnTo>
                        <a:pt x="50" y="58"/>
                      </a:lnTo>
                      <a:lnTo>
                        <a:pt x="62" y="68"/>
                      </a:lnTo>
                      <a:lnTo>
                        <a:pt x="12" y="131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1" name="Freeform 314"/>
                <p:cNvSpPr>
                  <a:spLocks/>
                </p:cNvSpPr>
                <p:nvPr/>
              </p:nvSpPr>
              <p:spPr bwMode="auto">
                <a:xfrm>
                  <a:off x="3981" y="1658"/>
                  <a:ext cx="97" cy="109"/>
                </a:xfrm>
                <a:custGeom>
                  <a:avLst/>
                  <a:gdLst>
                    <a:gd name="T0" fmla="*/ 0 w 97"/>
                    <a:gd name="T1" fmla="*/ 99 h 109"/>
                    <a:gd name="T2" fmla="*/ 85 w 97"/>
                    <a:gd name="T3" fmla="*/ 0 h 109"/>
                    <a:gd name="T4" fmla="*/ 97 w 97"/>
                    <a:gd name="T5" fmla="*/ 10 h 109"/>
                    <a:gd name="T6" fmla="*/ 12 w 97"/>
                    <a:gd name="T7" fmla="*/ 109 h 109"/>
                    <a:gd name="T8" fmla="*/ 0 w 97"/>
                    <a:gd name="T9" fmla="*/ 9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09">
                      <a:moveTo>
                        <a:pt x="0" y="99"/>
                      </a:moveTo>
                      <a:lnTo>
                        <a:pt x="85" y="0"/>
                      </a:lnTo>
                      <a:lnTo>
                        <a:pt x="97" y="10"/>
                      </a:lnTo>
                      <a:lnTo>
                        <a:pt x="12" y="109"/>
                      </a:lnTo>
                      <a:lnTo>
                        <a:pt x="0" y="9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2" name="Freeform 315"/>
                <p:cNvSpPr>
                  <a:spLocks/>
                </p:cNvSpPr>
                <p:nvPr/>
              </p:nvSpPr>
              <p:spPr bwMode="auto">
                <a:xfrm>
                  <a:off x="4164" y="1566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4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4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3" name="Freeform 316"/>
                <p:cNvSpPr>
                  <a:spLocks/>
                </p:cNvSpPr>
                <p:nvPr/>
              </p:nvSpPr>
              <p:spPr bwMode="auto">
                <a:xfrm>
                  <a:off x="4161" y="1562"/>
                  <a:ext cx="10" cy="16"/>
                </a:xfrm>
                <a:custGeom>
                  <a:avLst/>
                  <a:gdLst>
                    <a:gd name="T0" fmla="*/ 0 w 10"/>
                    <a:gd name="T1" fmla="*/ 2 h 16"/>
                    <a:gd name="T2" fmla="*/ 2 w 10"/>
                    <a:gd name="T3" fmla="*/ 0 h 16"/>
                    <a:gd name="T4" fmla="*/ 10 w 10"/>
                    <a:gd name="T5" fmla="*/ 14 h 16"/>
                    <a:gd name="T6" fmla="*/ 7 w 10"/>
                    <a:gd name="T7" fmla="*/ 16 h 16"/>
                    <a:gd name="T8" fmla="*/ 0 w 10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0" y="14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4" name="Freeform 317"/>
                <p:cNvSpPr>
                  <a:spLocks/>
                </p:cNvSpPr>
                <p:nvPr/>
              </p:nvSpPr>
              <p:spPr bwMode="auto">
                <a:xfrm>
                  <a:off x="4157" y="1559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3 w 10"/>
                    <a:gd name="T3" fmla="*/ 0 h 15"/>
                    <a:gd name="T4" fmla="*/ 10 w 10"/>
                    <a:gd name="T5" fmla="*/ 13 h 15"/>
                    <a:gd name="T6" fmla="*/ 7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0" y="13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5" name="Freeform 318"/>
                <p:cNvSpPr>
                  <a:spLocks/>
                </p:cNvSpPr>
                <p:nvPr/>
              </p:nvSpPr>
              <p:spPr bwMode="auto">
                <a:xfrm>
                  <a:off x="4153" y="1555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4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4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6" name="Freeform 319"/>
                <p:cNvSpPr>
                  <a:spLocks/>
                </p:cNvSpPr>
                <p:nvPr/>
              </p:nvSpPr>
              <p:spPr bwMode="auto">
                <a:xfrm>
                  <a:off x="4149" y="1551"/>
                  <a:ext cx="11" cy="15"/>
                </a:xfrm>
                <a:custGeom>
                  <a:avLst/>
                  <a:gdLst>
                    <a:gd name="T0" fmla="*/ 0 w 11"/>
                    <a:gd name="T1" fmla="*/ 1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7" name="Freeform 320"/>
                <p:cNvSpPr>
                  <a:spLocks/>
                </p:cNvSpPr>
                <p:nvPr/>
              </p:nvSpPr>
              <p:spPr bwMode="auto">
                <a:xfrm>
                  <a:off x="4145" y="1547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8" name="Freeform 321"/>
                <p:cNvSpPr>
                  <a:spLocks/>
                </p:cNvSpPr>
                <p:nvPr/>
              </p:nvSpPr>
              <p:spPr bwMode="auto">
                <a:xfrm>
                  <a:off x="4141" y="1543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4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4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09" name="Freeform 322"/>
                <p:cNvSpPr>
                  <a:spLocks/>
                </p:cNvSpPr>
                <p:nvPr/>
              </p:nvSpPr>
              <p:spPr bwMode="auto">
                <a:xfrm>
                  <a:off x="4138" y="1540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2 w 10"/>
                    <a:gd name="T3" fmla="*/ 0 h 15"/>
                    <a:gd name="T4" fmla="*/ 10 w 10"/>
                    <a:gd name="T5" fmla="*/ 13 h 15"/>
                    <a:gd name="T6" fmla="*/ 7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0" y="13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0" name="Freeform 323"/>
                <p:cNvSpPr>
                  <a:spLocks/>
                </p:cNvSpPr>
                <p:nvPr/>
              </p:nvSpPr>
              <p:spPr bwMode="auto">
                <a:xfrm>
                  <a:off x="4134" y="1536"/>
                  <a:ext cx="10" cy="15"/>
                </a:xfrm>
                <a:custGeom>
                  <a:avLst/>
                  <a:gdLst>
                    <a:gd name="T0" fmla="*/ 0 w 10"/>
                    <a:gd name="T1" fmla="*/ 2 h 15"/>
                    <a:gd name="T2" fmla="*/ 3 w 10"/>
                    <a:gd name="T3" fmla="*/ 0 h 15"/>
                    <a:gd name="T4" fmla="*/ 10 w 10"/>
                    <a:gd name="T5" fmla="*/ 13 h 15"/>
                    <a:gd name="T6" fmla="*/ 8 w 10"/>
                    <a:gd name="T7" fmla="*/ 15 h 15"/>
                    <a:gd name="T8" fmla="*/ 0 w 10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0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1" name="Freeform 324"/>
                <p:cNvSpPr>
                  <a:spLocks/>
                </p:cNvSpPr>
                <p:nvPr/>
              </p:nvSpPr>
              <p:spPr bwMode="auto">
                <a:xfrm>
                  <a:off x="4129" y="1535"/>
                  <a:ext cx="48" cy="48"/>
                </a:xfrm>
                <a:custGeom>
                  <a:avLst/>
                  <a:gdLst>
                    <a:gd name="T0" fmla="*/ 11 w 48"/>
                    <a:gd name="T1" fmla="*/ 0 h 48"/>
                    <a:gd name="T2" fmla="*/ 48 w 48"/>
                    <a:gd name="T3" fmla="*/ 38 h 48"/>
                    <a:gd name="T4" fmla="*/ 37 w 48"/>
                    <a:gd name="T5" fmla="*/ 48 h 48"/>
                    <a:gd name="T6" fmla="*/ 0 w 48"/>
                    <a:gd name="T7" fmla="*/ 12 h 48"/>
                    <a:gd name="T8" fmla="*/ 11 w 48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8">
                      <a:moveTo>
                        <a:pt x="11" y="0"/>
                      </a:moveTo>
                      <a:lnTo>
                        <a:pt x="48" y="38"/>
                      </a:lnTo>
                      <a:lnTo>
                        <a:pt x="37" y="48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2" name="Freeform 325"/>
                <p:cNvSpPr>
                  <a:spLocks/>
                </p:cNvSpPr>
                <p:nvPr/>
              </p:nvSpPr>
              <p:spPr bwMode="auto">
                <a:xfrm>
                  <a:off x="4131" y="1533"/>
                  <a:ext cx="48" cy="48"/>
                </a:xfrm>
                <a:custGeom>
                  <a:avLst/>
                  <a:gdLst>
                    <a:gd name="T0" fmla="*/ 11 w 48"/>
                    <a:gd name="T1" fmla="*/ 0 h 48"/>
                    <a:gd name="T2" fmla="*/ 48 w 48"/>
                    <a:gd name="T3" fmla="*/ 38 h 48"/>
                    <a:gd name="T4" fmla="*/ 37 w 48"/>
                    <a:gd name="T5" fmla="*/ 48 h 48"/>
                    <a:gd name="T6" fmla="*/ 0 w 48"/>
                    <a:gd name="T7" fmla="*/ 11 h 48"/>
                    <a:gd name="T8" fmla="*/ 11 w 48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8">
                      <a:moveTo>
                        <a:pt x="11" y="0"/>
                      </a:moveTo>
                      <a:lnTo>
                        <a:pt x="48" y="38"/>
                      </a:lnTo>
                      <a:lnTo>
                        <a:pt x="37" y="48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3" name="Freeform 326"/>
                <p:cNvSpPr>
                  <a:spLocks/>
                </p:cNvSpPr>
                <p:nvPr/>
              </p:nvSpPr>
              <p:spPr bwMode="auto">
                <a:xfrm>
                  <a:off x="4172" y="1510"/>
                  <a:ext cx="24" cy="23"/>
                </a:xfrm>
                <a:custGeom>
                  <a:avLst/>
                  <a:gdLst>
                    <a:gd name="T0" fmla="*/ 12 w 24"/>
                    <a:gd name="T1" fmla="*/ 0 h 23"/>
                    <a:gd name="T2" fmla="*/ 24 w 24"/>
                    <a:gd name="T3" fmla="*/ 12 h 23"/>
                    <a:gd name="T4" fmla="*/ 13 w 24"/>
                    <a:gd name="T5" fmla="*/ 23 h 23"/>
                    <a:gd name="T6" fmla="*/ 0 w 24"/>
                    <a:gd name="T7" fmla="*/ 11 h 23"/>
                    <a:gd name="T8" fmla="*/ 12 w 24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3">
                      <a:moveTo>
                        <a:pt x="12" y="0"/>
                      </a:moveTo>
                      <a:lnTo>
                        <a:pt x="24" y="12"/>
                      </a:lnTo>
                      <a:lnTo>
                        <a:pt x="13" y="23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4" name="Freeform 327"/>
                <p:cNvSpPr>
                  <a:spLocks noEditPoints="1"/>
                </p:cNvSpPr>
                <p:nvPr/>
              </p:nvSpPr>
              <p:spPr bwMode="auto">
                <a:xfrm>
                  <a:off x="4170" y="1507"/>
                  <a:ext cx="28" cy="28"/>
                </a:xfrm>
                <a:custGeom>
                  <a:avLst/>
                  <a:gdLst>
                    <a:gd name="T0" fmla="*/ 26 w 28"/>
                    <a:gd name="T1" fmla="*/ 22 h 28"/>
                    <a:gd name="T2" fmla="*/ 22 w 28"/>
                    <a:gd name="T3" fmla="*/ 26 h 28"/>
                    <a:gd name="T4" fmla="*/ 17 w 28"/>
                    <a:gd name="T5" fmla="*/ 28 h 28"/>
                    <a:gd name="T6" fmla="*/ 11 w 28"/>
                    <a:gd name="T7" fmla="*/ 14 h 28"/>
                    <a:gd name="T8" fmla="*/ 16 w 28"/>
                    <a:gd name="T9" fmla="*/ 12 h 28"/>
                    <a:gd name="T10" fmla="*/ 26 w 28"/>
                    <a:gd name="T11" fmla="*/ 22 h 28"/>
                    <a:gd name="T12" fmla="*/ 28 w 28"/>
                    <a:gd name="T13" fmla="*/ 12 h 28"/>
                    <a:gd name="T14" fmla="*/ 28 w 28"/>
                    <a:gd name="T15" fmla="*/ 17 h 28"/>
                    <a:gd name="T16" fmla="*/ 26 w 28"/>
                    <a:gd name="T17" fmla="*/ 22 h 28"/>
                    <a:gd name="T18" fmla="*/ 12 w 28"/>
                    <a:gd name="T19" fmla="*/ 16 h 28"/>
                    <a:gd name="T20" fmla="*/ 14 w 28"/>
                    <a:gd name="T21" fmla="*/ 11 h 28"/>
                    <a:gd name="T22" fmla="*/ 28 w 28"/>
                    <a:gd name="T23" fmla="*/ 12 h 28"/>
                    <a:gd name="T24" fmla="*/ 22 w 28"/>
                    <a:gd name="T25" fmla="*/ 2 h 28"/>
                    <a:gd name="T26" fmla="*/ 26 w 28"/>
                    <a:gd name="T27" fmla="*/ 6 h 28"/>
                    <a:gd name="T28" fmla="*/ 28 w 28"/>
                    <a:gd name="T29" fmla="*/ 12 h 28"/>
                    <a:gd name="T30" fmla="*/ 14 w 28"/>
                    <a:gd name="T31" fmla="*/ 17 h 28"/>
                    <a:gd name="T32" fmla="*/ 11 w 28"/>
                    <a:gd name="T33" fmla="*/ 12 h 28"/>
                    <a:gd name="T34" fmla="*/ 22 w 28"/>
                    <a:gd name="T35" fmla="*/ 2 h 28"/>
                    <a:gd name="T36" fmla="*/ 11 w 28"/>
                    <a:gd name="T37" fmla="*/ 0 h 28"/>
                    <a:gd name="T38" fmla="*/ 17 w 28"/>
                    <a:gd name="T39" fmla="*/ 0 h 28"/>
                    <a:gd name="T40" fmla="*/ 22 w 28"/>
                    <a:gd name="T41" fmla="*/ 2 h 28"/>
                    <a:gd name="T42" fmla="*/ 16 w 28"/>
                    <a:gd name="T43" fmla="*/ 16 h 28"/>
                    <a:gd name="T44" fmla="*/ 11 w 28"/>
                    <a:gd name="T45" fmla="*/ 14 h 28"/>
                    <a:gd name="T46" fmla="*/ 11 w 28"/>
                    <a:gd name="T47" fmla="*/ 0 h 28"/>
                    <a:gd name="T48" fmla="*/ 2 w 28"/>
                    <a:gd name="T49" fmla="*/ 6 h 28"/>
                    <a:gd name="T50" fmla="*/ 6 w 28"/>
                    <a:gd name="T51" fmla="*/ 2 h 28"/>
                    <a:gd name="T52" fmla="*/ 11 w 28"/>
                    <a:gd name="T53" fmla="*/ 0 h 28"/>
                    <a:gd name="T54" fmla="*/ 17 w 28"/>
                    <a:gd name="T55" fmla="*/ 14 h 28"/>
                    <a:gd name="T56" fmla="*/ 12 w 28"/>
                    <a:gd name="T57" fmla="*/ 16 h 28"/>
                    <a:gd name="T58" fmla="*/ 2 w 28"/>
                    <a:gd name="T59" fmla="*/ 6 h 28"/>
                    <a:gd name="T60" fmla="*/ 0 w 28"/>
                    <a:gd name="T61" fmla="*/ 17 h 28"/>
                    <a:gd name="T62" fmla="*/ 0 w 28"/>
                    <a:gd name="T63" fmla="*/ 12 h 28"/>
                    <a:gd name="T64" fmla="*/ 2 w 28"/>
                    <a:gd name="T65" fmla="*/ 6 h 28"/>
                    <a:gd name="T66" fmla="*/ 16 w 28"/>
                    <a:gd name="T67" fmla="*/ 12 h 28"/>
                    <a:gd name="T68" fmla="*/ 14 w 28"/>
                    <a:gd name="T69" fmla="*/ 17 h 28"/>
                    <a:gd name="T70" fmla="*/ 0 w 28"/>
                    <a:gd name="T71" fmla="*/ 17 h 28"/>
                    <a:gd name="T72" fmla="*/ 6 w 28"/>
                    <a:gd name="T73" fmla="*/ 26 h 28"/>
                    <a:gd name="T74" fmla="*/ 2 w 28"/>
                    <a:gd name="T75" fmla="*/ 22 h 28"/>
                    <a:gd name="T76" fmla="*/ 0 w 28"/>
                    <a:gd name="T77" fmla="*/ 17 h 28"/>
                    <a:gd name="T78" fmla="*/ 14 w 28"/>
                    <a:gd name="T79" fmla="*/ 11 h 28"/>
                    <a:gd name="T80" fmla="*/ 16 w 28"/>
                    <a:gd name="T81" fmla="*/ 16 h 28"/>
                    <a:gd name="T82" fmla="*/ 6 w 28"/>
                    <a:gd name="T83" fmla="*/ 26 h 28"/>
                    <a:gd name="T84" fmla="*/ 17 w 28"/>
                    <a:gd name="T85" fmla="*/ 28 h 28"/>
                    <a:gd name="T86" fmla="*/ 11 w 28"/>
                    <a:gd name="T87" fmla="*/ 28 h 28"/>
                    <a:gd name="T88" fmla="*/ 6 w 28"/>
                    <a:gd name="T89" fmla="*/ 26 h 28"/>
                    <a:gd name="T90" fmla="*/ 12 w 28"/>
                    <a:gd name="T91" fmla="*/ 12 h 28"/>
                    <a:gd name="T92" fmla="*/ 17 w 28"/>
                    <a:gd name="T93" fmla="*/ 14 h 28"/>
                    <a:gd name="T94" fmla="*/ 17 w 28"/>
                    <a:gd name="T9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8">
                      <a:moveTo>
                        <a:pt x="26" y="22"/>
                      </a:moveTo>
                      <a:lnTo>
                        <a:pt x="22" y="26"/>
                      </a:lnTo>
                      <a:lnTo>
                        <a:pt x="17" y="28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6" y="22"/>
                      </a:lnTo>
                      <a:close/>
                      <a:moveTo>
                        <a:pt x="28" y="12"/>
                      </a:moveTo>
                      <a:lnTo>
                        <a:pt x="28" y="17"/>
                      </a:lnTo>
                      <a:lnTo>
                        <a:pt x="26" y="22"/>
                      </a:lnTo>
                      <a:lnTo>
                        <a:pt x="12" y="16"/>
                      </a:lnTo>
                      <a:lnTo>
                        <a:pt x="14" y="11"/>
                      </a:lnTo>
                      <a:lnTo>
                        <a:pt x="28" y="12"/>
                      </a:lnTo>
                      <a:close/>
                      <a:moveTo>
                        <a:pt x="22" y="2"/>
                      </a:moveTo>
                      <a:lnTo>
                        <a:pt x="26" y="6"/>
                      </a:lnTo>
                      <a:lnTo>
                        <a:pt x="28" y="12"/>
                      </a:lnTo>
                      <a:lnTo>
                        <a:pt x="14" y="17"/>
                      </a:lnTo>
                      <a:lnTo>
                        <a:pt x="11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1"/>
                      </a:lnTo>
                      <a:lnTo>
                        <a:pt x="16" y="16"/>
                      </a:lnTo>
                      <a:lnTo>
                        <a:pt x="6" y="26"/>
                      </a:lnTo>
                      <a:close/>
                      <a:moveTo>
                        <a:pt x="17" y="28"/>
                      </a:moveTo>
                      <a:lnTo>
                        <a:pt x="11" y="28"/>
                      </a:lnTo>
                      <a:lnTo>
                        <a:pt x="6" y="26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5" name="Freeform 328"/>
                <p:cNvSpPr>
                  <a:spLocks/>
                </p:cNvSpPr>
                <p:nvPr/>
              </p:nvSpPr>
              <p:spPr bwMode="auto">
                <a:xfrm>
                  <a:off x="4118" y="1525"/>
                  <a:ext cx="22" cy="21"/>
                </a:xfrm>
                <a:custGeom>
                  <a:avLst/>
                  <a:gdLst>
                    <a:gd name="T0" fmla="*/ 12 w 22"/>
                    <a:gd name="T1" fmla="*/ 0 h 21"/>
                    <a:gd name="T2" fmla="*/ 22 w 22"/>
                    <a:gd name="T3" fmla="*/ 10 h 21"/>
                    <a:gd name="T4" fmla="*/ 11 w 22"/>
                    <a:gd name="T5" fmla="*/ 21 h 21"/>
                    <a:gd name="T6" fmla="*/ 0 w 22"/>
                    <a:gd name="T7" fmla="*/ 11 h 21"/>
                    <a:gd name="T8" fmla="*/ 12 w 22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1">
                      <a:moveTo>
                        <a:pt x="12" y="0"/>
                      </a:moveTo>
                      <a:lnTo>
                        <a:pt x="22" y="10"/>
                      </a:lnTo>
                      <a:lnTo>
                        <a:pt x="11" y="21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6" name="Freeform 329"/>
                <p:cNvSpPr>
                  <a:spLocks/>
                </p:cNvSpPr>
                <p:nvPr/>
              </p:nvSpPr>
              <p:spPr bwMode="auto">
                <a:xfrm>
                  <a:off x="4129" y="1533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2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7" name="Freeform 330"/>
                <p:cNvSpPr>
                  <a:spLocks/>
                </p:cNvSpPr>
                <p:nvPr/>
              </p:nvSpPr>
              <p:spPr bwMode="auto">
                <a:xfrm>
                  <a:off x="4130" y="1533"/>
                  <a:ext cx="12" cy="14"/>
                </a:xfrm>
                <a:custGeom>
                  <a:avLst/>
                  <a:gdLst>
                    <a:gd name="T0" fmla="*/ 12 w 12"/>
                    <a:gd name="T1" fmla="*/ 12 h 14"/>
                    <a:gd name="T2" fmla="*/ 9 w 12"/>
                    <a:gd name="T3" fmla="*/ 14 h 14"/>
                    <a:gd name="T4" fmla="*/ 0 w 12"/>
                    <a:gd name="T5" fmla="*/ 2 h 14"/>
                    <a:gd name="T6" fmla="*/ 2 w 12"/>
                    <a:gd name="T7" fmla="*/ 0 h 14"/>
                    <a:gd name="T8" fmla="*/ 12 w 12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12" y="12"/>
                      </a:moveTo>
                      <a:lnTo>
                        <a:pt x="9" y="1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8" name="Rectangle 331"/>
                <p:cNvSpPr>
                  <a:spLocks noChangeArrowheads="1"/>
                </p:cNvSpPr>
                <p:nvPr/>
              </p:nvSpPr>
              <p:spPr bwMode="auto">
                <a:xfrm>
                  <a:off x="4147" y="1498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19" name="Freeform 332"/>
                <p:cNvSpPr>
                  <a:spLocks/>
                </p:cNvSpPr>
                <p:nvPr/>
              </p:nvSpPr>
              <p:spPr bwMode="auto">
                <a:xfrm>
                  <a:off x="4129" y="1513"/>
                  <a:ext cx="10" cy="14"/>
                </a:xfrm>
                <a:custGeom>
                  <a:avLst/>
                  <a:gdLst>
                    <a:gd name="T0" fmla="*/ 9 w 10"/>
                    <a:gd name="T1" fmla="*/ 0 h 14"/>
                    <a:gd name="T2" fmla="*/ 10 w 10"/>
                    <a:gd name="T3" fmla="*/ 1 h 14"/>
                    <a:gd name="T4" fmla="*/ 1 w 10"/>
                    <a:gd name="T5" fmla="*/ 14 h 14"/>
                    <a:gd name="T6" fmla="*/ 0 w 10"/>
                    <a:gd name="T7" fmla="*/ 12 h 14"/>
                    <a:gd name="T8" fmla="*/ 9 w 10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9" y="0"/>
                      </a:moveTo>
                      <a:lnTo>
                        <a:pt x="10" y="1"/>
                      </a:lnTo>
                      <a:lnTo>
                        <a:pt x="1" y="14"/>
                      </a:lnTo>
                      <a:lnTo>
                        <a:pt x="0" y="1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0" name="Freeform 333"/>
                <p:cNvSpPr>
                  <a:spLocks/>
                </p:cNvSpPr>
                <p:nvPr/>
              </p:nvSpPr>
              <p:spPr bwMode="auto">
                <a:xfrm>
                  <a:off x="4128" y="1514"/>
                  <a:ext cx="10" cy="15"/>
                </a:xfrm>
                <a:custGeom>
                  <a:avLst/>
                  <a:gdLst>
                    <a:gd name="T0" fmla="*/ 10 w 10"/>
                    <a:gd name="T1" fmla="*/ 13 h 15"/>
                    <a:gd name="T2" fmla="*/ 7 w 10"/>
                    <a:gd name="T3" fmla="*/ 15 h 15"/>
                    <a:gd name="T4" fmla="*/ 0 w 10"/>
                    <a:gd name="T5" fmla="*/ 1 h 15"/>
                    <a:gd name="T6" fmla="*/ 3 w 10"/>
                    <a:gd name="T7" fmla="*/ 0 h 15"/>
                    <a:gd name="T8" fmla="*/ 10 w 10"/>
                    <a:gd name="T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10" y="13"/>
                      </a:moveTo>
                      <a:lnTo>
                        <a:pt x="7" y="15"/>
                      </a:lnTo>
                      <a:lnTo>
                        <a:pt x="0" y="1"/>
                      </a:lnTo>
                      <a:lnTo>
                        <a:pt x="3" y="0"/>
                      </a:lnTo>
                      <a:lnTo>
                        <a:pt x="10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1" name="Freeform 334"/>
                <p:cNvSpPr>
                  <a:spLocks/>
                </p:cNvSpPr>
                <p:nvPr/>
              </p:nvSpPr>
              <p:spPr bwMode="auto">
                <a:xfrm>
                  <a:off x="4124" y="1519"/>
                  <a:ext cx="15" cy="7"/>
                </a:xfrm>
                <a:custGeom>
                  <a:avLst/>
                  <a:gdLst>
                    <a:gd name="T0" fmla="*/ 14 w 15"/>
                    <a:gd name="T1" fmla="*/ 0 h 7"/>
                    <a:gd name="T2" fmla="*/ 15 w 15"/>
                    <a:gd name="T3" fmla="*/ 1 h 7"/>
                    <a:gd name="T4" fmla="*/ 1 w 15"/>
                    <a:gd name="T5" fmla="*/ 7 h 7"/>
                    <a:gd name="T6" fmla="*/ 0 w 15"/>
                    <a:gd name="T7" fmla="*/ 7 h 7"/>
                    <a:gd name="T8" fmla="*/ 14 w 15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7">
                      <a:moveTo>
                        <a:pt x="14" y="0"/>
                      </a:moveTo>
                      <a:lnTo>
                        <a:pt x="15" y="1"/>
                      </a:lnTo>
                      <a:lnTo>
                        <a:pt x="1" y="7"/>
                      </a:lnTo>
                      <a:lnTo>
                        <a:pt x="0" y="7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2" name="Freeform 335"/>
                <p:cNvSpPr>
                  <a:spLocks/>
                </p:cNvSpPr>
                <p:nvPr/>
              </p:nvSpPr>
              <p:spPr bwMode="auto">
                <a:xfrm>
                  <a:off x="4128" y="1500"/>
                  <a:ext cx="24" cy="25"/>
                </a:xfrm>
                <a:custGeom>
                  <a:avLst/>
                  <a:gdLst>
                    <a:gd name="T0" fmla="*/ 24 w 24"/>
                    <a:gd name="T1" fmla="*/ 11 h 25"/>
                    <a:gd name="T2" fmla="*/ 11 w 24"/>
                    <a:gd name="T3" fmla="*/ 25 h 25"/>
                    <a:gd name="T4" fmla="*/ 0 w 24"/>
                    <a:gd name="T5" fmla="*/ 14 h 25"/>
                    <a:gd name="T6" fmla="*/ 13 w 24"/>
                    <a:gd name="T7" fmla="*/ 0 h 25"/>
                    <a:gd name="T8" fmla="*/ 24 w 24"/>
                    <a:gd name="T9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5">
                      <a:moveTo>
                        <a:pt x="24" y="11"/>
                      </a:moveTo>
                      <a:lnTo>
                        <a:pt x="11" y="25"/>
                      </a:lnTo>
                      <a:lnTo>
                        <a:pt x="0" y="14"/>
                      </a:lnTo>
                      <a:lnTo>
                        <a:pt x="13" y="0"/>
                      </a:lnTo>
                      <a:lnTo>
                        <a:pt x="2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3" name="Freeform 336"/>
                <p:cNvSpPr>
                  <a:spLocks/>
                </p:cNvSpPr>
                <p:nvPr/>
              </p:nvSpPr>
              <p:spPr bwMode="auto">
                <a:xfrm>
                  <a:off x="4111" y="1516"/>
                  <a:ext cx="11" cy="11"/>
                </a:xfrm>
                <a:custGeom>
                  <a:avLst/>
                  <a:gdLst>
                    <a:gd name="T0" fmla="*/ 10 w 11"/>
                    <a:gd name="T1" fmla="*/ 0 h 11"/>
                    <a:gd name="T2" fmla="*/ 11 w 11"/>
                    <a:gd name="T3" fmla="*/ 0 h 11"/>
                    <a:gd name="T4" fmla="*/ 0 w 11"/>
                    <a:gd name="T5" fmla="*/ 11 h 11"/>
                    <a:gd name="T6" fmla="*/ 0 w 11"/>
                    <a:gd name="T7" fmla="*/ 10 h 11"/>
                    <a:gd name="T8" fmla="*/ 10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4" name="Freeform 337"/>
                <p:cNvSpPr>
                  <a:spLocks/>
                </p:cNvSpPr>
                <p:nvPr/>
              </p:nvSpPr>
              <p:spPr bwMode="auto">
                <a:xfrm>
                  <a:off x="4119" y="1518"/>
                  <a:ext cx="18" cy="18"/>
                </a:xfrm>
                <a:custGeom>
                  <a:avLst/>
                  <a:gdLst>
                    <a:gd name="T0" fmla="*/ 18 w 18"/>
                    <a:gd name="T1" fmla="*/ 11 h 18"/>
                    <a:gd name="T2" fmla="*/ 10 w 18"/>
                    <a:gd name="T3" fmla="*/ 18 h 18"/>
                    <a:gd name="T4" fmla="*/ 0 w 18"/>
                    <a:gd name="T5" fmla="*/ 7 h 18"/>
                    <a:gd name="T6" fmla="*/ 8 w 18"/>
                    <a:gd name="T7" fmla="*/ 0 h 18"/>
                    <a:gd name="T8" fmla="*/ 18 w 18"/>
                    <a:gd name="T9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8" y="11"/>
                      </a:moveTo>
                      <a:lnTo>
                        <a:pt x="10" y="18"/>
                      </a:ln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1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5" name="Freeform 338"/>
                <p:cNvSpPr>
                  <a:spLocks/>
                </p:cNvSpPr>
                <p:nvPr/>
              </p:nvSpPr>
              <p:spPr bwMode="auto">
                <a:xfrm>
                  <a:off x="4166" y="1570"/>
                  <a:ext cx="13" cy="14"/>
                </a:xfrm>
                <a:custGeom>
                  <a:avLst/>
                  <a:gdLst>
                    <a:gd name="T0" fmla="*/ 0 w 13"/>
                    <a:gd name="T1" fmla="*/ 2 h 14"/>
                    <a:gd name="T2" fmla="*/ 3 w 13"/>
                    <a:gd name="T3" fmla="*/ 0 h 14"/>
                    <a:gd name="T4" fmla="*/ 13 w 13"/>
                    <a:gd name="T5" fmla="*/ 12 h 14"/>
                    <a:gd name="T6" fmla="*/ 10 w 13"/>
                    <a:gd name="T7" fmla="*/ 14 h 14"/>
                    <a:gd name="T8" fmla="*/ 0 w 13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3" y="12"/>
                      </a:lnTo>
                      <a:lnTo>
                        <a:pt x="10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6" name="Freeform 339"/>
                <p:cNvSpPr>
                  <a:spLocks/>
                </p:cNvSpPr>
                <p:nvPr/>
              </p:nvSpPr>
              <p:spPr bwMode="auto">
                <a:xfrm>
                  <a:off x="4163" y="1565"/>
                  <a:ext cx="16" cy="16"/>
                </a:xfrm>
                <a:custGeom>
                  <a:avLst/>
                  <a:gdLst>
                    <a:gd name="T0" fmla="*/ 11 w 16"/>
                    <a:gd name="T1" fmla="*/ 0 h 16"/>
                    <a:gd name="T2" fmla="*/ 16 w 16"/>
                    <a:gd name="T3" fmla="*/ 6 h 16"/>
                    <a:gd name="T4" fmla="*/ 5 w 16"/>
                    <a:gd name="T5" fmla="*/ 16 h 16"/>
                    <a:gd name="T6" fmla="*/ 0 w 16"/>
                    <a:gd name="T7" fmla="*/ 11 h 16"/>
                    <a:gd name="T8" fmla="*/ 11 w 16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11" y="0"/>
                      </a:moveTo>
                      <a:lnTo>
                        <a:pt x="16" y="6"/>
                      </a:lnTo>
                      <a:lnTo>
                        <a:pt x="5" y="16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7" name="Freeform 340"/>
                <p:cNvSpPr>
                  <a:spLocks/>
                </p:cNvSpPr>
                <p:nvPr/>
              </p:nvSpPr>
              <p:spPr bwMode="auto">
                <a:xfrm>
                  <a:off x="4067" y="1624"/>
                  <a:ext cx="46" cy="45"/>
                </a:xfrm>
                <a:custGeom>
                  <a:avLst/>
                  <a:gdLst>
                    <a:gd name="T0" fmla="*/ 0 w 46"/>
                    <a:gd name="T1" fmla="*/ 34 h 45"/>
                    <a:gd name="T2" fmla="*/ 35 w 46"/>
                    <a:gd name="T3" fmla="*/ 0 h 45"/>
                    <a:gd name="T4" fmla="*/ 46 w 46"/>
                    <a:gd name="T5" fmla="*/ 12 h 45"/>
                    <a:gd name="T6" fmla="*/ 11 w 46"/>
                    <a:gd name="T7" fmla="*/ 45 h 45"/>
                    <a:gd name="T8" fmla="*/ 0 w 46"/>
                    <a:gd name="T9" fmla="*/ 3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45">
                      <a:moveTo>
                        <a:pt x="0" y="34"/>
                      </a:moveTo>
                      <a:lnTo>
                        <a:pt x="35" y="0"/>
                      </a:lnTo>
                      <a:lnTo>
                        <a:pt x="46" y="12"/>
                      </a:lnTo>
                      <a:lnTo>
                        <a:pt x="11" y="45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8" name="Freeform 341"/>
                <p:cNvSpPr>
                  <a:spLocks/>
                </p:cNvSpPr>
                <p:nvPr/>
              </p:nvSpPr>
              <p:spPr bwMode="auto">
                <a:xfrm>
                  <a:off x="4062" y="1634"/>
                  <a:ext cx="40" cy="40"/>
                </a:xfrm>
                <a:custGeom>
                  <a:avLst/>
                  <a:gdLst>
                    <a:gd name="T0" fmla="*/ 0 w 40"/>
                    <a:gd name="T1" fmla="*/ 29 h 40"/>
                    <a:gd name="T2" fmla="*/ 29 w 40"/>
                    <a:gd name="T3" fmla="*/ 0 h 40"/>
                    <a:gd name="T4" fmla="*/ 40 w 40"/>
                    <a:gd name="T5" fmla="*/ 11 h 40"/>
                    <a:gd name="T6" fmla="*/ 11 w 40"/>
                    <a:gd name="T7" fmla="*/ 40 h 40"/>
                    <a:gd name="T8" fmla="*/ 0 w 40"/>
                    <a:gd name="T9" fmla="*/ 29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40">
                      <a:moveTo>
                        <a:pt x="0" y="29"/>
                      </a:moveTo>
                      <a:lnTo>
                        <a:pt x="29" y="0"/>
                      </a:lnTo>
                      <a:lnTo>
                        <a:pt x="40" y="11"/>
                      </a:lnTo>
                      <a:lnTo>
                        <a:pt x="11" y="4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29" name="Freeform 342"/>
                <p:cNvSpPr>
                  <a:spLocks/>
                </p:cNvSpPr>
                <p:nvPr/>
              </p:nvSpPr>
              <p:spPr bwMode="auto">
                <a:xfrm>
                  <a:off x="4128" y="1563"/>
                  <a:ext cx="59" cy="51"/>
                </a:xfrm>
                <a:custGeom>
                  <a:avLst/>
                  <a:gdLst>
                    <a:gd name="T0" fmla="*/ 0 w 59"/>
                    <a:gd name="T1" fmla="*/ 39 h 51"/>
                    <a:gd name="T2" fmla="*/ 50 w 59"/>
                    <a:gd name="T3" fmla="*/ 0 h 51"/>
                    <a:gd name="T4" fmla="*/ 59 w 59"/>
                    <a:gd name="T5" fmla="*/ 13 h 51"/>
                    <a:gd name="T6" fmla="*/ 10 w 59"/>
                    <a:gd name="T7" fmla="*/ 51 h 51"/>
                    <a:gd name="T8" fmla="*/ 0 w 59"/>
                    <a:gd name="T9" fmla="*/ 3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51">
                      <a:moveTo>
                        <a:pt x="0" y="39"/>
                      </a:moveTo>
                      <a:lnTo>
                        <a:pt x="50" y="0"/>
                      </a:lnTo>
                      <a:lnTo>
                        <a:pt x="59" y="13"/>
                      </a:lnTo>
                      <a:lnTo>
                        <a:pt x="10" y="51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0" name="Freeform 343"/>
                <p:cNvSpPr>
                  <a:spLocks/>
                </p:cNvSpPr>
                <p:nvPr/>
              </p:nvSpPr>
              <p:spPr bwMode="auto">
                <a:xfrm>
                  <a:off x="4067" y="1572"/>
                  <a:ext cx="109" cy="97"/>
                </a:xfrm>
                <a:custGeom>
                  <a:avLst/>
                  <a:gdLst>
                    <a:gd name="T0" fmla="*/ 0 w 109"/>
                    <a:gd name="T1" fmla="*/ 85 h 97"/>
                    <a:gd name="T2" fmla="*/ 99 w 109"/>
                    <a:gd name="T3" fmla="*/ 0 h 97"/>
                    <a:gd name="T4" fmla="*/ 109 w 109"/>
                    <a:gd name="T5" fmla="*/ 12 h 97"/>
                    <a:gd name="T6" fmla="*/ 11 w 109"/>
                    <a:gd name="T7" fmla="*/ 97 h 97"/>
                    <a:gd name="T8" fmla="*/ 0 w 109"/>
                    <a:gd name="T9" fmla="*/ 8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" h="97">
                      <a:moveTo>
                        <a:pt x="0" y="85"/>
                      </a:moveTo>
                      <a:lnTo>
                        <a:pt x="99" y="0"/>
                      </a:lnTo>
                      <a:lnTo>
                        <a:pt x="109" y="12"/>
                      </a:lnTo>
                      <a:lnTo>
                        <a:pt x="11" y="97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1" name="Freeform 344"/>
                <p:cNvSpPr>
                  <a:spLocks noEditPoints="1"/>
                </p:cNvSpPr>
                <p:nvPr/>
              </p:nvSpPr>
              <p:spPr bwMode="auto">
                <a:xfrm>
                  <a:off x="4083" y="1546"/>
                  <a:ext cx="130" cy="109"/>
                </a:xfrm>
                <a:custGeom>
                  <a:avLst/>
                  <a:gdLst>
                    <a:gd name="T0" fmla="*/ 9 w 130"/>
                    <a:gd name="T1" fmla="*/ 109 h 109"/>
                    <a:gd name="T2" fmla="*/ 0 w 130"/>
                    <a:gd name="T3" fmla="*/ 97 h 109"/>
                    <a:gd name="T4" fmla="*/ 120 w 130"/>
                    <a:gd name="T5" fmla="*/ 0 h 109"/>
                    <a:gd name="T6" fmla="*/ 130 w 130"/>
                    <a:gd name="T7" fmla="*/ 12 h 109"/>
                    <a:gd name="T8" fmla="*/ 9 w 130"/>
                    <a:gd name="T9" fmla="*/ 109 h 109"/>
                    <a:gd name="T10" fmla="*/ 120 w 130"/>
                    <a:gd name="T11" fmla="*/ 0 h 109"/>
                    <a:gd name="T12" fmla="*/ 130 w 130"/>
                    <a:gd name="T13" fmla="*/ 12 h 109"/>
                    <a:gd name="T14" fmla="*/ 9 w 130"/>
                    <a:gd name="T15" fmla="*/ 109 h 109"/>
                    <a:gd name="T16" fmla="*/ 0 w 130"/>
                    <a:gd name="T17" fmla="*/ 97 h 109"/>
                    <a:gd name="T18" fmla="*/ 120 w 130"/>
                    <a:gd name="T1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0" h="109">
                      <a:moveTo>
                        <a:pt x="9" y="109"/>
                      </a:moveTo>
                      <a:lnTo>
                        <a:pt x="0" y="97"/>
                      </a:lnTo>
                      <a:lnTo>
                        <a:pt x="120" y="0"/>
                      </a:lnTo>
                      <a:lnTo>
                        <a:pt x="130" y="12"/>
                      </a:lnTo>
                      <a:lnTo>
                        <a:pt x="9" y="109"/>
                      </a:lnTo>
                      <a:close/>
                      <a:moveTo>
                        <a:pt x="120" y="0"/>
                      </a:moveTo>
                      <a:lnTo>
                        <a:pt x="130" y="12"/>
                      </a:lnTo>
                      <a:lnTo>
                        <a:pt x="9" y="109"/>
                      </a:lnTo>
                      <a:lnTo>
                        <a:pt x="0" y="9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2" name="Freeform 345"/>
                <p:cNvSpPr>
                  <a:spLocks/>
                </p:cNvSpPr>
                <p:nvPr/>
              </p:nvSpPr>
              <p:spPr bwMode="auto">
                <a:xfrm>
                  <a:off x="4388" y="1404"/>
                  <a:ext cx="23" cy="23"/>
                </a:xfrm>
                <a:custGeom>
                  <a:avLst/>
                  <a:gdLst>
                    <a:gd name="T0" fmla="*/ 23 w 23"/>
                    <a:gd name="T1" fmla="*/ 10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0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3" name="Freeform 346"/>
                <p:cNvSpPr>
                  <a:spLocks noEditPoints="1"/>
                </p:cNvSpPr>
                <p:nvPr/>
              </p:nvSpPr>
              <p:spPr bwMode="auto">
                <a:xfrm>
                  <a:off x="4385" y="1401"/>
                  <a:ext cx="29" cy="28"/>
                </a:xfrm>
                <a:custGeom>
                  <a:avLst/>
                  <a:gdLst>
                    <a:gd name="T0" fmla="*/ 27 w 29"/>
                    <a:gd name="T1" fmla="*/ 22 h 28"/>
                    <a:gd name="T2" fmla="*/ 23 w 29"/>
                    <a:gd name="T3" fmla="*/ 26 h 28"/>
                    <a:gd name="T4" fmla="*/ 18 w 29"/>
                    <a:gd name="T5" fmla="*/ 28 h 28"/>
                    <a:gd name="T6" fmla="*/ 11 w 29"/>
                    <a:gd name="T7" fmla="*/ 14 h 28"/>
                    <a:gd name="T8" fmla="*/ 16 w 29"/>
                    <a:gd name="T9" fmla="*/ 12 h 28"/>
                    <a:gd name="T10" fmla="*/ 27 w 29"/>
                    <a:gd name="T11" fmla="*/ 22 h 28"/>
                    <a:gd name="T12" fmla="*/ 29 w 29"/>
                    <a:gd name="T13" fmla="*/ 11 h 28"/>
                    <a:gd name="T14" fmla="*/ 29 w 29"/>
                    <a:gd name="T15" fmla="*/ 17 h 28"/>
                    <a:gd name="T16" fmla="*/ 27 w 29"/>
                    <a:gd name="T17" fmla="*/ 22 h 28"/>
                    <a:gd name="T18" fmla="*/ 12 w 29"/>
                    <a:gd name="T19" fmla="*/ 16 h 28"/>
                    <a:gd name="T20" fmla="*/ 14 w 29"/>
                    <a:gd name="T21" fmla="*/ 11 h 28"/>
                    <a:gd name="T22" fmla="*/ 29 w 29"/>
                    <a:gd name="T23" fmla="*/ 11 h 28"/>
                    <a:gd name="T24" fmla="*/ 22 w 29"/>
                    <a:gd name="T25" fmla="*/ 2 h 28"/>
                    <a:gd name="T26" fmla="*/ 27 w 29"/>
                    <a:gd name="T27" fmla="*/ 6 h 28"/>
                    <a:gd name="T28" fmla="*/ 29 w 29"/>
                    <a:gd name="T29" fmla="*/ 11 h 28"/>
                    <a:gd name="T30" fmla="*/ 14 w 29"/>
                    <a:gd name="T31" fmla="*/ 17 h 28"/>
                    <a:gd name="T32" fmla="*/ 12 w 29"/>
                    <a:gd name="T33" fmla="*/ 12 h 28"/>
                    <a:gd name="T34" fmla="*/ 22 w 29"/>
                    <a:gd name="T35" fmla="*/ 2 h 28"/>
                    <a:gd name="T36" fmla="*/ 11 w 29"/>
                    <a:gd name="T37" fmla="*/ 0 h 28"/>
                    <a:gd name="T38" fmla="*/ 17 w 29"/>
                    <a:gd name="T39" fmla="*/ 0 h 28"/>
                    <a:gd name="T40" fmla="*/ 22 w 29"/>
                    <a:gd name="T41" fmla="*/ 2 h 28"/>
                    <a:gd name="T42" fmla="*/ 16 w 29"/>
                    <a:gd name="T43" fmla="*/ 16 h 28"/>
                    <a:gd name="T44" fmla="*/ 11 w 29"/>
                    <a:gd name="T45" fmla="*/ 14 h 28"/>
                    <a:gd name="T46" fmla="*/ 11 w 29"/>
                    <a:gd name="T47" fmla="*/ 0 h 28"/>
                    <a:gd name="T48" fmla="*/ 2 w 29"/>
                    <a:gd name="T49" fmla="*/ 6 h 28"/>
                    <a:gd name="T50" fmla="*/ 6 w 29"/>
                    <a:gd name="T51" fmla="*/ 2 h 28"/>
                    <a:gd name="T52" fmla="*/ 11 w 29"/>
                    <a:gd name="T53" fmla="*/ 0 h 28"/>
                    <a:gd name="T54" fmla="*/ 17 w 29"/>
                    <a:gd name="T55" fmla="*/ 14 h 28"/>
                    <a:gd name="T56" fmla="*/ 12 w 29"/>
                    <a:gd name="T57" fmla="*/ 16 h 28"/>
                    <a:gd name="T58" fmla="*/ 2 w 29"/>
                    <a:gd name="T59" fmla="*/ 6 h 28"/>
                    <a:gd name="T60" fmla="*/ 0 w 29"/>
                    <a:gd name="T61" fmla="*/ 17 h 28"/>
                    <a:gd name="T62" fmla="*/ 0 w 29"/>
                    <a:gd name="T63" fmla="*/ 11 h 28"/>
                    <a:gd name="T64" fmla="*/ 2 w 29"/>
                    <a:gd name="T65" fmla="*/ 6 h 28"/>
                    <a:gd name="T66" fmla="*/ 16 w 29"/>
                    <a:gd name="T67" fmla="*/ 12 h 28"/>
                    <a:gd name="T68" fmla="*/ 14 w 29"/>
                    <a:gd name="T69" fmla="*/ 17 h 28"/>
                    <a:gd name="T70" fmla="*/ 0 w 29"/>
                    <a:gd name="T71" fmla="*/ 17 h 28"/>
                    <a:gd name="T72" fmla="*/ 6 w 29"/>
                    <a:gd name="T73" fmla="*/ 26 h 28"/>
                    <a:gd name="T74" fmla="*/ 2 w 29"/>
                    <a:gd name="T75" fmla="*/ 22 h 28"/>
                    <a:gd name="T76" fmla="*/ 0 w 29"/>
                    <a:gd name="T77" fmla="*/ 17 h 28"/>
                    <a:gd name="T78" fmla="*/ 14 w 29"/>
                    <a:gd name="T79" fmla="*/ 11 h 28"/>
                    <a:gd name="T80" fmla="*/ 16 w 29"/>
                    <a:gd name="T81" fmla="*/ 16 h 28"/>
                    <a:gd name="T82" fmla="*/ 6 w 29"/>
                    <a:gd name="T83" fmla="*/ 26 h 28"/>
                    <a:gd name="T84" fmla="*/ 18 w 29"/>
                    <a:gd name="T85" fmla="*/ 28 h 28"/>
                    <a:gd name="T86" fmla="*/ 11 w 29"/>
                    <a:gd name="T87" fmla="*/ 28 h 28"/>
                    <a:gd name="T88" fmla="*/ 6 w 29"/>
                    <a:gd name="T89" fmla="*/ 26 h 28"/>
                    <a:gd name="T90" fmla="*/ 13 w 29"/>
                    <a:gd name="T91" fmla="*/ 12 h 28"/>
                    <a:gd name="T92" fmla="*/ 18 w 29"/>
                    <a:gd name="T93" fmla="*/ 14 h 28"/>
                    <a:gd name="T94" fmla="*/ 18 w 29"/>
                    <a:gd name="T9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8">
                      <a:moveTo>
                        <a:pt x="27" y="22"/>
                      </a:moveTo>
                      <a:lnTo>
                        <a:pt x="23" y="26"/>
                      </a:lnTo>
                      <a:lnTo>
                        <a:pt x="18" y="28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7" y="22"/>
                      </a:lnTo>
                      <a:close/>
                      <a:moveTo>
                        <a:pt x="29" y="11"/>
                      </a:moveTo>
                      <a:lnTo>
                        <a:pt x="29" y="17"/>
                      </a:lnTo>
                      <a:lnTo>
                        <a:pt x="27" y="22"/>
                      </a:lnTo>
                      <a:lnTo>
                        <a:pt x="12" y="16"/>
                      </a:lnTo>
                      <a:lnTo>
                        <a:pt x="14" y="11"/>
                      </a:lnTo>
                      <a:lnTo>
                        <a:pt x="29" y="11"/>
                      </a:lnTo>
                      <a:close/>
                      <a:moveTo>
                        <a:pt x="22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1"/>
                      </a:lnTo>
                      <a:lnTo>
                        <a:pt x="16" y="16"/>
                      </a:lnTo>
                      <a:lnTo>
                        <a:pt x="6" y="26"/>
                      </a:lnTo>
                      <a:close/>
                      <a:moveTo>
                        <a:pt x="18" y="28"/>
                      </a:moveTo>
                      <a:lnTo>
                        <a:pt x="11" y="28"/>
                      </a:lnTo>
                      <a:lnTo>
                        <a:pt x="6" y="26"/>
                      </a:lnTo>
                      <a:lnTo>
                        <a:pt x="13" y="12"/>
                      </a:lnTo>
                      <a:lnTo>
                        <a:pt x="18" y="14"/>
                      </a:lnTo>
                      <a:lnTo>
                        <a:pt x="18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4" name="Freeform 347"/>
                <p:cNvSpPr>
                  <a:spLocks/>
                </p:cNvSpPr>
                <p:nvPr/>
              </p:nvSpPr>
              <p:spPr bwMode="auto">
                <a:xfrm>
                  <a:off x="4388" y="1404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0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5" name="Freeform 348"/>
                <p:cNvSpPr>
                  <a:spLocks/>
                </p:cNvSpPr>
                <p:nvPr/>
              </p:nvSpPr>
              <p:spPr bwMode="auto">
                <a:xfrm>
                  <a:off x="4236" y="1515"/>
                  <a:ext cx="25" cy="24"/>
                </a:xfrm>
                <a:custGeom>
                  <a:avLst/>
                  <a:gdLst>
                    <a:gd name="T0" fmla="*/ 0 w 25"/>
                    <a:gd name="T1" fmla="*/ 11 h 24"/>
                    <a:gd name="T2" fmla="*/ 17 w 25"/>
                    <a:gd name="T3" fmla="*/ 0 h 24"/>
                    <a:gd name="T4" fmla="*/ 25 w 25"/>
                    <a:gd name="T5" fmla="*/ 13 h 24"/>
                    <a:gd name="T6" fmla="*/ 8 w 25"/>
                    <a:gd name="T7" fmla="*/ 24 h 24"/>
                    <a:gd name="T8" fmla="*/ 0 w 25"/>
                    <a:gd name="T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0" y="11"/>
                      </a:moveTo>
                      <a:lnTo>
                        <a:pt x="17" y="0"/>
                      </a:lnTo>
                      <a:lnTo>
                        <a:pt x="25" y="13"/>
                      </a:lnTo>
                      <a:lnTo>
                        <a:pt x="8" y="24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6" name="Freeform 349"/>
                <p:cNvSpPr>
                  <a:spLocks/>
                </p:cNvSpPr>
                <p:nvPr/>
              </p:nvSpPr>
              <p:spPr bwMode="auto">
                <a:xfrm>
                  <a:off x="4277" y="1449"/>
                  <a:ext cx="23" cy="24"/>
                </a:xfrm>
                <a:custGeom>
                  <a:avLst/>
                  <a:gdLst>
                    <a:gd name="T0" fmla="*/ 11 w 23"/>
                    <a:gd name="T1" fmla="*/ 0 h 24"/>
                    <a:gd name="T2" fmla="*/ 23 w 23"/>
                    <a:gd name="T3" fmla="*/ 13 h 24"/>
                    <a:gd name="T4" fmla="*/ 11 w 23"/>
                    <a:gd name="T5" fmla="*/ 24 h 24"/>
                    <a:gd name="T6" fmla="*/ 0 w 23"/>
                    <a:gd name="T7" fmla="*/ 11 h 24"/>
                    <a:gd name="T8" fmla="*/ 11 w 23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4">
                      <a:moveTo>
                        <a:pt x="11" y="0"/>
                      </a:moveTo>
                      <a:lnTo>
                        <a:pt x="23" y="13"/>
                      </a:lnTo>
                      <a:lnTo>
                        <a:pt x="11" y="2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7" name="Freeform 350"/>
                <p:cNvSpPr>
                  <a:spLocks/>
                </p:cNvSpPr>
                <p:nvPr/>
              </p:nvSpPr>
              <p:spPr bwMode="auto">
                <a:xfrm>
                  <a:off x="4277" y="1449"/>
                  <a:ext cx="23" cy="24"/>
                </a:xfrm>
                <a:custGeom>
                  <a:avLst/>
                  <a:gdLst>
                    <a:gd name="T0" fmla="*/ 23 w 23"/>
                    <a:gd name="T1" fmla="*/ 11 h 24"/>
                    <a:gd name="T2" fmla="*/ 11 w 23"/>
                    <a:gd name="T3" fmla="*/ 24 h 24"/>
                    <a:gd name="T4" fmla="*/ 0 w 23"/>
                    <a:gd name="T5" fmla="*/ 13 h 24"/>
                    <a:gd name="T6" fmla="*/ 11 w 23"/>
                    <a:gd name="T7" fmla="*/ 0 h 24"/>
                    <a:gd name="T8" fmla="*/ 23 w 23"/>
                    <a:gd name="T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4">
                      <a:moveTo>
                        <a:pt x="23" y="11"/>
                      </a:moveTo>
                      <a:lnTo>
                        <a:pt x="11" y="24"/>
                      </a:lnTo>
                      <a:lnTo>
                        <a:pt x="0" y="13"/>
                      </a:lnTo>
                      <a:lnTo>
                        <a:pt x="11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8" name="Freeform 351"/>
                <p:cNvSpPr>
                  <a:spLocks noEditPoints="1"/>
                </p:cNvSpPr>
                <p:nvPr/>
              </p:nvSpPr>
              <p:spPr bwMode="auto">
                <a:xfrm>
                  <a:off x="4274" y="1447"/>
                  <a:ext cx="29" cy="28"/>
                </a:xfrm>
                <a:custGeom>
                  <a:avLst/>
                  <a:gdLst>
                    <a:gd name="T0" fmla="*/ 27 w 29"/>
                    <a:gd name="T1" fmla="*/ 22 h 28"/>
                    <a:gd name="T2" fmla="*/ 22 w 29"/>
                    <a:gd name="T3" fmla="*/ 26 h 28"/>
                    <a:gd name="T4" fmla="*/ 17 w 29"/>
                    <a:gd name="T5" fmla="*/ 28 h 28"/>
                    <a:gd name="T6" fmla="*/ 11 w 29"/>
                    <a:gd name="T7" fmla="*/ 14 h 28"/>
                    <a:gd name="T8" fmla="*/ 16 w 29"/>
                    <a:gd name="T9" fmla="*/ 12 h 28"/>
                    <a:gd name="T10" fmla="*/ 27 w 29"/>
                    <a:gd name="T11" fmla="*/ 22 h 28"/>
                    <a:gd name="T12" fmla="*/ 29 w 29"/>
                    <a:gd name="T13" fmla="*/ 11 h 28"/>
                    <a:gd name="T14" fmla="*/ 29 w 29"/>
                    <a:gd name="T15" fmla="*/ 17 h 28"/>
                    <a:gd name="T16" fmla="*/ 27 w 29"/>
                    <a:gd name="T17" fmla="*/ 22 h 28"/>
                    <a:gd name="T18" fmla="*/ 12 w 29"/>
                    <a:gd name="T19" fmla="*/ 16 h 28"/>
                    <a:gd name="T20" fmla="*/ 14 w 29"/>
                    <a:gd name="T21" fmla="*/ 11 h 28"/>
                    <a:gd name="T22" fmla="*/ 29 w 29"/>
                    <a:gd name="T23" fmla="*/ 11 h 28"/>
                    <a:gd name="T24" fmla="*/ 22 w 29"/>
                    <a:gd name="T25" fmla="*/ 2 h 28"/>
                    <a:gd name="T26" fmla="*/ 27 w 29"/>
                    <a:gd name="T27" fmla="*/ 6 h 28"/>
                    <a:gd name="T28" fmla="*/ 29 w 29"/>
                    <a:gd name="T29" fmla="*/ 11 h 28"/>
                    <a:gd name="T30" fmla="*/ 14 w 29"/>
                    <a:gd name="T31" fmla="*/ 17 h 28"/>
                    <a:gd name="T32" fmla="*/ 12 w 29"/>
                    <a:gd name="T33" fmla="*/ 12 h 28"/>
                    <a:gd name="T34" fmla="*/ 22 w 29"/>
                    <a:gd name="T35" fmla="*/ 2 h 28"/>
                    <a:gd name="T36" fmla="*/ 11 w 29"/>
                    <a:gd name="T37" fmla="*/ 0 h 28"/>
                    <a:gd name="T38" fmla="*/ 17 w 29"/>
                    <a:gd name="T39" fmla="*/ 0 h 28"/>
                    <a:gd name="T40" fmla="*/ 22 w 29"/>
                    <a:gd name="T41" fmla="*/ 2 h 28"/>
                    <a:gd name="T42" fmla="*/ 16 w 29"/>
                    <a:gd name="T43" fmla="*/ 16 h 28"/>
                    <a:gd name="T44" fmla="*/ 11 w 29"/>
                    <a:gd name="T45" fmla="*/ 14 h 28"/>
                    <a:gd name="T46" fmla="*/ 11 w 29"/>
                    <a:gd name="T47" fmla="*/ 0 h 28"/>
                    <a:gd name="T48" fmla="*/ 2 w 29"/>
                    <a:gd name="T49" fmla="*/ 6 h 28"/>
                    <a:gd name="T50" fmla="*/ 6 w 29"/>
                    <a:gd name="T51" fmla="*/ 2 h 28"/>
                    <a:gd name="T52" fmla="*/ 11 w 29"/>
                    <a:gd name="T53" fmla="*/ 0 h 28"/>
                    <a:gd name="T54" fmla="*/ 17 w 29"/>
                    <a:gd name="T55" fmla="*/ 14 h 28"/>
                    <a:gd name="T56" fmla="*/ 12 w 29"/>
                    <a:gd name="T57" fmla="*/ 16 h 28"/>
                    <a:gd name="T58" fmla="*/ 2 w 29"/>
                    <a:gd name="T59" fmla="*/ 6 h 28"/>
                    <a:gd name="T60" fmla="*/ 0 w 29"/>
                    <a:gd name="T61" fmla="*/ 17 h 28"/>
                    <a:gd name="T62" fmla="*/ 0 w 29"/>
                    <a:gd name="T63" fmla="*/ 11 h 28"/>
                    <a:gd name="T64" fmla="*/ 2 w 29"/>
                    <a:gd name="T65" fmla="*/ 6 h 28"/>
                    <a:gd name="T66" fmla="*/ 16 w 29"/>
                    <a:gd name="T67" fmla="*/ 12 h 28"/>
                    <a:gd name="T68" fmla="*/ 14 w 29"/>
                    <a:gd name="T69" fmla="*/ 17 h 28"/>
                    <a:gd name="T70" fmla="*/ 0 w 29"/>
                    <a:gd name="T71" fmla="*/ 17 h 28"/>
                    <a:gd name="T72" fmla="*/ 6 w 29"/>
                    <a:gd name="T73" fmla="*/ 26 h 28"/>
                    <a:gd name="T74" fmla="*/ 2 w 29"/>
                    <a:gd name="T75" fmla="*/ 22 h 28"/>
                    <a:gd name="T76" fmla="*/ 0 w 29"/>
                    <a:gd name="T77" fmla="*/ 17 h 28"/>
                    <a:gd name="T78" fmla="*/ 14 w 29"/>
                    <a:gd name="T79" fmla="*/ 11 h 28"/>
                    <a:gd name="T80" fmla="*/ 16 w 29"/>
                    <a:gd name="T81" fmla="*/ 16 h 28"/>
                    <a:gd name="T82" fmla="*/ 6 w 29"/>
                    <a:gd name="T83" fmla="*/ 26 h 28"/>
                    <a:gd name="T84" fmla="*/ 17 w 29"/>
                    <a:gd name="T85" fmla="*/ 28 h 28"/>
                    <a:gd name="T86" fmla="*/ 11 w 29"/>
                    <a:gd name="T87" fmla="*/ 28 h 28"/>
                    <a:gd name="T88" fmla="*/ 6 w 29"/>
                    <a:gd name="T89" fmla="*/ 26 h 28"/>
                    <a:gd name="T90" fmla="*/ 12 w 29"/>
                    <a:gd name="T91" fmla="*/ 12 h 28"/>
                    <a:gd name="T92" fmla="*/ 17 w 29"/>
                    <a:gd name="T93" fmla="*/ 14 h 28"/>
                    <a:gd name="T94" fmla="*/ 17 w 29"/>
                    <a:gd name="T9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8">
                      <a:moveTo>
                        <a:pt x="27" y="22"/>
                      </a:moveTo>
                      <a:lnTo>
                        <a:pt x="22" y="26"/>
                      </a:lnTo>
                      <a:lnTo>
                        <a:pt x="17" y="28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7" y="22"/>
                      </a:lnTo>
                      <a:close/>
                      <a:moveTo>
                        <a:pt x="29" y="11"/>
                      </a:moveTo>
                      <a:lnTo>
                        <a:pt x="29" y="17"/>
                      </a:lnTo>
                      <a:lnTo>
                        <a:pt x="27" y="22"/>
                      </a:lnTo>
                      <a:lnTo>
                        <a:pt x="12" y="16"/>
                      </a:lnTo>
                      <a:lnTo>
                        <a:pt x="14" y="11"/>
                      </a:lnTo>
                      <a:lnTo>
                        <a:pt x="29" y="11"/>
                      </a:lnTo>
                      <a:close/>
                      <a:moveTo>
                        <a:pt x="22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1"/>
                      </a:lnTo>
                      <a:lnTo>
                        <a:pt x="16" y="16"/>
                      </a:lnTo>
                      <a:lnTo>
                        <a:pt x="6" y="26"/>
                      </a:lnTo>
                      <a:close/>
                      <a:moveTo>
                        <a:pt x="17" y="28"/>
                      </a:moveTo>
                      <a:lnTo>
                        <a:pt x="11" y="28"/>
                      </a:lnTo>
                      <a:lnTo>
                        <a:pt x="6" y="26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39" name="Freeform 352"/>
                <p:cNvSpPr>
                  <a:spLocks/>
                </p:cNvSpPr>
                <p:nvPr/>
              </p:nvSpPr>
              <p:spPr bwMode="auto">
                <a:xfrm>
                  <a:off x="3844" y="2000"/>
                  <a:ext cx="25" cy="34"/>
                </a:xfrm>
                <a:custGeom>
                  <a:avLst/>
                  <a:gdLst>
                    <a:gd name="T0" fmla="*/ 0 w 25"/>
                    <a:gd name="T1" fmla="*/ 29 h 34"/>
                    <a:gd name="T2" fmla="*/ 10 w 25"/>
                    <a:gd name="T3" fmla="*/ 0 h 34"/>
                    <a:gd name="T4" fmla="*/ 25 w 25"/>
                    <a:gd name="T5" fmla="*/ 4 h 34"/>
                    <a:gd name="T6" fmla="*/ 15 w 25"/>
                    <a:gd name="T7" fmla="*/ 34 h 34"/>
                    <a:gd name="T8" fmla="*/ 0 w 25"/>
                    <a:gd name="T9" fmla="*/ 2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34">
                      <a:moveTo>
                        <a:pt x="0" y="29"/>
                      </a:moveTo>
                      <a:lnTo>
                        <a:pt x="10" y="0"/>
                      </a:lnTo>
                      <a:lnTo>
                        <a:pt x="25" y="4"/>
                      </a:lnTo>
                      <a:lnTo>
                        <a:pt x="15" y="3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0" name="Rectangle 353"/>
                <p:cNvSpPr>
                  <a:spLocks noChangeArrowheads="1"/>
                </p:cNvSpPr>
                <p:nvPr/>
              </p:nvSpPr>
              <p:spPr bwMode="auto">
                <a:xfrm>
                  <a:off x="3822" y="2084"/>
                  <a:ext cx="15" cy="3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1" name="Rectangle 354"/>
                <p:cNvSpPr>
                  <a:spLocks noChangeArrowheads="1"/>
                </p:cNvSpPr>
                <p:nvPr/>
              </p:nvSpPr>
              <p:spPr bwMode="auto">
                <a:xfrm>
                  <a:off x="3838" y="2025"/>
                  <a:ext cx="15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2" name="Rectangle 355"/>
                <p:cNvSpPr>
                  <a:spLocks noChangeArrowheads="1"/>
                </p:cNvSpPr>
                <p:nvPr/>
              </p:nvSpPr>
              <p:spPr bwMode="auto">
                <a:xfrm>
                  <a:off x="3853" y="1979"/>
                  <a:ext cx="16" cy="2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3" name="Rectangle 356"/>
                <p:cNvSpPr>
                  <a:spLocks noChangeArrowheads="1"/>
                </p:cNvSpPr>
                <p:nvPr/>
              </p:nvSpPr>
              <p:spPr bwMode="auto">
                <a:xfrm>
                  <a:off x="3869" y="1939"/>
                  <a:ext cx="16" cy="2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4" name="Rectangle 357"/>
                <p:cNvSpPr>
                  <a:spLocks noChangeArrowheads="1"/>
                </p:cNvSpPr>
                <p:nvPr/>
              </p:nvSpPr>
              <p:spPr bwMode="auto">
                <a:xfrm>
                  <a:off x="3885" y="1904"/>
                  <a:ext cx="16" cy="2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5" name="Rectangle 358"/>
                <p:cNvSpPr>
                  <a:spLocks noChangeArrowheads="1"/>
                </p:cNvSpPr>
                <p:nvPr/>
              </p:nvSpPr>
              <p:spPr bwMode="auto">
                <a:xfrm>
                  <a:off x="3900" y="1873"/>
                  <a:ext cx="16" cy="1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6" name="Rectangle 359"/>
                <p:cNvSpPr>
                  <a:spLocks noChangeArrowheads="1"/>
                </p:cNvSpPr>
                <p:nvPr/>
              </p:nvSpPr>
              <p:spPr bwMode="auto">
                <a:xfrm>
                  <a:off x="3916" y="1845"/>
                  <a:ext cx="1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7" name="Rectangle 360"/>
                <p:cNvSpPr>
                  <a:spLocks noChangeArrowheads="1"/>
                </p:cNvSpPr>
                <p:nvPr/>
              </p:nvSpPr>
              <p:spPr bwMode="auto">
                <a:xfrm>
                  <a:off x="3932" y="1819"/>
                  <a:ext cx="15" cy="1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8" name="Rectangle 361"/>
                <p:cNvSpPr>
                  <a:spLocks noChangeArrowheads="1"/>
                </p:cNvSpPr>
                <p:nvPr/>
              </p:nvSpPr>
              <p:spPr bwMode="auto">
                <a:xfrm>
                  <a:off x="3947" y="1794"/>
                  <a:ext cx="16" cy="1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49" name="Rectangle 362"/>
                <p:cNvSpPr>
                  <a:spLocks noChangeArrowheads="1"/>
                </p:cNvSpPr>
                <p:nvPr/>
              </p:nvSpPr>
              <p:spPr bwMode="auto">
                <a:xfrm>
                  <a:off x="3963" y="1771"/>
                  <a:ext cx="16" cy="1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0" name="Freeform 363"/>
                <p:cNvSpPr>
                  <a:spLocks noEditPoints="1"/>
                </p:cNvSpPr>
                <p:nvPr/>
              </p:nvSpPr>
              <p:spPr bwMode="auto">
                <a:xfrm>
                  <a:off x="3809" y="1755"/>
                  <a:ext cx="177" cy="399"/>
                </a:xfrm>
                <a:custGeom>
                  <a:avLst/>
                  <a:gdLst>
                    <a:gd name="T0" fmla="*/ 105 w 177"/>
                    <a:gd name="T1" fmla="*/ 91 h 399"/>
                    <a:gd name="T2" fmla="*/ 105 w 177"/>
                    <a:gd name="T3" fmla="*/ 90 h 399"/>
                    <a:gd name="T4" fmla="*/ 164 w 177"/>
                    <a:gd name="T5" fmla="*/ 0 h 399"/>
                    <a:gd name="T6" fmla="*/ 177 w 177"/>
                    <a:gd name="T7" fmla="*/ 8 h 399"/>
                    <a:gd name="T8" fmla="*/ 119 w 177"/>
                    <a:gd name="T9" fmla="*/ 99 h 399"/>
                    <a:gd name="T10" fmla="*/ 105 w 177"/>
                    <a:gd name="T11" fmla="*/ 91 h 399"/>
                    <a:gd name="T12" fmla="*/ 57 w 177"/>
                    <a:gd name="T13" fmla="*/ 189 h 399"/>
                    <a:gd name="T14" fmla="*/ 58 w 177"/>
                    <a:gd name="T15" fmla="*/ 188 h 399"/>
                    <a:gd name="T16" fmla="*/ 105 w 177"/>
                    <a:gd name="T17" fmla="*/ 91 h 399"/>
                    <a:gd name="T18" fmla="*/ 119 w 177"/>
                    <a:gd name="T19" fmla="*/ 98 h 399"/>
                    <a:gd name="T20" fmla="*/ 72 w 177"/>
                    <a:gd name="T21" fmla="*/ 195 h 399"/>
                    <a:gd name="T22" fmla="*/ 57 w 177"/>
                    <a:gd name="T23" fmla="*/ 189 h 399"/>
                    <a:gd name="T24" fmla="*/ 22 w 177"/>
                    <a:gd name="T25" fmla="*/ 290 h 399"/>
                    <a:gd name="T26" fmla="*/ 23 w 177"/>
                    <a:gd name="T27" fmla="*/ 290 h 399"/>
                    <a:gd name="T28" fmla="*/ 57 w 177"/>
                    <a:gd name="T29" fmla="*/ 189 h 399"/>
                    <a:gd name="T30" fmla="*/ 72 w 177"/>
                    <a:gd name="T31" fmla="*/ 194 h 399"/>
                    <a:gd name="T32" fmla="*/ 37 w 177"/>
                    <a:gd name="T33" fmla="*/ 295 h 399"/>
                    <a:gd name="T34" fmla="*/ 22 w 177"/>
                    <a:gd name="T35" fmla="*/ 290 h 399"/>
                    <a:gd name="T36" fmla="*/ 0 w 177"/>
                    <a:gd name="T37" fmla="*/ 396 h 399"/>
                    <a:gd name="T38" fmla="*/ 22 w 177"/>
                    <a:gd name="T39" fmla="*/ 290 h 399"/>
                    <a:gd name="T40" fmla="*/ 38 w 177"/>
                    <a:gd name="T41" fmla="*/ 294 h 399"/>
                    <a:gd name="T42" fmla="*/ 15 w 177"/>
                    <a:gd name="T43" fmla="*/ 399 h 399"/>
                    <a:gd name="T44" fmla="*/ 0 w 177"/>
                    <a:gd name="T45" fmla="*/ 396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7" h="399">
                      <a:moveTo>
                        <a:pt x="105" y="91"/>
                      </a:moveTo>
                      <a:lnTo>
                        <a:pt x="105" y="90"/>
                      </a:lnTo>
                      <a:lnTo>
                        <a:pt x="164" y="0"/>
                      </a:lnTo>
                      <a:lnTo>
                        <a:pt x="177" y="8"/>
                      </a:lnTo>
                      <a:lnTo>
                        <a:pt x="119" y="99"/>
                      </a:lnTo>
                      <a:lnTo>
                        <a:pt x="105" y="91"/>
                      </a:lnTo>
                      <a:close/>
                      <a:moveTo>
                        <a:pt x="57" y="189"/>
                      </a:moveTo>
                      <a:lnTo>
                        <a:pt x="58" y="188"/>
                      </a:lnTo>
                      <a:lnTo>
                        <a:pt x="105" y="91"/>
                      </a:lnTo>
                      <a:lnTo>
                        <a:pt x="119" y="98"/>
                      </a:lnTo>
                      <a:lnTo>
                        <a:pt x="72" y="195"/>
                      </a:lnTo>
                      <a:lnTo>
                        <a:pt x="57" y="189"/>
                      </a:lnTo>
                      <a:close/>
                      <a:moveTo>
                        <a:pt x="22" y="290"/>
                      </a:moveTo>
                      <a:lnTo>
                        <a:pt x="23" y="290"/>
                      </a:lnTo>
                      <a:lnTo>
                        <a:pt x="57" y="189"/>
                      </a:lnTo>
                      <a:lnTo>
                        <a:pt x="72" y="194"/>
                      </a:lnTo>
                      <a:lnTo>
                        <a:pt x="37" y="295"/>
                      </a:lnTo>
                      <a:lnTo>
                        <a:pt x="22" y="290"/>
                      </a:lnTo>
                      <a:close/>
                      <a:moveTo>
                        <a:pt x="0" y="396"/>
                      </a:moveTo>
                      <a:lnTo>
                        <a:pt x="22" y="290"/>
                      </a:lnTo>
                      <a:lnTo>
                        <a:pt x="38" y="294"/>
                      </a:lnTo>
                      <a:lnTo>
                        <a:pt x="15" y="399"/>
                      </a:lnTo>
                      <a:lnTo>
                        <a:pt x="0" y="39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1" name="Freeform 364"/>
                <p:cNvSpPr>
                  <a:spLocks noEditPoints="1"/>
                </p:cNvSpPr>
                <p:nvPr/>
              </p:nvSpPr>
              <p:spPr bwMode="auto">
                <a:xfrm>
                  <a:off x="3817" y="1761"/>
                  <a:ext cx="175" cy="393"/>
                </a:xfrm>
                <a:custGeom>
                  <a:avLst/>
                  <a:gdLst>
                    <a:gd name="T0" fmla="*/ 104 w 175"/>
                    <a:gd name="T1" fmla="*/ 89 h 393"/>
                    <a:gd name="T2" fmla="*/ 104 w 175"/>
                    <a:gd name="T3" fmla="*/ 88 h 393"/>
                    <a:gd name="T4" fmla="*/ 161 w 175"/>
                    <a:gd name="T5" fmla="*/ 0 h 393"/>
                    <a:gd name="T6" fmla="*/ 175 w 175"/>
                    <a:gd name="T7" fmla="*/ 8 h 393"/>
                    <a:gd name="T8" fmla="*/ 117 w 175"/>
                    <a:gd name="T9" fmla="*/ 97 h 393"/>
                    <a:gd name="T10" fmla="*/ 104 w 175"/>
                    <a:gd name="T11" fmla="*/ 89 h 393"/>
                    <a:gd name="T12" fmla="*/ 57 w 175"/>
                    <a:gd name="T13" fmla="*/ 186 h 393"/>
                    <a:gd name="T14" fmla="*/ 57 w 175"/>
                    <a:gd name="T15" fmla="*/ 185 h 393"/>
                    <a:gd name="T16" fmla="*/ 104 w 175"/>
                    <a:gd name="T17" fmla="*/ 89 h 393"/>
                    <a:gd name="T18" fmla="*/ 118 w 175"/>
                    <a:gd name="T19" fmla="*/ 96 h 393"/>
                    <a:gd name="T20" fmla="*/ 71 w 175"/>
                    <a:gd name="T21" fmla="*/ 191 h 393"/>
                    <a:gd name="T22" fmla="*/ 57 w 175"/>
                    <a:gd name="T23" fmla="*/ 186 h 393"/>
                    <a:gd name="T24" fmla="*/ 22 w 175"/>
                    <a:gd name="T25" fmla="*/ 286 h 393"/>
                    <a:gd name="T26" fmla="*/ 22 w 175"/>
                    <a:gd name="T27" fmla="*/ 285 h 393"/>
                    <a:gd name="T28" fmla="*/ 57 w 175"/>
                    <a:gd name="T29" fmla="*/ 186 h 393"/>
                    <a:gd name="T30" fmla="*/ 71 w 175"/>
                    <a:gd name="T31" fmla="*/ 191 h 393"/>
                    <a:gd name="T32" fmla="*/ 37 w 175"/>
                    <a:gd name="T33" fmla="*/ 290 h 393"/>
                    <a:gd name="T34" fmla="*/ 22 w 175"/>
                    <a:gd name="T35" fmla="*/ 286 h 393"/>
                    <a:gd name="T36" fmla="*/ 0 w 175"/>
                    <a:gd name="T37" fmla="*/ 390 h 393"/>
                    <a:gd name="T38" fmla="*/ 22 w 175"/>
                    <a:gd name="T39" fmla="*/ 286 h 393"/>
                    <a:gd name="T40" fmla="*/ 37 w 175"/>
                    <a:gd name="T41" fmla="*/ 289 h 393"/>
                    <a:gd name="T42" fmla="*/ 15 w 175"/>
                    <a:gd name="T43" fmla="*/ 393 h 393"/>
                    <a:gd name="T44" fmla="*/ 0 w 175"/>
                    <a:gd name="T45" fmla="*/ 390 h 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5" h="393">
                      <a:moveTo>
                        <a:pt x="104" y="89"/>
                      </a:moveTo>
                      <a:lnTo>
                        <a:pt x="104" y="88"/>
                      </a:lnTo>
                      <a:lnTo>
                        <a:pt x="161" y="0"/>
                      </a:lnTo>
                      <a:lnTo>
                        <a:pt x="175" y="8"/>
                      </a:lnTo>
                      <a:lnTo>
                        <a:pt x="117" y="97"/>
                      </a:lnTo>
                      <a:lnTo>
                        <a:pt x="104" y="89"/>
                      </a:lnTo>
                      <a:close/>
                      <a:moveTo>
                        <a:pt x="57" y="186"/>
                      </a:moveTo>
                      <a:lnTo>
                        <a:pt x="57" y="185"/>
                      </a:lnTo>
                      <a:lnTo>
                        <a:pt x="104" y="89"/>
                      </a:lnTo>
                      <a:lnTo>
                        <a:pt x="118" y="96"/>
                      </a:lnTo>
                      <a:lnTo>
                        <a:pt x="71" y="191"/>
                      </a:lnTo>
                      <a:lnTo>
                        <a:pt x="57" y="186"/>
                      </a:lnTo>
                      <a:close/>
                      <a:moveTo>
                        <a:pt x="22" y="286"/>
                      </a:moveTo>
                      <a:lnTo>
                        <a:pt x="22" y="285"/>
                      </a:lnTo>
                      <a:lnTo>
                        <a:pt x="57" y="186"/>
                      </a:lnTo>
                      <a:lnTo>
                        <a:pt x="71" y="191"/>
                      </a:lnTo>
                      <a:lnTo>
                        <a:pt x="37" y="290"/>
                      </a:lnTo>
                      <a:lnTo>
                        <a:pt x="22" y="286"/>
                      </a:lnTo>
                      <a:close/>
                      <a:moveTo>
                        <a:pt x="0" y="390"/>
                      </a:moveTo>
                      <a:lnTo>
                        <a:pt x="22" y="286"/>
                      </a:lnTo>
                      <a:lnTo>
                        <a:pt x="37" y="289"/>
                      </a:lnTo>
                      <a:lnTo>
                        <a:pt x="15" y="393"/>
                      </a:lnTo>
                      <a:lnTo>
                        <a:pt x="0" y="39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2" name="Freeform 365"/>
                <p:cNvSpPr>
                  <a:spLocks/>
                </p:cNvSpPr>
                <p:nvPr/>
              </p:nvSpPr>
              <p:spPr bwMode="auto">
                <a:xfrm>
                  <a:off x="3812" y="1979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3" name="Freeform 366"/>
                <p:cNvSpPr>
                  <a:spLocks/>
                </p:cNvSpPr>
                <p:nvPr/>
              </p:nvSpPr>
              <p:spPr bwMode="auto">
                <a:xfrm>
                  <a:off x="3812" y="1979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4" name="Freeform 367"/>
                <p:cNvSpPr>
                  <a:spLocks noEditPoints="1"/>
                </p:cNvSpPr>
                <p:nvPr/>
              </p:nvSpPr>
              <p:spPr bwMode="auto">
                <a:xfrm>
                  <a:off x="3809" y="1976"/>
                  <a:ext cx="29" cy="29"/>
                </a:xfrm>
                <a:custGeom>
                  <a:avLst/>
                  <a:gdLst>
                    <a:gd name="T0" fmla="*/ 27 w 29"/>
                    <a:gd name="T1" fmla="*/ 22 h 29"/>
                    <a:gd name="T2" fmla="*/ 23 w 29"/>
                    <a:gd name="T3" fmla="*/ 26 h 29"/>
                    <a:gd name="T4" fmla="*/ 18 w 29"/>
                    <a:gd name="T5" fmla="*/ 29 h 29"/>
                    <a:gd name="T6" fmla="*/ 12 w 29"/>
                    <a:gd name="T7" fmla="*/ 15 h 29"/>
                    <a:gd name="T8" fmla="*/ 17 w 29"/>
                    <a:gd name="T9" fmla="*/ 12 h 29"/>
                    <a:gd name="T10" fmla="*/ 27 w 29"/>
                    <a:gd name="T11" fmla="*/ 22 h 29"/>
                    <a:gd name="T12" fmla="*/ 29 w 29"/>
                    <a:gd name="T13" fmla="*/ 11 h 29"/>
                    <a:gd name="T14" fmla="*/ 29 w 29"/>
                    <a:gd name="T15" fmla="*/ 17 h 29"/>
                    <a:gd name="T16" fmla="*/ 27 w 29"/>
                    <a:gd name="T17" fmla="*/ 22 h 29"/>
                    <a:gd name="T18" fmla="*/ 13 w 29"/>
                    <a:gd name="T19" fmla="*/ 16 h 29"/>
                    <a:gd name="T20" fmla="*/ 15 w 29"/>
                    <a:gd name="T21" fmla="*/ 11 h 29"/>
                    <a:gd name="T22" fmla="*/ 29 w 29"/>
                    <a:gd name="T23" fmla="*/ 11 h 29"/>
                    <a:gd name="T24" fmla="*/ 23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1 h 29"/>
                    <a:gd name="T30" fmla="*/ 15 w 29"/>
                    <a:gd name="T31" fmla="*/ 17 h 29"/>
                    <a:gd name="T32" fmla="*/ 13 w 29"/>
                    <a:gd name="T33" fmla="*/ 12 h 29"/>
                    <a:gd name="T34" fmla="*/ 23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3 w 29"/>
                    <a:gd name="T41" fmla="*/ 2 h 29"/>
                    <a:gd name="T42" fmla="*/ 17 w 29"/>
                    <a:gd name="T43" fmla="*/ 16 h 29"/>
                    <a:gd name="T44" fmla="*/ 12 w 29"/>
                    <a:gd name="T45" fmla="*/ 14 h 29"/>
                    <a:gd name="T46" fmla="*/ 12 w 29"/>
                    <a:gd name="T47" fmla="*/ 0 h 29"/>
                    <a:gd name="T48" fmla="*/ 2 w 29"/>
                    <a:gd name="T49" fmla="*/ 6 h 29"/>
                    <a:gd name="T50" fmla="*/ 7 w 29"/>
                    <a:gd name="T51" fmla="*/ 2 h 29"/>
                    <a:gd name="T52" fmla="*/ 12 w 29"/>
                    <a:gd name="T53" fmla="*/ 0 h 29"/>
                    <a:gd name="T54" fmla="*/ 18 w 29"/>
                    <a:gd name="T55" fmla="*/ 14 h 29"/>
                    <a:gd name="T56" fmla="*/ 12 w 29"/>
                    <a:gd name="T57" fmla="*/ 16 h 29"/>
                    <a:gd name="T58" fmla="*/ 2 w 29"/>
                    <a:gd name="T59" fmla="*/ 6 h 29"/>
                    <a:gd name="T60" fmla="*/ 0 w 29"/>
                    <a:gd name="T61" fmla="*/ 17 h 29"/>
                    <a:gd name="T62" fmla="*/ 0 w 29"/>
                    <a:gd name="T63" fmla="*/ 11 h 29"/>
                    <a:gd name="T64" fmla="*/ 2 w 29"/>
                    <a:gd name="T65" fmla="*/ 6 h 29"/>
                    <a:gd name="T66" fmla="*/ 17 w 29"/>
                    <a:gd name="T67" fmla="*/ 12 h 29"/>
                    <a:gd name="T68" fmla="*/ 15 w 29"/>
                    <a:gd name="T69" fmla="*/ 17 h 29"/>
                    <a:gd name="T70" fmla="*/ 0 w 29"/>
                    <a:gd name="T71" fmla="*/ 17 h 29"/>
                    <a:gd name="T72" fmla="*/ 6 w 29"/>
                    <a:gd name="T73" fmla="*/ 26 h 29"/>
                    <a:gd name="T74" fmla="*/ 2 w 29"/>
                    <a:gd name="T75" fmla="*/ 22 h 29"/>
                    <a:gd name="T76" fmla="*/ 0 w 29"/>
                    <a:gd name="T77" fmla="*/ 17 h 29"/>
                    <a:gd name="T78" fmla="*/ 15 w 29"/>
                    <a:gd name="T79" fmla="*/ 11 h 29"/>
                    <a:gd name="T80" fmla="*/ 17 w 29"/>
                    <a:gd name="T81" fmla="*/ 16 h 29"/>
                    <a:gd name="T82" fmla="*/ 6 w 29"/>
                    <a:gd name="T83" fmla="*/ 26 h 29"/>
                    <a:gd name="T84" fmla="*/ 18 w 29"/>
                    <a:gd name="T85" fmla="*/ 29 h 29"/>
                    <a:gd name="T86" fmla="*/ 12 w 29"/>
                    <a:gd name="T87" fmla="*/ 29 h 29"/>
                    <a:gd name="T88" fmla="*/ 6 w 29"/>
                    <a:gd name="T89" fmla="*/ 26 h 29"/>
                    <a:gd name="T90" fmla="*/ 13 w 29"/>
                    <a:gd name="T91" fmla="*/ 12 h 29"/>
                    <a:gd name="T92" fmla="*/ 18 w 29"/>
                    <a:gd name="T93" fmla="*/ 15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2"/>
                      </a:moveTo>
                      <a:lnTo>
                        <a:pt x="23" y="26"/>
                      </a:lnTo>
                      <a:lnTo>
                        <a:pt x="18" y="29"/>
                      </a:lnTo>
                      <a:lnTo>
                        <a:pt x="12" y="15"/>
                      </a:lnTo>
                      <a:lnTo>
                        <a:pt x="17" y="12"/>
                      </a:lnTo>
                      <a:lnTo>
                        <a:pt x="27" y="22"/>
                      </a:lnTo>
                      <a:close/>
                      <a:moveTo>
                        <a:pt x="29" y="11"/>
                      </a:moveTo>
                      <a:lnTo>
                        <a:pt x="29" y="17"/>
                      </a:lnTo>
                      <a:lnTo>
                        <a:pt x="27" y="22"/>
                      </a:lnTo>
                      <a:lnTo>
                        <a:pt x="13" y="16"/>
                      </a:lnTo>
                      <a:lnTo>
                        <a:pt x="15" y="11"/>
                      </a:lnTo>
                      <a:lnTo>
                        <a:pt x="29" y="11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5" y="17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6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2" y="6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7" y="12"/>
                      </a:lnTo>
                      <a:lnTo>
                        <a:pt x="15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5" y="11"/>
                      </a:lnTo>
                      <a:lnTo>
                        <a:pt x="17" y="16"/>
                      </a:lnTo>
                      <a:lnTo>
                        <a:pt x="6" y="26"/>
                      </a:lnTo>
                      <a:close/>
                      <a:moveTo>
                        <a:pt x="18" y="29"/>
                      </a:moveTo>
                      <a:lnTo>
                        <a:pt x="12" y="29"/>
                      </a:lnTo>
                      <a:lnTo>
                        <a:pt x="6" y="26"/>
                      </a:lnTo>
                      <a:lnTo>
                        <a:pt x="13" y="12"/>
                      </a:lnTo>
                      <a:lnTo>
                        <a:pt x="18" y="15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5" name="Freeform 368"/>
                <p:cNvSpPr>
                  <a:spLocks/>
                </p:cNvSpPr>
                <p:nvPr/>
              </p:nvSpPr>
              <p:spPr bwMode="auto">
                <a:xfrm>
                  <a:off x="3978" y="1758"/>
                  <a:ext cx="15" cy="11"/>
                </a:xfrm>
                <a:custGeom>
                  <a:avLst/>
                  <a:gdLst>
                    <a:gd name="T0" fmla="*/ 0 w 15"/>
                    <a:gd name="T1" fmla="*/ 3 h 11"/>
                    <a:gd name="T2" fmla="*/ 2 w 15"/>
                    <a:gd name="T3" fmla="*/ 0 h 11"/>
                    <a:gd name="T4" fmla="*/ 15 w 15"/>
                    <a:gd name="T5" fmla="*/ 8 h 11"/>
                    <a:gd name="T6" fmla="*/ 14 w 15"/>
                    <a:gd name="T7" fmla="*/ 11 h 11"/>
                    <a:gd name="T8" fmla="*/ 0 w 15"/>
                    <a:gd name="T9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0" y="3"/>
                      </a:moveTo>
                      <a:lnTo>
                        <a:pt x="2" y="0"/>
                      </a:lnTo>
                      <a:lnTo>
                        <a:pt x="15" y="8"/>
                      </a:lnTo>
                      <a:lnTo>
                        <a:pt x="14" y="11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6" name="Freeform 369"/>
                <p:cNvSpPr>
                  <a:spLocks/>
                </p:cNvSpPr>
                <p:nvPr/>
              </p:nvSpPr>
              <p:spPr bwMode="auto">
                <a:xfrm>
                  <a:off x="3950" y="1788"/>
                  <a:ext cx="22" cy="23"/>
                </a:xfrm>
                <a:custGeom>
                  <a:avLst/>
                  <a:gdLst>
                    <a:gd name="T0" fmla="*/ 0 w 22"/>
                    <a:gd name="T1" fmla="*/ 14 h 23"/>
                    <a:gd name="T2" fmla="*/ 9 w 22"/>
                    <a:gd name="T3" fmla="*/ 0 h 23"/>
                    <a:gd name="T4" fmla="*/ 22 w 22"/>
                    <a:gd name="T5" fmla="*/ 8 h 23"/>
                    <a:gd name="T6" fmla="*/ 13 w 22"/>
                    <a:gd name="T7" fmla="*/ 23 h 23"/>
                    <a:gd name="T8" fmla="*/ 0 w 22"/>
                    <a:gd name="T9" fmla="*/ 1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0" y="14"/>
                      </a:moveTo>
                      <a:lnTo>
                        <a:pt x="9" y="0"/>
                      </a:lnTo>
                      <a:lnTo>
                        <a:pt x="22" y="8"/>
                      </a:lnTo>
                      <a:lnTo>
                        <a:pt x="13" y="2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7" name="Freeform 370"/>
                <p:cNvSpPr>
                  <a:spLocks/>
                </p:cNvSpPr>
                <p:nvPr/>
              </p:nvSpPr>
              <p:spPr bwMode="auto">
                <a:xfrm>
                  <a:off x="3918" y="1763"/>
                  <a:ext cx="24" cy="23"/>
                </a:xfrm>
                <a:custGeom>
                  <a:avLst/>
                  <a:gdLst>
                    <a:gd name="T0" fmla="*/ 11 w 24"/>
                    <a:gd name="T1" fmla="*/ 0 h 23"/>
                    <a:gd name="T2" fmla="*/ 24 w 24"/>
                    <a:gd name="T3" fmla="*/ 12 h 23"/>
                    <a:gd name="T4" fmla="*/ 13 w 24"/>
                    <a:gd name="T5" fmla="*/ 23 h 23"/>
                    <a:gd name="T6" fmla="*/ 0 w 24"/>
                    <a:gd name="T7" fmla="*/ 12 h 23"/>
                    <a:gd name="T8" fmla="*/ 11 w 24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3">
                      <a:moveTo>
                        <a:pt x="11" y="0"/>
                      </a:moveTo>
                      <a:lnTo>
                        <a:pt x="24" y="12"/>
                      </a:lnTo>
                      <a:lnTo>
                        <a:pt x="13" y="23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8" name="Freeform 371"/>
                <p:cNvSpPr>
                  <a:spLocks noEditPoints="1"/>
                </p:cNvSpPr>
                <p:nvPr/>
              </p:nvSpPr>
              <p:spPr bwMode="auto">
                <a:xfrm>
                  <a:off x="3916" y="1760"/>
                  <a:ext cx="28" cy="29"/>
                </a:xfrm>
                <a:custGeom>
                  <a:avLst/>
                  <a:gdLst>
                    <a:gd name="T0" fmla="*/ 26 w 28"/>
                    <a:gd name="T1" fmla="*/ 23 h 29"/>
                    <a:gd name="T2" fmla="*/ 22 w 28"/>
                    <a:gd name="T3" fmla="*/ 27 h 29"/>
                    <a:gd name="T4" fmla="*/ 17 w 28"/>
                    <a:gd name="T5" fmla="*/ 29 h 29"/>
                    <a:gd name="T6" fmla="*/ 11 w 28"/>
                    <a:gd name="T7" fmla="*/ 15 h 29"/>
                    <a:gd name="T8" fmla="*/ 16 w 28"/>
                    <a:gd name="T9" fmla="*/ 13 h 29"/>
                    <a:gd name="T10" fmla="*/ 26 w 28"/>
                    <a:gd name="T11" fmla="*/ 23 h 29"/>
                    <a:gd name="T12" fmla="*/ 28 w 28"/>
                    <a:gd name="T13" fmla="*/ 12 h 29"/>
                    <a:gd name="T14" fmla="*/ 28 w 28"/>
                    <a:gd name="T15" fmla="*/ 18 h 29"/>
                    <a:gd name="T16" fmla="*/ 26 w 28"/>
                    <a:gd name="T17" fmla="*/ 23 h 29"/>
                    <a:gd name="T18" fmla="*/ 12 w 28"/>
                    <a:gd name="T19" fmla="*/ 17 h 29"/>
                    <a:gd name="T20" fmla="*/ 14 w 28"/>
                    <a:gd name="T21" fmla="*/ 12 h 29"/>
                    <a:gd name="T22" fmla="*/ 28 w 28"/>
                    <a:gd name="T23" fmla="*/ 12 h 29"/>
                    <a:gd name="T24" fmla="*/ 22 w 28"/>
                    <a:gd name="T25" fmla="*/ 2 h 29"/>
                    <a:gd name="T26" fmla="*/ 26 w 28"/>
                    <a:gd name="T27" fmla="*/ 7 h 29"/>
                    <a:gd name="T28" fmla="*/ 28 w 28"/>
                    <a:gd name="T29" fmla="*/ 12 h 29"/>
                    <a:gd name="T30" fmla="*/ 14 w 28"/>
                    <a:gd name="T31" fmla="*/ 18 h 29"/>
                    <a:gd name="T32" fmla="*/ 12 w 28"/>
                    <a:gd name="T33" fmla="*/ 13 h 29"/>
                    <a:gd name="T34" fmla="*/ 22 w 28"/>
                    <a:gd name="T35" fmla="*/ 2 h 29"/>
                    <a:gd name="T36" fmla="*/ 11 w 28"/>
                    <a:gd name="T37" fmla="*/ 0 h 29"/>
                    <a:gd name="T38" fmla="*/ 17 w 28"/>
                    <a:gd name="T39" fmla="*/ 0 h 29"/>
                    <a:gd name="T40" fmla="*/ 22 w 28"/>
                    <a:gd name="T41" fmla="*/ 2 h 29"/>
                    <a:gd name="T42" fmla="*/ 16 w 28"/>
                    <a:gd name="T43" fmla="*/ 17 h 29"/>
                    <a:gd name="T44" fmla="*/ 11 w 28"/>
                    <a:gd name="T45" fmla="*/ 15 h 29"/>
                    <a:gd name="T46" fmla="*/ 11 w 28"/>
                    <a:gd name="T47" fmla="*/ 0 h 29"/>
                    <a:gd name="T48" fmla="*/ 2 w 28"/>
                    <a:gd name="T49" fmla="*/ 7 h 29"/>
                    <a:gd name="T50" fmla="*/ 6 w 28"/>
                    <a:gd name="T51" fmla="*/ 2 h 29"/>
                    <a:gd name="T52" fmla="*/ 11 w 28"/>
                    <a:gd name="T53" fmla="*/ 0 h 29"/>
                    <a:gd name="T54" fmla="*/ 17 w 28"/>
                    <a:gd name="T55" fmla="*/ 15 h 29"/>
                    <a:gd name="T56" fmla="*/ 12 w 28"/>
                    <a:gd name="T57" fmla="*/ 17 h 29"/>
                    <a:gd name="T58" fmla="*/ 2 w 28"/>
                    <a:gd name="T59" fmla="*/ 7 h 29"/>
                    <a:gd name="T60" fmla="*/ 0 w 28"/>
                    <a:gd name="T61" fmla="*/ 18 h 29"/>
                    <a:gd name="T62" fmla="*/ 0 w 28"/>
                    <a:gd name="T63" fmla="*/ 12 h 29"/>
                    <a:gd name="T64" fmla="*/ 2 w 28"/>
                    <a:gd name="T65" fmla="*/ 7 h 29"/>
                    <a:gd name="T66" fmla="*/ 16 w 28"/>
                    <a:gd name="T67" fmla="*/ 13 h 29"/>
                    <a:gd name="T68" fmla="*/ 14 w 28"/>
                    <a:gd name="T69" fmla="*/ 18 h 29"/>
                    <a:gd name="T70" fmla="*/ 0 w 28"/>
                    <a:gd name="T71" fmla="*/ 18 h 29"/>
                    <a:gd name="T72" fmla="*/ 6 w 28"/>
                    <a:gd name="T73" fmla="*/ 27 h 29"/>
                    <a:gd name="T74" fmla="*/ 2 w 28"/>
                    <a:gd name="T75" fmla="*/ 23 h 29"/>
                    <a:gd name="T76" fmla="*/ 0 w 28"/>
                    <a:gd name="T77" fmla="*/ 18 h 29"/>
                    <a:gd name="T78" fmla="*/ 14 w 28"/>
                    <a:gd name="T79" fmla="*/ 12 h 29"/>
                    <a:gd name="T80" fmla="*/ 16 w 28"/>
                    <a:gd name="T81" fmla="*/ 17 h 29"/>
                    <a:gd name="T82" fmla="*/ 6 w 28"/>
                    <a:gd name="T83" fmla="*/ 27 h 29"/>
                    <a:gd name="T84" fmla="*/ 17 w 28"/>
                    <a:gd name="T85" fmla="*/ 29 h 29"/>
                    <a:gd name="T86" fmla="*/ 11 w 28"/>
                    <a:gd name="T87" fmla="*/ 29 h 29"/>
                    <a:gd name="T88" fmla="*/ 6 w 28"/>
                    <a:gd name="T89" fmla="*/ 27 h 29"/>
                    <a:gd name="T90" fmla="*/ 12 w 28"/>
                    <a:gd name="T91" fmla="*/ 13 h 29"/>
                    <a:gd name="T92" fmla="*/ 17 w 28"/>
                    <a:gd name="T93" fmla="*/ 15 h 29"/>
                    <a:gd name="T94" fmla="*/ 17 w 28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9">
                      <a:moveTo>
                        <a:pt x="26" y="23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5"/>
                      </a:lnTo>
                      <a:lnTo>
                        <a:pt x="16" y="13"/>
                      </a:lnTo>
                      <a:lnTo>
                        <a:pt x="26" y="23"/>
                      </a:lnTo>
                      <a:close/>
                      <a:moveTo>
                        <a:pt x="28" y="12"/>
                      </a:moveTo>
                      <a:lnTo>
                        <a:pt x="28" y="18"/>
                      </a:lnTo>
                      <a:lnTo>
                        <a:pt x="26" y="23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28" y="12"/>
                      </a:lnTo>
                      <a:close/>
                      <a:moveTo>
                        <a:pt x="22" y="2"/>
                      </a:moveTo>
                      <a:lnTo>
                        <a:pt x="26" y="7"/>
                      </a:lnTo>
                      <a:lnTo>
                        <a:pt x="28" y="12"/>
                      </a:lnTo>
                      <a:lnTo>
                        <a:pt x="14" y="18"/>
                      </a:lnTo>
                      <a:lnTo>
                        <a:pt x="12" y="13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7"/>
                      </a:lnTo>
                      <a:lnTo>
                        <a:pt x="11" y="15"/>
                      </a:lnTo>
                      <a:lnTo>
                        <a:pt x="11" y="0"/>
                      </a:lnTo>
                      <a:close/>
                      <a:moveTo>
                        <a:pt x="2" y="7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2" y="7"/>
                      </a:lnTo>
                      <a:close/>
                      <a:moveTo>
                        <a:pt x="0" y="18"/>
                      </a:moveTo>
                      <a:lnTo>
                        <a:pt x="0" y="12"/>
                      </a:lnTo>
                      <a:lnTo>
                        <a:pt x="2" y="7"/>
                      </a:lnTo>
                      <a:lnTo>
                        <a:pt x="16" y="13"/>
                      </a:lnTo>
                      <a:lnTo>
                        <a:pt x="14" y="18"/>
                      </a:lnTo>
                      <a:lnTo>
                        <a:pt x="0" y="18"/>
                      </a:lnTo>
                      <a:close/>
                      <a:moveTo>
                        <a:pt x="6" y="27"/>
                      </a:moveTo>
                      <a:lnTo>
                        <a:pt x="2" y="23"/>
                      </a:lnTo>
                      <a:lnTo>
                        <a:pt x="0" y="18"/>
                      </a:lnTo>
                      <a:lnTo>
                        <a:pt x="14" y="12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3"/>
                      </a:lnTo>
                      <a:lnTo>
                        <a:pt x="17" y="15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59" name="Freeform 372"/>
                <p:cNvSpPr>
                  <a:spLocks/>
                </p:cNvSpPr>
                <p:nvPr/>
              </p:nvSpPr>
              <p:spPr bwMode="auto">
                <a:xfrm>
                  <a:off x="3974" y="1754"/>
                  <a:ext cx="17" cy="17"/>
                </a:xfrm>
                <a:custGeom>
                  <a:avLst/>
                  <a:gdLst>
                    <a:gd name="T0" fmla="*/ 11 w 17"/>
                    <a:gd name="T1" fmla="*/ 0 h 17"/>
                    <a:gd name="T2" fmla="*/ 17 w 17"/>
                    <a:gd name="T3" fmla="*/ 6 h 17"/>
                    <a:gd name="T4" fmla="*/ 5 w 17"/>
                    <a:gd name="T5" fmla="*/ 17 h 17"/>
                    <a:gd name="T6" fmla="*/ 0 w 17"/>
                    <a:gd name="T7" fmla="*/ 11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lnTo>
                        <a:pt x="17" y="6"/>
                      </a:lnTo>
                      <a:lnTo>
                        <a:pt x="5" y="1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0" name="Freeform 373"/>
                <p:cNvSpPr>
                  <a:spLocks/>
                </p:cNvSpPr>
                <p:nvPr/>
              </p:nvSpPr>
              <p:spPr bwMode="auto">
                <a:xfrm>
                  <a:off x="4011" y="1693"/>
                  <a:ext cx="34" cy="36"/>
                </a:xfrm>
                <a:custGeom>
                  <a:avLst/>
                  <a:gdLst>
                    <a:gd name="T0" fmla="*/ 0 w 34"/>
                    <a:gd name="T1" fmla="*/ 26 h 36"/>
                    <a:gd name="T2" fmla="*/ 22 w 34"/>
                    <a:gd name="T3" fmla="*/ 0 h 36"/>
                    <a:gd name="T4" fmla="*/ 34 w 34"/>
                    <a:gd name="T5" fmla="*/ 11 h 36"/>
                    <a:gd name="T6" fmla="*/ 11 w 34"/>
                    <a:gd name="T7" fmla="*/ 36 h 36"/>
                    <a:gd name="T8" fmla="*/ 0 w 34"/>
                    <a:gd name="T9" fmla="*/ 2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6">
                      <a:moveTo>
                        <a:pt x="0" y="26"/>
                      </a:moveTo>
                      <a:lnTo>
                        <a:pt x="22" y="0"/>
                      </a:lnTo>
                      <a:lnTo>
                        <a:pt x="34" y="11"/>
                      </a:lnTo>
                      <a:lnTo>
                        <a:pt x="11" y="3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1" name="Freeform 374"/>
                <p:cNvSpPr>
                  <a:spLocks/>
                </p:cNvSpPr>
                <p:nvPr/>
              </p:nvSpPr>
              <p:spPr bwMode="auto">
                <a:xfrm>
                  <a:off x="3978" y="1754"/>
                  <a:ext cx="11" cy="15"/>
                </a:xfrm>
                <a:custGeom>
                  <a:avLst/>
                  <a:gdLst>
                    <a:gd name="T0" fmla="*/ 0 w 11"/>
                    <a:gd name="T1" fmla="*/ 1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2" name="Freeform 375"/>
                <p:cNvSpPr>
                  <a:spLocks/>
                </p:cNvSpPr>
                <p:nvPr/>
              </p:nvSpPr>
              <p:spPr bwMode="auto">
                <a:xfrm>
                  <a:off x="3974" y="1750"/>
                  <a:ext cx="11" cy="15"/>
                </a:xfrm>
                <a:custGeom>
                  <a:avLst/>
                  <a:gdLst>
                    <a:gd name="T0" fmla="*/ 0 w 11"/>
                    <a:gd name="T1" fmla="*/ 1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3" name="Freeform 376"/>
                <p:cNvSpPr>
                  <a:spLocks/>
                </p:cNvSpPr>
                <p:nvPr/>
              </p:nvSpPr>
              <p:spPr bwMode="auto">
                <a:xfrm>
                  <a:off x="3970" y="1746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4" name="Freeform 377"/>
                <p:cNvSpPr>
                  <a:spLocks/>
                </p:cNvSpPr>
                <p:nvPr/>
              </p:nvSpPr>
              <p:spPr bwMode="auto">
                <a:xfrm>
                  <a:off x="3967" y="1742"/>
                  <a:ext cx="10" cy="15"/>
                </a:xfrm>
                <a:custGeom>
                  <a:avLst/>
                  <a:gdLst>
                    <a:gd name="T0" fmla="*/ 0 w 10"/>
                    <a:gd name="T1" fmla="*/ 2 h 15"/>
                    <a:gd name="T2" fmla="*/ 3 w 10"/>
                    <a:gd name="T3" fmla="*/ 0 h 15"/>
                    <a:gd name="T4" fmla="*/ 10 w 10"/>
                    <a:gd name="T5" fmla="*/ 14 h 15"/>
                    <a:gd name="T6" fmla="*/ 7 w 10"/>
                    <a:gd name="T7" fmla="*/ 15 h 15"/>
                    <a:gd name="T8" fmla="*/ 0 w 10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5" name="Freeform 378"/>
                <p:cNvSpPr>
                  <a:spLocks/>
                </p:cNvSpPr>
                <p:nvPr/>
              </p:nvSpPr>
              <p:spPr bwMode="auto">
                <a:xfrm>
                  <a:off x="3963" y="1738"/>
                  <a:ext cx="10" cy="16"/>
                </a:xfrm>
                <a:custGeom>
                  <a:avLst/>
                  <a:gdLst>
                    <a:gd name="T0" fmla="*/ 0 w 10"/>
                    <a:gd name="T1" fmla="*/ 2 h 16"/>
                    <a:gd name="T2" fmla="*/ 3 w 10"/>
                    <a:gd name="T3" fmla="*/ 0 h 16"/>
                    <a:gd name="T4" fmla="*/ 10 w 10"/>
                    <a:gd name="T5" fmla="*/ 14 h 16"/>
                    <a:gd name="T6" fmla="*/ 8 w 10"/>
                    <a:gd name="T7" fmla="*/ 16 h 16"/>
                    <a:gd name="T8" fmla="*/ 0 w 10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6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8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6" name="Freeform 379"/>
                <p:cNvSpPr>
                  <a:spLocks/>
                </p:cNvSpPr>
                <p:nvPr/>
              </p:nvSpPr>
              <p:spPr bwMode="auto">
                <a:xfrm>
                  <a:off x="3959" y="1735"/>
                  <a:ext cx="11" cy="15"/>
                </a:xfrm>
                <a:custGeom>
                  <a:avLst/>
                  <a:gdLst>
                    <a:gd name="T0" fmla="*/ 0 w 11"/>
                    <a:gd name="T1" fmla="*/ 1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7" name="Freeform 380"/>
                <p:cNvSpPr>
                  <a:spLocks/>
                </p:cNvSpPr>
                <p:nvPr/>
              </p:nvSpPr>
              <p:spPr bwMode="auto">
                <a:xfrm>
                  <a:off x="3954" y="1731"/>
                  <a:ext cx="12" cy="15"/>
                </a:xfrm>
                <a:custGeom>
                  <a:avLst/>
                  <a:gdLst>
                    <a:gd name="T0" fmla="*/ 0 w 12"/>
                    <a:gd name="T1" fmla="*/ 2 h 15"/>
                    <a:gd name="T2" fmla="*/ 3 w 12"/>
                    <a:gd name="T3" fmla="*/ 0 h 15"/>
                    <a:gd name="T4" fmla="*/ 12 w 12"/>
                    <a:gd name="T5" fmla="*/ 13 h 15"/>
                    <a:gd name="T6" fmla="*/ 9 w 12"/>
                    <a:gd name="T7" fmla="*/ 15 h 15"/>
                    <a:gd name="T8" fmla="*/ 0 w 12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2" y="13"/>
                      </a:lnTo>
                      <a:lnTo>
                        <a:pt x="9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8" name="Freeform 381"/>
                <p:cNvSpPr>
                  <a:spLocks/>
                </p:cNvSpPr>
                <p:nvPr/>
              </p:nvSpPr>
              <p:spPr bwMode="auto">
                <a:xfrm>
                  <a:off x="3951" y="1727"/>
                  <a:ext cx="11" cy="15"/>
                </a:xfrm>
                <a:custGeom>
                  <a:avLst/>
                  <a:gdLst>
                    <a:gd name="T0" fmla="*/ 0 w 11"/>
                    <a:gd name="T1" fmla="*/ 1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69" name="Freeform 382"/>
                <p:cNvSpPr>
                  <a:spLocks/>
                </p:cNvSpPr>
                <p:nvPr/>
              </p:nvSpPr>
              <p:spPr bwMode="auto">
                <a:xfrm>
                  <a:off x="3947" y="1723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0" name="Freeform 383"/>
                <p:cNvSpPr>
                  <a:spLocks/>
                </p:cNvSpPr>
                <p:nvPr/>
              </p:nvSpPr>
              <p:spPr bwMode="auto">
                <a:xfrm>
                  <a:off x="3944" y="1719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3 w 10"/>
                    <a:gd name="T3" fmla="*/ 0 h 15"/>
                    <a:gd name="T4" fmla="*/ 10 w 10"/>
                    <a:gd name="T5" fmla="*/ 14 h 15"/>
                    <a:gd name="T6" fmla="*/ 7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1" name="Freeform 384"/>
                <p:cNvSpPr>
                  <a:spLocks/>
                </p:cNvSpPr>
                <p:nvPr/>
              </p:nvSpPr>
              <p:spPr bwMode="auto">
                <a:xfrm>
                  <a:off x="3945" y="1720"/>
                  <a:ext cx="47" cy="48"/>
                </a:xfrm>
                <a:custGeom>
                  <a:avLst/>
                  <a:gdLst>
                    <a:gd name="T0" fmla="*/ 10 w 47"/>
                    <a:gd name="T1" fmla="*/ 0 h 48"/>
                    <a:gd name="T2" fmla="*/ 47 w 47"/>
                    <a:gd name="T3" fmla="*/ 37 h 48"/>
                    <a:gd name="T4" fmla="*/ 36 w 47"/>
                    <a:gd name="T5" fmla="*/ 48 h 48"/>
                    <a:gd name="T6" fmla="*/ 0 w 47"/>
                    <a:gd name="T7" fmla="*/ 11 h 48"/>
                    <a:gd name="T8" fmla="*/ 10 w 47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8">
                      <a:moveTo>
                        <a:pt x="10" y="0"/>
                      </a:moveTo>
                      <a:lnTo>
                        <a:pt x="47" y="37"/>
                      </a:lnTo>
                      <a:lnTo>
                        <a:pt x="36" y="48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2" name="Freeform 385"/>
                <p:cNvSpPr>
                  <a:spLocks/>
                </p:cNvSpPr>
                <p:nvPr/>
              </p:nvSpPr>
              <p:spPr bwMode="auto">
                <a:xfrm>
                  <a:off x="3942" y="1722"/>
                  <a:ext cx="49" cy="49"/>
                </a:xfrm>
                <a:custGeom>
                  <a:avLst/>
                  <a:gdLst>
                    <a:gd name="T0" fmla="*/ 11 w 49"/>
                    <a:gd name="T1" fmla="*/ 0 h 49"/>
                    <a:gd name="T2" fmla="*/ 49 w 49"/>
                    <a:gd name="T3" fmla="*/ 38 h 49"/>
                    <a:gd name="T4" fmla="*/ 37 w 49"/>
                    <a:gd name="T5" fmla="*/ 49 h 49"/>
                    <a:gd name="T6" fmla="*/ 0 w 49"/>
                    <a:gd name="T7" fmla="*/ 11 h 49"/>
                    <a:gd name="T8" fmla="*/ 11 w 49"/>
                    <a:gd name="T9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49">
                      <a:moveTo>
                        <a:pt x="11" y="0"/>
                      </a:moveTo>
                      <a:lnTo>
                        <a:pt x="49" y="38"/>
                      </a:lnTo>
                      <a:lnTo>
                        <a:pt x="37" y="49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3" name="Freeform 386"/>
                <p:cNvSpPr>
                  <a:spLocks/>
                </p:cNvSpPr>
                <p:nvPr/>
              </p:nvSpPr>
              <p:spPr bwMode="auto">
                <a:xfrm>
                  <a:off x="3854" y="1951"/>
                  <a:ext cx="33" cy="54"/>
                </a:xfrm>
                <a:custGeom>
                  <a:avLst/>
                  <a:gdLst>
                    <a:gd name="T0" fmla="*/ 0 w 33"/>
                    <a:gd name="T1" fmla="*/ 48 h 54"/>
                    <a:gd name="T2" fmla="*/ 18 w 33"/>
                    <a:gd name="T3" fmla="*/ 0 h 54"/>
                    <a:gd name="T4" fmla="*/ 33 w 33"/>
                    <a:gd name="T5" fmla="*/ 5 h 54"/>
                    <a:gd name="T6" fmla="*/ 15 w 33"/>
                    <a:gd name="T7" fmla="*/ 54 h 54"/>
                    <a:gd name="T8" fmla="*/ 0 w 33"/>
                    <a:gd name="T9" fmla="*/ 48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54">
                      <a:moveTo>
                        <a:pt x="0" y="48"/>
                      </a:moveTo>
                      <a:lnTo>
                        <a:pt x="18" y="0"/>
                      </a:lnTo>
                      <a:lnTo>
                        <a:pt x="33" y="5"/>
                      </a:lnTo>
                      <a:lnTo>
                        <a:pt x="15" y="5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4" name="Freeform 387"/>
                <p:cNvSpPr>
                  <a:spLocks/>
                </p:cNvSpPr>
                <p:nvPr/>
              </p:nvSpPr>
              <p:spPr bwMode="auto">
                <a:xfrm>
                  <a:off x="3910" y="1868"/>
                  <a:ext cx="15" cy="8"/>
                </a:xfrm>
                <a:custGeom>
                  <a:avLst/>
                  <a:gdLst>
                    <a:gd name="T0" fmla="*/ 0 w 15"/>
                    <a:gd name="T1" fmla="*/ 2 h 8"/>
                    <a:gd name="T2" fmla="*/ 1 w 15"/>
                    <a:gd name="T3" fmla="*/ 0 h 8"/>
                    <a:gd name="T4" fmla="*/ 15 w 15"/>
                    <a:gd name="T5" fmla="*/ 6 h 8"/>
                    <a:gd name="T6" fmla="*/ 14 w 15"/>
                    <a:gd name="T7" fmla="*/ 8 h 8"/>
                    <a:gd name="T8" fmla="*/ 0 w 15"/>
                    <a:gd name="T9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8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15" y="6"/>
                      </a:lnTo>
                      <a:lnTo>
                        <a:pt x="14" y="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5" name="Freeform 388"/>
                <p:cNvSpPr>
                  <a:spLocks/>
                </p:cNvSpPr>
                <p:nvPr/>
              </p:nvSpPr>
              <p:spPr bwMode="auto">
                <a:xfrm>
                  <a:off x="3858" y="1867"/>
                  <a:ext cx="24" cy="24"/>
                </a:xfrm>
                <a:custGeom>
                  <a:avLst/>
                  <a:gdLst>
                    <a:gd name="T0" fmla="*/ 11 w 24"/>
                    <a:gd name="T1" fmla="*/ 0 h 24"/>
                    <a:gd name="T2" fmla="*/ 24 w 24"/>
                    <a:gd name="T3" fmla="*/ 13 h 24"/>
                    <a:gd name="T4" fmla="*/ 13 w 24"/>
                    <a:gd name="T5" fmla="*/ 24 h 24"/>
                    <a:gd name="T6" fmla="*/ 0 w 24"/>
                    <a:gd name="T7" fmla="*/ 11 h 24"/>
                    <a:gd name="T8" fmla="*/ 11 w 24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4">
                      <a:moveTo>
                        <a:pt x="11" y="0"/>
                      </a:moveTo>
                      <a:lnTo>
                        <a:pt x="24" y="13"/>
                      </a:lnTo>
                      <a:lnTo>
                        <a:pt x="13" y="2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6" name="Freeform 389"/>
                <p:cNvSpPr>
                  <a:spLocks/>
                </p:cNvSpPr>
                <p:nvPr/>
              </p:nvSpPr>
              <p:spPr bwMode="auto">
                <a:xfrm>
                  <a:off x="3858" y="1867"/>
                  <a:ext cx="24" cy="24"/>
                </a:xfrm>
                <a:custGeom>
                  <a:avLst/>
                  <a:gdLst>
                    <a:gd name="T0" fmla="*/ 24 w 24"/>
                    <a:gd name="T1" fmla="*/ 11 h 24"/>
                    <a:gd name="T2" fmla="*/ 11 w 24"/>
                    <a:gd name="T3" fmla="*/ 24 h 24"/>
                    <a:gd name="T4" fmla="*/ 0 w 24"/>
                    <a:gd name="T5" fmla="*/ 13 h 24"/>
                    <a:gd name="T6" fmla="*/ 13 w 24"/>
                    <a:gd name="T7" fmla="*/ 0 h 24"/>
                    <a:gd name="T8" fmla="*/ 24 w 24"/>
                    <a:gd name="T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4">
                      <a:moveTo>
                        <a:pt x="24" y="11"/>
                      </a:moveTo>
                      <a:lnTo>
                        <a:pt x="11" y="24"/>
                      </a:lnTo>
                      <a:lnTo>
                        <a:pt x="0" y="13"/>
                      </a:lnTo>
                      <a:lnTo>
                        <a:pt x="13" y="0"/>
                      </a:lnTo>
                      <a:lnTo>
                        <a:pt x="2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7" name="Freeform 390"/>
                <p:cNvSpPr>
                  <a:spLocks noEditPoints="1"/>
                </p:cNvSpPr>
                <p:nvPr/>
              </p:nvSpPr>
              <p:spPr bwMode="auto">
                <a:xfrm>
                  <a:off x="3856" y="1865"/>
                  <a:ext cx="28" cy="28"/>
                </a:xfrm>
                <a:custGeom>
                  <a:avLst/>
                  <a:gdLst>
                    <a:gd name="T0" fmla="*/ 26 w 28"/>
                    <a:gd name="T1" fmla="*/ 23 h 28"/>
                    <a:gd name="T2" fmla="*/ 22 w 28"/>
                    <a:gd name="T3" fmla="*/ 26 h 28"/>
                    <a:gd name="T4" fmla="*/ 17 w 28"/>
                    <a:gd name="T5" fmla="*/ 28 h 28"/>
                    <a:gd name="T6" fmla="*/ 11 w 28"/>
                    <a:gd name="T7" fmla="*/ 14 h 28"/>
                    <a:gd name="T8" fmla="*/ 16 w 28"/>
                    <a:gd name="T9" fmla="*/ 12 h 28"/>
                    <a:gd name="T10" fmla="*/ 26 w 28"/>
                    <a:gd name="T11" fmla="*/ 23 h 28"/>
                    <a:gd name="T12" fmla="*/ 28 w 28"/>
                    <a:gd name="T13" fmla="*/ 11 h 28"/>
                    <a:gd name="T14" fmla="*/ 28 w 28"/>
                    <a:gd name="T15" fmla="*/ 17 h 28"/>
                    <a:gd name="T16" fmla="*/ 26 w 28"/>
                    <a:gd name="T17" fmla="*/ 23 h 28"/>
                    <a:gd name="T18" fmla="*/ 12 w 28"/>
                    <a:gd name="T19" fmla="*/ 15 h 28"/>
                    <a:gd name="T20" fmla="*/ 15 w 28"/>
                    <a:gd name="T21" fmla="*/ 11 h 28"/>
                    <a:gd name="T22" fmla="*/ 28 w 28"/>
                    <a:gd name="T23" fmla="*/ 11 h 28"/>
                    <a:gd name="T24" fmla="*/ 22 w 28"/>
                    <a:gd name="T25" fmla="*/ 2 h 28"/>
                    <a:gd name="T26" fmla="*/ 26 w 28"/>
                    <a:gd name="T27" fmla="*/ 6 h 28"/>
                    <a:gd name="T28" fmla="*/ 28 w 28"/>
                    <a:gd name="T29" fmla="*/ 11 h 28"/>
                    <a:gd name="T30" fmla="*/ 15 w 28"/>
                    <a:gd name="T31" fmla="*/ 17 h 28"/>
                    <a:gd name="T32" fmla="*/ 12 w 28"/>
                    <a:gd name="T33" fmla="*/ 12 h 28"/>
                    <a:gd name="T34" fmla="*/ 22 w 28"/>
                    <a:gd name="T35" fmla="*/ 2 h 28"/>
                    <a:gd name="T36" fmla="*/ 11 w 28"/>
                    <a:gd name="T37" fmla="*/ 0 h 28"/>
                    <a:gd name="T38" fmla="*/ 17 w 28"/>
                    <a:gd name="T39" fmla="*/ 0 h 28"/>
                    <a:gd name="T40" fmla="*/ 22 w 28"/>
                    <a:gd name="T41" fmla="*/ 2 h 28"/>
                    <a:gd name="T42" fmla="*/ 16 w 28"/>
                    <a:gd name="T43" fmla="*/ 16 h 28"/>
                    <a:gd name="T44" fmla="*/ 11 w 28"/>
                    <a:gd name="T45" fmla="*/ 14 h 28"/>
                    <a:gd name="T46" fmla="*/ 11 w 28"/>
                    <a:gd name="T47" fmla="*/ 0 h 28"/>
                    <a:gd name="T48" fmla="*/ 2 w 28"/>
                    <a:gd name="T49" fmla="*/ 6 h 28"/>
                    <a:gd name="T50" fmla="*/ 6 w 28"/>
                    <a:gd name="T51" fmla="*/ 2 h 28"/>
                    <a:gd name="T52" fmla="*/ 11 w 28"/>
                    <a:gd name="T53" fmla="*/ 0 h 28"/>
                    <a:gd name="T54" fmla="*/ 17 w 28"/>
                    <a:gd name="T55" fmla="*/ 14 h 28"/>
                    <a:gd name="T56" fmla="*/ 12 w 28"/>
                    <a:gd name="T57" fmla="*/ 16 h 28"/>
                    <a:gd name="T58" fmla="*/ 2 w 28"/>
                    <a:gd name="T59" fmla="*/ 6 h 28"/>
                    <a:gd name="T60" fmla="*/ 0 w 28"/>
                    <a:gd name="T61" fmla="*/ 17 h 28"/>
                    <a:gd name="T62" fmla="*/ 0 w 28"/>
                    <a:gd name="T63" fmla="*/ 11 h 28"/>
                    <a:gd name="T64" fmla="*/ 2 w 28"/>
                    <a:gd name="T65" fmla="*/ 6 h 28"/>
                    <a:gd name="T66" fmla="*/ 16 w 28"/>
                    <a:gd name="T67" fmla="*/ 12 h 28"/>
                    <a:gd name="T68" fmla="*/ 14 w 28"/>
                    <a:gd name="T69" fmla="*/ 17 h 28"/>
                    <a:gd name="T70" fmla="*/ 0 w 28"/>
                    <a:gd name="T71" fmla="*/ 17 h 28"/>
                    <a:gd name="T72" fmla="*/ 6 w 28"/>
                    <a:gd name="T73" fmla="*/ 26 h 28"/>
                    <a:gd name="T74" fmla="*/ 2 w 28"/>
                    <a:gd name="T75" fmla="*/ 22 h 28"/>
                    <a:gd name="T76" fmla="*/ 0 w 28"/>
                    <a:gd name="T77" fmla="*/ 17 h 28"/>
                    <a:gd name="T78" fmla="*/ 14 w 28"/>
                    <a:gd name="T79" fmla="*/ 11 h 28"/>
                    <a:gd name="T80" fmla="*/ 16 w 28"/>
                    <a:gd name="T81" fmla="*/ 16 h 28"/>
                    <a:gd name="T82" fmla="*/ 6 w 28"/>
                    <a:gd name="T83" fmla="*/ 26 h 28"/>
                    <a:gd name="T84" fmla="*/ 17 w 28"/>
                    <a:gd name="T85" fmla="*/ 28 h 28"/>
                    <a:gd name="T86" fmla="*/ 11 w 28"/>
                    <a:gd name="T87" fmla="*/ 28 h 28"/>
                    <a:gd name="T88" fmla="*/ 6 w 28"/>
                    <a:gd name="T89" fmla="*/ 26 h 28"/>
                    <a:gd name="T90" fmla="*/ 12 w 28"/>
                    <a:gd name="T91" fmla="*/ 12 h 28"/>
                    <a:gd name="T92" fmla="*/ 17 w 28"/>
                    <a:gd name="T93" fmla="*/ 14 h 28"/>
                    <a:gd name="T94" fmla="*/ 17 w 28"/>
                    <a:gd name="T9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8">
                      <a:moveTo>
                        <a:pt x="26" y="23"/>
                      </a:moveTo>
                      <a:lnTo>
                        <a:pt x="22" y="26"/>
                      </a:lnTo>
                      <a:lnTo>
                        <a:pt x="17" y="28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6" y="23"/>
                      </a:lnTo>
                      <a:close/>
                      <a:moveTo>
                        <a:pt x="28" y="11"/>
                      </a:moveTo>
                      <a:lnTo>
                        <a:pt x="28" y="17"/>
                      </a:lnTo>
                      <a:lnTo>
                        <a:pt x="26" y="23"/>
                      </a:lnTo>
                      <a:lnTo>
                        <a:pt x="12" y="15"/>
                      </a:lnTo>
                      <a:lnTo>
                        <a:pt x="15" y="11"/>
                      </a:lnTo>
                      <a:lnTo>
                        <a:pt x="28" y="11"/>
                      </a:lnTo>
                      <a:close/>
                      <a:moveTo>
                        <a:pt x="22" y="2"/>
                      </a:moveTo>
                      <a:lnTo>
                        <a:pt x="26" y="6"/>
                      </a:lnTo>
                      <a:lnTo>
                        <a:pt x="28" y="11"/>
                      </a:lnTo>
                      <a:lnTo>
                        <a:pt x="15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1"/>
                      </a:lnTo>
                      <a:lnTo>
                        <a:pt x="16" y="16"/>
                      </a:lnTo>
                      <a:lnTo>
                        <a:pt x="6" y="26"/>
                      </a:lnTo>
                      <a:close/>
                      <a:moveTo>
                        <a:pt x="17" y="28"/>
                      </a:moveTo>
                      <a:lnTo>
                        <a:pt x="11" y="28"/>
                      </a:lnTo>
                      <a:lnTo>
                        <a:pt x="6" y="26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8" name="Freeform 391"/>
                <p:cNvSpPr>
                  <a:spLocks/>
                </p:cNvSpPr>
                <p:nvPr/>
              </p:nvSpPr>
              <p:spPr bwMode="auto">
                <a:xfrm>
                  <a:off x="3877" y="1904"/>
                  <a:ext cx="30" cy="40"/>
                </a:xfrm>
                <a:custGeom>
                  <a:avLst/>
                  <a:gdLst>
                    <a:gd name="T0" fmla="*/ 0 w 30"/>
                    <a:gd name="T1" fmla="*/ 34 h 40"/>
                    <a:gd name="T2" fmla="*/ 16 w 30"/>
                    <a:gd name="T3" fmla="*/ 0 h 40"/>
                    <a:gd name="T4" fmla="*/ 30 w 30"/>
                    <a:gd name="T5" fmla="*/ 7 h 40"/>
                    <a:gd name="T6" fmla="*/ 14 w 30"/>
                    <a:gd name="T7" fmla="*/ 40 h 40"/>
                    <a:gd name="T8" fmla="*/ 0 w 30"/>
                    <a:gd name="T9" fmla="*/ 3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40">
                      <a:moveTo>
                        <a:pt x="0" y="34"/>
                      </a:moveTo>
                      <a:lnTo>
                        <a:pt x="16" y="0"/>
                      </a:lnTo>
                      <a:lnTo>
                        <a:pt x="30" y="7"/>
                      </a:lnTo>
                      <a:lnTo>
                        <a:pt x="14" y="4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79" name="Freeform 392"/>
                <p:cNvSpPr>
                  <a:spLocks/>
                </p:cNvSpPr>
                <p:nvPr/>
              </p:nvSpPr>
              <p:spPr bwMode="auto">
                <a:xfrm>
                  <a:off x="3834" y="2042"/>
                  <a:ext cx="21" cy="28"/>
                </a:xfrm>
                <a:custGeom>
                  <a:avLst/>
                  <a:gdLst>
                    <a:gd name="T0" fmla="*/ 0 w 21"/>
                    <a:gd name="T1" fmla="*/ 24 h 28"/>
                    <a:gd name="T2" fmla="*/ 6 w 21"/>
                    <a:gd name="T3" fmla="*/ 0 h 28"/>
                    <a:gd name="T4" fmla="*/ 21 w 21"/>
                    <a:gd name="T5" fmla="*/ 4 h 28"/>
                    <a:gd name="T6" fmla="*/ 15 w 21"/>
                    <a:gd name="T7" fmla="*/ 28 h 28"/>
                    <a:gd name="T8" fmla="*/ 0 w 21"/>
                    <a:gd name="T9" fmla="*/ 2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8">
                      <a:moveTo>
                        <a:pt x="0" y="24"/>
                      </a:moveTo>
                      <a:lnTo>
                        <a:pt x="6" y="0"/>
                      </a:lnTo>
                      <a:lnTo>
                        <a:pt x="21" y="4"/>
                      </a:lnTo>
                      <a:lnTo>
                        <a:pt x="15" y="28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0" name="Freeform 393"/>
                <p:cNvSpPr>
                  <a:spLocks/>
                </p:cNvSpPr>
                <p:nvPr/>
              </p:nvSpPr>
              <p:spPr bwMode="auto">
                <a:xfrm>
                  <a:off x="3807" y="2136"/>
                  <a:ext cx="28" cy="121"/>
                </a:xfrm>
                <a:custGeom>
                  <a:avLst/>
                  <a:gdLst>
                    <a:gd name="T0" fmla="*/ 0 w 28"/>
                    <a:gd name="T1" fmla="*/ 119 h 121"/>
                    <a:gd name="T2" fmla="*/ 12 w 28"/>
                    <a:gd name="T3" fmla="*/ 0 h 121"/>
                    <a:gd name="T4" fmla="*/ 28 w 28"/>
                    <a:gd name="T5" fmla="*/ 2 h 121"/>
                    <a:gd name="T6" fmla="*/ 15 w 28"/>
                    <a:gd name="T7" fmla="*/ 121 h 121"/>
                    <a:gd name="T8" fmla="*/ 0 w 28"/>
                    <a:gd name="T9" fmla="*/ 119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21">
                      <a:moveTo>
                        <a:pt x="0" y="119"/>
                      </a:moveTo>
                      <a:lnTo>
                        <a:pt x="12" y="0"/>
                      </a:lnTo>
                      <a:lnTo>
                        <a:pt x="28" y="2"/>
                      </a:lnTo>
                      <a:lnTo>
                        <a:pt x="15" y="121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1" name="Freeform 394"/>
                <p:cNvSpPr>
                  <a:spLocks/>
                </p:cNvSpPr>
                <p:nvPr/>
              </p:nvSpPr>
              <p:spPr bwMode="auto">
                <a:xfrm>
                  <a:off x="3806" y="2155"/>
                  <a:ext cx="26" cy="131"/>
                </a:xfrm>
                <a:custGeom>
                  <a:avLst/>
                  <a:gdLst>
                    <a:gd name="T0" fmla="*/ 0 w 26"/>
                    <a:gd name="T1" fmla="*/ 130 h 131"/>
                    <a:gd name="T2" fmla="*/ 10 w 26"/>
                    <a:gd name="T3" fmla="*/ 0 h 131"/>
                    <a:gd name="T4" fmla="*/ 26 w 26"/>
                    <a:gd name="T5" fmla="*/ 1 h 131"/>
                    <a:gd name="T6" fmla="*/ 16 w 26"/>
                    <a:gd name="T7" fmla="*/ 131 h 131"/>
                    <a:gd name="T8" fmla="*/ 0 w 26"/>
                    <a:gd name="T9" fmla="*/ 13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31">
                      <a:moveTo>
                        <a:pt x="0" y="130"/>
                      </a:moveTo>
                      <a:lnTo>
                        <a:pt x="10" y="0"/>
                      </a:lnTo>
                      <a:lnTo>
                        <a:pt x="26" y="1"/>
                      </a:lnTo>
                      <a:lnTo>
                        <a:pt x="16" y="131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2" name="Freeform 395"/>
                <p:cNvSpPr>
                  <a:spLocks/>
                </p:cNvSpPr>
                <p:nvPr/>
              </p:nvSpPr>
              <p:spPr bwMode="auto">
                <a:xfrm>
                  <a:off x="3807" y="2136"/>
                  <a:ext cx="28" cy="121"/>
                </a:xfrm>
                <a:custGeom>
                  <a:avLst/>
                  <a:gdLst>
                    <a:gd name="T0" fmla="*/ 0 w 28"/>
                    <a:gd name="T1" fmla="*/ 119 h 121"/>
                    <a:gd name="T2" fmla="*/ 12 w 28"/>
                    <a:gd name="T3" fmla="*/ 0 h 121"/>
                    <a:gd name="T4" fmla="*/ 28 w 28"/>
                    <a:gd name="T5" fmla="*/ 2 h 121"/>
                    <a:gd name="T6" fmla="*/ 15 w 28"/>
                    <a:gd name="T7" fmla="*/ 121 h 121"/>
                    <a:gd name="T8" fmla="*/ 0 w 28"/>
                    <a:gd name="T9" fmla="*/ 119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21">
                      <a:moveTo>
                        <a:pt x="0" y="119"/>
                      </a:moveTo>
                      <a:lnTo>
                        <a:pt x="12" y="0"/>
                      </a:lnTo>
                      <a:lnTo>
                        <a:pt x="28" y="2"/>
                      </a:lnTo>
                      <a:lnTo>
                        <a:pt x="15" y="121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3" name="Freeform 396"/>
                <p:cNvSpPr>
                  <a:spLocks noEditPoints="1"/>
                </p:cNvSpPr>
                <p:nvPr/>
              </p:nvSpPr>
              <p:spPr bwMode="auto">
                <a:xfrm>
                  <a:off x="3764" y="2155"/>
                  <a:ext cx="15" cy="2"/>
                </a:xfrm>
                <a:custGeom>
                  <a:avLst/>
                  <a:gdLst>
                    <a:gd name="T0" fmla="*/ 0 w 15"/>
                    <a:gd name="T1" fmla="*/ 0 h 2"/>
                    <a:gd name="T2" fmla="*/ 15 w 15"/>
                    <a:gd name="T3" fmla="*/ 0 h 2"/>
                    <a:gd name="T4" fmla="*/ 15 w 15"/>
                    <a:gd name="T5" fmla="*/ 2 h 2"/>
                    <a:gd name="T6" fmla="*/ 0 w 15"/>
                    <a:gd name="T7" fmla="*/ 2 h 2"/>
                    <a:gd name="T8" fmla="*/ 0 w 15"/>
                    <a:gd name="T9" fmla="*/ 0 h 2"/>
                    <a:gd name="T10" fmla="*/ 15 w 15"/>
                    <a:gd name="T11" fmla="*/ 2 h 2"/>
                    <a:gd name="T12" fmla="*/ 0 w 15"/>
                    <a:gd name="T13" fmla="*/ 2 h 2"/>
                    <a:gd name="T14" fmla="*/ 0 w 15"/>
                    <a:gd name="T15" fmla="*/ 0 h 2"/>
                    <a:gd name="T16" fmla="*/ 15 w 15"/>
                    <a:gd name="T17" fmla="*/ 0 h 2"/>
                    <a:gd name="T18" fmla="*/ 15 w 15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2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  <a:moveTo>
                        <a:pt x="15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4" name="Freeform 397"/>
                <p:cNvSpPr>
                  <a:spLocks noEditPoints="1"/>
                </p:cNvSpPr>
                <p:nvPr/>
              </p:nvSpPr>
              <p:spPr bwMode="auto">
                <a:xfrm>
                  <a:off x="3764" y="2155"/>
                  <a:ext cx="15" cy="26"/>
                </a:xfrm>
                <a:custGeom>
                  <a:avLst/>
                  <a:gdLst>
                    <a:gd name="T0" fmla="*/ 0 w 15"/>
                    <a:gd name="T1" fmla="*/ 0 h 26"/>
                    <a:gd name="T2" fmla="*/ 15 w 15"/>
                    <a:gd name="T3" fmla="*/ 0 h 26"/>
                    <a:gd name="T4" fmla="*/ 15 w 15"/>
                    <a:gd name="T5" fmla="*/ 26 h 26"/>
                    <a:gd name="T6" fmla="*/ 0 w 15"/>
                    <a:gd name="T7" fmla="*/ 26 h 26"/>
                    <a:gd name="T8" fmla="*/ 0 w 15"/>
                    <a:gd name="T9" fmla="*/ 0 h 26"/>
                    <a:gd name="T10" fmla="*/ 15 w 15"/>
                    <a:gd name="T11" fmla="*/ 26 h 26"/>
                    <a:gd name="T12" fmla="*/ 0 w 15"/>
                    <a:gd name="T13" fmla="*/ 26 h 26"/>
                    <a:gd name="T14" fmla="*/ 0 w 15"/>
                    <a:gd name="T15" fmla="*/ 0 h 26"/>
                    <a:gd name="T16" fmla="*/ 15 w 15"/>
                    <a:gd name="T17" fmla="*/ 0 h 26"/>
                    <a:gd name="T18" fmla="*/ 15 w 15"/>
                    <a:gd name="T19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26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26"/>
                      </a:lnTo>
                      <a:lnTo>
                        <a:pt x="0" y="26"/>
                      </a:lnTo>
                      <a:lnTo>
                        <a:pt x="0" y="0"/>
                      </a:lnTo>
                      <a:close/>
                      <a:moveTo>
                        <a:pt x="15" y="26"/>
                      </a:moveTo>
                      <a:lnTo>
                        <a:pt x="0" y="26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2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5" name="Rectangle 398"/>
                <p:cNvSpPr>
                  <a:spLocks noChangeArrowheads="1"/>
                </p:cNvSpPr>
                <p:nvPr/>
              </p:nvSpPr>
              <p:spPr bwMode="auto">
                <a:xfrm>
                  <a:off x="3748" y="2141"/>
                  <a:ext cx="15" cy="14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6" name="Rectangle 399"/>
                <p:cNvSpPr>
                  <a:spLocks noChangeArrowheads="1"/>
                </p:cNvSpPr>
                <p:nvPr/>
              </p:nvSpPr>
              <p:spPr bwMode="auto">
                <a:xfrm>
                  <a:off x="3748" y="2145"/>
                  <a:ext cx="16" cy="14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7" name="Rectangle 400"/>
                <p:cNvSpPr>
                  <a:spLocks noChangeArrowheads="1"/>
                </p:cNvSpPr>
                <p:nvPr/>
              </p:nvSpPr>
              <p:spPr bwMode="auto">
                <a:xfrm>
                  <a:off x="3749" y="2155"/>
                  <a:ext cx="16" cy="13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8" name="Rectangle 401"/>
                <p:cNvSpPr>
                  <a:spLocks noChangeArrowheads="1"/>
                </p:cNvSpPr>
                <p:nvPr/>
              </p:nvSpPr>
              <p:spPr bwMode="auto">
                <a:xfrm>
                  <a:off x="3748" y="2141"/>
                  <a:ext cx="15" cy="14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89" name="Rectangle 402"/>
                <p:cNvSpPr>
                  <a:spLocks noChangeArrowheads="1"/>
                </p:cNvSpPr>
                <p:nvPr/>
              </p:nvSpPr>
              <p:spPr bwMode="auto">
                <a:xfrm>
                  <a:off x="3748" y="2145"/>
                  <a:ext cx="16" cy="14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0" name="Rectangle 403"/>
                <p:cNvSpPr>
                  <a:spLocks noChangeArrowheads="1"/>
                </p:cNvSpPr>
                <p:nvPr/>
              </p:nvSpPr>
              <p:spPr bwMode="auto">
                <a:xfrm>
                  <a:off x="3749" y="2155"/>
                  <a:ext cx="16" cy="13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1" name="Freeform 404"/>
                <p:cNvSpPr>
                  <a:spLocks/>
                </p:cNvSpPr>
                <p:nvPr/>
              </p:nvSpPr>
              <p:spPr bwMode="auto">
                <a:xfrm>
                  <a:off x="3815" y="2135"/>
                  <a:ext cx="20" cy="33"/>
                </a:xfrm>
                <a:custGeom>
                  <a:avLst/>
                  <a:gdLst>
                    <a:gd name="T0" fmla="*/ 0 w 20"/>
                    <a:gd name="T1" fmla="*/ 30 h 33"/>
                    <a:gd name="T2" fmla="*/ 4 w 20"/>
                    <a:gd name="T3" fmla="*/ 0 h 33"/>
                    <a:gd name="T4" fmla="*/ 20 w 20"/>
                    <a:gd name="T5" fmla="*/ 2 h 33"/>
                    <a:gd name="T6" fmla="*/ 15 w 20"/>
                    <a:gd name="T7" fmla="*/ 33 h 33"/>
                    <a:gd name="T8" fmla="*/ 0 w 20"/>
                    <a:gd name="T9" fmla="*/ 3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3">
                      <a:moveTo>
                        <a:pt x="0" y="30"/>
                      </a:moveTo>
                      <a:lnTo>
                        <a:pt x="4" y="0"/>
                      </a:lnTo>
                      <a:lnTo>
                        <a:pt x="20" y="2"/>
                      </a:lnTo>
                      <a:lnTo>
                        <a:pt x="15" y="33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2" name="Freeform 405"/>
                <p:cNvSpPr>
                  <a:spLocks/>
                </p:cNvSpPr>
                <p:nvPr/>
              </p:nvSpPr>
              <p:spPr bwMode="auto">
                <a:xfrm>
                  <a:off x="3816" y="2151"/>
                  <a:ext cx="16" cy="5"/>
                </a:xfrm>
                <a:custGeom>
                  <a:avLst/>
                  <a:gdLst>
                    <a:gd name="T0" fmla="*/ 0 w 16"/>
                    <a:gd name="T1" fmla="*/ 3 h 5"/>
                    <a:gd name="T2" fmla="*/ 1 w 16"/>
                    <a:gd name="T3" fmla="*/ 0 h 5"/>
                    <a:gd name="T4" fmla="*/ 16 w 16"/>
                    <a:gd name="T5" fmla="*/ 2 h 5"/>
                    <a:gd name="T6" fmla="*/ 16 w 16"/>
                    <a:gd name="T7" fmla="*/ 5 h 5"/>
                    <a:gd name="T8" fmla="*/ 0 w 16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5">
                      <a:moveTo>
                        <a:pt x="0" y="3"/>
                      </a:moveTo>
                      <a:lnTo>
                        <a:pt x="1" y="0"/>
                      </a:lnTo>
                      <a:lnTo>
                        <a:pt x="16" y="2"/>
                      </a:lnTo>
                      <a:lnTo>
                        <a:pt x="16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3" name="Rectangle 406"/>
                <p:cNvSpPr>
                  <a:spLocks noChangeArrowheads="1"/>
                </p:cNvSpPr>
                <p:nvPr/>
              </p:nvSpPr>
              <p:spPr bwMode="auto">
                <a:xfrm>
                  <a:off x="3817" y="2145"/>
                  <a:ext cx="7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4" name="Rectangle 407"/>
                <p:cNvSpPr>
                  <a:spLocks noChangeArrowheads="1"/>
                </p:cNvSpPr>
                <p:nvPr/>
              </p:nvSpPr>
              <p:spPr bwMode="auto">
                <a:xfrm>
                  <a:off x="3755" y="2133"/>
                  <a:ext cx="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5" name="Freeform 408"/>
                <p:cNvSpPr>
                  <a:spLocks/>
                </p:cNvSpPr>
                <p:nvPr/>
              </p:nvSpPr>
              <p:spPr bwMode="auto">
                <a:xfrm>
                  <a:off x="3749" y="2138"/>
                  <a:ext cx="16" cy="9"/>
                </a:xfrm>
                <a:custGeom>
                  <a:avLst/>
                  <a:gdLst>
                    <a:gd name="T0" fmla="*/ 16 w 16"/>
                    <a:gd name="T1" fmla="*/ 5 h 9"/>
                    <a:gd name="T2" fmla="*/ 15 w 16"/>
                    <a:gd name="T3" fmla="*/ 9 h 9"/>
                    <a:gd name="T4" fmla="*/ 0 w 16"/>
                    <a:gd name="T5" fmla="*/ 4 h 9"/>
                    <a:gd name="T6" fmla="*/ 1 w 16"/>
                    <a:gd name="T7" fmla="*/ 0 h 9"/>
                    <a:gd name="T8" fmla="*/ 16 w 16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16" y="5"/>
                      </a:moveTo>
                      <a:lnTo>
                        <a:pt x="15" y="9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6" name="Rectangle 409"/>
                <p:cNvSpPr>
                  <a:spLocks noChangeArrowheads="1"/>
                </p:cNvSpPr>
                <p:nvPr/>
              </p:nvSpPr>
              <p:spPr bwMode="auto">
                <a:xfrm>
                  <a:off x="3756" y="2137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7" name="Rectangle 410"/>
                <p:cNvSpPr>
                  <a:spLocks noChangeArrowheads="1"/>
                </p:cNvSpPr>
                <p:nvPr/>
              </p:nvSpPr>
              <p:spPr bwMode="auto">
                <a:xfrm>
                  <a:off x="3749" y="2145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8" name="Rectangle 411"/>
                <p:cNvSpPr>
                  <a:spLocks noChangeArrowheads="1"/>
                </p:cNvSpPr>
                <p:nvPr/>
              </p:nvSpPr>
              <p:spPr bwMode="auto">
                <a:xfrm>
                  <a:off x="3757" y="2148"/>
                  <a:ext cx="1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899" name="Rectangle 412"/>
                <p:cNvSpPr>
                  <a:spLocks noChangeArrowheads="1"/>
                </p:cNvSpPr>
                <p:nvPr/>
              </p:nvSpPr>
              <p:spPr bwMode="auto">
                <a:xfrm>
                  <a:off x="3764" y="2152"/>
                  <a:ext cx="15" cy="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0" name="Rectangle 413"/>
                <p:cNvSpPr>
                  <a:spLocks noChangeArrowheads="1"/>
                </p:cNvSpPr>
                <p:nvPr/>
              </p:nvSpPr>
              <p:spPr bwMode="auto">
                <a:xfrm>
                  <a:off x="3772" y="2144"/>
                  <a:ext cx="1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1" name="Rectangle 414"/>
                <p:cNvSpPr>
                  <a:spLocks noChangeArrowheads="1"/>
                </p:cNvSpPr>
                <p:nvPr/>
              </p:nvSpPr>
              <p:spPr bwMode="auto">
                <a:xfrm>
                  <a:off x="3780" y="2152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2" name="Rectangle 415"/>
                <p:cNvSpPr>
                  <a:spLocks noChangeArrowheads="1"/>
                </p:cNvSpPr>
                <p:nvPr/>
              </p:nvSpPr>
              <p:spPr bwMode="auto">
                <a:xfrm>
                  <a:off x="3764" y="2152"/>
                  <a:ext cx="15" cy="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3" name="Freeform 416"/>
                <p:cNvSpPr>
                  <a:spLocks/>
                </p:cNvSpPr>
                <p:nvPr/>
              </p:nvSpPr>
              <p:spPr bwMode="auto">
                <a:xfrm>
                  <a:off x="3749" y="2138"/>
                  <a:ext cx="16" cy="9"/>
                </a:xfrm>
                <a:custGeom>
                  <a:avLst/>
                  <a:gdLst>
                    <a:gd name="T0" fmla="*/ 16 w 16"/>
                    <a:gd name="T1" fmla="*/ 5 h 9"/>
                    <a:gd name="T2" fmla="*/ 15 w 16"/>
                    <a:gd name="T3" fmla="*/ 9 h 9"/>
                    <a:gd name="T4" fmla="*/ 0 w 16"/>
                    <a:gd name="T5" fmla="*/ 4 h 9"/>
                    <a:gd name="T6" fmla="*/ 1 w 16"/>
                    <a:gd name="T7" fmla="*/ 0 h 9"/>
                    <a:gd name="T8" fmla="*/ 16 w 16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16" y="5"/>
                      </a:moveTo>
                      <a:lnTo>
                        <a:pt x="15" y="9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4" name="Freeform 417"/>
                <p:cNvSpPr>
                  <a:spLocks noEditPoints="1"/>
                </p:cNvSpPr>
                <p:nvPr/>
              </p:nvSpPr>
              <p:spPr bwMode="auto">
                <a:xfrm>
                  <a:off x="3749" y="2137"/>
                  <a:ext cx="16" cy="18"/>
                </a:xfrm>
                <a:custGeom>
                  <a:avLst/>
                  <a:gdLst>
                    <a:gd name="T0" fmla="*/ 16 w 16"/>
                    <a:gd name="T1" fmla="*/ 8 h 18"/>
                    <a:gd name="T2" fmla="*/ 8 w 16"/>
                    <a:gd name="T3" fmla="*/ 15 h 18"/>
                    <a:gd name="T4" fmla="*/ 7 w 16"/>
                    <a:gd name="T5" fmla="*/ 15 h 18"/>
                    <a:gd name="T6" fmla="*/ 7 w 16"/>
                    <a:gd name="T7" fmla="*/ 0 h 18"/>
                    <a:gd name="T8" fmla="*/ 8 w 16"/>
                    <a:gd name="T9" fmla="*/ 0 h 18"/>
                    <a:gd name="T10" fmla="*/ 16 w 16"/>
                    <a:gd name="T11" fmla="*/ 8 h 18"/>
                    <a:gd name="T12" fmla="*/ 0 w 16"/>
                    <a:gd name="T13" fmla="*/ 18 h 18"/>
                    <a:gd name="T14" fmla="*/ 0 w 16"/>
                    <a:gd name="T15" fmla="*/ 8 h 18"/>
                    <a:gd name="T16" fmla="*/ 16 w 16"/>
                    <a:gd name="T17" fmla="*/ 8 h 18"/>
                    <a:gd name="T18" fmla="*/ 16 w 16"/>
                    <a:gd name="T19" fmla="*/ 18 h 18"/>
                    <a:gd name="T20" fmla="*/ 0 w 16"/>
                    <a:gd name="T21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6" y="8"/>
                      </a:move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6" y="8"/>
                      </a:lnTo>
                      <a:close/>
                      <a:moveTo>
                        <a:pt x="0" y="18"/>
                      </a:move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5" name="Rectangle 418"/>
                <p:cNvSpPr>
                  <a:spLocks noChangeArrowheads="1"/>
                </p:cNvSpPr>
                <p:nvPr/>
              </p:nvSpPr>
              <p:spPr bwMode="auto">
                <a:xfrm>
                  <a:off x="3755" y="2133"/>
                  <a:ext cx="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6" name="Rectangle 419"/>
                <p:cNvSpPr>
                  <a:spLocks noChangeArrowheads="1"/>
                </p:cNvSpPr>
                <p:nvPr/>
              </p:nvSpPr>
              <p:spPr bwMode="auto">
                <a:xfrm>
                  <a:off x="3780" y="2141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7" name="Rectangle 420"/>
                <p:cNvSpPr>
                  <a:spLocks noChangeArrowheads="1"/>
                </p:cNvSpPr>
                <p:nvPr/>
              </p:nvSpPr>
              <p:spPr bwMode="auto">
                <a:xfrm>
                  <a:off x="3780" y="2152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8" name="Freeform 421"/>
                <p:cNvSpPr>
                  <a:spLocks noEditPoints="1"/>
                </p:cNvSpPr>
                <p:nvPr/>
              </p:nvSpPr>
              <p:spPr bwMode="auto">
                <a:xfrm>
                  <a:off x="3757" y="2144"/>
                  <a:ext cx="31" cy="19"/>
                </a:xfrm>
                <a:custGeom>
                  <a:avLst/>
                  <a:gdLst>
                    <a:gd name="T0" fmla="*/ 22 w 31"/>
                    <a:gd name="T1" fmla="*/ 11 h 19"/>
                    <a:gd name="T2" fmla="*/ 15 w 31"/>
                    <a:gd name="T3" fmla="*/ 19 h 19"/>
                    <a:gd name="T4" fmla="*/ 0 w 31"/>
                    <a:gd name="T5" fmla="*/ 19 h 19"/>
                    <a:gd name="T6" fmla="*/ 0 w 31"/>
                    <a:gd name="T7" fmla="*/ 4 h 19"/>
                    <a:gd name="T8" fmla="*/ 15 w 31"/>
                    <a:gd name="T9" fmla="*/ 4 h 19"/>
                    <a:gd name="T10" fmla="*/ 22 w 31"/>
                    <a:gd name="T11" fmla="*/ 11 h 19"/>
                    <a:gd name="T12" fmla="*/ 15 w 31"/>
                    <a:gd name="T13" fmla="*/ 0 h 19"/>
                    <a:gd name="T14" fmla="*/ 22 w 31"/>
                    <a:gd name="T15" fmla="*/ 8 h 19"/>
                    <a:gd name="T16" fmla="*/ 22 w 31"/>
                    <a:gd name="T17" fmla="*/ 11 h 19"/>
                    <a:gd name="T18" fmla="*/ 7 w 31"/>
                    <a:gd name="T19" fmla="*/ 11 h 19"/>
                    <a:gd name="T20" fmla="*/ 7 w 31"/>
                    <a:gd name="T21" fmla="*/ 8 h 19"/>
                    <a:gd name="T22" fmla="*/ 15 w 31"/>
                    <a:gd name="T23" fmla="*/ 0 h 19"/>
                    <a:gd name="T24" fmla="*/ 31 w 31"/>
                    <a:gd name="T25" fmla="*/ 16 h 19"/>
                    <a:gd name="T26" fmla="*/ 15 w 31"/>
                    <a:gd name="T27" fmla="*/ 16 h 19"/>
                    <a:gd name="T28" fmla="*/ 15 w 31"/>
                    <a:gd name="T29" fmla="*/ 0 h 19"/>
                    <a:gd name="T30" fmla="*/ 31 w 31"/>
                    <a:gd name="T31" fmla="*/ 0 h 19"/>
                    <a:gd name="T32" fmla="*/ 31 w 31"/>
                    <a:gd name="T33" fmla="*/ 1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1" h="19">
                      <a:moveTo>
                        <a:pt x="22" y="11"/>
                      </a:moveTo>
                      <a:lnTo>
                        <a:pt x="15" y="19"/>
                      </a:lnTo>
                      <a:lnTo>
                        <a:pt x="0" y="19"/>
                      </a:lnTo>
                      <a:lnTo>
                        <a:pt x="0" y="4"/>
                      </a:lnTo>
                      <a:lnTo>
                        <a:pt x="15" y="4"/>
                      </a:lnTo>
                      <a:lnTo>
                        <a:pt x="22" y="11"/>
                      </a:lnTo>
                      <a:close/>
                      <a:moveTo>
                        <a:pt x="15" y="0"/>
                      </a:moveTo>
                      <a:lnTo>
                        <a:pt x="22" y="8"/>
                      </a:lnTo>
                      <a:lnTo>
                        <a:pt x="22" y="11"/>
                      </a:lnTo>
                      <a:lnTo>
                        <a:pt x="7" y="11"/>
                      </a:lnTo>
                      <a:lnTo>
                        <a:pt x="7" y="8"/>
                      </a:lnTo>
                      <a:lnTo>
                        <a:pt x="15" y="0"/>
                      </a:lnTo>
                      <a:close/>
                      <a:moveTo>
                        <a:pt x="31" y="16"/>
                      </a:moveTo>
                      <a:lnTo>
                        <a:pt x="15" y="16"/>
                      </a:ln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31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09" name="Rectangle 422"/>
                <p:cNvSpPr>
                  <a:spLocks noChangeArrowheads="1"/>
                </p:cNvSpPr>
                <p:nvPr/>
              </p:nvSpPr>
              <p:spPr bwMode="auto">
                <a:xfrm>
                  <a:off x="3764" y="2152"/>
                  <a:ext cx="15" cy="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0" name="Freeform 423"/>
                <p:cNvSpPr>
                  <a:spLocks/>
                </p:cNvSpPr>
                <p:nvPr/>
              </p:nvSpPr>
              <p:spPr bwMode="auto">
                <a:xfrm>
                  <a:off x="3811" y="2146"/>
                  <a:ext cx="13" cy="16"/>
                </a:xfrm>
                <a:custGeom>
                  <a:avLst/>
                  <a:gdLst>
                    <a:gd name="T0" fmla="*/ 0 w 13"/>
                    <a:gd name="T1" fmla="*/ 3 h 16"/>
                    <a:gd name="T2" fmla="*/ 5 w 13"/>
                    <a:gd name="T3" fmla="*/ 0 h 16"/>
                    <a:gd name="T4" fmla="*/ 13 w 13"/>
                    <a:gd name="T5" fmla="*/ 13 h 16"/>
                    <a:gd name="T6" fmla="*/ 7 w 13"/>
                    <a:gd name="T7" fmla="*/ 16 h 16"/>
                    <a:gd name="T8" fmla="*/ 0 w 13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13" y="13"/>
                      </a:lnTo>
                      <a:lnTo>
                        <a:pt x="7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1" name="Freeform 424"/>
                <p:cNvSpPr>
                  <a:spLocks/>
                </p:cNvSpPr>
                <p:nvPr/>
              </p:nvSpPr>
              <p:spPr bwMode="auto">
                <a:xfrm>
                  <a:off x="3800" y="2146"/>
                  <a:ext cx="13" cy="16"/>
                </a:xfrm>
                <a:custGeom>
                  <a:avLst/>
                  <a:gdLst>
                    <a:gd name="T0" fmla="*/ 0 w 13"/>
                    <a:gd name="T1" fmla="*/ 3 h 16"/>
                    <a:gd name="T2" fmla="*/ 6 w 13"/>
                    <a:gd name="T3" fmla="*/ 0 h 16"/>
                    <a:gd name="T4" fmla="*/ 13 w 13"/>
                    <a:gd name="T5" fmla="*/ 13 h 16"/>
                    <a:gd name="T6" fmla="*/ 8 w 13"/>
                    <a:gd name="T7" fmla="*/ 16 h 16"/>
                    <a:gd name="T8" fmla="*/ 0 w 13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3"/>
                      </a:moveTo>
                      <a:lnTo>
                        <a:pt x="6" y="0"/>
                      </a:lnTo>
                      <a:lnTo>
                        <a:pt x="13" y="13"/>
                      </a:lnTo>
                      <a:lnTo>
                        <a:pt x="8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2" name="Freeform 425"/>
                <p:cNvSpPr>
                  <a:spLocks/>
                </p:cNvSpPr>
                <p:nvPr/>
              </p:nvSpPr>
              <p:spPr bwMode="auto">
                <a:xfrm>
                  <a:off x="3790" y="2146"/>
                  <a:ext cx="13" cy="16"/>
                </a:xfrm>
                <a:custGeom>
                  <a:avLst/>
                  <a:gdLst>
                    <a:gd name="T0" fmla="*/ 0 w 13"/>
                    <a:gd name="T1" fmla="*/ 3 h 16"/>
                    <a:gd name="T2" fmla="*/ 5 w 13"/>
                    <a:gd name="T3" fmla="*/ 0 h 16"/>
                    <a:gd name="T4" fmla="*/ 13 w 13"/>
                    <a:gd name="T5" fmla="*/ 13 h 16"/>
                    <a:gd name="T6" fmla="*/ 7 w 13"/>
                    <a:gd name="T7" fmla="*/ 16 h 16"/>
                    <a:gd name="T8" fmla="*/ 0 w 13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13" y="13"/>
                      </a:lnTo>
                      <a:lnTo>
                        <a:pt x="7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3" name="Freeform 426"/>
                <p:cNvSpPr>
                  <a:spLocks/>
                </p:cNvSpPr>
                <p:nvPr/>
              </p:nvSpPr>
              <p:spPr bwMode="auto">
                <a:xfrm>
                  <a:off x="3779" y="2146"/>
                  <a:ext cx="13" cy="16"/>
                </a:xfrm>
                <a:custGeom>
                  <a:avLst/>
                  <a:gdLst>
                    <a:gd name="T0" fmla="*/ 0 w 13"/>
                    <a:gd name="T1" fmla="*/ 3 h 16"/>
                    <a:gd name="T2" fmla="*/ 6 w 13"/>
                    <a:gd name="T3" fmla="*/ 0 h 16"/>
                    <a:gd name="T4" fmla="*/ 13 w 13"/>
                    <a:gd name="T5" fmla="*/ 13 h 16"/>
                    <a:gd name="T6" fmla="*/ 8 w 13"/>
                    <a:gd name="T7" fmla="*/ 16 h 16"/>
                    <a:gd name="T8" fmla="*/ 0 w 13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3"/>
                      </a:moveTo>
                      <a:lnTo>
                        <a:pt x="6" y="0"/>
                      </a:lnTo>
                      <a:lnTo>
                        <a:pt x="13" y="13"/>
                      </a:lnTo>
                      <a:lnTo>
                        <a:pt x="8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4" name="Freeform 427"/>
                <p:cNvSpPr>
                  <a:spLocks/>
                </p:cNvSpPr>
                <p:nvPr/>
              </p:nvSpPr>
              <p:spPr bwMode="auto">
                <a:xfrm>
                  <a:off x="3769" y="2146"/>
                  <a:ext cx="13" cy="16"/>
                </a:xfrm>
                <a:custGeom>
                  <a:avLst/>
                  <a:gdLst>
                    <a:gd name="T0" fmla="*/ 0 w 13"/>
                    <a:gd name="T1" fmla="*/ 2 h 16"/>
                    <a:gd name="T2" fmla="*/ 6 w 13"/>
                    <a:gd name="T3" fmla="*/ 0 h 16"/>
                    <a:gd name="T4" fmla="*/ 13 w 13"/>
                    <a:gd name="T5" fmla="*/ 13 h 16"/>
                    <a:gd name="T6" fmla="*/ 7 w 13"/>
                    <a:gd name="T7" fmla="*/ 16 h 16"/>
                    <a:gd name="T8" fmla="*/ 0 w 13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2"/>
                      </a:moveTo>
                      <a:lnTo>
                        <a:pt x="6" y="0"/>
                      </a:lnTo>
                      <a:lnTo>
                        <a:pt x="13" y="13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5" name="Rectangle 428"/>
                <p:cNvSpPr>
                  <a:spLocks noChangeArrowheads="1"/>
                </p:cNvSpPr>
                <p:nvPr/>
              </p:nvSpPr>
              <p:spPr bwMode="auto">
                <a:xfrm>
                  <a:off x="3772" y="2148"/>
                  <a:ext cx="5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6" name="Rectangle 429"/>
                <p:cNvSpPr>
                  <a:spLocks noChangeArrowheads="1"/>
                </p:cNvSpPr>
                <p:nvPr/>
              </p:nvSpPr>
              <p:spPr bwMode="auto">
                <a:xfrm>
                  <a:off x="3772" y="2145"/>
                  <a:ext cx="5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7" name="Rectangle 430"/>
                <p:cNvSpPr>
                  <a:spLocks noChangeArrowheads="1"/>
                </p:cNvSpPr>
                <p:nvPr/>
              </p:nvSpPr>
              <p:spPr bwMode="auto">
                <a:xfrm>
                  <a:off x="3785" y="2098"/>
                  <a:ext cx="16" cy="1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8" name="Freeform 431"/>
                <p:cNvSpPr>
                  <a:spLocks/>
                </p:cNvSpPr>
                <p:nvPr/>
              </p:nvSpPr>
              <p:spPr bwMode="auto">
                <a:xfrm>
                  <a:off x="3827" y="2075"/>
                  <a:ext cx="20" cy="24"/>
                </a:xfrm>
                <a:custGeom>
                  <a:avLst/>
                  <a:gdLst>
                    <a:gd name="T0" fmla="*/ 0 w 20"/>
                    <a:gd name="T1" fmla="*/ 20 h 24"/>
                    <a:gd name="T2" fmla="*/ 5 w 20"/>
                    <a:gd name="T3" fmla="*/ 0 h 24"/>
                    <a:gd name="T4" fmla="*/ 20 w 20"/>
                    <a:gd name="T5" fmla="*/ 3 h 24"/>
                    <a:gd name="T6" fmla="*/ 16 w 20"/>
                    <a:gd name="T7" fmla="*/ 24 h 24"/>
                    <a:gd name="T8" fmla="*/ 0 w 20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4">
                      <a:moveTo>
                        <a:pt x="0" y="20"/>
                      </a:moveTo>
                      <a:lnTo>
                        <a:pt x="5" y="0"/>
                      </a:lnTo>
                      <a:lnTo>
                        <a:pt x="20" y="3"/>
                      </a:lnTo>
                      <a:lnTo>
                        <a:pt x="16" y="24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19" name="Freeform 432"/>
                <p:cNvSpPr>
                  <a:spLocks noEditPoints="1"/>
                </p:cNvSpPr>
                <p:nvPr/>
              </p:nvSpPr>
              <p:spPr bwMode="auto">
                <a:xfrm>
                  <a:off x="3750" y="2113"/>
                  <a:ext cx="43" cy="16"/>
                </a:xfrm>
                <a:custGeom>
                  <a:avLst/>
                  <a:gdLst>
                    <a:gd name="T0" fmla="*/ 37 w 43"/>
                    <a:gd name="T1" fmla="*/ 0 h 16"/>
                    <a:gd name="T2" fmla="*/ 42 w 43"/>
                    <a:gd name="T3" fmla="*/ 2 h 16"/>
                    <a:gd name="T4" fmla="*/ 43 w 43"/>
                    <a:gd name="T5" fmla="*/ 3 h 16"/>
                    <a:gd name="T6" fmla="*/ 32 w 43"/>
                    <a:gd name="T7" fmla="*/ 14 h 16"/>
                    <a:gd name="T8" fmla="*/ 31 w 43"/>
                    <a:gd name="T9" fmla="*/ 13 h 16"/>
                    <a:gd name="T10" fmla="*/ 37 w 43"/>
                    <a:gd name="T11" fmla="*/ 0 h 16"/>
                    <a:gd name="T12" fmla="*/ 1 w 43"/>
                    <a:gd name="T13" fmla="*/ 2 h 16"/>
                    <a:gd name="T14" fmla="*/ 6 w 43"/>
                    <a:gd name="T15" fmla="*/ 0 h 16"/>
                    <a:gd name="T16" fmla="*/ 37 w 43"/>
                    <a:gd name="T17" fmla="*/ 0 h 16"/>
                    <a:gd name="T18" fmla="*/ 37 w 43"/>
                    <a:gd name="T19" fmla="*/ 16 h 16"/>
                    <a:gd name="T20" fmla="*/ 6 w 43"/>
                    <a:gd name="T21" fmla="*/ 16 h 16"/>
                    <a:gd name="T22" fmla="*/ 1 w 43"/>
                    <a:gd name="T23" fmla="*/ 2 h 16"/>
                    <a:gd name="T24" fmla="*/ 0 w 43"/>
                    <a:gd name="T25" fmla="*/ 3 h 16"/>
                    <a:gd name="T26" fmla="*/ 1 w 43"/>
                    <a:gd name="T27" fmla="*/ 2 h 16"/>
                    <a:gd name="T28" fmla="*/ 12 w 43"/>
                    <a:gd name="T29" fmla="*/ 13 h 16"/>
                    <a:gd name="T30" fmla="*/ 11 w 43"/>
                    <a:gd name="T31" fmla="*/ 14 h 16"/>
                    <a:gd name="T32" fmla="*/ 0 w 43"/>
                    <a:gd name="T3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" h="16">
                      <a:moveTo>
                        <a:pt x="37" y="0"/>
                      </a:moveTo>
                      <a:lnTo>
                        <a:pt x="42" y="2"/>
                      </a:lnTo>
                      <a:lnTo>
                        <a:pt x="43" y="3"/>
                      </a:lnTo>
                      <a:lnTo>
                        <a:pt x="32" y="14"/>
                      </a:lnTo>
                      <a:lnTo>
                        <a:pt x="31" y="13"/>
                      </a:lnTo>
                      <a:lnTo>
                        <a:pt x="37" y="0"/>
                      </a:lnTo>
                      <a:close/>
                      <a:moveTo>
                        <a:pt x="1" y="2"/>
                      </a:moveTo>
                      <a:lnTo>
                        <a:pt x="6" y="0"/>
                      </a:lnTo>
                      <a:lnTo>
                        <a:pt x="37" y="0"/>
                      </a:lnTo>
                      <a:lnTo>
                        <a:pt x="37" y="16"/>
                      </a:lnTo>
                      <a:lnTo>
                        <a:pt x="6" y="16"/>
                      </a:lnTo>
                      <a:lnTo>
                        <a:pt x="1" y="2"/>
                      </a:lnTo>
                      <a:close/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2" y="13"/>
                      </a:lnTo>
                      <a:lnTo>
                        <a:pt x="11" y="14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0" name="Freeform 433"/>
                <p:cNvSpPr>
                  <a:spLocks noEditPoints="1"/>
                </p:cNvSpPr>
                <p:nvPr/>
              </p:nvSpPr>
              <p:spPr bwMode="auto">
                <a:xfrm>
                  <a:off x="3756" y="2113"/>
                  <a:ext cx="37" cy="16"/>
                </a:xfrm>
                <a:custGeom>
                  <a:avLst/>
                  <a:gdLst>
                    <a:gd name="T0" fmla="*/ 36 w 37"/>
                    <a:gd name="T1" fmla="*/ 2 h 16"/>
                    <a:gd name="T2" fmla="*/ 31 w 37"/>
                    <a:gd name="T3" fmla="*/ 16 h 16"/>
                    <a:gd name="T4" fmla="*/ 0 w 37"/>
                    <a:gd name="T5" fmla="*/ 16 h 16"/>
                    <a:gd name="T6" fmla="*/ 0 w 37"/>
                    <a:gd name="T7" fmla="*/ 0 h 16"/>
                    <a:gd name="T8" fmla="*/ 31 w 37"/>
                    <a:gd name="T9" fmla="*/ 0 h 16"/>
                    <a:gd name="T10" fmla="*/ 36 w 37"/>
                    <a:gd name="T11" fmla="*/ 2 h 16"/>
                    <a:gd name="T12" fmla="*/ 26 w 37"/>
                    <a:gd name="T13" fmla="*/ 14 h 16"/>
                    <a:gd name="T14" fmla="*/ 25 w 37"/>
                    <a:gd name="T15" fmla="*/ 13 h 16"/>
                    <a:gd name="T16" fmla="*/ 36 w 37"/>
                    <a:gd name="T17" fmla="*/ 2 h 16"/>
                    <a:gd name="T18" fmla="*/ 37 w 37"/>
                    <a:gd name="T19" fmla="*/ 3 h 16"/>
                    <a:gd name="T20" fmla="*/ 26 w 37"/>
                    <a:gd name="T21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16">
                      <a:moveTo>
                        <a:pt x="36" y="2"/>
                      </a:moveTo>
                      <a:lnTo>
                        <a:pt x="31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36" y="2"/>
                      </a:lnTo>
                      <a:close/>
                      <a:moveTo>
                        <a:pt x="26" y="14"/>
                      </a:moveTo>
                      <a:lnTo>
                        <a:pt x="25" y="13"/>
                      </a:lnTo>
                      <a:lnTo>
                        <a:pt x="36" y="2"/>
                      </a:lnTo>
                      <a:lnTo>
                        <a:pt x="37" y="3"/>
                      </a:lnTo>
                      <a:lnTo>
                        <a:pt x="26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1" name="Freeform 434"/>
                <p:cNvSpPr>
                  <a:spLocks/>
                </p:cNvSpPr>
                <p:nvPr/>
              </p:nvSpPr>
              <p:spPr bwMode="auto">
                <a:xfrm>
                  <a:off x="3750" y="2115"/>
                  <a:ext cx="12" cy="12"/>
                </a:xfrm>
                <a:custGeom>
                  <a:avLst/>
                  <a:gdLst>
                    <a:gd name="T0" fmla="*/ 12 w 12"/>
                    <a:gd name="T1" fmla="*/ 11 h 12"/>
                    <a:gd name="T2" fmla="*/ 11 w 12"/>
                    <a:gd name="T3" fmla="*/ 12 h 12"/>
                    <a:gd name="T4" fmla="*/ 0 w 12"/>
                    <a:gd name="T5" fmla="*/ 1 h 12"/>
                    <a:gd name="T6" fmla="*/ 1 w 12"/>
                    <a:gd name="T7" fmla="*/ 0 h 12"/>
                    <a:gd name="T8" fmla="*/ 12 w 12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2" y="11"/>
                      </a:moveTo>
                      <a:lnTo>
                        <a:pt x="11" y="12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2" name="Freeform 435"/>
                <p:cNvSpPr>
                  <a:spLocks/>
                </p:cNvSpPr>
                <p:nvPr/>
              </p:nvSpPr>
              <p:spPr bwMode="auto">
                <a:xfrm>
                  <a:off x="3781" y="2095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3" name="Freeform 436"/>
                <p:cNvSpPr>
                  <a:spLocks noEditPoints="1"/>
                </p:cNvSpPr>
                <p:nvPr/>
              </p:nvSpPr>
              <p:spPr bwMode="auto">
                <a:xfrm>
                  <a:off x="3778" y="2092"/>
                  <a:ext cx="29" cy="29"/>
                </a:xfrm>
                <a:custGeom>
                  <a:avLst/>
                  <a:gdLst>
                    <a:gd name="T0" fmla="*/ 27 w 29"/>
                    <a:gd name="T1" fmla="*/ 22 h 29"/>
                    <a:gd name="T2" fmla="*/ 23 w 29"/>
                    <a:gd name="T3" fmla="*/ 27 h 29"/>
                    <a:gd name="T4" fmla="*/ 18 w 29"/>
                    <a:gd name="T5" fmla="*/ 29 h 29"/>
                    <a:gd name="T6" fmla="*/ 12 w 29"/>
                    <a:gd name="T7" fmla="*/ 14 h 29"/>
                    <a:gd name="T8" fmla="*/ 17 w 29"/>
                    <a:gd name="T9" fmla="*/ 12 h 29"/>
                    <a:gd name="T10" fmla="*/ 27 w 29"/>
                    <a:gd name="T11" fmla="*/ 22 h 29"/>
                    <a:gd name="T12" fmla="*/ 29 w 29"/>
                    <a:gd name="T13" fmla="*/ 12 h 29"/>
                    <a:gd name="T14" fmla="*/ 29 w 29"/>
                    <a:gd name="T15" fmla="*/ 17 h 29"/>
                    <a:gd name="T16" fmla="*/ 27 w 29"/>
                    <a:gd name="T17" fmla="*/ 22 h 29"/>
                    <a:gd name="T18" fmla="*/ 13 w 29"/>
                    <a:gd name="T19" fmla="*/ 17 h 29"/>
                    <a:gd name="T20" fmla="*/ 15 w 29"/>
                    <a:gd name="T21" fmla="*/ 12 h 29"/>
                    <a:gd name="T22" fmla="*/ 29 w 29"/>
                    <a:gd name="T23" fmla="*/ 12 h 29"/>
                    <a:gd name="T24" fmla="*/ 23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2 h 29"/>
                    <a:gd name="T30" fmla="*/ 15 w 29"/>
                    <a:gd name="T31" fmla="*/ 17 h 29"/>
                    <a:gd name="T32" fmla="*/ 13 w 29"/>
                    <a:gd name="T33" fmla="*/ 12 h 29"/>
                    <a:gd name="T34" fmla="*/ 23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3 w 29"/>
                    <a:gd name="T41" fmla="*/ 2 h 29"/>
                    <a:gd name="T42" fmla="*/ 17 w 29"/>
                    <a:gd name="T43" fmla="*/ 16 h 29"/>
                    <a:gd name="T44" fmla="*/ 12 w 29"/>
                    <a:gd name="T45" fmla="*/ 14 h 29"/>
                    <a:gd name="T46" fmla="*/ 12 w 29"/>
                    <a:gd name="T47" fmla="*/ 0 h 29"/>
                    <a:gd name="T48" fmla="*/ 2 w 29"/>
                    <a:gd name="T49" fmla="*/ 6 h 29"/>
                    <a:gd name="T50" fmla="*/ 6 w 29"/>
                    <a:gd name="T51" fmla="*/ 2 h 29"/>
                    <a:gd name="T52" fmla="*/ 12 w 29"/>
                    <a:gd name="T53" fmla="*/ 0 h 29"/>
                    <a:gd name="T54" fmla="*/ 18 w 29"/>
                    <a:gd name="T55" fmla="*/ 14 h 29"/>
                    <a:gd name="T56" fmla="*/ 12 w 29"/>
                    <a:gd name="T57" fmla="*/ 16 h 29"/>
                    <a:gd name="T58" fmla="*/ 2 w 29"/>
                    <a:gd name="T59" fmla="*/ 6 h 29"/>
                    <a:gd name="T60" fmla="*/ 0 w 29"/>
                    <a:gd name="T61" fmla="*/ 17 h 29"/>
                    <a:gd name="T62" fmla="*/ 0 w 29"/>
                    <a:gd name="T63" fmla="*/ 12 h 29"/>
                    <a:gd name="T64" fmla="*/ 2 w 29"/>
                    <a:gd name="T65" fmla="*/ 6 h 29"/>
                    <a:gd name="T66" fmla="*/ 17 w 29"/>
                    <a:gd name="T67" fmla="*/ 12 h 29"/>
                    <a:gd name="T68" fmla="*/ 15 w 29"/>
                    <a:gd name="T69" fmla="*/ 17 h 29"/>
                    <a:gd name="T70" fmla="*/ 0 w 29"/>
                    <a:gd name="T71" fmla="*/ 17 h 29"/>
                    <a:gd name="T72" fmla="*/ 6 w 29"/>
                    <a:gd name="T73" fmla="*/ 27 h 29"/>
                    <a:gd name="T74" fmla="*/ 2 w 29"/>
                    <a:gd name="T75" fmla="*/ 22 h 29"/>
                    <a:gd name="T76" fmla="*/ 0 w 29"/>
                    <a:gd name="T77" fmla="*/ 17 h 29"/>
                    <a:gd name="T78" fmla="*/ 15 w 29"/>
                    <a:gd name="T79" fmla="*/ 12 h 29"/>
                    <a:gd name="T80" fmla="*/ 17 w 29"/>
                    <a:gd name="T81" fmla="*/ 17 h 29"/>
                    <a:gd name="T82" fmla="*/ 6 w 29"/>
                    <a:gd name="T83" fmla="*/ 27 h 29"/>
                    <a:gd name="T84" fmla="*/ 18 w 29"/>
                    <a:gd name="T85" fmla="*/ 29 h 29"/>
                    <a:gd name="T86" fmla="*/ 12 w 29"/>
                    <a:gd name="T87" fmla="*/ 29 h 29"/>
                    <a:gd name="T88" fmla="*/ 6 w 29"/>
                    <a:gd name="T89" fmla="*/ 27 h 29"/>
                    <a:gd name="T90" fmla="*/ 12 w 29"/>
                    <a:gd name="T91" fmla="*/ 12 h 29"/>
                    <a:gd name="T92" fmla="*/ 18 w 29"/>
                    <a:gd name="T93" fmla="*/ 14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2"/>
                      </a:moveTo>
                      <a:lnTo>
                        <a:pt x="23" y="27"/>
                      </a:lnTo>
                      <a:lnTo>
                        <a:pt x="18" y="29"/>
                      </a:lnTo>
                      <a:lnTo>
                        <a:pt x="12" y="14"/>
                      </a:lnTo>
                      <a:lnTo>
                        <a:pt x="17" y="12"/>
                      </a:lnTo>
                      <a:lnTo>
                        <a:pt x="27" y="22"/>
                      </a:lnTo>
                      <a:close/>
                      <a:moveTo>
                        <a:pt x="29" y="12"/>
                      </a:moveTo>
                      <a:lnTo>
                        <a:pt x="29" y="17"/>
                      </a:lnTo>
                      <a:lnTo>
                        <a:pt x="27" y="22"/>
                      </a:lnTo>
                      <a:lnTo>
                        <a:pt x="13" y="17"/>
                      </a:lnTo>
                      <a:lnTo>
                        <a:pt x="15" y="12"/>
                      </a:lnTo>
                      <a:lnTo>
                        <a:pt x="29" y="12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2"/>
                      </a:lnTo>
                      <a:lnTo>
                        <a:pt x="15" y="17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6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2" y="0"/>
                      </a:lnTo>
                      <a:lnTo>
                        <a:pt x="18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17" y="12"/>
                      </a:lnTo>
                      <a:lnTo>
                        <a:pt x="15" y="17"/>
                      </a:lnTo>
                      <a:lnTo>
                        <a:pt x="0" y="17"/>
                      </a:lnTo>
                      <a:close/>
                      <a:moveTo>
                        <a:pt x="6" y="27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5" y="12"/>
                      </a:lnTo>
                      <a:lnTo>
                        <a:pt x="17" y="17"/>
                      </a:lnTo>
                      <a:lnTo>
                        <a:pt x="6" y="27"/>
                      </a:lnTo>
                      <a:close/>
                      <a:moveTo>
                        <a:pt x="18" y="29"/>
                      </a:moveTo>
                      <a:lnTo>
                        <a:pt x="12" y="29"/>
                      </a:lnTo>
                      <a:lnTo>
                        <a:pt x="6" y="27"/>
                      </a:lnTo>
                      <a:lnTo>
                        <a:pt x="12" y="12"/>
                      </a:lnTo>
                      <a:lnTo>
                        <a:pt x="18" y="14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4" name="Freeform 437"/>
                <p:cNvSpPr>
                  <a:spLocks/>
                </p:cNvSpPr>
                <p:nvPr/>
              </p:nvSpPr>
              <p:spPr bwMode="auto">
                <a:xfrm>
                  <a:off x="3781" y="2095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5" name="Freeform 438"/>
                <p:cNvSpPr>
                  <a:spLocks/>
                </p:cNvSpPr>
                <p:nvPr/>
              </p:nvSpPr>
              <p:spPr bwMode="auto">
                <a:xfrm>
                  <a:off x="3752" y="2143"/>
                  <a:ext cx="17" cy="18"/>
                </a:xfrm>
                <a:custGeom>
                  <a:avLst/>
                  <a:gdLst>
                    <a:gd name="T0" fmla="*/ 7 w 17"/>
                    <a:gd name="T1" fmla="*/ 18 h 18"/>
                    <a:gd name="T2" fmla="*/ 0 w 17"/>
                    <a:gd name="T3" fmla="*/ 12 h 18"/>
                    <a:gd name="T4" fmla="*/ 10 w 17"/>
                    <a:gd name="T5" fmla="*/ 0 h 18"/>
                    <a:gd name="T6" fmla="*/ 17 w 17"/>
                    <a:gd name="T7" fmla="*/ 7 h 18"/>
                    <a:gd name="T8" fmla="*/ 7 w 17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8">
                      <a:moveTo>
                        <a:pt x="7" y="18"/>
                      </a:moveTo>
                      <a:lnTo>
                        <a:pt x="0" y="12"/>
                      </a:lnTo>
                      <a:lnTo>
                        <a:pt x="10" y="0"/>
                      </a:lnTo>
                      <a:lnTo>
                        <a:pt x="17" y="7"/>
                      </a:lnTo>
                      <a:lnTo>
                        <a:pt x="7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6" name="Freeform 439"/>
                <p:cNvSpPr>
                  <a:spLocks/>
                </p:cNvSpPr>
                <p:nvPr/>
              </p:nvSpPr>
              <p:spPr bwMode="auto">
                <a:xfrm>
                  <a:off x="3750" y="2134"/>
                  <a:ext cx="12" cy="12"/>
                </a:xfrm>
                <a:custGeom>
                  <a:avLst/>
                  <a:gdLst>
                    <a:gd name="T0" fmla="*/ 1 w 12"/>
                    <a:gd name="T1" fmla="*/ 12 h 12"/>
                    <a:gd name="T2" fmla="*/ 0 w 12"/>
                    <a:gd name="T3" fmla="*/ 12 h 12"/>
                    <a:gd name="T4" fmla="*/ 11 w 12"/>
                    <a:gd name="T5" fmla="*/ 0 h 12"/>
                    <a:gd name="T6" fmla="*/ 12 w 12"/>
                    <a:gd name="T7" fmla="*/ 1 h 12"/>
                    <a:gd name="T8" fmla="*/ 1 w 12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" y="12"/>
                      </a:moveTo>
                      <a:lnTo>
                        <a:pt x="0" y="12"/>
                      </a:lnTo>
                      <a:lnTo>
                        <a:pt x="11" y="0"/>
                      </a:lnTo>
                      <a:lnTo>
                        <a:pt x="12" y="1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7" name="Freeform 440"/>
                <p:cNvSpPr>
                  <a:spLocks/>
                </p:cNvSpPr>
                <p:nvPr/>
              </p:nvSpPr>
              <p:spPr bwMode="auto">
                <a:xfrm>
                  <a:off x="3751" y="2136"/>
                  <a:ext cx="25" cy="25"/>
                </a:xfrm>
                <a:custGeom>
                  <a:avLst/>
                  <a:gdLst>
                    <a:gd name="T0" fmla="*/ 14 w 25"/>
                    <a:gd name="T1" fmla="*/ 25 h 25"/>
                    <a:gd name="T2" fmla="*/ 0 w 25"/>
                    <a:gd name="T3" fmla="*/ 11 h 25"/>
                    <a:gd name="T4" fmla="*/ 12 w 25"/>
                    <a:gd name="T5" fmla="*/ 0 h 25"/>
                    <a:gd name="T6" fmla="*/ 25 w 25"/>
                    <a:gd name="T7" fmla="*/ 14 h 25"/>
                    <a:gd name="T8" fmla="*/ 14 w 25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14" y="25"/>
                      </a:moveTo>
                      <a:lnTo>
                        <a:pt x="0" y="11"/>
                      </a:lnTo>
                      <a:lnTo>
                        <a:pt x="12" y="0"/>
                      </a:lnTo>
                      <a:lnTo>
                        <a:pt x="25" y="14"/>
                      </a:lnTo>
                      <a:lnTo>
                        <a:pt x="14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8" name="Freeform 441"/>
                <p:cNvSpPr>
                  <a:spLocks/>
                </p:cNvSpPr>
                <p:nvPr/>
              </p:nvSpPr>
              <p:spPr bwMode="auto">
                <a:xfrm>
                  <a:off x="3750" y="2127"/>
                  <a:ext cx="30" cy="30"/>
                </a:xfrm>
                <a:custGeom>
                  <a:avLst/>
                  <a:gdLst>
                    <a:gd name="T0" fmla="*/ 19 w 30"/>
                    <a:gd name="T1" fmla="*/ 30 h 30"/>
                    <a:gd name="T2" fmla="*/ 0 w 30"/>
                    <a:gd name="T3" fmla="*/ 11 h 30"/>
                    <a:gd name="T4" fmla="*/ 11 w 30"/>
                    <a:gd name="T5" fmla="*/ 0 h 30"/>
                    <a:gd name="T6" fmla="*/ 30 w 30"/>
                    <a:gd name="T7" fmla="*/ 20 h 30"/>
                    <a:gd name="T8" fmla="*/ 19 w 30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19" y="30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30" y="20"/>
                      </a:lnTo>
                      <a:lnTo>
                        <a:pt x="19" y="3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29" name="Freeform 442"/>
                <p:cNvSpPr>
                  <a:spLocks/>
                </p:cNvSpPr>
                <p:nvPr/>
              </p:nvSpPr>
              <p:spPr bwMode="auto">
                <a:xfrm>
                  <a:off x="3750" y="2120"/>
                  <a:ext cx="38" cy="37"/>
                </a:xfrm>
                <a:custGeom>
                  <a:avLst/>
                  <a:gdLst>
                    <a:gd name="T0" fmla="*/ 27 w 38"/>
                    <a:gd name="T1" fmla="*/ 37 h 37"/>
                    <a:gd name="T2" fmla="*/ 0 w 38"/>
                    <a:gd name="T3" fmla="*/ 11 h 37"/>
                    <a:gd name="T4" fmla="*/ 11 w 38"/>
                    <a:gd name="T5" fmla="*/ 0 h 37"/>
                    <a:gd name="T6" fmla="*/ 38 w 38"/>
                    <a:gd name="T7" fmla="*/ 27 h 37"/>
                    <a:gd name="T8" fmla="*/ 27 w 38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27" y="37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38" y="27"/>
                      </a:lnTo>
                      <a:lnTo>
                        <a:pt x="27" y="3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0" name="Freeform 443"/>
                <p:cNvSpPr>
                  <a:spLocks/>
                </p:cNvSpPr>
                <p:nvPr/>
              </p:nvSpPr>
              <p:spPr bwMode="auto">
                <a:xfrm>
                  <a:off x="3753" y="2115"/>
                  <a:ext cx="40" cy="40"/>
                </a:xfrm>
                <a:custGeom>
                  <a:avLst/>
                  <a:gdLst>
                    <a:gd name="T0" fmla="*/ 29 w 40"/>
                    <a:gd name="T1" fmla="*/ 40 h 40"/>
                    <a:gd name="T2" fmla="*/ 0 w 40"/>
                    <a:gd name="T3" fmla="*/ 11 h 40"/>
                    <a:gd name="T4" fmla="*/ 11 w 40"/>
                    <a:gd name="T5" fmla="*/ 0 h 40"/>
                    <a:gd name="T6" fmla="*/ 40 w 40"/>
                    <a:gd name="T7" fmla="*/ 30 h 40"/>
                    <a:gd name="T8" fmla="*/ 29 w 40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40">
                      <a:moveTo>
                        <a:pt x="29" y="40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40" y="30"/>
                      </a:lnTo>
                      <a:lnTo>
                        <a:pt x="29" y="4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1" name="Freeform 444"/>
                <p:cNvSpPr>
                  <a:spLocks/>
                </p:cNvSpPr>
                <p:nvPr/>
              </p:nvSpPr>
              <p:spPr bwMode="auto">
                <a:xfrm>
                  <a:off x="3760" y="2115"/>
                  <a:ext cx="33" cy="33"/>
                </a:xfrm>
                <a:custGeom>
                  <a:avLst/>
                  <a:gdLst>
                    <a:gd name="T0" fmla="*/ 22 w 33"/>
                    <a:gd name="T1" fmla="*/ 33 h 33"/>
                    <a:gd name="T2" fmla="*/ 0 w 33"/>
                    <a:gd name="T3" fmla="*/ 11 h 33"/>
                    <a:gd name="T4" fmla="*/ 11 w 33"/>
                    <a:gd name="T5" fmla="*/ 0 h 33"/>
                    <a:gd name="T6" fmla="*/ 33 w 33"/>
                    <a:gd name="T7" fmla="*/ 22 h 33"/>
                    <a:gd name="T8" fmla="*/ 22 w 33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3">
                      <a:moveTo>
                        <a:pt x="22" y="33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33" y="22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2" name="Freeform 445"/>
                <p:cNvSpPr>
                  <a:spLocks/>
                </p:cNvSpPr>
                <p:nvPr/>
              </p:nvSpPr>
              <p:spPr bwMode="auto">
                <a:xfrm>
                  <a:off x="3768" y="2115"/>
                  <a:ext cx="25" cy="25"/>
                </a:xfrm>
                <a:custGeom>
                  <a:avLst/>
                  <a:gdLst>
                    <a:gd name="T0" fmla="*/ 14 w 25"/>
                    <a:gd name="T1" fmla="*/ 25 h 25"/>
                    <a:gd name="T2" fmla="*/ 0 w 25"/>
                    <a:gd name="T3" fmla="*/ 11 h 25"/>
                    <a:gd name="T4" fmla="*/ 11 w 25"/>
                    <a:gd name="T5" fmla="*/ 0 h 25"/>
                    <a:gd name="T6" fmla="*/ 25 w 25"/>
                    <a:gd name="T7" fmla="*/ 14 h 25"/>
                    <a:gd name="T8" fmla="*/ 14 w 25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14" y="25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25" y="14"/>
                      </a:lnTo>
                      <a:lnTo>
                        <a:pt x="14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3" name="Freeform 446"/>
                <p:cNvSpPr>
                  <a:spLocks/>
                </p:cNvSpPr>
                <p:nvPr/>
              </p:nvSpPr>
              <p:spPr bwMode="auto">
                <a:xfrm>
                  <a:off x="3775" y="2115"/>
                  <a:ext cx="18" cy="18"/>
                </a:xfrm>
                <a:custGeom>
                  <a:avLst/>
                  <a:gdLst>
                    <a:gd name="T0" fmla="*/ 7 w 18"/>
                    <a:gd name="T1" fmla="*/ 18 h 18"/>
                    <a:gd name="T2" fmla="*/ 0 w 18"/>
                    <a:gd name="T3" fmla="*/ 11 h 18"/>
                    <a:gd name="T4" fmla="*/ 11 w 18"/>
                    <a:gd name="T5" fmla="*/ 0 h 18"/>
                    <a:gd name="T6" fmla="*/ 18 w 18"/>
                    <a:gd name="T7" fmla="*/ 7 h 18"/>
                    <a:gd name="T8" fmla="*/ 7 w 18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7" y="18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18" y="7"/>
                      </a:lnTo>
                      <a:lnTo>
                        <a:pt x="7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4" name="Rectangle 447"/>
                <p:cNvSpPr>
                  <a:spLocks noChangeArrowheads="1"/>
                </p:cNvSpPr>
                <p:nvPr/>
              </p:nvSpPr>
              <p:spPr bwMode="auto">
                <a:xfrm>
                  <a:off x="3748" y="2122"/>
                  <a:ext cx="15" cy="1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5" name="Rectangle 448"/>
                <p:cNvSpPr>
                  <a:spLocks noChangeArrowheads="1"/>
                </p:cNvSpPr>
                <p:nvPr/>
              </p:nvSpPr>
              <p:spPr bwMode="auto">
                <a:xfrm>
                  <a:off x="3780" y="2122"/>
                  <a:ext cx="15" cy="3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6" name="Rectangle 449"/>
                <p:cNvSpPr>
                  <a:spLocks noChangeArrowheads="1"/>
                </p:cNvSpPr>
                <p:nvPr/>
              </p:nvSpPr>
              <p:spPr bwMode="auto">
                <a:xfrm>
                  <a:off x="3748" y="2122"/>
                  <a:ext cx="15" cy="1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7" name="Freeform 450"/>
                <p:cNvSpPr>
                  <a:spLocks/>
                </p:cNvSpPr>
                <p:nvPr/>
              </p:nvSpPr>
              <p:spPr bwMode="auto">
                <a:xfrm>
                  <a:off x="3750" y="2142"/>
                  <a:ext cx="19" cy="17"/>
                </a:xfrm>
                <a:custGeom>
                  <a:avLst/>
                  <a:gdLst>
                    <a:gd name="T0" fmla="*/ 6 w 19"/>
                    <a:gd name="T1" fmla="*/ 17 h 17"/>
                    <a:gd name="T2" fmla="*/ 0 w 19"/>
                    <a:gd name="T3" fmla="*/ 8 h 17"/>
                    <a:gd name="T4" fmla="*/ 14 w 19"/>
                    <a:gd name="T5" fmla="*/ 0 h 17"/>
                    <a:gd name="T6" fmla="*/ 19 w 19"/>
                    <a:gd name="T7" fmla="*/ 9 h 17"/>
                    <a:gd name="T8" fmla="*/ 6 w 1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7">
                      <a:moveTo>
                        <a:pt x="6" y="17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9" y="9"/>
                      </a:lnTo>
                      <a:lnTo>
                        <a:pt x="6" y="1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8" name="Freeform 451"/>
                <p:cNvSpPr>
                  <a:spLocks/>
                </p:cNvSpPr>
                <p:nvPr/>
              </p:nvSpPr>
              <p:spPr bwMode="auto">
                <a:xfrm>
                  <a:off x="3749" y="2129"/>
                  <a:ext cx="26" cy="30"/>
                </a:xfrm>
                <a:custGeom>
                  <a:avLst/>
                  <a:gdLst>
                    <a:gd name="T0" fmla="*/ 13 w 26"/>
                    <a:gd name="T1" fmla="*/ 30 h 30"/>
                    <a:gd name="T2" fmla="*/ 0 w 26"/>
                    <a:gd name="T3" fmla="*/ 8 h 30"/>
                    <a:gd name="T4" fmla="*/ 13 w 26"/>
                    <a:gd name="T5" fmla="*/ 0 h 30"/>
                    <a:gd name="T6" fmla="*/ 26 w 26"/>
                    <a:gd name="T7" fmla="*/ 22 h 30"/>
                    <a:gd name="T8" fmla="*/ 13 w 26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30">
                      <a:moveTo>
                        <a:pt x="13" y="30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6" y="22"/>
                      </a:lnTo>
                      <a:lnTo>
                        <a:pt x="13" y="3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39" name="Freeform 452"/>
                <p:cNvSpPr>
                  <a:spLocks/>
                </p:cNvSpPr>
                <p:nvPr/>
              </p:nvSpPr>
              <p:spPr bwMode="auto">
                <a:xfrm>
                  <a:off x="3749" y="2119"/>
                  <a:ext cx="30" cy="37"/>
                </a:xfrm>
                <a:custGeom>
                  <a:avLst/>
                  <a:gdLst>
                    <a:gd name="T0" fmla="*/ 17 w 30"/>
                    <a:gd name="T1" fmla="*/ 37 h 37"/>
                    <a:gd name="T2" fmla="*/ 0 w 30"/>
                    <a:gd name="T3" fmla="*/ 8 h 37"/>
                    <a:gd name="T4" fmla="*/ 13 w 30"/>
                    <a:gd name="T5" fmla="*/ 0 h 37"/>
                    <a:gd name="T6" fmla="*/ 30 w 30"/>
                    <a:gd name="T7" fmla="*/ 29 h 37"/>
                    <a:gd name="T8" fmla="*/ 17 w 30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7">
                      <a:moveTo>
                        <a:pt x="17" y="37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0" y="29"/>
                      </a:lnTo>
                      <a:lnTo>
                        <a:pt x="17" y="3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0" name="Freeform 453"/>
                <p:cNvSpPr>
                  <a:spLocks/>
                </p:cNvSpPr>
                <p:nvPr/>
              </p:nvSpPr>
              <p:spPr bwMode="auto">
                <a:xfrm>
                  <a:off x="3753" y="2117"/>
                  <a:ext cx="32" cy="39"/>
                </a:xfrm>
                <a:custGeom>
                  <a:avLst/>
                  <a:gdLst>
                    <a:gd name="T0" fmla="*/ 19 w 32"/>
                    <a:gd name="T1" fmla="*/ 39 h 39"/>
                    <a:gd name="T2" fmla="*/ 0 w 32"/>
                    <a:gd name="T3" fmla="*/ 8 h 39"/>
                    <a:gd name="T4" fmla="*/ 14 w 32"/>
                    <a:gd name="T5" fmla="*/ 0 h 39"/>
                    <a:gd name="T6" fmla="*/ 32 w 32"/>
                    <a:gd name="T7" fmla="*/ 31 h 39"/>
                    <a:gd name="T8" fmla="*/ 19 w 32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9">
                      <a:moveTo>
                        <a:pt x="19" y="39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32" y="31"/>
                      </a:lnTo>
                      <a:lnTo>
                        <a:pt x="19" y="3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1" name="Freeform 454"/>
                <p:cNvSpPr>
                  <a:spLocks/>
                </p:cNvSpPr>
                <p:nvPr/>
              </p:nvSpPr>
              <p:spPr bwMode="auto">
                <a:xfrm>
                  <a:off x="3760" y="2117"/>
                  <a:ext cx="31" cy="39"/>
                </a:xfrm>
                <a:custGeom>
                  <a:avLst/>
                  <a:gdLst>
                    <a:gd name="T0" fmla="*/ 18 w 31"/>
                    <a:gd name="T1" fmla="*/ 39 h 39"/>
                    <a:gd name="T2" fmla="*/ 0 w 31"/>
                    <a:gd name="T3" fmla="*/ 8 h 39"/>
                    <a:gd name="T4" fmla="*/ 13 w 31"/>
                    <a:gd name="T5" fmla="*/ 0 h 39"/>
                    <a:gd name="T6" fmla="*/ 31 w 31"/>
                    <a:gd name="T7" fmla="*/ 31 h 39"/>
                    <a:gd name="T8" fmla="*/ 18 w 31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9">
                      <a:moveTo>
                        <a:pt x="18" y="39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1" y="31"/>
                      </a:lnTo>
                      <a:lnTo>
                        <a:pt x="18" y="3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2" name="Freeform 455"/>
                <p:cNvSpPr>
                  <a:spLocks/>
                </p:cNvSpPr>
                <p:nvPr/>
              </p:nvSpPr>
              <p:spPr bwMode="auto">
                <a:xfrm>
                  <a:off x="3766" y="2117"/>
                  <a:ext cx="28" cy="34"/>
                </a:xfrm>
                <a:custGeom>
                  <a:avLst/>
                  <a:gdLst>
                    <a:gd name="T0" fmla="*/ 15 w 28"/>
                    <a:gd name="T1" fmla="*/ 34 h 34"/>
                    <a:gd name="T2" fmla="*/ 0 w 28"/>
                    <a:gd name="T3" fmla="*/ 8 h 34"/>
                    <a:gd name="T4" fmla="*/ 13 w 28"/>
                    <a:gd name="T5" fmla="*/ 0 h 34"/>
                    <a:gd name="T6" fmla="*/ 28 w 28"/>
                    <a:gd name="T7" fmla="*/ 26 h 34"/>
                    <a:gd name="T8" fmla="*/ 15 w 28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4">
                      <a:moveTo>
                        <a:pt x="15" y="34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8" y="26"/>
                      </a:lnTo>
                      <a:lnTo>
                        <a:pt x="15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3" name="Freeform 456"/>
                <p:cNvSpPr>
                  <a:spLocks/>
                </p:cNvSpPr>
                <p:nvPr/>
              </p:nvSpPr>
              <p:spPr bwMode="auto">
                <a:xfrm>
                  <a:off x="3772" y="2117"/>
                  <a:ext cx="22" cy="23"/>
                </a:xfrm>
                <a:custGeom>
                  <a:avLst/>
                  <a:gdLst>
                    <a:gd name="T0" fmla="*/ 9 w 22"/>
                    <a:gd name="T1" fmla="*/ 23 h 23"/>
                    <a:gd name="T2" fmla="*/ 0 w 22"/>
                    <a:gd name="T3" fmla="*/ 8 h 23"/>
                    <a:gd name="T4" fmla="*/ 13 w 22"/>
                    <a:gd name="T5" fmla="*/ 0 h 23"/>
                    <a:gd name="T6" fmla="*/ 22 w 22"/>
                    <a:gd name="T7" fmla="*/ 15 h 23"/>
                    <a:gd name="T8" fmla="*/ 9 w 22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9" y="23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2" y="15"/>
                      </a:lnTo>
                      <a:lnTo>
                        <a:pt x="9" y="2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4" name="Freeform 457"/>
                <p:cNvSpPr>
                  <a:spLocks/>
                </p:cNvSpPr>
                <p:nvPr/>
              </p:nvSpPr>
              <p:spPr bwMode="auto">
                <a:xfrm>
                  <a:off x="3778" y="2117"/>
                  <a:ext cx="16" cy="13"/>
                </a:xfrm>
                <a:custGeom>
                  <a:avLst/>
                  <a:gdLst>
                    <a:gd name="T0" fmla="*/ 3 w 16"/>
                    <a:gd name="T1" fmla="*/ 13 h 13"/>
                    <a:gd name="T2" fmla="*/ 0 w 16"/>
                    <a:gd name="T3" fmla="*/ 8 h 13"/>
                    <a:gd name="T4" fmla="*/ 13 w 16"/>
                    <a:gd name="T5" fmla="*/ 0 h 13"/>
                    <a:gd name="T6" fmla="*/ 16 w 16"/>
                    <a:gd name="T7" fmla="*/ 5 h 13"/>
                    <a:gd name="T8" fmla="*/ 3 w 16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3">
                      <a:moveTo>
                        <a:pt x="3" y="13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6" y="5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5" name="Rectangle 458"/>
                <p:cNvSpPr>
                  <a:spLocks noChangeArrowheads="1"/>
                </p:cNvSpPr>
                <p:nvPr/>
              </p:nvSpPr>
              <p:spPr bwMode="auto">
                <a:xfrm>
                  <a:off x="3780" y="2122"/>
                  <a:ext cx="15" cy="3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6" name="Freeform 459"/>
                <p:cNvSpPr>
                  <a:spLocks/>
                </p:cNvSpPr>
                <p:nvPr/>
              </p:nvSpPr>
              <p:spPr bwMode="auto">
                <a:xfrm>
                  <a:off x="3806" y="2223"/>
                  <a:ext cx="18" cy="56"/>
                </a:xfrm>
                <a:custGeom>
                  <a:avLst/>
                  <a:gdLst>
                    <a:gd name="T0" fmla="*/ 0 w 18"/>
                    <a:gd name="T1" fmla="*/ 56 h 56"/>
                    <a:gd name="T2" fmla="*/ 3 w 18"/>
                    <a:gd name="T3" fmla="*/ 0 h 56"/>
                    <a:gd name="T4" fmla="*/ 18 w 18"/>
                    <a:gd name="T5" fmla="*/ 0 h 56"/>
                    <a:gd name="T6" fmla="*/ 16 w 18"/>
                    <a:gd name="T7" fmla="*/ 56 h 56"/>
                    <a:gd name="T8" fmla="*/ 0 w 18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56">
                      <a:moveTo>
                        <a:pt x="0" y="56"/>
                      </a:moveTo>
                      <a:lnTo>
                        <a:pt x="3" y="0"/>
                      </a:lnTo>
                      <a:lnTo>
                        <a:pt x="18" y="0"/>
                      </a:lnTo>
                      <a:lnTo>
                        <a:pt x="16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7" name="Rectangle 460"/>
                <p:cNvSpPr>
                  <a:spLocks noChangeArrowheads="1"/>
                </p:cNvSpPr>
                <p:nvPr/>
              </p:nvSpPr>
              <p:spPr bwMode="auto">
                <a:xfrm>
                  <a:off x="3748" y="2300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8" name="Freeform 461"/>
                <p:cNvSpPr>
                  <a:spLocks noEditPoints="1"/>
                </p:cNvSpPr>
                <p:nvPr/>
              </p:nvSpPr>
              <p:spPr bwMode="auto">
                <a:xfrm>
                  <a:off x="3764" y="2241"/>
                  <a:ext cx="15" cy="45"/>
                </a:xfrm>
                <a:custGeom>
                  <a:avLst/>
                  <a:gdLst>
                    <a:gd name="T0" fmla="*/ 0 w 15"/>
                    <a:gd name="T1" fmla="*/ 0 h 45"/>
                    <a:gd name="T2" fmla="*/ 15 w 15"/>
                    <a:gd name="T3" fmla="*/ 0 h 45"/>
                    <a:gd name="T4" fmla="*/ 15 w 15"/>
                    <a:gd name="T5" fmla="*/ 45 h 45"/>
                    <a:gd name="T6" fmla="*/ 0 w 15"/>
                    <a:gd name="T7" fmla="*/ 45 h 45"/>
                    <a:gd name="T8" fmla="*/ 0 w 15"/>
                    <a:gd name="T9" fmla="*/ 0 h 45"/>
                    <a:gd name="T10" fmla="*/ 15 w 15"/>
                    <a:gd name="T11" fmla="*/ 45 h 45"/>
                    <a:gd name="T12" fmla="*/ 0 w 15"/>
                    <a:gd name="T13" fmla="*/ 45 h 45"/>
                    <a:gd name="T14" fmla="*/ 0 w 15"/>
                    <a:gd name="T15" fmla="*/ 0 h 45"/>
                    <a:gd name="T16" fmla="*/ 15 w 15"/>
                    <a:gd name="T17" fmla="*/ 0 h 45"/>
                    <a:gd name="T18" fmla="*/ 15 w 15"/>
                    <a:gd name="T1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45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  <a:moveTo>
                        <a:pt x="15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49" name="Rectangle 462"/>
                <p:cNvSpPr>
                  <a:spLocks noChangeArrowheads="1"/>
                </p:cNvSpPr>
                <p:nvPr/>
              </p:nvSpPr>
              <p:spPr bwMode="auto">
                <a:xfrm>
                  <a:off x="3748" y="2189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0" name="Rectangle 463"/>
                <p:cNvSpPr>
                  <a:spLocks noChangeArrowheads="1"/>
                </p:cNvSpPr>
                <p:nvPr/>
              </p:nvSpPr>
              <p:spPr bwMode="auto">
                <a:xfrm>
                  <a:off x="3764" y="2161"/>
                  <a:ext cx="15" cy="6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1" name="Rectangle 464"/>
                <p:cNvSpPr>
                  <a:spLocks noChangeArrowheads="1"/>
                </p:cNvSpPr>
                <p:nvPr/>
              </p:nvSpPr>
              <p:spPr bwMode="auto">
                <a:xfrm>
                  <a:off x="3764" y="2161"/>
                  <a:ext cx="15" cy="6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2" name="Freeform 465"/>
                <p:cNvSpPr>
                  <a:spLocks noEditPoints="1"/>
                </p:cNvSpPr>
                <p:nvPr/>
              </p:nvSpPr>
              <p:spPr bwMode="auto">
                <a:xfrm>
                  <a:off x="3764" y="2191"/>
                  <a:ext cx="15" cy="95"/>
                </a:xfrm>
                <a:custGeom>
                  <a:avLst/>
                  <a:gdLst>
                    <a:gd name="T0" fmla="*/ 0 w 15"/>
                    <a:gd name="T1" fmla="*/ 0 h 95"/>
                    <a:gd name="T2" fmla="*/ 15 w 15"/>
                    <a:gd name="T3" fmla="*/ 0 h 95"/>
                    <a:gd name="T4" fmla="*/ 15 w 15"/>
                    <a:gd name="T5" fmla="*/ 95 h 95"/>
                    <a:gd name="T6" fmla="*/ 0 w 15"/>
                    <a:gd name="T7" fmla="*/ 95 h 95"/>
                    <a:gd name="T8" fmla="*/ 0 w 15"/>
                    <a:gd name="T9" fmla="*/ 0 h 95"/>
                    <a:gd name="T10" fmla="*/ 15 w 15"/>
                    <a:gd name="T11" fmla="*/ 95 h 95"/>
                    <a:gd name="T12" fmla="*/ 0 w 15"/>
                    <a:gd name="T13" fmla="*/ 95 h 95"/>
                    <a:gd name="T14" fmla="*/ 0 w 15"/>
                    <a:gd name="T15" fmla="*/ 0 h 95"/>
                    <a:gd name="T16" fmla="*/ 15 w 15"/>
                    <a:gd name="T17" fmla="*/ 0 h 95"/>
                    <a:gd name="T18" fmla="*/ 15 w 15"/>
                    <a:gd name="T19" fmla="*/ 95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95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close/>
                      <a:moveTo>
                        <a:pt x="15" y="95"/>
                      </a:move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9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3" name="Rectangle 466"/>
                <p:cNvSpPr>
                  <a:spLocks noChangeArrowheads="1"/>
                </p:cNvSpPr>
                <p:nvPr/>
              </p:nvSpPr>
              <p:spPr bwMode="auto">
                <a:xfrm>
                  <a:off x="3748" y="2278"/>
                  <a:ext cx="8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4" name="Rectangle 467"/>
                <p:cNvSpPr>
                  <a:spLocks noChangeArrowheads="1"/>
                </p:cNvSpPr>
                <p:nvPr/>
              </p:nvSpPr>
              <p:spPr bwMode="auto">
                <a:xfrm>
                  <a:off x="376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5" name="Rectangle 468"/>
                <p:cNvSpPr>
                  <a:spLocks noChangeArrowheads="1"/>
                </p:cNvSpPr>
                <p:nvPr/>
              </p:nvSpPr>
              <p:spPr bwMode="auto">
                <a:xfrm>
                  <a:off x="378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6" name="Rectangle 469"/>
                <p:cNvSpPr>
                  <a:spLocks noChangeArrowheads="1"/>
                </p:cNvSpPr>
                <p:nvPr/>
              </p:nvSpPr>
              <p:spPr bwMode="auto">
                <a:xfrm>
                  <a:off x="3804" y="2278"/>
                  <a:ext cx="1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7" name="Rectangle 470"/>
                <p:cNvSpPr>
                  <a:spLocks noChangeArrowheads="1"/>
                </p:cNvSpPr>
                <p:nvPr/>
              </p:nvSpPr>
              <p:spPr bwMode="auto">
                <a:xfrm>
                  <a:off x="3824" y="2278"/>
                  <a:ext cx="7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8" name="Rectangle 471"/>
                <p:cNvSpPr>
                  <a:spLocks noChangeArrowheads="1"/>
                </p:cNvSpPr>
                <p:nvPr/>
              </p:nvSpPr>
              <p:spPr bwMode="auto">
                <a:xfrm>
                  <a:off x="4687" y="1396"/>
                  <a:ext cx="16" cy="89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59" name="Freeform 472"/>
                <p:cNvSpPr>
                  <a:spLocks/>
                </p:cNvSpPr>
                <p:nvPr/>
              </p:nvSpPr>
              <p:spPr bwMode="auto">
                <a:xfrm>
                  <a:off x="4785" y="1402"/>
                  <a:ext cx="41" cy="21"/>
                </a:xfrm>
                <a:custGeom>
                  <a:avLst/>
                  <a:gdLst>
                    <a:gd name="T0" fmla="*/ 2 w 41"/>
                    <a:gd name="T1" fmla="*/ 0 h 21"/>
                    <a:gd name="T2" fmla="*/ 41 w 41"/>
                    <a:gd name="T3" fmla="*/ 5 h 21"/>
                    <a:gd name="T4" fmla="*/ 39 w 41"/>
                    <a:gd name="T5" fmla="*/ 21 h 21"/>
                    <a:gd name="T6" fmla="*/ 0 w 41"/>
                    <a:gd name="T7" fmla="*/ 15 h 21"/>
                    <a:gd name="T8" fmla="*/ 2 w 41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21">
                      <a:moveTo>
                        <a:pt x="2" y="0"/>
                      </a:moveTo>
                      <a:lnTo>
                        <a:pt x="41" y="5"/>
                      </a:lnTo>
                      <a:lnTo>
                        <a:pt x="39" y="21"/>
                      </a:lnTo>
                      <a:lnTo>
                        <a:pt x="0" y="15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0" name="Freeform 473"/>
                <p:cNvSpPr>
                  <a:spLocks/>
                </p:cNvSpPr>
                <p:nvPr/>
              </p:nvSpPr>
              <p:spPr bwMode="auto">
                <a:xfrm>
                  <a:off x="4762" y="1400"/>
                  <a:ext cx="64" cy="23"/>
                </a:xfrm>
                <a:custGeom>
                  <a:avLst/>
                  <a:gdLst>
                    <a:gd name="T0" fmla="*/ 1 w 64"/>
                    <a:gd name="T1" fmla="*/ 0 h 23"/>
                    <a:gd name="T2" fmla="*/ 64 w 64"/>
                    <a:gd name="T3" fmla="*/ 7 h 23"/>
                    <a:gd name="T4" fmla="*/ 62 w 64"/>
                    <a:gd name="T5" fmla="*/ 23 h 23"/>
                    <a:gd name="T6" fmla="*/ 0 w 64"/>
                    <a:gd name="T7" fmla="*/ 15 h 23"/>
                    <a:gd name="T8" fmla="*/ 1 w 64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23">
                      <a:moveTo>
                        <a:pt x="1" y="0"/>
                      </a:moveTo>
                      <a:lnTo>
                        <a:pt x="64" y="7"/>
                      </a:lnTo>
                      <a:lnTo>
                        <a:pt x="62" y="23"/>
                      </a:lnTo>
                      <a:lnTo>
                        <a:pt x="0" y="1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1" name="Freeform 474"/>
                <p:cNvSpPr>
                  <a:spLocks/>
                </p:cNvSpPr>
                <p:nvPr/>
              </p:nvSpPr>
              <p:spPr bwMode="auto">
                <a:xfrm>
                  <a:off x="4785" y="1402"/>
                  <a:ext cx="103" cy="32"/>
                </a:xfrm>
                <a:custGeom>
                  <a:avLst/>
                  <a:gdLst>
                    <a:gd name="T0" fmla="*/ 2 w 103"/>
                    <a:gd name="T1" fmla="*/ 0 h 32"/>
                    <a:gd name="T2" fmla="*/ 103 w 103"/>
                    <a:gd name="T3" fmla="*/ 17 h 32"/>
                    <a:gd name="T4" fmla="*/ 101 w 103"/>
                    <a:gd name="T5" fmla="*/ 32 h 32"/>
                    <a:gd name="T6" fmla="*/ 0 w 103"/>
                    <a:gd name="T7" fmla="*/ 15 h 32"/>
                    <a:gd name="T8" fmla="*/ 2 w 10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3" h="32">
                      <a:moveTo>
                        <a:pt x="2" y="0"/>
                      </a:moveTo>
                      <a:lnTo>
                        <a:pt x="103" y="17"/>
                      </a:lnTo>
                      <a:lnTo>
                        <a:pt x="101" y="32"/>
                      </a:lnTo>
                      <a:lnTo>
                        <a:pt x="0" y="15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2" name="Freeform 475"/>
                <p:cNvSpPr>
                  <a:spLocks/>
                </p:cNvSpPr>
                <p:nvPr/>
              </p:nvSpPr>
              <p:spPr bwMode="auto">
                <a:xfrm>
                  <a:off x="4695" y="1398"/>
                  <a:ext cx="131" cy="25"/>
                </a:xfrm>
                <a:custGeom>
                  <a:avLst/>
                  <a:gdLst>
                    <a:gd name="T0" fmla="*/ 1 w 131"/>
                    <a:gd name="T1" fmla="*/ 0 h 25"/>
                    <a:gd name="T2" fmla="*/ 131 w 131"/>
                    <a:gd name="T3" fmla="*/ 9 h 25"/>
                    <a:gd name="T4" fmla="*/ 130 w 131"/>
                    <a:gd name="T5" fmla="*/ 25 h 25"/>
                    <a:gd name="T6" fmla="*/ 0 w 131"/>
                    <a:gd name="T7" fmla="*/ 15 h 25"/>
                    <a:gd name="T8" fmla="*/ 1 w 131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25">
                      <a:moveTo>
                        <a:pt x="1" y="0"/>
                      </a:moveTo>
                      <a:lnTo>
                        <a:pt x="131" y="9"/>
                      </a:lnTo>
                      <a:lnTo>
                        <a:pt x="130" y="25"/>
                      </a:lnTo>
                      <a:lnTo>
                        <a:pt x="0" y="1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3" name="Rectangle 476"/>
                <p:cNvSpPr>
                  <a:spLocks noChangeArrowheads="1"/>
                </p:cNvSpPr>
                <p:nvPr/>
              </p:nvSpPr>
              <p:spPr bwMode="auto">
                <a:xfrm>
                  <a:off x="4754" y="1355"/>
                  <a:ext cx="6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4" name="Rectangle 477"/>
                <p:cNvSpPr>
                  <a:spLocks noChangeArrowheads="1"/>
                </p:cNvSpPr>
                <p:nvPr/>
              </p:nvSpPr>
              <p:spPr bwMode="auto">
                <a:xfrm>
                  <a:off x="4800" y="1355"/>
                  <a:ext cx="2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5" name="Rectangle 478"/>
                <p:cNvSpPr>
                  <a:spLocks noChangeArrowheads="1"/>
                </p:cNvSpPr>
                <p:nvPr/>
              </p:nvSpPr>
              <p:spPr bwMode="auto">
                <a:xfrm>
                  <a:off x="4695" y="1339"/>
                  <a:ext cx="16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6" name="Rectangle 479"/>
                <p:cNvSpPr>
                  <a:spLocks noChangeArrowheads="1"/>
                </p:cNvSpPr>
                <p:nvPr/>
              </p:nvSpPr>
              <p:spPr bwMode="auto">
                <a:xfrm>
                  <a:off x="4695" y="1340"/>
                  <a:ext cx="14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7" name="Rectangle 480"/>
                <p:cNvSpPr>
                  <a:spLocks noChangeArrowheads="1"/>
                </p:cNvSpPr>
                <p:nvPr/>
              </p:nvSpPr>
              <p:spPr bwMode="auto">
                <a:xfrm>
                  <a:off x="4695" y="1341"/>
                  <a:ext cx="16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968" name="Rectangle 481"/>
                <p:cNvSpPr>
                  <a:spLocks noChangeArrowheads="1"/>
                </p:cNvSpPr>
                <p:nvPr/>
              </p:nvSpPr>
              <p:spPr bwMode="auto">
                <a:xfrm>
                  <a:off x="4530" y="1340"/>
                  <a:ext cx="330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grpSp>
            <p:nvGrpSpPr>
              <p:cNvPr id="3561" name="Group 482"/>
              <p:cNvGrpSpPr>
                <a:grpSpLocks/>
              </p:cNvGrpSpPr>
              <p:nvPr/>
            </p:nvGrpSpPr>
            <p:grpSpPr bwMode="auto">
              <a:xfrm>
                <a:off x="3748" y="1339"/>
                <a:ext cx="1436" cy="1912"/>
                <a:chOff x="3748" y="1339"/>
                <a:chExt cx="1436" cy="1912"/>
              </a:xfrm>
            </p:grpSpPr>
            <p:sp>
              <p:nvSpPr>
                <p:cNvPr id="4569" name="Freeform 483"/>
                <p:cNvSpPr>
                  <a:spLocks/>
                </p:cNvSpPr>
                <p:nvPr/>
              </p:nvSpPr>
              <p:spPr bwMode="auto">
                <a:xfrm>
                  <a:off x="4557" y="1403"/>
                  <a:ext cx="12" cy="14"/>
                </a:xfrm>
                <a:custGeom>
                  <a:avLst/>
                  <a:gdLst>
                    <a:gd name="T0" fmla="*/ 0 w 12"/>
                    <a:gd name="T1" fmla="*/ 2 h 14"/>
                    <a:gd name="T2" fmla="*/ 3 w 12"/>
                    <a:gd name="T3" fmla="*/ 0 h 14"/>
                    <a:gd name="T4" fmla="*/ 12 w 12"/>
                    <a:gd name="T5" fmla="*/ 12 h 14"/>
                    <a:gd name="T6" fmla="*/ 9 w 12"/>
                    <a:gd name="T7" fmla="*/ 14 h 14"/>
                    <a:gd name="T8" fmla="*/ 0 w 12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2" y="12"/>
                      </a:lnTo>
                      <a:lnTo>
                        <a:pt x="9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0" name="Freeform 484"/>
                <p:cNvSpPr>
                  <a:spLocks/>
                </p:cNvSpPr>
                <p:nvPr/>
              </p:nvSpPr>
              <p:spPr bwMode="auto">
                <a:xfrm>
                  <a:off x="4558" y="1397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3 w 10"/>
                    <a:gd name="T3" fmla="*/ 0 h 15"/>
                    <a:gd name="T4" fmla="*/ 10 w 10"/>
                    <a:gd name="T5" fmla="*/ 13 h 15"/>
                    <a:gd name="T6" fmla="*/ 7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0" y="13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1" name="Freeform 485"/>
                <p:cNvSpPr>
                  <a:spLocks/>
                </p:cNvSpPr>
                <p:nvPr/>
              </p:nvSpPr>
              <p:spPr bwMode="auto">
                <a:xfrm>
                  <a:off x="4557" y="1391"/>
                  <a:ext cx="12" cy="14"/>
                </a:xfrm>
                <a:custGeom>
                  <a:avLst/>
                  <a:gdLst>
                    <a:gd name="T0" fmla="*/ 0 w 12"/>
                    <a:gd name="T1" fmla="*/ 2 h 14"/>
                    <a:gd name="T2" fmla="*/ 3 w 12"/>
                    <a:gd name="T3" fmla="*/ 0 h 14"/>
                    <a:gd name="T4" fmla="*/ 12 w 12"/>
                    <a:gd name="T5" fmla="*/ 12 h 14"/>
                    <a:gd name="T6" fmla="*/ 9 w 12"/>
                    <a:gd name="T7" fmla="*/ 14 h 14"/>
                    <a:gd name="T8" fmla="*/ 0 w 12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2" y="12"/>
                      </a:lnTo>
                      <a:lnTo>
                        <a:pt x="9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2" name="Freeform 486"/>
                <p:cNvSpPr>
                  <a:spLocks/>
                </p:cNvSpPr>
                <p:nvPr/>
              </p:nvSpPr>
              <p:spPr bwMode="auto">
                <a:xfrm>
                  <a:off x="4558" y="1384"/>
                  <a:ext cx="10" cy="16"/>
                </a:xfrm>
                <a:custGeom>
                  <a:avLst/>
                  <a:gdLst>
                    <a:gd name="T0" fmla="*/ 0 w 10"/>
                    <a:gd name="T1" fmla="*/ 2 h 16"/>
                    <a:gd name="T2" fmla="*/ 3 w 10"/>
                    <a:gd name="T3" fmla="*/ 0 h 16"/>
                    <a:gd name="T4" fmla="*/ 10 w 10"/>
                    <a:gd name="T5" fmla="*/ 14 h 16"/>
                    <a:gd name="T6" fmla="*/ 7 w 10"/>
                    <a:gd name="T7" fmla="*/ 16 h 16"/>
                    <a:gd name="T8" fmla="*/ 0 w 10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6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3" name="Freeform 487"/>
                <p:cNvSpPr>
                  <a:spLocks/>
                </p:cNvSpPr>
                <p:nvPr/>
              </p:nvSpPr>
              <p:spPr bwMode="auto">
                <a:xfrm>
                  <a:off x="4557" y="1379"/>
                  <a:ext cx="12" cy="15"/>
                </a:xfrm>
                <a:custGeom>
                  <a:avLst/>
                  <a:gdLst>
                    <a:gd name="T0" fmla="*/ 0 w 12"/>
                    <a:gd name="T1" fmla="*/ 2 h 15"/>
                    <a:gd name="T2" fmla="*/ 3 w 12"/>
                    <a:gd name="T3" fmla="*/ 0 h 15"/>
                    <a:gd name="T4" fmla="*/ 12 w 12"/>
                    <a:gd name="T5" fmla="*/ 12 h 15"/>
                    <a:gd name="T6" fmla="*/ 9 w 12"/>
                    <a:gd name="T7" fmla="*/ 15 h 15"/>
                    <a:gd name="T8" fmla="*/ 0 w 12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2" y="12"/>
                      </a:lnTo>
                      <a:lnTo>
                        <a:pt x="9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4" name="Freeform 488"/>
                <p:cNvSpPr>
                  <a:spLocks/>
                </p:cNvSpPr>
                <p:nvPr/>
              </p:nvSpPr>
              <p:spPr bwMode="auto">
                <a:xfrm>
                  <a:off x="4558" y="1372"/>
                  <a:ext cx="10" cy="15"/>
                </a:xfrm>
                <a:custGeom>
                  <a:avLst/>
                  <a:gdLst>
                    <a:gd name="T0" fmla="*/ 0 w 10"/>
                    <a:gd name="T1" fmla="*/ 2 h 15"/>
                    <a:gd name="T2" fmla="*/ 3 w 10"/>
                    <a:gd name="T3" fmla="*/ 0 h 15"/>
                    <a:gd name="T4" fmla="*/ 10 w 10"/>
                    <a:gd name="T5" fmla="*/ 14 h 15"/>
                    <a:gd name="T6" fmla="*/ 7 w 10"/>
                    <a:gd name="T7" fmla="*/ 15 h 15"/>
                    <a:gd name="T8" fmla="*/ 0 w 10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5" name="Freeform 489"/>
                <p:cNvSpPr>
                  <a:spLocks/>
                </p:cNvSpPr>
                <p:nvPr/>
              </p:nvSpPr>
              <p:spPr bwMode="auto">
                <a:xfrm>
                  <a:off x="4557" y="1367"/>
                  <a:ext cx="12" cy="14"/>
                </a:xfrm>
                <a:custGeom>
                  <a:avLst/>
                  <a:gdLst>
                    <a:gd name="T0" fmla="*/ 0 w 12"/>
                    <a:gd name="T1" fmla="*/ 2 h 14"/>
                    <a:gd name="T2" fmla="*/ 3 w 12"/>
                    <a:gd name="T3" fmla="*/ 0 h 14"/>
                    <a:gd name="T4" fmla="*/ 12 w 12"/>
                    <a:gd name="T5" fmla="*/ 12 h 14"/>
                    <a:gd name="T6" fmla="*/ 9 w 12"/>
                    <a:gd name="T7" fmla="*/ 14 h 14"/>
                    <a:gd name="T8" fmla="*/ 0 w 12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2" y="12"/>
                      </a:lnTo>
                      <a:lnTo>
                        <a:pt x="9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6" name="Freeform 490"/>
                <p:cNvSpPr>
                  <a:spLocks/>
                </p:cNvSpPr>
                <p:nvPr/>
              </p:nvSpPr>
              <p:spPr bwMode="auto">
                <a:xfrm>
                  <a:off x="4558" y="1360"/>
                  <a:ext cx="10" cy="16"/>
                </a:xfrm>
                <a:custGeom>
                  <a:avLst/>
                  <a:gdLst>
                    <a:gd name="T0" fmla="*/ 0 w 10"/>
                    <a:gd name="T1" fmla="*/ 2 h 16"/>
                    <a:gd name="T2" fmla="*/ 3 w 10"/>
                    <a:gd name="T3" fmla="*/ 0 h 16"/>
                    <a:gd name="T4" fmla="*/ 10 w 10"/>
                    <a:gd name="T5" fmla="*/ 14 h 16"/>
                    <a:gd name="T6" fmla="*/ 7 w 10"/>
                    <a:gd name="T7" fmla="*/ 16 h 16"/>
                    <a:gd name="T8" fmla="*/ 0 w 10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6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7" name="Rectangle 491"/>
                <p:cNvSpPr>
                  <a:spLocks noChangeArrowheads="1"/>
                </p:cNvSpPr>
                <p:nvPr/>
              </p:nvSpPr>
              <p:spPr bwMode="auto">
                <a:xfrm>
                  <a:off x="4557" y="1363"/>
                  <a:ext cx="15" cy="5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8" name="Rectangle 492"/>
                <p:cNvSpPr>
                  <a:spLocks noChangeArrowheads="1"/>
                </p:cNvSpPr>
                <p:nvPr/>
              </p:nvSpPr>
              <p:spPr bwMode="auto">
                <a:xfrm>
                  <a:off x="4554" y="1363"/>
                  <a:ext cx="15" cy="5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79" name="Rectangle 493"/>
                <p:cNvSpPr>
                  <a:spLocks noChangeArrowheads="1"/>
                </p:cNvSpPr>
                <p:nvPr/>
              </p:nvSpPr>
              <p:spPr bwMode="auto">
                <a:xfrm>
                  <a:off x="4687" y="1415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0" name="Rectangle 494"/>
                <p:cNvSpPr>
                  <a:spLocks noChangeArrowheads="1"/>
                </p:cNvSpPr>
                <p:nvPr/>
              </p:nvSpPr>
              <p:spPr bwMode="auto">
                <a:xfrm>
                  <a:off x="4687" y="1396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1" name="Rectangle 495"/>
                <p:cNvSpPr>
                  <a:spLocks noChangeArrowheads="1"/>
                </p:cNvSpPr>
                <p:nvPr/>
              </p:nvSpPr>
              <p:spPr bwMode="auto">
                <a:xfrm>
                  <a:off x="4687" y="1376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2" name="Rectangle 496"/>
                <p:cNvSpPr>
                  <a:spLocks noChangeArrowheads="1"/>
                </p:cNvSpPr>
                <p:nvPr/>
              </p:nvSpPr>
              <p:spPr bwMode="auto">
                <a:xfrm>
                  <a:off x="4687" y="1357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3" name="Rectangle 497"/>
                <p:cNvSpPr>
                  <a:spLocks noChangeArrowheads="1"/>
                </p:cNvSpPr>
                <p:nvPr/>
              </p:nvSpPr>
              <p:spPr bwMode="auto">
                <a:xfrm>
                  <a:off x="4687" y="1340"/>
                  <a:ext cx="16" cy="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4" name="Freeform 498"/>
                <p:cNvSpPr>
                  <a:spLocks noEditPoints="1"/>
                </p:cNvSpPr>
                <p:nvPr/>
              </p:nvSpPr>
              <p:spPr bwMode="auto">
                <a:xfrm>
                  <a:off x="4501" y="1370"/>
                  <a:ext cx="29" cy="29"/>
                </a:xfrm>
                <a:custGeom>
                  <a:avLst/>
                  <a:gdLst>
                    <a:gd name="T0" fmla="*/ 27 w 29"/>
                    <a:gd name="T1" fmla="*/ 22 h 29"/>
                    <a:gd name="T2" fmla="*/ 23 w 29"/>
                    <a:gd name="T3" fmla="*/ 26 h 29"/>
                    <a:gd name="T4" fmla="*/ 18 w 29"/>
                    <a:gd name="T5" fmla="*/ 28 h 29"/>
                    <a:gd name="T6" fmla="*/ 12 w 29"/>
                    <a:gd name="T7" fmla="*/ 14 h 29"/>
                    <a:gd name="T8" fmla="*/ 17 w 29"/>
                    <a:gd name="T9" fmla="*/ 12 h 29"/>
                    <a:gd name="T10" fmla="*/ 27 w 29"/>
                    <a:gd name="T11" fmla="*/ 22 h 29"/>
                    <a:gd name="T12" fmla="*/ 29 w 29"/>
                    <a:gd name="T13" fmla="*/ 11 h 29"/>
                    <a:gd name="T14" fmla="*/ 29 w 29"/>
                    <a:gd name="T15" fmla="*/ 16 h 29"/>
                    <a:gd name="T16" fmla="*/ 27 w 29"/>
                    <a:gd name="T17" fmla="*/ 22 h 29"/>
                    <a:gd name="T18" fmla="*/ 13 w 29"/>
                    <a:gd name="T19" fmla="*/ 16 h 29"/>
                    <a:gd name="T20" fmla="*/ 15 w 29"/>
                    <a:gd name="T21" fmla="*/ 11 h 29"/>
                    <a:gd name="T22" fmla="*/ 29 w 29"/>
                    <a:gd name="T23" fmla="*/ 11 h 29"/>
                    <a:gd name="T24" fmla="*/ 23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1 h 29"/>
                    <a:gd name="T30" fmla="*/ 15 w 29"/>
                    <a:gd name="T31" fmla="*/ 17 h 29"/>
                    <a:gd name="T32" fmla="*/ 13 w 29"/>
                    <a:gd name="T33" fmla="*/ 12 h 29"/>
                    <a:gd name="T34" fmla="*/ 23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3 w 29"/>
                    <a:gd name="T41" fmla="*/ 2 h 29"/>
                    <a:gd name="T42" fmla="*/ 17 w 29"/>
                    <a:gd name="T43" fmla="*/ 16 h 29"/>
                    <a:gd name="T44" fmla="*/ 12 w 29"/>
                    <a:gd name="T45" fmla="*/ 14 h 29"/>
                    <a:gd name="T46" fmla="*/ 12 w 29"/>
                    <a:gd name="T47" fmla="*/ 0 h 29"/>
                    <a:gd name="T48" fmla="*/ 2 w 29"/>
                    <a:gd name="T49" fmla="*/ 6 h 29"/>
                    <a:gd name="T50" fmla="*/ 7 w 29"/>
                    <a:gd name="T51" fmla="*/ 2 h 29"/>
                    <a:gd name="T52" fmla="*/ 12 w 29"/>
                    <a:gd name="T53" fmla="*/ 0 h 29"/>
                    <a:gd name="T54" fmla="*/ 17 w 29"/>
                    <a:gd name="T55" fmla="*/ 14 h 29"/>
                    <a:gd name="T56" fmla="*/ 12 w 29"/>
                    <a:gd name="T57" fmla="*/ 16 h 29"/>
                    <a:gd name="T58" fmla="*/ 2 w 29"/>
                    <a:gd name="T59" fmla="*/ 6 h 29"/>
                    <a:gd name="T60" fmla="*/ 0 w 29"/>
                    <a:gd name="T61" fmla="*/ 16 h 29"/>
                    <a:gd name="T62" fmla="*/ 0 w 29"/>
                    <a:gd name="T63" fmla="*/ 11 h 29"/>
                    <a:gd name="T64" fmla="*/ 2 w 29"/>
                    <a:gd name="T65" fmla="*/ 6 h 29"/>
                    <a:gd name="T66" fmla="*/ 16 w 29"/>
                    <a:gd name="T67" fmla="*/ 12 h 29"/>
                    <a:gd name="T68" fmla="*/ 14 w 29"/>
                    <a:gd name="T69" fmla="*/ 17 h 29"/>
                    <a:gd name="T70" fmla="*/ 0 w 29"/>
                    <a:gd name="T71" fmla="*/ 16 h 29"/>
                    <a:gd name="T72" fmla="*/ 7 w 29"/>
                    <a:gd name="T73" fmla="*/ 26 h 29"/>
                    <a:gd name="T74" fmla="*/ 2 w 29"/>
                    <a:gd name="T75" fmla="*/ 22 h 29"/>
                    <a:gd name="T76" fmla="*/ 0 w 29"/>
                    <a:gd name="T77" fmla="*/ 16 h 29"/>
                    <a:gd name="T78" fmla="*/ 14 w 29"/>
                    <a:gd name="T79" fmla="*/ 11 h 29"/>
                    <a:gd name="T80" fmla="*/ 17 w 29"/>
                    <a:gd name="T81" fmla="*/ 16 h 29"/>
                    <a:gd name="T82" fmla="*/ 7 w 29"/>
                    <a:gd name="T83" fmla="*/ 26 h 29"/>
                    <a:gd name="T84" fmla="*/ 18 w 29"/>
                    <a:gd name="T85" fmla="*/ 28 h 29"/>
                    <a:gd name="T86" fmla="*/ 12 w 29"/>
                    <a:gd name="T87" fmla="*/ 29 h 29"/>
                    <a:gd name="T88" fmla="*/ 7 w 29"/>
                    <a:gd name="T89" fmla="*/ 26 h 29"/>
                    <a:gd name="T90" fmla="*/ 12 w 29"/>
                    <a:gd name="T91" fmla="*/ 12 h 29"/>
                    <a:gd name="T92" fmla="*/ 17 w 29"/>
                    <a:gd name="T93" fmla="*/ 14 h 29"/>
                    <a:gd name="T94" fmla="*/ 18 w 29"/>
                    <a:gd name="T95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2"/>
                      </a:moveTo>
                      <a:lnTo>
                        <a:pt x="23" y="26"/>
                      </a:lnTo>
                      <a:lnTo>
                        <a:pt x="18" y="28"/>
                      </a:lnTo>
                      <a:lnTo>
                        <a:pt x="12" y="14"/>
                      </a:lnTo>
                      <a:lnTo>
                        <a:pt x="17" y="12"/>
                      </a:lnTo>
                      <a:lnTo>
                        <a:pt x="27" y="22"/>
                      </a:lnTo>
                      <a:close/>
                      <a:moveTo>
                        <a:pt x="29" y="11"/>
                      </a:moveTo>
                      <a:lnTo>
                        <a:pt x="29" y="16"/>
                      </a:lnTo>
                      <a:lnTo>
                        <a:pt x="27" y="22"/>
                      </a:lnTo>
                      <a:lnTo>
                        <a:pt x="13" y="16"/>
                      </a:lnTo>
                      <a:lnTo>
                        <a:pt x="15" y="11"/>
                      </a:lnTo>
                      <a:lnTo>
                        <a:pt x="29" y="11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5" y="17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6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2" y="6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6"/>
                      </a:lnTo>
                      <a:close/>
                      <a:moveTo>
                        <a:pt x="7" y="26"/>
                      </a:move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14" y="11"/>
                      </a:lnTo>
                      <a:lnTo>
                        <a:pt x="17" y="16"/>
                      </a:lnTo>
                      <a:lnTo>
                        <a:pt x="7" y="26"/>
                      </a:lnTo>
                      <a:close/>
                      <a:moveTo>
                        <a:pt x="18" y="28"/>
                      </a:moveTo>
                      <a:lnTo>
                        <a:pt x="12" y="29"/>
                      </a:lnTo>
                      <a:lnTo>
                        <a:pt x="7" y="26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8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5" name="Rectangle 499"/>
                <p:cNvSpPr>
                  <a:spLocks noChangeArrowheads="1"/>
                </p:cNvSpPr>
                <p:nvPr/>
              </p:nvSpPr>
              <p:spPr bwMode="auto">
                <a:xfrm>
                  <a:off x="4570" y="1355"/>
                  <a:ext cx="6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6" name="Rectangle 500"/>
                <p:cNvSpPr>
                  <a:spLocks noChangeArrowheads="1"/>
                </p:cNvSpPr>
                <p:nvPr/>
              </p:nvSpPr>
              <p:spPr bwMode="auto">
                <a:xfrm>
                  <a:off x="4550" y="1339"/>
                  <a:ext cx="14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7" name="Rectangle 501"/>
                <p:cNvSpPr>
                  <a:spLocks noChangeArrowheads="1"/>
                </p:cNvSpPr>
                <p:nvPr/>
              </p:nvSpPr>
              <p:spPr bwMode="auto">
                <a:xfrm>
                  <a:off x="4554" y="1340"/>
                  <a:ext cx="14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8" name="Rectangle 502"/>
                <p:cNvSpPr>
                  <a:spLocks noChangeArrowheads="1"/>
                </p:cNvSpPr>
                <p:nvPr/>
              </p:nvSpPr>
              <p:spPr bwMode="auto">
                <a:xfrm>
                  <a:off x="4565" y="1341"/>
                  <a:ext cx="130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89" name="Rectangle 503"/>
                <p:cNvSpPr>
                  <a:spLocks noChangeArrowheads="1"/>
                </p:cNvSpPr>
                <p:nvPr/>
              </p:nvSpPr>
              <p:spPr bwMode="auto">
                <a:xfrm>
                  <a:off x="4600" y="1355"/>
                  <a:ext cx="9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0" name="Rectangle 504"/>
                <p:cNvSpPr>
                  <a:spLocks noChangeArrowheads="1"/>
                </p:cNvSpPr>
                <p:nvPr/>
              </p:nvSpPr>
              <p:spPr bwMode="auto">
                <a:xfrm>
                  <a:off x="4565" y="1355"/>
                  <a:ext cx="2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1" name="Rectangle 505"/>
                <p:cNvSpPr>
                  <a:spLocks noChangeArrowheads="1"/>
                </p:cNvSpPr>
                <p:nvPr/>
              </p:nvSpPr>
              <p:spPr bwMode="auto">
                <a:xfrm>
                  <a:off x="4561" y="1371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2" name="Rectangle 506"/>
                <p:cNvSpPr>
                  <a:spLocks noChangeArrowheads="1"/>
                </p:cNvSpPr>
                <p:nvPr/>
              </p:nvSpPr>
              <p:spPr bwMode="auto">
                <a:xfrm>
                  <a:off x="4565" y="1355"/>
                  <a:ext cx="2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3" name="Rectangle 507"/>
                <p:cNvSpPr>
                  <a:spLocks noChangeArrowheads="1"/>
                </p:cNvSpPr>
                <p:nvPr/>
              </p:nvSpPr>
              <p:spPr bwMode="auto">
                <a:xfrm>
                  <a:off x="4561" y="1355"/>
                  <a:ext cx="4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4" name="Rectangle 508"/>
                <p:cNvSpPr>
                  <a:spLocks noChangeArrowheads="1"/>
                </p:cNvSpPr>
                <p:nvPr/>
              </p:nvSpPr>
              <p:spPr bwMode="auto">
                <a:xfrm>
                  <a:off x="4554" y="1363"/>
                  <a:ext cx="1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5" name="Rectangle 509"/>
                <p:cNvSpPr>
                  <a:spLocks noChangeArrowheads="1"/>
                </p:cNvSpPr>
                <p:nvPr/>
              </p:nvSpPr>
              <p:spPr bwMode="auto">
                <a:xfrm>
                  <a:off x="4562" y="1355"/>
                  <a:ext cx="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6" name="Rectangle 510"/>
                <p:cNvSpPr>
                  <a:spLocks noChangeArrowheads="1"/>
                </p:cNvSpPr>
                <p:nvPr/>
              </p:nvSpPr>
              <p:spPr bwMode="auto">
                <a:xfrm>
                  <a:off x="4542" y="1347"/>
                  <a:ext cx="16" cy="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7" name="Freeform 511"/>
                <p:cNvSpPr>
                  <a:spLocks/>
                </p:cNvSpPr>
                <p:nvPr/>
              </p:nvSpPr>
              <p:spPr bwMode="auto">
                <a:xfrm>
                  <a:off x="4547" y="1340"/>
                  <a:ext cx="9" cy="16"/>
                </a:xfrm>
                <a:custGeom>
                  <a:avLst/>
                  <a:gdLst>
                    <a:gd name="T0" fmla="*/ 9 w 9"/>
                    <a:gd name="T1" fmla="*/ 15 h 16"/>
                    <a:gd name="T2" fmla="*/ 6 w 9"/>
                    <a:gd name="T3" fmla="*/ 16 h 16"/>
                    <a:gd name="T4" fmla="*/ 0 w 9"/>
                    <a:gd name="T5" fmla="*/ 2 h 16"/>
                    <a:gd name="T6" fmla="*/ 4 w 9"/>
                    <a:gd name="T7" fmla="*/ 0 h 16"/>
                    <a:gd name="T8" fmla="*/ 9 w 9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6">
                      <a:moveTo>
                        <a:pt x="9" y="15"/>
                      </a:moveTo>
                      <a:lnTo>
                        <a:pt x="6" y="16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8" name="Rectangle 512"/>
                <p:cNvSpPr>
                  <a:spLocks noChangeArrowheads="1"/>
                </p:cNvSpPr>
                <p:nvPr/>
              </p:nvSpPr>
              <p:spPr bwMode="auto">
                <a:xfrm>
                  <a:off x="4546" y="1348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99" name="Rectangle 513"/>
                <p:cNvSpPr>
                  <a:spLocks noChangeArrowheads="1"/>
                </p:cNvSpPr>
                <p:nvPr/>
              </p:nvSpPr>
              <p:spPr bwMode="auto">
                <a:xfrm>
                  <a:off x="4554" y="1341"/>
                  <a:ext cx="1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0" name="Rectangle 514"/>
                <p:cNvSpPr>
                  <a:spLocks noChangeArrowheads="1"/>
                </p:cNvSpPr>
                <p:nvPr/>
              </p:nvSpPr>
              <p:spPr bwMode="auto">
                <a:xfrm>
                  <a:off x="4554" y="1341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1" name="Rectangle 515"/>
                <p:cNvSpPr>
                  <a:spLocks noChangeArrowheads="1"/>
                </p:cNvSpPr>
                <p:nvPr/>
              </p:nvSpPr>
              <p:spPr bwMode="auto">
                <a:xfrm>
                  <a:off x="4557" y="1348"/>
                  <a:ext cx="1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2" name="Freeform 516"/>
                <p:cNvSpPr>
                  <a:spLocks/>
                </p:cNvSpPr>
                <p:nvPr/>
              </p:nvSpPr>
              <p:spPr bwMode="auto">
                <a:xfrm>
                  <a:off x="4525" y="1372"/>
                  <a:ext cx="11" cy="12"/>
                </a:xfrm>
                <a:custGeom>
                  <a:avLst/>
                  <a:gdLst>
                    <a:gd name="T0" fmla="*/ 10 w 11"/>
                    <a:gd name="T1" fmla="*/ 0 h 12"/>
                    <a:gd name="T2" fmla="*/ 11 w 11"/>
                    <a:gd name="T3" fmla="*/ 1 h 12"/>
                    <a:gd name="T4" fmla="*/ 0 w 11"/>
                    <a:gd name="T5" fmla="*/ 12 h 12"/>
                    <a:gd name="T6" fmla="*/ 0 w 11"/>
                    <a:gd name="T7" fmla="*/ 11 h 12"/>
                    <a:gd name="T8" fmla="*/ 10 w 11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2">
                      <a:moveTo>
                        <a:pt x="10" y="0"/>
                      </a:moveTo>
                      <a:lnTo>
                        <a:pt x="11" y="1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3" name="Rectangle 517"/>
                <p:cNvSpPr>
                  <a:spLocks noChangeArrowheads="1"/>
                </p:cNvSpPr>
                <p:nvPr/>
              </p:nvSpPr>
              <p:spPr bwMode="auto">
                <a:xfrm>
                  <a:off x="4540" y="1371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4" name="Freeform 518"/>
                <p:cNvSpPr>
                  <a:spLocks/>
                </p:cNvSpPr>
                <p:nvPr/>
              </p:nvSpPr>
              <p:spPr bwMode="auto">
                <a:xfrm>
                  <a:off x="4527" y="1340"/>
                  <a:ext cx="7" cy="14"/>
                </a:xfrm>
                <a:custGeom>
                  <a:avLst/>
                  <a:gdLst>
                    <a:gd name="T0" fmla="*/ 7 w 7"/>
                    <a:gd name="T1" fmla="*/ 14 h 14"/>
                    <a:gd name="T2" fmla="*/ 7 w 7"/>
                    <a:gd name="T3" fmla="*/ 14 h 14"/>
                    <a:gd name="T4" fmla="*/ 0 w 7"/>
                    <a:gd name="T5" fmla="*/ 0 h 14"/>
                    <a:gd name="T6" fmla="*/ 0 w 7"/>
                    <a:gd name="T7" fmla="*/ 0 h 14"/>
                    <a:gd name="T8" fmla="*/ 7 w 7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4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5" name="Rectangle 519"/>
                <p:cNvSpPr>
                  <a:spLocks noChangeArrowheads="1"/>
                </p:cNvSpPr>
                <p:nvPr/>
              </p:nvSpPr>
              <p:spPr bwMode="auto">
                <a:xfrm>
                  <a:off x="4522" y="1347"/>
                  <a:ext cx="16" cy="3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6" name="Freeform 520"/>
                <p:cNvSpPr>
                  <a:spLocks/>
                </p:cNvSpPr>
                <p:nvPr/>
              </p:nvSpPr>
              <p:spPr bwMode="auto">
                <a:xfrm>
                  <a:off x="4504" y="1373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1 h 23"/>
                    <a:gd name="T4" fmla="*/ 12 w 23"/>
                    <a:gd name="T5" fmla="*/ 23 h 23"/>
                    <a:gd name="T6" fmla="*/ 0 w 23"/>
                    <a:gd name="T7" fmla="*/ 10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1"/>
                      </a:lnTo>
                      <a:lnTo>
                        <a:pt x="12" y="23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7" name="Freeform 521"/>
                <p:cNvSpPr>
                  <a:spLocks/>
                </p:cNvSpPr>
                <p:nvPr/>
              </p:nvSpPr>
              <p:spPr bwMode="auto">
                <a:xfrm>
                  <a:off x="4504" y="1373"/>
                  <a:ext cx="23" cy="23"/>
                </a:xfrm>
                <a:custGeom>
                  <a:avLst/>
                  <a:gdLst>
                    <a:gd name="T0" fmla="*/ 23 w 23"/>
                    <a:gd name="T1" fmla="*/ 10 h 23"/>
                    <a:gd name="T2" fmla="*/ 11 w 23"/>
                    <a:gd name="T3" fmla="*/ 23 h 23"/>
                    <a:gd name="T4" fmla="*/ 0 w 23"/>
                    <a:gd name="T5" fmla="*/ 11 h 23"/>
                    <a:gd name="T6" fmla="*/ 12 w 23"/>
                    <a:gd name="T7" fmla="*/ 0 h 23"/>
                    <a:gd name="T8" fmla="*/ 23 w 23"/>
                    <a:gd name="T9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0"/>
                      </a:moveTo>
                      <a:lnTo>
                        <a:pt x="11" y="23"/>
                      </a:lnTo>
                      <a:lnTo>
                        <a:pt x="0" y="11"/>
                      </a:lnTo>
                      <a:lnTo>
                        <a:pt x="12" y="0"/>
                      </a:lnTo>
                      <a:lnTo>
                        <a:pt x="23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8" name="Freeform 522"/>
                <p:cNvSpPr>
                  <a:spLocks/>
                </p:cNvSpPr>
                <p:nvPr/>
              </p:nvSpPr>
              <p:spPr bwMode="auto">
                <a:xfrm>
                  <a:off x="4523" y="1365"/>
                  <a:ext cx="19" cy="18"/>
                </a:xfrm>
                <a:custGeom>
                  <a:avLst/>
                  <a:gdLst>
                    <a:gd name="T0" fmla="*/ 6 w 19"/>
                    <a:gd name="T1" fmla="*/ 18 h 18"/>
                    <a:gd name="T2" fmla="*/ 0 w 19"/>
                    <a:gd name="T3" fmla="*/ 8 h 18"/>
                    <a:gd name="T4" fmla="*/ 14 w 19"/>
                    <a:gd name="T5" fmla="*/ 0 h 18"/>
                    <a:gd name="T6" fmla="*/ 19 w 19"/>
                    <a:gd name="T7" fmla="*/ 10 h 18"/>
                    <a:gd name="T8" fmla="*/ 6 w 19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6" y="1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9" y="10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09" name="Freeform 523"/>
                <p:cNvSpPr>
                  <a:spLocks/>
                </p:cNvSpPr>
                <p:nvPr/>
              </p:nvSpPr>
              <p:spPr bwMode="auto">
                <a:xfrm>
                  <a:off x="4523" y="1354"/>
                  <a:ext cx="26" cy="29"/>
                </a:xfrm>
                <a:custGeom>
                  <a:avLst/>
                  <a:gdLst>
                    <a:gd name="T0" fmla="*/ 12 w 26"/>
                    <a:gd name="T1" fmla="*/ 29 h 29"/>
                    <a:gd name="T2" fmla="*/ 0 w 26"/>
                    <a:gd name="T3" fmla="*/ 8 h 29"/>
                    <a:gd name="T4" fmla="*/ 14 w 26"/>
                    <a:gd name="T5" fmla="*/ 0 h 29"/>
                    <a:gd name="T6" fmla="*/ 26 w 26"/>
                    <a:gd name="T7" fmla="*/ 21 h 29"/>
                    <a:gd name="T8" fmla="*/ 12 w 26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9">
                      <a:moveTo>
                        <a:pt x="12" y="29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6" y="21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0" name="Freeform 524"/>
                <p:cNvSpPr>
                  <a:spLocks/>
                </p:cNvSpPr>
                <p:nvPr/>
              </p:nvSpPr>
              <p:spPr bwMode="auto">
                <a:xfrm>
                  <a:off x="4523" y="1344"/>
                  <a:ext cx="32" cy="39"/>
                </a:xfrm>
                <a:custGeom>
                  <a:avLst/>
                  <a:gdLst>
                    <a:gd name="T0" fmla="*/ 18 w 32"/>
                    <a:gd name="T1" fmla="*/ 39 h 39"/>
                    <a:gd name="T2" fmla="*/ 0 w 32"/>
                    <a:gd name="T3" fmla="*/ 8 h 39"/>
                    <a:gd name="T4" fmla="*/ 14 w 32"/>
                    <a:gd name="T5" fmla="*/ 0 h 39"/>
                    <a:gd name="T6" fmla="*/ 32 w 32"/>
                    <a:gd name="T7" fmla="*/ 31 h 39"/>
                    <a:gd name="T8" fmla="*/ 18 w 32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9">
                      <a:moveTo>
                        <a:pt x="18" y="39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32" y="31"/>
                      </a:lnTo>
                      <a:lnTo>
                        <a:pt x="18" y="3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1" name="Freeform 525"/>
                <p:cNvSpPr>
                  <a:spLocks/>
                </p:cNvSpPr>
                <p:nvPr/>
              </p:nvSpPr>
              <p:spPr bwMode="auto">
                <a:xfrm>
                  <a:off x="4529" y="1343"/>
                  <a:ext cx="32" cy="40"/>
                </a:xfrm>
                <a:custGeom>
                  <a:avLst/>
                  <a:gdLst>
                    <a:gd name="T0" fmla="*/ 18 w 32"/>
                    <a:gd name="T1" fmla="*/ 40 h 40"/>
                    <a:gd name="T2" fmla="*/ 0 w 32"/>
                    <a:gd name="T3" fmla="*/ 8 h 40"/>
                    <a:gd name="T4" fmla="*/ 13 w 32"/>
                    <a:gd name="T5" fmla="*/ 0 h 40"/>
                    <a:gd name="T6" fmla="*/ 32 w 32"/>
                    <a:gd name="T7" fmla="*/ 32 h 40"/>
                    <a:gd name="T8" fmla="*/ 18 w 32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40">
                      <a:moveTo>
                        <a:pt x="18" y="40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2" y="32"/>
                      </a:lnTo>
                      <a:lnTo>
                        <a:pt x="18" y="4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2" name="Freeform 526"/>
                <p:cNvSpPr>
                  <a:spLocks/>
                </p:cNvSpPr>
                <p:nvPr/>
              </p:nvSpPr>
              <p:spPr bwMode="auto">
                <a:xfrm>
                  <a:off x="4535" y="1343"/>
                  <a:ext cx="32" cy="40"/>
                </a:xfrm>
                <a:custGeom>
                  <a:avLst/>
                  <a:gdLst>
                    <a:gd name="T0" fmla="*/ 18 w 32"/>
                    <a:gd name="T1" fmla="*/ 40 h 40"/>
                    <a:gd name="T2" fmla="*/ 0 w 32"/>
                    <a:gd name="T3" fmla="*/ 8 h 40"/>
                    <a:gd name="T4" fmla="*/ 13 w 32"/>
                    <a:gd name="T5" fmla="*/ 0 h 40"/>
                    <a:gd name="T6" fmla="*/ 32 w 32"/>
                    <a:gd name="T7" fmla="*/ 32 h 40"/>
                    <a:gd name="T8" fmla="*/ 18 w 32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40">
                      <a:moveTo>
                        <a:pt x="18" y="40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2" y="32"/>
                      </a:lnTo>
                      <a:lnTo>
                        <a:pt x="18" y="4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3" name="Freeform 527"/>
                <p:cNvSpPr>
                  <a:spLocks/>
                </p:cNvSpPr>
                <p:nvPr/>
              </p:nvSpPr>
              <p:spPr bwMode="auto">
                <a:xfrm>
                  <a:off x="4541" y="1343"/>
                  <a:ext cx="27" cy="31"/>
                </a:xfrm>
                <a:custGeom>
                  <a:avLst/>
                  <a:gdLst>
                    <a:gd name="T0" fmla="*/ 14 w 27"/>
                    <a:gd name="T1" fmla="*/ 31 h 31"/>
                    <a:gd name="T2" fmla="*/ 0 w 27"/>
                    <a:gd name="T3" fmla="*/ 8 h 31"/>
                    <a:gd name="T4" fmla="*/ 13 w 27"/>
                    <a:gd name="T5" fmla="*/ 0 h 31"/>
                    <a:gd name="T6" fmla="*/ 27 w 27"/>
                    <a:gd name="T7" fmla="*/ 24 h 31"/>
                    <a:gd name="T8" fmla="*/ 14 w 27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1">
                      <a:moveTo>
                        <a:pt x="14" y="3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7" y="24"/>
                      </a:lnTo>
                      <a:lnTo>
                        <a:pt x="14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4" name="Freeform 528"/>
                <p:cNvSpPr>
                  <a:spLocks/>
                </p:cNvSpPr>
                <p:nvPr/>
              </p:nvSpPr>
              <p:spPr bwMode="auto">
                <a:xfrm>
                  <a:off x="4548" y="1345"/>
                  <a:ext cx="22" cy="22"/>
                </a:xfrm>
                <a:custGeom>
                  <a:avLst/>
                  <a:gdLst>
                    <a:gd name="T0" fmla="*/ 8 w 22"/>
                    <a:gd name="T1" fmla="*/ 22 h 22"/>
                    <a:gd name="T2" fmla="*/ 0 w 22"/>
                    <a:gd name="T3" fmla="*/ 7 h 22"/>
                    <a:gd name="T4" fmla="*/ 13 w 22"/>
                    <a:gd name="T5" fmla="*/ 0 h 22"/>
                    <a:gd name="T6" fmla="*/ 22 w 22"/>
                    <a:gd name="T7" fmla="*/ 14 h 22"/>
                    <a:gd name="T8" fmla="*/ 8 w 22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2">
                      <a:moveTo>
                        <a:pt x="8" y="22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22" y="14"/>
                      </a:lnTo>
                      <a:lnTo>
                        <a:pt x="8" y="2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5" name="Freeform 529"/>
                <p:cNvSpPr>
                  <a:spLocks/>
                </p:cNvSpPr>
                <p:nvPr/>
              </p:nvSpPr>
              <p:spPr bwMode="auto">
                <a:xfrm>
                  <a:off x="4554" y="1345"/>
                  <a:ext cx="17" cy="14"/>
                </a:xfrm>
                <a:custGeom>
                  <a:avLst/>
                  <a:gdLst>
                    <a:gd name="T0" fmla="*/ 4 w 17"/>
                    <a:gd name="T1" fmla="*/ 14 h 14"/>
                    <a:gd name="T2" fmla="*/ 0 w 17"/>
                    <a:gd name="T3" fmla="*/ 7 h 14"/>
                    <a:gd name="T4" fmla="*/ 13 w 17"/>
                    <a:gd name="T5" fmla="*/ 0 h 14"/>
                    <a:gd name="T6" fmla="*/ 17 w 17"/>
                    <a:gd name="T7" fmla="*/ 7 h 14"/>
                    <a:gd name="T8" fmla="*/ 4 w 17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4">
                      <a:moveTo>
                        <a:pt x="4" y="14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17" y="7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6" name="Rectangle 530"/>
                <p:cNvSpPr>
                  <a:spLocks noChangeArrowheads="1"/>
                </p:cNvSpPr>
                <p:nvPr/>
              </p:nvSpPr>
              <p:spPr bwMode="auto">
                <a:xfrm>
                  <a:off x="4531" y="1339"/>
                  <a:ext cx="19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7" name="Rectangle 531"/>
                <p:cNvSpPr>
                  <a:spLocks noChangeArrowheads="1"/>
                </p:cNvSpPr>
                <p:nvPr/>
              </p:nvSpPr>
              <p:spPr bwMode="auto">
                <a:xfrm>
                  <a:off x="4531" y="1371"/>
                  <a:ext cx="30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8" name="Rectangle 532"/>
                <p:cNvSpPr>
                  <a:spLocks noChangeArrowheads="1"/>
                </p:cNvSpPr>
                <p:nvPr/>
              </p:nvSpPr>
              <p:spPr bwMode="auto">
                <a:xfrm>
                  <a:off x="4747" y="1339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19" name="Rectangle 533"/>
                <p:cNvSpPr>
                  <a:spLocks noChangeArrowheads="1"/>
                </p:cNvSpPr>
                <p:nvPr/>
              </p:nvSpPr>
              <p:spPr bwMode="auto">
                <a:xfrm>
                  <a:off x="4710" y="1339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0" name="Rectangle 534"/>
                <p:cNvSpPr>
                  <a:spLocks noChangeArrowheads="1"/>
                </p:cNvSpPr>
                <p:nvPr/>
              </p:nvSpPr>
              <p:spPr bwMode="auto">
                <a:xfrm>
                  <a:off x="4651" y="1355"/>
                  <a:ext cx="2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1" name="Rectangle 535"/>
                <p:cNvSpPr>
                  <a:spLocks noChangeArrowheads="1"/>
                </p:cNvSpPr>
                <p:nvPr/>
              </p:nvSpPr>
              <p:spPr bwMode="auto">
                <a:xfrm>
                  <a:off x="4642" y="1339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2" name="Rectangle 536"/>
                <p:cNvSpPr>
                  <a:spLocks noChangeArrowheads="1"/>
                </p:cNvSpPr>
                <p:nvPr/>
              </p:nvSpPr>
              <p:spPr bwMode="auto">
                <a:xfrm>
                  <a:off x="4670" y="1339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3" name="Rectangle 537"/>
                <p:cNvSpPr>
                  <a:spLocks noChangeArrowheads="1"/>
                </p:cNvSpPr>
                <p:nvPr/>
              </p:nvSpPr>
              <p:spPr bwMode="auto">
                <a:xfrm>
                  <a:off x="4695" y="1355"/>
                  <a:ext cx="9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4" name="Rectangle 538"/>
                <p:cNvSpPr>
                  <a:spLocks noChangeArrowheads="1"/>
                </p:cNvSpPr>
                <p:nvPr/>
              </p:nvSpPr>
              <p:spPr bwMode="auto">
                <a:xfrm>
                  <a:off x="4695" y="1355"/>
                  <a:ext cx="4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5" name="Freeform 539"/>
                <p:cNvSpPr>
                  <a:spLocks/>
                </p:cNvSpPr>
                <p:nvPr/>
              </p:nvSpPr>
              <p:spPr bwMode="auto">
                <a:xfrm>
                  <a:off x="4575" y="1400"/>
                  <a:ext cx="58" cy="22"/>
                </a:xfrm>
                <a:custGeom>
                  <a:avLst/>
                  <a:gdLst>
                    <a:gd name="T0" fmla="*/ 0 w 58"/>
                    <a:gd name="T1" fmla="*/ 6 h 22"/>
                    <a:gd name="T2" fmla="*/ 56 w 58"/>
                    <a:gd name="T3" fmla="*/ 0 h 22"/>
                    <a:gd name="T4" fmla="*/ 58 w 58"/>
                    <a:gd name="T5" fmla="*/ 15 h 22"/>
                    <a:gd name="T6" fmla="*/ 1 w 58"/>
                    <a:gd name="T7" fmla="*/ 22 h 22"/>
                    <a:gd name="T8" fmla="*/ 0 w 58"/>
                    <a:gd name="T9" fmla="*/ 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2">
                      <a:moveTo>
                        <a:pt x="0" y="6"/>
                      </a:moveTo>
                      <a:lnTo>
                        <a:pt x="56" y="0"/>
                      </a:lnTo>
                      <a:lnTo>
                        <a:pt x="58" y="15"/>
                      </a:lnTo>
                      <a:lnTo>
                        <a:pt x="1" y="2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6" name="Freeform 540"/>
                <p:cNvSpPr>
                  <a:spLocks/>
                </p:cNvSpPr>
                <p:nvPr/>
              </p:nvSpPr>
              <p:spPr bwMode="auto">
                <a:xfrm>
                  <a:off x="4564" y="1398"/>
                  <a:ext cx="132" cy="25"/>
                </a:xfrm>
                <a:custGeom>
                  <a:avLst/>
                  <a:gdLst>
                    <a:gd name="T0" fmla="*/ 0 w 132"/>
                    <a:gd name="T1" fmla="*/ 9 h 25"/>
                    <a:gd name="T2" fmla="*/ 131 w 132"/>
                    <a:gd name="T3" fmla="*/ 0 h 25"/>
                    <a:gd name="T4" fmla="*/ 132 w 132"/>
                    <a:gd name="T5" fmla="*/ 15 h 25"/>
                    <a:gd name="T6" fmla="*/ 1 w 132"/>
                    <a:gd name="T7" fmla="*/ 25 h 25"/>
                    <a:gd name="T8" fmla="*/ 0 w 132"/>
                    <a:gd name="T9" fmla="*/ 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" h="25">
                      <a:moveTo>
                        <a:pt x="0" y="9"/>
                      </a:moveTo>
                      <a:lnTo>
                        <a:pt x="131" y="0"/>
                      </a:lnTo>
                      <a:lnTo>
                        <a:pt x="132" y="15"/>
                      </a:lnTo>
                      <a:lnTo>
                        <a:pt x="1" y="25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7" name="Freeform 541"/>
                <p:cNvSpPr>
                  <a:spLocks noEditPoints="1"/>
                </p:cNvSpPr>
                <p:nvPr/>
              </p:nvSpPr>
              <p:spPr bwMode="auto">
                <a:xfrm>
                  <a:off x="4524" y="1398"/>
                  <a:ext cx="181" cy="32"/>
                </a:xfrm>
                <a:custGeom>
                  <a:avLst/>
                  <a:gdLst>
                    <a:gd name="T0" fmla="*/ 89 w 181"/>
                    <a:gd name="T1" fmla="*/ 3 h 32"/>
                    <a:gd name="T2" fmla="*/ 90 w 181"/>
                    <a:gd name="T3" fmla="*/ 3 h 32"/>
                    <a:gd name="T4" fmla="*/ 180 w 181"/>
                    <a:gd name="T5" fmla="*/ 0 h 32"/>
                    <a:gd name="T6" fmla="*/ 181 w 181"/>
                    <a:gd name="T7" fmla="*/ 15 h 32"/>
                    <a:gd name="T8" fmla="*/ 91 w 181"/>
                    <a:gd name="T9" fmla="*/ 19 h 32"/>
                    <a:gd name="T10" fmla="*/ 89 w 181"/>
                    <a:gd name="T11" fmla="*/ 3 h 32"/>
                    <a:gd name="T12" fmla="*/ 0 w 181"/>
                    <a:gd name="T13" fmla="*/ 16 h 32"/>
                    <a:gd name="T14" fmla="*/ 89 w 181"/>
                    <a:gd name="T15" fmla="*/ 3 h 32"/>
                    <a:gd name="T16" fmla="*/ 92 w 181"/>
                    <a:gd name="T17" fmla="*/ 19 h 32"/>
                    <a:gd name="T18" fmla="*/ 3 w 181"/>
                    <a:gd name="T19" fmla="*/ 32 h 32"/>
                    <a:gd name="T20" fmla="*/ 0 w 181"/>
                    <a:gd name="T21" fmla="*/ 1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" h="32">
                      <a:moveTo>
                        <a:pt x="89" y="3"/>
                      </a:moveTo>
                      <a:lnTo>
                        <a:pt x="90" y="3"/>
                      </a:lnTo>
                      <a:lnTo>
                        <a:pt x="180" y="0"/>
                      </a:lnTo>
                      <a:lnTo>
                        <a:pt x="181" y="15"/>
                      </a:lnTo>
                      <a:lnTo>
                        <a:pt x="91" y="19"/>
                      </a:lnTo>
                      <a:lnTo>
                        <a:pt x="89" y="3"/>
                      </a:lnTo>
                      <a:close/>
                      <a:moveTo>
                        <a:pt x="0" y="16"/>
                      </a:moveTo>
                      <a:lnTo>
                        <a:pt x="89" y="3"/>
                      </a:lnTo>
                      <a:lnTo>
                        <a:pt x="92" y="19"/>
                      </a:lnTo>
                      <a:lnTo>
                        <a:pt x="3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8" name="Freeform 542"/>
                <p:cNvSpPr>
                  <a:spLocks noEditPoints="1"/>
                </p:cNvSpPr>
                <p:nvPr/>
              </p:nvSpPr>
              <p:spPr bwMode="auto">
                <a:xfrm>
                  <a:off x="4524" y="1398"/>
                  <a:ext cx="181" cy="32"/>
                </a:xfrm>
                <a:custGeom>
                  <a:avLst/>
                  <a:gdLst>
                    <a:gd name="T0" fmla="*/ 89 w 181"/>
                    <a:gd name="T1" fmla="*/ 3 h 32"/>
                    <a:gd name="T2" fmla="*/ 90 w 181"/>
                    <a:gd name="T3" fmla="*/ 3 h 32"/>
                    <a:gd name="T4" fmla="*/ 180 w 181"/>
                    <a:gd name="T5" fmla="*/ 0 h 32"/>
                    <a:gd name="T6" fmla="*/ 181 w 181"/>
                    <a:gd name="T7" fmla="*/ 15 h 32"/>
                    <a:gd name="T8" fmla="*/ 91 w 181"/>
                    <a:gd name="T9" fmla="*/ 19 h 32"/>
                    <a:gd name="T10" fmla="*/ 89 w 181"/>
                    <a:gd name="T11" fmla="*/ 3 h 32"/>
                    <a:gd name="T12" fmla="*/ 0 w 181"/>
                    <a:gd name="T13" fmla="*/ 16 h 32"/>
                    <a:gd name="T14" fmla="*/ 89 w 181"/>
                    <a:gd name="T15" fmla="*/ 3 h 32"/>
                    <a:gd name="T16" fmla="*/ 92 w 181"/>
                    <a:gd name="T17" fmla="*/ 19 h 32"/>
                    <a:gd name="T18" fmla="*/ 3 w 181"/>
                    <a:gd name="T19" fmla="*/ 32 h 32"/>
                    <a:gd name="T20" fmla="*/ 0 w 181"/>
                    <a:gd name="T21" fmla="*/ 1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" h="32">
                      <a:moveTo>
                        <a:pt x="89" y="3"/>
                      </a:moveTo>
                      <a:lnTo>
                        <a:pt x="90" y="3"/>
                      </a:lnTo>
                      <a:lnTo>
                        <a:pt x="180" y="0"/>
                      </a:lnTo>
                      <a:lnTo>
                        <a:pt x="181" y="15"/>
                      </a:lnTo>
                      <a:lnTo>
                        <a:pt x="91" y="19"/>
                      </a:lnTo>
                      <a:lnTo>
                        <a:pt x="89" y="3"/>
                      </a:lnTo>
                      <a:close/>
                      <a:moveTo>
                        <a:pt x="0" y="16"/>
                      </a:moveTo>
                      <a:lnTo>
                        <a:pt x="89" y="3"/>
                      </a:lnTo>
                      <a:lnTo>
                        <a:pt x="92" y="19"/>
                      </a:lnTo>
                      <a:lnTo>
                        <a:pt x="3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29" name="Freeform 543"/>
                <p:cNvSpPr>
                  <a:spLocks/>
                </p:cNvSpPr>
                <p:nvPr/>
              </p:nvSpPr>
              <p:spPr bwMode="auto">
                <a:xfrm>
                  <a:off x="4560" y="1407"/>
                  <a:ext cx="7" cy="16"/>
                </a:xfrm>
                <a:custGeom>
                  <a:avLst/>
                  <a:gdLst>
                    <a:gd name="T0" fmla="*/ 0 w 7"/>
                    <a:gd name="T1" fmla="*/ 1 h 16"/>
                    <a:gd name="T2" fmla="*/ 2 w 7"/>
                    <a:gd name="T3" fmla="*/ 0 h 16"/>
                    <a:gd name="T4" fmla="*/ 7 w 7"/>
                    <a:gd name="T5" fmla="*/ 16 h 16"/>
                    <a:gd name="T6" fmla="*/ 4 w 7"/>
                    <a:gd name="T7" fmla="*/ 16 h 16"/>
                    <a:gd name="T8" fmla="*/ 0 w 7"/>
                    <a:gd name="T9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6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7" y="16"/>
                      </a:lnTo>
                      <a:lnTo>
                        <a:pt x="4" y="1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0" name="Rectangle 544"/>
                <p:cNvSpPr>
                  <a:spLocks noChangeArrowheads="1"/>
                </p:cNvSpPr>
                <p:nvPr/>
              </p:nvSpPr>
              <p:spPr bwMode="auto">
                <a:xfrm>
                  <a:off x="4554" y="1408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1" name="Freeform 545"/>
                <p:cNvSpPr>
                  <a:spLocks/>
                </p:cNvSpPr>
                <p:nvPr/>
              </p:nvSpPr>
              <p:spPr bwMode="auto">
                <a:xfrm>
                  <a:off x="4508" y="1412"/>
                  <a:ext cx="30" cy="21"/>
                </a:xfrm>
                <a:custGeom>
                  <a:avLst/>
                  <a:gdLst>
                    <a:gd name="T0" fmla="*/ 0 w 30"/>
                    <a:gd name="T1" fmla="*/ 6 h 21"/>
                    <a:gd name="T2" fmla="*/ 27 w 30"/>
                    <a:gd name="T3" fmla="*/ 0 h 21"/>
                    <a:gd name="T4" fmla="*/ 30 w 30"/>
                    <a:gd name="T5" fmla="*/ 16 h 21"/>
                    <a:gd name="T6" fmla="*/ 3 w 30"/>
                    <a:gd name="T7" fmla="*/ 21 h 21"/>
                    <a:gd name="T8" fmla="*/ 0 w 30"/>
                    <a:gd name="T9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1">
                      <a:moveTo>
                        <a:pt x="0" y="6"/>
                      </a:moveTo>
                      <a:lnTo>
                        <a:pt x="27" y="0"/>
                      </a:lnTo>
                      <a:lnTo>
                        <a:pt x="30" y="16"/>
                      </a:lnTo>
                      <a:lnTo>
                        <a:pt x="3" y="21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2" name="Freeform 546"/>
                <p:cNvSpPr>
                  <a:spLocks noEditPoints="1"/>
                </p:cNvSpPr>
                <p:nvPr/>
              </p:nvSpPr>
              <p:spPr bwMode="auto">
                <a:xfrm>
                  <a:off x="4706" y="1398"/>
                  <a:ext cx="79" cy="20"/>
                </a:xfrm>
                <a:custGeom>
                  <a:avLst/>
                  <a:gdLst>
                    <a:gd name="T0" fmla="*/ 0 w 79"/>
                    <a:gd name="T1" fmla="*/ 15 h 20"/>
                    <a:gd name="T2" fmla="*/ 0 w 79"/>
                    <a:gd name="T3" fmla="*/ 0 h 20"/>
                    <a:gd name="T4" fmla="*/ 79 w 79"/>
                    <a:gd name="T5" fmla="*/ 4 h 20"/>
                    <a:gd name="T6" fmla="*/ 79 w 79"/>
                    <a:gd name="T7" fmla="*/ 20 h 20"/>
                    <a:gd name="T8" fmla="*/ 0 w 79"/>
                    <a:gd name="T9" fmla="*/ 15 h 20"/>
                    <a:gd name="T10" fmla="*/ 79 w 79"/>
                    <a:gd name="T11" fmla="*/ 4 h 20"/>
                    <a:gd name="T12" fmla="*/ 79 w 79"/>
                    <a:gd name="T13" fmla="*/ 20 h 20"/>
                    <a:gd name="T14" fmla="*/ 0 w 79"/>
                    <a:gd name="T15" fmla="*/ 15 h 20"/>
                    <a:gd name="T16" fmla="*/ 0 w 79"/>
                    <a:gd name="T17" fmla="*/ 0 h 20"/>
                    <a:gd name="T18" fmla="*/ 79 w 79"/>
                    <a:gd name="T19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20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79" y="4"/>
                      </a:lnTo>
                      <a:lnTo>
                        <a:pt x="79" y="20"/>
                      </a:lnTo>
                      <a:lnTo>
                        <a:pt x="0" y="15"/>
                      </a:lnTo>
                      <a:close/>
                      <a:moveTo>
                        <a:pt x="79" y="4"/>
                      </a:moveTo>
                      <a:lnTo>
                        <a:pt x="79" y="20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3" name="Freeform 547"/>
                <p:cNvSpPr>
                  <a:spLocks noEditPoints="1"/>
                </p:cNvSpPr>
                <p:nvPr/>
              </p:nvSpPr>
              <p:spPr bwMode="auto">
                <a:xfrm>
                  <a:off x="4860" y="1370"/>
                  <a:ext cx="29" cy="28"/>
                </a:xfrm>
                <a:custGeom>
                  <a:avLst/>
                  <a:gdLst>
                    <a:gd name="T0" fmla="*/ 27 w 29"/>
                    <a:gd name="T1" fmla="*/ 22 h 28"/>
                    <a:gd name="T2" fmla="*/ 23 w 29"/>
                    <a:gd name="T3" fmla="*/ 26 h 28"/>
                    <a:gd name="T4" fmla="*/ 18 w 29"/>
                    <a:gd name="T5" fmla="*/ 28 h 28"/>
                    <a:gd name="T6" fmla="*/ 12 w 29"/>
                    <a:gd name="T7" fmla="*/ 14 h 28"/>
                    <a:gd name="T8" fmla="*/ 17 w 29"/>
                    <a:gd name="T9" fmla="*/ 12 h 28"/>
                    <a:gd name="T10" fmla="*/ 27 w 29"/>
                    <a:gd name="T11" fmla="*/ 22 h 28"/>
                    <a:gd name="T12" fmla="*/ 29 w 29"/>
                    <a:gd name="T13" fmla="*/ 11 h 28"/>
                    <a:gd name="T14" fmla="*/ 29 w 29"/>
                    <a:gd name="T15" fmla="*/ 16 h 28"/>
                    <a:gd name="T16" fmla="*/ 27 w 29"/>
                    <a:gd name="T17" fmla="*/ 22 h 28"/>
                    <a:gd name="T18" fmla="*/ 13 w 29"/>
                    <a:gd name="T19" fmla="*/ 16 h 28"/>
                    <a:gd name="T20" fmla="*/ 15 w 29"/>
                    <a:gd name="T21" fmla="*/ 11 h 28"/>
                    <a:gd name="T22" fmla="*/ 29 w 29"/>
                    <a:gd name="T23" fmla="*/ 11 h 28"/>
                    <a:gd name="T24" fmla="*/ 23 w 29"/>
                    <a:gd name="T25" fmla="*/ 2 h 28"/>
                    <a:gd name="T26" fmla="*/ 27 w 29"/>
                    <a:gd name="T27" fmla="*/ 6 h 28"/>
                    <a:gd name="T28" fmla="*/ 29 w 29"/>
                    <a:gd name="T29" fmla="*/ 11 h 28"/>
                    <a:gd name="T30" fmla="*/ 15 w 29"/>
                    <a:gd name="T31" fmla="*/ 17 h 28"/>
                    <a:gd name="T32" fmla="*/ 13 w 29"/>
                    <a:gd name="T33" fmla="*/ 12 h 28"/>
                    <a:gd name="T34" fmla="*/ 23 w 29"/>
                    <a:gd name="T35" fmla="*/ 2 h 28"/>
                    <a:gd name="T36" fmla="*/ 12 w 29"/>
                    <a:gd name="T37" fmla="*/ 0 h 28"/>
                    <a:gd name="T38" fmla="*/ 18 w 29"/>
                    <a:gd name="T39" fmla="*/ 0 h 28"/>
                    <a:gd name="T40" fmla="*/ 23 w 29"/>
                    <a:gd name="T41" fmla="*/ 2 h 28"/>
                    <a:gd name="T42" fmla="*/ 17 w 29"/>
                    <a:gd name="T43" fmla="*/ 16 h 28"/>
                    <a:gd name="T44" fmla="*/ 12 w 29"/>
                    <a:gd name="T45" fmla="*/ 14 h 28"/>
                    <a:gd name="T46" fmla="*/ 12 w 29"/>
                    <a:gd name="T47" fmla="*/ 0 h 28"/>
                    <a:gd name="T48" fmla="*/ 3 w 29"/>
                    <a:gd name="T49" fmla="*/ 5 h 28"/>
                    <a:gd name="T50" fmla="*/ 7 w 29"/>
                    <a:gd name="T51" fmla="*/ 2 h 28"/>
                    <a:gd name="T52" fmla="*/ 12 w 29"/>
                    <a:gd name="T53" fmla="*/ 0 h 28"/>
                    <a:gd name="T54" fmla="*/ 18 w 29"/>
                    <a:gd name="T55" fmla="*/ 14 h 28"/>
                    <a:gd name="T56" fmla="*/ 13 w 29"/>
                    <a:gd name="T57" fmla="*/ 16 h 28"/>
                    <a:gd name="T58" fmla="*/ 3 w 29"/>
                    <a:gd name="T59" fmla="*/ 5 h 28"/>
                    <a:gd name="T60" fmla="*/ 0 w 29"/>
                    <a:gd name="T61" fmla="*/ 17 h 28"/>
                    <a:gd name="T62" fmla="*/ 0 w 29"/>
                    <a:gd name="T63" fmla="*/ 10 h 28"/>
                    <a:gd name="T64" fmla="*/ 3 w 29"/>
                    <a:gd name="T65" fmla="*/ 5 h 28"/>
                    <a:gd name="T66" fmla="*/ 17 w 29"/>
                    <a:gd name="T67" fmla="*/ 12 h 28"/>
                    <a:gd name="T68" fmla="*/ 14 w 29"/>
                    <a:gd name="T69" fmla="*/ 17 h 28"/>
                    <a:gd name="T70" fmla="*/ 0 w 29"/>
                    <a:gd name="T71" fmla="*/ 17 h 28"/>
                    <a:gd name="T72" fmla="*/ 7 w 29"/>
                    <a:gd name="T73" fmla="*/ 26 h 28"/>
                    <a:gd name="T74" fmla="*/ 3 w 29"/>
                    <a:gd name="T75" fmla="*/ 23 h 28"/>
                    <a:gd name="T76" fmla="*/ 0 w 29"/>
                    <a:gd name="T77" fmla="*/ 17 h 28"/>
                    <a:gd name="T78" fmla="*/ 14 w 29"/>
                    <a:gd name="T79" fmla="*/ 10 h 28"/>
                    <a:gd name="T80" fmla="*/ 17 w 29"/>
                    <a:gd name="T81" fmla="*/ 16 h 28"/>
                    <a:gd name="T82" fmla="*/ 7 w 29"/>
                    <a:gd name="T83" fmla="*/ 26 h 28"/>
                    <a:gd name="T84" fmla="*/ 18 w 29"/>
                    <a:gd name="T85" fmla="*/ 28 h 28"/>
                    <a:gd name="T86" fmla="*/ 12 w 29"/>
                    <a:gd name="T87" fmla="*/ 28 h 28"/>
                    <a:gd name="T88" fmla="*/ 7 w 29"/>
                    <a:gd name="T89" fmla="*/ 26 h 28"/>
                    <a:gd name="T90" fmla="*/ 13 w 29"/>
                    <a:gd name="T91" fmla="*/ 12 h 28"/>
                    <a:gd name="T92" fmla="*/ 18 w 29"/>
                    <a:gd name="T93" fmla="*/ 14 h 28"/>
                    <a:gd name="T94" fmla="*/ 18 w 29"/>
                    <a:gd name="T9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8">
                      <a:moveTo>
                        <a:pt x="27" y="22"/>
                      </a:moveTo>
                      <a:lnTo>
                        <a:pt x="23" y="26"/>
                      </a:lnTo>
                      <a:lnTo>
                        <a:pt x="18" y="28"/>
                      </a:lnTo>
                      <a:lnTo>
                        <a:pt x="12" y="14"/>
                      </a:lnTo>
                      <a:lnTo>
                        <a:pt x="17" y="12"/>
                      </a:lnTo>
                      <a:lnTo>
                        <a:pt x="27" y="22"/>
                      </a:lnTo>
                      <a:close/>
                      <a:moveTo>
                        <a:pt x="29" y="11"/>
                      </a:moveTo>
                      <a:lnTo>
                        <a:pt x="29" y="16"/>
                      </a:lnTo>
                      <a:lnTo>
                        <a:pt x="27" y="22"/>
                      </a:lnTo>
                      <a:lnTo>
                        <a:pt x="13" y="16"/>
                      </a:lnTo>
                      <a:lnTo>
                        <a:pt x="15" y="11"/>
                      </a:lnTo>
                      <a:lnTo>
                        <a:pt x="29" y="11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5" y="17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6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3" y="5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14"/>
                      </a:lnTo>
                      <a:lnTo>
                        <a:pt x="13" y="16"/>
                      </a:lnTo>
                      <a:lnTo>
                        <a:pt x="3" y="5"/>
                      </a:lnTo>
                      <a:close/>
                      <a:moveTo>
                        <a:pt x="0" y="17"/>
                      </a:moveTo>
                      <a:lnTo>
                        <a:pt x="0" y="10"/>
                      </a:lnTo>
                      <a:lnTo>
                        <a:pt x="3" y="5"/>
                      </a:lnTo>
                      <a:lnTo>
                        <a:pt x="17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7" y="26"/>
                      </a:moveTo>
                      <a:lnTo>
                        <a:pt x="3" y="23"/>
                      </a:lnTo>
                      <a:lnTo>
                        <a:pt x="0" y="17"/>
                      </a:lnTo>
                      <a:lnTo>
                        <a:pt x="14" y="10"/>
                      </a:lnTo>
                      <a:lnTo>
                        <a:pt x="17" y="16"/>
                      </a:lnTo>
                      <a:lnTo>
                        <a:pt x="7" y="26"/>
                      </a:lnTo>
                      <a:close/>
                      <a:moveTo>
                        <a:pt x="18" y="28"/>
                      </a:moveTo>
                      <a:lnTo>
                        <a:pt x="12" y="28"/>
                      </a:lnTo>
                      <a:lnTo>
                        <a:pt x="7" y="26"/>
                      </a:lnTo>
                      <a:lnTo>
                        <a:pt x="13" y="12"/>
                      </a:lnTo>
                      <a:lnTo>
                        <a:pt x="18" y="14"/>
                      </a:lnTo>
                      <a:lnTo>
                        <a:pt x="18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4" name="Freeform 548"/>
                <p:cNvSpPr>
                  <a:spLocks/>
                </p:cNvSpPr>
                <p:nvPr/>
              </p:nvSpPr>
              <p:spPr bwMode="auto">
                <a:xfrm>
                  <a:off x="4822" y="1404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5" name="Freeform 549"/>
                <p:cNvSpPr>
                  <a:spLocks/>
                </p:cNvSpPr>
                <p:nvPr/>
              </p:nvSpPr>
              <p:spPr bwMode="auto">
                <a:xfrm>
                  <a:off x="4822" y="1398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4 w 10"/>
                    <a:gd name="T3" fmla="*/ 0 h 15"/>
                    <a:gd name="T4" fmla="*/ 10 w 10"/>
                    <a:gd name="T5" fmla="*/ 13 h 15"/>
                    <a:gd name="T6" fmla="*/ 7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4" y="0"/>
                      </a:lnTo>
                      <a:lnTo>
                        <a:pt x="10" y="13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6" name="Freeform 550"/>
                <p:cNvSpPr>
                  <a:spLocks/>
                </p:cNvSpPr>
                <p:nvPr/>
              </p:nvSpPr>
              <p:spPr bwMode="auto">
                <a:xfrm>
                  <a:off x="4822" y="1392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7" name="Freeform 551"/>
                <p:cNvSpPr>
                  <a:spLocks/>
                </p:cNvSpPr>
                <p:nvPr/>
              </p:nvSpPr>
              <p:spPr bwMode="auto">
                <a:xfrm>
                  <a:off x="4822" y="1385"/>
                  <a:ext cx="10" cy="16"/>
                </a:xfrm>
                <a:custGeom>
                  <a:avLst/>
                  <a:gdLst>
                    <a:gd name="T0" fmla="*/ 0 w 10"/>
                    <a:gd name="T1" fmla="*/ 2 h 16"/>
                    <a:gd name="T2" fmla="*/ 4 w 10"/>
                    <a:gd name="T3" fmla="*/ 0 h 16"/>
                    <a:gd name="T4" fmla="*/ 10 w 10"/>
                    <a:gd name="T5" fmla="*/ 14 h 16"/>
                    <a:gd name="T6" fmla="*/ 7 w 10"/>
                    <a:gd name="T7" fmla="*/ 16 h 16"/>
                    <a:gd name="T8" fmla="*/ 0 w 10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10" y="14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8" name="Freeform 552"/>
                <p:cNvSpPr>
                  <a:spLocks/>
                </p:cNvSpPr>
                <p:nvPr/>
              </p:nvSpPr>
              <p:spPr bwMode="auto">
                <a:xfrm>
                  <a:off x="4822" y="1380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39" name="Freeform 553"/>
                <p:cNvSpPr>
                  <a:spLocks/>
                </p:cNvSpPr>
                <p:nvPr/>
              </p:nvSpPr>
              <p:spPr bwMode="auto">
                <a:xfrm>
                  <a:off x="4822" y="1374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4 w 10"/>
                    <a:gd name="T3" fmla="*/ 0 h 15"/>
                    <a:gd name="T4" fmla="*/ 10 w 10"/>
                    <a:gd name="T5" fmla="*/ 13 h 15"/>
                    <a:gd name="T6" fmla="*/ 7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4" y="0"/>
                      </a:lnTo>
                      <a:lnTo>
                        <a:pt x="10" y="13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0" name="Freeform 554"/>
                <p:cNvSpPr>
                  <a:spLocks/>
                </p:cNvSpPr>
                <p:nvPr/>
              </p:nvSpPr>
              <p:spPr bwMode="auto">
                <a:xfrm>
                  <a:off x="4822" y="1368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1" name="Freeform 555"/>
                <p:cNvSpPr>
                  <a:spLocks/>
                </p:cNvSpPr>
                <p:nvPr/>
              </p:nvSpPr>
              <p:spPr bwMode="auto">
                <a:xfrm>
                  <a:off x="4822" y="1361"/>
                  <a:ext cx="10" cy="16"/>
                </a:xfrm>
                <a:custGeom>
                  <a:avLst/>
                  <a:gdLst>
                    <a:gd name="T0" fmla="*/ 0 w 10"/>
                    <a:gd name="T1" fmla="*/ 2 h 16"/>
                    <a:gd name="T2" fmla="*/ 4 w 10"/>
                    <a:gd name="T3" fmla="*/ 0 h 16"/>
                    <a:gd name="T4" fmla="*/ 10 w 10"/>
                    <a:gd name="T5" fmla="*/ 14 h 16"/>
                    <a:gd name="T6" fmla="*/ 7 w 10"/>
                    <a:gd name="T7" fmla="*/ 16 h 16"/>
                    <a:gd name="T8" fmla="*/ 0 w 10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10" y="14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2" name="Freeform 556"/>
                <p:cNvSpPr>
                  <a:spLocks/>
                </p:cNvSpPr>
                <p:nvPr/>
              </p:nvSpPr>
              <p:spPr bwMode="auto">
                <a:xfrm>
                  <a:off x="4821" y="1357"/>
                  <a:ext cx="11" cy="13"/>
                </a:xfrm>
                <a:custGeom>
                  <a:avLst/>
                  <a:gdLst>
                    <a:gd name="T0" fmla="*/ 0 w 11"/>
                    <a:gd name="T1" fmla="*/ 1 h 13"/>
                    <a:gd name="T2" fmla="*/ 2 w 11"/>
                    <a:gd name="T3" fmla="*/ 0 h 13"/>
                    <a:gd name="T4" fmla="*/ 11 w 11"/>
                    <a:gd name="T5" fmla="*/ 12 h 13"/>
                    <a:gd name="T6" fmla="*/ 9 w 11"/>
                    <a:gd name="T7" fmla="*/ 13 h 13"/>
                    <a:gd name="T8" fmla="*/ 0 w 11"/>
                    <a:gd name="T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3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1" y="12"/>
                      </a:lnTo>
                      <a:lnTo>
                        <a:pt x="9" y="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3" name="Rectangle 557"/>
                <p:cNvSpPr>
                  <a:spLocks noChangeArrowheads="1"/>
                </p:cNvSpPr>
                <p:nvPr/>
              </p:nvSpPr>
              <p:spPr bwMode="auto">
                <a:xfrm>
                  <a:off x="4821" y="1363"/>
                  <a:ext cx="16" cy="5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4" name="Rectangle 558"/>
                <p:cNvSpPr>
                  <a:spLocks noChangeArrowheads="1"/>
                </p:cNvSpPr>
                <p:nvPr/>
              </p:nvSpPr>
              <p:spPr bwMode="auto">
                <a:xfrm>
                  <a:off x="4818" y="1348"/>
                  <a:ext cx="15" cy="6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5" name="Freeform 559"/>
                <p:cNvSpPr>
                  <a:spLocks noEditPoints="1"/>
                </p:cNvSpPr>
                <p:nvPr/>
              </p:nvSpPr>
              <p:spPr bwMode="auto">
                <a:xfrm>
                  <a:off x="4829" y="1371"/>
                  <a:ext cx="38" cy="15"/>
                </a:xfrm>
                <a:custGeom>
                  <a:avLst/>
                  <a:gdLst>
                    <a:gd name="T0" fmla="*/ 38 w 38"/>
                    <a:gd name="T1" fmla="*/ 11 h 15"/>
                    <a:gd name="T2" fmla="*/ 31 w 38"/>
                    <a:gd name="T3" fmla="*/ 15 h 15"/>
                    <a:gd name="T4" fmla="*/ 0 w 38"/>
                    <a:gd name="T5" fmla="*/ 15 h 15"/>
                    <a:gd name="T6" fmla="*/ 0 w 38"/>
                    <a:gd name="T7" fmla="*/ 0 h 15"/>
                    <a:gd name="T8" fmla="*/ 31 w 38"/>
                    <a:gd name="T9" fmla="*/ 0 h 15"/>
                    <a:gd name="T10" fmla="*/ 38 w 38"/>
                    <a:gd name="T11" fmla="*/ 11 h 15"/>
                    <a:gd name="T12" fmla="*/ 38 w 38"/>
                    <a:gd name="T13" fmla="*/ 10 h 15"/>
                    <a:gd name="T14" fmla="*/ 38 w 38"/>
                    <a:gd name="T15" fmla="*/ 11 h 15"/>
                    <a:gd name="T16" fmla="*/ 24 w 38"/>
                    <a:gd name="T17" fmla="*/ 4 h 15"/>
                    <a:gd name="T18" fmla="*/ 24 w 38"/>
                    <a:gd name="T19" fmla="*/ 3 h 15"/>
                    <a:gd name="T20" fmla="*/ 38 w 38"/>
                    <a:gd name="T21" fmla="*/ 1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15">
                      <a:moveTo>
                        <a:pt x="38" y="11"/>
                      </a:moveTo>
                      <a:lnTo>
                        <a:pt x="31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38" y="11"/>
                      </a:lnTo>
                      <a:close/>
                      <a:moveTo>
                        <a:pt x="38" y="10"/>
                      </a:moveTo>
                      <a:lnTo>
                        <a:pt x="38" y="11"/>
                      </a:lnTo>
                      <a:lnTo>
                        <a:pt x="24" y="4"/>
                      </a:lnTo>
                      <a:lnTo>
                        <a:pt x="24" y="3"/>
                      </a:lnTo>
                      <a:lnTo>
                        <a:pt x="38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6" name="Rectangle 560"/>
                <p:cNvSpPr>
                  <a:spLocks noChangeArrowheads="1"/>
                </p:cNvSpPr>
                <p:nvPr/>
              </p:nvSpPr>
              <p:spPr bwMode="auto">
                <a:xfrm>
                  <a:off x="4821" y="1363"/>
                  <a:ext cx="1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7" name="Rectangle 561"/>
                <p:cNvSpPr>
                  <a:spLocks noChangeArrowheads="1"/>
                </p:cNvSpPr>
                <p:nvPr/>
              </p:nvSpPr>
              <p:spPr bwMode="auto">
                <a:xfrm>
                  <a:off x="4852" y="1347"/>
                  <a:ext cx="16" cy="3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8" name="Rectangle 562"/>
                <p:cNvSpPr>
                  <a:spLocks noChangeArrowheads="1"/>
                </p:cNvSpPr>
                <p:nvPr/>
              </p:nvSpPr>
              <p:spPr bwMode="auto">
                <a:xfrm>
                  <a:off x="4824" y="1355"/>
                  <a:ext cx="2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49" name="Freeform 563"/>
                <p:cNvSpPr>
                  <a:spLocks/>
                </p:cNvSpPr>
                <p:nvPr/>
              </p:nvSpPr>
              <p:spPr bwMode="auto">
                <a:xfrm>
                  <a:off x="4822" y="1366"/>
                  <a:ext cx="19" cy="17"/>
                </a:xfrm>
                <a:custGeom>
                  <a:avLst/>
                  <a:gdLst>
                    <a:gd name="T0" fmla="*/ 5 w 19"/>
                    <a:gd name="T1" fmla="*/ 17 h 17"/>
                    <a:gd name="T2" fmla="*/ 0 w 19"/>
                    <a:gd name="T3" fmla="*/ 8 h 17"/>
                    <a:gd name="T4" fmla="*/ 14 w 19"/>
                    <a:gd name="T5" fmla="*/ 0 h 17"/>
                    <a:gd name="T6" fmla="*/ 19 w 19"/>
                    <a:gd name="T7" fmla="*/ 9 h 17"/>
                    <a:gd name="T8" fmla="*/ 5 w 1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7">
                      <a:moveTo>
                        <a:pt x="5" y="17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9" y="9"/>
                      </a:lnTo>
                      <a:lnTo>
                        <a:pt x="5" y="1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0" name="Freeform 564"/>
                <p:cNvSpPr>
                  <a:spLocks/>
                </p:cNvSpPr>
                <p:nvPr/>
              </p:nvSpPr>
              <p:spPr bwMode="auto">
                <a:xfrm>
                  <a:off x="4819" y="1350"/>
                  <a:ext cx="28" cy="33"/>
                </a:xfrm>
                <a:custGeom>
                  <a:avLst/>
                  <a:gdLst>
                    <a:gd name="T0" fmla="*/ 14 w 28"/>
                    <a:gd name="T1" fmla="*/ 33 h 33"/>
                    <a:gd name="T2" fmla="*/ 0 w 28"/>
                    <a:gd name="T3" fmla="*/ 7 h 33"/>
                    <a:gd name="T4" fmla="*/ 13 w 28"/>
                    <a:gd name="T5" fmla="*/ 0 h 33"/>
                    <a:gd name="T6" fmla="*/ 28 w 28"/>
                    <a:gd name="T7" fmla="*/ 25 h 33"/>
                    <a:gd name="T8" fmla="*/ 14 w 28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3">
                      <a:moveTo>
                        <a:pt x="14" y="33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28" y="25"/>
                      </a:lnTo>
                      <a:lnTo>
                        <a:pt x="14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1" name="Freeform 565"/>
                <p:cNvSpPr>
                  <a:spLocks/>
                </p:cNvSpPr>
                <p:nvPr/>
              </p:nvSpPr>
              <p:spPr bwMode="auto">
                <a:xfrm>
                  <a:off x="4822" y="1345"/>
                  <a:ext cx="31" cy="38"/>
                </a:xfrm>
                <a:custGeom>
                  <a:avLst/>
                  <a:gdLst>
                    <a:gd name="T0" fmla="*/ 18 w 31"/>
                    <a:gd name="T1" fmla="*/ 38 h 38"/>
                    <a:gd name="T2" fmla="*/ 0 w 31"/>
                    <a:gd name="T3" fmla="*/ 7 h 38"/>
                    <a:gd name="T4" fmla="*/ 13 w 31"/>
                    <a:gd name="T5" fmla="*/ 0 h 38"/>
                    <a:gd name="T6" fmla="*/ 31 w 31"/>
                    <a:gd name="T7" fmla="*/ 30 h 38"/>
                    <a:gd name="T8" fmla="*/ 18 w 31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8">
                      <a:moveTo>
                        <a:pt x="18" y="38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31" y="30"/>
                      </a:lnTo>
                      <a:lnTo>
                        <a:pt x="18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2" name="Freeform 566"/>
                <p:cNvSpPr>
                  <a:spLocks/>
                </p:cNvSpPr>
                <p:nvPr/>
              </p:nvSpPr>
              <p:spPr bwMode="auto">
                <a:xfrm>
                  <a:off x="4828" y="1345"/>
                  <a:ext cx="31" cy="38"/>
                </a:xfrm>
                <a:custGeom>
                  <a:avLst/>
                  <a:gdLst>
                    <a:gd name="T0" fmla="*/ 18 w 31"/>
                    <a:gd name="T1" fmla="*/ 38 h 38"/>
                    <a:gd name="T2" fmla="*/ 0 w 31"/>
                    <a:gd name="T3" fmla="*/ 7 h 38"/>
                    <a:gd name="T4" fmla="*/ 14 w 31"/>
                    <a:gd name="T5" fmla="*/ 0 h 38"/>
                    <a:gd name="T6" fmla="*/ 31 w 31"/>
                    <a:gd name="T7" fmla="*/ 30 h 38"/>
                    <a:gd name="T8" fmla="*/ 18 w 31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8">
                      <a:moveTo>
                        <a:pt x="18" y="38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31" y="30"/>
                      </a:lnTo>
                      <a:lnTo>
                        <a:pt x="18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3" name="Freeform 567"/>
                <p:cNvSpPr>
                  <a:spLocks/>
                </p:cNvSpPr>
                <p:nvPr/>
              </p:nvSpPr>
              <p:spPr bwMode="auto">
                <a:xfrm>
                  <a:off x="4833" y="1344"/>
                  <a:ext cx="32" cy="39"/>
                </a:xfrm>
                <a:custGeom>
                  <a:avLst/>
                  <a:gdLst>
                    <a:gd name="T0" fmla="*/ 18 w 32"/>
                    <a:gd name="T1" fmla="*/ 39 h 39"/>
                    <a:gd name="T2" fmla="*/ 0 w 32"/>
                    <a:gd name="T3" fmla="*/ 7 h 39"/>
                    <a:gd name="T4" fmla="*/ 14 w 32"/>
                    <a:gd name="T5" fmla="*/ 0 h 39"/>
                    <a:gd name="T6" fmla="*/ 32 w 32"/>
                    <a:gd name="T7" fmla="*/ 31 h 39"/>
                    <a:gd name="T8" fmla="*/ 18 w 32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9">
                      <a:moveTo>
                        <a:pt x="18" y="39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32" y="31"/>
                      </a:lnTo>
                      <a:lnTo>
                        <a:pt x="18" y="3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4" name="Freeform 568"/>
                <p:cNvSpPr>
                  <a:spLocks/>
                </p:cNvSpPr>
                <p:nvPr/>
              </p:nvSpPr>
              <p:spPr bwMode="auto">
                <a:xfrm>
                  <a:off x="4840" y="1343"/>
                  <a:ext cx="27" cy="33"/>
                </a:xfrm>
                <a:custGeom>
                  <a:avLst/>
                  <a:gdLst>
                    <a:gd name="T0" fmla="*/ 13 w 27"/>
                    <a:gd name="T1" fmla="*/ 33 h 33"/>
                    <a:gd name="T2" fmla="*/ 0 w 27"/>
                    <a:gd name="T3" fmla="*/ 8 h 33"/>
                    <a:gd name="T4" fmla="*/ 13 w 27"/>
                    <a:gd name="T5" fmla="*/ 0 h 33"/>
                    <a:gd name="T6" fmla="*/ 27 w 27"/>
                    <a:gd name="T7" fmla="*/ 25 h 33"/>
                    <a:gd name="T8" fmla="*/ 13 w 27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3">
                      <a:moveTo>
                        <a:pt x="13" y="33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7" y="25"/>
                      </a:lnTo>
                      <a:lnTo>
                        <a:pt x="13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5" name="Freeform 569"/>
                <p:cNvSpPr>
                  <a:spLocks/>
                </p:cNvSpPr>
                <p:nvPr/>
              </p:nvSpPr>
              <p:spPr bwMode="auto">
                <a:xfrm>
                  <a:off x="4845" y="1343"/>
                  <a:ext cx="22" cy="22"/>
                </a:xfrm>
                <a:custGeom>
                  <a:avLst/>
                  <a:gdLst>
                    <a:gd name="T0" fmla="*/ 8 w 22"/>
                    <a:gd name="T1" fmla="*/ 22 h 22"/>
                    <a:gd name="T2" fmla="*/ 0 w 22"/>
                    <a:gd name="T3" fmla="*/ 8 h 22"/>
                    <a:gd name="T4" fmla="*/ 14 w 22"/>
                    <a:gd name="T5" fmla="*/ 0 h 22"/>
                    <a:gd name="T6" fmla="*/ 22 w 22"/>
                    <a:gd name="T7" fmla="*/ 14 h 22"/>
                    <a:gd name="T8" fmla="*/ 8 w 22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2">
                      <a:moveTo>
                        <a:pt x="8" y="22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2" y="14"/>
                      </a:lnTo>
                      <a:lnTo>
                        <a:pt x="8" y="2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6" name="Freeform 570"/>
                <p:cNvSpPr>
                  <a:spLocks/>
                </p:cNvSpPr>
                <p:nvPr/>
              </p:nvSpPr>
              <p:spPr bwMode="auto">
                <a:xfrm>
                  <a:off x="4851" y="1343"/>
                  <a:ext cx="16" cy="12"/>
                </a:xfrm>
                <a:custGeom>
                  <a:avLst/>
                  <a:gdLst>
                    <a:gd name="T0" fmla="*/ 3 w 16"/>
                    <a:gd name="T1" fmla="*/ 12 h 12"/>
                    <a:gd name="T2" fmla="*/ 0 w 16"/>
                    <a:gd name="T3" fmla="*/ 8 h 12"/>
                    <a:gd name="T4" fmla="*/ 13 w 16"/>
                    <a:gd name="T5" fmla="*/ 0 h 12"/>
                    <a:gd name="T6" fmla="*/ 16 w 16"/>
                    <a:gd name="T7" fmla="*/ 4 h 12"/>
                    <a:gd name="T8" fmla="*/ 3 w 1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3" y="12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6" y="4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7" name="Freeform 571"/>
                <p:cNvSpPr>
                  <a:spLocks/>
                </p:cNvSpPr>
                <p:nvPr/>
              </p:nvSpPr>
              <p:spPr bwMode="auto">
                <a:xfrm>
                  <a:off x="4863" y="1373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1 h 23"/>
                    <a:gd name="T4" fmla="*/ 12 w 23"/>
                    <a:gd name="T5" fmla="*/ 23 h 23"/>
                    <a:gd name="T6" fmla="*/ 0 w 23"/>
                    <a:gd name="T7" fmla="*/ 10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1"/>
                      </a:lnTo>
                      <a:lnTo>
                        <a:pt x="12" y="23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8" name="Freeform 572"/>
                <p:cNvSpPr>
                  <a:spLocks/>
                </p:cNvSpPr>
                <p:nvPr/>
              </p:nvSpPr>
              <p:spPr bwMode="auto">
                <a:xfrm>
                  <a:off x="4863" y="1373"/>
                  <a:ext cx="23" cy="23"/>
                </a:xfrm>
                <a:custGeom>
                  <a:avLst/>
                  <a:gdLst>
                    <a:gd name="T0" fmla="*/ 23 w 23"/>
                    <a:gd name="T1" fmla="*/ 10 h 23"/>
                    <a:gd name="T2" fmla="*/ 11 w 23"/>
                    <a:gd name="T3" fmla="*/ 23 h 23"/>
                    <a:gd name="T4" fmla="*/ 0 w 23"/>
                    <a:gd name="T5" fmla="*/ 11 h 23"/>
                    <a:gd name="T6" fmla="*/ 12 w 23"/>
                    <a:gd name="T7" fmla="*/ 0 h 23"/>
                    <a:gd name="T8" fmla="*/ 23 w 23"/>
                    <a:gd name="T9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0"/>
                      </a:moveTo>
                      <a:lnTo>
                        <a:pt x="11" y="23"/>
                      </a:lnTo>
                      <a:lnTo>
                        <a:pt x="0" y="11"/>
                      </a:lnTo>
                      <a:lnTo>
                        <a:pt x="12" y="0"/>
                      </a:lnTo>
                      <a:lnTo>
                        <a:pt x="23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59" name="Freeform 573"/>
                <p:cNvSpPr>
                  <a:spLocks/>
                </p:cNvSpPr>
                <p:nvPr/>
              </p:nvSpPr>
              <p:spPr bwMode="auto">
                <a:xfrm>
                  <a:off x="4926" y="1429"/>
                  <a:ext cx="29" cy="23"/>
                </a:xfrm>
                <a:custGeom>
                  <a:avLst/>
                  <a:gdLst>
                    <a:gd name="T0" fmla="*/ 4 w 29"/>
                    <a:gd name="T1" fmla="*/ 0 h 23"/>
                    <a:gd name="T2" fmla="*/ 29 w 29"/>
                    <a:gd name="T3" fmla="*/ 8 h 23"/>
                    <a:gd name="T4" fmla="*/ 25 w 29"/>
                    <a:gd name="T5" fmla="*/ 23 h 23"/>
                    <a:gd name="T6" fmla="*/ 0 w 29"/>
                    <a:gd name="T7" fmla="*/ 15 h 23"/>
                    <a:gd name="T8" fmla="*/ 4 w 29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3">
                      <a:moveTo>
                        <a:pt x="4" y="0"/>
                      </a:moveTo>
                      <a:lnTo>
                        <a:pt x="29" y="8"/>
                      </a:lnTo>
                      <a:lnTo>
                        <a:pt x="25" y="23"/>
                      </a:lnTo>
                      <a:lnTo>
                        <a:pt x="0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0" name="Freeform 574"/>
                <p:cNvSpPr>
                  <a:spLocks/>
                </p:cNvSpPr>
                <p:nvPr/>
              </p:nvSpPr>
              <p:spPr bwMode="auto">
                <a:xfrm>
                  <a:off x="4960" y="1439"/>
                  <a:ext cx="50" cy="31"/>
                </a:xfrm>
                <a:custGeom>
                  <a:avLst/>
                  <a:gdLst>
                    <a:gd name="T0" fmla="*/ 5 w 50"/>
                    <a:gd name="T1" fmla="*/ 0 h 31"/>
                    <a:gd name="T2" fmla="*/ 50 w 50"/>
                    <a:gd name="T3" fmla="*/ 16 h 31"/>
                    <a:gd name="T4" fmla="*/ 44 w 50"/>
                    <a:gd name="T5" fmla="*/ 31 h 31"/>
                    <a:gd name="T6" fmla="*/ 0 w 50"/>
                    <a:gd name="T7" fmla="*/ 15 h 31"/>
                    <a:gd name="T8" fmla="*/ 5 w 50"/>
                    <a:gd name="T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31">
                      <a:moveTo>
                        <a:pt x="5" y="0"/>
                      </a:moveTo>
                      <a:lnTo>
                        <a:pt x="50" y="16"/>
                      </a:lnTo>
                      <a:lnTo>
                        <a:pt x="44" y="31"/>
                      </a:lnTo>
                      <a:lnTo>
                        <a:pt x="0" y="1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1" name="Freeform 575"/>
                <p:cNvSpPr>
                  <a:spLocks/>
                </p:cNvSpPr>
                <p:nvPr/>
              </p:nvSpPr>
              <p:spPr bwMode="auto">
                <a:xfrm>
                  <a:off x="4980" y="1404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0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2" name="Freeform 576"/>
                <p:cNvSpPr>
                  <a:spLocks/>
                </p:cNvSpPr>
                <p:nvPr/>
              </p:nvSpPr>
              <p:spPr bwMode="auto">
                <a:xfrm>
                  <a:off x="4980" y="1404"/>
                  <a:ext cx="23" cy="23"/>
                </a:xfrm>
                <a:custGeom>
                  <a:avLst/>
                  <a:gdLst>
                    <a:gd name="T0" fmla="*/ 23 w 23"/>
                    <a:gd name="T1" fmla="*/ 10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0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3" name="Freeform 577"/>
                <p:cNvSpPr>
                  <a:spLocks noEditPoints="1"/>
                </p:cNvSpPr>
                <p:nvPr/>
              </p:nvSpPr>
              <p:spPr bwMode="auto">
                <a:xfrm>
                  <a:off x="4977" y="1401"/>
                  <a:ext cx="28" cy="28"/>
                </a:xfrm>
                <a:custGeom>
                  <a:avLst/>
                  <a:gdLst>
                    <a:gd name="T0" fmla="*/ 26 w 28"/>
                    <a:gd name="T1" fmla="*/ 23 h 28"/>
                    <a:gd name="T2" fmla="*/ 22 w 28"/>
                    <a:gd name="T3" fmla="*/ 26 h 28"/>
                    <a:gd name="T4" fmla="*/ 17 w 28"/>
                    <a:gd name="T5" fmla="*/ 28 h 28"/>
                    <a:gd name="T6" fmla="*/ 10 w 28"/>
                    <a:gd name="T7" fmla="*/ 14 h 28"/>
                    <a:gd name="T8" fmla="*/ 15 w 28"/>
                    <a:gd name="T9" fmla="*/ 12 h 28"/>
                    <a:gd name="T10" fmla="*/ 26 w 28"/>
                    <a:gd name="T11" fmla="*/ 23 h 28"/>
                    <a:gd name="T12" fmla="*/ 28 w 28"/>
                    <a:gd name="T13" fmla="*/ 10 h 28"/>
                    <a:gd name="T14" fmla="*/ 28 w 28"/>
                    <a:gd name="T15" fmla="*/ 17 h 28"/>
                    <a:gd name="T16" fmla="*/ 26 w 28"/>
                    <a:gd name="T17" fmla="*/ 23 h 28"/>
                    <a:gd name="T18" fmla="*/ 12 w 28"/>
                    <a:gd name="T19" fmla="*/ 15 h 28"/>
                    <a:gd name="T20" fmla="*/ 14 w 28"/>
                    <a:gd name="T21" fmla="*/ 10 h 28"/>
                    <a:gd name="T22" fmla="*/ 28 w 28"/>
                    <a:gd name="T23" fmla="*/ 10 h 28"/>
                    <a:gd name="T24" fmla="*/ 22 w 28"/>
                    <a:gd name="T25" fmla="*/ 2 h 28"/>
                    <a:gd name="T26" fmla="*/ 26 w 28"/>
                    <a:gd name="T27" fmla="*/ 5 h 28"/>
                    <a:gd name="T28" fmla="*/ 28 w 28"/>
                    <a:gd name="T29" fmla="*/ 10 h 28"/>
                    <a:gd name="T30" fmla="*/ 14 w 28"/>
                    <a:gd name="T31" fmla="*/ 17 h 28"/>
                    <a:gd name="T32" fmla="*/ 12 w 28"/>
                    <a:gd name="T33" fmla="*/ 12 h 28"/>
                    <a:gd name="T34" fmla="*/ 22 w 28"/>
                    <a:gd name="T35" fmla="*/ 2 h 28"/>
                    <a:gd name="T36" fmla="*/ 11 w 28"/>
                    <a:gd name="T37" fmla="*/ 0 h 28"/>
                    <a:gd name="T38" fmla="*/ 17 w 28"/>
                    <a:gd name="T39" fmla="*/ 0 h 28"/>
                    <a:gd name="T40" fmla="*/ 22 w 28"/>
                    <a:gd name="T41" fmla="*/ 2 h 28"/>
                    <a:gd name="T42" fmla="*/ 16 w 28"/>
                    <a:gd name="T43" fmla="*/ 16 h 28"/>
                    <a:gd name="T44" fmla="*/ 11 w 28"/>
                    <a:gd name="T45" fmla="*/ 14 h 28"/>
                    <a:gd name="T46" fmla="*/ 11 w 28"/>
                    <a:gd name="T47" fmla="*/ 0 h 28"/>
                    <a:gd name="T48" fmla="*/ 2 w 28"/>
                    <a:gd name="T49" fmla="*/ 6 h 28"/>
                    <a:gd name="T50" fmla="*/ 6 w 28"/>
                    <a:gd name="T51" fmla="*/ 2 h 28"/>
                    <a:gd name="T52" fmla="*/ 11 w 28"/>
                    <a:gd name="T53" fmla="*/ 0 h 28"/>
                    <a:gd name="T54" fmla="*/ 17 w 28"/>
                    <a:gd name="T55" fmla="*/ 14 h 28"/>
                    <a:gd name="T56" fmla="*/ 12 w 28"/>
                    <a:gd name="T57" fmla="*/ 16 h 28"/>
                    <a:gd name="T58" fmla="*/ 2 w 28"/>
                    <a:gd name="T59" fmla="*/ 6 h 28"/>
                    <a:gd name="T60" fmla="*/ 0 w 28"/>
                    <a:gd name="T61" fmla="*/ 17 h 28"/>
                    <a:gd name="T62" fmla="*/ 0 w 28"/>
                    <a:gd name="T63" fmla="*/ 11 h 28"/>
                    <a:gd name="T64" fmla="*/ 2 w 28"/>
                    <a:gd name="T65" fmla="*/ 6 h 28"/>
                    <a:gd name="T66" fmla="*/ 16 w 28"/>
                    <a:gd name="T67" fmla="*/ 12 h 28"/>
                    <a:gd name="T68" fmla="*/ 14 w 28"/>
                    <a:gd name="T69" fmla="*/ 17 h 28"/>
                    <a:gd name="T70" fmla="*/ 0 w 28"/>
                    <a:gd name="T71" fmla="*/ 17 h 28"/>
                    <a:gd name="T72" fmla="*/ 6 w 28"/>
                    <a:gd name="T73" fmla="*/ 26 h 28"/>
                    <a:gd name="T74" fmla="*/ 2 w 28"/>
                    <a:gd name="T75" fmla="*/ 22 h 28"/>
                    <a:gd name="T76" fmla="*/ 0 w 28"/>
                    <a:gd name="T77" fmla="*/ 17 h 28"/>
                    <a:gd name="T78" fmla="*/ 14 w 28"/>
                    <a:gd name="T79" fmla="*/ 11 h 28"/>
                    <a:gd name="T80" fmla="*/ 16 w 28"/>
                    <a:gd name="T81" fmla="*/ 16 h 28"/>
                    <a:gd name="T82" fmla="*/ 6 w 28"/>
                    <a:gd name="T83" fmla="*/ 26 h 28"/>
                    <a:gd name="T84" fmla="*/ 17 w 28"/>
                    <a:gd name="T85" fmla="*/ 28 h 28"/>
                    <a:gd name="T86" fmla="*/ 10 w 28"/>
                    <a:gd name="T87" fmla="*/ 28 h 28"/>
                    <a:gd name="T88" fmla="*/ 6 w 28"/>
                    <a:gd name="T89" fmla="*/ 26 h 28"/>
                    <a:gd name="T90" fmla="*/ 12 w 28"/>
                    <a:gd name="T91" fmla="*/ 12 h 28"/>
                    <a:gd name="T92" fmla="*/ 17 w 28"/>
                    <a:gd name="T93" fmla="*/ 14 h 28"/>
                    <a:gd name="T94" fmla="*/ 17 w 28"/>
                    <a:gd name="T9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8">
                      <a:moveTo>
                        <a:pt x="26" y="23"/>
                      </a:moveTo>
                      <a:lnTo>
                        <a:pt x="22" y="26"/>
                      </a:lnTo>
                      <a:lnTo>
                        <a:pt x="17" y="28"/>
                      </a:lnTo>
                      <a:lnTo>
                        <a:pt x="10" y="14"/>
                      </a:lnTo>
                      <a:lnTo>
                        <a:pt x="15" y="12"/>
                      </a:lnTo>
                      <a:lnTo>
                        <a:pt x="26" y="23"/>
                      </a:lnTo>
                      <a:close/>
                      <a:moveTo>
                        <a:pt x="28" y="10"/>
                      </a:moveTo>
                      <a:lnTo>
                        <a:pt x="28" y="17"/>
                      </a:lnTo>
                      <a:lnTo>
                        <a:pt x="26" y="23"/>
                      </a:lnTo>
                      <a:lnTo>
                        <a:pt x="12" y="15"/>
                      </a:lnTo>
                      <a:lnTo>
                        <a:pt x="14" y="10"/>
                      </a:lnTo>
                      <a:lnTo>
                        <a:pt x="28" y="10"/>
                      </a:lnTo>
                      <a:close/>
                      <a:moveTo>
                        <a:pt x="22" y="2"/>
                      </a:moveTo>
                      <a:lnTo>
                        <a:pt x="26" y="5"/>
                      </a:lnTo>
                      <a:lnTo>
                        <a:pt x="28" y="10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1"/>
                      </a:lnTo>
                      <a:lnTo>
                        <a:pt x="16" y="16"/>
                      </a:lnTo>
                      <a:lnTo>
                        <a:pt x="6" y="26"/>
                      </a:lnTo>
                      <a:close/>
                      <a:moveTo>
                        <a:pt x="17" y="28"/>
                      </a:moveTo>
                      <a:lnTo>
                        <a:pt x="10" y="28"/>
                      </a:lnTo>
                      <a:lnTo>
                        <a:pt x="6" y="26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4" name="Rectangle 578"/>
                <p:cNvSpPr>
                  <a:spLocks noChangeArrowheads="1"/>
                </p:cNvSpPr>
                <p:nvPr/>
              </p:nvSpPr>
              <p:spPr bwMode="auto">
                <a:xfrm>
                  <a:off x="4821" y="1408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5" name="Freeform 579"/>
                <p:cNvSpPr>
                  <a:spLocks/>
                </p:cNvSpPr>
                <p:nvPr/>
              </p:nvSpPr>
              <p:spPr bwMode="auto">
                <a:xfrm>
                  <a:off x="4886" y="1419"/>
                  <a:ext cx="31" cy="22"/>
                </a:xfrm>
                <a:custGeom>
                  <a:avLst/>
                  <a:gdLst>
                    <a:gd name="T0" fmla="*/ 3 w 31"/>
                    <a:gd name="T1" fmla="*/ 0 h 22"/>
                    <a:gd name="T2" fmla="*/ 31 w 31"/>
                    <a:gd name="T3" fmla="*/ 7 h 22"/>
                    <a:gd name="T4" fmla="*/ 27 w 31"/>
                    <a:gd name="T5" fmla="*/ 22 h 22"/>
                    <a:gd name="T6" fmla="*/ 0 w 31"/>
                    <a:gd name="T7" fmla="*/ 15 h 22"/>
                    <a:gd name="T8" fmla="*/ 3 w 31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22">
                      <a:moveTo>
                        <a:pt x="3" y="0"/>
                      </a:moveTo>
                      <a:lnTo>
                        <a:pt x="31" y="7"/>
                      </a:lnTo>
                      <a:lnTo>
                        <a:pt x="27" y="22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6" name="Freeform 580"/>
                <p:cNvSpPr>
                  <a:spLocks/>
                </p:cNvSpPr>
                <p:nvPr/>
              </p:nvSpPr>
              <p:spPr bwMode="auto">
                <a:xfrm>
                  <a:off x="4824" y="1407"/>
                  <a:ext cx="7" cy="16"/>
                </a:xfrm>
                <a:custGeom>
                  <a:avLst/>
                  <a:gdLst>
                    <a:gd name="T0" fmla="*/ 4 w 7"/>
                    <a:gd name="T1" fmla="*/ 0 h 16"/>
                    <a:gd name="T2" fmla="*/ 7 w 7"/>
                    <a:gd name="T3" fmla="*/ 1 h 16"/>
                    <a:gd name="T4" fmla="*/ 3 w 7"/>
                    <a:gd name="T5" fmla="*/ 16 h 16"/>
                    <a:gd name="T6" fmla="*/ 0 w 7"/>
                    <a:gd name="T7" fmla="*/ 16 h 16"/>
                    <a:gd name="T8" fmla="*/ 4 w 7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6">
                      <a:moveTo>
                        <a:pt x="4" y="0"/>
                      </a:moveTo>
                      <a:lnTo>
                        <a:pt x="7" y="1"/>
                      </a:lnTo>
                      <a:lnTo>
                        <a:pt x="3" y="16"/>
                      </a:lnTo>
                      <a:lnTo>
                        <a:pt x="0" y="16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7" name="Freeform 581"/>
                <p:cNvSpPr>
                  <a:spLocks/>
                </p:cNvSpPr>
                <p:nvPr/>
              </p:nvSpPr>
              <p:spPr bwMode="auto">
                <a:xfrm>
                  <a:off x="5145" y="1524"/>
                  <a:ext cx="39" cy="33"/>
                </a:xfrm>
                <a:custGeom>
                  <a:avLst/>
                  <a:gdLst>
                    <a:gd name="T0" fmla="*/ 8 w 39"/>
                    <a:gd name="T1" fmla="*/ 0 h 33"/>
                    <a:gd name="T2" fmla="*/ 39 w 39"/>
                    <a:gd name="T3" fmla="*/ 20 h 33"/>
                    <a:gd name="T4" fmla="*/ 30 w 39"/>
                    <a:gd name="T5" fmla="*/ 33 h 33"/>
                    <a:gd name="T6" fmla="*/ 0 w 39"/>
                    <a:gd name="T7" fmla="*/ 14 h 33"/>
                    <a:gd name="T8" fmla="*/ 8 w 3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3">
                      <a:moveTo>
                        <a:pt x="8" y="0"/>
                      </a:moveTo>
                      <a:lnTo>
                        <a:pt x="39" y="20"/>
                      </a:lnTo>
                      <a:lnTo>
                        <a:pt x="30" y="33"/>
                      </a:lnTo>
                      <a:lnTo>
                        <a:pt x="0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8" name="Freeform 582"/>
                <p:cNvSpPr>
                  <a:spLocks/>
                </p:cNvSpPr>
                <p:nvPr/>
              </p:nvSpPr>
              <p:spPr bwMode="auto">
                <a:xfrm>
                  <a:off x="5074" y="1485"/>
                  <a:ext cx="25" cy="24"/>
                </a:xfrm>
                <a:custGeom>
                  <a:avLst/>
                  <a:gdLst>
                    <a:gd name="T0" fmla="*/ 6 w 25"/>
                    <a:gd name="T1" fmla="*/ 0 h 24"/>
                    <a:gd name="T2" fmla="*/ 25 w 25"/>
                    <a:gd name="T3" fmla="*/ 9 h 24"/>
                    <a:gd name="T4" fmla="*/ 18 w 25"/>
                    <a:gd name="T5" fmla="*/ 24 h 24"/>
                    <a:gd name="T6" fmla="*/ 0 w 25"/>
                    <a:gd name="T7" fmla="*/ 14 h 24"/>
                    <a:gd name="T8" fmla="*/ 6 w 25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6" y="0"/>
                      </a:moveTo>
                      <a:lnTo>
                        <a:pt x="25" y="9"/>
                      </a:lnTo>
                      <a:lnTo>
                        <a:pt x="18" y="24"/>
                      </a:lnTo>
                      <a:lnTo>
                        <a:pt x="0" y="1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69" name="Freeform 583"/>
                <p:cNvSpPr>
                  <a:spLocks/>
                </p:cNvSpPr>
                <p:nvPr/>
              </p:nvSpPr>
              <p:spPr bwMode="auto">
                <a:xfrm>
                  <a:off x="5090" y="1449"/>
                  <a:ext cx="24" cy="24"/>
                </a:xfrm>
                <a:custGeom>
                  <a:avLst/>
                  <a:gdLst>
                    <a:gd name="T0" fmla="*/ 24 w 24"/>
                    <a:gd name="T1" fmla="*/ 11 h 24"/>
                    <a:gd name="T2" fmla="*/ 12 w 24"/>
                    <a:gd name="T3" fmla="*/ 24 h 24"/>
                    <a:gd name="T4" fmla="*/ 0 w 24"/>
                    <a:gd name="T5" fmla="*/ 13 h 24"/>
                    <a:gd name="T6" fmla="*/ 13 w 24"/>
                    <a:gd name="T7" fmla="*/ 0 h 24"/>
                    <a:gd name="T8" fmla="*/ 24 w 24"/>
                    <a:gd name="T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4">
                      <a:moveTo>
                        <a:pt x="24" y="11"/>
                      </a:moveTo>
                      <a:lnTo>
                        <a:pt x="12" y="24"/>
                      </a:lnTo>
                      <a:lnTo>
                        <a:pt x="0" y="13"/>
                      </a:lnTo>
                      <a:lnTo>
                        <a:pt x="13" y="0"/>
                      </a:lnTo>
                      <a:lnTo>
                        <a:pt x="2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0" name="Freeform 584"/>
                <p:cNvSpPr>
                  <a:spLocks noEditPoints="1"/>
                </p:cNvSpPr>
                <p:nvPr/>
              </p:nvSpPr>
              <p:spPr bwMode="auto">
                <a:xfrm>
                  <a:off x="5088" y="1447"/>
                  <a:ext cx="28" cy="28"/>
                </a:xfrm>
                <a:custGeom>
                  <a:avLst/>
                  <a:gdLst>
                    <a:gd name="T0" fmla="*/ 26 w 28"/>
                    <a:gd name="T1" fmla="*/ 22 h 28"/>
                    <a:gd name="T2" fmla="*/ 22 w 28"/>
                    <a:gd name="T3" fmla="*/ 26 h 28"/>
                    <a:gd name="T4" fmla="*/ 17 w 28"/>
                    <a:gd name="T5" fmla="*/ 28 h 28"/>
                    <a:gd name="T6" fmla="*/ 11 w 28"/>
                    <a:gd name="T7" fmla="*/ 14 h 28"/>
                    <a:gd name="T8" fmla="*/ 16 w 28"/>
                    <a:gd name="T9" fmla="*/ 12 h 28"/>
                    <a:gd name="T10" fmla="*/ 26 w 28"/>
                    <a:gd name="T11" fmla="*/ 22 h 28"/>
                    <a:gd name="T12" fmla="*/ 28 w 28"/>
                    <a:gd name="T13" fmla="*/ 11 h 28"/>
                    <a:gd name="T14" fmla="*/ 28 w 28"/>
                    <a:gd name="T15" fmla="*/ 17 h 28"/>
                    <a:gd name="T16" fmla="*/ 26 w 28"/>
                    <a:gd name="T17" fmla="*/ 22 h 28"/>
                    <a:gd name="T18" fmla="*/ 12 w 28"/>
                    <a:gd name="T19" fmla="*/ 16 h 28"/>
                    <a:gd name="T20" fmla="*/ 14 w 28"/>
                    <a:gd name="T21" fmla="*/ 11 h 28"/>
                    <a:gd name="T22" fmla="*/ 28 w 28"/>
                    <a:gd name="T23" fmla="*/ 11 h 28"/>
                    <a:gd name="T24" fmla="*/ 22 w 28"/>
                    <a:gd name="T25" fmla="*/ 2 h 28"/>
                    <a:gd name="T26" fmla="*/ 26 w 28"/>
                    <a:gd name="T27" fmla="*/ 6 h 28"/>
                    <a:gd name="T28" fmla="*/ 28 w 28"/>
                    <a:gd name="T29" fmla="*/ 11 h 28"/>
                    <a:gd name="T30" fmla="*/ 14 w 28"/>
                    <a:gd name="T31" fmla="*/ 17 h 28"/>
                    <a:gd name="T32" fmla="*/ 12 w 28"/>
                    <a:gd name="T33" fmla="*/ 12 h 28"/>
                    <a:gd name="T34" fmla="*/ 22 w 28"/>
                    <a:gd name="T35" fmla="*/ 2 h 28"/>
                    <a:gd name="T36" fmla="*/ 12 w 28"/>
                    <a:gd name="T37" fmla="*/ 0 h 28"/>
                    <a:gd name="T38" fmla="*/ 17 w 28"/>
                    <a:gd name="T39" fmla="*/ 0 h 28"/>
                    <a:gd name="T40" fmla="*/ 22 w 28"/>
                    <a:gd name="T41" fmla="*/ 2 h 28"/>
                    <a:gd name="T42" fmla="*/ 16 w 28"/>
                    <a:gd name="T43" fmla="*/ 16 h 28"/>
                    <a:gd name="T44" fmla="*/ 11 w 28"/>
                    <a:gd name="T45" fmla="*/ 14 h 28"/>
                    <a:gd name="T46" fmla="*/ 12 w 28"/>
                    <a:gd name="T47" fmla="*/ 0 h 28"/>
                    <a:gd name="T48" fmla="*/ 2 w 28"/>
                    <a:gd name="T49" fmla="*/ 6 h 28"/>
                    <a:gd name="T50" fmla="*/ 6 w 28"/>
                    <a:gd name="T51" fmla="*/ 2 h 28"/>
                    <a:gd name="T52" fmla="*/ 12 w 28"/>
                    <a:gd name="T53" fmla="*/ 0 h 28"/>
                    <a:gd name="T54" fmla="*/ 17 w 28"/>
                    <a:gd name="T55" fmla="*/ 14 h 28"/>
                    <a:gd name="T56" fmla="*/ 12 w 28"/>
                    <a:gd name="T57" fmla="*/ 16 h 28"/>
                    <a:gd name="T58" fmla="*/ 2 w 28"/>
                    <a:gd name="T59" fmla="*/ 6 h 28"/>
                    <a:gd name="T60" fmla="*/ 0 w 28"/>
                    <a:gd name="T61" fmla="*/ 17 h 28"/>
                    <a:gd name="T62" fmla="*/ 0 w 28"/>
                    <a:gd name="T63" fmla="*/ 11 h 28"/>
                    <a:gd name="T64" fmla="*/ 2 w 28"/>
                    <a:gd name="T65" fmla="*/ 6 h 28"/>
                    <a:gd name="T66" fmla="*/ 16 w 28"/>
                    <a:gd name="T67" fmla="*/ 12 h 28"/>
                    <a:gd name="T68" fmla="*/ 14 w 28"/>
                    <a:gd name="T69" fmla="*/ 17 h 28"/>
                    <a:gd name="T70" fmla="*/ 0 w 28"/>
                    <a:gd name="T71" fmla="*/ 17 h 28"/>
                    <a:gd name="T72" fmla="*/ 6 w 28"/>
                    <a:gd name="T73" fmla="*/ 26 h 28"/>
                    <a:gd name="T74" fmla="*/ 2 w 28"/>
                    <a:gd name="T75" fmla="*/ 22 h 28"/>
                    <a:gd name="T76" fmla="*/ 0 w 28"/>
                    <a:gd name="T77" fmla="*/ 17 h 28"/>
                    <a:gd name="T78" fmla="*/ 14 w 28"/>
                    <a:gd name="T79" fmla="*/ 11 h 28"/>
                    <a:gd name="T80" fmla="*/ 16 w 28"/>
                    <a:gd name="T81" fmla="*/ 16 h 28"/>
                    <a:gd name="T82" fmla="*/ 6 w 28"/>
                    <a:gd name="T83" fmla="*/ 26 h 28"/>
                    <a:gd name="T84" fmla="*/ 17 w 28"/>
                    <a:gd name="T85" fmla="*/ 28 h 28"/>
                    <a:gd name="T86" fmla="*/ 12 w 28"/>
                    <a:gd name="T87" fmla="*/ 28 h 28"/>
                    <a:gd name="T88" fmla="*/ 6 w 28"/>
                    <a:gd name="T89" fmla="*/ 26 h 28"/>
                    <a:gd name="T90" fmla="*/ 12 w 28"/>
                    <a:gd name="T91" fmla="*/ 12 h 28"/>
                    <a:gd name="T92" fmla="*/ 17 w 28"/>
                    <a:gd name="T93" fmla="*/ 14 h 28"/>
                    <a:gd name="T94" fmla="*/ 17 w 28"/>
                    <a:gd name="T9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8">
                      <a:moveTo>
                        <a:pt x="26" y="22"/>
                      </a:moveTo>
                      <a:lnTo>
                        <a:pt x="22" y="26"/>
                      </a:lnTo>
                      <a:lnTo>
                        <a:pt x="17" y="28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6" y="22"/>
                      </a:lnTo>
                      <a:close/>
                      <a:moveTo>
                        <a:pt x="28" y="11"/>
                      </a:moveTo>
                      <a:lnTo>
                        <a:pt x="28" y="17"/>
                      </a:lnTo>
                      <a:lnTo>
                        <a:pt x="26" y="22"/>
                      </a:lnTo>
                      <a:lnTo>
                        <a:pt x="12" y="16"/>
                      </a:lnTo>
                      <a:lnTo>
                        <a:pt x="14" y="11"/>
                      </a:lnTo>
                      <a:lnTo>
                        <a:pt x="28" y="11"/>
                      </a:lnTo>
                      <a:close/>
                      <a:moveTo>
                        <a:pt x="22" y="2"/>
                      </a:moveTo>
                      <a:lnTo>
                        <a:pt x="26" y="6"/>
                      </a:lnTo>
                      <a:lnTo>
                        <a:pt x="28" y="11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2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2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2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1"/>
                      </a:lnTo>
                      <a:lnTo>
                        <a:pt x="16" y="16"/>
                      </a:lnTo>
                      <a:lnTo>
                        <a:pt x="6" y="26"/>
                      </a:lnTo>
                      <a:close/>
                      <a:moveTo>
                        <a:pt x="17" y="28"/>
                      </a:moveTo>
                      <a:lnTo>
                        <a:pt x="12" y="28"/>
                      </a:lnTo>
                      <a:lnTo>
                        <a:pt x="6" y="26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1" name="Freeform 585"/>
                <p:cNvSpPr>
                  <a:spLocks/>
                </p:cNvSpPr>
                <p:nvPr/>
              </p:nvSpPr>
              <p:spPr bwMode="auto">
                <a:xfrm>
                  <a:off x="5090" y="1449"/>
                  <a:ext cx="24" cy="24"/>
                </a:xfrm>
                <a:custGeom>
                  <a:avLst/>
                  <a:gdLst>
                    <a:gd name="T0" fmla="*/ 12 w 24"/>
                    <a:gd name="T1" fmla="*/ 0 h 24"/>
                    <a:gd name="T2" fmla="*/ 24 w 24"/>
                    <a:gd name="T3" fmla="*/ 13 h 24"/>
                    <a:gd name="T4" fmla="*/ 13 w 24"/>
                    <a:gd name="T5" fmla="*/ 24 h 24"/>
                    <a:gd name="T6" fmla="*/ 0 w 24"/>
                    <a:gd name="T7" fmla="*/ 11 h 24"/>
                    <a:gd name="T8" fmla="*/ 12 w 24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4">
                      <a:moveTo>
                        <a:pt x="12" y="0"/>
                      </a:moveTo>
                      <a:lnTo>
                        <a:pt x="24" y="13"/>
                      </a:lnTo>
                      <a:lnTo>
                        <a:pt x="13" y="24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2" name="Freeform 586"/>
                <p:cNvSpPr>
                  <a:spLocks/>
                </p:cNvSpPr>
                <p:nvPr/>
              </p:nvSpPr>
              <p:spPr bwMode="auto">
                <a:xfrm>
                  <a:off x="5103" y="1501"/>
                  <a:ext cx="42" cy="32"/>
                </a:xfrm>
                <a:custGeom>
                  <a:avLst/>
                  <a:gdLst>
                    <a:gd name="T0" fmla="*/ 8 w 42"/>
                    <a:gd name="T1" fmla="*/ 0 h 32"/>
                    <a:gd name="T2" fmla="*/ 42 w 42"/>
                    <a:gd name="T3" fmla="*/ 19 h 32"/>
                    <a:gd name="T4" fmla="*/ 34 w 42"/>
                    <a:gd name="T5" fmla="*/ 32 h 32"/>
                    <a:gd name="T6" fmla="*/ 0 w 42"/>
                    <a:gd name="T7" fmla="*/ 14 h 32"/>
                    <a:gd name="T8" fmla="*/ 8 w 42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2">
                      <a:moveTo>
                        <a:pt x="8" y="0"/>
                      </a:moveTo>
                      <a:lnTo>
                        <a:pt x="42" y="19"/>
                      </a:lnTo>
                      <a:lnTo>
                        <a:pt x="34" y="32"/>
                      </a:lnTo>
                      <a:lnTo>
                        <a:pt x="0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3" name="Freeform 587"/>
                <p:cNvSpPr>
                  <a:spLocks/>
                </p:cNvSpPr>
                <p:nvPr/>
              </p:nvSpPr>
              <p:spPr bwMode="auto">
                <a:xfrm>
                  <a:off x="4381" y="3102"/>
                  <a:ext cx="50" cy="30"/>
                </a:xfrm>
                <a:custGeom>
                  <a:avLst/>
                  <a:gdLst>
                    <a:gd name="T0" fmla="*/ 45 w 50"/>
                    <a:gd name="T1" fmla="*/ 30 h 30"/>
                    <a:gd name="T2" fmla="*/ 0 w 50"/>
                    <a:gd name="T3" fmla="*/ 15 h 30"/>
                    <a:gd name="T4" fmla="*/ 5 w 50"/>
                    <a:gd name="T5" fmla="*/ 0 h 30"/>
                    <a:gd name="T6" fmla="*/ 50 w 50"/>
                    <a:gd name="T7" fmla="*/ 15 h 30"/>
                    <a:gd name="T8" fmla="*/ 45 w 50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30">
                      <a:moveTo>
                        <a:pt x="45" y="30"/>
                      </a:moveTo>
                      <a:lnTo>
                        <a:pt x="0" y="15"/>
                      </a:lnTo>
                      <a:lnTo>
                        <a:pt x="5" y="0"/>
                      </a:lnTo>
                      <a:lnTo>
                        <a:pt x="50" y="15"/>
                      </a:lnTo>
                      <a:lnTo>
                        <a:pt x="45" y="3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4" name="Freeform 588"/>
                <p:cNvSpPr>
                  <a:spLocks noEditPoints="1"/>
                </p:cNvSpPr>
                <p:nvPr/>
              </p:nvSpPr>
              <p:spPr bwMode="auto">
                <a:xfrm>
                  <a:off x="4014" y="2956"/>
                  <a:ext cx="1090" cy="293"/>
                </a:xfrm>
                <a:custGeom>
                  <a:avLst/>
                  <a:gdLst>
                    <a:gd name="T0" fmla="*/ 88 w 1090"/>
                    <a:gd name="T1" fmla="*/ 90 h 293"/>
                    <a:gd name="T2" fmla="*/ 87 w 1090"/>
                    <a:gd name="T3" fmla="*/ 89 h 293"/>
                    <a:gd name="T4" fmla="*/ 0 w 1090"/>
                    <a:gd name="T5" fmla="*/ 11 h 293"/>
                    <a:gd name="T6" fmla="*/ 10 w 1090"/>
                    <a:gd name="T7" fmla="*/ 0 h 293"/>
                    <a:gd name="T8" fmla="*/ 98 w 1090"/>
                    <a:gd name="T9" fmla="*/ 78 h 293"/>
                    <a:gd name="T10" fmla="*/ 88 w 1090"/>
                    <a:gd name="T11" fmla="*/ 90 h 293"/>
                    <a:gd name="T12" fmla="*/ 185 w 1090"/>
                    <a:gd name="T13" fmla="*/ 156 h 293"/>
                    <a:gd name="T14" fmla="*/ 184 w 1090"/>
                    <a:gd name="T15" fmla="*/ 156 h 293"/>
                    <a:gd name="T16" fmla="*/ 88 w 1090"/>
                    <a:gd name="T17" fmla="*/ 90 h 293"/>
                    <a:gd name="T18" fmla="*/ 97 w 1090"/>
                    <a:gd name="T19" fmla="*/ 77 h 293"/>
                    <a:gd name="T20" fmla="*/ 193 w 1090"/>
                    <a:gd name="T21" fmla="*/ 143 h 293"/>
                    <a:gd name="T22" fmla="*/ 185 w 1090"/>
                    <a:gd name="T23" fmla="*/ 156 h 293"/>
                    <a:gd name="T24" fmla="*/ 290 w 1090"/>
                    <a:gd name="T25" fmla="*/ 211 h 293"/>
                    <a:gd name="T26" fmla="*/ 289 w 1090"/>
                    <a:gd name="T27" fmla="*/ 211 h 293"/>
                    <a:gd name="T28" fmla="*/ 185 w 1090"/>
                    <a:gd name="T29" fmla="*/ 156 h 293"/>
                    <a:gd name="T30" fmla="*/ 192 w 1090"/>
                    <a:gd name="T31" fmla="*/ 143 h 293"/>
                    <a:gd name="T32" fmla="*/ 296 w 1090"/>
                    <a:gd name="T33" fmla="*/ 197 h 293"/>
                    <a:gd name="T34" fmla="*/ 290 w 1090"/>
                    <a:gd name="T35" fmla="*/ 211 h 293"/>
                    <a:gd name="T36" fmla="*/ 400 w 1090"/>
                    <a:gd name="T37" fmla="*/ 252 h 293"/>
                    <a:gd name="T38" fmla="*/ 399 w 1090"/>
                    <a:gd name="T39" fmla="*/ 252 h 293"/>
                    <a:gd name="T40" fmla="*/ 290 w 1090"/>
                    <a:gd name="T41" fmla="*/ 211 h 293"/>
                    <a:gd name="T42" fmla="*/ 295 w 1090"/>
                    <a:gd name="T43" fmla="*/ 196 h 293"/>
                    <a:gd name="T44" fmla="*/ 405 w 1090"/>
                    <a:gd name="T45" fmla="*/ 237 h 293"/>
                    <a:gd name="T46" fmla="*/ 400 w 1090"/>
                    <a:gd name="T47" fmla="*/ 252 h 293"/>
                    <a:gd name="T48" fmla="*/ 515 w 1090"/>
                    <a:gd name="T49" fmla="*/ 279 h 293"/>
                    <a:gd name="T50" fmla="*/ 514 w 1090"/>
                    <a:gd name="T51" fmla="*/ 279 h 293"/>
                    <a:gd name="T52" fmla="*/ 400 w 1090"/>
                    <a:gd name="T53" fmla="*/ 252 h 293"/>
                    <a:gd name="T54" fmla="*/ 404 w 1090"/>
                    <a:gd name="T55" fmla="*/ 237 h 293"/>
                    <a:gd name="T56" fmla="*/ 518 w 1090"/>
                    <a:gd name="T57" fmla="*/ 264 h 293"/>
                    <a:gd name="T58" fmla="*/ 515 w 1090"/>
                    <a:gd name="T59" fmla="*/ 279 h 293"/>
                    <a:gd name="T60" fmla="*/ 632 w 1090"/>
                    <a:gd name="T61" fmla="*/ 293 h 293"/>
                    <a:gd name="T62" fmla="*/ 631 w 1090"/>
                    <a:gd name="T63" fmla="*/ 293 h 293"/>
                    <a:gd name="T64" fmla="*/ 515 w 1090"/>
                    <a:gd name="T65" fmla="*/ 279 h 293"/>
                    <a:gd name="T66" fmla="*/ 517 w 1090"/>
                    <a:gd name="T67" fmla="*/ 264 h 293"/>
                    <a:gd name="T68" fmla="*/ 633 w 1090"/>
                    <a:gd name="T69" fmla="*/ 277 h 293"/>
                    <a:gd name="T70" fmla="*/ 632 w 1090"/>
                    <a:gd name="T71" fmla="*/ 293 h 293"/>
                    <a:gd name="T72" fmla="*/ 750 w 1090"/>
                    <a:gd name="T73" fmla="*/ 291 h 293"/>
                    <a:gd name="T74" fmla="*/ 749 w 1090"/>
                    <a:gd name="T75" fmla="*/ 291 h 293"/>
                    <a:gd name="T76" fmla="*/ 632 w 1090"/>
                    <a:gd name="T77" fmla="*/ 293 h 293"/>
                    <a:gd name="T78" fmla="*/ 632 w 1090"/>
                    <a:gd name="T79" fmla="*/ 277 h 293"/>
                    <a:gd name="T80" fmla="*/ 749 w 1090"/>
                    <a:gd name="T81" fmla="*/ 276 h 293"/>
                    <a:gd name="T82" fmla="*/ 750 w 1090"/>
                    <a:gd name="T83" fmla="*/ 291 h 293"/>
                    <a:gd name="T84" fmla="*/ 867 w 1090"/>
                    <a:gd name="T85" fmla="*/ 276 h 293"/>
                    <a:gd name="T86" fmla="*/ 866 w 1090"/>
                    <a:gd name="T87" fmla="*/ 276 h 293"/>
                    <a:gd name="T88" fmla="*/ 750 w 1090"/>
                    <a:gd name="T89" fmla="*/ 291 h 293"/>
                    <a:gd name="T90" fmla="*/ 748 w 1090"/>
                    <a:gd name="T91" fmla="*/ 276 h 293"/>
                    <a:gd name="T92" fmla="*/ 864 w 1090"/>
                    <a:gd name="T93" fmla="*/ 261 h 293"/>
                    <a:gd name="T94" fmla="*/ 867 w 1090"/>
                    <a:gd name="T95" fmla="*/ 276 h 293"/>
                    <a:gd name="T96" fmla="*/ 981 w 1090"/>
                    <a:gd name="T97" fmla="*/ 246 h 293"/>
                    <a:gd name="T98" fmla="*/ 980 w 1090"/>
                    <a:gd name="T99" fmla="*/ 246 h 293"/>
                    <a:gd name="T100" fmla="*/ 867 w 1090"/>
                    <a:gd name="T101" fmla="*/ 276 h 293"/>
                    <a:gd name="T102" fmla="*/ 863 w 1090"/>
                    <a:gd name="T103" fmla="*/ 261 h 293"/>
                    <a:gd name="T104" fmla="*/ 976 w 1090"/>
                    <a:gd name="T105" fmla="*/ 231 h 293"/>
                    <a:gd name="T106" fmla="*/ 981 w 1090"/>
                    <a:gd name="T107" fmla="*/ 246 h 293"/>
                    <a:gd name="T108" fmla="*/ 1090 w 1090"/>
                    <a:gd name="T109" fmla="*/ 203 h 293"/>
                    <a:gd name="T110" fmla="*/ 981 w 1090"/>
                    <a:gd name="T111" fmla="*/ 246 h 293"/>
                    <a:gd name="T112" fmla="*/ 975 w 1090"/>
                    <a:gd name="T113" fmla="*/ 231 h 293"/>
                    <a:gd name="T114" fmla="*/ 1084 w 1090"/>
                    <a:gd name="T115" fmla="*/ 188 h 293"/>
                    <a:gd name="T116" fmla="*/ 1090 w 1090"/>
                    <a:gd name="T117" fmla="*/ 20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90" h="293">
                      <a:moveTo>
                        <a:pt x="88" y="90"/>
                      </a:moveTo>
                      <a:lnTo>
                        <a:pt x="87" y="89"/>
                      </a:lnTo>
                      <a:lnTo>
                        <a:pt x="0" y="11"/>
                      </a:lnTo>
                      <a:lnTo>
                        <a:pt x="10" y="0"/>
                      </a:lnTo>
                      <a:lnTo>
                        <a:pt x="98" y="78"/>
                      </a:lnTo>
                      <a:lnTo>
                        <a:pt x="88" y="90"/>
                      </a:lnTo>
                      <a:close/>
                      <a:moveTo>
                        <a:pt x="185" y="156"/>
                      </a:moveTo>
                      <a:lnTo>
                        <a:pt x="184" y="156"/>
                      </a:lnTo>
                      <a:lnTo>
                        <a:pt x="88" y="90"/>
                      </a:lnTo>
                      <a:lnTo>
                        <a:pt x="97" y="77"/>
                      </a:lnTo>
                      <a:lnTo>
                        <a:pt x="193" y="143"/>
                      </a:lnTo>
                      <a:lnTo>
                        <a:pt x="185" y="156"/>
                      </a:lnTo>
                      <a:close/>
                      <a:moveTo>
                        <a:pt x="290" y="211"/>
                      </a:moveTo>
                      <a:lnTo>
                        <a:pt x="289" y="211"/>
                      </a:lnTo>
                      <a:lnTo>
                        <a:pt x="185" y="156"/>
                      </a:lnTo>
                      <a:lnTo>
                        <a:pt x="192" y="143"/>
                      </a:lnTo>
                      <a:lnTo>
                        <a:pt x="296" y="197"/>
                      </a:lnTo>
                      <a:lnTo>
                        <a:pt x="290" y="211"/>
                      </a:lnTo>
                      <a:close/>
                      <a:moveTo>
                        <a:pt x="400" y="252"/>
                      </a:moveTo>
                      <a:lnTo>
                        <a:pt x="399" y="252"/>
                      </a:lnTo>
                      <a:lnTo>
                        <a:pt x="290" y="211"/>
                      </a:lnTo>
                      <a:lnTo>
                        <a:pt x="295" y="196"/>
                      </a:lnTo>
                      <a:lnTo>
                        <a:pt x="405" y="237"/>
                      </a:lnTo>
                      <a:lnTo>
                        <a:pt x="400" y="252"/>
                      </a:lnTo>
                      <a:close/>
                      <a:moveTo>
                        <a:pt x="515" y="279"/>
                      </a:moveTo>
                      <a:lnTo>
                        <a:pt x="514" y="279"/>
                      </a:lnTo>
                      <a:lnTo>
                        <a:pt x="400" y="252"/>
                      </a:lnTo>
                      <a:lnTo>
                        <a:pt x="404" y="237"/>
                      </a:lnTo>
                      <a:lnTo>
                        <a:pt x="518" y="264"/>
                      </a:lnTo>
                      <a:lnTo>
                        <a:pt x="515" y="279"/>
                      </a:lnTo>
                      <a:close/>
                      <a:moveTo>
                        <a:pt x="632" y="293"/>
                      </a:moveTo>
                      <a:lnTo>
                        <a:pt x="631" y="293"/>
                      </a:lnTo>
                      <a:lnTo>
                        <a:pt x="515" y="279"/>
                      </a:lnTo>
                      <a:lnTo>
                        <a:pt x="517" y="264"/>
                      </a:lnTo>
                      <a:lnTo>
                        <a:pt x="633" y="277"/>
                      </a:lnTo>
                      <a:lnTo>
                        <a:pt x="632" y="293"/>
                      </a:lnTo>
                      <a:close/>
                      <a:moveTo>
                        <a:pt x="750" y="291"/>
                      </a:moveTo>
                      <a:lnTo>
                        <a:pt x="749" y="291"/>
                      </a:lnTo>
                      <a:lnTo>
                        <a:pt x="632" y="293"/>
                      </a:lnTo>
                      <a:lnTo>
                        <a:pt x="632" y="277"/>
                      </a:lnTo>
                      <a:lnTo>
                        <a:pt x="749" y="276"/>
                      </a:lnTo>
                      <a:lnTo>
                        <a:pt x="750" y="291"/>
                      </a:lnTo>
                      <a:close/>
                      <a:moveTo>
                        <a:pt x="867" y="276"/>
                      </a:moveTo>
                      <a:lnTo>
                        <a:pt x="866" y="276"/>
                      </a:lnTo>
                      <a:lnTo>
                        <a:pt x="750" y="291"/>
                      </a:lnTo>
                      <a:lnTo>
                        <a:pt x="748" y="276"/>
                      </a:lnTo>
                      <a:lnTo>
                        <a:pt x="864" y="261"/>
                      </a:lnTo>
                      <a:lnTo>
                        <a:pt x="867" y="276"/>
                      </a:lnTo>
                      <a:close/>
                      <a:moveTo>
                        <a:pt x="981" y="246"/>
                      </a:moveTo>
                      <a:lnTo>
                        <a:pt x="980" y="246"/>
                      </a:lnTo>
                      <a:lnTo>
                        <a:pt x="867" y="276"/>
                      </a:lnTo>
                      <a:lnTo>
                        <a:pt x="863" y="261"/>
                      </a:lnTo>
                      <a:lnTo>
                        <a:pt x="976" y="231"/>
                      </a:lnTo>
                      <a:lnTo>
                        <a:pt x="981" y="246"/>
                      </a:lnTo>
                      <a:close/>
                      <a:moveTo>
                        <a:pt x="1090" y="203"/>
                      </a:moveTo>
                      <a:lnTo>
                        <a:pt x="981" y="246"/>
                      </a:lnTo>
                      <a:lnTo>
                        <a:pt x="975" y="231"/>
                      </a:lnTo>
                      <a:lnTo>
                        <a:pt x="1084" y="188"/>
                      </a:lnTo>
                      <a:lnTo>
                        <a:pt x="1090" y="20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5" name="Freeform 589"/>
                <p:cNvSpPr>
                  <a:spLocks noEditPoints="1"/>
                </p:cNvSpPr>
                <p:nvPr/>
              </p:nvSpPr>
              <p:spPr bwMode="auto">
                <a:xfrm>
                  <a:off x="4011" y="2958"/>
                  <a:ext cx="1097" cy="293"/>
                </a:xfrm>
                <a:custGeom>
                  <a:avLst/>
                  <a:gdLst>
                    <a:gd name="T0" fmla="*/ 90 w 1097"/>
                    <a:gd name="T1" fmla="*/ 90 h 293"/>
                    <a:gd name="T2" fmla="*/ 89 w 1097"/>
                    <a:gd name="T3" fmla="*/ 89 h 293"/>
                    <a:gd name="T4" fmla="*/ 0 w 1097"/>
                    <a:gd name="T5" fmla="*/ 12 h 293"/>
                    <a:gd name="T6" fmla="*/ 11 w 1097"/>
                    <a:gd name="T7" fmla="*/ 0 h 293"/>
                    <a:gd name="T8" fmla="*/ 99 w 1097"/>
                    <a:gd name="T9" fmla="*/ 78 h 293"/>
                    <a:gd name="T10" fmla="*/ 90 w 1097"/>
                    <a:gd name="T11" fmla="*/ 90 h 293"/>
                    <a:gd name="T12" fmla="*/ 187 w 1097"/>
                    <a:gd name="T13" fmla="*/ 157 h 293"/>
                    <a:gd name="T14" fmla="*/ 186 w 1097"/>
                    <a:gd name="T15" fmla="*/ 156 h 293"/>
                    <a:gd name="T16" fmla="*/ 90 w 1097"/>
                    <a:gd name="T17" fmla="*/ 90 h 293"/>
                    <a:gd name="T18" fmla="*/ 98 w 1097"/>
                    <a:gd name="T19" fmla="*/ 77 h 293"/>
                    <a:gd name="T20" fmla="*/ 195 w 1097"/>
                    <a:gd name="T21" fmla="*/ 144 h 293"/>
                    <a:gd name="T22" fmla="*/ 187 w 1097"/>
                    <a:gd name="T23" fmla="*/ 157 h 293"/>
                    <a:gd name="T24" fmla="*/ 293 w 1097"/>
                    <a:gd name="T25" fmla="*/ 211 h 293"/>
                    <a:gd name="T26" fmla="*/ 292 w 1097"/>
                    <a:gd name="T27" fmla="*/ 211 h 293"/>
                    <a:gd name="T28" fmla="*/ 187 w 1097"/>
                    <a:gd name="T29" fmla="*/ 157 h 293"/>
                    <a:gd name="T30" fmla="*/ 194 w 1097"/>
                    <a:gd name="T31" fmla="*/ 143 h 293"/>
                    <a:gd name="T32" fmla="*/ 299 w 1097"/>
                    <a:gd name="T33" fmla="*/ 197 h 293"/>
                    <a:gd name="T34" fmla="*/ 293 w 1097"/>
                    <a:gd name="T35" fmla="*/ 211 h 293"/>
                    <a:gd name="T36" fmla="*/ 404 w 1097"/>
                    <a:gd name="T37" fmla="*/ 253 h 293"/>
                    <a:gd name="T38" fmla="*/ 403 w 1097"/>
                    <a:gd name="T39" fmla="*/ 252 h 293"/>
                    <a:gd name="T40" fmla="*/ 293 w 1097"/>
                    <a:gd name="T41" fmla="*/ 211 h 293"/>
                    <a:gd name="T42" fmla="*/ 298 w 1097"/>
                    <a:gd name="T43" fmla="*/ 197 h 293"/>
                    <a:gd name="T44" fmla="*/ 408 w 1097"/>
                    <a:gd name="T45" fmla="*/ 238 h 293"/>
                    <a:gd name="T46" fmla="*/ 404 w 1097"/>
                    <a:gd name="T47" fmla="*/ 253 h 293"/>
                    <a:gd name="T48" fmla="*/ 519 w 1097"/>
                    <a:gd name="T49" fmla="*/ 280 h 293"/>
                    <a:gd name="T50" fmla="*/ 519 w 1097"/>
                    <a:gd name="T51" fmla="*/ 280 h 293"/>
                    <a:gd name="T52" fmla="*/ 404 w 1097"/>
                    <a:gd name="T53" fmla="*/ 253 h 293"/>
                    <a:gd name="T54" fmla="*/ 407 w 1097"/>
                    <a:gd name="T55" fmla="*/ 238 h 293"/>
                    <a:gd name="T56" fmla="*/ 522 w 1097"/>
                    <a:gd name="T57" fmla="*/ 265 h 293"/>
                    <a:gd name="T58" fmla="*/ 519 w 1097"/>
                    <a:gd name="T59" fmla="*/ 280 h 293"/>
                    <a:gd name="T60" fmla="*/ 637 w 1097"/>
                    <a:gd name="T61" fmla="*/ 293 h 293"/>
                    <a:gd name="T62" fmla="*/ 636 w 1097"/>
                    <a:gd name="T63" fmla="*/ 293 h 293"/>
                    <a:gd name="T64" fmla="*/ 519 w 1097"/>
                    <a:gd name="T65" fmla="*/ 280 h 293"/>
                    <a:gd name="T66" fmla="*/ 521 w 1097"/>
                    <a:gd name="T67" fmla="*/ 265 h 293"/>
                    <a:gd name="T68" fmla="*/ 638 w 1097"/>
                    <a:gd name="T69" fmla="*/ 277 h 293"/>
                    <a:gd name="T70" fmla="*/ 637 w 1097"/>
                    <a:gd name="T71" fmla="*/ 293 h 293"/>
                    <a:gd name="T72" fmla="*/ 755 w 1097"/>
                    <a:gd name="T73" fmla="*/ 292 h 293"/>
                    <a:gd name="T74" fmla="*/ 754 w 1097"/>
                    <a:gd name="T75" fmla="*/ 292 h 293"/>
                    <a:gd name="T76" fmla="*/ 637 w 1097"/>
                    <a:gd name="T77" fmla="*/ 293 h 293"/>
                    <a:gd name="T78" fmla="*/ 637 w 1097"/>
                    <a:gd name="T79" fmla="*/ 277 h 293"/>
                    <a:gd name="T80" fmla="*/ 754 w 1097"/>
                    <a:gd name="T81" fmla="*/ 276 h 293"/>
                    <a:gd name="T82" fmla="*/ 755 w 1097"/>
                    <a:gd name="T83" fmla="*/ 292 h 293"/>
                    <a:gd name="T84" fmla="*/ 873 w 1097"/>
                    <a:gd name="T85" fmla="*/ 276 h 293"/>
                    <a:gd name="T86" fmla="*/ 872 w 1097"/>
                    <a:gd name="T87" fmla="*/ 276 h 293"/>
                    <a:gd name="T88" fmla="*/ 755 w 1097"/>
                    <a:gd name="T89" fmla="*/ 292 h 293"/>
                    <a:gd name="T90" fmla="*/ 753 w 1097"/>
                    <a:gd name="T91" fmla="*/ 276 h 293"/>
                    <a:gd name="T92" fmla="*/ 870 w 1097"/>
                    <a:gd name="T93" fmla="*/ 261 h 293"/>
                    <a:gd name="T94" fmla="*/ 873 w 1097"/>
                    <a:gd name="T95" fmla="*/ 276 h 293"/>
                    <a:gd name="T96" fmla="*/ 988 w 1097"/>
                    <a:gd name="T97" fmla="*/ 245 h 293"/>
                    <a:gd name="T98" fmla="*/ 987 w 1097"/>
                    <a:gd name="T99" fmla="*/ 246 h 293"/>
                    <a:gd name="T100" fmla="*/ 873 w 1097"/>
                    <a:gd name="T101" fmla="*/ 276 h 293"/>
                    <a:gd name="T102" fmla="*/ 869 w 1097"/>
                    <a:gd name="T103" fmla="*/ 261 h 293"/>
                    <a:gd name="T104" fmla="*/ 983 w 1097"/>
                    <a:gd name="T105" fmla="*/ 231 h 293"/>
                    <a:gd name="T106" fmla="*/ 988 w 1097"/>
                    <a:gd name="T107" fmla="*/ 245 h 293"/>
                    <a:gd name="T108" fmla="*/ 1097 w 1097"/>
                    <a:gd name="T109" fmla="*/ 202 h 293"/>
                    <a:gd name="T110" fmla="*/ 988 w 1097"/>
                    <a:gd name="T111" fmla="*/ 245 h 293"/>
                    <a:gd name="T112" fmla="*/ 982 w 1097"/>
                    <a:gd name="T113" fmla="*/ 231 h 293"/>
                    <a:gd name="T114" fmla="*/ 1091 w 1097"/>
                    <a:gd name="T115" fmla="*/ 187 h 293"/>
                    <a:gd name="T116" fmla="*/ 1097 w 1097"/>
                    <a:gd name="T117" fmla="*/ 202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97" h="293">
                      <a:moveTo>
                        <a:pt x="90" y="90"/>
                      </a:moveTo>
                      <a:lnTo>
                        <a:pt x="89" y="89"/>
                      </a:lnTo>
                      <a:lnTo>
                        <a:pt x="0" y="12"/>
                      </a:lnTo>
                      <a:lnTo>
                        <a:pt x="11" y="0"/>
                      </a:lnTo>
                      <a:lnTo>
                        <a:pt x="99" y="78"/>
                      </a:lnTo>
                      <a:lnTo>
                        <a:pt x="90" y="90"/>
                      </a:lnTo>
                      <a:close/>
                      <a:moveTo>
                        <a:pt x="187" y="157"/>
                      </a:moveTo>
                      <a:lnTo>
                        <a:pt x="186" y="156"/>
                      </a:lnTo>
                      <a:lnTo>
                        <a:pt x="90" y="90"/>
                      </a:lnTo>
                      <a:lnTo>
                        <a:pt x="98" y="77"/>
                      </a:lnTo>
                      <a:lnTo>
                        <a:pt x="195" y="144"/>
                      </a:lnTo>
                      <a:lnTo>
                        <a:pt x="187" y="157"/>
                      </a:lnTo>
                      <a:close/>
                      <a:moveTo>
                        <a:pt x="293" y="211"/>
                      </a:moveTo>
                      <a:lnTo>
                        <a:pt x="292" y="211"/>
                      </a:lnTo>
                      <a:lnTo>
                        <a:pt x="187" y="157"/>
                      </a:lnTo>
                      <a:lnTo>
                        <a:pt x="194" y="143"/>
                      </a:lnTo>
                      <a:lnTo>
                        <a:pt x="299" y="197"/>
                      </a:lnTo>
                      <a:lnTo>
                        <a:pt x="293" y="211"/>
                      </a:lnTo>
                      <a:close/>
                      <a:moveTo>
                        <a:pt x="404" y="253"/>
                      </a:moveTo>
                      <a:lnTo>
                        <a:pt x="403" y="252"/>
                      </a:lnTo>
                      <a:lnTo>
                        <a:pt x="293" y="211"/>
                      </a:lnTo>
                      <a:lnTo>
                        <a:pt x="298" y="197"/>
                      </a:lnTo>
                      <a:lnTo>
                        <a:pt x="408" y="238"/>
                      </a:lnTo>
                      <a:lnTo>
                        <a:pt x="404" y="253"/>
                      </a:lnTo>
                      <a:close/>
                      <a:moveTo>
                        <a:pt x="519" y="280"/>
                      </a:moveTo>
                      <a:lnTo>
                        <a:pt x="519" y="280"/>
                      </a:lnTo>
                      <a:lnTo>
                        <a:pt x="404" y="253"/>
                      </a:lnTo>
                      <a:lnTo>
                        <a:pt x="407" y="238"/>
                      </a:lnTo>
                      <a:lnTo>
                        <a:pt x="522" y="265"/>
                      </a:lnTo>
                      <a:lnTo>
                        <a:pt x="519" y="280"/>
                      </a:lnTo>
                      <a:close/>
                      <a:moveTo>
                        <a:pt x="637" y="293"/>
                      </a:moveTo>
                      <a:lnTo>
                        <a:pt x="636" y="293"/>
                      </a:lnTo>
                      <a:lnTo>
                        <a:pt x="519" y="280"/>
                      </a:lnTo>
                      <a:lnTo>
                        <a:pt x="521" y="265"/>
                      </a:lnTo>
                      <a:lnTo>
                        <a:pt x="638" y="277"/>
                      </a:lnTo>
                      <a:lnTo>
                        <a:pt x="637" y="293"/>
                      </a:lnTo>
                      <a:close/>
                      <a:moveTo>
                        <a:pt x="755" y="292"/>
                      </a:moveTo>
                      <a:lnTo>
                        <a:pt x="754" y="292"/>
                      </a:lnTo>
                      <a:lnTo>
                        <a:pt x="637" y="293"/>
                      </a:lnTo>
                      <a:lnTo>
                        <a:pt x="637" y="277"/>
                      </a:lnTo>
                      <a:lnTo>
                        <a:pt x="754" y="276"/>
                      </a:lnTo>
                      <a:lnTo>
                        <a:pt x="755" y="292"/>
                      </a:lnTo>
                      <a:close/>
                      <a:moveTo>
                        <a:pt x="873" y="276"/>
                      </a:moveTo>
                      <a:lnTo>
                        <a:pt x="872" y="276"/>
                      </a:lnTo>
                      <a:lnTo>
                        <a:pt x="755" y="292"/>
                      </a:lnTo>
                      <a:lnTo>
                        <a:pt x="753" y="276"/>
                      </a:lnTo>
                      <a:lnTo>
                        <a:pt x="870" y="261"/>
                      </a:lnTo>
                      <a:lnTo>
                        <a:pt x="873" y="276"/>
                      </a:lnTo>
                      <a:close/>
                      <a:moveTo>
                        <a:pt x="988" y="245"/>
                      </a:moveTo>
                      <a:lnTo>
                        <a:pt x="987" y="246"/>
                      </a:lnTo>
                      <a:lnTo>
                        <a:pt x="873" y="276"/>
                      </a:lnTo>
                      <a:lnTo>
                        <a:pt x="869" y="261"/>
                      </a:lnTo>
                      <a:lnTo>
                        <a:pt x="983" y="231"/>
                      </a:lnTo>
                      <a:lnTo>
                        <a:pt x="988" y="245"/>
                      </a:lnTo>
                      <a:close/>
                      <a:moveTo>
                        <a:pt x="1097" y="202"/>
                      </a:moveTo>
                      <a:lnTo>
                        <a:pt x="988" y="245"/>
                      </a:lnTo>
                      <a:lnTo>
                        <a:pt x="982" y="231"/>
                      </a:lnTo>
                      <a:lnTo>
                        <a:pt x="1091" y="187"/>
                      </a:lnTo>
                      <a:lnTo>
                        <a:pt x="1097" y="20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6" name="Rectangle 590"/>
                <p:cNvSpPr>
                  <a:spLocks noChangeArrowheads="1"/>
                </p:cNvSpPr>
                <p:nvPr/>
              </p:nvSpPr>
              <p:spPr bwMode="auto">
                <a:xfrm>
                  <a:off x="4124" y="2962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7" name="Rectangle 591"/>
                <p:cNvSpPr>
                  <a:spLocks noChangeArrowheads="1"/>
                </p:cNvSpPr>
                <p:nvPr/>
              </p:nvSpPr>
              <p:spPr bwMode="auto">
                <a:xfrm>
                  <a:off x="4139" y="2974"/>
                  <a:ext cx="16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8" name="Rectangle 592"/>
                <p:cNvSpPr>
                  <a:spLocks noChangeArrowheads="1"/>
                </p:cNvSpPr>
                <p:nvPr/>
              </p:nvSpPr>
              <p:spPr bwMode="auto">
                <a:xfrm>
                  <a:off x="4155" y="2987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79" name="Rectangle 593"/>
                <p:cNvSpPr>
                  <a:spLocks noChangeArrowheads="1"/>
                </p:cNvSpPr>
                <p:nvPr/>
              </p:nvSpPr>
              <p:spPr bwMode="auto">
                <a:xfrm>
                  <a:off x="4171" y="2999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0" name="Rectangle 594"/>
                <p:cNvSpPr>
                  <a:spLocks noChangeArrowheads="1"/>
                </p:cNvSpPr>
                <p:nvPr/>
              </p:nvSpPr>
              <p:spPr bwMode="auto">
                <a:xfrm>
                  <a:off x="4186" y="301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1" name="Rectangle 595"/>
                <p:cNvSpPr>
                  <a:spLocks noChangeArrowheads="1"/>
                </p:cNvSpPr>
                <p:nvPr/>
              </p:nvSpPr>
              <p:spPr bwMode="auto">
                <a:xfrm>
                  <a:off x="4202" y="302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2" name="Rectangle 596"/>
                <p:cNvSpPr>
                  <a:spLocks noChangeArrowheads="1"/>
                </p:cNvSpPr>
                <p:nvPr/>
              </p:nvSpPr>
              <p:spPr bwMode="auto">
                <a:xfrm>
                  <a:off x="4218" y="3030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3" name="Rectangle 597"/>
                <p:cNvSpPr>
                  <a:spLocks noChangeArrowheads="1"/>
                </p:cNvSpPr>
                <p:nvPr/>
              </p:nvSpPr>
              <p:spPr bwMode="auto">
                <a:xfrm>
                  <a:off x="4233" y="304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4" name="Rectangle 598"/>
                <p:cNvSpPr>
                  <a:spLocks noChangeArrowheads="1"/>
                </p:cNvSpPr>
                <p:nvPr/>
              </p:nvSpPr>
              <p:spPr bwMode="auto">
                <a:xfrm>
                  <a:off x="4249" y="3049"/>
                  <a:ext cx="15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5" name="Rectangle 599"/>
                <p:cNvSpPr>
                  <a:spLocks noChangeArrowheads="1"/>
                </p:cNvSpPr>
                <p:nvPr/>
              </p:nvSpPr>
              <p:spPr bwMode="auto">
                <a:xfrm>
                  <a:off x="4265" y="3058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6" name="Rectangle 600"/>
                <p:cNvSpPr>
                  <a:spLocks noChangeArrowheads="1"/>
                </p:cNvSpPr>
                <p:nvPr/>
              </p:nvSpPr>
              <p:spPr bwMode="auto">
                <a:xfrm>
                  <a:off x="4280" y="3066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7" name="Rectangle 601"/>
                <p:cNvSpPr>
                  <a:spLocks noChangeArrowheads="1"/>
                </p:cNvSpPr>
                <p:nvPr/>
              </p:nvSpPr>
              <p:spPr bwMode="auto">
                <a:xfrm>
                  <a:off x="4296" y="3074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8" name="Rectangle 602"/>
                <p:cNvSpPr>
                  <a:spLocks noChangeArrowheads="1"/>
                </p:cNvSpPr>
                <p:nvPr/>
              </p:nvSpPr>
              <p:spPr bwMode="auto">
                <a:xfrm>
                  <a:off x="4312" y="3082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89" name="Rectangle 603"/>
                <p:cNvSpPr>
                  <a:spLocks noChangeArrowheads="1"/>
                </p:cNvSpPr>
                <p:nvPr/>
              </p:nvSpPr>
              <p:spPr bwMode="auto">
                <a:xfrm>
                  <a:off x="4327" y="3089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0" name="Rectangle 604"/>
                <p:cNvSpPr>
                  <a:spLocks noChangeArrowheads="1"/>
                </p:cNvSpPr>
                <p:nvPr/>
              </p:nvSpPr>
              <p:spPr bwMode="auto">
                <a:xfrm>
                  <a:off x="4343" y="3096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1" name="Rectangle 605"/>
                <p:cNvSpPr>
                  <a:spLocks noChangeArrowheads="1"/>
                </p:cNvSpPr>
                <p:nvPr/>
              </p:nvSpPr>
              <p:spPr bwMode="auto">
                <a:xfrm>
                  <a:off x="4358" y="3102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2" name="Rectangle 606"/>
                <p:cNvSpPr>
                  <a:spLocks noChangeArrowheads="1"/>
                </p:cNvSpPr>
                <p:nvPr/>
              </p:nvSpPr>
              <p:spPr bwMode="auto">
                <a:xfrm>
                  <a:off x="4374" y="3109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3" name="Rectangle 607"/>
                <p:cNvSpPr>
                  <a:spLocks noChangeArrowheads="1"/>
                </p:cNvSpPr>
                <p:nvPr/>
              </p:nvSpPr>
              <p:spPr bwMode="auto">
                <a:xfrm>
                  <a:off x="4390" y="3114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4" name="Rectangle 608"/>
                <p:cNvSpPr>
                  <a:spLocks noChangeArrowheads="1"/>
                </p:cNvSpPr>
                <p:nvPr/>
              </p:nvSpPr>
              <p:spPr bwMode="auto">
                <a:xfrm>
                  <a:off x="4405" y="3120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5" name="Rectangle 609"/>
                <p:cNvSpPr>
                  <a:spLocks noChangeArrowheads="1"/>
                </p:cNvSpPr>
                <p:nvPr/>
              </p:nvSpPr>
              <p:spPr bwMode="auto">
                <a:xfrm>
                  <a:off x="4421" y="3125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6" name="Rectangle 610"/>
                <p:cNvSpPr>
                  <a:spLocks noChangeArrowheads="1"/>
                </p:cNvSpPr>
                <p:nvPr/>
              </p:nvSpPr>
              <p:spPr bwMode="auto">
                <a:xfrm>
                  <a:off x="4437" y="3130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7" name="Rectangle 611"/>
                <p:cNvSpPr>
                  <a:spLocks noChangeArrowheads="1"/>
                </p:cNvSpPr>
                <p:nvPr/>
              </p:nvSpPr>
              <p:spPr bwMode="auto">
                <a:xfrm>
                  <a:off x="4452" y="3134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8" name="Rectangle 612"/>
                <p:cNvSpPr>
                  <a:spLocks noChangeArrowheads="1"/>
                </p:cNvSpPr>
                <p:nvPr/>
              </p:nvSpPr>
              <p:spPr bwMode="auto">
                <a:xfrm>
                  <a:off x="4468" y="3138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699" name="Rectangle 613"/>
                <p:cNvSpPr>
                  <a:spLocks noChangeArrowheads="1"/>
                </p:cNvSpPr>
                <p:nvPr/>
              </p:nvSpPr>
              <p:spPr bwMode="auto">
                <a:xfrm>
                  <a:off x="4484" y="3142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0" name="Rectangle 614"/>
                <p:cNvSpPr>
                  <a:spLocks noChangeArrowheads="1"/>
                </p:cNvSpPr>
                <p:nvPr/>
              </p:nvSpPr>
              <p:spPr bwMode="auto">
                <a:xfrm>
                  <a:off x="4499" y="3146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1" name="Rectangle 615"/>
                <p:cNvSpPr>
                  <a:spLocks noChangeArrowheads="1"/>
                </p:cNvSpPr>
                <p:nvPr/>
              </p:nvSpPr>
              <p:spPr bwMode="auto">
                <a:xfrm>
                  <a:off x="4515" y="3149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2" name="Rectangle 616"/>
                <p:cNvSpPr>
                  <a:spLocks noChangeArrowheads="1"/>
                </p:cNvSpPr>
                <p:nvPr/>
              </p:nvSpPr>
              <p:spPr bwMode="auto">
                <a:xfrm>
                  <a:off x="4531" y="3152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3" name="Rectangle 617"/>
                <p:cNvSpPr>
                  <a:spLocks noChangeArrowheads="1"/>
                </p:cNvSpPr>
                <p:nvPr/>
              </p:nvSpPr>
              <p:spPr bwMode="auto">
                <a:xfrm>
                  <a:off x="4546" y="3155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4" name="Rectangle 618"/>
                <p:cNvSpPr>
                  <a:spLocks noChangeArrowheads="1"/>
                </p:cNvSpPr>
                <p:nvPr/>
              </p:nvSpPr>
              <p:spPr bwMode="auto">
                <a:xfrm>
                  <a:off x="4562" y="3157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5" name="Rectangle 619"/>
                <p:cNvSpPr>
                  <a:spLocks noChangeArrowheads="1"/>
                </p:cNvSpPr>
                <p:nvPr/>
              </p:nvSpPr>
              <p:spPr bwMode="auto">
                <a:xfrm>
                  <a:off x="4578" y="3159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6" name="Rectangle 620"/>
                <p:cNvSpPr>
                  <a:spLocks noChangeArrowheads="1"/>
                </p:cNvSpPr>
                <p:nvPr/>
              </p:nvSpPr>
              <p:spPr bwMode="auto">
                <a:xfrm>
                  <a:off x="4593" y="3161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7" name="Rectangle 621"/>
                <p:cNvSpPr>
                  <a:spLocks noChangeArrowheads="1"/>
                </p:cNvSpPr>
                <p:nvPr/>
              </p:nvSpPr>
              <p:spPr bwMode="auto">
                <a:xfrm>
                  <a:off x="4609" y="3163"/>
                  <a:ext cx="16" cy="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8" name="Freeform 622"/>
                <p:cNvSpPr>
                  <a:spLocks noEditPoints="1"/>
                </p:cNvSpPr>
                <p:nvPr/>
              </p:nvSpPr>
              <p:spPr bwMode="auto">
                <a:xfrm>
                  <a:off x="4114" y="2956"/>
                  <a:ext cx="512" cy="223"/>
                </a:xfrm>
                <a:custGeom>
                  <a:avLst/>
                  <a:gdLst>
                    <a:gd name="T0" fmla="*/ 90 w 512"/>
                    <a:gd name="T1" fmla="*/ 79 h 223"/>
                    <a:gd name="T2" fmla="*/ 89 w 512"/>
                    <a:gd name="T3" fmla="*/ 79 h 223"/>
                    <a:gd name="T4" fmla="*/ 0 w 512"/>
                    <a:gd name="T5" fmla="*/ 12 h 223"/>
                    <a:gd name="T6" fmla="*/ 9 w 512"/>
                    <a:gd name="T7" fmla="*/ 0 h 223"/>
                    <a:gd name="T8" fmla="*/ 98 w 512"/>
                    <a:gd name="T9" fmla="*/ 66 h 223"/>
                    <a:gd name="T10" fmla="*/ 90 w 512"/>
                    <a:gd name="T11" fmla="*/ 79 h 223"/>
                    <a:gd name="T12" fmla="*/ 187 w 512"/>
                    <a:gd name="T13" fmla="*/ 135 h 223"/>
                    <a:gd name="T14" fmla="*/ 186 w 512"/>
                    <a:gd name="T15" fmla="*/ 134 h 223"/>
                    <a:gd name="T16" fmla="*/ 90 w 512"/>
                    <a:gd name="T17" fmla="*/ 79 h 223"/>
                    <a:gd name="T18" fmla="*/ 98 w 512"/>
                    <a:gd name="T19" fmla="*/ 66 h 223"/>
                    <a:gd name="T20" fmla="*/ 194 w 512"/>
                    <a:gd name="T21" fmla="*/ 121 h 223"/>
                    <a:gd name="T22" fmla="*/ 187 w 512"/>
                    <a:gd name="T23" fmla="*/ 135 h 223"/>
                    <a:gd name="T24" fmla="*/ 291 w 512"/>
                    <a:gd name="T25" fmla="*/ 178 h 223"/>
                    <a:gd name="T26" fmla="*/ 290 w 512"/>
                    <a:gd name="T27" fmla="*/ 177 h 223"/>
                    <a:gd name="T28" fmla="*/ 187 w 512"/>
                    <a:gd name="T29" fmla="*/ 135 h 223"/>
                    <a:gd name="T30" fmla="*/ 193 w 512"/>
                    <a:gd name="T31" fmla="*/ 120 h 223"/>
                    <a:gd name="T32" fmla="*/ 296 w 512"/>
                    <a:gd name="T33" fmla="*/ 163 h 223"/>
                    <a:gd name="T34" fmla="*/ 291 w 512"/>
                    <a:gd name="T35" fmla="*/ 178 h 223"/>
                    <a:gd name="T36" fmla="*/ 399 w 512"/>
                    <a:gd name="T37" fmla="*/ 207 h 223"/>
                    <a:gd name="T38" fmla="*/ 399 w 512"/>
                    <a:gd name="T39" fmla="*/ 207 h 223"/>
                    <a:gd name="T40" fmla="*/ 291 w 512"/>
                    <a:gd name="T41" fmla="*/ 178 h 223"/>
                    <a:gd name="T42" fmla="*/ 295 w 512"/>
                    <a:gd name="T43" fmla="*/ 162 h 223"/>
                    <a:gd name="T44" fmla="*/ 403 w 512"/>
                    <a:gd name="T45" fmla="*/ 192 h 223"/>
                    <a:gd name="T46" fmla="*/ 399 w 512"/>
                    <a:gd name="T47" fmla="*/ 207 h 223"/>
                    <a:gd name="T48" fmla="*/ 510 w 512"/>
                    <a:gd name="T49" fmla="*/ 223 h 223"/>
                    <a:gd name="T50" fmla="*/ 399 w 512"/>
                    <a:gd name="T51" fmla="*/ 207 h 223"/>
                    <a:gd name="T52" fmla="*/ 402 w 512"/>
                    <a:gd name="T53" fmla="*/ 192 h 223"/>
                    <a:gd name="T54" fmla="*/ 512 w 512"/>
                    <a:gd name="T55" fmla="*/ 208 h 223"/>
                    <a:gd name="T56" fmla="*/ 510 w 512"/>
                    <a:gd name="T57" fmla="*/ 223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12" h="223">
                      <a:moveTo>
                        <a:pt x="90" y="79"/>
                      </a:moveTo>
                      <a:lnTo>
                        <a:pt x="89" y="79"/>
                      </a:lnTo>
                      <a:lnTo>
                        <a:pt x="0" y="12"/>
                      </a:lnTo>
                      <a:lnTo>
                        <a:pt x="9" y="0"/>
                      </a:lnTo>
                      <a:lnTo>
                        <a:pt x="98" y="66"/>
                      </a:lnTo>
                      <a:lnTo>
                        <a:pt x="90" y="79"/>
                      </a:lnTo>
                      <a:close/>
                      <a:moveTo>
                        <a:pt x="187" y="135"/>
                      </a:moveTo>
                      <a:lnTo>
                        <a:pt x="186" y="134"/>
                      </a:lnTo>
                      <a:lnTo>
                        <a:pt x="90" y="79"/>
                      </a:lnTo>
                      <a:lnTo>
                        <a:pt x="98" y="66"/>
                      </a:lnTo>
                      <a:lnTo>
                        <a:pt x="194" y="121"/>
                      </a:lnTo>
                      <a:lnTo>
                        <a:pt x="187" y="135"/>
                      </a:lnTo>
                      <a:close/>
                      <a:moveTo>
                        <a:pt x="291" y="178"/>
                      </a:moveTo>
                      <a:lnTo>
                        <a:pt x="290" y="177"/>
                      </a:lnTo>
                      <a:lnTo>
                        <a:pt x="187" y="135"/>
                      </a:lnTo>
                      <a:lnTo>
                        <a:pt x="193" y="120"/>
                      </a:lnTo>
                      <a:lnTo>
                        <a:pt x="296" y="163"/>
                      </a:lnTo>
                      <a:lnTo>
                        <a:pt x="291" y="178"/>
                      </a:lnTo>
                      <a:close/>
                      <a:moveTo>
                        <a:pt x="399" y="207"/>
                      </a:moveTo>
                      <a:lnTo>
                        <a:pt x="399" y="207"/>
                      </a:lnTo>
                      <a:lnTo>
                        <a:pt x="291" y="178"/>
                      </a:lnTo>
                      <a:lnTo>
                        <a:pt x="295" y="162"/>
                      </a:lnTo>
                      <a:lnTo>
                        <a:pt x="403" y="192"/>
                      </a:lnTo>
                      <a:lnTo>
                        <a:pt x="399" y="207"/>
                      </a:lnTo>
                      <a:close/>
                      <a:moveTo>
                        <a:pt x="510" y="223"/>
                      </a:moveTo>
                      <a:lnTo>
                        <a:pt x="399" y="207"/>
                      </a:lnTo>
                      <a:lnTo>
                        <a:pt x="402" y="192"/>
                      </a:lnTo>
                      <a:lnTo>
                        <a:pt x="512" y="208"/>
                      </a:lnTo>
                      <a:lnTo>
                        <a:pt x="510" y="22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09" name="Freeform 623"/>
                <p:cNvSpPr>
                  <a:spLocks noEditPoints="1"/>
                </p:cNvSpPr>
                <p:nvPr/>
              </p:nvSpPr>
              <p:spPr bwMode="auto">
                <a:xfrm>
                  <a:off x="4119" y="2950"/>
                  <a:ext cx="507" cy="221"/>
                </a:xfrm>
                <a:custGeom>
                  <a:avLst/>
                  <a:gdLst>
                    <a:gd name="T0" fmla="*/ 89 w 507"/>
                    <a:gd name="T1" fmla="*/ 79 h 221"/>
                    <a:gd name="T2" fmla="*/ 88 w 507"/>
                    <a:gd name="T3" fmla="*/ 78 h 221"/>
                    <a:gd name="T4" fmla="*/ 0 w 507"/>
                    <a:gd name="T5" fmla="*/ 13 h 221"/>
                    <a:gd name="T6" fmla="*/ 10 w 507"/>
                    <a:gd name="T7" fmla="*/ 0 h 221"/>
                    <a:gd name="T8" fmla="*/ 98 w 507"/>
                    <a:gd name="T9" fmla="*/ 66 h 221"/>
                    <a:gd name="T10" fmla="*/ 89 w 507"/>
                    <a:gd name="T11" fmla="*/ 79 h 221"/>
                    <a:gd name="T12" fmla="*/ 186 w 507"/>
                    <a:gd name="T13" fmla="*/ 134 h 221"/>
                    <a:gd name="T14" fmla="*/ 185 w 507"/>
                    <a:gd name="T15" fmla="*/ 133 h 221"/>
                    <a:gd name="T16" fmla="*/ 89 w 507"/>
                    <a:gd name="T17" fmla="*/ 79 h 221"/>
                    <a:gd name="T18" fmla="*/ 97 w 507"/>
                    <a:gd name="T19" fmla="*/ 65 h 221"/>
                    <a:gd name="T20" fmla="*/ 193 w 507"/>
                    <a:gd name="T21" fmla="*/ 120 h 221"/>
                    <a:gd name="T22" fmla="*/ 186 w 507"/>
                    <a:gd name="T23" fmla="*/ 134 h 221"/>
                    <a:gd name="T24" fmla="*/ 289 w 507"/>
                    <a:gd name="T25" fmla="*/ 176 h 221"/>
                    <a:gd name="T26" fmla="*/ 288 w 507"/>
                    <a:gd name="T27" fmla="*/ 176 h 221"/>
                    <a:gd name="T28" fmla="*/ 186 w 507"/>
                    <a:gd name="T29" fmla="*/ 134 h 221"/>
                    <a:gd name="T30" fmla="*/ 192 w 507"/>
                    <a:gd name="T31" fmla="*/ 119 h 221"/>
                    <a:gd name="T32" fmla="*/ 294 w 507"/>
                    <a:gd name="T33" fmla="*/ 162 h 221"/>
                    <a:gd name="T34" fmla="*/ 289 w 507"/>
                    <a:gd name="T35" fmla="*/ 176 h 221"/>
                    <a:gd name="T36" fmla="*/ 396 w 507"/>
                    <a:gd name="T37" fmla="*/ 205 h 221"/>
                    <a:gd name="T38" fmla="*/ 395 w 507"/>
                    <a:gd name="T39" fmla="*/ 205 h 221"/>
                    <a:gd name="T40" fmla="*/ 289 w 507"/>
                    <a:gd name="T41" fmla="*/ 176 h 221"/>
                    <a:gd name="T42" fmla="*/ 293 w 507"/>
                    <a:gd name="T43" fmla="*/ 161 h 221"/>
                    <a:gd name="T44" fmla="*/ 399 w 507"/>
                    <a:gd name="T45" fmla="*/ 190 h 221"/>
                    <a:gd name="T46" fmla="*/ 396 w 507"/>
                    <a:gd name="T47" fmla="*/ 205 h 221"/>
                    <a:gd name="T48" fmla="*/ 505 w 507"/>
                    <a:gd name="T49" fmla="*/ 221 h 221"/>
                    <a:gd name="T50" fmla="*/ 396 w 507"/>
                    <a:gd name="T51" fmla="*/ 205 h 221"/>
                    <a:gd name="T52" fmla="*/ 398 w 507"/>
                    <a:gd name="T53" fmla="*/ 190 h 221"/>
                    <a:gd name="T54" fmla="*/ 507 w 507"/>
                    <a:gd name="T55" fmla="*/ 206 h 221"/>
                    <a:gd name="T56" fmla="*/ 505 w 507"/>
                    <a:gd name="T57" fmla="*/ 221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07" h="221">
                      <a:moveTo>
                        <a:pt x="89" y="79"/>
                      </a:moveTo>
                      <a:lnTo>
                        <a:pt x="88" y="78"/>
                      </a:lnTo>
                      <a:lnTo>
                        <a:pt x="0" y="13"/>
                      </a:lnTo>
                      <a:lnTo>
                        <a:pt x="10" y="0"/>
                      </a:lnTo>
                      <a:lnTo>
                        <a:pt x="98" y="66"/>
                      </a:lnTo>
                      <a:lnTo>
                        <a:pt x="89" y="79"/>
                      </a:lnTo>
                      <a:close/>
                      <a:moveTo>
                        <a:pt x="186" y="134"/>
                      </a:moveTo>
                      <a:lnTo>
                        <a:pt x="185" y="133"/>
                      </a:lnTo>
                      <a:lnTo>
                        <a:pt x="89" y="79"/>
                      </a:lnTo>
                      <a:lnTo>
                        <a:pt x="97" y="65"/>
                      </a:lnTo>
                      <a:lnTo>
                        <a:pt x="193" y="120"/>
                      </a:lnTo>
                      <a:lnTo>
                        <a:pt x="186" y="134"/>
                      </a:lnTo>
                      <a:close/>
                      <a:moveTo>
                        <a:pt x="289" y="176"/>
                      </a:moveTo>
                      <a:lnTo>
                        <a:pt x="288" y="176"/>
                      </a:lnTo>
                      <a:lnTo>
                        <a:pt x="186" y="134"/>
                      </a:lnTo>
                      <a:lnTo>
                        <a:pt x="192" y="119"/>
                      </a:lnTo>
                      <a:lnTo>
                        <a:pt x="294" y="162"/>
                      </a:lnTo>
                      <a:lnTo>
                        <a:pt x="289" y="176"/>
                      </a:lnTo>
                      <a:close/>
                      <a:moveTo>
                        <a:pt x="396" y="205"/>
                      </a:moveTo>
                      <a:lnTo>
                        <a:pt x="395" y="205"/>
                      </a:lnTo>
                      <a:lnTo>
                        <a:pt x="289" y="176"/>
                      </a:lnTo>
                      <a:lnTo>
                        <a:pt x="293" y="161"/>
                      </a:lnTo>
                      <a:lnTo>
                        <a:pt x="399" y="190"/>
                      </a:lnTo>
                      <a:lnTo>
                        <a:pt x="396" y="205"/>
                      </a:lnTo>
                      <a:close/>
                      <a:moveTo>
                        <a:pt x="505" y="221"/>
                      </a:moveTo>
                      <a:lnTo>
                        <a:pt x="396" y="205"/>
                      </a:lnTo>
                      <a:lnTo>
                        <a:pt x="398" y="190"/>
                      </a:lnTo>
                      <a:lnTo>
                        <a:pt x="507" y="206"/>
                      </a:lnTo>
                      <a:lnTo>
                        <a:pt x="505" y="22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0" name="Freeform 624"/>
                <p:cNvSpPr>
                  <a:spLocks/>
                </p:cNvSpPr>
                <p:nvPr/>
              </p:nvSpPr>
              <p:spPr bwMode="auto">
                <a:xfrm>
                  <a:off x="3989" y="2888"/>
                  <a:ext cx="57" cy="57"/>
                </a:xfrm>
                <a:custGeom>
                  <a:avLst/>
                  <a:gdLst>
                    <a:gd name="T0" fmla="*/ 11 w 57"/>
                    <a:gd name="T1" fmla="*/ 0 h 57"/>
                    <a:gd name="T2" fmla="*/ 57 w 57"/>
                    <a:gd name="T3" fmla="*/ 46 h 57"/>
                    <a:gd name="T4" fmla="*/ 46 w 57"/>
                    <a:gd name="T5" fmla="*/ 57 h 57"/>
                    <a:gd name="T6" fmla="*/ 0 w 57"/>
                    <a:gd name="T7" fmla="*/ 11 h 57"/>
                    <a:gd name="T8" fmla="*/ 11 w 57"/>
                    <a:gd name="T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11" y="0"/>
                      </a:moveTo>
                      <a:lnTo>
                        <a:pt x="57" y="46"/>
                      </a:lnTo>
                      <a:lnTo>
                        <a:pt x="46" y="5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1" name="Freeform 625"/>
                <p:cNvSpPr>
                  <a:spLocks/>
                </p:cNvSpPr>
                <p:nvPr/>
              </p:nvSpPr>
              <p:spPr bwMode="auto">
                <a:xfrm>
                  <a:off x="3980" y="2897"/>
                  <a:ext cx="57" cy="57"/>
                </a:xfrm>
                <a:custGeom>
                  <a:avLst/>
                  <a:gdLst>
                    <a:gd name="T0" fmla="*/ 11 w 57"/>
                    <a:gd name="T1" fmla="*/ 0 h 57"/>
                    <a:gd name="T2" fmla="*/ 57 w 57"/>
                    <a:gd name="T3" fmla="*/ 46 h 57"/>
                    <a:gd name="T4" fmla="*/ 46 w 57"/>
                    <a:gd name="T5" fmla="*/ 57 h 57"/>
                    <a:gd name="T6" fmla="*/ 0 w 57"/>
                    <a:gd name="T7" fmla="*/ 11 h 57"/>
                    <a:gd name="T8" fmla="*/ 11 w 57"/>
                    <a:gd name="T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11" y="0"/>
                      </a:moveTo>
                      <a:lnTo>
                        <a:pt x="57" y="46"/>
                      </a:lnTo>
                      <a:lnTo>
                        <a:pt x="46" y="5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2" name="Freeform 626"/>
                <p:cNvSpPr>
                  <a:spLocks/>
                </p:cNvSpPr>
                <p:nvPr/>
              </p:nvSpPr>
              <p:spPr bwMode="auto">
                <a:xfrm>
                  <a:off x="4067" y="2903"/>
                  <a:ext cx="69" cy="65"/>
                </a:xfrm>
                <a:custGeom>
                  <a:avLst/>
                  <a:gdLst>
                    <a:gd name="T0" fmla="*/ 59 w 69"/>
                    <a:gd name="T1" fmla="*/ 65 h 65"/>
                    <a:gd name="T2" fmla="*/ 0 w 69"/>
                    <a:gd name="T3" fmla="*/ 11 h 65"/>
                    <a:gd name="T4" fmla="*/ 11 w 69"/>
                    <a:gd name="T5" fmla="*/ 0 h 65"/>
                    <a:gd name="T6" fmla="*/ 69 w 69"/>
                    <a:gd name="T7" fmla="*/ 54 h 65"/>
                    <a:gd name="T8" fmla="*/ 59 w 69"/>
                    <a:gd name="T9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65">
                      <a:moveTo>
                        <a:pt x="59" y="65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69" y="54"/>
                      </a:lnTo>
                      <a:lnTo>
                        <a:pt x="59" y="6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3" name="Freeform 627"/>
                <p:cNvSpPr>
                  <a:spLocks/>
                </p:cNvSpPr>
                <p:nvPr/>
              </p:nvSpPr>
              <p:spPr bwMode="auto">
                <a:xfrm>
                  <a:off x="4067" y="2903"/>
                  <a:ext cx="60" cy="57"/>
                </a:xfrm>
                <a:custGeom>
                  <a:avLst/>
                  <a:gdLst>
                    <a:gd name="T0" fmla="*/ 50 w 60"/>
                    <a:gd name="T1" fmla="*/ 57 h 57"/>
                    <a:gd name="T2" fmla="*/ 0 w 60"/>
                    <a:gd name="T3" fmla="*/ 11 h 57"/>
                    <a:gd name="T4" fmla="*/ 11 w 60"/>
                    <a:gd name="T5" fmla="*/ 0 h 57"/>
                    <a:gd name="T6" fmla="*/ 60 w 60"/>
                    <a:gd name="T7" fmla="*/ 46 h 57"/>
                    <a:gd name="T8" fmla="*/ 50 w 60"/>
                    <a:gd name="T9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57">
                      <a:moveTo>
                        <a:pt x="50" y="57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60" y="46"/>
                      </a:lnTo>
                      <a:lnTo>
                        <a:pt x="50" y="5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4" name="Freeform 628"/>
                <p:cNvSpPr>
                  <a:spLocks/>
                </p:cNvSpPr>
                <p:nvPr/>
              </p:nvSpPr>
              <p:spPr bwMode="auto">
                <a:xfrm>
                  <a:off x="4067" y="2903"/>
                  <a:ext cx="69" cy="65"/>
                </a:xfrm>
                <a:custGeom>
                  <a:avLst/>
                  <a:gdLst>
                    <a:gd name="T0" fmla="*/ 59 w 69"/>
                    <a:gd name="T1" fmla="*/ 65 h 65"/>
                    <a:gd name="T2" fmla="*/ 0 w 69"/>
                    <a:gd name="T3" fmla="*/ 11 h 65"/>
                    <a:gd name="T4" fmla="*/ 11 w 69"/>
                    <a:gd name="T5" fmla="*/ 0 h 65"/>
                    <a:gd name="T6" fmla="*/ 69 w 69"/>
                    <a:gd name="T7" fmla="*/ 54 h 65"/>
                    <a:gd name="T8" fmla="*/ 59 w 69"/>
                    <a:gd name="T9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65">
                      <a:moveTo>
                        <a:pt x="59" y="65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69" y="54"/>
                      </a:lnTo>
                      <a:lnTo>
                        <a:pt x="59" y="6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5" name="Freeform 629"/>
                <p:cNvSpPr>
                  <a:spLocks/>
                </p:cNvSpPr>
                <p:nvPr/>
              </p:nvSpPr>
              <p:spPr bwMode="auto">
                <a:xfrm>
                  <a:off x="3972" y="2890"/>
                  <a:ext cx="65" cy="65"/>
                </a:xfrm>
                <a:custGeom>
                  <a:avLst/>
                  <a:gdLst>
                    <a:gd name="T0" fmla="*/ 11 w 65"/>
                    <a:gd name="T1" fmla="*/ 0 h 65"/>
                    <a:gd name="T2" fmla="*/ 65 w 65"/>
                    <a:gd name="T3" fmla="*/ 54 h 65"/>
                    <a:gd name="T4" fmla="*/ 54 w 65"/>
                    <a:gd name="T5" fmla="*/ 65 h 65"/>
                    <a:gd name="T6" fmla="*/ 0 w 65"/>
                    <a:gd name="T7" fmla="*/ 12 h 65"/>
                    <a:gd name="T8" fmla="*/ 11 w 65"/>
                    <a:gd name="T9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5">
                      <a:moveTo>
                        <a:pt x="11" y="0"/>
                      </a:moveTo>
                      <a:lnTo>
                        <a:pt x="65" y="54"/>
                      </a:lnTo>
                      <a:lnTo>
                        <a:pt x="54" y="65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6" name="Freeform 630"/>
                <p:cNvSpPr>
                  <a:spLocks/>
                </p:cNvSpPr>
                <p:nvPr/>
              </p:nvSpPr>
              <p:spPr bwMode="auto">
                <a:xfrm>
                  <a:off x="3970" y="2889"/>
                  <a:ext cx="66" cy="67"/>
                </a:xfrm>
                <a:custGeom>
                  <a:avLst/>
                  <a:gdLst>
                    <a:gd name="T0" fmla="*/ 10 w 66"/>
                    <a:gd name="T1" fmla="*/ 0 h 67"/>
                    <a:gd name="T2" fmla="*/ 66 w 66"/>
                    <a:gd name="T3" fmla="*/ 55 h 67"/>
                    <a:gd name="T4" fmla="*/ 55 w 66"/>
                    <a:gd name="T5" fmla="*/ 67 h 67"/>
                    <a:gd name="T6" fmla="*/ 0 w 66"/>
                    <a:gd name="T7" fmla="*/ 11 h 67"/>
                    <a:gd name="T8" fmla="*/ 10 w 66"/>
                    <a:gd name="T9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67">
                      <a:moveTo>
                        <a:pt x="10" y="0"/>
                      </a:moveTo>
                      <a:lnTo>
                        <a:pt x="66" y="55"/>
                      </a:lnTo>
                      <a:lnTo>
                        <a:pt x="55" y="67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7" name="Freeform 631"/>
                <p:cNvSpPr>
                  <a:spLocks/>
                </p:cNvSpPr>
                <p:nvPr/>
              </p:nvSpPr>
              <p:spPr bwMode="auto">
                <a:xfrm>
                  <a:off x="4002" y="2832"/>
                  <a:ext cx="48" cy="52"/>
                </a:xfrm>
                <a:custGeom>
                  <a:avLst/>
                  <a:gdLst>
                    <a:gd name="T0" fmla="*/ 36 w 48"/>
                    <a:gd name="T1" fmla="*/ 52 h 52"/>
                    <a:gd name="T2" fmla="*/ 0 w 48"/>
                    <a:gd name="T3" fmla="*/ 11 h 52"/>
                    <a:gd name="T4" fmla="*/ 12 w 48"/>
                    <a:gd name="T5" fmla="*/ 0 h 52"/>
                    <a:gd name="T6" fmla="*/ 48 w 48"/>
                    <a:gd name="T7" fmla="*/ 42 h 52"/>
                    <a:gd name="T8" fmla="*/ 36 w 48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52">
                      <a:moveTo>
                        <a:pt x="36" y="52"/>
                      </a:moveTo>
                      <a:lnTo>
                        <a:pt x="0" y="11"/>
                      </a:lnTo>
                      <a:lnTo>
                        <a:pt x="12" y="0"/>
                      </a:lnTo>
                      <a:lnTo>
                        <a:pt x="48" y="42"/>
                      </a:lnTo>
                      <a:lnTo>
                        <a:pt x="36" y="5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8" name="Freeform 632"/>
                <p:cNvSpPr>
                  <a:spLocks/>
                </p:cNvSpPr>
                <p:nvPr/>
              </p:nvSpPr>
              <p:spPr bwMode="auto">
                <a:xfrm>
                  <a:off x="4015" y="2847"/>
                  <a:ext cx="63" cy="67"/>
                </a:xfrm>
                <a:custGeom>
                  <a:avLst/>
                  <a:gdLst>
                    <a:gd name="T0" fmla="*/ 52 w 63"/>
                    <a:gd name="T1" fmla="*/ 67 h 67"/>
                    <a:gd name="T2" fmla="*/ 0 w 63"/>
                    <a:gd name="T3" fmla="*/ 10 h 67"/>
                    <a:gd name="T4" fmla="*/ 11 w 63"/>
                    <a:gd name="T5" fmla="*/ 0 h 67"/>
                    <a:gd name="T6" fmla="*/ 63 w 63"/>
                    <a:gd name="T7" fmla="*/ 56 h 67"/>
                    <a:gd name="T8" fmla="*/ 52 w 63"/>
                    <a:gd name="T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67">
                      <a:moveTo>
                        <a:pt x="52" y="67"/>
                      </a:moveTo>
                      <a:lnTo>
                        <a:pt x="0" y="10"/>
                      </a:lnTo>
                      <a:lnTo>
                        <a:pt x="11" y="0"/>
                      </a:lnTo>
                      <a:lnTo>
                        <a:pt x="63" y="56"/>
                      </a:lnTo>
                      <a:lnTo>
                        <a:pt x="52" y="6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19" name="Freeform 633"/>
                <p:cNvSpPr>
                  <a:spLocks/>
                </p:cNvSpPr>
                <p:nvPr/>
              </p:nvSpPr>
              <p:spPr bwMode="auto">
                <a:xfrm>
                  <a:off x="4021" y="2853"/>
                  <a:ext cx="57" cy="61"/>
                </a:xfrm>
                <a:custGeom>
                  <a:avLst/>
                  <a:gdLst>
                    <a:gd name="T0" fmla="*/ 46 w 57"/>
                    <a:gd name="T1" fmla="*/ 61 h 61"/>
                    <a:gd name="T2" fmla="*/ 0 w 57"/>
                    <a:gd name="T3" fmla="*/ 11 h 61"/>
                    <a:gd name="T4" fmla="*/ 11 w 57"/>
                    <a:gd name="T5" fmla="*/ 0 h 61"/>
                    <a:gd name="T6" fmla="*/ 57 w 57"/>
                    <a:gd name="T7" fmla="*/ 50 h 61"/>
                    <a:gd name="T8" fmla="*/ 46 w 57"/>
                    <a:gd name="T9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61">
                      <a:moveTo>
                        <a:pt x="46" y="61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57" y="50"/>
                      </a:lnTo>
                      <a:lnTo>
                        <a:pt x="46" y="6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0" name="Freeform 634"/>
                <p:cNvSpPr>
                  <a:spLocks/>
                </p:cNvSpPr>
                <p:nvPr/>
              </p:nvSpPr>
              <p:spPr bwMode="auto">
                <a:xfrm>
                  <a:off x="3860" y="2583"/>
                  <a:ext cx="29" cy="45"/>
                </a:xfrm>
                <a:custGeom>
                  <a:avLst/>
                  <a:gdLst>
                    <a:gd name="T0" fmla="*/ 15 w 29"/>
                    <a:gd name="T1" fmla="*/ 45 h 45"/>
                    <a:gd name="T2" fmla="*/ 0 w 29"/>
                    <a:gd name="T3" fmla="*/ 6 h 45"/>
                    <a:gd name="T4" fmla="*/ 14 w 29"/>
                    <a:gd name="T5" fmla="*/ 0 h 45"/>
                    <a:gd name="T6" fmla="*/ 29 w 29"/>
                    <a:gd name="T7" fmla="*/ 39 h 45"/>
                    <a:gd name="T8" fmla="*/ 15 w 29"/>
                    <a:gd name="T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5">
                      <a:moveTo>
                        <a:pt x="15" y="45"/>
                      </a:moveTo>
                      <a:lnTo>
                        <a:pt x="0" y="6"/>
                      </a:lnTo>
                      <a:lnTo>
                        <a:pt x="14" y="0"/>
                      </a:lnTo>
                      <a:lnTo>
                        <a:pt x="29" y="39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1" name="Freeform 635"/>
                <p:cNvSpPr>
                  <a:spLocks/>
                </p:cNvSpPr>
                <p:nvPr/>
              </p:nvSpPr>
              <p:spPr bwMode="auto">
                <a:xfrm>
                  <a:off x="3866" y="2599"/>
                  <a:ext cx="27" cy="38"/>
                </a:xfrm>
                <a:custGeom>
                  <a:avLst/>
                  <a:gdLst>
                    <a:gd name="T0" fmla="*/ 12 w 27"/>
                    <a:gd name="T1" fmla="*/ 38 h 38"/>
                    <a:gd name="T2" fmla="*/ 0 w 27"/>
                    <a:gd name="T3" fmla="*/ 6 h 38"/>
                    <a:gd name="T4" fmla="*/ 14 w 27"/>
                    <a:gd name="T5" fmla="*/ 0 h 38"/>
                    <a:gd name="T6" fmla="*/ 27 w 27"/>
                    <a:gd name="T7" fmla="*/ 32 h 38"/>
                    <a:gd name="T8" fmla="*/ 12 w 27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8">
                      <a:moveTo>
                        <a:pt x="12" y="38"/>
                      </a:moveTo>
                      <a:lnTo>
                        <a:pt x="0" y="6"/>
                      </a:lnTo>
                      <a:lnTo>
                        <a:pt x="14" y="0"/>
                      </a:lnTo>
                      <a:lnTo>
                        <a:pt x="27" y="32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2" name="Rectangle 636"/>
                <p:cNvSpPr>
                  <a:spLocks noChangeArrowheads="1"/>
                </p:cNvSpPr>
                <p:nvPr/>
              </p:nvSpPr>
              <p:spPr bwMode="auto">
                <a:xfrm>
                  <a:off x="3822" y="2451"/>
                  <a:ext cx="15" cy="3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3" name="Rectangle 637"/>
                <p:cNvSpPr>
                  <a:spLocks noChangeArrowheads="1"/>
                </p:cNvSpPr>
                <p:nvPr/>
              </p:nvSpPr>
              <p:spPr bwMode="auto">
                <a:xfrm>
                  <a:off x="3838" y="2518"/>
                  <a:ext cx="15" cy="2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4" name="Rectangle 638"/>
                <p:cNvSpPr>
                  <a:spLocks noChangeArrowheads="1"/>
                </p:cNvSpPr>
                <p:nvPr/>
              </p:nvSpPr>
              <p:spPr bwMode="auto">
                <a:xfrm>
                  <a:off x="3853" y="2569"/>
                  <a:ext cx="16" cy="2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5" name="Rectangle 639"/>
                <p:cNvSpPr>
                  <a:spLocks noChangeArrowheads="1"/>
                </p:cNvSpPr>
                <p:nvPr/>
              </p:nvSpPr>
              <p:spPr bwMode="auto">
                <a:xfrm>
                  <a:off x="3869" y="2612"/>
                  <a:ext cx="16" cy="2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6" name="Rectangle 640"/>
                <p:cNvSpPr>
                  <a:spLocks noChangeArrowheads="1"/>
                </p:cNvSpPr>
                <p:nvPr/>
              </p:nvSpPr>
              <p:spPr bwMode="auto">
                <a:xfrm>
                  <a:off x="3885" y="2649"/>
                  <a:ext cx="16" cy="1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7" name="Rectangle 641"/>
                <p:cNvSpPr>
                  <a:spLocks noChangeArrowheads="1"/>
                </p:cNvSpPr>
                <p:nvPr/>
              </p:nvSpPr>
              <p:spPr bwMode="auto">
                <a:xfrm>
                  <a:off x="3900" y="2681"/>
                  <a:ext cx="16" cy="1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8" name="Rectangle 642"/>
                <p:cNvSpPr>
                  <a:spLocks noChangeArrowheads="1"/>
                </p:cNvSpPr>
                <p:nvPr/>
              </p:nvSpPr>
              <p:spPr bwMode="auto">
                <a:xfrm>
                  <a:off x="3916" y="2711"/>
                  <a:ext cx="1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29" name="Rectangle 643"/>
                <p:cNvSpPr>
                  <a:spLocks noChangeArrowheads="1"/>
                </p:cNvSpPr>
                <p:nvPr/>
              </p:nvSpPr>
              <p:spPr bwMode="auto">
                <a:xfrm>
                  <a:off x="3932" y="2738"/>
                  <a:ext cx="1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0" name="Rectangle 644"/>
                <p:cNvSpPr>
                  <a:spLocks noChangeArrowheads="1"/>
                </p:cNvSpPr>
                <p:nvPr/>
              </p:nvSpPr>
              <p:spPr bwMode="auto">
                <a:xfrm>
                  <a:off x="3947" y="2763"/>
                  <a:ext cx="16" cy="1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1" name="Rectangle 645"/>
                <p:cNvSpPr>
                  <a:spLocks noChangeArrowheads="1"/>
                </p:cNvSpPr>
                <p:nvPr/>
              </p:nvSpPr>
              <p:spPr bwMode="auto">
                <a:xfrm>
                  <a:off x="3963" y="2787"/>
                  <a:ext cx="16" cy="1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2" name="Rectangle 646"/>
                <p:cNvSpPr>
                  <a:spLocks noChangeArrowheads="1"/>
                </p:cNvSpPr>
                <p:nvPr/>
              </p:nvSpPr>
              <p:spPr bwMode="auto">
                <a:xfrm>
                  <a:off x="3978" y="2808"/>
                  <a:ext cx="16" cy="1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3" name="Rectangle 647"/>
                <p:cNvSpPr>
                  <a:spLocks noChangeArrowheads="1"/>
                </p:cNvSpPr>
                <p:nvPr/>
              </p:nvSpPr>
              <p:spPr bwMode="auto">
                <a:xfrm>
                  <a:off x="3994" y="2829"/>
                  <a:ext cx="16" cy="1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4" name="Rectangle 648"/>
                <p:cNvSpPr>
                  <a:spLocks noChangeArrowheads="1"/>
                </p:cNvSpPr>
                <p:nvPr/>
              </p:nvSpPr>
              <p:spPr bwMode="auto">
                <a:xfrm>
                  <a:off x="4010" y="2849"/>
                  <a:ext cx="16" cy="1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5" name="Freeform 649"/>
                <p:cNvSpPr>
                  <a:spLocks noEditPoints="1"/>
                </p:cNvSpPr>
                <p:nvPr/>
              </p:nvSpPr>
              <p:spPr bwMode="auto">
                <a:xfrm>
                  <a:off x="3817" y="2418"/>
                  <a:ext cx="214" cy="443"/>
                </a:xfrm>
                <a:custGeom>
                  <a:avLst/>
                  <a:gdLst>
                    <a:gd name="T0" fmla="*/ 20 w 214"/>
                    <a:gd name="T1" fmla="*/ 99 h 443"/>
                    <a:gd name="T2" fmla="*/ 20 w 214"/>
                    <a:gd name="T3" fmla="*/ 98 h 443"/>
                    <a:gd name="T4" fmla="*/ 0 w 214"/>
                    <a:gd name="T5" fmla="*/ 3 h 443"/>
                    <a:gd name="T6" fmla="*/ 15 w 214"/>
                    <a:gd name="T7" fmla="*/ 0 h 443"/>
                    <a:gd name="T8" fmla="*/ 35 w 214"/>
                    <a:gd name="T9" fmla="*/ 95 h 443"/>
                    <a:gd name="T10" fmla="*/ 20 w 214"/>
                    <a:gd name="T11" fmla="*/ 99 h 443"/>
                    <a:gd name="T12" fmla="*/ 51 w 214"/>
                    <a:gd name="T13" fmla="*/ 193 h 443"/>
                    <a:gd name="T14" fmla="*/ 50 w 214"/>
                    <a:gd name="T15" fmla="*/ 192 h 443"/>
                    <a:gd name="T16" fmla="*/ 20 w 214"/>
                    <a:gd name="T17" fmla="*/ 99 h 443"/>
                    <a:gd name="T18" fmla="*/ 35 w 214"/>
                    <a:gd name="T19" fmla="*/ 94 h 443"/>
                    <a:gd name="T20" fmla="*/ 65 w 214"/>
                    <a:gd name="T21" fmla="*/ 187 h 443"/>
                    <a:gd name="T22" fmla="*/ 51 w 214"/>
                    <a:gd name="T23" fmla="*/ 193 h 443"/>
                    <a:gd name="T24" fmla="*/ 92 w 214"/>
                    <a:gd name="T25" fmla="*/ 282 h 443"/>
                    <a:gd name="T26" fmla="*/ 92 w 214"/>
                    <a:gd name="T27" fmla="*/ 281 h 443"/>
                    <a:gd name="T28" fmla="*/ 51 w 214"/>
                    <a:gd name="T29" fmla="*/ 193 h 443"/>
                    <a:gd name="T30" fmla="*/ 65 w 214"/>
                    <a:gd name="T31" fmla="*/ 186 h 443"/>
                    <a:gd name="T32" fmla="*/ 105 w 214"/>
                    <a:gd name="T33" fmla="*/ 274 h 443"/>
                    <a:gd name="T34" fmla="*/ 92 w 214"/>
                    <a:gd name="T35" fmla="*/ 282 h 443"/>
                    <a:gd name="T36" fmla="*/ 142 w 214"/>
                    <a:gd name="T37" fmla="*/ 366 h 443"/>
                    <a:gd name="T38" fmla="*/ 142 w 214"/>
                    <a:gd name="T39" fmla="*/ 365 h 443"/>
                    <a:gd name="T40" fmla="*/ 92 w 214"/>
                    <a:gd name="T41" fmla="*/ 282 h 443"/>
                    <a:gd name="T42" fmla="*/ 105 w 214"/>
                    <a:gd name="T43" fmla="*/ 273 h 443"/>
                    <a:gd name="T44" fmla="*/ 155 w 214"/>
                    <a:gd name="T45" fmla="*/ 357 h 443"/>
                    <a:gd name="T46" fmla="*/ 142 w 214"/>
                    <a:gd name="T47" fmla="*/ 366 h 443"/>
                    <a:gd name="T48" fmla="*/ 201 w 214"/>
                    <a:gd name="T49" fmla="*/ 443 h 443"/>
                    <a:gd name="T50" fmla="*/ 142 w 214"/>
                    <a:gd name="T51" fmla="*/ 366 h 443"/>
                    <a:gd name="T52" fmla="*/ 155 w 214"/>
                    <a:gd name="T53" fmla="*/ 356 h 443"/>
                    <a:gd name="T54" fmla="*/ 214 w 214"/>
                    <a:gd name="T55" fmla="*/ 434 h 443"/>
                    <a:gd name="T56" fmla="*/ 201 w 214"/>
                    <a:gd name="T57" fmla="*/ 443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4" h="443">
                      <a:moveTo>
                        <a:pt x="20" y="99"/>
                      </a:moveTo>
                      <a:lnTo>
                        <a:pt x="20" y="98"/>
                      </a:lnTo>
                      <a:lnTo>
                        <a:pt x="0" y="3"/>
                      </a:lnTo>
                      <a:lnTo>
                        <a:pt x="15" y="0"/>
                      </a:lnTo>
                      <a:lnTo>
                        <a:pt x="35" y="95"/>
                      </a:lnTo>
                      <a:lnTo>
                        <a:pt x="20" y="99"/>
                      </a:lnTo>
                      <a:close/>
                      <a:moveTo>
                        <a:pt x="51" y="193"/>
                      </a:moveTo>
                      <a:lnTo>
                        <a:pt x="50" y="192"/>
                      </a:lnTo>
                      <a:lnTo>
                        <a:pt x="20" y="99"/>
                      </a:lnTo>
                      <a:lnTo>
                        <a:pt x="35" y="94"/>
                      </a:lnTo>
                      <a:lnTo>
                        <a:pt x="65" y="187"/>
                      </a:lnTo>
                      <a:lnTo>
                        <a:pt x="51" y="193"/>
                      </a:lnTo>
                      <a:close/>
                      <a:moveTo>
                        <a:pt x="92" y="282"/>
                      </a:moveTo>
                      <a:lnTo>
                        <a:pt x="92" y="281"/>
                      </a:lnTo>
                      <a:lnTo>
                        <a:pt x="51" y="193"/>
                      </a:lnTo>
                      <a:lnTo>
                        <a:pt x="65" y="186"/>
                      </a:lnTo>
                      <a:lnTo>
                        <a:pt x="105" y="274"/>
                      </a:lnTo>
                      <a:lnTo>
                        <a:pt x="92" y="282"/>
                      </a:lnTo>
                      <a:close/>
                      <a:moveTo>
                        <a:pt x="142" y="366"/>
                      </a:moveTo>
                      <a:lnTo>
                        <a:pt x="142" y="365"/>
                      </a:lnTo>
                      <a:lnTo>
                        <a:pt x="92" y="282"/>
                      </a:lnTo>
                      <a:lnTo>
                        <a:pt x="105" y="273"/>
                      </a:lnTo>
                      <a:lnTo>
                        <a:pt x="155" y="357"/>
                      </a:lnTo>
                      <a:lnTo>
                        <a:pt x="142" y="366"/>
                      </a:lnTo>
                      <a:close/>
                      <a:moveTo>
                        <a:pt x="201" y="443"/>
                      </a:moveTo>
                      <a:lnTo>
                        <a:pt x="142" y="366"/>
                      </a:lnTo>
                      <a:lnTo>
                        <a:pt x="155" y="356"/>
                      </a:lnTo>
                      <a:lnTo>
                        <a:pt x="214" y="434"/>
                      </a:lnTo>
                      <a:lnTo>
                        <a:pt x="201" y="44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6" name="Freeform 650"/>
                <p:cNvSpPr>
                  <a:spLocks noEditPoints="1"/>
                </p:cNvSpPr>
                <p:nvPr/>
              </p:nvSpPr>
              <p:spPr bwMode="auto">
                <a:xfrm>
                  <a:off x="3809" y="2418"/>
                  <a:ext cx="216" cy="449"/>
                </a:xfrm>
                <a:custGeom>
                  <a:avLst/>
                  <a:gdLst>
                    <a:gd name="T0" fmla="*/ 20 w 216"/>
                    <a:gd name="T1" fmla="*/ 100 h 449"/>
                    <a:gd name="T2" fmla="*/ 20 w 216"/>
                    <a:gd name="T3" fmla="*/ 99 h 449"/>
                    <a:gd name="T4" fmla="*/ 0 w 216"/>
                    <a:gd name="T5" fmla="*/ 3 h 449"/>
                    <a:gd name="T6" fmla="*/ 15 w 216"/>
                    <a:gd name="T7" fmla="*/ 0 h 449"/>
                    <a:gd name="T8" fmla="*/ 35 w 216"/>
                    <a:gd name="T9" fmla="*/ 96 h 449"/>
                    <a:gd name="T10" fmla="*/ 20 w 216"/>
                    <a:gd name="T11" fmla="*/ 100 h 449"/>
                    <a:gd name="T12" fmla="*/ 51 w 216"/>
                    <a:gd name="T13" fmla="*/ 195 h 449"/>
                    <a:gd name="T14" fmla="*/ 51 w 216"/>
                    <a:gd name="T15" fmla="*/ 194 h 449"/>
                    <a:gd name="T16" fmla="*/ 20 w 216"/>
                    <a:gd name="T17" fmla="*/ 100 h 449"/>
                    <a:gd name="T18" fmla="*/ 35 w 216"/>
                    <a:gd name="T19" fmla="*/ 95 h 449"/>
                    <a:gd name="T20" fmla="*/ 66 w 216"/>
                    <a:gd name="T21" fmla="*/ 189 h 449"/>
                    <a:gd name="T22" fmla="*/ 51 w 216"/>
                    <a:gd name="T23" fmla="*/ 195 h 449"/>
                    <a:gd name="T24" fmla="*/ 93 w 216"/>
                    <a:gd name="T25" fmla="*/ 285 h 449"/>
                    <a:gd name="T26" fmla="*/ 93 w 216"/>
                    <a:gd name="T27" fmla="*/ 285 h 449"/>
                    <a:gd name="T28" fmla="*/ 51 w 216"/>
                    <a:gd name="T29" fmla="*/ 195 h 449"/>
                    <a:gd name="T30" fmla="*/ 65 w 216"/>
                    <a:gd name="T31" fmla="*/ 188 h 449"/>
                    <a:gd name="T32" fmla="*/ 106 w 216"/>
                    <a:gd name="T33" fmla="*/ 278 h 449"/>
                    <a:gd name="T34" fmla="*/ 93 w 216"/>
                    <a:gd name="T35" fmla="*/ 285 h 449"/>
                    <a:gd name="T36" fmla="*/ 144 w 216"/>
                    <a:gd name="T37" fmla="*/ 370 h 449"/>
                    <a:gd name="T38" fmla="*/ 143 w 216"/>
                    <a:gd name="T39" fmla="*/ 370 h 449"/>
                    <a:gd name="T40" fmla="*/ 93 w 216"/>
                    <a:gd name="T41" fmla="*/ 285 h 449"/>
                    <a:gd name="T42" fmla="*/ 106 w 216"/>
                    <a:gd name="T43" fmla="*/ 277 h 449"/>
                    <a:gd name="T44" fmla="*/ 157 w 216"/>
                    <a:gd name="T45" fmla="*/ 362 h 449"/>
                    <a:gd name="T46" fmla="*/ 144 w 216"/>
                    <a:gd name="T47" fmla="*/ 370 h 449"/>
                    <a:gd name="T48" fmla="*/ 204 w 216"/>
                    <a:gd name="T49" fmla="*/ 449 h 449"/>
                    <a:gd name="T50" fmla="*/ 144 w 216"/>
                    <a:gd name="T51" fmla="*/ 370 h 449"/>
                    <a:gd name="T52" fmla="*/ 156 w 216"/>
                    <a:gd name="T53" fmla="*/ 361 h 449"/>
                    <a:gd name="T54" fmla="*/ 216 w 216"/>
                    <a:gd name="T55" fmla="*/ 440 h 449"/>
                    <a:gd name="T56" fmla="*/ 204 w 216"/>
                    <a:gd name="T57" fmla="*/ 449 h 4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6" h="449">
                      <a:moveTo>
                        <a:pt x="20" y="100"/>
                      </a:moveTo>
                      <a:lnTo>
                        <a:pt x="20" y="99"/>
                      </a:lnTo>
                      <a:lnTo>
                        <a:pt x="0" y="3"/>
                      </a:lnTo>
                      <a:lnTo>
                        <a:pt x="15" y="0"/>
                      </a:lnTo>
                      <a:lnTo>
                        <a:pt x="35" y="96"/>
                      </a:lnTo>
                      <a:lnTo>
                        <a:pt x="20" y="100"/>
                      </a:lnTo>
                      <a:close/>
                      <a:moveTo>
                        <a:pt x="51" y="195"/>
                      </a:moveTo>
                      <a:lnTo>
                        <a:pt x="51" y="194"/>
                      </a:lnTo>
                      <a:lnTo>
                        <a:pt x="20" y="100"/>
                      </a:lnTo>
                      <a:lnTo>
                        <a:pt x="35" y="95"/>
                      </a:lnTo>
                      <a:lnTo>
                        <a:pt x="66" y="189"/>
                      </a:lnTo>
                      <a:lnTo>
                        <a:pt x="51" y="195"/>
                      </a:lnTo>
                      <a:close/>
                      <a:moveTo>
                        <a:pt x="93" y="285"/>
                      </a:moveTo>
                      <a:lnTo>
                        <a:pt x="93" y="285"/>
                      </a:lnTo>
                      <a:lnTo>
                        <a:pt x="51" y="195"/>
                      </a:lnTo>
                      <a:lnTo>
                        <a:pt x="65" y="188"/>
                      </a:lnTo>
                      <a:lnTo>
                        <a:pt x="106" y="278"/>
                      </a:lnTo>
                      <a:lnTo>
                        <a:pt x="93" y="285"/>
                      </a:lnTo>
                      <a:close/>
                      <a:moveTo>
                        <a:pt x="144" y="370"/>
                      </a:moveTo>
                      <a:lnTo>
                        <a:pt x="143" y="370"/>
                      </a:lnTo>
                      <a:lnTo>
                        <a:pt x="93" y="285"/>
                      </a:lnTo>
                      <a:lnTo>
                        <a:pt x="106" y="277"/>
                      </a:lnTo>
                      <a:lnTo>
                        <a:pt x="157" y="362"/>
                      </a:lnTo>
                      <a:lnTo>
                        <a:pt x="144" y="370"/>
                      </a:lnTo>
                      <a:close/>
                      <a:moveTo>
                        <a:pt x="204" y="449"/>
                      </a:moveTo>
                      <a:lnTo>
                        <a:pt x="144" y="370"/>
                      </a:lnTo>
                      <a:lnTo>
                        <a:pt x="156" y="361"/>
                      </a:lnTo>
                      <a:lnTo>
                        <a:pt x="216" y="440"/>
                      </a:lnTo>
                      <a:lnTo>
                        <a:pt x="204" y="44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7" name="Freeform 651"/>
                <p:cNvSpPr>
                  <a:spLocks/>
                </p:cNvSpPr>
                <p:nvPr/>
              </p:nvSpPr>
              <p:spPr bwMode="auto">
                <a:xfrm>
                  <a:off x="3836" y="2508"/>
                  <a:ext cx="25" cy="42"/>
                </a:xfrm>
                <a:custGeom>
                  <a:avLst/>
                  <a:gdLst>
                    <a:gd name="T0" fmla="*/ 11 w 25"/>
                    <a:gd name="T1" fmla="*/ 42 h 42"/>
                    <a:gd name="T2" fmla="*/ 0 w 25"/>
                    <a:gd name="T3" fmla="*/ 4 h 42"/>
                    <a:gd name="T4" fmla="*/ 15 w 25"/>
                    <a:gd name="T5" fmla="*/ 0 h 42"/>
                    <a:gd name="T6" fmla="*/ 25 w 25"/>
                    <a:gd name="T7" fmla="*/ 37 h 42"/>
                    <a:gd name="T8" fmla="*/ 11 w 25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2">
                      <a:moveTo>
                        <a:pt x="11" y="42"/>
                      </a:moveTo>
                      <a:lnTo>
                        <a:pt x="0" y="4"/>
                      </a:lnTo>
                      <a:lnTo>
                        <a:pt x="15" y="0"/>
                      </a:lnTo>
                      <a:lnTo>
                        <a:pt x="25" y="37"/>
                      </a:lnTo>
                      <a:lnTo>
                        <a:pt x="11" y="4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8" name="Freeform 652"/>
                <p:cNvSpPr>
                  <a:spLocks/>
                </p:cNvSpPr>
                <p:nvPr/>
              </p:nvSpPr>
              <p:spPr bwMode="auto">
                <a:xfrm>
                  <a:off x="3831" y="2491"/>
                  <a:ext cx="26" cy="44"/>
                </a:xfrm>
                <a:custGeom>
                  <a:avLst/>
                  <a:gdLst>
                    <a:gd name="T0" fmla="*/ 11 w 26"/>
                    <a:gd name="T1" fmla="*/ 44 h 44"/>
                    <a:gd name="T2" fmla="*/ 0 w 26"/>
                    <a:gd name="T3" fmla="*/ 4 h 44"/>
                    <a:gd name="T4" fmla="*/ 16 w 26"/>
                    <a:gd name="T5" fmla="*/ 0 h 44"/>
                    <a:gd name="T6" fmla="*/ 26 w 26"/>
                    <a:gd name="T7" fmla="*/ 40 h 44"/>
                    <a:gd name="T8" fmla="*/ 11 w 26"/>
                    <a:gd name="T9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4">
                      <a:moveTo>
                        <a:pt x="11" y="44"/>
                      </a:moveTo>
                      <a:lnTo>
                        <a:pt x="0" y="4"/>
                      </a:lnTo>
                      <a:lnTo>
                        <a:pt x="16" y="0"/>
                      </a:lnTo>
                      <a:lnTo>
                        <a:pt x="26" y="40"/>
                      </a:lnTo>
                      <a:lnTo>
                        <a:pt x="11" y="4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39" name="Rectangle 653"/>
                <p:cNvSpPr>
                  <a:spLocks noChangeArrowheads="1"/>
                </p:cNvSpPr>
                <p:nvPr/>
              </p:nvSpPr>
              <p:spPr bwMode="auto">
                <a:xfrm>
                  <a:off x="3785" y="2457"/>
                  <a:ext cx="16" cy="1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0" name="Freeform 654"/>
                <p:cNvSpPr>
                  <a:spLocks/>
                </p:cNvSpPr>
                <p:nvPr/>
              </p:nvSpPr>
              <p:spPr bwMode="auto">
                <a:xfrm>
                  <a:off x="3816" y="2415"/>
                  <a:ext cx="25" cy="55"/>
                </a:xfrm>
                <a:custGeom>
                  <a:avLst/>
                  <a:gdLst>
                    <a:gd name="T0" fmla="*/ 10 w 25"/>
                    <a:gd name="T1" fmla="*/ 55 h 55"/>
                    <a:gd name="T2" fmla="*/ 0 w 25"/>
                    <a:gd name="T3" fmla="*/ 2 h 55"/>
                    <a:gd name="T4" fmla="*/ 16 w 25"/>
                    <a:gd name="T5" fmla="*/ 0 h 55"/>
                    <a:gd name="T6" fmla="*/ 25 w 25"/>
                    <a:gd name="T7" fmla="*/ 52 h 55"/>
                    <a:gd name="T8" fmla="*/ 10 w 25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55">
                      <a:moveTo>
                        <a:pt x="10" y="55"/>
                      </a:moveTo>
                      <a:lnTo>
                        <a:pt x="0" y="2"/>
                      </a:lnTo>
                      <a:lnTo>
                        <a:pt x="16" y="0"/>
                      </a:lnTo>
                      <a:lnTo>
                        <a:pt x="25" y="52"/>
                      </a:lnTo>
                      <a:lnTo>
                        <a:pt x="10" y="5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1" name="Freeform 655"/>
                <p:cNvSpPr>
                  <a:spLocks/>
                </p:cNvSpPr>
                <p:nvPr/>
              </p:nvSpPr>
              <p:spPr bwMode="auto">
                <a:xfrm>
                  <a:off x="3781" y="2454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2" name="Freeform 656"/>
                <p:cNvSpPr>
                  <a:spLocks/>
                </p:cNvSpPr>
                <p:nvPr/>
              </p:nvSpPr>
              <p:spPr bwMode="auto">
                <a:xfrm>
                  <a:off x="3781" y="2454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3" name="Freeform 657"/>
                <p:cNvSpPr>
                  <a:spLocks noEditPoints="1"/>
                </p:cNvSpPr>
                <p:nvPr/>
              </p:nvSpPr>
              <p:spPr bwMode="auto">
                <a:xfrm>
                  <a:off x="3778" y="2451"/>
                  <a:ext cx="29" cy="29"/>
                </a:xfrm>
                <a:custGeom>
                  <a:avLst/>
                  <a:gdLst>
                    <a:gd name="T0" fmla="*/ 27 w 29"/>
                    <a:gd name="T1" fmla="*/ 22 h 29"/>
                    <a:gd name="T2" fmla="*/ 23 w 29"/>
                    <a:gd name="T3" fmla="*/ 27 h 29"/>
                    <a:gd name="T4" fmla="*/ 18 w 29"/>
                    <a:gd name="T5" fmla="*/ 29 h 29"/>
                    <a:gd name="T6" fmla="*/ 12 w 29"/>
                    <a:gd name="T7" fmla="*/ 15 h 29"/>
                    <a:gd name="T8" fmla="*/ 17 w 29"/>
                    <a:gd name="T9" fmla="*/ 12 h 29"/>
                    <a:gd name="T10" fmla="*/ 27 w 29"/>
                    <a:gd name="T11" fmla="*/ 22 h 29"/>
                    <a:gd name="T12" fmla="*/ 29 w 29"/>
                    <a:gd name="T13" fmla="*/ 11 h 29"/>
                    <a:gd name="T14" fmla="*/ 29 w 29"/>
                    <a:gd name="T15" fmla="*/ 17 h 29"/>
                    <a:gd name="T16" fmla="*/ 27 w 29"/>
                    <a:gd name="T17" fmla="*/ 22 h 29"/>
                    <a:gd name="T18" fmla="*/ 13 w 29"/>
                    <a:gd name="T19" fmla="*/ 17 h 29"/>
                    <a:gd name="T20" fmla="*/ 15 w 29"/>
                    <a:gd name="T21" fmla="*/ 11 h 29"/>
                    <a:gd name="T22" fmla="*/ 29 w 29"/>
                    <a:gd name="T23" fmla="*/ 11 h 29"/>
                    <a:gd name="T24" fmla="*/ 23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1 h 29"/>
                    <a:gd name="T30" fmla="*/ 15 w 29"/>
                    <a:gd name="T31" fmla="*/ 17 h 29"/>
                    <a:gd name="T32" fmla="*/ 13 w 29"/>
                    <a:gd name="T33" fmla="*/ 12 h 29"/>
                    <a:gd name="T34" fmla="*/ 23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3 w 29"/>
                    <a:gd name="T41" fmla="*/ 2 h 29"/>
                    <a:gd name="T42" fmla="*/ 17 w 29"/>
                    <a:gd name="T43" fmla="*/ 16 h 29"/>
                    <a:gd name="T44" fmla="*/ 12 w 29"/>
                    <a:gd name="T45" fmla="*/ 14 h 29"/>
                    <a:gd name="T46" fmla="*/ 12 w 29"/>
                    <a:gd name="T47" fmla="*/ 0 h 29"/>
                    <a:gd name="T48" fmla="*/ 2 w 29"/>
                    <a:gd name="T49" fmla="*/ 6 h 29"/>
                    <a:gd name="T50" fmla="*/ 6 w 29"/>
                    <a:gd name="T51" fmla="*/ 2 h 29"/>
                    <a:gd name="T52" fmla="*/ 12 w 29"/>
                    <a:gd name="T53" fmla="*/ 0 h 29"/>
                    <a:gd name="T54" fmla="*/ 18 w 29"/>
                    <a:gd name="T55" fmla="*/ 14 h 29"/>
                    <a:gd name="T56" fmla="*/ 12 w 29"/>
                    <a:gd name="T57" fmla="*/ 16 h 29"/>
                    <a:gd name="T58" fmla="*/ 2 w 29"/>
                    <a:gd name="T59" fmla="*/ 6 h 29"/>
                    <a:gd name="T60" fmla="*/ 0 w 29"/>
                    <a:gd name="T61" fmla="*/ 17 h 29"/>
                    <a:gd name="T62" fmla="*/ 0 w 29"/>
                    <a:gd name="T63" fmla="*/ 11 h 29"/>
                    <a:gd name="T64" fmla="*/ 2 w 29"/>
                    <a:gd name="T65" fmla="*/ 6 h 29"/>
                    <a:gd name="T66" fmla="*/ 17 w 29"/>
                    <a:gd name="T67" fmla="*/ 12 h 29"/>
                    <a:gd name="T68" fmla="*/ 15 w 29"/>
                    <a:gd name="T69" fmla="*/ 17 h 29"/>
                    <a:gd name="T70" fmla="*/ 0 w 29"/>
                    <a:gd name="T71" fmla="*/ 17 h 29"/>
                    <a:gd name="T72" fmla="*/ 6 w 29"/>
                    <a:gd name="T73" fmla="*/ 27 h 29"/>
                    <a:gd name="T74" fmla="*/ 2 w 29"/>
                    <a:gd name="T75" fmla="*/ 22 h 29"/>
                    <a:gd name="T76" fmla="*/ 0 w 29"/>
                    <a:gd name="T77" fmla="*/ 17 h 29"/>
                    <a:gd name="T78" fmla="*/ 15 w 29"/>
                    <a:gd name="T79" fmla="*/ 11 h 29"/>
                    <a:gd name="T80" fmla="*/ 17 w 29"/>
                    <a:gd name="T81" fmla="*/ 17 h 29"/>
                    <a:gd name="T82" fmla="*/ 6 w 29"/>
                    <a:gd name="T83" fmla="*/ 27 h 29"/>
                    <a:gd name="T84" fmla="*/ 18 w 29"/>
                    <a:gd name="T85" fmla="*/ 29 h 29"/>
                    <a:gd name="T86" fmla="*/ 12 w 29"/>
                    <a:gd name="T87" fmla="*/ 29 h 29"/>
                    <a:gd name="T88" fmla="*/ 6 w 29"/>
                    <a:gd name="T89" fmla="*/ 27 h 29"/>
                    <a:gd name="T90" fmla="*/ 12 w 29"/>
                    <a:gd name="T91" fmla="*/ 12 h 29"/>
                    <a:gd name="T92" fmla="*/ 18 w 29"/>
                    <a:gd name="T93" fmla="*/ 14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2"/>
                      </a:moveTo>
                      <a:lnTo>
                        <a:pt x="23" y="27"/>
                      </a:lnTo>
                      <a:lnTo>
                        <a:pt x="18" y="29"/>
                      </a:lnTo>
                      <a:lnTo>
                        <a:pt x="12" y="15"/>
                      </a:lnTo>
                      <a:lnTo>
                        <a:pt x="17" y="12"/>
                      </a:lnTo>
                      <a:lnTo>
                        <a:pt x="27" y="22"/>
                      </a:lnTo>
                      <a:close/>
                      <a:moveTo>
                        <a:pt x="29" y="11"/>
                      </a:moveTo>
                      <a:lnTo>
                        <a:pt x="29" y="17"/>
                      </a:lnTo>
                      <a:lnTo>
                        <a:pt x="27" y="22"/>
                      </a:lnTo>
                      <a:lnTo>
                        <a:pt x="13" y="17"/>
                      </a:lnTo>
                      <a:lnTo>
                        <a:pt x="15" y="11"/>
                      </a:lnTo>
                      <a:lnTo>
                        <a:pt x="29" y="11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5" y="17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6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2" y="0"/>
                      </a:lnTo>
                      <a:lnTo>
                        <a:pt x="18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7" y="12"/>
                      </a:lnTo>
                      <a:lnTo>
                        <a:pt x="15" y="17"/>
                      </a:lnTo>
                      <a:lnTo>
                        <a:pt x="0" y="17"/>
                      </a:lnTo>
                      <a:close/>
                      <a:moveTo>
                        <a:pt x="6" y="27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5" y="11"/>
                      </a:lnTo>
                      <a:lnTo>
                        <a:pt x="17" y="17"/>
                      </a:lnTo>
                      <a:lnTo>
                        <a:pt x="6" y="27"/>
                      </a:lnTo>
                      <a:close/>
                      <a:moveTo>
                        <a:pt x="18" y="29"/>
                      </a:moveTo>
                      <a:lnTo>
                        <a:pt x="12" y="29"/>
                      </a:lnTo>
                      <a:lnTo>
                        <a:pt x="6" y="27"/>
                      </a:lnTo>
                      <a:lnTo>
                        <a:pt x="12" y="12"/>
                      </a:lnTo>
                      <a:lnTo>
                        <a:pt x="18" y="14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4" name="Rectangle 658"/>
                <p:cNvSpPr>
                  <a:spLocks noChangeArrowheads="1"/>
                </p:cNvSpPr>
                <p:nvPr/>
              </p:nvSpPr>
              <p:spPr bwMode="auto">
                <a:xfrm>
                  <a:off x="3817" y="2412"/>
                  <a:ext cx="7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5" name="Freeform 659"/>
                <p:cNvSpPr>
                  <a:spLocks noEditPoints="1"/>
                </p:cNvSpPr>
                <p:nvPr/>
              </p:nvSpPr>
              <p:spPr bwMode="auto">
                <a:xfrm>
                  <a:off x="3808" y="2335"/>
                  <a:ext cx="29" cy="118"/>
                </a:xfrm>
                <a:custGeom>
                  <a:avLst/>
                  <a:gdLst>
                    <a:gd name="T0" fmla="*/ 29 w 29"/>
                    <a:gd name="T1" fmla="*/ 116 h 118"/>
                    <a:gd name="T2" fmla="*/ 14 w 29"/>
                    <a:gd name="T3" fmla="*/ 118 h 118"/>
                    <a:gd name="T4" fmla="*/ 0 w 29"/>
                    <a:gd name="T5" fmla="*/ 2 h 118"/>
                    <a:gd name="T6" fmla="*/ 15 w 29"/>
                    <a:gd name="T7" fmla="*/ 0 h 118"/>
                    <a:gd name="T8" fmla="*/ 29 w 29"/>
                    <a:gd name="T9" fmla="*/ 116 h 118"/>
                    <a:gd name="T10" fmla="*/ 0 w 29"/>
                    <a:gd name="T11" fmla="*/ 2 h 118"/>
                    <a:gd name="T12" fmla="*/ 15 w 29"/>
                    <a:gd name="T13" fmla="*/ 0 h 118"/>
                    <a:gd name="T14" fmla="*/ 29 w 29"/>
                    <a:gd name="T15" fmla="*/ 116 h 118"/>
                    <a:gd name="T16" fmla="*/ 14 w 29"/>
                    <a:gd name="T17" fmla="*/ 118 h 118"/>
                    <a:gd name="T18" fmla="*/ 0 w 29"/>
                    <a:gd name="T19" fmla="*/ 2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" h="118">
                      <a:moveTo>
                        <a:pt x="29" y="116"/>
                      </a:moveTo>
                      <a:lnTo>
                        <a:pt x="14" y="118"/>
                      </a:lnTo>
                      <a:lnTo>
                        <a:pt x="0" y="2"/>
                      </a:lnTo>
                      <a:lnTo>
                        <a:pt x="15" y="0"/>
                      </a:lnTo>
                      <a:lnTo>
                        <a:pt x="29" y="116"/>
                      </a:lnTo>
                      <a:close/>
                      <a:moveTo>
                        <a:pt x="0" y="2"/>
                      </a:moveTo>
                      <a:lnTo>
                        <a:pt x="15" y="0"/>
                      </a:lnTo>
                      <a:lnTo>
                        <a:pt x="29" y="116"/>
                      </a:lnTo>
                      <a:lnTo>
                        <a:pt x="14" y="11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6" name="Freeform 660"/>
                <p:cNvSpPr>
                  <a:spLocks/>
                </p:cNvSpPr>
                <p:nvPr/>
              </p:nvSpPr>
              <p:spPr bwMode="auto">
                <a:xfrm>
                  <a:off x="3816" y="2415"/>
                  <a:ext cx="16" cy="5"/>
                </a:xfrm>
                <a:custGeom>
                  <a:avLst/>
                  <a:gdLst>
                    <a:gd name="T0" fmla="*/ 1 w 16"/>
                    <a:gd name="T1" fmla="*/ 5 h 5"/>
                    <a:gd name="T2" fmla="*/ 0 w 16"/>
                    <a:gd name="T3" fmla="*/ 3 h 5"/>
                    <a:gd name="T4" fmla="*/ 16 w 16"/>
                    <a:gd name="T5" fmla="*/ 0 h 5"/>
                    <a:gd name="T6" fmla="*/ 16 w 16"/>
                    <a:gd name="T7" fmla="*/ 3 h 5"/>
                    <a:gd name="T8" fmla="*/ 1 w 16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5">
                      <a:moveTo>
                        <a:pt x="1" y="5"/>
                      </a:moveTo>
                      <a:lnTo>
                        <a:pt x="0" y="3"/>
                      </a:lnTo>
                      <a:lnTo>
                        <a:pt x="16" y="0"/>
                      </a:lnTo>
                      <a:lnTo>
                        <a:pt x="16" y="3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7" name="Freeform 661"/>
                <p:cNvSpPr>
                  <a:spLocks/>
                </p:cNvSpPr>
                <p:nvPr/>
              </p:nvSpPr>
              <p:spPr bwMode="auto">
                <a:xfrm>
                  <a:off x="3807" y="2319"/>
                  <a:ext cx="17" cy="35"/>
                </a:xfrm>
                <a:custGeom>
                  <a:avLst/>
                  <a:gdLst>
                    <a:gd name="T0" fmla="*/ 2 w 17"/>
                    <a:gd name="T1" fmla="*/ 35 h 35"/>
                    <a:gd name="T2" fmla="*/ 0 w 17"/>
                    <a:gd name="T3" fmla="*/ 1 h 35"/>
                    <a:gd name="T4" fmla="*/ 16 w 17"/>
                    <a:gd name="T5" fmla="*/ 0 h 35"/>
                    <a:gd name="T6" fmla="*/ 17 w 17"/>
                    <a:gd name="T7" fmla="*/ 34 h 35"/>
                    <a:gd name="T8" fmla="*/ 2 w 17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35">
                      <a:moveTo>
                        <a:pt x="2" y="35"/>
                      </a:moveTo>
                      <a:lnTo>
                        <a:pt x="0" y="1"/>
                      </a:lnTo>
                      <a:lnTo>
                        <a:pt x="16" y="0"/>
                      </a:lnTo>
                      <a:lnTo>
                        <a:pt x="17" y="34"/>
                      </a:lnTo>
                      <a:lnTo>
                        <a:pt x="2" y="3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8" name="Freeform 662"/>
                <p:cNvSpPr>
                  <a:spLocks/>
                </p:cNvSpPr>
                <p:nvPr/>
              </p:nvSpPr>
              <p:spPr bwMode="auto">
                <a:xfrm>
                  <a:off x="3781" y="2445"/>
                  <a:ext cx="12" cy="11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11 h 11"/>
                    <a:gd name="T4" fmla="*/ 0 w 12"/>
                    <a:gd name="T5" fmla="*/ 0 h 11"/>
                    <a:gd name="T6" fmla="*/ 1 w 12"/>
                    <a:gd name="T7" fmla="*/ 0 h 11"/>
                    <a:gd name="T8" fmla="*/ 12 w 12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49" name="Freeform 663"/>
                <p:cNvSpPr>
                  <a:spLocks noEditPoints="1"/>
                </p:cNvSpPr>
                <p:nvPr/>
              </p:nvSpPr>
              <p:spPr bwMode="auto">
                <a:xfrm>
                  <a:off x="3750" y="2443"/>
                  <a:ext cx="37" cy="16"/>
                </a:xfrm>
                <a:custGeom>
                  <a:avLst/>
                  <a:gdLst>
                    <a:gd name="T0" fmla="*/ 1 w 37"/>
                    <a:gd name="T1" fmla="*/ 13 h 16"/>
                    <a:gd name="T2" fmla="*/ 6 w 37"/>
                    <a:gd name="T3" fmla="*/ 0 h 16"/>
                    <a:gd name="T4" fmla="*/ 37 w 37"/>
                    <a:gd name="T5" fmla="*/ 0 h 16"/>
                    <a:gd name="T6" fmla="*/ 37 w 37"/>
                    <a:gd name="T7" fmla="*/ 16 h 16"/>
                    <a:gd name="T8" fmla="*/ 6 w 37"/>
                    <a:gd name="T9" fmla="*/ 16 h 16"/>
                    <a:gd name="T10" fmla="*/ 1 w 37"/>
                    <a:gd name="T11" fmla="*/ 13 h 16"/>
                    <a:gd name="T12" fmla="*/ 11 w 37"/>
                    <a:gd name="T13" fmla="*/ 2 h 16"/>
                    <a:gd name="T14" fmla="*/ 12 w 37"/>
                    <a:gd name="T15" fmla="*/ 2 h 16"/>
                    <a:gd name="T16" fmla="*/ 1 w 37"/>
                    <a:gd name="T17" fmla="*/ 13 h 16"/>
                    <a:gd name="T18" fmla="*/ 0 w 37"/>
                    <a:gd name="T19" fmla="*/ 13 h 16"/>
                    <a:gd name="T20" fmla="*/ 11 w 37"/>
                    <a:gd name="T21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16">
                      <a:moveTo>
                        <a:pt x="1" y="13"/>
                      </a:moveTo>
                      <a:lnTo>
                        <a:pt x="6" y="0"/>
                      </a:lnTo>
                      <a:lnTo>
                        <a:pt x="37" y="0"/>
                      </a:lnTo>
                      <a:lnTo>
                        <a:pt x="37" y="16"/>
                      </a:lnTo>
                      <a:lnTo>
                        <a:pt x="6" y="16"/>
                      </a:lnTo>
                      <a:lnTo>
                        <a:pt x="1" y="13"/>
                      </a:lnTo>
                      <a:close/>
                      <a:moveTo>
                        <a:pt x="11" y="2"/>
                      </a:moveTo>
                      <a:lnTo>
                        <a:pt x="12" y="2"/>
                      </a:lnTo>
                      <a:lnTo>
                        <a:pt x="1" y="13"/>
                      </a:lnTo>
                      <a:lnTo>
                        <a:pt x="0" y="13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0" name="Freeform 664"/>
                <p:cNvSpPr>
                  <a:spLocks/>
                </p:cNvSpPr>
                <p:nvPr/>
              </p:nvSpPr>
              <p:spPr bwMode="auto">
                <a:xfrm>
                  <a:off x="3781" y="2445"/>
                  <a:ext cx="12" cy="11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11 h 11"/>
                    <a:gd name="T4" fmla="*/ 0 w 12"/>
                    <a:gd name="T5" fmla="*/ 0 h 11"/>
                    <a:gd name="T6" fmla="*/ 1 w 12"/>
                    <a:gd name="T7" fmla="*/ 0 h 11"/>
                    <a:gd name="T8" fmla="*/ 12 w 12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1" name="Rectangle 665"/>
                <p:cNvSpPr>
                  <a:spLocks noChangeArrowheads="1"/>
                </p:cNvSpPr>
                <p:nvPr/>
              </p:nvSpPr>
              <p:spPr bwMode="auto">
                <a:xfrm>
                  <a:off x="3756" y="2443"/>
                  <a:ext cx="3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2" name="Freeform 666"/>
                <p:cNvSpPr>
                  <a:spLocks/>
                </p:cNvSpPr>
                <p:nvPr/>
              </p:nvSpPr>
              <p:spPr bwMode="auto">
                <a:xfrm>
                  <a:off x="3750" y="2445"/>
                  <a:ext cx="12" cy="11"/>
                </a:xfrm>
                <a:custGeom>
                  <a:avLst/>
                  <a:gdLst>
                    <a:gd name="T0" fmla="*/ 11 w 12"/>
                    <a:gd name="T1" fmla="*/ 0 h 11"/>
                    <a:gd name="T2" fmla="*/ 12 w 12"/>
                    <a:gd name="T3" fmla="*/ 0 h 11"/>
                    <a:gd name="T4" fmla="*/ 1 w 12"/>
                    <a:gd name="T5" fmla="*/ 11 h 11"/>
                    <a:gd name="T6" fmla="*/ 0 w 12"/>
                    <a:gd name="T7" fmla="*/ 11 h 11"/>
                    <a:gd name="T8" fmla="*/ 11 w 12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1" y="0"/>
                      </a:moveTo>
                      <a:lnTo>
                        <a:pt x="12" y="0"/>
                      </a:lnTo>
                      <a:lnTo>
                        <a:pt x="1" y="11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3" name="Rectangle 667"/>
                <p:cNvSpPr>
                  <a:spLocks noChangeArrowheads="1"/>
                </p:cNvSpPr>
                <p:nvPr/>
              </p:nvSpPr>
              <p:spPr bwMode="auto">
                <a:xfrm>
                  <a:off x="3756" y="2419"/>
                  <a:ext cx="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4" name="Rectangle 668"/>
                <p:cNvSpPr>
                  <a:spLocks noChangeArrowheads="1"/>
                </p:cNvSpPr>
                <p:nvPr/>
              </p:nvSpPr>
              <p:spPr bwMode="auto">
                <a:xfrm>
                  <a:off x="3772" y="2412"/>
                  <a:ext cx="16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5" name="Rectangle 669"/>
                <p:cNvSpPr>
                  <a:spLocks noChangeArrowheads="1"/>
                </p:cNvSpPr>
                <p:nvPr/>
              </p:nvSpPr>
              <p:spPr bwMode="auto">
                <a:xfrm>
                  <a:off x="3780" y="2419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6" name="Rectangle 670"/>
                <p:cNvSpPr>
                  <a:spLocks noChangeArrowheads="1"/>
                </p:cNvSpPr>
                <p:nvPr/>
              </p:nvSpPr>
              <p:spPr bwMode="auto">
                <a:xfrm>
                  <a:off x="3755" y="2423"/>
                  <a:ext cx="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7" name="Freeform 671"/>
                <p:cNvSpPr>
                  <a:spLocks/>
                </p:cNvSpPr>
                <p:nvPr/>
              </p:nvSpPr>
              <p:spPr bwMode="auto">
                <a:xfrm>
                  <a:off x="3749" y="2425"/>
                  <a:ext cx="16" cy="9"/>
                </a:xfrm>
                <a:custGeom>
                  <a:avLst/>
                  <a:gdLst>
                    <a:gd name="T0" fmla="*/ 15 w 16"/>
                    <a:gd name="T1" fmla="*/ 0 h 9"/>
                    <a:gd name="T2" fmla="*/ 16 w 16"/>
                    <a:gd name="T3" fmla="*/ 3 h 9"/>
                    <a:gd name="T4" fmla="*/ 1 w 16"/>
                    <a:gd name="T5" fmla="*/ 9 h 9"/>
                    <a:gd name="T6" fmla="*/ 0 w 16"/>
                    <a:gd name="T7" fmla="*/ 5 h 9"/>
                    <a:gd name="T8" fmla="*/ 15 w 16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15" y="0"/>
                      </a:moveTo>
                      <a:lnTo>
                        <a:pt x="16" y="3"/>
                      </a:lnTo>
                      <a:lnTo>
                        <a:pt x="1" y="9"/>
                      </a:lnTo>
                      <a:lnTo>
                        <a:pt x="0" y="5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8" name="Rectangle 672"/>
                <p:cNvSpPr>
                  <a:spLocks noChangeArrowheads="1"/>
                </p:cNvSpPr>
                <p:nvPr/>
              </p:nvSpPr>
              <p:spPr bwMode="auto">
                <a:xfrm>
                  <a:off x="3780" y="2430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59" name="Rectangle 673"/>
                <p:cNvSpPr>
                  <a:spLocks noChangeArrowheads="1"/>
                </p:cNvSpPr>
                <p:nvPr/>
              </p:nvSpPr>
              <p:spPr bwMode="auto">
                <a:xfrm>
                  <a:off x="3780" y="2419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0" name="Rectangle 674"/>
                <p:cNvSpPr>
                  <a:spLocks noChangeArrowheads="1"/>
                </p:cNvSpPr>
                <p:nvPr/>
              </p:nvSpPr>
              <p:spPr bwMode="auto">
                <a:xfrm>
                  <a:off x="3772" y="2412"/>
                  <a:ext cx="16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1" name="Freeform 675"/>
                <p:cNvSpPr>
                  <a:spLocks noEditPoints="1"/>
                </p:cNvSpPr>
                <p:nvPr/>
              </p:nvSpPr>
              <p:spPr bwMode="auto">
                <a:xfrm>
                  <a:off x="3749" y="2423"/>
                  <a:ext cx="16" cy="16"/>
                </a:xfrm>
                <a:custGeom>
                  <a:avLst/>
                  <a:gdLst>
                    <a:gd name="T0" fmla="*/ 16 w 16"/>
                    <a:gd name="T1" fmla="*/ 5 h 16"/>
                    <a:gd name="T2" fmla="*/ 9 w 16"/>
                    <a:gd name="T3" fmla="*/ 16 h 16"/>
                    <a:gd name="T4" fmla="*/ 6 w 16"/>
                    <a:gd name="T5" fmla="*/ 16 h 16"/>
                    <a:gd name="T6" fmla="*/ 6 w 16"/>
                    <a:gd name="T7" fmla="*/ 0 h 16"/>
                    <a:gd name="T8" fmla="*/ 9 w 16"/>
                    <a:gd name="T9" fmla="*/ 0 h 16"/>
                    <a:gd name="T10" fmla="*/ 16 w 16"/>
                    <a:gd name="T11" fmla="*/ 5 h 16"/>
                    <a:gd name="T12" fmla="*/ 15 w 16"/>
                    <a:gd name="T13" fmla="*/ 2 h 16"/>
                    <a:gd name="T14" fmla="*/ 16 w 16"/>
                    <a:gd name="T15" fmla="*/ 5 h 16"/>
                    <a:gd name="T16" fmla="*/ 1 w 16"/>
                    <a:gd name="T17" fmla="*/ 11 h 16"/>
                    <a:gd name="T18" fmla="*/ 0 w 16"/>
                    <a:gd name="T19" fmla="*/ 7 h 16"/>
                    <a:gd name="T20" fmla="*/ 15 w 16"/>
                    <a:gd name="T21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6">
                      <a:moveTo>
                        <a:pt x="16" y="5"/>
                      </a:move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6" y="5"/>
                      </a:lnTo>
                      <a:close/>
                      <a:moveTo>
                        <a:pt x="15" y="2"/>
                      </a:moveTo>
                      <a:lnTo>
                        <a:pt x="16" y="5"/>
                      </a:lnTo>
                      <a:lnTo>
                        <a:pt x="1" y="11"/>
                      </a:lnTo>
                      <a:lnTo>
                        <a:pt x="0" y="7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2" name="Rectangle 676"/>
                <p:cNvSpPr>
                  <a:spLocks noChangeArrowheads="1"/>
                </p:cNvSpPr>
                <p:nvPr/>
              </p:nvSpPr>
              <p:spPr bwMode="auto">
                <a:xfrm>
                  <a:off x="3756" y="2419"/>
                  <a:ext cx="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3" name="Rectangle 677"/>
                <p:cNvSpPr>
                  <a:spLocks noChangeArrowheads="1"/>
                </p:cNvSpPr>
                <p:nvPr/>
              </p:nvSpPr>
              <p:spPr bwMode="auto">
                <a:xfrm>
                  <a:off x="3748" y="2431"/>
                  <a:ext cx="15" cy="1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4" name="Rectangle 678"/>
                <p:cNvSpPr>
                  <a:spLocks noChangeArrowheads="1"/>
                </p:cNvSpPr>
                <p:nvPr/>
              </p:nvSpPr>
              <p:spPr bwMode="auto">
                <a:xfrm>
                  <a:off x="3780" y="2420"/>
                  <a:ext cx="15" cy="3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5" name="Rectangle 679"/>
                <p:cNvSpPr>
                  <a:spLocks noChangeArrowheads="1"/>
                </p:cNvSpPr>
                <p:nvPr/>
              </p:nvSpPr>
              <p:spPr bwMode="auto">
                <a:xfrm>
                  <a:off x="3748" y="2431"/>
                  <a:ext cx="15" cy="1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6" name="Rectangle 680"/>
                <p:cNvSpPr>
                  <a:spLocks noChangeArrowheads="1"/>
                </p:cNvSpPr>
                <p:nvPr/>
              </p:nvSpPr>
              <p:spPr bwMode="auto">
                <a:xfrm>
                  <a:off x="3780" y="2420"/>
                  <a:ext cx="15" cy="3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7" name="Rectangle 681"/>
                <p:cNvSpPr>
                  <a:spLocks noChangeArrowheads="1"/>
                </p:cNvSpPr>
                <p:nvPr/>
              </p:nvSpPr>
              <p:spPr bwMode="auto">
                <a:xfrm>
                  <a:off x="3757" y="2409"/>
                  <a:ext cx="1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768" name="Rectangle 682"/>
                <p:cNvSpPr>
                  <a:spLocks noChangeArrowheads="1"/>
                </p:cNvSpPr>
                <p:nvPr/>
              </p:nvSpPr>
              <p:spPr bwMode="auto">
                <a:xfrm>
                  <a:off x="3764" y="2414"/>
                  <a:ext cx="15" cy="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grpSp>
            <p:nvGrpSpPr>
              <p:cNvPr id="3562" name="Group 683"/>
              <p:cNvGrpSpPr>
                <a:grpSpLocks/>
              </p:cNvGrpSpPr>
              <p:nvPr/>
            </p:nvGrpSpPr>
            <p:grpSpPr bwMode="auto">
              <a:xfrm>
                <a:off x="3749" y="2344"/>
                <a:ext cx="1053" cy="889"/>
                <a:chOff x="3749" y="2344"/>
                <a:chExt cx="1053" cy="889"/>
              </a:xfrm>
            </p:grpSpPr>
            <p:sp>
              <p:nvSpPr>
                <p:cNvPr id="4369" name="Rectangle 684"/>
                <p:cNvSpPr>
                  <a:spLocks noChangeArrowheads="1"/>
                </p:cNvSpPr>
                <p:nvPr/>
              </p:nvSpPr>
              <p:spPr bwMode="auto">
                <a:xfrm>
                  <a:off x="3764" y="2414"/>
                  <a:ext cx="15" cy="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0" name="Rectangle 685"/>
                <p:cNvSpPr>
                  <a:spLocks noChangeArrowheads="1"/>
                </p:cNvSpPr>
                <p:nvPr/>
              </p:nvSpPr>
              <p:spPr bwMode="auto">
                <a:xfrm>
                  <a:off x="3757" y="2409"/>
                  <a:ext cx="1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1" name="Freeform 686"/>
                <p:cNvSpPr>
                  <a:spLocks noEditPoints="1"/>
                </p:cNvSpPr>
                <p:nvPr/>
              </p:nvSpPr>
              <p:spPr bwMode="auto">
                <a:xfrm>
                  <a:off x="3764" y="2391"/>
                  <a:ext cx="15" cy="25"/>
                </a:xfrm>
                <a:custGeom>
                  <a:avLst/>
                  <a:gdLst>
                    <a:gd name="T0" fmla="*/ 0 w 15"/>
                    <a:gd name="T1" fmla="*/ 0 h 25"/>
                    <a:gd name="T2" fmla="*/ 15 w 15"/>
                    <a:gd name="T3" fmla="*/ 0 h 25"/>
                    <a:gd name="T4" fmla="*/ 15 w 15"/>
                    <a:gd name="T5" fmla="*/ 25 h 25"/>
                    <a:gd name="T6" fmla="*/ 0 w 15"/>
                    <a:gd name="T7" fmla="*/ 25 h 25"/>
                    <a:gd name="T8" fmla="*/ 0 w 15"/>
                    <a:gd name="T9" fmla="*/ 0 h 25"/>
                    <a:gd name="T10" fmla="*/ 15 w 15"/>
                    <a:gd name="T11" fmla="*/ 25 h 25"/>
                    <a:gd name="T12" fmla="*/ 0 w 15"/>
                    <a:gd name="T13" fmla="*/ 25 h 25"/>
                    <a:gd name="T14" fmla="*/ 0 w 15"/>
                    <a:gd name="T15" fmla="*/ 0 h 25"/>
                    <a:gd name="T16" fmla="*/ 15 w 15"/>
                    <a:gd name="T17" fmla="*/ 0 h 25"/>
                    <a:gd name="T18" fmla="*/ 15 w 15"/>
                    <a:gd name="T1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25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25"/>
                      </a:lnTo>
                      <a:lnTo>
                        <a:pt x="0" y="25"/>
                      </a:lnTo>
                      <a:lnTo>
                        <a:pt x="0" y="0"/>
                      </a:lnTo>
                      <a:close/>
                      <a:moveTo>
                        <a:pt x="15" y="25"/>
                      </a:moveTo>
                      <a:lnTo>
                        <a:pt x="0" y="25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2" name="Freeform 687"/>
                <p:cNvSpPr>
                  <a:spLocks noEditPoints="1"/>
                </p:cNvSpPr>
                <p:nvPr/>
              </p:nvSpPr>
              <p:spPr bwMode="auto">
                <a:xfrm>
                  <a:off x="3764" y="2344"/>
                  <a:ext cx="15" cy="67"/>
                </a:xfrm>
                <a:custGeom>
                  <a:avLst/>
                  <a:gdLst>
                    <a:gd name="T0" fmla="*/ 0 w 15"/>
                    <a:gd name="T1" fmla="*/ 0 h 67"/>
                    <a:gd name="T2" fmla="*/ 15 w 15"/>
                    <a:gd name="T3" fmla="*/ 0 h 67"/>
                    <a:gd name="T4" fmla="*/ 15 w 15"/>
                    <a:gd name="T5" fmla="*/ 67 h 67"/>
                    <a:gd name="T6" fmla="*/ 0 w 15"/>
                    <a:gd name="T7" fmla="*/ 67 h 67"/>
                    <a:gd name="T8" fmla="*/ 0 w 15"/>
                    <a:gd name="T9" fmla="*/ 0 h 67"/>
                    <a:gd name="T10" fmla="*/ 15 w 15"/>
                    <a:gd name="T11" fmla="*/ 67 h 67"/>
                    <a:gd name="T12" fmla="*/ 0 w 15"/>
                    <a:gd name="T13" fmla="*/ 67 h 67"/>
                    <a:gd name="T14" fmla="*/ 0 w 15"/>
                    <a:gd name="T15" fmla="*/ 0 h 67"/>
                    <a:gd name="T16" fmla="*/ 15 w 15"/>
                    <a:gd name="T17" fmla="*/ 0 h 67"/>
                    <a:gd name="T18" fmla="*/ 15 w 15"/>
                    <a:gd name="T1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67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  <a:moveTo>
                        <a:pt x="15" y="67"/>
                      </a:move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6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3" name="Rectangle 688"/>
                <p:cNvSpPr>
                  <a:spLocks noChangeArrowheads="1"/>
                </p:cNvSpPr>
                <p:nvPr/>
              </p:nvSpPr>
              <p:spPr bwMode="auto">
                <a:xfrm>
                  <a:off x="3749" y="2416"/>
                  <a:ext cx="16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4" name="Freeform 689"/>
                <p:cNvSpPr>
                  <a:spLocks noEditPoints="1"/>
                </p:cNvSpPr>
                <p:nvPr/>
              </p:nvSpPr>
              <p:spPr bwMode="auto">
                <a:xfrm>
                  <a:off x="3764" y="2416"/>
                  <a:ext cx="15" cy="4"/>
                </a:xfrm>
                <a:custGeom>
                  <a:avLst/>
                  <a:gdLst>
                    <a:gd name="T0" fmla="*/ 0 w 15"/>
                    <a:gd name="T1" fmla="*/ 0 h 4"/>
                    <a:gd name="T2" fmla="*/ 15 w 15"/>
                    <a:gd name="T3" fmla="*/ 0 h 4"/>
                    <a:gd name="T4" fmla="*/ 15 w 15"/>
                    <a:gd name="T5" fmla="*/ 4 h 4"/>
                    <a:gd name="T6" fmla="*/ 0 w 15"/>
                    <a:gd name="T7" fmla="*/ 4 h 4"/>
                    <a:gd name="T8" fmla="*/ 0 w 15"/>
                    <a:gd name="T9" fmla="*/ 0 h 4"/>
                    <a:gd name="T10" fmla="*/ 0 w 15"/>
                    <a:gd name="T11" fmla="*/ 3 h 4"/>
                    <a:gd name="T12" fmla="*/ 0 w 15"/>
                    <a:gd name="T13" fmla="*/ 0 h 4"/>
                    <a:gd name="T14" fmla="*/ 15 w 15"/>
                    <a:gd name="T15" fmla="*/ 0 h 4"/>
                    <a:gd name="T16" fmla="*/ 15 w 15"/>
                    <a:gd name="T17" fmla="*/ 3 h 4"/>
                    <a:gd name="T18" fmla="*/ 0 w 15"/>
                    <a:gd name="T1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close/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5" name="Freeform 690"/>
                <p:cNvSpPr>
                  <a:spLocks/>
                </p:cNvSpPr>
                <p:nvPr/>
              </p:nvSpPr>
              <p:spPr bwMode="auto">
                <a:xfrm>
                  <a:off x="3750" y="2439"/>
                  <a:ext cx="18" cy="17"/>
                </a:xfrm>
                <a:custGeom>
                  <a:avLst/>
                  <a:gdLst>
                    <a:gd name="T0" fmla="*/ 6 w 18"/>
                    <a:gd name="T1" fmla="*/ 17 h 17"/>
                    <a:gd name="T2" fmla="*/ 0 w 18"/>
                    <a:gd name="T3" fmla="*/ 11 h 17"/>
                    <a:gd name="T4" fmla="*/ 11 w 18"/>
                    <a:gd name="T5" fmla="*/ 0 h 17"/>
                    <a:gd name="T6" fmla="*/ 18 w 18"/>
                    <a:gd name="T7" fmla="*/ 6 h 17"/>
                    <a:gd name="T8" fmla="*/ 6 w 18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6" y="17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18" y="6"/>
                      </a:lnTo>
                      <a:lnTo>
                        <a:pt x="6" y="1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6" name="Freeform 691"/>
                <p:cNvSpPr>
                  <a:spLocks/>
                </p:cNvSpPr>
                <p:nvPr/>
              </p:nvSpPr>
              <p:spPr bwMode="auto">
                <a:xfrm>
                  <a:off x="3750" y="2431"/>
                  <a:ext cx="25" cy="25"/>
                </a:xfrm>
                <a:custGeom>
                  <a:avLst/>
                  <a:gdLst>
                    <a:gd name="T0" fmla="*/ 14 w 25"/>
                    <a:gd name="T1" fmla="*/ 25 h 25"/>
                    <a:gd name="T2" fmla="*/ 0 w 25"/>
                    <a:gd name="T3" fmla="*/ 11 h 25"/>
                    <a:gd name="T4" fmla="*/ 11 w 25"/>
                    <a:gd name="T5" fmla="*/ 0 h 25"/>
                    <a:gd name="T6" fmla="*/ 25 w 25"/>
                    <a:gd name="T7" fmla="*/ 15 h 25"/>
                    <a:gd name="T8" fmla="*/ 14 w 25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14" y="25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25" y="15"/>
                      </a:lnTo>
                      <a:lnTo>
                        <a:pt x="14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7" name="Freeform 692"/>
                <p:cNvSpPr>
                  <a:spLocks/>
                </p:cNvSpPr>
                <p:nvPr/>
              </p:nvSpPr>
              <p:spPr bwMode="auto">
                <a:xfrm>
                  <a:off x="3751" y="2425"/>
                  <a:ext cx="31" cy="31"/>
                </a:xfrm>
                <a:custGeom>
                  <a:avLst/>
                  <a:gdLst>
                    <a:gd name="T0" fmla="*/ 20 w 31"/>
                    <a:gd name="T1" fmla="*/ 31 h 31"/>
                    <a:gd name="T2" fmla="*/ 0 w 31"/>
                    <a:gd name="T3" fmla="*/ 12 h 31"/>
                    <a:gd name="T4" fmla="*/ 11 w 31"/>
                    <a:gd name="T5" fmla="*/ 0 h 31"/>
                    <a:gd name="T6" fmla="*/ 31 w 31"/>
                    <a:gd name="T7" fmla="*/ 20 h 31"/>
                    <a:gd name="T8" fmla="*/ 20 w 31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1">
                      <a:moveTo>
                        <a:pt x="20" y="31"/>
                      </a:moveTo>
                      <a:lnTo>
                        <a:pt x="0" y="12"/>
                      </a:lnTo>
                      <a:lnTo>
                        <a:pt x="11" y="0"/>
                      </a:lnTo>
                      <a:lnTo>
                        <a:pt x="31" y="20"/>
                      </a:lnTo>
                      <a:lnTo>
                        <a:pt x="20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8" name="Freeform 693"/>
                <p:cNvSpPr>
                  <a:spLocks/>
                </p:cNvSpPr>
                <p:nvPr/>
              </p:nvSpPr>
              <p:spPr bwMode="auto">
                <a:xfrm>
                  <a:off x="3751" y="2418"/>
                  <a:ext cx="39" cy="38"/>
                </a:xfrm>
                <a:custGeom>
                  <a:avLst/>
                  <a:gdLst>
                    <a:gd name="T0" fmla="*/ 27 w 39"/>
                    <a:gd name="T1" fmla="*/ 38 h 38"/>
                    <a:gd name="T2" fmla="*/ 0 w 39"/>
                    <a:gd name="T3" fmla="*/ 11 h 38"/>
                    <a:gd name="T4" fmla="*/ 12 w 39"/>
                    <a:gd name="T5" fmla="*/ 0 h 38"/>
                    <a:gd name="T6" fmla="*/ 39 w 39"/>
                    <a:gd name="T7" fmla="*/ 28 h 38"/>
                    <a:gd name="T8" fmla="*/ 27 w 39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8">
                      <a:moveTo>
                        <a:pt x="27" y="38"/>
                      </a:moveTo>
                      <a:lnTo>
                        <a:pt x="0" y="11"/>
                      </a:lnTo>
                      <a:lnTo>
                        <a:pt x="12" y="0"/>
                      </a:lnTo>
                      <a:lnTo>
                        <a:pt x="39" y="28"/>
                      </a:lnTo>
                      <a:lnTo>
                        <a:pt x="27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79" name="Freeform 694"/>
                <p:cNvSpPr>
                  <a:spLocks/>
                </p:cNvSpPr>
                <p:nvPr/>
              </p:nvSpPr>
              <p:spPr bwMode="auto">
                <a:xfrm>
                  <a:off x="3751" y="2411"/>
                  <a:ext cx="42" cy="41"/>
                </a:xfrm>
                <a:custGeom>
                  <a:avLst/>
                  <a:gdLst>
                    <a:gd name="T0" fmla="*/ 31 w 42"/>
                    <a:gd name="T1" fmla="*/ 41 h 41"/>
                    <a:gd name="T2" fmla="*/ 0 w 42"/>
                    <a:gd name="T3" fmla="*/ 11 h 41"/>
                    <a:gd name="T4" fmla="*/ 12 w 42"/>
                    <a:gd name="T5" fmla="*/ 0 h 41"/>
                    <a:gd name="T6" fmla="*/ 42 w 42"/>
                    <a:gd name="T7" fmla="*/ 30 h 41"/>
                    <a:gd name="T8" fmla="*/ 31 w 42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1">
                      <a:moveTo>
                        <a:pt x="31" y="41"/>
                      </a:moveTo>
                      <a:lnTo>
                        <a:pt x="0" y="11"/>
                      </a:lnTo>
                      <a:lnTo>
                        <a:pt x="12" y="0"/>
                      </a:lnTo>
                      <a:lnTo>
                        <a:pt x="42" y="30"/>
                      </a:lnTo>
                      <a:lnTo>
                        <a:pt x="31" y="4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0" name="Freeform 695"/>
                <p:cNvSpPr>
                  <a:spLocks/>
                </p:cNvSpPr>
                <p:nvPr/>
              </p:nvSpPr>
              <p:spPr bwMode="auto">
                <a:xfrm>
                  <a:off x="3759" y="2411"/>
                  <a:ext cx="34" cy="34"/>
                </a:xfrm>
                <a:custGeom>
                  <a:avLst/>
                  <a:gdLst>
                    <a:gd name="T0" fmla="*/ 23 w 34"/>
                    <a:gd name="T1" fmla="*/ 34 h 34"/>
                    <a:gd name="T2" fmla="*/ 0 w 34"/>
                    <a:gd name="T3" fmla="*/ 11 h 34"/>
                    <a:gd name="T4" fmla="*/ 11 w 34"/>
                    <a:gd name="T5" fmla="*/ 0 h 34"/>
                    <a:gd name="T6" fmla="*/ 34 w 34"/>
                    <a:gd name="T7" fmla="*/ 23 h 34"/>
                    <a:gd name="T8" fmla="*/ 23 w 34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3" y="34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34" y="23"/>
                      </a:lnTo>
                      <a:lnTo>
                        <a:pt x="23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1" name="Freeform 696"/>
                <p:cNvSpPr>
                  <a:spLocks/>
                </p:cNvSpPr>
                <p:nvPr/>
              </p:nvSpPr>
              <p:spPr bwMode="auto">
                <a:xfrm>
                  <a:off x="3770" y="2414"/>
                  <a:ext cx="23" cy="23"/>
                </a:xfrm>
                <a:custGeom>
                  <a:avLst/>
                  <a:gdLst>
                    <a:gd name="T0" fmla="*/ 12 w 23"/>
                    <a:gd name="T1" fmla="*/ 23 h 23"/>
                    <a:gd name="T2" fmla="*/ 0 w 23"/>
                    <a:gd name="T3" fmla="*/ 11 h 23"/>
                    <a:gd name="T4" fmla="*/ 11 w 23"/>
                    <a:gd name="T5" fmla="*/ 0 h 23"/>
                    <a:gd name="T6" fmla="*/ 23 w 23"/>
                    <a:gd name="T7" fmla="*/ 12 h 23"/>
                    <a:gd name="T8" fmla="*/ 12 w 23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2" y="23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23" y="12"/>
                      </a:lnTo>
                      <a:lnTo>
                        <a:pt x="12" y="2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2" name="Freeform 697"/>
                <p:cNvSpPr>
                  <a:spLocks/>
                </p:cNvSpPr>
                <p:nvPr/>
              </p:nvSpPr>
              <p:spPr bwMode="auto">
                <a:xfrm>
                  <a:off x="3777" y="2414"/>
                  <a:ext cx="16" cy="16"/>
                </a:xfrm>
                <a:custGeom>
                  <a:avLst/>
                  <a:gdLst>
                    <a:gd name="T0" fmla="*/ 5 w 16"/>
                    <a:gd name="T1" fmla="*/ 16 h 16"/>
                    <a:gd name="T2" fmla="*/ 0 w 16"/>
                    <a:gd name="T3" fmla="*/ 11 h 16"/>
                    <a:gd name="T4" fmla="*/ 11 w 16"/>
                    <a:gd name="T5" fmla="*/ 0 h 16"/>
                    <a:gd name="T6" fmla="*/ 16 w 16"/>
                    <a:gd name="T7" fmla="*/ 5 h 16"/>
                    <a:gd name="T8" fmla="*/ 5 w 16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5" y="16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16" y="5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3" name="Freeform 698"/>
                <p:cNvSpPr>
                  <a:spLocks noEditPoints="1"/>
                </p:cNvSpPr>
                <p:nvPr/>
              </p:nvSpPr>
              <p:spPr bwMode="auto">
                <a:xfrm>
                  <a:off x="3764" y="2416"/>
                  <a:ext cx="15" cy="4"/>
                </a:xfrm>
                <a:custGeom>
                  <a:avLst/>
                  <a:gdLst>
                    <a:gd name="T0" fmla="*/ 0 w 15"/>
                    <a:gd name="T1" fmla="*/ 0 h 4"/>
                    <a:gd name="T2" fmla="*/ 15 w 15"/>
                    <a:gd name="T3" fmla="*/ 0 h 4"/>
                    <a:gd name="T4" fmla="*/ 15 w 15"/>
                    <a:gd name="T5" fmla="*/ 4 h 4"/>
                    <a:gd name="T6" fmla="*/ 0 w 15"/>
                    <a:gd name="T7" fmla="*/ 4 h 4"/>
                    <a:gd name="T8" fmla="*/ 0 w 15"/>
                    <a:gd name="T9" fmla="*/ 0 h 4"/>
                    <a:gd name="T10" fmla="*/ 0 w 15"/>
                    <a:gd name="T11" fmla="*/ 3 h 4"/>
                    <a:gd name="T12" fmla="*/ 0 w 15"/>
                    <a:gd name="T13" fmla="*/ 0 h 4"/>
                    <a:gd name="T14" fmla="*/ 15 w 15"/>
                    <a:gd name="T15" fmla="*/ 0 h 4"/>
                    <a:gd name="T16" fmla="*/ 15 w 15"/>
                    <a:gd name="T17" fmla="*/ 3 h 4"/>
                    <a:gd name="T18" fmla="*/ 0 w 15"/>
                    <a:gd name="T1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close/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4" name="Rectangle 699"/>
                <p:cNvSpPr>
                  <a:spLocks noChangeArrowheads="1"/>
                </p:cNvSpPr>
                <p:nvPr/>
              </p:nvSpPr>
              <p:spPr bwMode="auto">
                <a:xfrm>
                  <a:off x="3749" y="2416"/>
                  <a:ext cx="16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5" name="Freeform 700"/>
                <p:cNvSpPr>
                  <a:spLocks/>
                </p:cNvSpPr>
                <p:nvPr/>
              </p:nvSpPr>
              <p:spPr bwMode="auto">
                <a:xfrm>
                  <a:off x="3749" y="2437"/>
                  <a:ext cx="19" cy="18"/>
                </a:xfrm>
                <a:custGeom>
                  <a:avLst/>
                  <a:gdLst>
                    <a:gd name="T0" fmla="*/ 5 w 19"/>
                    <a:gd name="T1" fmla="*/ 18 h 18"/>
                    <a:gd name="T2" fmla="*/ 0 w 19"/>
                    <a:gd name="T3" fmla="*/ 8 h 18"/>
                    <a:gd name="T4" fmla="*/ 13 w 19"/>
                    <a:gd name="T5" fmla="*/ 0 h 18"/>
                    <a:gd name="T6" fmla="*/ 19 w 19"/>
                    <a:gd name="T7" fmla="*/ 10 h 18"/>
                    <a:gd name="T8" fmla="*/ 5 w 19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5" y="18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9" y="10"/>
                      </a:lnTo>
                      <a:lnTo>
                        <a:pt x="5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6" name="Freeform 701"/>
                <p:cNvSpPr>
                  <a:spLocks/>
                </p:cNvSpPr>
                <p:nvPr/>
              </p:nvSpPr>
              <p:spPr bwMode="auto">
                <a:xfrm>
                  <a:off x="3749" y="2427"/>
                  <a:ext cx="25" cy="28"/>
                </a:xfrm>
                <a:custGeom>
                  <a:avLst/>
                  <a:gdLst>
                    <a:gd name="T0" fmla="*/ 11 w 25"/>
                    <a:gd name="T1" fmla="*/ 28 h 28"/>
                    <a:gd name="T2" fmla="*/ 0 w 25"/>
                    <a:gd name="T3" fmla="*/ 8 h 28"/>
                    <a:gd name="T4" fmla="*/ 14 w 25"/>
                    <a:gd name="T5" fmla="*/ 0 h 28"/>
                    <a:gd name="T6" fmla="*/ 25 w 25"/>
                    <a:gd name="T7" fmla="*/ 20 h 28"/>
                    <a:gd name="T8" fmla="*/ 11 w 25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8">
                      <a:moveTo>
                        <a:pt x="11" y="2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5" y="20"/>
                      </a:lnTo>
                      <a:lnTo>
                        <a:pt x="11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7" name="Freeform 702"/>
                <p:cNvSpPr>
                  <a:spLocks/>
                </p:cNvSpPr>
                <p:nvPr/>
              </p:nvSpPr>
              <p:spPr bwMode="auto">
                <a:xfrm>
                  <a:off x="3750" y="2419"/>
                  <a:ext cx="30" cy="36"/>
                </a:xfrm>
                <a:custGeom>
                  <a:avLst/>
                  <a:gdLst>
                    <a:gd name="T0" fmla="*/ 17 w 30"/>
                    <a:gd name="T1" fmla="*/ 36 h 36"/>
                    <a:gd name="T2" fmla="*/ 0 w 30"/>
                    <a:gd name="T3" fmla="*/ 7 h 36"/>
                    <a:gd name="T4" fmla="*/ 14 w 30"/>
                    <a:gd name="T5" fmla="*/ 0 h 36"/>
                    <a:gd name="T6" fmla="*/ 30 w 30"/>
                    <a:gd name="T7" fmla="*/ 28 h 36"/>
                    <a:gd name="T8" fmla="*/ 17 w 30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6">
                      <a:moveTo>
                        <a:pt x="17" y="36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30" y="28"/>
                      </a:lnTo>
                      <a:lnTo>
                        <a:pt x="17" y="3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8" name="Freeform 703"/>
                <p:cNvSpPr>
                  <a:spLocks/>
                </p:cNvSpPr>
                <p:nvPr/>
              </p:nvSpPr>
              <p:spPr bwMode="auto">
                <a:xfrm>
                  <a:off x="3752" y="2413"/>
                  <a:ext cx="34" cy="42"/>
                </a:xfrm>
                <a:custGeom>
                  <a:avLst/>
                  <a:gdLst>
                    <a:gd name="T0" fmla="*/ 20 w 34"/>
                    <a:gd name="T1" fmla="*/ 42 h 42"/>
                    <a:gd name="T2" fmla="*/ 0 w 34"/>
                    <a:gd name="T3" fmla="*/ 7 h 42"/>
                    <a:gd name="T4" fmla="*/ 14 w 34"/>
                    <a:gd name="T5" fmla="*/ 0 h 42"/>
                    <a:gd name="T6" fmla="*/ 34 w 34"/>
                    <a:gd name="T7" fmla="*/ 34 h 42"/>
                    <a:gd name="T8" fmla="*/ 20 w 34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2">
                      <a:moveTo>
                        <a:pt x="20" y="42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34" y="34"/>
                      </a:lnTo>
                      <a:lnTo>
                        <a:pt x="20" y="4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89" name="Freeform 704"/>
                <p:cNvSpPr>
                  <a:spLocks/>
                </p:cNvSpPr>
                <p:nvPr/>
              </p:nvSpPr>
              <p:spPr bwMode="auto">
                <a:xfrm>
                  <a:off x="3759" y="2413"/>
                  <a:ext cx="33" cy="42"/>
                </a:xfrm>
                <a:custGeom>
                  <a:avLst/>
                  <a:gdLst>
                    <a:gd name="T0" fmla="*/ 20 w 33"/>
                    <a:gd name="T1" fmla="*/ 42 h 42"/>
                    <a:gd name="T2" fmla="*/ 0 w 33"/>
                    <a:gd name="T3" fmla="*/ 7 h 42"/>
                    <a:gd name="T4" fmla="*/ 13 w 33"/>
                    <a:gd name="T5" fmla="*/ 0 h 42"/>
                    <a:gd name="T6" fmla="*/ 33 w 33"/>
                    <a:gd name="T7" fmla="*/ 34 h 42"/>
                    <a:gd name="T8" fmla="*/ 20 w 33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2">
                      <a:moveTo>
                        <a:pt x="20" y="42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33" y="34"/>
                      </a:lnTo>
                      <a:lnTo>
                        <a:pt x="20" y="4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0" name="Freeform 705"/>
                <p:cNvSpPr>
                  <a:spLocks/>
                </p:cNvSpPr>
                <p:nvPr/>
              </p:nvSpPr>
              <p:spPr bwMode="auto">
                <a:xfrm>
                  <a:off x="3766" y="2411"/>
                  <a:ext cx="11" cy="11"/>
                </a:xfrm>
                <a:custGeom>
                  <a:avLst/>
                  <a:gdLst>
                    <a:gd name="T0" fmla="*/ 0 w 11"/>
                    <a:gd name="T1" fmla="*/ 11 h 11"/>
                    <a:gd name="T2" fmla="*/ 0 w 11"/>
                    <a:gd name="T3" fmla="*/ 11 h 11"/>
                    <a:gd name="T4" fmla="*/ 11 w 11"/>
                    <a:gd name="T5" fmla="*/ 0 h 11"/>
                    <a:gd name="T6" fmla="*/ 11 w 11"/>
                    <a:gd name="T7" fmla="*/ 0 h 11"/>
                    <a:gd name="T8" fmla="*/ 0 w 11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0" y="11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1" name="Freeform 706"/>
                <p:cNvSpPr>
                  <a:spLocks/>
                </p:cNvSpPr>
                <p:nvPr/>
              </p:nvSpPr>
              <p:spPr bwMode="auto">
                <a:xfrm>
                  <a:off x="3767" y="2416"/>
                  <a:ext cx="27" cy="32"/>
                </a:xfrm>
                <a:custGeom>
                  <a:avLst/>
                  <a:gdLst>
                    <a:gd name="T0" fmla="*/ 14 w 27"/>
                    <a:gd name="T1" fmla="*/ 32 h 32"/>
                    <a:gd name="T2" fmla="*/ 0 w 27"/>
                    <a:gd name="T3" fmla="*/ 8 h 32"/>
                    <a:gd name="T4" fmla="*/ 13 w 27"/>
                    <a:gd name="T5" fmla="*/ 0 h 32"/>
                    <a:gd name="T6" fmla="*/ 27 w 27"/>
                    <a:gd name="T7" fmla="*/ 25 h 32"/>
                    <a:gd name="T8" fmla="*/ 14 w 27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2">
                      <a:moveTo>
                        <a:pt x="14" y="32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7" y="25"/>
                      </a:ln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2" name="Freeform 707"/>
                <p:cNvSpPr>
                  <a:spLocks/>
                </p:cNvSpPr>
                <p:nvPr/>
              </p:nvSpPr>
              <p:spPr bwMode="auto">
                <a:xfrm>
                  <a:off x="3773" y="2416"/>
                  <a:ext cx="21" cy="21"/>
                </a:xfrm>
                <a:custGeom>
                  <a:avLst/>
                  <a:gdLst>
                    <a:gd name="T0" fmla="*/ 8 w 21"/>
                    <a:gd name="T1" fmla="*/ 21 h 21"/>
                    <a:gd name="T2" fmla="*/ 0 w 21"/>
                    <a:gd name="T3" fmla="*/ 8 h 21"/>
                    <a:gd name="T4" fmla="*/ 13 w 21"/>
                    <a:gd name="T5" fmla="*/ 0 h 21"/>
                    <a:gd name="T6" fmla="*/ 21 w 21"/>
                    <a:gd name="T7" fmla="*/ 13 h 21"/>
                    <a:gd name="T8" fmla="*/ 8 w 21"/>
                    <a:gd name="T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8" y="2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1" y="13"/>
                      </a:lnTo>
                      <a:lnTo>
                        <a:pt x="8" y="2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3" name="Freeform 708"/>
                <p:cNvSpPr>
                  <a:spLocks/>
                </p:cNvSpPr>
                <p:nvPr/>
              </p:nvSpPr>
              <p:spPr bwMode="auto">
                <a:xfrm>
                  <a:off x="3779" y="2416"/>
                  <a:ext cx="15" cy="11"/>
                </a:xfrm>
                <a:custGeom>
                  <a:avLst/>
                  <a:gdLst>
                    <a:gd name="T0" fmla="*/ 2 w 15"/>
                    <a:gd name="T1" fmla="*/ 11 h 11"/>
                    <a:gd name="T2" fmla="*/ 0 w 15"/>
                    <a:gd name="T3" fmla="*/ 8 h 11"/>
                    <a:gd name="T4" fmla="*/ 13 w 15"/>
                    <a:gd name="T5" fmla="*/ 0 h 11"/>
                    <a:gd name="T6" fmla="*/ 15 w 15"/>
                    <a:gd name="T7" fmla="*/ 3 h 11"/>
                    <a:gd name="T8" fmla="*/ 2 w 15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2" y="1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5" y="3"/>
                      </a:lnTo>
                      <a:lnTo>
                        <a:pt x="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4" name="Freeform 709"/>
                <p:cNvSpPr>
                  <a:spLocks/>
                </p:cNvSpPr>
                <p:nvPr/>
              </p:nvSpPr>
              <p:spPr bwMode="auto">
                <a:xfrm>
                  <a:off x="3812" y="2410"/>
                  <a:ext cx="13" cy="16"/>
                </a:xfrm>
                <a:custGeom>
                  <a:avLst/>
                  <a:gdLst>
                    <a:gd name="T0" fmla="*/ 0 w 13"/>
                    <a:gd name="T1" fmla="*/ 3 h 16"/>
                    <a:gd name="T2" fmla="*/ 6 w 13"/>
                    <a:gd name="T3" fmla="*/ 0 h 16"/>
                    <a:gd name="T4" fmla="*/ 13 w 13"/>
                    <a:gd name="T5" fmla="*/ 13 h 16"/>
                    <a:gd name="T6" fmla="*/ 8 w 13"/>
                    <a:gd name="T7" fmla="*/ 16 h 16"/>
                    <a:gd name="T8" fmla="*/ 0 w 13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3"/>
                      </a:moveTo>
                      <a:lnTo>
                        <a:pt x="6" y="0"/>
                      </a:lnTo>
                      <a:lnTo>
                        <a:pt x="13" y="13"/>
                      </a:lnTo>
                      <a:lnTo>
                        <a:pt x="8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5" name="Freeform 710"/>
                <p:cNvSpPr>
                  <a:spLocks/>
                </p:cNvSpPr>
                <p:nvPr/>
              </p:nvSpPr>
              <p:spPr bwMode="auto">
                <a:xfrm>
                  <a:off x="3802" y="2410"/>
                  <a:ext cx="13" cy="16"/>
                </a:xfrm>
                <a:custGeom>
                  <a:avLst/>
                  <a:gdLst>
                    <a:gd name="T0" fmla="*/ 0 w 13"/>
                    <a:gd name="T1" fmla="*/ 3 h 16"/>
                    <a:gd name="T2" fmla="*/ 5 w 13"/>
                    <a:gd name="T3" fmla="*/ 0 h 16"/>
                    <a:gd name="T4" fmla="*/ 13 w 13"/>
                    <a:gd name="T5" fmla="*/ 13 h 16"/>
                    <a:gd name="T6" fmla="*/ 7 w 13"/>
                    <a:gd name="T7" fmla="*/ 16 h 16"/>
                    <a:gd name="T8" fmla="*/ 0 w 13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13" y="13"/>
                      </a:lnTo>
                      <a:lnTo>
                        <a:pt x="7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6" name="Freeform 711"/>
                <p:cNvSpPr>
                  <a:spLocks/>
                </p:cNvSpPr>
                <p:nvPr/>
              </p:nvSpPr>
              <p:spPr bwMode="auto">
                <a:xfrm>
                  <a:off x="3792" y="2410"/>
                  <a:ext cx="12" cy="16"/>
                </a:xfrm>
                <a:custGeom>
                  <a:avLst/>
                  <a:gdLst>
                    <a:gd name="T0" fmla="*/ 0 w 12"/>
                    <a:gd name="T1" fmla="*/ 3 h 16"/>
                    <a:gd name="T2" fmla="*/ 5 w 12"/>
                    <a:gd name="T3" fmla="*/ 0 h 16"/>
                    <a:gd name="T4" fmla="*/ 12 w 12"/>
                    <a:gd name="T5" fmla="*/ 13 h 16"/>
                    <a:gd name="T6" fmla="*/ 7 w 12"/>
                    <a:gd name="T7" fmla="*/ 16 h 16"/>
                    <a:gd name="T8" fmla="*/ 0 w 12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12" y="13"/>
                      </a:lnTo>
                      <a:lnTo>
                        <a:pt x="7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7" name="Freeform 712"/>
                <p:cNvSpPr>
                  <a:spLocks/>
                </p:cNvSpPr>
                <p:nvPr/>
              </p:nvSpPr>
              <p:spPr bwMode="auto">
                <a:xfrm>
                  <a:off x="3781" y="2410"/>
                  <a:ext cx="13" cy="16"/>
                </a:xfrm>
                <a:custGeom>
                  <a:avLst/>
                  <a:gdLst>
                    <a:gd name="T0" fmla="*/ 0 w 13"/>
                    <a:gd name="T1" fmla="*/ 3 h 16"/>
                    <a:gd name="T2" fmla="*/ 6 w 13"/>
                    <a:gd name="T3" fmla="*/ 0 h 16"/>
                    <a:gd name="T4" fmla="*/ 13 w 13"/>
                    <a:gd name="T5" fmla="*/ 13 h 16"/>
                    <a:gd name="T6" fmla="*/ 8 w 13"/>
                    <a:gd name="T7" fmla="*/ 16 h 16"/>
                    <a:gd name="T8" fmla="*/ 0 w 13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3"/>
                      </a:moveTo>
                      <a:lnTo>
                        <a:pt x="6" y="0"/>
                      </a:lnTo>
                      <a:lnTo>
                        <a:pt x="13" y="13"/>
                      </a:lnTo>
                      <a:lnTo>
                        <a:pt x="8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8" name="Freeform 713"/>
                <p:cNvSpPr>
                  <a:spLocks/>
                </p:cNvSpPr>
                <p:nvPr/>
              </p:nvSpPr>
              <p:spPr bwMode="auto">
                <a:xfrm>
                  <a:off x="3771" y="2410"/>
                  <a:ext cx="12" cy="16"/>
                </a:xfrm>
                <a:custGeom>
                  <a:avLst/>
                  <a:gdLst>
                    <a:gd name="T0" fmla="*/ 0 w 12"/>
                    <a:gd name="T1" fmla="*/ 2 h 16"/>
                    <a:gd name="T2" fmla="*/ 5 w 12"/>
                    <a:gd name="T3" fmla="*/ 0 h 16"/>
                    <a:gd name="T4" fmla="*/ 12 w 12"/>
                    <a:gd name="T5" fmla="*/ 13 h 16"/>
                    <a:gd name="T6" fmla="*/ 6 w 12"/>
                    <a:gd name="T7" fmla="*/ 16 h 16"/>
                    <a:gd name="T8" fmla="*/ 0 w 1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2"/>
                      </a:moveTo>
                      <a:lnTo>
                        <a:pt x="5" y="0"/>
                      </a:lnTo>
                      <a:lnTo>
                        <a:pt x="12" y="13"/>
                      </a:lnTo>
                      <a:lnTo>
                        <a:pt x="6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99" name="Rectangle 714"/>
                <p:cNvSpPr>
                  <a:spLocks noChangeArrowheads="1"/>
                </p:cNvSpPr>
                <p:nvPr/>
              </p:nvSpPr>
              <p:spPr bwMode="auto">
                <a:xfrm>
                  <a:off x="3772" y="2409"/>
                  <a:ext cx="5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0" name="Rectangle 715"/>
                <p:cNvSpPr>
                  <a:spLocks noChangeArrowheads="1"/>
                </p:cNvSpPr>
                <p:nvPr/>
              </p:nvSpPr>
              <p:spPr bwMode="auto">
                <a:xfrm>
                  <a:off x="3772" y="2412"/>
                  <a:ext cx="5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1" name="Freeform 716"/>
                <p:cNvSpPr>
                  <a:spLocks/>
                </p:cNvSpPr>
                <p:nvPr/>
              </p:nvSpPr>
              <p:spPr bwMode="auto">
                <a:xfrm>
                  <a:off x="3812" y="2570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2" name="Freeform 717"/>
                <p:cNvSpPr>
                  <a:spLocks/>
                </p:cNvSpPr>
                <p:nvPr/>
              </p:nvSpPr>
              <p:spPr bwMode="auto">
                <a:xfrm>
                  <a:off x="3812" y="2570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3" name="Freeform 718"/>
                <p:cNvSpPr>
                  <a:spLocks noEditPoints="1"/>
                </p:cNvSpPr>
                <p:nvPr/>
              </p:nvSpPr>
              <p:spPr bwMode="auto">
                <a:xfrm>
                  <a:off x="3809" y="2567"/>
                  <a:ext cx="29" cy="29"/>
                </a:xfrm>
                <a:custGeom>
                  <a:avLst/>
                  <a:gdLst>
                    <a:gd name="T0" fmla="*/ 27 w 29"/>
                    <a:gd name="T1" fmla="*/ 23 h 29"/>
                    <a:gd name="T2" fmla="*/ 23 w 29"/>
                    <a:gd name="T3" fmla="*/ 27 h 29"/>
                    <a:gd name="T4" fmla="*/ 18 w 29"/>
                    <a:gd name="T5" fmla="*/ 29 h 29"/>
                    <a:gd name="T6" fmla="*/ 12 w 29"/>
                    <a:gd name="T7" fmla="*/ 15 h 29"/>
                    <a:gd name="T8" fmla="*/ 17 w 29"/>
                    <a:gd name="T9" fmla="*/ 13 h 29"/>
                    <a:gd name="T10" fmla="*/ 27 w 29"/>
                    <a:gd name="T11" fmla="*/ 23 h 29"/>
                    <a:gd name="T12" fmla="*/ 29 w 29"/>
                    <a:gd name="T13" fmla="*/ 12 h 29"/>
                    <a:gd name="T14" fmla="*/ 29 w 29"/>
                    <a:gd name="T15" fmla="*/ 18 h 29"/>
                    <a:gd name="T16" fmla="*/ 27 w 29"/>
                    <a:gd name="T17" fmla="*/ 23 h 29"/>
                    <a:gd name="T18" fmla="*/ 13 w 29"/>
                    <a:gd name="T19" fmla="*/ 17 h 29"/>
                    <a:gd name="T20" fmla="*/ 15 w 29"/>
                    <a:gd name="T21" fmla="*/ 12 h 29"/>
                    <a:gd name="T22" fmla="*/ 29 w 29"/>
                    <a:gd name="T23" fmla="*/ 12 h 29"/>
                    <a:gd name="T24" fmla="*/ 23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2 h 29"/>
                    <a:gd name="T30" fmla="*/ 15 w 29"/>
                    <a:gd name="T31" fmla="*/ 17 h 29"/>
                    <a:gd name="T32" fmla="*/ 13 w 29"/>
                    <a:gd name="T33" fmla="*/ 12 h 29"/>
                    <a:gd name="T34" fmla="*/ 23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3 w 29"/>
                    <a:gd name="T41" fmla="*/ 2 h 29"/>
                    <a:gd name="T42" fmla="*/ 17 w 29"/>
                    <a:gd name="T43" fmla="*/ 16 h 29"/>
                    <a:gd name="T44" fmla="*/ 12 w 29"/>
                    <a:gd name="T45" fmla="*/ 14 h 29"/>
                    <a:gd name="T46" fmla="*/ 12 w 29"/>
                    <a:gd name="T47" fmla="*/ 0 h 29"/>
                    <a:gd name="T48" fmla="*/ 2 w 29"/>
                    <a:gd name="T49" fmla="*/ 6 h 29"/>
                    <a:gd name="T50" fmla="*/ 7 w 29"/>
                    <a:gd name="T51" fmla="*/ 2 h 29"/>
                    <a:gd name="T52" fmla="*/ 12 w 29"/>
                    <a:gd name="T53" fmla="*/ 0 h 29"/>
                    <a:gd name="T54" fmla="*/ 18 w 29"/>
                    <a:gd name="T55" fmla="*/ 14 h 29"/>
                    <a:gd name="T56" fmla="*/ 12 w 29"/>
                    <a:gd name="T57" fmla="*/ 16 h 29"/>
                    <a:gd name="T58" fmla="*/ 2 w 29"/>
                    <a:gd name="T59" fmla="*/ 6 h 29"/>
                    <a:gd name="T60" fmla="*/ 0 w 29"/>
                    <a:gd name="T61" fmla="*/ 18 h 29"/>
                    <a:gd name="T62" fmla="*/ 0 w 29"/>
                    <a:gd name="T63" fmla="*/ 12 h 29"/>
                    <a:gd name="T64" fmla="*/ 2 w 29"/>
                    <a:gd name="T65" fmla="*/ 6 h 29"/>
                    <a:gd name="T66" fmla="*/ 17 w 29"/>
                    <a:gd name="T67" fmla="*/ 12 h 29"/>
                    <a:gd name="T68" fmla="*/ 15 w 29"/>
                    <a:gd name="T69" fmla="*/ 17 h 29"/>
                    <a:gd name="T70" fmla="*/ 0 w 29"/>
                    <a:gd name="T71" fmla="*/ 18 h 29"/>
                    <a:gd name="T72" fmla="*/ 7 w 29"/>
                    <a:gd name="T73" fmla="*/ 27 h 29"/>
                    <a:gd name="T74" fmla="*/ 2 w 29"/>
                    <a:gd name="T75" fmla="*/ 23 h 29"/>
                    <a:gd name="T76" fmla="*/ 0 w 29"/>
                    <a:gd name="T77" fmla="*/ 18 h 29"/>
                    <a:gd name="T78" fmla="*/ 15 w 29"/>
                    <a:gd name="T79" fmla="*/ 12 h 29"/>
                    <a:gd name="T80" fmla="*/ 17 w 29"/>
                    <a:gd name="T81" fmla="*/ 17 h 29"/>
                    <a:gd name="T82" fmla="*/ 7 w 29"/>
                    <a:gd name="T83" fmla="*/ 27 h 29"/>
                    <a:gd name="T84" fmla="*/ 18 w 29"/>
                    <a:gd name="T85" fmla="*/ 29 h 29"/>
                    <a:gd name="T86" fmla="*/ 12 w 29"/>
                    <a:gd name="T87" fmla="*/ 29 h 29"/>
                    <a:gd name="T88" fmla="*/ 7 w 29"/>
                    <a:gd name="T89" fmla="*/ 27 h 29"/>
                    <a:gd name="T90" fmla="*/ 12 w 29"/>
                    <a:gd name="T91" fmla="*/ 12 h 29"/>
                    <a:gd name="T92" fmla="*/ 18 w 29"/>
                    <a:gd name="T93" fmla="*/ 15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3"/>
                      </a:moveTo>
                      <a:lnTo>
                        <a:pt x="23" y="27"/>
                      </a:lnTo>
                      <a:lnTo>
                        <a:pt x="18" y="29"/>
                      </a:lnTo>
                      <a:lnTo>
                        <a:pt x="12" y="15"/>
                      </a:lnTo>
                      <a:lnTo>
                        <a:pt x="17" y="13"/>
                      </a:lnTo>
                      <a:lnTo>
                        <a:pt x="27" y="23"/>
                      </a:lnTo>
                      <a:close/>
                      <a:moveTo>
                        <a:pt x="29" y="12"/>
                      </a:moveTo>
                      <a:lnTo>
                        <a:pt x="29" y="18"/>
                      </a:lnTo>
                      <a:lnTo>
                        <a:pt x="27" y="23"/>
                      </a:lnTo>
                      <a:lnTo>
                        <a:pt x="13" y="17"/>
                      </a:lnTo>
                      <a:lnTo>
                        <a:pt x="15" y="12"/>
                      </a:lnTo>
                      <a:lnTo>
                        <a:pt x="29" y="12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2"/>
                      </a:lnTo>
                      <a:lnTo>
                        <a:pt x="15" y="17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6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2" y="6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8"/>
                      </a:move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17" y="12"/>
                      </a:lnTo>
                      <a:lnTo>
                        <a:pt x="15" y="17"/>
                      </a:lnTo>
                      <a:lnTo>
                        <a:pt x="0" y="18"/>
                      </a:lnTo>
                      <a:close/>
                      <a:moveTo>
                        <a:pt x="7" y="27"/>
                      </a:moveTo>
                      <a:lnTo>
                        <a:pt x="2" y="23"/>
                      </a:lnTo>
                      <a:lnTo>
                        <a:pt x="0" y="18"/>
                      </a:lnTo>
                      <a:lnTo>
                        <a:pt x="15" y="12"/>
                      </a:lnTo>
                      <a:lnTo>
                        <a:pt x="17" y="17"/>
                      </a:lnTo>
                      <a:lnTo>
                        <a:pt x="7" y="27"/>
                      </a:lnTo>
                      <a:close/>
                      <a:moveTo>
                        <a:pt x="18" y="29"/>
                      </a:moveTo>
                      <a:lnTo>
                        <a:pt x="12" y="29"/>
                      </a:lnTo>
                      <a:lnTo>
                        <a:pt x="7" y="27"/>
                      </a:lnTo>
                      <a:lnTo>
                        <a:pt x="12" y="12"/>
                      </a:lnTo>
                      <a:lnTo>
                        <a:pt x="18" y="15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4" name="Freeform 719"/>
                <p:cNvSpPr>
                  <a:spLocks/>
                </p:cNvSpPr>
                <p:nvPr/>
              </p:nvSpPr>
              <p:spPr bwMode="auto">
                <a:xfrm>
                  <a:off x="3946" y="2755"/>
                  <a:ext cx="43" cy="53"/>
                </a:xfrm>
                <a:custGeom>
                  <a:avLst/>
                  <a:gdLst>
                    <a:gd name="T0" fmla="*/ 30 w 43"/>
                    <a:gd name="T1" fmla="*/ 53 h 53"/>
                    <a:gd name="T2" fmla="*/ 0 w 43"/>
                    <a:gd name="T3" fmla="*/ 8 h 53"/>
                    <a:gd name="T4" fmla="*/ 13 w 43"/>
                    <a:gd name="T5" fmla="*/ 0 h 53"/>
                    <a:gd name="T6" fmla="*/ 43 w 43"/>
                    <a:gd name="T7" fmla="*/ 44 h 53"/>
                    <a:gd name="T8" fmla="*/ 30 w 43"/>
                    <a:gd name="T9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53">
                      <a:moveTo>
                        <a:pt x="30" y="53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43" y="44"/>
                      </a:lnTo>
                      <a:lnTo>
                        <a:pt x="30" y="5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5" name="Freeform 720"/>
                <p:cNvSpPr>
                  <a:spLocks/>
                </p:cNvSpPr>
                <p:nvPr/>
              </p:nvSpPr>
              <p:spPr bwMode="auto">
                <a:xfrm>
                  <a:off x="3858" y="2681"/>
                  <a:ext cx="24" cy="23"/>
                </a:xfrm>
                <a:custGeom>
                  <a:avLst/>
                  <a:gdLst>
                    <a:gd name="T0" fmla="*/ 11 w 24"/>
                    <a:gd name="T1" fmla="*/ 0 h 23"/>
                    <a:gd name="T2" fmla="*/ 24 w 24"/>
                    <a:gd name="T3" fmla="*/ 12 h 23"/>
                    <a:gd name="T4" fmla="*/ 13 w 24"/>
                    <a:gd name="T5" fmla="*/ 23 h 23"/>
                    <a:gd name="T6" fmla="*/ 0 w 24"/>
                    <a:gd name="T7" fmla="*/ 11 h 23"/>
                    <a:gd name="T8" fmla="*/ 11 w 24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3">
                      <a:moveTo>
                        <a:pt x="11" y="0"/>
                      </a:moveTo>
                      <a:lnTo>
                        <a:pt x="24" y="12"/>
                      </a:lnTo>
                      <a:lnTo>
                        <a:pt x="13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6" name="Freeform 721"/>
                <p:cNvSpPr>
                  <a:spLocks/>
                </p:cNvSpPr>
                <p:nvPr/>
              </p:nvSpPr>
              <p:spPr bwMode="auto">
                <a:xfrm>
                  <a:off x="3858" y="2681"/>
                  <a:ext cx="24" cy="23"/>
                </a:xfrm>
                <a:custGeom>
                  <a:avLst/>
                  <a:gdLst>
                    <a:gd name="T0" fmla="*/ 24 w 24"/>
                    <a:gd name="T1" fmla="*/ 11 h 23"/>
                    <a:gd name="T2" fmla="*/ 11 w 24"/>
                    <a:gd name="T3" fmla="*/ 23 h 23"/>
                    <a:gd name="T4" fmla="*/ 0 w 24"/>
                    <a:gd name="T5" fmla="*/ 12 h 23"/>
                    <a:gd name="T6" fmla="*/ 13 w 24"/>
                    <a:gd name="T7" fmla="*/ 0 h 23"/>
                    <a:gd name="T8" fmla="*/ 24 w 24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3">
                      <a:moveTo>
                        <a:pt x="24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3" y="0"/>
                      </a:lnTo>
                      <a:lnTo>
                        <a:pt x="2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7" name="Freeform 722"/>
                <p:cNvSpPr>
                  <a:spLocks noEditPoints="1"/>
                </p:cNvSpPr>
                <p:nvPr/>
              </p:nvSpPr>
              <p:spPr bwMode="auto">
                <a:xfrm>
                  <a:off x="3856" y="2678"/>
                  <a:ext cx="28" cy="29"/>
                </a:xfrm>
                <a:custGeom>
                  <a:avLst/>
                  <a:gdLst>
                    <a:gd name="T0" fmla="*/ 26 w 28"/>
                    <a:gd name="T1" fmla="*/ 23 h 29"/>
                    <a:gd name="T2" fmla="*/ 22 w 28"/>
                    <a:gd name="T3" fmla="*/ 27 h 29"/>
                    <a:gd name="T4" fmla="*/ 17 w 28"/>
                    <a:gd name="T5" fmla="*/ 29 h 29"/>
                    <a:gd name="T6" fmla="*/ 11 w 28"/>
                    <a:gd name="T7" fmla="*/ 14 h 29"/>
                    <a:gd name="T8" fmla="*/ 16 w 28"/>
                    <a:gd name="T9" fmla="*/ 12 h 29"/>
                    <a:gd name="T10" fmla="*/ 26 w 28"/>
                    <a:gd name="T11" fmla="*/ 23 h 29"/>
                    <a:gd name="T12" fmla="*/ 28 w 28"/>
                    <a:gd name="T13" fmla="*/ 11 h 29"/>
                    <a:gd name="T14" fmla="*/ 28 w 28"/>
                    <a:gd name="T15" fmla="*/ 18 h 29"/>
                    <a:gd name="T16" fmla="*/ 26 w 28"/>
                    <a:gd name="T17" fmla="*/ 23 h 29"/>
                    <a:gd name="T18" fmla="*/ 12 w 28"/>
                    <a:gd name="T19" fmla="*/ 16 h 29"/>
                    <a:gd name="T20" fmla="*/ 15 w 28"/>
                    <a:gd name="T21" fmla="*/ 11 h 29"/>
                    <a:gd name="T22" fmla="*/ 28 w 28"/>
                    <a:gd name="T23" fmla="*/ 11 h 29"/>
                    <a:gd name="T24" fmla="*/ 22 w 28"/>
                    <a:gd name="T25" fmla="*/ 2 h 29"/>
                    <a:gd name="T26" fmla="*/ 26 w 28"/>
                    <a:gd name="T27" fmla="*/ 6 h 29"/>
                    <a:gd name="T28" fmla="*/ 28 w 28"/>
                    <a:gd name="T29" fmla="*/ 11 h 29"/>
                    <a:gd name="T30" fmla="*/ 15 w 28"/>
                    <a:gd name="T31" fmla="*/ 18 h 29"/>
                    <a:gd name="T32" fmla="*/ 12 w 28"/>
                    <a:gd name="T33" fmla="*/ 13 h 29"/>
                    <a:gd name="T34" fmla="*/ 22 w 28"/>
                    <a:gd name="T35" fmla="*/ 2 h 29"/>
                    <a:gd name="T36" fmla="*/ 11 w 28"/>
                    <a:gd name="T37" fmla="*/ 0 h 29"/>
                    <a:gd name="T38" fmla="*/ 17 w 28"/>
                    <a:gd name="T39" fmla="*/ 0 h 29"/>
                    <a:gd name="T40" fmla="*/ 22 w 28"/>
                    <a:gd name="T41" fmla="*/ 2 h 29"/>
                    <a:gd name="T42" fmla="*/ 16 w 28"/>
                    <a:gd name="T43" fmla="*/ 17 h 29"/>
                    <a:gd name="T44" fmla="*/ 11 w 28"/>
                    <a:gd name="T45" fmla="*/ 15 h 29"/>
                    <a:gd name="T46" fmla="*/ 11 w 28"/>
                    <a:gd name="T47" fmla="*/ 0 h 29"/>
                    <a:gd name="T48" fmla="*/ 2 w 28"/>
                    <a:gd name="T49" fmla="*/ 7 h 29"/>
                    <a:gd name="T50" fmla="*/ 6 w 28"/>
                    <a:gd name="T51" fmla="*/ 2 h 29"/>
                    <a:gd name="T52" fmla="*/ 11 w 28"/>
                    <a:gd name="T53" fmla="*/ 0 h 29"/>
                    <a:gd name="T54" fmla="*/ 17 w 28"/>
                    <a:gd name="T55" fmla="*/ 15 h 29"/>
                    <a:gd name="T56" fmla="*/ 12 w 28"/>
                    <a:gd name="T57" fmla="*/ 17 h 29"/>
                    <a:gd name="T58" fmla="*/ 2 w 28"/>
                    <a:gd name="T59" fmla="*/ 7 h 29"/>
                    <a:gd name="T60" fmla="*/ 0 w 28"/>
                    <a:gd name="T61" fmla="*/ 18 h 29"/>
                    <a:gd name="T62" fmla="*/ 0 w 28"/>
                    <a:gd name="T63" fmla="*/ 11 h 29"/>
                    <a:gd name="T64" fmla="*/ 2 w 28"/>
                    <a:gd name="T65" fmla="*/ 7 h 29"/>
                    <a:gd name="T66" fmla="*/ 16 w 28"/>
                    <a:gd name="T67" fmla="*/ 12 h 29"/>
                    <a:gd name="T68" fmla="*/ 14 w 28"/>
                    <a:gd name="T69" fmla="*/ 18 h 29"/>
                    <a:gd name="T70" fmla="*/ 0 w 28"/>
                    <a:gd name="T71" fmla="*/ 18 h 29"/>
                    <a:gd name="T72" fmla="*/ 6 w 28"/>
                    <a:gd name="T73" fmla="*/ 27 h 29"/>
                    <a:gd name="T74" fmla="*/ 2 w 28"/>
                    <a:gd name="T75" fmla="*/ 23 h 29"/>
                    <a:gd name="T76" fmla="*/ 0 w 28"/>
                    <a:gd name="T77" fmla="*/ 18 h 29"/>
                    <a:gd name="T78" fmla="*/ 14 w 28"/>
                    <a:gd name="T79" fmla="*/ 11 h 29"/>
                    <a:gd name="T80" fmla="*/ 16 w 28"/>
                    <a:gd name="T81" fmla="*/ 17 h 29"/>
                    <a:gd name="T82" fmla="*/ 6 w 28"/>
                    <a:gd name="T83" fmla="*/ 27 h 29"/>
                    <a:gd name="T84" fmla="*/ 17 w 28"/>
                    <a:gd name="T85" fmla="*/ 29 h 29"/>
                    <a:gd name="T86" fmla="*/ 11 w 28"/>
                    <a:gd name="T87" fmla="*/ 29 h 29"/>
                    <a:gd name="T88" fmla="*/ 6 w 28"/>
                    <a:gd name="T89" fmla="*/ 27 h 29"/>
                    <a:gd name="T90" fmla="*/ 12 w 28"/>
                    <a:gd name="T91" fmla="*/ 12 h 29"/>
                    <a:gd name="T92" fmla="*/ 17 w 28"/>
                    <a:gd name="T93" fmla="*/ 14 h 29"/>
                    <a:gd name="T94" fmla="*/ 17 w 28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9">
                      <a:moveTo>
                        <a:pt x="26" y="23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6" y="23"/>
                      </a:lnTo>
                      <a:close/>
                      <a:moveTo>
                        <a:pt x="28" y="11"/>
                      </a:moveTo>
                      <a:lnTo>
                        <a:pt x="28" y="18"/>
                      </a:lnTo>
                      <a:lnTo>
                        <a:pt x="26" y="23"/>
                      </a:lnTo>
                      <a:lnTo>
                        <a:pt x="12" y="16"/>
                      </a:lnTo>
                      <a:lnTo>
                        <a:pt x="15" y="11"/>
                      </a:lnTo>
                      <a:lnTo>
                        <a:pt x="28" y="11"/>
                      </a:lnTo>
                      <a:close/>
                      <a:moveTo>
                        <a:pt x="22" y="2"/>
                      </a:moveTo>
                      <a:lnTo>
                        <a:pt x="26" y="6"/>
                      </a:lnTo>
                      <a:lnTo>
                        <a:pt x="28" y="11"/>
                      </a:lnTo>
                      <a:lnTo>
                        <a:pt x="15" y="18"/>
                      </a:lnTo>
                      <a:lnTo>
                        <a:pt x="12" y="13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7"/>
                      </a:lnTo>
                      <a:lnTo>
                        <a:pt x="11" y="15"/>
                      </a:lnTo>
                      <a:lnTo>
                        <a:pt x="11" y="0"/>
                      </a:lnTo>
                      <a:close/>
                      <a:moveTo>
                        <a:pt x="2" y="7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2" y="7"/>
                      </a:lnTo>
                      <a:close/>
                      <a:moveTo>
                        <a:pt x="0" y="18"/>
                      </a:moveTo>
                      <a:lnTo>
                        <a:pt x="0" y="11"/>
                      </a:lnTo>
                      <a:lnTo>
                        <a:pt x="2" y="7"/>
                      </a:lnTo>
                      <a:lnTo>
                        <a:pt x="16" y="12"/>
                      </a:lnTo>
                      <a:lnTo>
                        <a:pt x="14" y="18"/>
                      </a:lnTo>
                      <a:lnTo>
                        <a:pt x="0" y="18"/>
                      </a:lnTo>
                      <a:close/>
                      <a:moveTo>
                        <a:pt x="6" y="27"/>
                      </a:moveTo>
                      <a:lnTo>
                        <a:pt x="2" y="23"/>
                      </a:lnTo>
                      <a:lnTo>
                        <a:pt x="0" y="18"/>
                      </a:lnTo>
                      <a:lnTo>
                        <a:pt x="14" y="11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8" name="Freeform 723"/>
                <p:cNvSpPr>
                  <a:spLocks/>
                </p:cNvSpPr>
                <p:nvPr/>
              </p:nvSpPr>
              <p:spPr bwMode="auto">
                <a:xfrm>
                  <a:off x="3898" y="2671"/>
                  <a:ext cx="37" cy="51"/>
                </a:xfrm>
                <a:custGeom>
                  <a:avLst/>
                  <a:gdLst>
                    <a:gd name="T0" fmla="*/ 23 w 37"/>
                    <a:gd name="T1" fmla="*/ 51 h 51"/>
                    <a:gd name="T2" fmla="*/ 0 w 37"/>
                    <a:gd name="T3" fmla="*/ 7 h 51"/>
                    <a:gd name="T4" fmla="*/ 14 w 37"/>
                    <a:gd name="T5" fmla="*/ 0 h 51"/>
                    <a:gd name="T6" fmla="*/ 37 w 37"/>
                    <a:gd name="T7" fmla="*/ 44 h 51"/>
                    <a:gd name="T8" fmla="*/ 23 w 37"/>
                    <a:gd name="T9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51">
                      <a:moveTo>
                        <a:pt x="23" y="51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37" y="44"/>
                      </a:lnTo>
                      <a:lnTo>
                        <a:pt x="23" y="5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09" name="Freeform 724"/>
                <p:cNvSpPr>
                  <a:spLocks/>
                </p:cNvSpPr>
                <p:nvPr/>
              </p:nvSpPr>
              <p:spPr bwMode="auto">
                <a:xfrm>
                  <a:off x="3906" y="2687"/>
                  <a:ext cx="38" cy="52"/>
                </a:xfrm>
                <a:custGeom>
                  <a:avLst/>
                  <a:gdLst>
                    <a:gd name="T0" fmla="*/ 25 w 38"/>
                    <a:gd name="T1" fmla="*/ 52 h 52"/>
                    <a:gd name="T2" fmla="*/ 0 w 38"/>
                    <a:gd name="T3" fmla="*/ 7 h 52"/>
                    <a:gd name="T4" fmla="*/ 13 w 38"/>
                    <a:gd name="T5" fmla="*/ 0 h 52"/>
                    <a:gd name="T6" fmla="*/ 38 w 38"/>
                    <a:gd name="T7" fmla="*/ 44 h 52"/>
                    <a:gd name="T8" fmla="*/ 25 w 38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52">
                      <a:moveTo>
                        <a:pt x="25" y="52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38" y="44"/>
                      </a:lnTo>
                      <a:lnTo>
                        <a:pt x="25" y="5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0" name="Freeform 725"/>
                <p:cNvSpPr>
                  <a:spLocks/>
                </p:cNvSpPr>
                <p:nvPr/>
              </p:nvSpPr>
              <p:spPr bwMode="auto">
                <a:xfrm>
                  <a:off x="3980" y="2888"/>
                  <a:ext cx="20" cy="20"/>
                </a:xfrm>
                <a:custGeom>
                  <a:avLst/>
                  <a:gdLst>
                    <a:gd name="T0" fmla="*/ 20 w 20"/>
                    <a:gd name="T1" fmla="*/ 11 h 20"/>
                    <a:gd name="T2" fmla="*/ 11 w 20"/>
                    <a:gd name="T3" fmla="*/ 20 h 20"/>
                    <a:gd name="T4" fmla="*/ 0 w 20"/>
                    <a:gd name="T5" fmla="*/ 9 h 20"/>
                    <a:gd name="T6" fmla="*/ 9 w 20"/>
                    <a:gd name="T7" fmla="*/ 0 h 20"/>
                    <a:gd name="T8" fmla="*/ 20 w 20"/>
                    <a:gd name="T9" fmla="*/ 1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0">
                      <a:moveTo>
                        <a:pt x="20" y="11"/>
                      </a:moveTo>
                      <a:lnTo>
                        <a:pt x="11" y="20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1" name="Rectangle 726"/>
                <p:cNvSpPr>
                  <a:spLocks noChangeArrowheads="1"/>
                </p:cNvSpPr>
                <p:nvPr/>
              </p:nvSpPr>
              <p:spPr bwMode="auto">
                <a:xfrm>
                  <a:off x="3978" y="2888"/>
                  <a:ext cx="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2" name="Freeform 727"/>
                <p:cNvSpPr>
                  <a:spLocks noEditPoints="1"/>
                </p:cNvSpPr>
                <p:nvPr/>
              </p:nvSpPr>
              <p:spPr bwMode="auto">
                <a:xfrm>
                  <a:off x="3969" y="2888"/>
                  <a:ext cx="16" cy="12"/>
                </a:xfrm>
                <a:custGeom>
                  <a:avLst/>
                  <a:gdLst>
                    <a:gd name="T0" fmla="*/ 1 w 16"/>
                    <a:gd name="T1" fmla="*/ 0 h 12"/>
                    <a:gd name="T2" fmla="*/ 14 w 16"/>
                    <a:gd name="T3" fmla="*/ 1 h 12"/>
                    <a:gd name="T4" fmla="*/ 16 w 16"/>
                    <a:gd name="T5" fmla="*/ 4 h 12"/>
                    <a:gd name="T6" fmla="*/ 2 w 16"/>
                    <a:gd name="T7" fmla="*/ 12 h 12"/>
                    <a:gd name="T8" fmla="*/ 0 w 16"/>
                    <a:gd name="T9" fmla="*/ 8 h 12"/>
                    <a:gd name="T10" fmla="*/ 1 w 16"/>
                    <a:gd name="T11" fmla="*/ 0 h 12"/>
                    <a:gd name="T12" fmla="*/ 0 w 16"/>
                    <a:gd name="T13" fmla="*/ 2 h 12"/>
                    <a:gd name="T14" fmla="*/ 1 w 16"/>
                    <a:gd name="T15" fmla="*/ 0 h 12"/>
                    <a:gd name="T16" fmla="*/ 13 w 16"/>
                    <a:gd name="T17" fmla="*/ 9 h 12"/>
                    <a:gd name="T18" fmla="*/ 12 w 16"/>
                    <a:gd name="T19" fmla="*/ 11 h 12"/>
                    <a:gd name="T20" fmla="*/ 0 w 16"/>
                    <a:gd name="T21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2">
                      <a:moveTo>
                        <a:pt x="1" y="0"/>
                      </a:moveTo>
                      <a:lnTo>
                        <a:pt x="14" y="1"/>
                      </a:lnTo>
                      <a:lnTo>
                        <a:pt x="16" y="4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1" y="0"/>
                      </a:lnTo>
                      <a:close/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13" y="9"/>
                      </a:lnTo>
                      <a:lnTo>
                        <a:pt x="12" y="1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3" name="Freeform 728"/>
                <p:cNvSpPr>
                  <a:spLocks/>
                </p:cNvSpPr>
                <p:nvPr/>
              </p:nvSpPr>
              <p:spPr bwMode="auto">
                <a:xfrm>
                  <a:off x="3973" y="2890"/>
                  <a:ext cx="18" cy="18"/>
                </a:xfrm>
                <a:custGeom>
                  <a:avLst/>
                  <a:gdLst>
                    <a:gd name="T0" fmla="*/ 11 w 18"/>
                    <a:gd name="T1" fmla="*/ 0 h 18"/>
                    <a:gd name="T2" fmla="*/ 18 w 18"/>
                    <a:gd name="T3" fmla="*/ 7 h 18"/>
                    <a:gd name="T4" fmla="*/ 7 w 18"/>
                    <a:gd name="T5" fmla="*/ 18 h 18"/>
                    <a:gd name="T6" fmla="*/ 0 w 18"/>
                    <a:gd name="T7" fmla="*/ 12 h 18"/>
                    <a:gd name="T8" fmla="*/ 11 w 18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1" y="0"/>
                      </a:moveTo>
                      <a:lnTo>
                        <a:pt x="18" y="7"/>
                      </a:lnTo>
                      <a:lnTo>
                        <a:pt x="7" y="18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4" name="Freeform 729"/>
                <p:cNvSpPr>
                  <a:spLocks/>
                </p:cNvSpPr>
                <p:nvPr/>
              </p:nvSpPr>
              <p:spPr bwMode="auto">
                <a:xfrm>
                  <a:off x="4029" y="2867"/>
                  <a:ext cx="15" cy="8"/>
                </a:xfrm>
                <a:custGeom>
                  <a:avLst/>
                  <a:gdLst>
                    <a:gd name="T0" fmla="*/ 1 w 15"/>
                    <a:gd name="T1" fmla="*/ 8 h 8"/>
                    <a:gd name="T2" fmla="*/ 0 w 15"/>
                    <a:gd name="T3" fmla="*/ 7 h 8"/>
                    <a:gd name="T4" fmla="*/ 14 w 15"/>
                    <a:gd name="T5" fmla="*/ 0 h 8"/>
                    <a:gd name="T6" fmla="*/ 15 w 15"/>
                    <a:gd name="T7" fmla="*/ 0 h 8"/>
                    <a:gd name="T8" fmla="*/ 1 w 15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8">
                      <a:moveTo>
                        <a:pt x="1" y="8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" y="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5" name="Freeform 730"/>
                <p:cNvSpPr>
                  <a:spLocks/>
                </p:cNvSpPr>
                <p:nvPr/>
              </p:nvSpPr>
              <p:spPr bwMode="auto">
                <a:xfrm>
                  <a:off x="4024" y="2858"/>
                  <a:ext cx="13" cy="12"/>
                </a:xfrm>
                <a:custGeom>
                  <a:avLst/>
                  <a:gdLst>
                    <a:gd name="T0" fmla="*/ 2 w 13"/>
                    <a:gd name="T1" fmla="*/ 12 h 12"/>
                    <a:gd name="T2" fmla="*/ 0 w 13"/>
                    <a:gd name="T3" fmla="*/ 9 h 12"/>
                    <a:gd name="T4" fmla="*/ 11 w 13"/>
                    <a:gd name="T5" fmla="*/ 0 h 12"/>
                    <a:gd name="T6" fmla="*/ 13 w 13"/>
                    <a:gd name="T7" fmla="*/ 2 h 12"/>
                    <a:gd name="T8" fmla="*/ 2 w 13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2">
                      <a:moveTo>
                        <a:pt x="2" y="12"/>
                      </a:moveTo>
                      <a:lnTo>
                        <a:pt x="0" y="9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6" name="Freeform 731"/>
                <p:cNvSpPr>
                  <a:spLocks noEditPoints="1"/>
                </p:cNvSpPr>
                <p:nvPr/>
              </p:nvSpPr>
              <p:spPr bwMode="auto">
                <a:xfrm>
                  <a:off x="3985" y="2876"/>
                  <a:ext cx="22" cy="19"/>
                </a:xfrm>
                <a:custGeom>
                  <a:avLst/>
                  <a:gdLst>
                    <a:gd name="T0" fmla="*/ 22 w 22"/>
                    <a:gd name="T1" fmla="*/ 5 h 19"/>
                    <a:gd name="T2" fmla="*/ 20 w 22"/>
                    <a:gd name="T3" fmla="*/ 11 h 19"/>
                    <a:gd name="T4" fmla="*/ 11 w 22"/>
                    <a:gd name="T5" fmla="*/ 19 h 19"/>
                    <a:gd name="T6" fmla="*/ 0 w 22"/>
                    <a:gd name="T7" fmla="*/ 8 h 19"/>
                    <a:gd name="T8" fmla="*/ 9 w 22"/>
                    <a:gd name="T9" fmla="*/ 0 h 19"/>
                    <a:gd name="T10" fmla="*/ 22 w 22"/>
                    <a:gd name="T11" fmla="*/ 5 h 19"/>
                    <a:gd name="T12" fmla="*/ 6 w 22"/>
                    <a:gd name="T13" fmla="*/ 6 h 19"/>
                    <a:gd name="T14" fmla="*/ 6 w 22"/>
                    <a:gd name="T15" fmla="*/ 5 h 19"/>
                    <a:gd name="T16" fmla="*/ 22 w 22"/>
                    <a:gd name="T17" fmla="*/ 5 h 19"/>
                    <a:gd name="T18" fmla="*/ 22 w 22"/>
                    <a:gd name="T19" fmla="*/ 6 h 19"/>
                    <a:gd name="T20" fmla="*/ 6 w 22"/>
                    <a:gd name="T21" fmla="*/ 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22" y="5"/>
                      </a:moveTo>
                      <a:lnTo>
                        <a:pt x="20" y="11"/>
                      </a:lnTo>
                      <a:lnTo>
                        <a:pt x="11" y="19"/>
                      </a:lnTo>
                      <a:lnTo>
                        <a:pt x="0" y="8"/>
                      </a:lnTo>
                      <a:lnTo>
                        <a:pt x="9" y="0"/>
                      </a:lnTo>
                      <a:lnTo>
                        <a:pt x="22" y="5"/>
                      </a:lnTo>
                      <a:close/>
                      <a:moveTo>
                        <a:pt x="6" y="6"/>
                      </a:moveTo>
                      <a:lnTo>
                        <a:pt x="6" y="5"/>
                      </a:lnTo>
                      <a:lnTo>
                        <a:pt x="22" y="5"/>
                      </a:lnTo>
                      <a:lnTo>
                        <a:pt x="22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7" name="Freeform 732"/>
                <p:cNvSpPr>
                  <a:spLocks/>
                </p:cNvSpPr>
                <p:nvPr/>
              </p:nvSpPr>
              <p:spPr bwMode="auto">
                <a:xfrm>
                  <a:off x="4013" y="2851"/>
                  <a:ext cx="17" cy="17"/>
                </a:xfrm>
                <a:custGeom>
                  <a:avLst/>
                  <a:gdLst>
                    <a:gd name="T0" fmla="*/ 17 w 17"/>
                    <a:gd name="T1" fmla="*/ 11 h 17"/>
                    <a:gd name="T2" fmla="*/ 11 w 17"/>
                    <a:gd name="T3" fmla="*/ 17 h 17"/>
                    <a:gd name="T4" fmla="*/ 0 w 17"/>
                    <a:gd name="T5" fmla="*/ 6 h 17"/>
                    <a:gd name="T6" fmla="*/ 6 w 17"/>
                    <a:gd name="T7" fmla="*/ 0 h 17"/>
                    <a:gd name="T8" fmla="*/ 17 w 17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7" y="11"/>
                      </a:moveTo>
                      <a:lnTo>
                        <a:pt x="11" y="1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8" name="Freeform 733"/>
                <p:cNvSpPr>
                  <a:spLocks/>
                </p:cNvSpPr>
                <p:nvPr/>
              </p:nvSpPr>
              <p:spPr bwMode="auto">
                <a:xfrm>
                  <a:off x="4019" y="2852"/>
                  <a:ext cx="13" cy="11"/>
                </a:xfrm>
                <a:custGeom>
                  <a:avLst/>
                  <a:gdLst>
                    <a:gd name="T0" fmla="*/ 1 w 13"/>
                    <a:gd name="T1" fmla="*/ 11 h 11"/>
                    <a:gd name="T2" fmla="*/ 0 w 13"/>
                    <a:gd name="T3" fmla="*/ 9 h 11"/>
                    <a:gd name="T4" fmla="*/ 12 w 13"/>
                    <a:gd name="T5" fmla="*/ 0 h 11"/>
                    <a:gd name="T6" fmla="*/ 13 w 13"/>
                    <a:gd name="T7" fmla="*/ 2 h 11"/>
                    <a:gd name="T8" fmla="*/ 1 w 13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1">
                      <a:moveTo>
                        <a:pt x="1" y="11"/>
                      </a:moveTo>
                      <a:lnTo>
                        <a:pt x="0" y="9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19" name="Freeform 734"/>
                <p:cNvSpPr>
                  <a:spLocks/>
                </p:cNvSpPr>
                <p:nvPr/>
              </p:nvSpPr>
              <p:spPr bwMode="auto">
                <a:xfrm>
                  <a:off x="3992" y="2874"/>
                  <a:ext cx="16" cy="18"/>
                </a:xfrm>
                <a:custGeom>
                  <a:avLst/>
                  <a:gdLst>
                    <a:gd name="T0" fmla="*/ 0 w 16"/>
                    <a:gd name="T1" fmla="*/ 4 h 18"/>
                    <a:gd name="T2" fmla="*/ 9 w 16"/>
                    <a:gd name="T3" fmla="*/ 0 h 18"/>
                    <a:gd name="T4" fmla="*/ 16 w 16"/>
                    <a:gd name="T5" fmla="*/ 13 h 18"/>
                    <a:gd name="T6" fmla="*/ 8 w 16"/>
                    <a:gd name="T7" fmla="*/ 18 h 18"/>
                    <a:gd name="T8" fmla="*/ 0 w 16"/>
                    <a:gd name="T9" fmla="*/ 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0" y="4"/>
                      </a:moveTo>
                      <a:lnTo>
                        <a:pt x="9" y="0"/>
                      </a:lnTo>
                      <a:lnTo>
                        <a:pt x="16" y="13"/>
                      </a:lnTo>
                      <a:lnTo>
                        <a:pt x="8" y="1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0" name="Freeform 735"/>
                <p:cNvSpPr>
                  <a:spLocks/>
                </p:cNvSpPr>
                <p:nvPr/>
              </p:nvSpPr>
              <p:spPr bwMode="auto">
                <a:xfrm>
                  <a:off x="4006" y="2859"/>
                  <a:ext cx="17" cy="19"/>
                </a:xfrm>
                <a:custGeom>
                  <a:avLst/>
                  <a:gdLst>
                    <a:gd name="T0" fmla="*/ 0 w 17"/>
                    <a:gd name="T1" fmla="*/ 5 h 19"/>
                    <a:gd name="T2" fmla="*/ 9 w 17"/>
                    <a:gd name="T3" fmla="*/ 0 h 19"/>
                    <a:gd name="T4" fmla="*/ 17 w 17"/>
                    <a:gd name="T5" fmla="*/ 14 h 19"/>
                    <a:gd name="T6" fmla="*/ 8 w 17"/>
                    <a:gd name="T7" fmla="*/ 19 h 19"/>
                    <a:gd name="T8" fmla="*/ 0 w 17"/>
                    <a:gd name="T9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9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7" y="14"/>
                      </a:lnTo>
                      <a:lnTo>
                        <a:pt x="8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1" name="Rectangle 736"/>
                <p:cNvSpPr>
                  <a:spLocks noChangeArrowheads="1"/>
                </p:cNvSpPr>
                <p:nvPr/>
              </p:nvSpPr>
              <p:spPr bwMode="auto">
                <a:xfrm>
                  <a:off x="4024" y="2849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2" name="Freeform 737"/>
                <p:cNvSpPr>
                  <a:spLocks/>
                </p:cNvSpPr>
                <p:nvPr/>
              </p:nvSpPr>
              <p:spPr bwMode="auto">
                <a:xfrm>
                  <a:off x="3986" y="2851"/>
                  <a:ext cx="44" cy="44"/>
                </a:xfrm>
                <a:custGeom>
                  <a:avLst/>
                  <a:gdLst>
                    <a:gd name="T0" fmla="*/ 44 w 44"/>
                    <a:gd name="T1" fmla="*/ 11 h 44"/>
                    <a:gd name="T2" fmla="*/ 10 w 44"/>
                    <a:gd name="T3" fmla="*/ 44 h 44"/>
                    <a:gd name="T4" fmla="*/ 0 w 44"/>
                    <a:gd name="T5" fmla="*/ 33 h 44"/>
                    <a:gd name="T6" fmla="*/ 33 w 44"/>
                    <a:gd name="T7" fmla="*/ 0 h 44"/>
                    <a:gd name="T8" fmla="*/ 44 w 44"/>
                    <a:gd name="T9" fmla="*/ 1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44" y="11"/>
                      </a:moveTo>
                      <a:lnTo>
                        <a:pt x="10" y="44"/>
                      </a:lnTo>
                      <a:lnTo>
                        <a:pt x="0" y="33"/>
                      </a:lnTo>
                      <a:lnTo>
                        <a:pt x="33" y="0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3" name="Freeform 738"/>
                <p:cNvSpPr>
                  <a:spLocks/>
                </p:cNvSpPr>
                <p:nvPr/>
              </p:nvSpPr>
              <p:spPr bwMode="auto">
                <a:xfrm>
                  <a:off x="4020" y="2854"/>
                  <a:ext cx="15" cy="13"/>
                </a:xfrm>
                <a:custGeom>
                  <a:avLst/>
                  <a:gdLst>
                    <a:gd name="T0" fmla="*/ 3 w 15"/>
                    <a:gd name="T1" fmla="*/ 13 h 13"/>
                    <a:gd name="T2" fmla="*/ 0 w 15"/>
                    <a:gd name="T3" fmla="*/ 9 h 13"/>
                    <a:gd name="T4" fmla="*/ 12 w 15"/>
                    <a:gd name="T5" fmla="*/ 0 h 13"/>
                    <a:gd name="T6" fmla="*/ 15 w 15"/>
                    <a:gd name="T7" fmla="*/ 3 h 13"/>
                    <a:gd name="T8" fmla="*/ 3 w 15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3" y="13"/>
                      </a:moveTo>
                      <a:lnTo>
                        <a:pt x="0" y="9"/>
                      </a:lnTo>
                      <a:lnTo>
                        <a:pt x="12" y="0"/>
                      </a:lnTo>
                      <a:lnTo>
                        <a:pt x="15" y="3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4" name="Rectangle 739"/>
                <p:cNvSpPr>
                  <a:spLocks noChangeArrowheads="1"/>
                </p:cNvSpPr>
                <p:nvPr/>
              </p:nvSpPr>
              <p:spPr bwMode="auto">
                <a:xfrm>
                  <a:off x="3953" y="2879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5" name="Rectangle 740"/>
                <p:cNvSpPr>
                  <a:spLocks noChangeArrowheads="1"/>
                </p:cNvSpPr>
                <p:nvPr/>
              </p:nvSpPr>
              <p:spPr bwMode="auto">
                <a:xfrm>
                  <a:off x="3978" y="2854"/>
                  <a:ext cx="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6" name="Freeform 741"/>
                <p:cNvSpPr>
                  <a:spLocks/>
                </p:cNvSpPr>
                <p:nvPr/>
              </p:nvSpPr>
              <p:spPr bwMode="auto">
                <a:xfrm>
                  <a:off x="3955" y="2856"/>
                  <a:ext cx="29" cy="29"/>
                </a:xfrm>
                <a:custGeom>
                  <a:avLst/>
                  <a:gdLst>
                    <a:gd name="T0" fmla="*/ 29 w 29"/>
                    <a:gd name="T1" fmla="*/ 11 h 29"/>
                    <a:gd name="T2" fmla="*/ 11 w 29"/>
                    <a:gd name="T3" fmla="*/ 29 h 29"/>
                    <a:gd name="T4" fmla="*/ 0 w 29"/>
                    <a:gd name="T5" fmla="*/ 18 h 29"/>
                    <a:gd name="T6" fmla="*/ 18 w 29"/>
                    <a:gd name="T7" fmla="*/ 0 h 29"/>
                    <a:gd name="T8" fmla="*/ 29 w 29"/>
                    <a:gd name="T9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9">
                      <a:moveTo>
                        <a:pt x="29" y="11"/>
                      </a:moveTo>
                      <a:lnTo>
                        <a:pt x="11" y="29"/>
                      </a:lnTo>
                      <a:lnTo>
                        <a:pt x="0" y="18"/>
                      </a:lnTo>
                      <a:lnTo>
                        <a:pt x="18" y="0"/>
                      </a:lnTo>
                      <a:lnTo>
                        <a:pt x="29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7" name="Freeform 742"/>
                <p:cNvSpPr>
                  <a:spLocks/>
                </p:cNvSpPr>
                <p:nvPr/>
              </p:nvSpPr>
              <p:spPr bwMode="auto">
                <a:xfrm>
                  <a:off x="3918" y="2785"/>
                  <a:ext cx="24" cy="23"/>
                </a:xfrm>
                <a:custGeom>
                  <a:avLst/>
                  <a:gdLst>
                    <a:gd name="T0" fmla="*/ 11 w 24"/>
                    <a:gd name="T1" fmla="*/ 0 h 23"/>
                    <a:gd name="T2" fmla="*/ 24 w 24"/>
                    <a:gd name="T3" fmla="*/ 12 h 23"/>
                    <a:gd name="T4" fmla="*/ 13 w 24"/>
                    <a:gd name="T5" fmla="*/ 23 h 23"/>
                    <a:gd name="T6" fmla="*/ 0 w 24"/>
                    <a:gd name="T7" fmla="*/ 11 h 23"/>
                    <a:gd name="T8" fmla="*/ 11 w 24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3">
                      <a:moveTo>
                        <a:pt x="11" y="0"/>
                      </a:moveTo>
                      <a:lnTo>
                        <a:pt x="24" y="12"/>
                      </a:lnTo>
                      <a:lnTo>
                        <a:pt x="13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8" name="Freeform 743"/>
                <p:cNvSpPr>
                  <a:spLocks/>
                </p:cNvSpPr>
                <p:nvPr/>
              </p:nvSpPr>
              <p:spPr bwMode="auto">
                <a:xfrm>
                  <a:off x="3918" y="2785"/>
                  <a:ext cx="24" cy="23"/>
                </a:xfrm>
                <a:custGeom>
                  <a:avLst/>
                  <a:gdLst>
                    <a:gd name="T0" fmla="*/ 24 w 24"/>
                    <a:gd name="T1" fmla="*/ 11 h 23"/>
                    <a:gd name="T2" fmla="*/ 11 w 24"/>
                    <a:gd name="T3" fmla="*/ 23 h 23"/>
                    <a:gd name="T4" fmla="*/ 0 w 24"/>
                    <a:gd name="T5" fmla="*/ 12 h 23"/>
                    <a:gd name="T6" fmla="*/ 13 w 24"/>
                    <a:gd name="T7" fmla="*/ 0 h 23"/>
                    <a:gd name="T8" fmla="*/ 24 w 24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3">
                      <a:moveTo>
                        <a:pt x="24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3" y="0"/>
                      </a:lnTo>
                      <a:lnTo>
                        <a:pt x="2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29" name="Freeform 744"/>
                <p:cNvSpPr>
                  <a:spLocks noEditPoints="1"/>
                </p:cNvSpPr>
                <p:nvPr/>
              </p:nvSpPr>
              <p:spPr bwMode="auto">
                <a:xfrm>
                  <a:off x="3916" y="2782"/>
                  <a:ext cx="28" cy="29"/>
                </a:xfrm>
                <a:custGeom>
                  <a:avLst/>
                  <a:gdLst>
                    <a:gd name="T0" fmla="*/ 26 w 28"/>
                    <a:gd name="T1" fmla="*/ 23 h 29"/>
                    <a:gd name="T2" fmla="*/ 22 w 28"/>
                    <a:gd name="T3" fmla="*/ 27 h 29"/>
                    <a:gd name="T4" fmla="*/ 17 w 28"/>
                    <a:gd name="T5" fmla="*/ 29 h 29"/>
                    <a:gd name="T6" fmla="*/ 11 w 28"/>
                    <a:gd name="T7" fmla="*/ 15 h 29"/>
                    <a:gd name="T8" fmla="*/ 16 w 28"/>
                    <a:gd name="T9" fmla="*/ 13 h 29"/>
                    <a:gd name="T10" fmla="*/ 26 w 28"/>
                    <a:gd name="T11" fmla="*/ 23 h 29"/>
                    <a:gd name="T12" fmla="*/ 28 w 28"/>
                    <a:gd name="T13" fmla="*/ 12 h 29"/>
                    <a:gd name="T14" fmla="*/ 28 w 28"/>
                    <a:gd name="T15" fmla="*/ 17 h 29"/>
                    <a:gd name="T16" fmla="*/ 26 w 28"/>
                    <a:gd name="T17" fmla="*/ 23 h 29"/>
                    <a:gd name="T18" fmla="*/ 12 w 28"/>
                    <a:gd name="T19" fmla="*/ 17 h 29"/>
                    <a:gd name="T20" fmla="*/ 14 w 28"/>
                    <a:gd name="T21" fmla="*/ 12 h 29"/>
                    <a:gd name="T22" fmla="*/ 28 w 28"/>
                    <a:gd name="T23" fmla="*/ 12 h 29"/>
                    <a:gd name="T24" fmla="*/ 22 w 28"/>
                    <a:gd name="T25" fmla="*/ 3 h 29"/>
                    <a:gd name="T26" fmla="*/ 26 w 28"/>
                    <a:gd name="T27" fmla="*/ 7 h 29"/>
                    <a:gd name="T28" fmla="*/ 28 w 28"/>
                    <a:gd name="T29" fmla="*/ 12 h 29"/>
                    <a:gd name="T30" fmla="*/ 14 w 28"/>
                    <a:gd name="T31" fmla="*/ 17 h 29"/>
                    <a:gd name="T32" fmla="*/ 12 w 28"/>
                    <a:gd name="T33" fmla="*/ 13 h 29"/>
                    <a:gd name="T34" fmla="*/ 22 w 28"/>
                    <a:gd name="T35" fmla="*/ 3 h 29"/>
                    <a:gd name="T36" fmla="*/ 11 w 28"/>
                    <a:gd name="T37" fmla="*/ 0 h 29"/>
                    <a:gd name="T38" fmla="*/ 17 w 28"/>
                    <a:gd name="T39" fmla="*/ 0 h 29"/>
                    <a:gd name="T40" fmla="*/ 22 w 28"/>
                    <a:gd name="T41" fmla="*/ 3 h 29"/>
                    <a:gd name="T42" fmla="*/ 16 w 28"/>
                    <a:gd name="T43" fmla="*/ 17 h 29"/>
                    <a:gd name="T44" fmla="*/ 11 w 28"/>
                    <a:gd name="T45" fmla="*/ 15 h 29"/>
                    <a:gd name="T46" fmla="*/ 11 w 28"/>
                    <a:gd name="T47" fmla="*/ 0 h 29"/>
                    <a:gd name="T48" fmla="*/ 2 w 28"/>
                    <a:gd name="T49" fmla="*/ 7 h 29"/>
                    <a:gd name="T50" fmla="*/ 6 w 28"/>
                    <a:gd name="T51" fmla="*/ 3 h 29"/>
                    <a:gd name="T52" fmla="*/ 11 w 28"/>
                    <a:gd name="T53" fmla="*/ 0 h 29"/>
                    <a:gd name="T54" fmla="*/ 17 w 28"/>
                    <a:gd name="T55" fmla="*/ 15 h 29"/>
                    <a:gd name="T56" fmla="*/ 12 w 28"/>
                    <a:gd name="T57" fmla="*/ 17 h 29"/>
                    <a:gd name="T58" fmla="*/ 2 w 28"/>
                    <a:gd name="T59" fmla="*/ 7 h 29"/>
                    <a:gd name="T60" fmla="*/ 0 w 28"/>
                    <a:gd name="T61" fmla="*/ 17 h 29"/>
                    <a:gd name="T62" fmla="*/ 0 w 28"/>
                    <a:gd name="T63" fmla="*/ 12 h 29"/>
                    <a:gd name="T64" fmla="*/ 2 w 28"/>
                    <a:gd name="T65" fmla="*/ 7 h 29"/>
                    <a:gd name="T66" fmla="*/ 16 w 28"/>
                    <a:gd name="T67" fmla="*/ 13 h 29"/>
                    <a:gd name="T68" fmla="*/ 14 w 28"/>
                    <a:gd name="T69" fmla="*/ 17 h 29"/>
                    <a:gd name="T70" fmla="*/ 0 w 28"/>
                    <a:gd name="T71" fmla="*/ 17 h 29"/>
                    <a:gd name="T72" fmla="*/ 6 w 28"/>
                    <a:gd name="T73" fmla="*/ 27 h 29"/>
                    <a:gd name="T74" fmla="*/ 2 w 28"/>
                    <a:gd name="T75" fmla="*/ 23 h 29"/>
                    <a:gd name="T76" fmla="*/ 0 w 28"/>
                    <a:gd name="T77" fmla="*/ 17 h 29"/>
                    <a:gd name="T78" fmla="*/ 14 w 28"/>
                    <a:gd name="T79" fmla="*/ 12 h 29"/>
                    <a:gd name="T80" fmla="*/ 16 w 28"/>
                    <a:gd name="T81" fmla="*/ 17 h 29"/>
                    <a:gd name="T82" fmla="*/ 6 w 28"/>
                    <a:gd name="T83" fmla="*/ 27 h 29"/>
                    <a:gd name="T84" fmla="*/ 17 w 28"/>
                    <a:gd name="T85" fmla="*/ 29 h 29"/>
                    <a:gd name="T86" fmla="*/ 11 w 28"/>
                    <a:gd name="T87" fmla="*/ 29 h 29"/>
                    <a:gd name="T88" fmla="*/ 6 w 28"/>
                    <a:gd name="T89" fmla="*/ 27 h 29"/>
                    <a:gd name="T90" fmla="*/ 12 w 28"/>
                    <a:gd name="T91" fmla="*/ 13 h 29"/>
                    <a:gd name="T92" fmla="*/ 17 w 28"/>
                    <a:gd name="T93" fmla="*/ 15 h 29"/>
                    <a:gd name="T94" fmla="*/ 17 w 28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9">
                      <a:moveTo>
                        <a:pt x="26" y="23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5"/>
                      </a:lnTo>
                      <a:lnTo>
                        <a:pt x="16" y="13"/>
                      </a:lnTo>
                      <a:lnTo>
                        <a:pt x="26" y="23"/>
                      </a:lnTo>
                      <a:close/>
                      <a:moveTo>
                        <a:pt x="28" y="12"/>
                      </a:moveTo>
                      <a:lnTo>
                        <a:pt x="28" y="17"/>
                      </a:lnTo>
                      <a:lnTo>
                        <a:pt x="26" y="23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28" y="12"/>
                      </a:lnTo>
                      <a:close/>
                      <a:moveTo>
                        <a:pt x="22" y="3"/>
                      </a:moveTo>
                      <a:lnTo>
                        <a:pt x="26" y="7"/>
                      </a:lnTo>
                      <a:lnTo>
                        <a:pt x="28" y="12"/>
                      </a:lnTo>
                      <a:lnTo>
                        <a:pt x="14" y="17"/>
                      </a:lnTo>
                      <a:lnTo>
                        <a:pt x="12" y="13"/>
                      </a:lnTo>
                      <a:lnTo>
                        <a:pt x="22" y="3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3"/>
                      </a:lnTo>
                      <a:lnTo>
                        <a:pt x="16" y="17"/>
                      </a:lnTo>
                      <a:lnTo>
                        <a:pt x="11" y="15"/>
                      </a:lnTo>
                      <a:lnTo>
                        <a:pt x="11" y="0"/>
                      </a:lnTo>
                      <a:close/>
                      <a:moveTo>
                        <a:pt x="2" y="7"/>
                      </a:moveTo>
                      <a:lnTo>
                        <a:pt x="6" y="3"/>
                      </a:lnTo>
                      <a:lnTo>
                        <a:pt x="11" y="0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2" y="7"/>
                      </a:lnTo>
                      <a:close/>
                      <a:moveTo>
                        <a:pt x="0" y="17"/>
                      </a:moveTo>
                      <a:lnTo>
                        <a:pt x="0" y="12"/>
                      </a:lnTo>
                      <a:lnTo>
                        <a:pt x="2" y="7"/>
                      </a:lnTo>
                      <a:lnTo>
                        <a:pt x="16" y="13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7"/>
                      </a:moveTo>
                      <a:lnTo>
                        <a:pt x="2" y="23"/>
                      </a:lnTo>
                      <a:lnTo>
                        <a:pt x="0" y="17"/>
                      </a:lnTo>
                      <a:lnTo>
                        <a:pt x="14" y="12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3"/>
                      </a:lnTo>
                      <a:lnTo>
                        <a:pt x="17" y="15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0" name="Freeform 745"/>
                <p:cNvSpPr>
                  <a:spLocks/>
                </p:cNvSpPr>
                <p:nvPr/>
              </p:nvSpPr>
              <p:spPr bwMode="auto">
                <a:xfrm>
                  <a:off x="3974" y="2856"/>
                  <a:ext cx="31" cy="31"/>
                </a:xfrm>
                <a:custGeom>
                  <a:avLst/>
                  <a:gdLst>
                    <a:gd name="T0" fmla="*/ 11 w 31"/>
                    <a:gd name="T1" fmla="*/ 0 h 31"/>
                    <a:gd name="T2" fmla="*/ 31 w 31"/>
                    <a:gd name="T3" fmla="*/ 20 h 31"/>
                    <a:gd name="T4" fmla="*/ 20 w 31"/>
                    <a:gd name="T5" fmla="*/ 31 h 31"/>
                    <a:gd name="T6" fmla="*/ 0 w 31"/>
                    <a:gd name="T7" fmla="*/ 11 h 31"/>
                    <a:gd name="T8" fmla="*/ 11 w 31"/>
                    <a:gd name="T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1">
                      <a:moveTo>
                        <a:pt x="11" y="0"/>
                      </a:moveTo>
                      <a:lnTo>
                        <a:pt x="31" y="20"/>
                      </a:lnTo>
                      <a:lnTo>
                        <a:pt x="20" y="31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1" name="Freeform 746"/>
                <p:cNvSpPr>
                  <a:spLocks/>
                </p:cNvSpPr>
                <p:nvPr/>
              </p:nvSpPr>
              <p:spPr bwMode="auto">
                <a:xfrm>
                  <a:off x="3955" y="2769"/>
                  <a:ext cx="32" cy="36"/>
                </a:xfrm>
                <a:custGeom>
                  <a:avLst/>
                  <a:gdLst>
                    <a:gd name="T0" fmla="*/ 19 w 32"/>
                    <a:gd name="T1" fmla="*/ 36 h 36"/>
                    <a:gd name="T2" fmla="*/ 0 w 32"/>
                    <a:gd name="T3" fmla="*/ 9 h 36"/>
                    <a:gd name="T4" fmla="*/ 13 w 32"/>
                    <a:gd name="T5" fmla="*/ 0 h 36"/>
                    <a:gd name="T6" fmla="*/ 32 w 32"/>
                    <a:gd name="T7" fmla="*/ 28 h 36"/>
                    <a:gd name="T8" fmla="*/ 19 w 32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6">
                      <a:moveTo>
                        <a:pt x="19" y="36"/>
                      </a:moveTo>
                      <a:lnTo>
                        <a:pt x="0" y="9"/>
                      </a:lnTo>
                      <a:lnTo>
                        <a:pt x="13" y="0"/>
                      </a:lnTo>
                      <a:lnTo>
                        <a:pt x="32" y="28"/>
                      </a:lnTo>
                      <a:lnTo>
                        <a:pt x="19" y="3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2" name="Freeform 747"/>
                <p:cNvSpPr>
                  <a:spLocks/>
                </p:cNvSpPr>
                <p:nvPr/>
              </p:nvSpPr>
              <p:spPr bwMode="auto">
                <a:xfrm>
                  <a:off x="3988" y="2853"/>
                  <a:ext cx="44" cy="44"/>
                </a:xfrm>
                <a:custGeom>
                  <a:avLst/>
                  <a:gdLst>
                    <a:gd name="T0" fmla="*/ 44 w 44"/>
                    <a:gd name="T1" fmla="*/ 11 h 44"/>
                    <a:gd name="T2" fmla="*/ 10 w 44"/>
                    <a:gd name="T3" fmla="*/ 44 h 44"/>
                    <a:gd name="T4" fmla="*/ 0 w 44"/>
                    <a:gd name="T5" fmla="*/ 33 h 44"/>
                    <a:gd name="T6" fmla="*/ 33 w 44"/>
                    <a:gd name="T7" fmla="*/ 0 h 44"/>
                    <a:gd name="T8" fmla="*/ 44 w 44"/>
                    <a:gd name="T9" fmla="*/ 1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44" y="11"/>
                      </a:moveTo>
                      <a:lnTo>
                        <a:pt x="10" y="44"/>
                      </a:lnTo>
                      <a:lnTo>
                        <a:pt x="0" y="33"/>
                      </a:lnTo>
                      <a:lnTo>
                        <a:pt x="33" y="0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3" name="Freeform 748"/>
                <p:cNvSpPr>
                  <a:spLocks/>
                </p:cNvSpPr>
                <p:nvPr/>
              </p:nvSpPr>
              <p:spPr bwMode="auto">
                <a:xfrm>
                  <a:off x="3957" y="2873"/>
                  <a:ext cx="21" cy="22"/>
                </a:xfrm>
                <a:custGeom>
                  <a:avLst/>
                  <a:gdLst>
                    <a:gd name="T0" fmla="*/ 8 w 21"/>
                    <a:gd name="T1" fmla="*/ 22 h 22"/>
                    <a:gd name="T2" fmla="*/ 0 w 21"/>
                    <a:gd name="T3" fmla="*/ 8 h 22"/>
                    <a:gd name="T4" fmla="*/ 13 w 21"/>
                    <a:gd name="T5" fmla="*/ 0 h 22"/>
                    <a:gd name="T6" fmla="*/ 21 w 21"/>
                    <a:gd name="T7" fmla="*/ 14 h 22"/>
                    <a:gd name="T8" fmla="*/ 8 w 21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2">
                      <a:moveTo>
                        <a:pt x="8" y="22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1" y="14"/>
                      </a:lnTo>
                      <a:lnTo>
                        <a:pt x="8" y="2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4" name="Freeform 749"/>
                <p:cNvSpPr>
                  <a:spLocks/>
                </p:cNvSpPr>
                <p:nvPr/>
              </p:nvSpPr>
              <p:spPr bwMode="auto">
                <a:xfrm>
                  <a:off x="3961" y="2869"/>
                  <a:ext cx="29" cy="35"/>
                </a:xfrm>
                <a:custGeom>
                  <a:avLst/>
                  <a:gdLst>
                    <a:gd name="T0" fmla="*/ 15 w 29"/>
                    <a:gd name="T1" fmla="*/ 35 h 35"/>
                    <a:gd name="T2" fmla="*/ 0 w 29"/>
                    <a:gd name="T3" fmla="*/ 8 h 35"/>
                    <a:gd name="T4" fmla="*/ 13 w 29"/>
                    <a:gd name="T5" fmla="*/ 0 h 35"/>
                    <a:gd name="T6" fmla="*/ 29 w 29"/>
                    <a:gd name="T7" fmla="*/ 27 h 35"/>
                    <a:gd name="T8" fmla="*/ 15 w 29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5">
                      <a:moveTo>
                        <a:pt x="15" y="35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9" y="27"/>
                      </a:lnTo>
                      <a:lnTo>
                        <a:pt x="15" y="3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5" name="Freeform 750"/>
                <p:cNvSpPr>
                  <a:spLocks/>
                </p:cNvSpPr>
                <p:nvPr/>
              </p:nvSpPr>
              <p:spPr bwMode="auto">
                <a:xfrm>
                  <a:off x="3965" y="2865"/>
                  <a:ext cx="30" cy="39"/>
                </a:xfrm>
                <a:custGeom>
                  <a:avLst/>
                  <a:gdLst>
                    <a:gd name="T0" fmla="*/ 17 w 30"/>
                    <a:gd name="T1" fmla="*/ 39 h 39"/>
                    <a:gd name="T2" fmla="*/ 0 w 30"/>
                    <a:gd name="T3" fmla="*/ 8 h 39"/>
                    <a:gd name="T4" fmla="*/ 13 w 30"/>
                    <a:gd name="T5" fmla="*/ 0 h 39"/>
                    <a:gd name="T6" fmla="*/ 30 w 30"/>
                    <a:gd name="T7" fmla="*/ 31 h 39"/>
                    <a:gd name="T8" fmla="*/ 17 w 30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9">
                      <a:moveTo>
                        <a:pt x="17" y="39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0" y="31"/>
                      </a:lnTo>
                      <a:lnTo>
                        <a:pt x="17" y="3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6" name="Freeform 751"/>
                <p:cNvSpPr>
                  <a:spLocks/>
                </p:cNvSpPr>
                <p:nvPr/>
              </p:nvSpPr>
              <p:spPr bwMode="auto">
                <a:xfrm>
                  <a:off x="3968" y="2861"/>
                  <a:ext cx="31" cy="39"/>
                </a:xfrm>
                <a:custGeom>
                  <a:avLst/>
                  <a:gdLst>
                    <a:gd name="T0" fmla="*/ 18 w 31"/>
                    <a:gd name="T1" fmla="*/ 39 h 39"/>
                    <a:gd name="T2" fmla="*/ 0 w 31"/>
                    <a:gd name="T3" fmla="*/ 8 h 39"/>
                    <a:gd name="T4" fmla="*/ 14 w 31"/>
                    <a:gd name="T5" fmla="*/ 0 h 39"/>
                    <a:gd name="T6" fmla="*/ 31 w 31"/>
                    <a:gd name="T7" fmla="*/ 31 h 39"/>
                    <a:gd name="T8" fmla="*/ 18 w 31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9">
                      <a:moveTo>
                        <a:pt x="18" y="39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31" y="31"/>
                      </a:lnTo>
                      <a:lnTo>
                        <a:pt x="18" y="3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7" name="Freeform 752"/>
                <p:cNvSpPr>
                  <a:spLocks/>
                </p:cNvSpPr>
                <p:nvPr/>
              </p:nvSpPr>
              <p:spPr bwMode="auto">
                <a:xfrm>
                  <a:off x="3972" y="2858"/>
                  <a:ext cx="28" cy="33"/>
                </a:xfrm>
                <a:custGeom>
                  <a:avLst/>
                  <a:gdLst>
                    <a:gd name="T0" fmla="*/ 15 w 28"/>
                    <a:gd name="T1" fmla="*/ 33 h 33"/>
                    <a:gd name="T2" fmla="*/ 0 w 28"/>
                    <a:gd name="T3" fmla="*/ 8 h 33"/>
                    <a:gd name="T4" fmla="*/ 14 w 28"/>
                    <a:gd name="T5" fmla="*/ 0 h 33"/>
                    <a:gd name="T6" fmla="*/ 28 w 28"/>
                    <a:gd name="T7" fmla="*/ 25 h 33"/>
                    <a:gd name="T8" fmla="*/ 15 w 28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3">
                      <a:moveTo>
                        <a:pt x="15" y="33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8" y="25"/>
                      </a:ln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8" name="Freeform 753"/>
                <p:cNvSpPr>
                  <a:spLocks/>
                </p:cNvSpPr>
                <p:nvPr/>
              </p:nvSpPr>
              <p:spPr bwMode="auto">
                <a:xfrm>
                  <a:off x="3986" y="2871"/>
                  <a:ext cx="18" cy="16"/>
                </a:xfrm>
                <a:custGeom>
                  <a:avLst/>
                  <a:gdLst>
                    <a:gd name="T0" fmla="*/ 5 w 18"/>
                    <a:gd name="T1" fmla="*/ 16 h 16"/>
                    <a:gd name="T2" fmla="*/ 0 w 18"/>
                    <a:gd name="T3" fmla="*/ 8 h 16"/>
                    <a:gd name="T4" fmla="*/ 13 w 18"/>
                    <a:gd name="T5" fmla="*/ 0 h 16"/>
                    <a:gd name="T6" fmla="*/ 18 w 18"/>
                    <a:gd name="T7" fmla="*/ 8 h 16"/>
                    <a:gd name="T8" fmla="*/ 5 w 1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5" y="16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8" y="8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39" name="Freeform 754"/>
                <p:cNvSpPr>
                  <a:spLocks/>
                </p:cNvSpPr>
                <p:nvPr/>
              </p:nvSpPr>
              <p:spPr bwMode="auto">
                <a:xfrm>
                  <a:off x="3985" y="2884"/>
                  <a:ext cx="15" cy="15"/>
                </a:xfrm>
                <a:custGeom>
                  <a:avLst/>
                  <a:gdLst>
                    <a:gd name="T0" fmla="*/ 11 w 15"/>
                    <a:gd name="T1" fmla="*/ 0 h 15"/>
                    <a:gd name="T2" fmla="*/ 15 w 15"/>
                    <a:gd name="T3" fmla="*/ 4 h 15"/>
                    <a:gd name="T4" fmla="*/ 4 w 15"/>
                    <a:gd name="T5" fmla="*/ 15 h 15"/>
                    <a:gd name="T6" fmla="*/ 0 w 15"/>
                    <a:gd name="T7" fmla="*/ 11 h 15"/>
                    <a:gd name="T8" fmla="*/ 11 w 15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1" y="0"/>
                      </a:moveTo>
                      <a:lnTo>
                        <a:pt x="15" y="4"/>
                      </a:lnTo>
                      <a:lnTo>
                        <a:pt x="4" y="1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0" name="Freeform 755"/>
                <p:cNvSpPr>
                  <a:spLocks/>
                </p:cNvSpPr>
                <p:nvPr/>
              </p:nvSpPr>
              <p:spPr bwMode="auto">
                <a:xfrm>
                  <a:off x="3955" y="2875"/>
                  <a:ext cx="25" cy="25"/>
                </a:xfrm>
                <a:custGeom>
                  <a:avLst/>
                  <a:gdLst>
                    <a:gd name="T0" fmla="*/ 11 w 25"/>
                    <a:gd name="T1" fmla="*/ 0 h 25"/>
                    <a:gd name="T2" fmla="*/ 25 w 25"/>
                    <a:gd name="T3" fmla="*/ 14 h 25"/>
                    <a:gd name="T4" fmla="*/ 15 w 25"/>
                    <a:gd name="T5" fmla="*/ 25 h 25"/>
                    <a:gd name="T6" fmla="*/ 0 w 25"/>
                    <a:gd name="T7" fmla="*/ 11 h 25"/>
                    <a:gd name="T8" fmla="*/ 11 w 25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11" y="0"/>
                      </a:moveTo>
                      <a:lnTo>
                        <a:pt x="25" y="14"/>
                      </a:lnTo>
                      <a:lnTo>
                        <a:pt x="15" y="2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1" name="Freeform 756"/>
                <p:cNvSpPr>
                  <a:spLocks/>
                </p:cNvSpPr>
                <p:nvPr/>
              </p:nvSpPr>
              <p:spPr bwMode="auto">
                <a:xfrm>
                  <a:off x="3985" y="2884"/>
                  <a:ext cx="13" cy="13"/>
                </a:xfrm>
                <a:custGeom>
                  <a:avLst/>
                  <a:gdLst>
                    <a:gd name="T0" fmla="*/ 11 w 13"/>
                    <a:gd name="T1" fmla="*/ 0 h 13"/>
                    <a:gd name="T2" fmla="*/ 13 w 13"/>
                    <a:gd name="T3" fmla="*/ 2 h 13"/>
                    <a:gd name="T4" fmla="*/ 3 w 13"/>
                    <a:gd name="T5" fmla="*/ 13 h 13"/>
                    <a:gd name="T6" fmla="*/ 0 w 13"/>
                    <a:gd name="T7" fmla="*/ 11 h 13"/>
                    <a:gd name="T8" fmla="*/ 11 w 13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1" y="0"/>
                      </a:moveTo>
                      <a:lnTo>
                        <a:pt x="13" y="2"/>
                      </a:lnTo>
                      <a:lnTo>
                        <a:pt x="3" y="1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2" name="Freeform 757"/>
                <p:cNvSpPr>
                  <a:spLocks noEditPoints="1"/>
                </p:cNvSpPr>
                <p:nvPr/>
              </p:nvSpPr>
              <p:spPr bwMode="auto">
                <a:xfrm>
                  <a:off x="4039" y="2874"/>
                  <a:ext cx="39" cy="40"/>
                </a:xfrm>
                <a:custGeom>
                  <a:avLst/>
                  <a:gdLst>
                    <a:gd name="T0" fmla="*/ 39 w 39"/>
                    <a:gd name="T1" fmla="*/ 29 h 40"/>
                    <a:gd name="T2" fmla="*/ 28 w 39"/>
                    <a:gd name="T3" fmla="*/ 40 h 40"/>
                    <a:gd name="T4" fmla="*/ 0 w 39"/>
                    <a:gd name="T5" fmla="*/ 11 h 40"/>
                    <a:gd name="T6" fmla="*/ 11 w 39"/>
                    <a:gd name="T7" fmla="*/ 0 h 40"/>
                    <a:gd name="T8" fmla="*/ 39 w 39"/>
                    <a:gd name="T9" fmla="*/ 29 h 40"/>
                    <a:gd name="T10" fmla="*/ 0 w 39"/>
                    <a:gd name="T11" fmla="*/ 11 h 40"/>
                    <a:gd name="T12" fmla="*/ 11 w 39"/>
                    <a:gd name="T13" fmla="*/ 0 h 40"/>
                    <a:gd name="T14" fmla="*/ 39 w 39"/>
                    <a:gd name="T15" fmla="*/ 29 h 40"/>
                    <a:gd name="T16" fmla="*/ 28 w 39"/>
                    <a:gd name="T17" fmla="*/ 40 h 40"/>
                    <a:gd name="T18" fmla="*/ 0 w 39"/>
                    <a:gd name="T19" fmla="*/ 11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" h="40">
                      <a:moveTo>
                        <a:pt x="39" y="29"/>
                      </a:moveTo>
                      <a:lnTo>
                        <a:pt x="28" y="40"/>
                      </a:ln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39" y="29"/>
                      </a:lnTo>
                      <a:close/>
                      <a:moveTo>
                        <a:pt x="0" y="11"/>
                      </a:moveTo>
                      <a:lnTo>
                        <a:pt x="11" y="0"/>
                      </a:lnTo>
                      <a:lnTo>
                        <a:pt x="39" y="29"/>
                      </a:lnTo>
                      <a:lnTo>
                        <a:pt x="28" y="4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3" name="Freeform 758"/>
                <p:cNvSpPr>
                  <a:spLocks/>
                </p:cNvSpPr>
                <p:nvPr/>
              </p:nvSpPr>
              <p:spPr bwMode="auto">
                <a:xfrm>
                  <a:off x="4026" y="2943"/>
                  <a:ext cx="57" cy="57"/>
                </a:xfrm>
                <a:custGeom>
                  <a:avLst/>
                  <a:gdLst>
                    <a:gd name="T0" fmla="*/ 11 w 57"/>
                    <a:gd name="T1" fmla="*/ 0 h 57"/>
                    <a:gd name="T2" fmla="*/ 57 w 57"/>
                    <a:gd name="T3" fmla="*/ 47 h 57"/>
                    <a:gd name="T4" fmla="*/ 46 w 57"/>
                    <a:gd name="T5" fmla="*/ 57 h 57"/>
                    <a:gd name="T6" fmla="*/ 0 w 57"/>
                    <a:gd name="T7" fmla="*/ 11 h 57"/>
                    <a:gd name="T8" fmla="*/ 11 w 57"/>
                    <a:gd name="T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11" y="0"/>
                      </a:moveTo>
                      <a:lnTo>
                        <a:pt x="57" y="47"/>
                      </a:lnTo>
                      <a:lnTo>
                        <a:pt x="46" y="5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4" name="Freeform 759"/>
                <p:cNvSpPr>
                  <a:spLocks/>
                </p:cNvSpPr>
                <p:nvPr/>
              </p:nvSpPr>
              <p:spPr bwMode="auto">
                <a:xfrm>
                  <a:off x="4026" y="2944"/>
                  <a:ext cx="64" cy="64"/>
                </a:xfrm>
                <a:custGeom>
                  <a:avLst/>
                  <a:gdLst>
                    <a:gd name="T0" fmla="*/ 11 w 64"/>
                    <a:gd name="T1" fmla="*/ 0 h 64"/>
                    <a:gd name="T2" fmla="*/ 64 w 64"/>
                    <a:gd name="T3" fmla="*/ 53 h 64"/>
                    <a:gd name="T4" fmla="*/ 53 w 64"/>
                    <a:gd name="T5" fmla="*/ 64 h 64"/>
                    <a:gd name="T6" fmla="*/ 0 w 64"/>
                    <a:gd name="T7" fmla="*/ 11 h 64"/>
                    <a:gd name="T8" fmla="*/ 11 w 64"/>
                    <a:gd name="T9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64">
                      <a:moveTo>
                        <a:pt x="11" y="0"/>
                      </a:moveTo>
                      <a:lnTo>
                        <a:pt x="64" y="53"/>
                      </a:lnTo>
                      <a:lnTo>
                        <a:pt x="53" y="6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5" name="Freeform 760"/>
                <p:cNvSpPr>
                  <a:spLocks/>
                </p:cNvSpPr>
                <p:nvPr/>
              </p:nvSpPr>
              <p:spPr bwMode="auto">
                <a:xfrm>
                  <a:off x="4025" y="2944"/>
                  <a:ext cx="67" cy="67"/>
                </a:xfrm>
                <a:custGeom>
                  <a:avLst/>
                  <a:gdLst>
                    <a:gd name="T0" fmla="*/ 11 w 67"/>
                    <a:gd name="T1" fmla="*/ 0 h 67"/>
                    <a:gd name="T2" fmla="*/ 67 w 67"/>
                    <a:gd name="T3" fmla="*/ 56 h 67"/>
                    <a:gd name="T4" fmla="*/ 56 w 67"/>
                    <a:gd name="T5" fmla="*/ 67 h 67"/>
                    <a:gd name="T6" fmla="*/ 0 w 67"/>
                    <a:gd name="T7" fmla="*/ 12 h 67"/>
                    <a:gd name="T8" fmla="*/ 11 w 67"/>
                    <a:gd name="T9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7">
                      <a:moveTo>
                        <a:pt x="11" y="0"/>
                      </a:moveTo>
                      <a:lnTo>
                        <a:pt x="67" y="56"/>
                      </a:lnTo>
                      <a:lnTo>
                        <a:pt x="56" y="67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6" name="Freeform 761"/>
                <p:cNvSpPr>
                  <a:spLocks/>
                </p:cNvSpPr>
                <p:nvPr/>
              </p:nvSpPr>
              <p:spPr bwMode="auto">
                <a:xfrm>
                  <a:off x="4207" y="3015"/>
                  <a:ext cx="38" cy="32"/>
                </a:xfrm>
                <a:custGeom>
                  <a:avLst/>
                  <a:gdLst>
                    <a:gd name="T0" fmla="*/ 30 w 38"/>
                    <a:gd name="T1" fmla="*/ 32 h 32"/>
                    <a:gd name="T2" fmla="*/ 0 w 38"/>
                    <a:gd name="T3" fmla="*/ 13 h 32"/>
                    <a:gd name="T4" fmla="*/ 9 w 38"/>
                    <a:gd name="T5" fmla="*/ 0 h 32"/>
                    <a:gd name="T6" fmla="*/ 38 w 38"/>
                    <a:gd name="T7" fmla="*/ 19 h 32"/>
                    <a:gd name="T8" fmla="*/ 30 w 38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2">
                      <a:moveTo>
                        <a:pt x="30" y="32"/>
                      </a:moveTo>
                      <a:lnTo>
                        <a:pt x="0" y="13"/>
                      </a:lnTo>
                      <a:lnTo>
                        <a:pt x="9" y="0"/>
                      </a:lnTo>
                      <a:lnTo>
                        <a:pt x="38" y="19"/>
                      </a:lnTo>
                      <a:lnTo>
                        <a:pt x="30" y="3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7" name="Freeform 762"/>
                <p:cNvSpPr>
                  <a:spLocks/>
                </p:cNvSpPr>
                <p:nvPr/>
              </p:nvSpPr>
              <p:spPr bwMode="auto">
                <a:xfrm>
                  <a:off x="4173" y="3039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8" name="Freeform 763"/>
                <p:cNvSpPr>
                  <a:spLocks/>
                </p:cNvSpPr>
                <p:nvPr/>
              </p:nvSpPr>
              <p:spPr bwMode="auto">
                <a:xfrm>
                  <a:off x="4173" y="3039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49" name="Freeform 764"/>
                <p:cNvSpPr>
                  <a:spLocks noEditPoints="1"/>
                </p:cNvSpPr>
                <p:nvPr/>
              </p:nvSpPr>
              <p:spPr bwMode="auto">
                <a:xfrm>
                  <a:off x="4170" y="3036"/>
                  <a:ext cx="28" cy="29"/>
                </a:xfrm>
                <a:custGeom>
                  <a:avLst/>
                  <a:gdLst>
                    <a:gd name="T0" fmla="*/ 26 w 28"/>
                    <a:gd name="T1" fmla="*/ 22 h 29"/>
                    <a:gd name="T2" fmla="*/ 22 w 28"/>
                    <a:gd name="T3" fmla="*/ 27 h 29"/>
                    <a:gd name="T4" fmla="*/ 17 w 28"/>
                    <a:gd name="T5" fmla="*/ 29 h 29"/>
                    <a:gd name="T6" fmla="*/ 11 w 28"/>
                    <a:gd name="T7" fmla="*/ 15 h 29"/>
                    <a:gd name="T8" fmla="*/ 16 w 28"/>
                    <a:gd name="T9" fmla="*/ 13 h 29"/>
                    <a:gd name="T10" fmla="*/ 26 w 28"/>
                    <a:gd name="T11" fmla="*/ 22 h 29"/>
                    <a:gd name="T12" fmla="*/ 28 w 28"/>
                    <a:gd name="T13" fmla="*/ 11 h 29"/>
                    <a:gd name="T14" fmla="*/ 28 w 28"/>
                    <a:gd name="T15" fmla="*/ 17 h 29"/>
                    <a:gd name="T16" fmla="*/ 26 w 28"/>
                    <a:gd name="T17" fmla="*/ 22 h 29"/>
                    <a:gd name="T18" fmla="*/ 11 w 28"/>
                    <a:gd name="T19" fmla="*/ 17 h 29"/>
                    <a:gd name="T20" fmla="*/ 14 w 28"/>
                    <a:gd name="T21" fmla="*/ 12 h 29"/>
                    <a:gd name="T22" fmla="*/ 28 w 28"/>
                    <a:gd name="T23" fmla="*/ 11 h 29"/>
                    <a:gd name="T24" fmla="*/ 22 w 28"/>
                    <a:gd name="T25" fmla="*/ 2 h 29"/>
                    <a:gd name="T26" fmla="*/ 26 w 28"/>
                    <a:gd name="T27" fmla="*/ 6 h 29"/>
                    <a:gd name="T28" fmla="*/ 28 w 28"/>
                    <a:gd name="T29" fmla="*/ 11 h 29"/>
                    <a:gd name="T30" fmla="*/ 14 w 28"/>
                    <a:gd name="T31" fmla="*/ 17 h 29"/>
                    <a:gd name="T32" fmla="*/ 12 w 28"/>
                    <a:gd name="T33" fmla="*/ 12 h 29"/>
                    <a:gd name="T34" fmla="*/ 22 w 28"/>
                    <a:gd name="T35" fmla="*/ 2 h 29"/>
                    <a:gd name="T36" fmla="*/ 11 w 28"/>
                    <a:gd name="T37" fmla="*/ 0 h 29"/>
                    <a:gd name="T38" fmla="*/ 17 w 28"/>
                    <a:gd name="T39" fmla="*/ 0 h 29"/>
                    <a:gd name="T40" fmla="*/ 22 w 28"/>
                    <a:gd name="T41" fmla="*/ 2 h 29"/>
                    <a:gd name="T42" fmla="*/ 16 w 28"/>
                    <a:gd name="T43" fmla="*/ 16 h 29"/>
                    <a:gd name="T44" fmla="*/ 11 w 28"/>
                    <a:gd name="T45" fmla="*/ 14 h 29"/>
                    <a:gd name="T46" fmla="*/ 11 w 28"/>
                    <a:gd name="T47" fmla="*/ 0 h 29"/>
                    <a:gd name="T48" fmla="*/ 2 w 28"/>
                    <a:gd name="T49" fmla="*/ 6 h 29"/>
                    <a:gd name="T50" fmla="*/ 6 w 28"/>
                    <a:gd name="T51" fmla="*/ 2 h 29"/>
                    <a:gd name="T52" fmla="*/ 11 w 28"/>
                    <a:gd name="T53" fmla="*/ 0 h 29"/>
                    <a:gd name="T54" fmla="*/ 17 w 28"/>
                    <a:gd name="T55" fmla="*/ 14 h 29"/>
                    <a:gd name="T56" fmla="*/ 12 w 28"/>
                    <a:gd name="T57" fmla="*/ 16 h 29"/>
                    <a:gd name="T58" fmla="*/ 2 w 28"/>
                    <a:gd name="T59" fmla="*/ 6 h 29"/>
                    <a:gd name="T60" fmla="*/ 0 w 28"/>
                    <a:gd name="T61" fmla="*/ 17 h 29"/>
                    <a:gd name="T62" fmla="*/ 0 w 28"/>
                    <a:gd name="T63" fmla="*/ 11 h 29"/>
                    <a:gd name="T64" fmla="*/ 2 w 28"/>
                    <a:gd name="T65" fmla="*/ 6 h 29"/>
                    <a:gd name="T66" fmla="*/ 16 w 28"/>
                    <a:gd name="T67" fmla="*/ 12 h 29"/>
                    <a:gd name="T68" fmla="*/ 14 w 28"/>
                    <a:gd name="T69" fmla="*/ 17 h 29"/>
                    <a:gd name="T70" fmla="*/ 0 w 28"/>
                    <a:gd name="T71" fmla="*/ 17 h 29"/>
                    <a:gd name="T72" fmla="*/ 6 w 28"/>
                    <a:gd name="T73" fmla="*/ 27 h 29"/>
                    <a:gd name="T74" fmla="*/ 2 w 28"/>
                    <a:gd name="T75" fmla="*/ 22 h 29"/>
                    <a:gd name="T76" fmla="*/ 0 w 28"/>
                    <a:gd name="T77" fmla="*/ 17 h 29"/>
                    <a:gd name="T78" fmla="*/ 14 w 28"/>
                    <a:gd name="T79" fmla="*/ 12 h 29"/>
                    <a:gd name="T80" fmla="*/ 16 w 28"/>
                    <a:gd name="T81" fmla="*/ 17 h 29"/>
                    <a:gd name="T82" fmla="*/ 6 w 28"/>
                    <a:gd name="T83" fmla="*/ 27 h 29"/>
                    <a:gd name="T84" fmla="*/ 17 w 28"/>
                    <a:gd name="T85" fmla="*/ 29 h 29"/>
                    <a:gd name="T86" fmla="*/ 11 w 28"/>
                    <a:gd name="T87" fmla="*/ 29 h 29"/>
                    <a:gd name="T88" fmla="*/ 6 w 28"/>
                    <a:gd name="T89" fmla="*/ 27 h 29"/>
                    <a:gd name="T90" fmla="*/ 12 w 28"/>
                    <a:gd name="T91" fmla="*/ 13 h 29"/>
                    <a:gd name="T92" fmla="*/ 17 w 28"/>
                    <a:gd name="T93" fmla="*/ 15 h 29"/>
                    <a:gd name="T94" fmla="*/ 17 w 28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9">
                      <a:moveTo>
                        <a:pt x="26" y="22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5"/>
                      </a:lnTo>
                      <a:lnTo>
                        <a:pt x="16" y="13"/>
                      </a:lnTo>
                      <a:lnTo>
                        <a:pt x="26" y="22"/>
                      </a:lnTo>
                      <a:close/>
                      <a:moveTo>
                        <a:pt x="28" y="11"/>
                      </a:moveTo>
                      <a:lnTo>
                        <a:pt x="28" y="17"/>
                      </a:lnTo>
                      <a:lnTo>
                        <a:pt x="26" y="22"/>
                      </a:lnTo>
                      <a:lnTo>
                        <a:pt x="11" y="17"/>
                      </a:lnTo>
                      <a:lnTo>
                        <a:pt x="14" y="12"/>
                      </a:lnTo>
                      <a:lnTo>
                        <a:pt x="28" y="11"/>
                      </a:lnTo>
                      <a:close/>
                      <a:moveTo>
                        <a:pt x="22" y="2"/>
                      </a:moveTo>
                      <a:lnTo>
                        <a:pt x="26" y="6"/>
                      </a:lnTo>
                      <a:lnTo>
                        <a:pt x="28" y="11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7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2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3"/>
                      </a:lnTo>
                      <a:lnTo>
                        <a:pt x="17" y="15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0" name="Rectangle 765"/>
                <p:cNvSpPr>
                  <a:spLocks noChangeArrowheads="1"/>
                </p:cNvSpPr>
                <p:nvPr/>
              </p:nvSpPr>
              <p:spPr bwMode="auto">
                <a:xfrm>
                  <a:off x="4100" y="3012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1" name="Rectangle 766"/>
                <p:cNvSpPr>
                  <a:spLocks noChangeArrowheads="1"/>
                </p:cNvSpPr>
                <p:nvPr/>
              </p:nvSpPr>
              <p:spPr bwMode="auto">
                <a:xfrm>
                  <a:off x="4111" y="3001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2" name="Freeform 767"/>
                <p:cNvSpPr>
                  <a:spLocks noEditPoints="1"/>
                </p:cNvSpPr>
                <p:nvPr/>
              </p:nvSpPr>
              <p:spPr bwMode="auto">
                <a:xfrm>
                  <a:off x="4072" y="2980"/>
                  <a:ext cx="24" cy="31"/>
                </a:xfrm>
                <a:custGeom>
                  <a:avLst/>
                  <a:gdLst>
                    <a:gd name="T0" fmla="*/ 9 w 24"/>
                    <a:gd name="T1" fmla="*/ 0 h 31"/>
                    <a:gd name="T2" fmla="*/ 20 w 24"/>
                    <a:gd name="T3" fmla="*/ 0 h 31"/>
                    <a:gd name="T4" fmla="*/ 24 w 24"/>
                    <a:gd name="T5" fmla="*/ 4 h 31"/>
                    <a:gd name="T6" fmla="*/ 13 w 24"/>
                    <a:gd name="T7" fmla="*/ 15 h 31"/>
                    <a:gd name="T8" fmla="*/ 9 w 24"/>
                    <a:gd name="T9" fmla="*/ 11 h 31"/>
                    <a:gd name="T10" fmla="*/ 9 w 24"/>
                    <a:gd name="T11" fmla="*/ 0 h 31"/>
                    <a:gd name="T12" fmla="*/ 1 w 24"/>
                    <a:gd name="T13" fmla="*/ 21 h 31"/>
                    <a:gd name="T14" fmla="*/ 0 w 24"/>
                    <a:gd name="T15" fmla="*/ 10 h 31"/>
                    <a:gd name="T16" fmla="*/ 9 w 24"/>
                    <a:gd name="T17" fmla="*/ 0 h 31"/>
                    <a:gd name="T18" fmla="*/ 20 w 24"/>
                    <a:gd name="T19" fmla="*/ 11 h 31"/>
                    <a:gd name="T20" fmla="*/ 11 w 24"/>
                    <a:gd name="T21" fmla="*/ 20 h 31"/>
                    <a:gd name="T22" fmla="*/ 1 w 24"/>
                    <a:gd name="T23" fmla="*/ 21 h 31"/>
                    <a:gd name="T24" fmla="*/ 20 w 24"/>
                    <a:gd name="T25" fmla="*/ 25 h 31"/>
                    <a:gd name="T26" fmla="*/ 8 w 24"/>
                    <a:gd name="T27" fmla="*/ 27 h 31"/>
                    <a:gd name="T28" fmla="*/ 1 w 24"/>
                    <a:gd name="T29" fmla="*/ 21 h 31"/>
                    <a:gd name="T30" fmla="*/ 11 w 24"/>
                    <a:gd name="T31" fmla="*/ 9 h 31"/>
                    <a:gd name="T32" fmla="*/ 18 w 24"/>
                    <a:gd name="T33" fmla="*/ 16 h 31"/>
                    <a:gd name="T34" fmla="*/ 20 w 24"/>
                    <a:gd name="T35" fmla="*/ 25 h 31"/>
                    <a:gd name="T36" fmla="*/ 9 w 24"/>
                    <a:gd name="T37" fmla="*/ 29 h 31"/>
                    <a:gd name="T38" fmla="*/ 6 w 24"/>
                    <a:gd name="T39" fmla="*/ 19 h 31"/>
                    <a:gd name="T40" fmla="*/ 6 w 24"/>
                    <a:gd name="T41" fmla="*/ 18 h 31"/>
                    <a:gd name="T42" fmla="*/ 20 w 24"/>
                    <a:gd name="T43" fmla="*/ 25 h 31"/>
                    <a:gd name="T44" fmla="*/ 19 w 24"/>
                    <a:gd name="T45" fmla="*/ 26 h 31"/>
                    <a:gd name="T46" fmla="*/ 9 w 24"/>
                    <a:gd name="T47" fmla="*/ 29 h 31"/>
                    <a:gd name="T48" fmla="*/ 21 w 24"/>
                    <a:gd name="T49" fmla="*/ 29 h 31"/>
                    <a:gd name="T50" fmla="*/ 12 w 24"/>
                    <a:gd name="T51" fmla="*/ 31 h 31"/>
                    <a:gd name="T52" fmla="*/ 9 w 24"/>
                    <a:gd name="T53" fmla="*/ 29 h 31"/>
                    <a:gd name="T54" fmla="*/ 16 w 24"/>
                    <a:gd name="T55" fmla="*/ 16 h 31"/>
                    <a:gd name="T56" fmla="*/ 19 w 24"/>
                    <a:gd name="T57" fmla="*/ 17 h 31"/>
                    <a:gd name="T58" fmla="*/ 21 w 24"/>
                    <a:gd name="T59" fmla="*/ 29 h 31"/>
                    <a:gd name="T60" fmla="*/ 9 w 24"/>
                    <a:gd name="T61" fmla="*/ 20 h 31"/>
                    <a:gd name="T62" fmla="*/ 10 w 24"/>
                    <a:gd name="T63" fmla="*/ 19 h 31"/>
                    <a:gd name="T64" fmla="*/ 21 w 24"/>
                    <a:gd name="T65" fmla="*/ 29 h 31"/>
                    <a:gd name="T66" fmla="*/ 20 w 24"/>
                    <a:gd name="T67" fmla="*/ 31 h 31"/>
                    <a:gd name="T68" fmla="*/ 9 w 24"/>
                    <a:gd name="T69" fmla="*/ 2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31">
                      <a:moveTo>
                        <a:pt x="9" y="0"/>
                      </a:moveTo>
                      <a:lnTo>
                        <a:pt x="20" y="0"/>
                      </a:lnTo>
                      <a:lnTo>
                        <a:pt x="24" y="4"/>
                      </a:lnTo>
                      <a:lnTo>
                        <a:pt x="13" y="15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  <a:moveTo>
                        <a:pt x="1" y="21"/>
                      </a:move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20" y="11"/>
                      </a:lnTo>
                      <a:lnTo>
                        <a:pt x="11" y="20"/>
                      </a:lnTo>
                      <a:lnTo>
                        <a:pt x="1" y="21"/>
                      </a:lnTo>
                      <a:close/>
                      <a:moveTo>
                        <a:pt x="20" y="25"/>
                      </a:moveTo>
                      <a:lnTo>
                        <a:pt x="8" y="27"/>
                      </a:lnTo>
                      <a:lnTo>
                        <a:pt x="1" y="21"/>
                      </a:lnTo>
                      <a:lnTo>
                        <a:pt x="11" y="9"/>
                      </a:lnTo>
                      <a:lnTo>
                        <a:pt x="18" y="16"/>
                      </a:lnTo>
                      <a:lnTo>
                        <a:pt x="20" y="25"/>
                      </a:lnTo>
                      <a:close/>
                      <a:moveTo>
                        <a:pt x="9" y="29"/>
                      </a:moveTo>
                      <a:lnTo>
                        <a:pt x="6" y="19"/>
                      </a:lnTo>
                      <a:lnTo>
                        <a:pt x="6" y="18"/>
                      </a:lnTo>
                      <a:lnTo>
                        <a:pt x="20" y="25"/>
                      </a:lnTo>
                      <a:lnTo>
                        <a:pt x="19" y="26"/>
                      </a:lnTo>
                      <a:lnTo>
                        <a:pt x="9" y="29"/>
                      </a:lnTo>
                      <a:close/>
                      <a:moveTo>
                        <a:pt x="21" y="29"/>
                      </a:moveTo>
                      <a:lnTo>
                        <a:pt x="12" y="31"/>
                      </a:lnTo>
                      <a:lnTo>
                        <a:pt x="9" y="29"/>
                      </a:lnTo>
                      <a:lnTo>
                        <a:pt x="16" y="16"/>
                      </a:lnTo>
                      <a:lnTo>
                        <a:pt x="19" y="17"/>
                      </a:lnTo>
                      <a:lnTo>
                        <a:pt x="21" y="29"/>
                      </a:lnTo>
                      <a:close/>
                      <a:moveTo>
                        <a:pt x="9" y="20"/>
                      </a:moveTo>
                      <a:lnTo>
                        <a:pt x="10" y="19"/>
                      </a:lnTo>
                      <a:lnTo>
                        <a:pt x="21" y="29"/>
                      </a:lnTo>
                      <a:lnTo>
                        <a:pt x="20" y="31"/>
                      </a:lnTo>
                      <a:lnTo>
                        <a:pt x="9" y="2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3" name="Freeform 768"/>
                <p:cNvSpPr>
                  <a:spLocks/>
                </p:cNvSpPr>
                <p:nvPr/>
              </p:nvSpPr>
              <p:spPr bwMode="auto">
                <a:xfrm>
                  <a:off x="4084" y="2982"/>
                  <a:ext cx="12" cy="13"/>
                </a:xfrm>
                <a:custGeom>
                  <a:avLst/>
                  <a:gdLst>
                    <a:gd name="T0" fmla="*/ 10 w 12"/>
                    <a:gd name="T1" fmla="*/ 0 h 13"/>
                    <a:gd name="T2" fmla="*/ 12 w 12"/>
                    <a:gd name="T3" fmla="*/ 2 h 13"/>
                    <a:gd name="T4" fmla="*/ 1 w 12"/>
                    <a:gd name="T5" fmla="*/ 13 h 13"/>
                    <a:gd name="T6" fmla="*/ 0 w 12"/>
                    <a:gd name="T7" fmla="*/ 11 h 13"/>
                    <a:gd name="T8" fmla="*/ 10 w 12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10" y="0"/>
                      </a:moveTo>
                      <a:lnTo>
                        <a:pt x="12" y="2"/>
                      </a:lnTo>
                      <a:lnTo>
                        <a:pt x="1" y="13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4" name="Freeform 769"/>
                <p:cNvSpPr>
                  <a:spLocks/>
                </p:cNvSpPr>
                <p:nvPr/>
              </p:nvSpPr>
              <p:spPr bwMode="auto">
                <a:xfrm>
                  <a:off x="4096" y="2996"/>
                  <a:ext cx="28" cy="29"/>
                </a:xfrm>
                <a:custGeom>
                  <a:avLst/>
                  <a:gdLst>
                    <a:gd name="T0" fmla="*/ 28 w 28"/>
                    <a:gd name="T1" fmla="*/ 11 h 29"/>
                    <a:gd name="T2" fmla="*/ 11 w 28"/>
                    <a:gd name="T3" fmla="*/ 29 h 29"/>
                    <a:gd name="T4" fmla="*/ 0 w 28"/>
                    <a:gd name="T5" fmla="*/ 18 h 29"/>
                    <a:gd name="T6" fmla="*/ 18 w 28"/>
                    <a:gd name="T7" fmla="*/ 0 h 29"/>
                    <a:gd name="T8" fmla="*/ 28 w 28"/>
                    <a:gd name="T9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9">
                      <a:moveTo>
                        <a:pt x="28" y="11"/>
                      </a:moveTo>
                      <a:lnTo>
                        <a:pt x="11" y="29"/>
                      </a:lnTo>
                      <a:lnTo>
                        <a:pt x="0" y="18"/>
                      </a:lnTo>
                      <a:lnTo>
                        <a:pt x="18" y="0"/>
                      </a:lnTo>
                      <a:lnTo>
                        <a:pt x="2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5" name="Freeform 770"/>
                <p:cNvSpPr>
                  <a:spLocks/>
                </p:cNvSpPr>
                <p:nvPr/>
              </p:nvSpPr>
              <p:spPr bwMode="auto">
                <a:xfrm>
                  <a:off x="4081" y="3000"/>
                  <a:ext cx="25" cy="25"/>
                </a:xfrm>
                <a:custGeom>
                  <a:avLst/>
                  <a:gdLst>
                    <a:gd name="T0" fmla="*/ 11 w 25"/>
                    <a:gd name="T1" fmla="*/ 0 h 25"/>
                    <a:gd name="T2" fmla="*/ 25 w 25"/>
                    <a:gd name="T3" fmla="*/ 14 h 25"/>
                    <a:gd name="T4" fmla="*/ 14 w 25"/>
                    <a:gd name="T5" fmla="*/ 25 h 25"/>
                    <a:gd name="T6" fmla="*/ 0 w 25"/>
                    <a:gd name="T7" fmla="*/ 11 h 25"/>
                    <a:gd name="T8" fmla="*/ 11 w 25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11" y="0"/>
                      </a:moveTo>
                      <a:lnTo>
                        <a:pt x="25" y="14"/>
                      </a:lnTo>
                      <a:lnTo>
                        <a:pt x="14" y="2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6" name="Freeform 771"/>
                <p:cNvSpPr>
                  <a:spLocks/>
                </p:cNvSpPr>
                <p:nvPr/>
              </p:nvSpPr>
              <p:spPr bwMode="auto">
                <a:xfrm>
                  <a:off x="4117" y="2948"/>
                  <a:ext cx="12" cy="14"/>
                </a:xfrm>
                <a:custGeom>
                  <a:avLst/>
                  <a:gdLst>
                    <a:gd name="T0" fmla="*/ 2 w 12"/>
                    <a:gd name="T1" fmla="*/ 14 h 14"/>
                    <a:gd name="T2" fmla="*/ 0 w 12"/>
                    <a:gd name="T3" fmla="*/ 13 h 14"/>
                    <a:gd name="T4" fmla="*/ 10 w 12"/>
                    <a:gd name="T5" fmla="*/ 0 h 14"/>
                    <a:gd name="T6" fmla="*/ 12 w 12"/>
                    <a:gd name="T7" fmla="*/ 2 h 14"/>
                    <a:gd name="T8" fmla="*/ 2 w 12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2" y="14"/>
                      </a:moveTo>
                      <a:lnTo>
                        <a:pt x="0" y="13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2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7" name="Freeform 772"/>
                <p:cNvSpPr>
                  <a:spLocks/>
                </p:cNvSpPr>
                <p:nvPr/>
              </p:nvSpPr>
              <p:spPr bwMode="auto">
                <a:xfrm>
                  <a:off x="4124" y="2955"/>
                  <a:ext cx="12" cy="13"/>
                </a:xfrm>
                <a:custGeom>
                  <a:avLst/>
                  <a:gdLst>
                    <a:gd name="T0" fmla="*/ 3 w 12"/>
                    <a:gd name="T1" fmla="*/ 13 h 13"/>
                    <a:gd name="T2" fmla="*/ 0 w 12"/>
                    <a:gd name="T3" fmla="*/ 11 h 13"/>
                    <a:gd name="T4" fmla="*/ 10 w 12"/>
                    <a:gd name="T5" fmla="*/ 0 h 13"/>
                    <a:gd name="T6" fmla="*/ 12 w 12"/>
                    <a:gd name="T7" fmla="*/ 2 h 13"/>
                    <a:gd name="T8" fmla="*/ 3 w 12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3" y="13"/>
                      </a:moveTo>
                      <a:lnTo>
                        <a:pt x="0" y="11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8" name="Freeform 773"/>
                <p:cNvSpPr>
                  <a:spLocks/>
                </p:cNvSpPr>
                <p:nvPr/>
              </p:nvSpPr>
              <p:spPr bwMode="auto">
                <a:xfrm>
                  <a:off x="4091" y="2970"/>
                  <a:ext cx="16" cy="18"/>
                </a:xfrm>
                <a:custGeom>
                  <a:avLst/>
                  <a:gdLst>
                    <a:gd name="T0" fmla="*/ 0 w 16"/>
                    <a:gd name="T1" fmla="*/ 5 h 18"/>
                    <a:gd name="T2" fmla="*/ 9 w 16"/>
                    <a:gd name="T3" fmla="*/ 0 h 18"/>
                    <a:gd name="T4" fmla="*/ 16 w 16"/>
                    <a:gd name="T5" fmla="*/ 14 h 18"/>
                    <a:gd name="T6" fmla="*/ 8 w 16"/>
                    <a:gd name="T7" fmla="*/ 18 h 18"/>
                    <a:gd name="T8" fmla="*/ 0 w 16"/>
                    <a:gd name="T9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6" y="14"/>
                      </a:lnTo>
                      <a:lnTo>
                        <a:pt x="8" y="18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59" name="Freeform 774"/>
                <p:cNvSpPr>
                  <a:spLocks/>
                </p:cNvSpPr>
                <p:nvPr/>
              </p:nvSpPr>
              <p:spPr bwMode="auto">
                <a:xfrm>
                  <a:off x="4106" y="2955"/>
                  <a:ext cx="16" cy="19"/>
                </a:xfrm>
                <a:custGeom>
                  <a:avLst/>
                  <a:gdLst>
                    <a:gd name="T0" fmla="*/ 0 w 16"/>
                    <a:gd name="T1" fmla="*/ 5 h 19"/>
                    <a:gd name="T2" fmla="*/ 8 w 16"/>
                    <a:gd name="T3" fmla="*/ 0 h 19"/>
                    <a:gd name="T4" fmla="*/ 16 w 16"/>
                    <a:gd name="T5" fmla="*/ 14 h 19"/>
                    <a:gd name="T6" fmla="*/ 7 w 16"/>
                    <a:gd name="T7" fmla="*/ 19 h 19"/>
                    <a:gd name="T8" fmla="*/ 0 w 16"/>
                    <a:gd name="T9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9">
                      <a:moveTo>
                        <a:pt x="0" y="5"/>
                      </a:moveTo>
                      <a:lnTo>
                        <a:pt x="8" y="0"/>
                      </a:lnTo>
                      <a:lnTo>
                        <a:pt x="16" y="14"/>
                      </a:lnTo>
                      <a:lnTo>
                        <a:pt x="7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0" name="Freeform 775"/>
                <p:cNvSpPr>
                  <a:spLocks/>
                </p:cNvSpPr>
                <p:nvPr/>
              </p:nvSpPr>
              <p:spPr bwMode="auto">
                <a:xfrm>
                  <a:off x="4113" y="2951"/>
                  <a:ext cx="17" cy="16"/>
                </a:xfrm>
                <a:custGeom>
                  <a:avLst/>
                  <a:gdLst>
                    <a:gd name="T0" fmla="*/ 17 w 17"/>
                    <a:gd name="T1" fmla="*/ 11 h 16"/>
                    <a:gd name="T2" fmla="*/ 11 w 17"/>
                    <a:gd name="T3" fmla="*/ 16 h 16"/>
                    <a:gd name="T4" fmla="*/ 0 w 17"/>
                    <a:gd name="T5" fmla="*/ 5 h 16"/>
                    <a:gd name="T6" fmla="*/ 5 w 17"/>
                    <a:gd name="T7" fmla="*/ 0 h 16"/>
                    <a:gd name="T8" fmla="*/ 17 w 17"/>
                    <a:gd name="T9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17" y="11"/>
                      </a:moveTo>
                      <a:lnTo>
                        <a:pt x="11" y="16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1" name="Freeform 776"/>
                <p:cNvSpPr>
                  <a:spLocks/>
                </p:cNvSpPr>
                <p:nvPr/>
              </p:nvSpPr>
              <p:spPr bwMode="auto">
                <a:xfrm>
                  <a:off x="4074" y="2988"/>
                  <a:ext cx="26" cy="28"/>
                </a:xfrm>
                <a:custGeom>
                  <a:avLst/>
                  <a:gdLst>
                    <a:gd name="T0" fmla="*/ 12 w 26"/>
                    <a:gd name="T1" fmla="*/ 28 h 28"/>
                    <a:gd name="T2" fmla="*/ 0 w 26"/>
                    <a:gd name="T3" fmla="*/ 7 h 28"/>
                    <a:gd name="T4" fmla="*/ 14 w 26"/>
                    <a:gd name="T5" fmla="*/ 0 h 28"/>
                    <a:gd name="T6" fmla="*/ 26 w 26"/>
                    <a:gd name="T7" fmla="*/ 20 h 28"/>
                    <a:gd name="T8" fmla="*/ 12 w 26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8">
                      <a:moveTo>
                        <a:pt x="12" y="28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26" y="2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2" name="Freeform 777"/>
                <p:cNvSpPr>
                  <a:spLocks/>
                </p:cNvSpPr>
                <p:nvPr/>
              </p:nvSpPr>
              <p:spPr bwMode="auto">
                <a:xfrm>
                  <a:off x="4078" y="2984"/>
                  <a:ext cx="31" cy="38"/>
                </a:xfrm>
                <a:custGeom>
                  <a:avLst/>
                  <a:gdLst>
                    <a:gd name="T0" fmla="*/ 17 w 31"/>
                    <a:gd name="T1" fmla="*/ 38 h 38"/>
                    <a:gd name="T2" fmla="*/ 0 w 31"/>
                    <a:gd name="T3" fmla="*/ 8 h 38"/>
                    <a:gd name="T4" fmla="*/ 13 w 31"/>
                    <a:gd name="T5" fmla="*/ 0 h 38"/>
                    <a:gd name="T6" fmla="*/ 31 w 31"/>
                    <a:gd name="T7" fmla="*/ 31 h 38"/>
                    <a:gd name="T8" fmla="*/ 17 w 31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8">
                      <a:moveTo>
                        <a:pt x="17" y="38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1" y="31"/>
                      </a:lnTo>
                      <a:lnTo>
                        <a:pt x="17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3" name="Freeform 778"/>
                <p:cNvSpPr>
                  <a:spLocks/>
                </p:cNvSpPr>
                <p:nvPr/>
              </p:nvSpPr>
              <p:spPr bwMode="auto">
                <a:xfrm>
                  <a:off x="4085" y="2985"/>
                  <a:ext cx="28" cy="34"/>
                </a:xfrm>
                <a:custGeom>
                  <a:avLst/>
                  <a:gdLst>
                    <a:gd name="T0" fmla="*/ 15 w 28"/>
                    <a:gd name="T1" fmla="*/ 34 h 34"/>
                    <a:gd name="T2" fmla="*/ 0 w 28"/>
                    <a:gd name="T3" fmla="*/ 8 h 34"/>
                    <a:gd name="T4" fmla="*/ 13 w 28"/>
                    <a:gd name="T5" fmla="*/ 0 h 34"/>
                    <a:gd name="T6" fmla="*/ 28 w 28"/>
                    <a:gd name="T7" fmla="*/ 25 h 34"/>
                    <a:gd name="T8" fmla="*/ 15 w 28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4">
                      <a:moveTo>
                        <a:pt x="15" y="34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8" y="25"/>
                      </a:lnTo>
                      <a:lnTo>
                        <a:pt x="15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4" name="Freeform 779"/>
                <p:cNvSpPr>
                  <a:spLocks/>
                </p:cNvSpPr>
                <p:nvPr/>
              </p:nvSpPr>
              <p:spPr bwMode="auto">
                <a:xfrm>
                  <a:off x="4088" y="2981"/>
                  <a:ext cx="29" cy="34"/>
                </a:xfrm>
                <a:custGeom>
                  <a:avLst/>
                  <a:gdLst>
                    <a:gd name="T0" fmla="*/ 16 w 29"/>
                    <a:gd name="T1" fmla="*/ 34 h 34"/>
                    <a:gd name="T2" fmla="*/ 0 w 29"/>
                    <a:gd name="T3" fmla="*/ 8 h 34"/>
                    <a:gd name="T4" fmla="*/ 14 w 29"/>
                    <a:gd name="T5" fmla="*/ 0 h 34"/>
                    <a:gd name="T6" fmla="*/ 29 w 29"/>
                    <a:gd name="T7" fmla="*/ 26 h 34"/>
                    <a:gd name="T8" fmla="*/ 16 w 29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4">
                      <a:moveTo>
                        <a:pt x="16" y="34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9" y="26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5" name="Freeform 780"/>
                <p:cNvSpPr>
                  <a:spLocks/>
                </p:cNvSpPr>
                <p:nvPr/>
              </p:nvSpPr>
              <p:spPr bwMode="auto">
                <a:xfrm>
                  <a:off x="4093" y="2978"/>
                  <a:ext cx="28" cy="33"/>
                </a:xfrm>
                <a:custGeom>
                  <a:avLst/>
                  <a:gdLst>
                    <a:gd name="T0" fmla="*/ 14 w 28"/>
                    <a:gd name="T1" fmla="*/ 33 h 33"/>
                    <a:gd name="T2" fmla="*/ 0 w 28"/>
                    <a:gd name="T3" fmla="*/ 8 h 33"/>
                    <a:gd name="T4" fmla="*/ 13 w 28"/>
                    <a:gd name="T5" fmla="*/ 0 h 33"/>
                    <a:gd name="T6" fmla="*/ 28 w 28"/>
                    <a:gd name="T7" fmla="*/ 25 h 33"/>
                    <a:gd name="T8" fmla="*/ 14 w 28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3">
                      <a:moveTo>
                        <a:pt x="14" y="33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8" y="25"/>
                      </a:lnTo>
                      <a:lnTo>
                        <a:pt x="14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6" name="Freeform 781"/>
                <p:cNvSpPr>
                  <a:spLocks/>
                </p:cNvSpPr>
                <p:nvPr/>
              </p:nvSpPr>
              <p:spPr bwMode="auto">
                <a:xfrm>
                  <a:off x="4107" y="2992"/>
                  <a:ext cx="17" cy="15"/>
                </a:xfrm>
                <a:custGeom>
                  <a:avLst/>
                  <a:gdLst>
                    <a:gd name="T0" fmla="*/ 4 w 17"/>
                    <a:gd name="T1" fmla="*/ 15 h 15"/>
                    <a:gd name="T2" fmla="*/ 0 w 17"/>
                    <a:gd name="T3" fmla="*/ 8 h 15"/>
                    <a:gd name="T4" fmla="*/ 14 w 17"/>
                    <a:gd name="T5" fmla="*/ 0 h 15"/>
                    <a:gd name="T6" fmla="*/ 17 w 17"/>
                    <a:gd name="T7" fmla="*/ 7 h 15"/>
                    <a:gd name="T8" fmla="*/ 4 w 17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5">
                      <a:moveTo>
                        <a:pt x="4" y="15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7" y="7"/>
                      </a:lnTo>
                      <a:lnTo>
                        <a:pt x="4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7" name="Freeform 782"/>
                <p:cNvSpPr>
                  <a:spLocks noEditPoints="1"/>
                </p:cNvSpPr>
                <p:nvPr/>
              </p:nvSpPr>
              <p:spPr bwMode="auto">
                <a:xfrm>
                  <a:off x="4085" y="2976"/>
                  <a:ext cx="39" cy="31"/>
                </a:xfrm>
                <a:custGeom>
                  <a:avLst/>
                  <a:gdLst>
                    <a:gd name="T0" fmla="*/ 8 w 39"/>
                    <a:gd name="T1" fmla="*/ 0 h 31"/>
                    <a:gd name="T2" fmla="*/ 20 w 39"/>
                    <a:gd name="T3" fmla="*/ 0 h 31"/>
                    <a:gd name="T4" fmla="*/ 39 w 39"/>
                    <a:gd name="T5" fmla="*/ 20 h 31"/>
                    <a:gd name="T6" fmla="*/ 28 w 39"/>
                    <a:gd name="T7" fmla="*/ 31 h 31"/>
                    <a:gd name="T8" fmla="*/ 8 w 39"/>
                    <a:gd name="T9" fmla="*/ 11 h 31"/>
                    <a:gd name="T10" fmla="*/ 8 w 39"/>
                    <a:gd name="T11" fmla="*/ 0 h 31"/>
                    <a:gd name="T12" fmla="*/ 0 w 39"/>
                    <a:gd name="T13" fmla="*/ 8 h 31"/>
                    <a:gd name="T14" fmla="*/ 8 w 39"/>
                    <a:gd name="T15" fmla="*/ 0 h 31"/>
                    <a:gd name="T16" fmla="*/ 20 w 39"/>
                    <a:gd name="T17" fmla="*/ 11 h 31"/>
                    <a:gd name="T18" fmla="*/ 11 w 39"/>
                    <a:gd name="T19" fmla="*/ 19 h 31"/>
                    <a:gd name="T20" fmla="*/ 0 w 39"/>
                    <a:gd name="T21" fmla="*/ 8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31">
                      <a:moveTo>
                        <a:pt x="8" y="0"/>
                      </a:moveTo>
                      <a:lnTo>
                        <a:pt x="20" y="0"/>
                      </a:lnTo>
                      <a:lnTo>
                        <a:pt x="39" y="20"/>
                      </a:lnTo>
                      <a:lnTo>
                        <a:pt x="28" y="3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20" y="11"/>
                      </a:lnTo>
                      <a:lnTo>
                        <a:pt x="11" y="19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8" name="Freeform 783"/>
                <p:cNvSpPr>
                  <a:spLocks/>
                </p:cNvSpPr>
                <p:nvPr/>
              </p:nvSpPr>
              <p:spPr bwMode="auto">
                <a:xfrm>
                  <a:off x="4035" y="2934"/>
                  <a:ext cx="57" cy="57"/>
                </a:xfrm>
                <a:custGeom>
                  <a:avLst/>
                  <a:gdLst>
                    <a:gd name="T0" fmla="*/ 11 w 57"/>
                    <a:gd name="T1" fmla="*/ 0 h 57"/>
                    <a:gd name="T2" fmla="*/ 57 w 57"/>
                    <a:gd name="T3" fmla="*/ 46 h 57"/>
                    <a:gd name="T4" fmla="*/ 46 w 57"/>
                    <a:gd name="T5" fmla="*/ 57 h 57"/>
                    <a:gd name="T6" fmla="*/ 0 w 57"/>
                    <a:gd name="T7" fmla="*/ 11 h 57"/>
                    <a:gd name="T8" fmla="*/ 11 w 57"/>
                    <a:gd name="T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11" y="0"/>
                      </a:moveTo>
                      <a:lnTo>
                        <a:pt x="57" y="46"/>
                      </a:lnTo>
                      <a:lnTo>
                        <a:pt x="46" y="5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69" name="Freeform 784"/>
                <p:cNvSpPr>
                  <a:spLocks/>
                </p:cNvSpPr>
                <p:nvPr/>
              </p:nvSpPr>
              <p:spPr bwMode="auto">
                <a:xfrm>
                  <a:off x="4083" y="2949"/>
                  <a:ext cx="45" cy="44"/>
                </a:xfrm>
                <a:custGeom>
                  <a:avLst/>
                  <a:gdLst>
                    <a:gd name="T0" fmla="*/ 45 w 45"/>
                    <a:gd name="T1" fmla="*/ 11 h 44"/>
                    <a:gd name="T2" fmla="*/ 11 w 45"/>
                    <a:gd name="T3" fmla="*/ 44 h 44"/>
                    <a:gd name="T4" fmla="*/ 0 w 45"/>
                    <a:gd name="T5" fmla="*/ 33 h 44"/>
                    <a:gd name="T6" fmla="*/ 33 w 45"/>
                    <a:gd name="T7" fmla="*/ 0 h 44"/>
                    <a:gd name="T8" fmla="*/ 45 w 45"/>
                    <a:gd name="T9" fmla="*/ 1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45" y="11"/>
                      </a:moveTo>
                      <a:lnTo>
                        <a:pt x="11" y="44"/>
                      </a:lnTo>
                      <a:lnTo>
                        <a:pt x="0" y="33"/>
                      </a:lnTo>
                      <a:lnTo>
                        <a:pt x="33" y="0"/>
                      </a:lnTo>
                      <a:lnTo>
                        <a:pt x="4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0" name="Freeform 785"/>
                <p:cNvSpPr>
                  <a:spLocks/>
                </p:cNvSpPr>
                <p:nvPr/>
              </p:nvSpPr>
              <p:spPr bwMode="auto">
                <a:xfrm>
                  <a:off x="4085" y="2951"/>
                  <a:ext cx="45" cy="44"/>
                </a:xfrm>
                <a:custGeom>
                  <a:avLst/>
                  <a:gdLst>
                    <a:gd name="T0" fmla="*/ 45 w 45"/>
                    <a:gd name="T1" fmla="*/ 11 h 44"/>
                    <a:gd name="T2" fmla="*/ 11 w 45"/>
                    <a:gd name="T3" fmla="*/ 44 h 44"/>
                    <a:gd name="T4" fmla="*/ 0 w 45"/>
                    <a:gd name="T5" fmla="*/ 33 h 44"/>
                    <a:gd name="T6" fmla="*/ 33 w 45"/>
                    <a:gd name="T7" fmla="*/ 0 h 44"/>
                    <a:gd name="T8" fmla="*/ 45 w 45"/>
                    <a:gd name="T9" fmla="*/ 1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45" y="11"/>
                      </a:moveTo>
                      <a:lnTo>
                        <a:pt x="11" y="44"/>
                      </a:lnTo>
                      <a:lnTo>
                        <a:pt x="0" y="33"/>
                      </a:lnTo>
                      <a:lnTo>
                        <a:pt x="33" y="0"/>
                      </a:lnTo>
                      <a:lnTo>
                        <a:pt x="4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1" name="Freeform 786"/>
                <p:cNvSpPr>
                  <a:spLocks/>
                </p:cNvSpPr>
                <p:nvPr/>
              </p:nvSpPr>
              <p:spPr bwMode="auto">
                <a:xfrm>
                  <a:off x="4143" y="2969"/>
                  <a:ext cx="62" cy="52"/>
                </a:xfrm>
                <a:custGeom>
                  <a:avLst/>
                  <a:gdLst>
                    <a:gd name="T0" fmla="*/ 53 w 62"/>
                    <a:gd name="T1" fmla="*/ 52 h 52"/>
                    <a:gd name="T2" fmla="*/ 0 w 62"/>
                    <a:gd name="T3" fmla="*/ 13 h 52"/>
                    <a:gd name="T4" fmla="*/ 9 w 62"/>
                    <a:gd name="T5" fmla="*/ 0 h 52"/>
                    <a:gd name="T6" fmla="*/ 62 w 62"/>
                    <a:gd name="T7" fmla="*/ 39 h 52"/>
                    <a:gd name="T8" fmla="*/ 53 w 62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52">
                      <a:moveTo>
                        <a:pt x="53" y="52"/>
                      </a:moveTo>
                      <a:lnTo>
                        <a:pt x="0" y="13"/>
                      </a:lnTo>
                      <a:lnTo>
                        <a:pt x="9" y="0"/>
                      </a:lnTo>
                      <a:lnTo>
                        <a:pt x="62" y="39"/>
                      </a:lnTo>
                      <a:lnTo>
                        <a:pt x="53" y="5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2" name="Freeform 787"/>
                <p:cNvSpPr>
                  <a:spLocks/>
                </p:cNvSpPr>
                <p:nvPr/>
              </p:nvSpPr>
              <p:spPr bwMode="auto">
                <a:xfrm>
                  <a:off x="4131" y="2960"/>
                  <a:ext cx="54" cy="46"/>
                </a:xfrm>
                <a:custGeom>
                  <a:avLst/>
                  <a:gdLst>
                    <a:gd name="T0" fmla="*/ 44 w 54"/>
                    <a:gd name="T1" fmla="*/ 46 h 46"/>
                    <a:gd name="T2" fmla="*/ 0 w 54"/>
                    <a:gd name="T3" fmla="*/ 12 h 46"/>
                    <a:gd name="T4" fmla="*/ 10 w 54"/>
                    <a:gd name="T5" fmla="*/ 0 h 46"/>
                    <a:gd name="T6" fmla="*/ 54 w 54"/>
                    <a:gd name="T7" fmla="*/ 34 h 46"/>
                    <a:gd name="T8" fmla="*/ 44 w 54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46">
                      <a:moveTo>
                        <a:pt x="44" y="46"/>
                      </a:moveTo>
                      <a:lnTo>
                        <a:pt x="0" y="12"/>
                      </a:lnTo>
                      <a:lnTo>
                        <a:pt x="10" y="0"/>
                      </a:lnTo>
                      <a:lnTo>
                        <a:pt x="54" y="34"/>
                      </a:lnTo>
                      <a:lnTo>
                        <a:pt x="44" y="4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3" name="Freeform 788"/>
                <p:cNvSpPr>
                  <a:spLocks/>
                </p:cNvSpPr>
                <p:nvPr/>
              </p:nvSpPr>
              <p:spPr bwMode="auto">
                <a:xfrm>
                  <a:off x="4291" y="3063"/>
                  <a:ext cx="37" cy="29"/>
                </a:xfrm>
                <a:custGeom>
                  <a:avLst/>
                  <a:gdLst>
                    <a:gd name="T0" fmla="*/ 30 w 37"/>
                    <a:gd name="T1" fmla="*/ 29 h 29"/>
                    <a:gd name="T2" fmla="*/ 0 w 37"/>
                    <a:gd name="T3" fmla="*/ 14 h 29"/>
                    <a:gd name="T4" fmla="*/ 8 w 37"/>
                    <a:gd name="T5" fmla="*/ 0 h 29"/>
                    <a:gd name="T6" fmla="*/ 37 w 37"/>
                    <a:gd name="T7" fmla="*/ 15 h 29"/>
                    <a:gd name="T8" fmla="*/ 30 w 37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29">
                      <a:moveTo>
                        <a:pt x="30" y="29"/>
                      </a:moveTo>
                      <a:lnTo>
                        <a:pt x="0" y="14"/>
                      </a:lnTo>
                      <a:lnTo>
                        <a:pt x="8" y="0"/>
                      </a:lnTo>
                      <a:lnTo>
                        <a:pt x="37" y="15"/>
                      </a:lnTo>
                      <a:lnTo>
                        <a:pt x="30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4" name="Freeform 789"/>
                <p:cNvSpPr>
                  <a:spLocks/>
                </p:cNvSpPr>
                <p:nvPr/>
              </p:nvSpPr>
              <p:spPr bwMode="auto">
                <a:xfrm>
                  <a:off x="4246" y="3038"/>
                  <a:ext cx="41" cy="33"/>
                </a:xfrm>
                <a:custGeom>
                  <a:avLst/>
                  <a:gdLst>
                    <a:gd name="T0" fmla="*/ 34 w 41"/>
                    <a:gd name="T1" fmla="*/ 33 h 33"/>
                    <a:gd name="T2" fmla="*/ 0 w 41"/>
                    <a:gd name="T3" fmla="*/ 14 h 33"/>
                    <a:gd name="T4" fmla="*/ 7 w 41"/>
                    <a:gd name="T5" fmla="*/ 0 h 33"/>
                    <a:gd name="T6" fmla="*/ 41 w 41"/>
                    <a:gd name="T7" fmla="*/ 19 h 33"/>
                    <a:gd name="T8" fmla="*/ 34 w 41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33">
                      <a:moveTo>
                        <a:pt x="34" y="33"/>
                      </a:moveTo>
                      <a:lnTo>
                        <a:pt x="0" y="14"/>
                      </a:lnTo>
                      <a:lnTo>
                        <a:pt x="7" y="0"/>
                      </a:lnTo>
                      <a:lnTo>
                        <a:pt x="41" y="19"/>
                      </a:lnTo>
                      <a:lnTo>
                        <a:pt x="34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5" name="Freeform 790"/>
                <p:cNvSpPr>
                  <a:spLocks/>
                </p:cNvSpPr>
                <p:nvPr/>
              </p:nvSpPr>
              <p:spPr bwMode="auto">
                <a:xfrm>
                  <a:off x="4388" y="3145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6" name="Freeform 791"/>
                <p:cNvSpPr>
                  <a:spLocks/>
                </p:cNvSpPr>
                <p:nvPr/>
              </p:nvSpPr>
              <p:spPr bwMode="auto">
                <a:xfrm>
                  <a:off x="4388" y="3145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7" name="Freeform 792"/>
                <p:cNvSpPr>
                  <a:spLocks noEditPoints="1"/>
                </p:cNvSpPr>
                <p:nvPr/>
              </p:nvSpPr>
              <p:spPr bwMode="auto">
                <a:xfrm>
                  <a:off x="4385" y="3142"/>
                  <a:ext cx="29" cy="29"/>
                </a:xfrm>
                <a:custGeom>
                  <a:avLst/>
                  <a:gdLst>
                    <a:gd name="T0" fmla="*/ 27 w 29"/>
                    <a:gd name="T1" fmla="*/ 23 h 29"/>
                    <a:gd name="T2" fmla="*/ 22 w 29"/>
                    <a:gd name="T3" fmla="*/ 27 h 29"/>
                    <a:gd name="T4" fmla="*/ 17 w 29"/>
                    <a:gd name="T5" fmla="*/ 29 h 29"/>
                    <a:gd name="T6" fmla="*/ 11 w 29"/>
                    <a:gd name="T7" fmla="*/ 14 h 29"/>
                    <a:gd name="T8" fmla="*/ 16 w 29"/>
                    <a:gd name="T9" fmla="*/ 12 h 29"/>
                    <a:gd name="T10" fmla="*/ 27 w 29"/>
                    <a:gd name="T11" fmla="*/ 23 h 29"/>
                    <a:gd name="T12" fmla="*/ 29 w 29"/>
                    <a:gd name="T13" fmla="*/ 12 h 29"/>
                    <a:gd name="T14" fmla="*/ 29 w 29"/>
                    <a:gd name="T15" fmla="*/ 18 h 29"/>
                    <a:gd name="T16" fmla="*/ 27 w 29"/>
                    <a:gd name="T17" fmla="*/ 23 h 29"/>
                    <a:gd name="T18" fmla="*/ 12 w 29"/>
                    <a:gd name="T19" fmla="*/ 17 h 29"/>
                    <a:gd name="T20" fmla="*/ 14 w 29"/>
                    <a:gd name="T21" fmla="*/ 12 h 29"/>
                    <a:gd name="T22" fmla="*/ 29 w 29"/>
                    <a:gd name="T23" fmla="*/ 12 h 29"/>
                    <a:gd name="T24" fmla="*/ 22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2 h 29"/>
                    <a:gd name="T30" fmla="*/ 14 w 29"/>
                    <a:gd name="T31" fmla="*/ 18 h 29"/>
                    <a:gd name="T32" fmla="*/ 12 w 29"/>
                    <a:gd name="T33" fmla="*/ 12 h 29"/>
                    <a:gd name="T34" fmla="*/ 22 w 29"/>
                    <a:gd name="T35" fmla="*/ 2 h 29"/>
                    <a:gd name="T36" fmla="*/ 11 w 29"/>
                    <a:gd name="T37" fmla="*/ 0 h 29"/>
                    <a:gd name="T38" fmla="*/ 17 w 29"/>
                    <a:gd name="T39" fmla="*/ 0 h 29"/>
                    <a:gd name="T40" fmla="*/ 22 w 29"/>
                    <a:gd name="T41" fmla="*/ 2 h 29"/>
                    <a:gd name="T42" fmla="*/ 16 w 29"/>
                    <a:gd name="T43" fmla="*/ 17 h 29"/>
                    <a:gd name="T44" fmla="*/ 11 w 29"/>
                    <a:gd name="T45" fmla="*/ 14 h 29"/>
                    <a:gd name="T46" fmla="*/ 11 w 29"/>
                    <a:gd name="T47" fmla="*/ 0 h 29"/>
                    <a:gd name="T48" fmla="*/ 2 w 29"/>
                    <a:gd name="T49" fmla="*/ 6 h 29"/>
                    <a:gd name="T50" fmla="*/ 6 w 29"/>
                    <a:gd name="T51" fmla="*/ 2 h 29"/>
                    <a:gd name="T52" fmla="*/ 11 w 29"/>
                    <a:gd name="T53" fmla="*/ 0 h 29"/>
                    <a:gd name="T54" fmla="*/ 17 w 29"/>
                    <a:gd name="T55" fmla="*/ 14 h 29"/>
                    <a:gd name="T56" fmla="*/ 12 w 29"/>
                    <a:gd name="T57" fmla="*/ 17 h 29"/>
                    <a:gd name="T58" fmla="*/ 2 w 29"/>
                    <a:gd name="T59" fmla="*/ 6 h 29"/>
                    <a:gd name="T60" fmla="*/ 0 w 29"/>
                    <a:gd name="T61" fmla="*/ 18 h 29"/>
                    <a:gd name="T62" fmla="*/ 0 w 29"/>
                    <a:gd name="T63" fmla="*/ 12 h 29"/>
                    <a:gd name="T64" fmla="*/ 2 w 29"/>
                    <a:gd name="T65" fmla="*/ 6 h 29"/>
                    <a:gd name="T66" fmla="*/ 17 w 29"/>
                    <a:gd name="T67" fmla="*/ 12 h 29"/>
                    <a:gd name="T68" fmla="*/ 14 w 29"/>
                    <a:gd name="T69" fmla="*/ 18 h 29"/>
                    <a:gd name="T70" fmla="*/ 0 w 29"/>
                    <a:gd name="T71" fmla="*/ 18 h 29"/>
                    <a:gd name="T72" fmla="*/ 6 w 29"/>
                    <a:gd name="T73" fmla="*/ 27 h 29"/>
                    <a:gd name="T74" fmla="*/ 2 w 29"/>
                    <a:gd name="T75" fmla="*/ 23 h 29"/>
                    <a:gd name="T76" fmla="*/ 0 w 29"/>
                    <a:gd name="T77" fmla="*/ 18 h 29"/>
                    <a:gd name="T78" fmla="*/ 14 w 29"/>
                    <a:gd name="T79" fmla="*/ 12 h 29"/>
                    <a:gd name="T80" fmla="*/ 16 w 29"/>
                    <a:gd name="T81" fmla="*/ 17 h 29"/>
                    <a:gd name="T82" fmla="*/ 6 w 29"/>
                    <a:gd name="T83" fmla="*/ 27 h 29"/>
                    <a:gd name="T84" fmla="*/ 17 w 29"/>
                    <a:gd name="T85" fmla="*/ 29 h 29"/>
                    <a:gd name="T86" fmla="*/ 11 w 29"/>
                    <a:gd name="T87" fmla="*/ 29 h 29"/>
                    <a:gd name="T88" fmla="*/ 6 w 29"/>
                    <a:gd name="T89" fmla="*/ 27 h 29"/>
                    <a:gd name="T90" fmla="*/ 12 w 29"/>
                    <a:gd name="T91" fmla="*/ 12 h 29"/>
                    <a:gd name="T92" fmla="*/ 17 w 29"/>
                    <a:gd name="T93" fmla="*/ 14 h 29"/>
                    <a:gd name="T94" fmla="*/ 17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3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7" y="23"/>
                      </a:lnTo>
                      <a:close/>
                      <a:moveTo>
                        <a:pt x="29" y="12"/>
                      </a:moveTo>
                      <a:lnTo>
                        <a:pt x="29" y="18"/>
                      </a:lnTo>
                      <a:lnTo>
                        <a:pt x="27" y="23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29" y="12"/>
                      </a:lnTo>
                      <a:close/>
                      <a:moveTo>
                        <a:pt x="22" y="2"/>
                      </a:moveTo>
                      <a:lnTo>
                        <a:pt x="27" y="6"/>
                      </a:lnTo>
                      <a:lnTo>
                        <a:pt x="29" y="12"/>
                      </a:lnTo>
                      <a:lnTo>
                        <a:pt x="14" y="18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7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7"/>
                      </a:lnTo>
                      <a:lnTo>
                        <a:pt x="2" y="6"/>
                      </a:lnTo>
                      <a:close/>
                      <a:moveTo>
                        <a:pt x="0" y="18"/>
                      </a:move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17" y="12"/>
                      </a:lnTo>
                      <a:lnTo>
                        <a:pt x="14" y="18"/>
                      </a:lnTo>
                      <a:lnTo>
                        <a:pt x="0" y="18"/>
                      </a:lnTo>
                      <a:close/>
                      <a:moveTo>
                        <a:pt x="6" y="27"/>
                      </a:moveTo>
                      <a:lnTo>
                        <a:pt x="2" y="23"/>
                      </a:lnTo>
                      <a:lnTo>
                        <a:pt x="0" y="18"/>
                      </a:lnTo>
                      <a:lnTo>
                        <a:pt x="14" y="12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8" name="Freeform 793"/>
                <p:cNvSpPr>
                  <a:spLocks/>
                </p:cNvSpPr>
                <p:nvPr/>
              </p:nvSpPr>
              <p:spPr bwMode="auto">
                <a:xfrm>
                  <a:off x="4277" y="3099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1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1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79" name="Freeform 794"/>
                <p:cNvSpPr>
                  <a:spLocks/>
                </p:cNvSpPr>
                <p:nvPr/>
              </p:nvSpPr>
              <p:spPr bwMode="auto">
                <a:xfrm>
                  <a:off x="4277" y="3099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1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1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0" name="Freeform 795"/>
                <p:cNvSpPr>
                  <a:spLocks noEditPoints="1"/>
                </p:cNvSpPr>
                <p:nvPr/>
              </p:nvSpPr>
              <p:spPr bwMode="auto">
                <a:xfrm>
                  <a:off x="4274" y="3096"/>
                  <a:ext cx="29" cy="29"/>
                </a:xfrm>
                <a:custGeom>
                  <a:avLst/>
                  <a:gdLst>
                    <a:gd name="T0" fmla="*/ 27 w 29"/>
                    <a:gd name="T1" fmla="*/ 22 h 29"/>
                    <a:gd name="T2" fmla="*/ 22 w 29"/>
                    <a:gd name="T3" fmla="*/ 27 h 29"/>
                    <a:gd name="T4" fmla="*/ 17 w 29"/>
                    <a:gd name="T5" fmla="*/ 29 h 29"/>
                    <a:gd name="T6" fmla="*/ 11 w 29"/>
                    <a:gd name="T7" fmla="*/ 14 h 29"/>
                    <a:gd name="T8" fmla="*/ 16 w 29"/>
                    <a:gd name="T9" fmla="*/ 12 h 29"/>
                    <a:gd name="T10" fmla="*/ 27 w 29"/>
                    <a:gd name="T11" fmla="*/ 22 h 29"/>
                    <a:gd name="T12" fmla="*/ 29 w 29"/>
                    <a:gd name="T13" fmla="*/ 12 h 29"/>
                    <a:gd name="T14" fmla="*/ 29 w 29"/>
                    <a:gd name="T15" fmla="*/ 18 h 29"/>
                    <a:gd name="T16" fmla="*/ 27 w 29"/>
                    <a:gd name="T17" fmla="*/ 22 h 29"/>
                    <a:gd name="T18" fmla="*/ 12 w 29"/>
                    <a:gd name="T19" fmla="*/ 17 h 29"/>
                    <a:gd name="T20" fmla="*/ 14 w 29"/>
                    <a:gd name="T21" fmla="*/ 12 h 29"/>
                    <a:gd name="T22" fmla="*/ 29 w 29"/>
                    <a:gd name="T23" fmla="*/ 12 h 29"/>
                    <a:gd name="T24" fmla="*/ 22 w 29"/>
                    <a:gd name="T25" fmla="*/ 2 h 29"/>
                    <a:gd name="T26" fmla="*/ 27 w 29"/>
                    <a:gd name="T27" fmla="*/ 7 h 29"/>
                    <a:gd name="T28" fmla="*/ 29 w 29"/>
                    <a:gd name="T29" fmla="*/ 12 h 29"/>
                    <a:gd name="T30" fmla="*/ 14 w 29"/>
                    <a:gd name="T31" fmla="*/ 18 h 29"/>
                    <a:gd name="T32" fmla="*/ 12 w 29"/>
                    <a:gd name="T33" fmla="*/ 13 h 29"/>
                    <a:gd name="T34" fmla="*/ 22 w 29"/>
                    <a:gd name="T35" fmla="*/ 2 h 29"/>
                    <a:gd name="T36" fmla="*/ 11 w 29"/>
                    <a:gd name="T37" fmla="*/ 0 h 29"/>
                    <a:gd name="T38" fmla="*/ 17 w 29"/>
                    <a:gd name="T39" fmla="*/ 0 h 29"/>
                    <a:gd name="T40" fmla="*/ 22 w 29"/>
                    <a:gd name="T41" fmla="*/ 2 h 29"/>
                    <a:gd name="T42" fmla="*/ 16 w 29"/>
                    <a:gd name="T43" fmla="*/ 17 h 29"/>
                    <a:gd name="T44" fmla="*/ 11 w 29"/>
                    <a:gd name="T45" fmla="*/ 15 h 29"/>
                    <a:gd name="T46" fmla="*/ 11 w 29"/>
                    <a:gd name="T47" fmla="*/ 0 h 29"/>
                    <a:gd name="T48" fmla="*/ 2 w 29"/>
                    <a:gd name="T49" fmla="*/ 7 h 29"/>
                    <a:gd name="T50" fmla="*/ 6 w 29"/>
                    <a:gd name="T51" fmla="*/ 2 h 29"/>
                    <a:gd name="T52" fmla="*/ 11 w 29"/>
                    <a:gd name="T53" fmla="*/ 0 h 29"/>
                    <a:gd name="T54" fmla="*/ 17 w 29"/>
                    <a:gd name="T55" fmla="*/ 15 h 29"/>
                    <a:gd name="T56" fmla="*/ 12 w 29"/>
                    <a:gd name="T57" fmla="*/ 17 h 29"/>
                    <a:gd name="T58" fmla="*/ 2 w 29"/>
                    <a:gd name="T59" fmla="*/ 7 h 29"/>
                    <a:gd name="T60" fmla="*/ 0 w 29"/>
                    <a:gd name="T61" fmla="*/ 18 h 29"/>
                    <a:gd name="T62" fmla="*/ 0 w 29"/>
                    <a:gd name="T63" fmla="*/ 12 h 29"/>
                    <a:gd name="T64" fmla="*/ 2 w 29"/>
                    <a:gd name="T65" fmla="*/ 7 h 29"/>
                    <a:gd name="T66" fmla="*/ 16 w 29"/>
                    <a:gd name="T67" fmla="*/ 13 h 29"/>
                    <a:gd name="T68" fmla="*/ 14 w 29"/>
                    <a:gd name="T69" fmla="*/ 18 h 29"/>
                    <a:gd name="T70" fmla="*/ 0 w 29"/>
                    <a:gd name="T71" fmla="*/ 18 h 29"/>
                    <a:gd name="T72" fmla="*/ 6 w 29"/>
                    <a:gd name="T73" fmla="*/ 27 h 29"/>
                    <a:gd name="T74" fmla="*/ 2 w 29"/>
                    <a:gd name="T75" fmla="*/ 22 h 29"/>
                    <a:gd name="T76" fmla="*/ 0 w 29"/>
                    <a:gd name="T77" fmla="*/ 18 h 29"/>
                    <a:gd name="T78" fmla="*/ 14 w 29"/>
                    <a:gd name="T79" fmla="*/ 12 h 29"/>
                    <a:gd name="T80" fmla="*/ 16 w 29"/>
                    <a:gd name="T81" fmla="*/ 17 h 29"/>
                    <a:gd name="T82" fmla="*/ 6 w 29"/>
                    <a:gd name="T83" fmla="*/ 27 h 29"/>
                    <a:gd name="T84" fmla="*/ 17 w 29"/>
                    <a:gd name="T85" fmla="*/ 29 h 29"/>
                    <a:gd name="T86" fmla="*/ 11 w 29"/>
                    <a:gd name="T87" fmla="*/ 29 h 29"/>
                    <a:gd name="T88" fmla="*/ 6 w 29"/>
                    <a:gd name="T89" fmla="*/ 27 h 29"/>
                    <a:gd name="T90" fmla="*/ 12 w 29"/>
                    <a:gd name="T91" fmla="*/ 12 h 29"/>
                    <a:gd name="T92" fmla="*/ 17 w 29"/>
                    <a:gd name="T93" fmla="*/ 14 h 29"/>
                    <a:gd name="T94" fmla="*/ 17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2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7" y="22"/>
                      </a:lnTo>
                      <a:close/>
                      <a:moveTo>
                        <a:pt x="29" y="12"/>
                      </a:moveTo>
                      <a:lnTo>
                        <a:pt x="29" y="18"/>
                      </a:lnTo>
                      <a:lnTo>
                        <a:pt x="27" y="22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29" y="12"/>
                      </a:lnTo>
                      <a:close/>
                      <a:moveTo>
                        <a:pt x="22" y="2"/>
                      </a:moveTo>
                      <a:lnTo>
                        <a:pt x="27" y="7"/>
                      </a:lnTo>
                      <a:lnTo>
                        <a:pt x="29" y="12"/>
                      </a:lnTo>
                      <a:lnTo>
                        <a:pt x="14" y="18"/>
                      </a:lnTo>
                      <a:lnTo>
                        <a:pt x="12" y="13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7"/>
                      </a:lnTo>
                      <a:lnTo>
                        <a:pt x="11" y="15"/>
                      </a:lnTo>
                      <a:lnTo>
                        <a:pt x="11" y="0"/>
                      </a:lnTo>
                      <a:close/>
                      <a:moveTo>
                        <a:pt x="2" y="7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2" y="7"/>
                      </a:lnTo>
                      <a:close/>
                      <a:moveTo>
                        <a:pt x="0" y="18"/>
                      </a:moveTo>
                      <a:lnTo>
                        <a:pt x="0" y="12"/>
                      </a:lnTo>
                      <a:lnTo>
                        <a:pt x="2" y="7"/>
                      </a:lnTo>
                      <a:lnTo>
                        <a:pt x="16" y="13"/>
                      </a:lnTo>
                      <a:lnTo>
                        <a:pt x="14" y="18"/>
                      </a:lnTo>
                      <a:lnTo>
                        <a:pt x="0" y="18"/>
                      </a:lnTo>
                      <a:close/>
                      <a:moveTo>
                        <a:pt x="6" y="27"/>
                      </a:moveTo>
                      <a:lnTo>
                        <a:pt x="2" y="22"/>
                      </a:lnTo>
                      <a:lnTo>
                        <a:pt x="0" y="18"/>
                      </a:lnTo>
                      <a:lnTo>
                        <a:pt x="14" y="12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1" name="Freeform 796"/>
                <p:cNvSpPr>
                  <a:spLocks/>
                </p:cNvSpPr>
                <p:nvPr/>
              </p:nvSpPr>
              <p:spPr bwMode="auto">
                <a:xfrm>
                  <a:off x="4307" y="3071"/>
                  <a:ext cx="31" cy="25"/>
                </a:xfrm>
                <a:custGeom>
                  <a:avLst/>
                  <a:gdLst>
                    <a:gd name="T0" fmla="*/ 25 w 31"/>
                    <a:gd name="T1" fmla="*/ 25 h 25"/>
                    <a:gd name="T2" fmla="*/ 0 w 31"/>
                    <a:gd name="T3" fmla="*/ 14 h 25"/>
                    <a:gd name="T4" fmla="*/ 6 w 31"/>
                    <a:gd name="T5" fmla="*/ 0 h 25"/>
                    <a:gd name="T6" fmla="*/ 31 w 31"/>
                    <a:gd name="T7" fmla="*/ 11 h 25"/>
                    <a:gd name="T8" fmla="*/ 25 w 31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25">
                      <a:moveTo>
                        <a:pt x="25" y="25"/>
                      </a:moveTo>
                      <a:lnTo>
                        <a:pt x="0" y="14"/>
                      </a:lnTo>
                      <a:lnTo>
                        <a:pt x="6" y="0"/>
                      </a:lnTo>
                      <a:lnTo>
                        <a:pt x="31" y="11"/>
                      </a:lnTo>
                      <a:lnTo>
                        <a:pt x="25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2" name="Rectangle 797"/>
                <p:cNvSpPr>
                  <a:spLocks noChangeArrowheads="1"/>
                </p:cNvSpPr>
                <p:nvPr/>
              </p:nvSpPr>
              <p:spPr bwMode="auto">
                <a:xfrm>
                  <a:off x="4687" y="3219"/>
                  <a:ext cx="16" cy="1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3" name="Rectangle 798"/>
                <p:cNvSpPr>
                  <a:spLocks noChangeArrowheads="1"/>
                </p:cNvSpPr>
                <p:nvPr/>
              </p:nvSpPr>
              <p:spPr bwMode="auto">
                <a:xfrm>
                  <a:off x="4687" y="319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4" name="Rectangle 799"/>
                <p:cNvSpPr>
                  <a:spLocks noChangeArrowheads="1"/>
                </p:cNvSpPr>
                <p:nvPr/>
              </p:nvSpPr>
              <p:spPr bwMode="auto">
                <a:xfrm>
                  <a:off x="4687" y="3180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5" name="Rectangle 800"/>
                <p:cNvSpPr>
                  <a:spLocks noChangeArrowheads="1"/>
                </p:cNvSpPr>
                <p:nvPr/>
              </p:nvSpPr>
              <p:spPr bwMode="auto">
                <a:xfrm>
                  <a:off x="4687" y="3157"/>
                  <a:ext cx="16" cy="1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6" name="Rectangle 801"/>
                <p:cNvSpPr>
                  <a:spLocks noChangeArrowheads="1"/>
                </p:cNvSpPr>
                <p:nvPr/>
              </p:nvSpPr>
              <p:spPr bwMode="auto">
                <a:xfrm>
                  <a:off x="4620" y="3216"/>
                  <a:ext cx="10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7" name="Rectangle 802"/>
                <p:cNvSpPr>
                  <a:spLocks noChangeArrowheads="1"/>
                </p:cNvSpPr>
                <p:nvPr/>
              </p:nvSpPr>
              <p:spPr bwMode="auto">
                <a:xfrm>
                  <a:off x="4597" y="3191"/>
                  <a:ext cx="27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8" name="Freeform 803"/>
                <p:cNvSpPr>
                  <a:spLocks/>
                </p:cNvSpPr>
                <p:nvPr/>
              </p:nvSpPr>
              <p:spPr bwMode="auto">
                <a:xfrm>
                  <a:off x="4589" y="3211"/>
                  <a:ext cx="19" cy="18"/>
                </a:xfrm>
                <a:custGeom>
                  <a:avLst/>
                  <a:gdLst>
                    <a:gd name="T0" fmla="*/ 6 w 19"/>
                    <a:gd name="T1" fmla="*/ 18 h 18"/>
                    <a:gd name="T2" fmla="*/ 0 w 19"/>
                    <a:gd name="T3" fmla="*/ 8 h 18"/>
                    <a:gd name="T4" fmla="*/ 14 w 19"/>
                    <a:gd name="T5" fmla="*/ 0 h 18"/>
                    <a:gd name="T6" fmla="*/ 19 w 19"/>
                    <a:gd name="T7" fmla="*/ 10 h 18"/>
                    <a:gd name="T8" fmla="*/ 6 w 19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6" y="1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9" y="10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89" name="Freeform 804"/>
                <p:cNvSpPr>
                  <a:spLocks/>
                </p:cNvSpPr>
                <p:nvPr/>
              </p:nvSpPr>
              <p:spPr bwMode="auto">
                <a:xfrm>
                  <a:off x="4589" y="3201"/>
                  <a:ext cx="26" cy="28"/>
                </a:xfrm>
                <a:custGeom>
                  <a:avLst/>
                  <a:gdLst>
                    <a:gd name="T0" fmla="*/ 12 w 26"/>
                    <a:gd name="T1" fmla="*/ 28 h 28"/>
                    <a:gd name="T2" fmla="*/ 0 w 26"/>
                    <a:gd name="T3" fmla="*/ 7 h 28"/>
                    <a:gd name="T4" fmla="*/ 14 w 26"/>
                    <a:gd name="T5" fmla="*/ 0 h 28"/>
                    <a:gd name="T6" fmla="*/ 26 w 26"/>
                    <a:gd name="T7" fmla="*/ 20 h 28"/>
                    <a:gd name="T8" fmla="*/ 12 w 26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8">
                      <a:moveTo>
                        <a:pt x="12" y="28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26" y="2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0" name="Freeform 805"/>
                <p:cNvSpPr>
                  <a:spLocks/>
                </p:cNvSpPr>
                <p:nvPr/>
              </p:nvSpPr>
              <p:spPr bwMode="auto">
                <a:xfrm>
                  <a:off x="4592" y="3195"/>
                  <a:ext cx="29" cy="34"/>
                </a:xfrm>
                <a:custGeom>
                  <a:avLst/>
                  <a:gdLst>
                    <a:gd name="T0" fmla="*/ 15 w 29"/>
                    <a:gd name="T1" fmla="*/ 34 h 34"/>
                    <a:gd name="T2" fmla="*/ 0 w 29"/>
                    <a:gd name="T3" fmla="*/ 8 h 34"/>
                    <a:gd name="T4" fmla="*/ 13 w 29"/>
                    <a:gd name="T5" fmla="*/ 0 h 34"/>
                    <a:gd name="T6" fmla="*/ 29 w 29"/>
                    <a:gd name="T7" fmla="*/ 26 h 34"/>
                    <a:gd name="T8" fmla="*/ 15 w 29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4">
                      <a:moveTo>
                        <a:pt x="15" y="34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9" y="26"/>
                      </a:lnTo>
                      <a:lnTo>
                        <a:pt x="15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1" name="Freeform 806"/>
                <p:cNvSpPr>
                  <a:spLocks/>
                </p:cNvSpPr>
                <p:nvPr/>
              </p:nvSpPr>
              <p:spPr bwMode="auto">
                <a:xfrm>
                  <a:off x="4598" y="3195"/>
                  <a:ext cx="28" cy="33"/>
                </a:xfrm>
                <a:custGeom>
                  <a:avLst/>
                  <a:gdLst>
                    <a:gd name="T0" fmla="*/ 15 w 28"/>
                    <a:gd name="T1" fmla="*/ 33 h 33"/>
                    <a:gd name="T2" fmla="*/ 0 w 28"/>
                    <a:gd name="T3" fmla="*/ 8 h 33"/>
                    <a:gd name="T4" fmla="*/ 14 w 28"/>
                    <a:gd name="T5" fmla="*/ 0 h 33"/>
                    <a:gd name="T6" fmla="*/ 28 w 28"/>
                    <a:gd name="T7" fmla="*/ 25 h 33"/>
                    <a:gd name="T8" fmla="*/ 15 w 28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3">
                      <a:moveTo>
                        <a:pt x="15" y="33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8" y="25"/>
                      </a:ln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2" name="Freeform 807"/>
                <p:cNvSpPr>
                  <a:spLocks/>
                </p:cNvSpPr>
                <p:nvPr/>
              </p:nvSpPr>
              <p:spPr bwMode="auto">
                <a:xfrm>
                  <a:off x="4604" y="3195"/>
                  <a:ext cx="27" cy="32"/>
                </a:xfrm>
                <a:custGeom>
                  <a:avLst/>
                  <a:gdLst>
                    <a:gd name="T0" fmla="*/ 14 w 27"/>
                    <a:gd name="T1" fmla="*/ 32 h 32"/>
                    <a:gd name="T2" fmla="*/ 0 w 27"/>
                    <a:gd name="T3" fmla="*/ 8 h 32"/>
                    <a:gd name="T4" fmla="*/ 13 w 27"/>
                    <a:gd name="T5" fmla="*/ 0 h 32"/>
                    <a:gd name="T6" fmla="*/ 27 w 27"/>
                    <a:gd name="T7" fmla="*/ 25 h 32"/>
                    <a:gd name="T8" fmla="*/ 14 w 27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2">
                      <a:moveTo>
                        <a:pt x="14" y="32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7" y="25"/>
                      </a:ln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3" name="Freeform 808"/>
                <p:cNvSpPr>
                  <a:spLocks/>
                </p:cNvSpPr>
                <p:nvPr/>
              </p:nvSpPr>
              <p:spPr bwMode="auto">
                <a:xfrm>
                  <a:off x="4610" y="3195"/>
                  <a:ext cx="26" cy="30"/>
                </a:xfrm>
                <a:custGeom>
                  <a:avLst/>
                  <a:gdLst>
                    <a:gd name="T0" fmla="*/ 13 w 26"/>
                    <a:gd name="T1" fmla="*/ 30 h 30"/>
                    <a:gd name="T2" fmla="*/ 0 w 26"/>
                    <a:gd name="T3" fmla="*/ 8 h 30"/>
                    <a:gd name="T4" fmla="*/ 14 w 26"/>
                    <a:gd name="T5" fmla="*/ 0 h 30"/>
                    <a:gd name="T6" fmla="*/ 26 w 26"/>
                    <a:gd name="T7" fmla="*/ 23 h 30"/>
                    <a:gd name="T8" fmla="*/ 13 w 26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30">
                      <a:moveTo>
                        <a:pt x="13" y="30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6" y="23"/>
                      </a:lnTo>
                      <a:lnTo>
                        <a:pt x="13" y="3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4" name="Freeform 809"/>
                <p:cNvSpPr>
                  <a:spLocks/>
                </p:cNvSpPr>
                <p:nvPr/>
              </p:nvSpPr>
              <p:spPr bwMode="auto">
                <a:xfrm>
                  <a:off x="4616" y="3195"/>
                  <a:ext cx="15" cy="10"/>
                </a:xfrm>
                <a:custGeom>
                  <a:avLst/>
                  <a:gdLst>
                    <a:gd name="T0" fmla="*/ 2 w 15"/>
                    <a:gd name="T1" fmla="*/ 10 h 10"/>
                    <a:gd name="T2" fmla="*/ 0 w 15"/>
                    <a:gd name="T3" fmla="*/ 8 h 10"/>
                    <a:gd name="T4" fmla="*/ 13 w 15"/>
                    <a:gd name="T5" fmla="*/ 0 h 10"/>
                    <a:gd name="T6" fmla="*/ 15 w 15"/>
                    <a:gd name="T7" fmla="*/ 3 h 10"/>
                    <a:gd name="T8" fmla="*/ 2 w 15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0">
                      <a:moveTo>
                        <a:pt x="2" y="10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5" y="3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5" name="Rectangle 810"/>
                <p:cNvSpPr>
                  <a:spLocks noChangeArrowheads="1"/>
                </p:cNvSpPr>
                <p:nvPr/>
              </p:nvSpPr>
              <p:spPr bwMode="auto">
                <a:xfrm>
                  <a:off x="4622" y="3211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6" name="Rectangle 811"/>
                <p:cNvSpPr>
                  <a:spLocks noChangeArrowheads="1"/>
                </p:cNvSpPr>
                <p:nvPr/>
              </p:nvSpPr>
              <p:spPr bwMode="auto">
                <a:xfrm>
                  <a:off x="4617" y="3217"/>
                  <a:ext cx="78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7" name="Rectangle 812"/>
                <p:cNvSpPr>
                  <a:spLocks noChangeArrowheads="1"/>
                </p:cNvSpPr>
                <p:nvPr/>
              </p:nvSpPr>
              <p:spPr bwMode="auto">
                <a:xfrm>
                  <a:off x="4620" y="3216"/>
                  <a:ext cx="7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8" name="Freeform 813"/>
                <p:cNvSpPr>
                  <a:spLocks/>
                </p:cNvSpPr>
                <p:nvPr/>
              </p:nvSpPr>
              <p:spPr bwMode="auto">
                <a:xfrm>
                  <a:off x="4570" y="3150"/>
                  <a:ext cx="59" cy="22"/>
                </a:xfrm>
                <a:custGeom>
                  <a:avLst/>
                  <a:gdLst>
                    <a:gd name="T0" fmla="*/ 57 w 59"/>
                    <a:gd name="T1" fmla="*/ 22 h 22"/>
                    <a:gd name="T2" fmla="*/ 0 w 59"/>
                    <a:gd name="T3" fmla="*/ 15 h 22"/>
                    <a:gd name="T4" fmla="*/ 1 w 59"/>
                    <a:gd name="T5" fmla="*/ 0 h 22"/>
                    <a:gd name="T6" fmla="*/ 59 w 59"/>
                    <a:gd name="T7" fmla="*/ 6 h 22"/>
                    <a:gd name="T8" fmla="*/ 57 w 59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22">
                      <a:moveTo>
                        <a:pt x="57" y="22"/>
                      </a:moveTo>
                      <a:lnTo>
                        <a:pt x="0" y="15"/>
                      </a:lnTo>
                      <a:lnTo>
                        <a:pt x="1" y="0"/>
                      </a:lnTo>
                      <a:lnTo>
                        <a:pt x="59" y="6"/>
                      </a:lnTo>
                      <a:lnTo>
                        <a:pt x="57" y="2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499" name="Freeform 814"/>
                <p:cNvSpPr>
                  <a:spLocks noEditPoints="1"/>
                </p:cNvSpPr>
                <p:nvPr/>
              </p:nvSpPr>
              <p:spPr bwMode="auto">
                <a:xfrm>
                  <a:off x="4605" y="3153"/>
                  <a:ext cx="186" cy="21"/>
                </a:xfrm>
                <a:custGeom>
                  <a:avLst/>
                  <a:gdLst>
                    <a:gd name="T0" fmla="*/ 94 w 186"/>
                    <a:gd name="T1" fmla="*/ 21 h 21"/>
                    <a:gd name="T2" fmla="*/ 93 w 186"/>
                    <a:gd name="T3" fmla="*/ 21 h 21"/>
                    <a:gd name="T4" fmla="*/ 0 w 186"/>
                    <a:gd name="T5" fmla="*/ 16 h 21"/>
                    <a:gd name="T6" fmla="*/ 0 w 186"/>
                    <a:gd name="T7" fmla="*/ 1 h 21"/>
                    <a:gd name="T8" fmla="*/ 94 w 186"/>
                    <a:gd name="T9" fmla="*/ 6 h 21"/>
                    <a:gd name="T10" fmla="*/ 94 w 186"/>
                    <a:gd name="T11" fmla="*/ 21 h 21"/>
                    <a:gd name="T12" fmla="*/ 186 w 186"/>
                    <a:gd name="T13" fmla="*/ 16 h 21"/>
                    <a:gd name="T14" fmla="*/ 94 w 186"/>
                    <a:gd name="T15" fmla="*/ 21 h 21"/>
                    <a:gd name="T16" fmla="*/ 93 w 186"/>
                    <a:gd name="T17" fmla="*/ 6 h 21"/>
                    <a:gd name="T18" fmla="*/ 185 w 186"/>
                    <a:gd name="T19" fmla="*/ 0 h 21"/>
                    <a:gd name="T20" fmla="*/ 186 w 186"/>
                    <a:gd name="T21" fmla="*/ 1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6" h="21">
                      <a:moveTo>
                        <a:pt x="94" y="21"/>
                      </a:moveTo>
                      <a:lnTo>
                        <a:pt x="93" y="21"/>
                      </a:lnTo>
                      <a:lnTo>
                        <a:pt x="0" y="16"/>
                      </a:lnTo>
                      <a:lnTo>
                        <a:pt x="0" y="1"/>
                      </a:lnTo>
                      <a:lnTo>
                        <a:pt x="94" y="6"/>
                      </a:lnTo>
                      <a:lnTo>
                        <a:pt x="94" y="21"/>
                      </a:lnTo>
                      <a:close/>
                      <a:moveTo>
                        <a:pt x="186" y="16"/>
                      </a:moveTo>
                      <a:lnTo>
                        <a:pt x="94" y="21"/>
                      </a:lnTo>
                      <a:lnTo>
                        <a:pt x="93" y="6"/>
                      </a:lnTo>
                      <a:lnTo>
                        <a:pt x="185" y="0"/>
                      </a:lnTo>
                      <a:lnTo>
                        <a:pt x="186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0" name="Freeform 815"/>
                <p:cNvSpPr>
                  <a:spLocks noEditPoints="1"/>
                </p:cNvSpPr>
                <p:nvPr/>
              </p:nvSpPr>
              <p:spPr bwMode="auto">
                <a:xfrm>
                  <a:off x="4605" y="3153"/>
                  <a:ext cx="186" cy="21"/>
                </a:xfrm>
                <a:custGeom>
                  <a:avLst/>
                  <a:gdLst>
                    <a:gd name="T0" fmla="*/ 94 w 186"/>
                    <a:gd name="T1" fmla="*/ 21 h 21"/>
                    <a:gd name="T2" fmla="*/ 93 w 186"/>
                    <a:gd name="T3" fmla="*/ 21 h 21"/>
                    <a:gd name="T4" fmla="*/ 0 w 186"/>
                    <a:gd name="T5" fmla="*/ 16 h 21"/>
                    <a:gd name="T6" fmla="*/ 0 w 186"/>
                    <a:gd name="T7" fmla="*/ 1 h 21"/>
                    <a:gd name="T8" fmla="*/ 94 w 186"/>
                    <a:gd name="T9" fmla="*/ 6 h 21"/>
                    <a:gd name="T10" fmla="*/ 94 w 186"/>
                    <a:gd name="T11" fmla="*/ 21 h 21"/>
                    <a:gd name="T12" fmla="*/ 186 w 186"/>
                    <a:gd name="T13" fmla="*/ 16 h 21"/>
                    <a:gd name="T14" fmla="*/ 94 w 186"/>
                    <a:gd name="T15" fmla="*/ 21 h 21"/>
                    <a:gd name="T16" fmla="*/ 93 w 186"/>
                    <a:gd name="T17" fmla="*/ 6 h 21"/>
                    <a:gd name="T18" fmla="*/ 185 w 186"/>
                    <a:gd name="T19" fmla="*/ 0 h 21"/>
                    <a:gd name="T20" fmla="*/ 186 w 186"/>
                    <a:gd name="T21" fmla="*/ 1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6" h="21">
                      <a:moveTo>
                        <a:pt x="94" y="21"/>
                      </a:moveTo>
                      <a:lnTo>
                        <a:pt x="93" y="21"/>
                      </a:lnTo>
                      <a:lnTo>
                        <a:pt x="0" y="16"/>
                      </a:lnTo>
                      <a:lnTo>
                        <a:pt x="0" y="1"/>
                      </a:lnTo>
                      <a:lnTo>
                        <a:pt x="94" y="6"/>
                      </a:lnTo>
                      <a:lnTo>
                        <a:pt x="94" y="21"/>
                      </a:lnTo>
                      <a:close/>
                      <a:moveTo>
                        <a:pt x="186" y="16"/>
                      </a:moveTo>
                      <a:lnTo>
                        <a:pt x="94" y="21"/>
                      </a:lnTo>
                      <a:lnTo>
                        <a:pt x="93" y="6"/>
                      </a:lnTo>
                      <a:lnTo>
                        <a:pt x="185" y="0"/>
                      </a:lnTo>
                      <a:lnTo>
                        <a:pt x="186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1" name="Rectangle 816"/>
                <p:cNvSpPr>
                  <a:spLocks noChangeArrowheads="1"/>
                </p:cNvSpPr>
                <p:nvPr/>
              </p:nvSpPr>
              <p:spPr bwMode="auto">
                <a:xfrm>
                  <a:off x="4597" y="3217"/>
                  <a:ext cx="2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2" name="Freeform 817"/>
                <p:cNvSpPr>
                  <a:spLocks/>
                </p:cNvSpPr>
                <p:nvPr/>
              </p:nvSpPr>
              <p:spPr bwMode="auto">
                <a:xfrm>
                  <a:off x="4589" y="3221"/>
                  <a:ext cx="14" cy="7"/>
                </a:xfrm>
                <a:custGeom>
                  <a:avLst/>
                  <a:gdLst>
                    <a:gd name="T0" fmla="*/ 14 w 14"/>
                    <a:gd name="T1" fmla="*/ 0 h 7"/>
                    <a:gd name="T2" fmla="*/ 14 w 14"/>
                    <a:gd name="T3" fmla="*/ 1 h 7"/>
                    <a:gd name="T4" fmla="*/ 1 w 14"/>
                    <a:gd name="T5" fmla="*/ 7 h 7"/>
                    <a:gd name="T6" fmla="*/ 0 w 14"/>
                    <a:gd name="T7" fmla="*/ 7 h 7"/>
                    <a:gd name="T8" fmla="*/ 14 w 14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7">
                      <a:moveTo>
                        <a:pt x="14" y="0"/>
                      </a:moveTo>
                      <a:lnTo>
                        <a:pt x="14" y="1"/>
                      </a:lnTo>
                      <a:lnTo>
                        <a:pt x="1" y="7"/>
                      </a:lnTo>
                      <a:lnTo>
                        <a:pt x="0" y="7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3" name="Freeform 818"/>
                <p:cNvSpPr>
                  <a:spLocks noEditPoints="1"/>
                </p:cNvSpPr>
                <p:nvPr/>
              </p:nvSpPr>
              <p:spPr bwMode="auto">
                <a:xfrm>
                  <a:off x="4609" y="3216"/>
                  <a:ext cx="15" cy="15"/>
                </a:xfrm>
                <a:custGeom>
                  <a:avLst/>
                  <a:gdLst>
                    <a:gd name="T0" fmla="*/ 10 w 15"/>
                    <a:gd name="T1" fmla="*/ 0 h 15"/>
                    <a:gd name="T2" fmla="*/ 15 w 15"/>
                    <a:gd name="T3" fmla="*/ 7 h 15"/>
                    <a:gd name="T4" fmla="*/ 15 w 15"/>
                    <a:gd name="T5" fmla="*/ 9 h 15"/>
                    <a:gd name="T6" fmla="*/ 0 w 15"/>
                    <a:gd name="T7" fmla="*/ 9 h 15"/>
                    <a:gd name="T8" fmla="*/ 0 w 15"/>
                    <a:gd name="T9" fmla="*/ 7 h 15"/>
                    <a:gd name="T10" fmla="*/ 10 w 15"/>
                    <a:gd name="T11" fmla="*/ 0 h 15"/>
                    <a:gd name="T12" fmla="*/ 8 w 15"/>
                    <a:gd name="T13" fmla="*/ 15 h 15"/>
                    <a:gd name="T14" fmla="*/ 5 w 15"/>
                    <a:gd name="T15" fmla="*/ 14 h 15"/>
                    <a:gd name="T16" fmla="*/ 10 w 15"/>
                    <a:gd name="T17" fmla="*/ 0 h 15"/>
                    <a:gd name="T18" fmla="*/ 14 w 15"/>
                    <a:gd name="T19" fmla="*/ 1 h 15"/>
                    <a:gd name="T20" fmla="*/ 8 w 15"/>
                    <a:gd name="T2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15">
                      <a:moveTo>
                        <a:pt x="10" y="0"/>
                      </a:moveTo>
                      <a:lnTo>
                        <a:pt x="15" y="7"/>
                      </a:lnTo>
                      <a:lnTo>
                        <a:pt x="15" y="9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10" y="0"/>
                      </a:lnTo>
                      <a:close/>
                      <a:moveTo>
                        <a:pt x="8" y="15"/>
                      </a:moveTo>
                      <a:lnTo>
                        <a:pt x="5" y="14"/>
                      </a:lnTo>
                      <a:lnTo>
                        <a:pt x="10" y="0"/>
                      </a:lnTo>
                      <a:lnTo>
                        <a:pt x="14" y="1"/>
                      </a:lnTo>
                      <a:lnTo>
                        <a:pt x="8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4" name="Freeform 819"/>
                <p:cNvSpPr>
                  <a:spLocks/>
                </p:cNvSpPr>
                <p:nvPr/>
              </p:nvSpPr>
              <p:spPr bwMode="auto">
                <a:xfrm>
                  <a:off x="4613" y="3220"/>
                  <a:ext cx="14" cy="8"/>
                </a:xfrm>
                <a:custGeom>
                  <a:avLst/>
                  <a:gdLst>
                    <a:gd name="T0" fmla="*/ 14 w 14"/>
                    <a:gd name="T1" fmla="*/ 7 h 8"/>
                    <a:gd name="T2" fmla="*/ 14 w 14"/>
                    <a:gd name="T3" fmla="*/ 8 h 8"/>
                    <a:gd name="T4" fmla="*/ 0 w 14"/>
                    <a:gd name="T5" fmla="*/ 1 h 8"/>
                    <a:gd name="T6" fmla="*/ 0 w 14"/>
                    <a:gd name="T7" fmla="*/ 0 h 8"/>
                    <a:gd name="T8" fmla="*/ 14 w 14"/>
                    <a:gd name="T9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8">
                      <a:moveTo>
                        <a:pt x="14" y="7"/>
                      </a:moveTo>
                      <a:lnTo>
                        <a:pt x="14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4" y="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5" name="Freeform 820"/>
                <p:cNvSpPr>
                  <a:spLocks/>
                </p:cNvSpPr>
                <p:nvPr/>
              </p:nvSpPr>
              <p:spPr bwMode="auto">
                <a:xfrm>
                  <a:off x="4589" y="3195"/>
                  <a:ext cx="14" cy="8"/>
                </a:xfrm>
                <a:custGeom>
                  <a:avLst/>
                  <a:gdLst>
                    <a:gd name="T0" fmla="*/ 14 w 14"/>
                    <a:gd name="T1" fmla="*/ 7 h 8"/>
                    <a:gd name="T2" fmla="*/ 14 w 14"/>
                    <a:gd name="T3" fmla="*/ 8 h 8"/>
                    <a:gd name="T4" fmla="*/ 0 w 14"/>
                    <a:gd name="T5" fmla="*/ 1 h 8"/>
                    <a:gd name="T6" fmla="*/ 1 w 14"/>
                    <a:gd name="T7" fmla="*/ 0 h 8"/>
                    <a:gd name="T8" fmla="*/ 14 w 14"/>
                    <a:gd name="T9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8">
                      <a:moveTo>
                        <a:pt x="14" y="7"/>
                      </a:moveTo>
                      <a:lnTo>
                        <a:pt x="14" y="8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4" y="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6" name="Rectangle 821"/>
                <p:cNvSpPr>
                  <a:spLocks noChangeArrowheads="1"/>
                </p:cNvSpPr>
                <p:nvPr/>
              </p:nvSpPr>
              <p:spPr bwMode="auto">
                <a:xfrm>
                  <a:off x="4588" y="3200"/>
                  <a:ext cx="16" cy="2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7" name="Freeform 822"/>
                <p:cNvSpPr>
                  <a:spLocks/>
                </p:cNvSpPr>
                <p:nvPr/>
              </p:nvSpPr>
              <p:spPr bwMode="auto">
                <a:xfrm>
                  <a:off x="4504" y="3176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8" name="Freeform 823"/>
                <p:cNvSpPr>
                  <a:spLocks/>
                </p:cNvSpPr>
                <p:nvPr/>
              </p:nvSpPr>
              <p:spPr bwMode="auto">
                <a:xfrm>
                  <a:off x="4504" y="3176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09" name="Freeform 824"/>
                <p:cNvSpPr>
                  <a:spLocks noEditPoints="1"/>
                </p:cNvSpPr>
                <p:nvPr/>
              </p:nvSpPr>
              <p:spPr bwMode="auto">
                <a:xfrm>
                  <a:off x="4501" y="3173"/>
                  <a:ext cx="29" cy="29"/>
                </a:xfrm>
                <a:custGeom>
                  <a:avLst/>
                  <a:gdLst>
                    <a:gd name="T0" fmla="*/ 27 w 29"/>
                    <a:gd name="T1" fmla="*/ 23 h 29"/>
                    <a:gd name="T2" fmla="*/ 23 w 29"/>
                    <a:gd name="T3" fmla="*/ 27 h 29"/>
                    <a:gd name="T4" fmla="*/ 18 w 29"/>
                    <a:gd name="T5" fmla="*/ 29 h 29"/>
                    <a:gd name="T6" fmla="*/ 12 w 29"/>
                    <a:gd name="T7" fmla="*/ 15 h 29"/>
                    <a:gd name="T8" fmla="*/ 17 w 29"/>
                    <a:gd name="T9" fmla="*/ 13 h 29"/>
                    <a:gd name="T10" fmla="*/ 27 w 29"/>
                    <a:gd name="T11" fmla="*/ 23 h 29"/>
                    <a:gd name="T12" fmla="*/ 29 w 29"/>
                    <a:gd name="T13" fmla="*/ 11 h 29"/>
                    <a:gd name="T14" fmla="*/ 29 w 29"/>
                    <a:gd name="T15" fmla="*/ 17 h 29"/>
                    <a:gd name="T16" fmla="*/ 27 w 29"/>
                    <a:gd name="T17" fmla="*/ 23 h 29"/>
                    <a:gd name="T18" fmla="*/ 13 w 29"/>
                    <a:gd name="T19" fmla="*/ 17 h 29"/>
                    <a:gd name="T20" fmla="*/ 15 w 29"/>
                    <a:gd name="T21" fmla="*/ 12 h 29"/>
                    <a:gd name="T22" fmla="*/ 29 w 29"/>
                    <a:gd name="T23" fmla="*/ 11 h 29"/>
                    <a:gd name="T24" fmla="*/ 23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1 h 29"/>
                    <a:gd name="T30" fmla="*/ 15 w 29"/>
                    <a:gd name="T31" fmla="*/ 18 h 29"/>
                    <a:gd name="T32" fmla="*/ 13 w 29"/>
                    <a:gd name="T33" fmla="*/ 12 h 29"/>
                    <a:gd name="T34" fmla="*/ 23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3 w 29"/>
                    <a:gd name="T41" fmla="*/ 2 h 29"/>
                    <a:gd name="T42" fmla="*/ 17 w 29"/>
                    <a:gd name="T43" fmla="*/ 17 h 29"/>
                    <a:gd name="T44" fmla="*/ 12 w 29"/>
                    <a:gd name="T45" fmla="*/ 15 h 29"/>
                    <a:gd name="T46" fmla="*/ 12 w 29"/>
                    <a:gd name="T47" fmla="*/ 0 h 29"/>
                    <a:gd name="T48" fmla="*/ 2 w 29"/>
                    <a:gd name="T49" fmla="*/ 6 h 29"/>
                    <a:gd name="T50" fmla="*/ 7 w 29"/>
                    <a:gd name="T51" fmla="*/ 2 h 29"/>
                    <a:gd name="T52" fmla="*/ 12 w 29"/>
                    <a:gd name="T53" fmla="*/ 0 h 29"/>
                    <a:gd name="T54" fmla="*/ 17 w 29"/>
                    <a:gd name="T55" fmla="*/ 15 h 29"/>
                    <a:gd name="T56" fmla="*/ 12 w 29"/>
                    <a:gd name="T57" fmla="*/ 17 h 29"/>
                    <a:gd name="T58" fmla="*/ 2 w 29"/>
                    <a:gd name="T59" fmla="*/ 6 h 29"/>
                    <a:gd name="T60" fmla="*/ 0 w 29"/>
                    <a:gd name="T61" fmla="*/ 17 h 29"/>
                    <a:gd name="T62" fmla="*/ 0 w 29"/>
                    <a:gd name="T63" fmla="*/ 11 h 29"/>
                    <a:gd name="T64" fmla="*/ 2 w 29"/>
                    <a:gd name="T65" fmla="*/ 6 h 29"/>
                    <a:gd name="T66" fmla="*/ 16 w 29"/>
                    <a:gd name="T67" fmla="*/ 12 h 29"/>
                    <a:gd name="T68" fmla="*/ 14 w 29"/>
                    <a:gd name="T69" fmla="*/ 18 h 29"/>
                    <a:gd name="T70" fmla="*/ 0 w 29"/>
                    <a:gd name="T71" fmla="*/ 17 h 29"/>
                    <a:gd name="T72" fmla="*/ 7 w 29"/>
                    <a:gd name="T73" fmla="*/ 27 h 29"/>
                    <a:gd name="T74" fmla="*/ 2 w 29"/>
                    <a:gd name="T75" fmla="*/ 23 h 29"/>
                    <a:gd name="T76" fmla="*/ 0 w 29"/>
                    <a:gd name="T77" fmla="*/ 17 h 29"/>
                    <a:gd name="T78" fmla="*/ 14 w 29"/>
                    <a:gd name="T79" fmla="*/ 12 h 29"/>
                    <a:gd name="T80" fmla="*/ 17 w 29"/>
                    <a:gd name="T81" fmla="*/ 17 h 29"/>
                    <a:gd name="T82" fmla="*/ 7 w 29"/>
                    <a:gd name="T83" fmla="*/ 27 h 29"/>
                    <a:gd name="T84" fmla="*/ 18 w 29"/>
                    <a:gd name="T85" fmla="*/ 29 h 29"/>
                    <a:gd name="T86" fmla="*/ 12 w 29"/>
                    <a:gd name="T87" fmla="*/ 29 h 29"/>
                    <a:gd name="T88" fmla="*/ 7 w 29"/>
                    <a:gd name="T89" fmla="*/ 27 h 29"/>
                    <a:gd name="T90" fmla="*/ 12 w 29"/>
                    <a:gd name="T91" fmla="*/ 13 h 29"/>
                    <a:gd name="T92" fmla="*/ 17 w 29"/>
                    <a:gd name="T93" fmla="*/ 15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3"/>
                      </a:moveTo>
                      <a:lnTo>
                        <a:pt x="23" y="27"/>
                      </a:lnTo>
                      <a:lnTo>
                        <a:pt x="18" y="29"/>
                      </a:lnTo>
                      <a:lnTo>
                        <a:pt x="12" y="15"/>
                      </a:lnTo>
                      <a:lnTo>
                        <a:pt x="17" y="13"/>
                      </a:lnTo>
                      <a:lnTo>
                        <a:pt x="27" y="23"/>
                      </a:lnTo>
                      <a:close/>
                      <a:moveTo>
                        <a:pt x="29" y="11"/>
                      </a:moveTo>
                      <a:lnTo>
                        <a:pt x="29" y="17"/>
                      </a:lnTo>
                      <a:lnTo>
                        <a:pt x="27" y="23"/>
                      </a:lnTo>
                      <a:lnTo>
                        <a:pt x="13" y="17"/>
                      </a:lnTo>
                      <a:lnTo>
                        <a:pt x="15" y="12"/>
                      </a:lnTo>
                      <a:lnTo>
                        <a:pt x="29" y="11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5" y="18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7"/>
                      </a:lnTo>
                      <a:lnTo>
                        <a:pt x="12" y="15"/>
                      </a:lnTo>
                      <a:lnTo>
                        <a:pt x="12" y="0"/>
                      </a:lnTo>
                      <a:close/>
                      <a:moveTo>
                        <a:pt x="2" y="6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8"/>
                      </a:lnTo>
                      <a:lnTo>
                        <a:pt x="0" y="17"/>
                      </a:lnTo>
                      <a:close/>
                      <a:moveTo>
                        <a:pt x="7" y="27"/>
                      </a:moveTo>
                      <a:lnTo>
                        <a:pt x="2" y="23"/>
                      </a:lnTo>
                      <a:lnTo>
                        <a:pt x="0" y="17"/>
                      </a:lnTo>
                      <a:lnTo>
                        <a:pt x="14" y="12"/>
                      </a:lnTo>
                      <a:lnTo>
                        <a:pt x="17" y="17"/>
                      </a:lnTo>
                      <a:lnTo>
                        <a:pt x="7" y="27"/>
                      </a:lnTo>
                      <a:close/>
                      <a:moveTo>
                        <a:pt x="18" y="29"/>
                      </a:moveTo>
                      <a:lnTo>
                        <a:pt x="12" y="29"/>
                      </a:lnTo>
                      <a:lnTo>
                        <a:pt x="7" y="27"/>
                      </a:lnTo>
                      <a:lnTo>
                        <a:pt x="12" y="13"/>
                      </a:lnTo>
                      <a:lnTo>
                        <a:pt x="17" y="15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0" name="Freeform 825"/>
                <p:cNvSpPr>
                  <a:spLocks/>
                </p:cNvSpPr>
                <p:nvPr/>
              </p:nvSpPr>
              <p:spPr bwMode="auto">
                <a:xfrm>
                  <a:off x="4474" y="3131"/>
                  <a:ext cx="31" cy="21"/>
                </a:xfrm>
                <a:custGeom>
                  <a:avLst/>
                  <a:gdLst>
                    <a:gd name="T0" fmla="*/ 27 w 31"/>
                    <a:gd name="T1" fmla="*/ 21 h 21"/>
                    <a:gd name="T2" fmla="*/ 0 w 31"/>
                    <a:gd name="T3" fmla="*/ 15 h 21"/>
                    <a:gd name="T4" fmla="*/ 4 w 31"/>
                    <a:gd name="T5" fmla="*/ 0 h 21"/>
                    <a:gd name="T6" fmla="*/ 31 w 31"/>
                    <a:gd name="T7" fmla="*/ 7 h 21"/>
                    <a:gd name="T8" fmla="*/ 27 w 31"/>
                    <a:gd name="T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21">
                      <a:moveTo>
                        <a:pt x="27" y="21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31" y="7"/>
                      </a:lnTo>
                      <a:lnTo>
                        <a:pt x="27" y="2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1" name="Freeform 826"/>
                <p:cNvSpPr>
                  <a:spLocks/>
                </p:cNvSpPr>
                <p:nvPr/>
              </p:nvSpPr>
              <p:spPr bwMode="auto">
                <a:xfrm>
                  <a:off x="4435" y="3120"/>
                  <a:ext cx="30" cy="23"/>
                </a:xfrm>
                <a:custGeom>
                  <a:avLst/>
                  <a:gdLst>
                    <a:gd name="T0" fmla="*/ 26 w 30"/>
                    <a:gd name="T1" fmla="*/ 23 h 23"/>
                    <a:gd name="T2" fmla="*/ 0 w 30"/>
                    <a:gd name="T3" fmla="*/ 15 h 23"/>
                    <a:gd name="T4" fmla="*/ 5 w 30"/>
                    <a:gd name="T5" fmla="*/ 0 h 23"/>
                    <a:gd name="T6" fmla="*/ 30 w 30"/>
                    <a:gd name="T7" fmla="*/ 8 h 23"/>
                    <a:gd name="T8" fmla="*/ 26 w 30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3">
                      <a:moveTo>
                        <a:pt x="26" y="23"/>
                      </a:moveTo>
                      <a:lnTo>
                        <a:pt x="0" y="15"/>
                      </a:lnTo>
                      <a:lnTo>
                        <a:pt x="5" y="0"/>
                      </a:lnTo>
                      <a:lnTo>
                        <a:pt x="30" y="8"/>
                      </a:lnTo>
                      <a:lnTo>
                        <a:pt x="26" y="2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2" name="Freeform 827"/>
                <p:cNvSpPr>
                  <a:spLocks/>
                </p:cNvSpPr>
                <p:nvPr/>
              </p:nvSpPr>
              <p:spPr bwMode="auto">
                <a:xfrm>
                  <a:off x="4502" y="3138"/>
                  <a:ext cx="57" cy="25"/>
                </a:xfrm>
                <a:custGeom>
                  <a:avLst/>
                  <a:gdLst>
                    <a:gd name="T0" fmla="*/ 55 w 57"/>
                    <a:gd name="T1" fmla="*/ 25 h 25"/>
                    <a:gd name="T2" fmla="*/ 0 w 57"/>
                    <a:gd name="T3" fmla="*/ 15 h 25"/>
                    <a:gd name="T4" fmla="*/ 3 w 57"/>
                    <a:gd name="T5" fmla="*/ 0 h 25"/>
                    <a:gd name="T6" fmla="*/ 57 w 57"/>
                    <a:gd name="T7" fmla="*/ 10 h 25"/>
                    <a:gd name="T8" fmla="*/ 55 w 57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25">
                      <a:moveTo>
                        <a:pt x="55" y="25"/>
                      </a:moveTo>
                      <a:lnTo>
                        <a:pt x="0" y="15"/>
                      </a:lnTo>
                      <a:lnTo>
                        <a:pt x="3" y="0"/>
                      </a:lnTo>
                      <a:lnTo>
                        <a:pt x="57" y="10"/>
                      </a:lnTo>
                      <a:lnTo>
                        <a:pt x="55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3" name="Freeform 828"/>
                <p:cNvSpPr>
                  <a:spLocks/>
                </p:cNvSpPr>
                <p:nvPr/>
              </p:nvSpPr>
              <p:spPr bwMode="auto">
                <a:xfrm>
                  <a:off x="4788" y="3219"/>
                  <a:ext cx="12" cy="11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11 h 11"/>
                    <a:gd name="T4" fmla="*/ 0 w 12"/>
                    <a:gd name="T5" fmla="*/ 1 h 11"/>
                    <a:gd name="T6" fmla="*/ 1 w 12"/>
                    <a:gd name="T7" fmla="*/ 0 h 11"/>
                    <a:gd name="T8" fmla="*/ 12 w 12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lnTo>
                        <a:pt x="11" y="11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4" name="Freeform 829"/>
                <p:cNvSpPr>
                  <a:spLocks noEditPoints="1"/>
                </p:cNvSpPr>
                <p:nvPr/>
              </p:nvSpPr>
              <p:spPr bwMode="auto">
                <a:xfrm>
                  <a:off x="4760" y="3216"/>
                  <a:ext cx="22" cy="15"/>
                </a:xfrm>
                <a:custGeom>
                  <a:avLst/>
                  <a:gdLst>
                    <a:gd name="T0" fmla="*/ 11 w 22"/>
                    <a:gd name="T1" fmla="*/ 0 h 15"/>
                    <a:gd name="T2" fmla="*/ 22 w 22"/>
                    <a:gd name="T3" fmla="*/ 7 h 15"/>
                    <a:gd name="T4" fmla="*/ 22 w 22"/>
                    <a:gd name="T5" fmla="*/ 9 h 15"/>
                    <a:gd name="T6" fmla="*/ 6 w 22"/>
                    <a:gd name="T7" fmla="*/ 9 h 15"/>
                    <a:gd name="T8" fmla="*/ 6 w 22"/>
                    <a:gd name="T9" fmla="*/ 7 h 15"/>
                    <a:gd name="T10" fmla="*/ 11 w 22"/>
                    <a:gd name="T11" fmla="*/ 0 h 15"/>
                    <a:gd name="T12" fmla="*/ 4 w 22"/>
                    <a:gd name="T13" fmla="*/ 12 h 15"/>
                    <a:gd name="T14" fmla="*/ 8 w 22"/>
                    <a:gd name="T15" fmla="*/ 1 h 15"/>
                    <a:gd name="T16" fmla="*/ 11 w 22"/>
                    <a:gd name="T17" fmla="*/ 0 h 15"/>
                    <a:gd name="T18" fmla="*/ 16 w 22"/>
                    <a:gd name="T19" fmla="*/ 14 h 15"/>
                    <a:gd name="T20" fmla="*/ 13 w 22"/>
                    <a:gd name="T21" fmla="*/ 15 h 15"/>
                    <a:gd name="T22" fmla="*/ 4 w 22"/>
                    <a:gd name="T23" fmla="*/ 12 h 15"/>
                    <a:gd name="T24" fmla="*/ 10 w 22"/>
                    <a:gd name="T25" fmla="*/ 0 h 15"/>
                    <a:gd name="T26" fmla="*/ 17 w 22"/>
                    <a:gd name="T27" fmla="*/ 4 h 15"/>
                    <a:gd name="T28" fmla="*/ 17 w 22"/>
                    <a:gd name="T29" fmla="*/ 5 h 15"/>
                    <a:gd name="T30" fmla="*/ 4 w 22"/>
                    <a:gd name="T31" fmla="*/ 12 h 15"/>
                    <a:gd name="T32" fmla="*/ 3 w 22"/>
                    <a:gd name="T33" fmla="*/ 11 h 15"/>
                    <a:gd name="T34" fmla="*/ 10 w 22"/>
                    <a:gd name="T35" fmla="*/ 0 h 15"/>
                    <a:gd name="T36" fmla="*/ 0 w 22"/>
                    <a:gd name="T37" fmla="*/ 0 h 15"/>
                    <a:gd name="T38" fmla="*/ 10 w 22"/>
                    <a:gd name="T39" fmla="*/ 0 h 15"/>
                    <a:gd name="T40" fmla="*/ 10 w 22"/>
                    <a:gd name="T41" fmla="*/ 15 h 15"/>
                    <a:gd name="T42" fmla="*/ 0 w 22"/>
                    <a:gd name="T43" fmla="*/ 15 h 15"/>
                    <a:gd name="T44" fmla="*/ 0 w 22"/>
                    <a:gd name="T4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2" h="15">
                      <a:moveTo>
                        <a:pt x="11" y="0"/>
                      </a:moveTo>
                      <a:lnTo>
                        <a:pt x="22" y="7"/>
                      </a:lnTo>
                      <a:lnTo>
                        <a:pt x="22" y="9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11" y="0"/>
                      </a:lnTo>
                      <a:close/>
                      <a:moveTo>
                        <a:pt x="4" y="12"/>
                      </a:moveTo>
                      <a:lnTo>
                        <a:pt x="8" y="1"/>
                      </a:lnTo>
                      <a:lnTo>
                        <a:pt x="11" y="0"/>
                      </a:lnTo>
                      <a:lnTo>
                        <a:pt x="16" y="14"/>
                      </a:lnTo>
                      <a:lnTo>
                        <a:pt x="13" y="15"/>
                      </a:lnTo>
                      <a:lnTo>
                        <a:pt x="4" y="12"/>
                      </a:lnTo>
                      <a:close/>
                      <a:moveTo>
                        <a:pt x="10" y="0"/>
                      </a:moveTo>
                      <a:lnTo>
                        <a:pt x="17" y="4"/>
                      </a:lnTo>
                      <a:lnTo>
                        <a:pt x="17" y="5"/>
                      </a:lnTo>
                      <a:lnTo>
                        <a:pt x="4" y="12"/>
                      </a:lnTo>
                      <a:lnTo>
                        <a:pt x="3" y="11"/>
                      </a:lnTo>
                      <a:lnTo>
                        <a:pt x="10" y="0"/>
                      </a:lnTo>
                      <a:close/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5" name="Rectangle 830"/>
                <p:cNvSpPr>
                  <a:spLocks noChangeArrowheads="1"/>
                </p:cNvSpPr>
                <p:nvPr/>
              </p:nvSpPr>
              <p:spPr bwMode="auto">
                <a:xfrm>
                  <a:off x="4774" y="3217"/>
                  <a:ext cx="2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6" name="Freeform 831"/>
                <p:cNvSpPr>
                  <a:spLocks/>
                </p:cNvSpPr>
                <p:nvPr/>
              </p:nvSpPr>
              <p:spPr bwMode="auto">
                <a:xfrm>
                  <a:off x="4788" y="3193"/>
                  <a:ext cx="12" cy="12"/>
                </a:xfrm>
                <a:custGeom>
                  <a:avLst/>
                  <a:gdLst>
                    <a:gd name="T0" fmla="*/ 11 w 12"/>
                    <a:gd name="T1" fmla="*/ 0 h 12"/>
                    <a:gd name="T2" fmla="*/ 12 w 12"/>
                    <a:gd name="T3" fmla="*/ 1 h 12"/>
                    <a:gd name="T4" fmla="*/ 1 w 12"/>
                    <a:gd name="T5" fmla="*/ 12 h 12"/>
                    <a:gd name="T6" fmla="*/ 0 w 12"/>
                    <a:gd name="T7" fmla="*/ 11 h 12"/>
                    <a:gd name="T8" fmla="*/ 11 w 12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1" y="0"/>
                      </a:moveTo>
                      <a:lnTo>
                        <a:pt x="12" y="1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7" name="Rectangle 832"/>
                <p:cNvSpPr>
                  <a:spLocks noChangeArrowheads="1"/>
                </p:cNvSpPr>
                <p:nvPr/>
              </p:nvSpPr>
              <p:spPr bwMode="auto">
                <a:xfrm>
                  <a:off x="4784" y="3191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8" name="Rectangle 833"/>
                <p:cNvSpPr>
                  <a:spLocks noChangeArrowheads="1"/>
                </p:cNvSpPr>
                <p:nvPr/>
              </p:nvSpPr>
              <p:spPr bwMode="auto">
                <a:xfrm>
                  <a:off x="4760" y="3203"/>
                  <a:ext cx="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19" name="Rectangle 834"/>
                <p:cNvSpPr>
                  <a:spLocks noChangeArrowheads="1"/>
                </p:cNvSpPr>
                <p:nvPr/>
              </p:nvSpPr>
              <p:spPr bwMode="auto">
                <a:xfrm>
                  <a:off x="4763" y="3203"/>
                  <a:ext cx="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0" name="Freeform 835"/>
                <p:cNvSpPr>
                  <a:spLocks noEditPoints="1"/>
                </p:cNvSpPr>
                <p:nvPr/>
              </p:nvSpPr>
              <p:spPr bwMode="auto">
                <a:xfrm>
                  <a:off x="4758" y="3191"/>
                  <a:ext cx="36" cy="20"/>
                </a:xfrm>
                <a:custGeom>
                  <a:avLst/>
                  <a:gdLst>
                    <a:gd name="T0" fmla="*/ 8 w 36"/>
                    <a:gd name="T1" fmla="*/ 0 h 20"/>
                    <a:gd name="T2" fmla="*/ 16 w 36"/>
                    <a:gd name="T3" fmla="*/ 8 h 20"/>
                    <a:gd name="T4" fmla="*/ 16 w 36"/>
                    <a:gd name="T5" fmla="*/ 20 h 20"/>
                    <a:gd name="T6" fmla="*/ 0 w 36"/>
                    <a:gd name="T7" fmla="*/ 20 h 20"/>
                    <a:gd name="T8" fmla="*/ 0 w 36"/>
                    <a:gd name="T9" fmla="*/ 8 h 20"/>
                    <a:gd name="T10" fmla="*/ 8 w 36"/>
                    <a:gd name="T11" fmla="*/ 0 h 20"/>
                    <a:gd name="T12" fmla="*/ 36 w 36"/>
                    <a:gd name="T13" fmla="*/ 15 h 20"/>
                    <a:gd name="T14" fmla="*/ 8 w 36"/>
                    <a:gd name="T15" fmla="*/ 15 h 20"/>
                    <a:gd name="T16" fmla="*/ 8 w 36"/>
                    <a:gd name="T17" fmla="*/ 0 h 20"/>
                    <a:gd name="T18" fmla="*/ 36 w 36"/>
                    <a:gd name="T19" fmla="*/ 0 h 20"/>
                    <a:gd name="T20" fmla="*/ 36 w 36"/>
                    <a:gd name="T21" fmla="*/ 15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20">
                      <a:moveTo>
                        <a:pt x="8" y="0"/>
                      </a:moveTo>
                      <a:lnTo>
                        <a:pt x="16" y="8"/>
                      </a:lnTo>
                      <a:lnTo>
                        <a:pt x="16" y="20"/>
                      </a:lnTo>
                      <a:lnTo>
                        <a:pt x="0" y="20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  <a:moveTo>
                        <a:pt x="36" y="15"/>
                      </a:move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36" y="0"/>
                      </a:lnTo>
                      <a:lnTo>
                        <a:pt x="36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1" name="Rectangle 836"/>
                <p:cNvSpPr>
                  <a:spLocks noChangeArrowheads="1"/>
                </p:cNvSpPr>
                <p:nvPr/>
              </p:nvSpPr>
              <p:spPr bwMode="auto">
                <a:xfrm>
                  <a:off x="4753" y="3211"/>
                  <a:ext cx="15" cy="1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2" name="Rectangle 837"/>
                <p:cNvSpPr>
                  <a:spLocks noChangeArrowheads="1"/>
                </p:cNvSpPr>
                <p:nvPr/>
              </p:nvSpPr>
              <p:spPr bwMode="auto">
                <a:xfrm>
                  <a:off x="4771" y="3217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3" name="Rectangle 838"/>
                <p:cNvSpPr>
                  <a:spLocks noChangeArrowheads="1"/>
                </p:cNvSpPr>
                <p:nvPr/>
              </p:nvSpPr>
              <p:spPr bwMode="auto">
                <a:xfrm>
                  <a:off x="4771" y="3196"/>
                  <a:ext cx="16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4" name="Freeform 839"/>
                <p:cNvSpPr>
                  <a:spLocks/>
                </p:cNvSpPr>
                <p:nvPr/>
              </p:nvSpPr>
              <p:spPr bwMode="auto">
                <a:xfrm>
                  <a:off x="4754" y="3211"/>
                  <a:ext cx="18" cy="16"/>
                </a:xfrm>
                <a:custGeom>
                  <a:avLst/>
                  <a:gdLst>
                    <a:gd name="T0" fmla="*/ 4 w 18"/>
                    <a:gd name="T1" fmla="*/ 16 h 16"/>
                    <a:gd name="T2" fmla="*/ 0 w 18"/>
                    <a:gd name="T3" fmla="*/ 8 h 16"/>
                    <a:gd name="T4" fmla="*/ 13 w 18"/>
                    <a:gd name="T5" fmla="*/ 0 h 16"/>
                    <a:gd name="T6" fmla="*/ 18 w 18"/>
                    <a:gd name="T7" fmla="*/ 9 h 16"/>
                    <a:gd name="T8" fmla="*/ 4 w 1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4" y="16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4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5" name="Freeform 840"/>
                <p:cNvSpPr>
                  <a:spLocks/>
                </p:cNvSpPr>
                <p:nvPr/>
              </p:nvSpPr>
              <p:spPr bwMode="auto">
                <a:xfrm>
                  <a:off x="4757" y="3207"/>
                  <a:ext cx="21" cy="21"/>
                </a:xfrm>
                <a:custGeom>
                  <a:avLst/>
                  <a:gdLst>
                    <a:gd name="T0" fmla="*/ 8 w 21"/>
                    <a:gd name="T1" fmla="*/ 21 h 21"/>
                    <a:gd name="T2" fmla="*/ 0 w 21"/>
                    <a:gd name="T3" fmla="*/ 8 h 21"/>
                    <a:gd name="T4" fmla="*/ 13 w 21"/>
                    <a:gd name="T5" fmla="*/ 0 h 21"/>
                    <a:gd name="T6" fmla="*/ 21 w 21"/>
                    <a:gd name="T7" fmla="*/ 13 h 21"/>
                    <a:gd name="T8" fmla="*/ 8 w 21"/>
                    <a:gd name="T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8" y="2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1" y="13"/>
                      </a:lnTo>
                      <a:lnTo>
                        <a:pt x="8" y="2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6" name="Freeform 841"/>
                <p:cNvSpPr>
                  <a:spLocks/>
                </p:cNvSpPr>
                <p:nvPr/>
              </p:nvSpPr>
              <p:spPr bwMode="auto">
                <a:xfrm>
                  <a:off x="4759" y="3200"/>
                  <a:ext cx="26" cy="29"/>
                </a:xfrm>
                <a:custGeom>
                  <a:avLst/>
                  <a:gdLst>
                    <a:gd name="T0" fmla="*/ 12 w 26"/>
                    <a:gd name="T1" fmla="*/ 29 h 29"/>
                    <a:gd name="T2" fmla="*/ 0 w 26"/>
                    <a:gd name="T3" fmla="*/ 7 h 29"/>
                    <a:gd name="T4" fmla="*/ 13 w 26"/>
                    <a:gd name="T5" fmla="*/ 0 h 29"/>
                    <a:gd name="T6" fmla="*/ 26 w 26"/>
                    <a:gd name="T7" fmla="*/ 21 h 29"/>
                    <a:gd name="T8" fmla="*/ 12 w 26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9">
                      <a:moveTo>
                        <a:pt x="12" y="29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26" y="21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7" name="Freeform 842"/>
                <p:cNvSpPr>
                  <a:spLocks/>
                </p:cNvSpPr>
                <p:nvPr/>
              </p:nvSpPr>
              <p:spPr bwMode="auto">
                <a:xfrm>
                  <a:off x="4762" y="3195"/>
                  <a:ext cx="29" cy="34"/>
                </a:xfrm>
                <a:custGeom>
                  <a:avLst/>
                  <a:gdLst>
                    <a:gd name="T0" fmla="*/ 15 w 29"/>
                    <a:gd name="T1" fmla="*/ 34 h 34"/>
                    <a:gd name="T2" fmla="*/ 0 w 29"/>
                    <a:gd name="T3" fmla="*/ 8 h 34"/>
                    <a:gd name="T4" fmla="*/ 14 w 29"/>
                    <a:gd name="T5" fmla="*/ 0 h 34"/>
                    <a:gd name="T6" fmla="*/ 29 w 29"/>
                    <a:gd name="T7" fmla="*/ 26 h 34"/>
                    <a:gd name="T8" fmla="*/ 15 w 29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4">
                      <a:moveTo>
                        <a:pt x="15" y="34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9" y="26"/>
                      </a:lnTo>
                      <a:lnTo>
                        <a:pt x="15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8" name="Freeform 843"/>
                <p:cNvSpPr>
                  <a:spLocks/>
                </p:cNvSpPr>
                <p:nvPr/>
              </p:nvSpPr>
              <p:spPr bwMode="auto">
                <a:xfrm>
                  <a:off x="4768" y="3195"/>
                  <a:ext cx="29" cy="34"/>
                </a:xfrm>
                <a:custGeom>
                  <a:avLst/>
                  <a:gdLst>
                    <a:gd name="T0" fmla="*/ 15 w 29"/>
                    <a:gd name="T1" fmla="*/ 34 h 34"/>
                    <a:gd name="T2" fmla="*/ 0 w 29"/>
                    <a:gd name="T3" fmla="*/ 8 h 34"/>
                    <a:gd name="T4" fmla="*/ 14 w 29"/>
                    <a:gd name="T5" fmla="*/ 0 h 34"/>
                    <a:gd name="T6" fmla="*/ 29 w 29"/>
                    <a:gd name="T7" fmla="*/ 26 h 34"/>
                    <a:gd name="T8" fmla="*/ 15 w 29"/>
                    <a:gd name="T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4">
                      <a:moveTo>
                        <a:pt x="15" y="34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9" y="26"/>
                      </a:lnTo>
                      <a:lnTo>
                        <a:pt x="15" y="3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29" name="Freeform 844"/>
                <p:cNvSpPr>
                  <a:spLocks/>
                </p:cNvSpPr>
                <p:nvPr/>
              </p:nvSpPr>
              <p:spPr bwMode="auto">
                <a:xfrm>
                  <a:off x="4774" y="3195"/>
                  <a:ext cx="27" cy="31"/>
                </a:xfrm>
                <a:custGeom>
                  <a:avLst/>
                  <a:gdLst>
                    <a:gd name="T0" fmla="*/ 14 w 27"/>
                    <a:gd name="T1" fmla="*/ 31 h 31"/>
                    <a:gd name="T2" fmla="*/ 0 w 27"/>
                    <a:gd name="T3" fmla="*/ 8 h 31"/>
                    <a:gd name="T4" fmla="*/ 14 w 27"/>
                    <a:gd name="T5" fmla="*/ 0 h 31"/>
                    <a:gd name="T6" fmla="*/ 27 w 27"/>
                    <a:gd name="T7" fmla="*/ 23 h 31"/>
                    <a:gd name="T8" fmla="*/ 14 w 27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1">
                      <a:moveTo>
                        <a:pt x="14" y="31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7" y="23"/>
                      </a:lnTo>
                      <a:lnTo>
                        <a:pt x="14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0" name="Freeform 845"/>
                <p:cNvSpPr>
                  <a:spLocks/>
                </p:cNvSpPr>
                <p:nvPr/>
              </p:nvSpPr>
              <p:spPr bwMode="auto">
                <a:xfrm>
                  <a:off x="4780" y="3195"/>
                  <a:ext cx="21" cy="21"/>
                </a:xfrm>
                <a:custGeom>
                  <a:avLst/>
                  <a:gdLst>
                    <a:gd name="T0" fmla="*/ 8 w 21"/>
                    <a:gd name="T1" fmla="*/ 21 h 21"/>
                    <a:gd name="T2" fmla="*/ 0 w 21"/>
                    <a:gd name="T3" fmla="*/ 8 h 21"/>
                    <a:gd name="T4" fmla="*/ 14 w 21"/>
                    <a:gd name="T5" fmla="*/ 0 h 21"/>
                    <a:gd name="T6" fmla="*/ 21 w 21"/>
                    <a:gd name="T7" fmla="*/ 13 h 21"/>
                    <a:gd name="T8" fmla="*/ 8 w 21"/>
                    <a:gd name="T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8" y="21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1" y="13"/>
                      </a:lnTo>
                      <a:lnTo>
                        <a:pt x="8" y="2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1" name="Freeform 846"/>
                <p:cNvSpPr>
                  <a:spLocks/>
                </p:cNvSpPr>
                <p:nvPr/>
              </p:nvSpPr>
              <p:spPr bwMode="auto">
                <a:xfrm>
                  <a:off x="4787" y="3195"/>
                  <a:ext cx="14" cy="10"/>
                </a:xfrm>
                <a:custGeom>
                  <a:avLst/>
                  <a:gdLst>
                    <a:gd name="T0" fmla="*/ 1 w 14"/>
                    <a:gd name="T1" fmla="*/ 10 h 10"/>
                    <a:gd name="T2" fmla="*/ 0 w 14"/>
                    <a:gd name="T3" fmla="*/ 8 h 10"/>
                    <a:gd name="T4" fmla="*/ 13 w 14"/>
                    <a:gd name="T5" fmla="*/ 0 h 10"/>
                    <a:gd name="T6" fmla="*/ 14 w 14"/>
                    <a:gd name="T7" fmla="*/ 2 h 10"/>
                    <a:gd name="T8" fmla="*/ 1 w 14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0">
                      <a:moveTo>
                        <a:pt x="1" y="10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2" name="Rectangle 847"/>
                <p:cNvSpPr>
                  <a:spLocks noChangeArrowheads="1"/>
                </p:cNvSpPr>
                <p:nvPr/>
              </p:nvSpPr>
              <p:spPr bwMode="auto">
                <a:xfrm>
                  <a:off x="4787" y="3200"/>
                  <a:ext cx="15" cy="2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3" name="Freeform 848"/>
                <p:cNvSpPr>
                  <a:spLocks/>
                </p:cNvSpPr>
                <p:nvPr/>
              </p:nvSpPr>
              <p:spPr bwMode="auto">
                <a:xfrm>
                  <a:off x="4762" y="3156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2 w 5"/>
                    <a:gd name="T3" fmla="*/ 15 h 15"/>
                    <a:gd name="T4" fmla="*/ 0 w 5"/>
                    <a:gd name="T5" fmla="*/ 0 h 15"/>
                    <a:gd name="T6" fmla="*/ 3 w 5"/>
                    <a:gd name="T7" fmla="*/ 0 h 15"/>
                    <a:gd name="T8" fmla="*/ 5 w 5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5">
                      <a:moveTo>
                        <a:pt x="5" y="15"/>
                      </a:moveTo>
                      <a:lnTo>
                        <a:pt x="2" y="15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5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4" name="Rectangle 849"/>
                <p:cNvSpPr>
                  <a:spLocks noChangeArrowheads="1"/>
                </p:cNvSpPr>
                <p:nvPr/>
              </p:nvSpPr>
              <p:spPr bwMode="auto">
                <a:xfrm>
                  <a:off x="4758" y="3163"/>
                  <a:ext cx="16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5" name="Freeform 850"/>
                <p:cNvSpPr>
                  <a:spLocks/>
                </p:cNvSpPr>
                <p:nvPr/>
              </p:nvSpPr>
              <p:spPr bwMode="auto">
                <a:xfrm>
                  <a:off x="4757" y="3153"/>
                  <a:ext cx="37" cy="19"/>
                </a:xfrm>
                <a:custGeom>
                  <a:avLst/>
                  <a:gdLst>
                    <a:gd name="T0" fmla="*/ 37 w 37"/>
                    <a:gd name="T1" fmla="*/ 16 h 19"/>
                    <a:gd name="T2" fmla="*/ 2 w 37"/>
                    <a:gd name="T3" fmla="*/ 19 h 19"/>
                    <a:gd name="T4" fmla="*/ 0 w 37"/>
                    <a:gd name="T5" fmla="*/ 3 h 19"/>
                    <a:gd name="T6" fmla="*/ 36 w 37"/>
                    <a:gd name="T7" fmla="*/ 0 h 19"/>
                    <a:gd name="T8" fmla="*/ 37 w 37"/>
                    <a:gd name="T9" fmla="*/ 1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9">
                      <a:moveTo>
                        <a:pt x="37" y="16"/>
                      </a:moveTo>
                      <a:lnTo>
                        <a:pt x="2" y="19"/>
                      </a:lnTo>
                      <a:lnTo>
                        <a:pt x="0" y="3"/>
                      </a:lnTo>
                      <a:lnTo>
                        <a:pt x="36" y="0"/>
                      </a:lnTo>
                      <a:lnTo>
                        <a:pt x="37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6" name="Freeform 851"/>
                <p:cNvSpPr>
                  <a:spLocks/>
                </p:cNvSpPr>
                <p:nvPr/>
              </p:nvSpPr>
              <p:spPr bwMode="auto">
                <a:xfrm>
                  <a:off x="4760" y="3199"/>
                  <a:ext cx="9" cy="15"/>
                </a:xfrm>
                <a:custGeom>
                  <a:avLst/>
                  <a:gdLst>
                    <a:gd name="T0" fmla="*/ 0 w 9"/>
                    <a:gd name="T1" fmla="*/ 1 h 15"/>
                    <a:gd name="T2" fmla="*/ 3 w 9"/>
                    <a:gd name="T3" fmla="*/ 0 h 15"/>
                    <a:gd name="T4" fmla="*/ 9 w 9"/>
                    <a:gd name="T5" fmla="*/ 14 h 15"/>
                    <a:gd name="T6" fmla="*/ 6 w 9"/>
                    <a:gd name="T7" fmla="*/ 15 h 15"/>
                    <a:gd name="T8" fmla="*/ 0 w 9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9" y="14"/>
                      </a:lnTo>
                      <a:lnTo>
                        <a:pt x="6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7" name="Freeform 852"/>
                <p:cNvSpPr>
                  <a:spLocks/>
                </p:cNvSpPr>
                <p:nvPr/>
              </p:nvSpPr>
              <p:spPr bwMode="auto">
                <a:xfrm>
                  <a:off x="4759" y="3193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4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4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8" name="Freeform 853"/>
                <p:cNvSpPr>
                  <a:spLocks/>
                </p:cNvSpPr>
                <p:nvPr/>
              </p:nvSpPr>
              <p:spPr bwMode="auto">
                <a:xfrm>
                  <a:off x="4760" y="3187"/>
                  <a:ext cx="9" cy="16"/>
                </a:xfrm>
                <a:custGeom>
                  <a:avLst/>
                  <a:gdLst>
                    <a:gd name="T0" fmla="*/ 0 w 9"/>
                    <a:gd name="T1" fmla="*/ 1 h 16"/>
                    <a:gd name="T2" fmla="*/ 3 w 9"/>
                    <a:gd name="T3" fmla="*/ 0 h 16"/>
                    <a:gd name="T4" fmla="*/ 9 w 9"/>
                    <a:gd name="T5" fmla="*/ 14 h 16"/>
                    <a:gd name="T6" fmla="*/ 6 w 9"/>
                    <a:gd name="T7" fmla="*/ 16 h 16"/>
                    <a:gd name="T8" fmla="*/ 0 w 9"/>
                    <a:gd name="T9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6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9" y="14"/>
                      </a:lnTo>
                      <a:lnTo>
                        <a:pt x="6" y="1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39" name="Freeform 854"/>
                <p:cNvSpPr>
                  <a:spLocks/>
                </p:cNvSpPr>
                <p:nvPr/>
              </p:nvSpPr>
              <p:spPr bwMode="auto">
                <a:xfrm>
                  <a:off x="4759" y="3181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4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4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0" name="Freeform 855"/>
                <p:cNvSpPr>
                  <a:spLocks/>
                </p:cNvSpPr>
                <p:nvPr/>
              </p:nvSpPr>
              <p:spPr bwMode="auto">
                <a:xfrm>
                  <a:off x="4760" y="3175"/>
                  <a:ext cx="9" cy="16"/>
                </a:xfrm>
                <a:custGeom>
                  <a:avLst/>
                  <a:gdLst>
                    <a:gd name="T0" fmla="*/ 0 w 9"/>
                    <a:gd name="T1" fmla="*/ 1 h 16"/>
                    <a:gd name="T2" fmla="*/ 3 w 9"/>
                    <a:gd name="T3" fmla="*/ 0 h 16"/>
                    <a:gd name="T4" fmla="*/ 9 w 9"/>
                    <a:gd name="T5" fmla="*/ 14 h 16"/>
                    <a:gd name="T6" fmla="*/ 6 w 9"/>
                    <a:gd name="T7" fmla="*/ 16 h 16"/>
                    <a:gd name="T8" fmla="*/ 0 w 9"/>
                    <a:gd name="T9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6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9" y="14"/>
                      </a:lnTo>
                      <a:lnTo>
                        <a:pt x="6" y="1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1" name="Freeform 856"/>
                <p:cNvSpPr>
                  <a:spLocks/>
                </p:cNvSpPr>
                <p:nvPr/>
              </p:nvSpPr>
              <p:spPr bwMode="auto">
                <a:xfrm>
                  <a:off x="4759" y="3169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2" name="Freeform 857"/>
                <p:cNvSpPr>
                  <a:spLocks/>
                </p:cNvSpPr>
                <p:nvPr/>
              </p:nvSpPr>
              <p:spPr bwMode="auto">
                <a:xfrm>
                  <a:off x="4760" y="3163"/>
                  <a:ext cx="9" cy="15"/>
                </a:xfrm>
                <a:custGeom>
                  <a:avLst/>
                  <a:gdLst>
                    <a:gd name="T0" fmla="*/ 0 w 9"/>
                    <a:gd name="T1" fmla="*/ 1 h 15"/>
                    <a:gd name="T2" fmla="*/ 3 w 9"/>
                    <a:gd name="T3" fmla="*/ 0 h 15"/>
                    <a:gd name="T4" fmla="*/ 9 w 9"/>
                    <a:gd name="T5" fmla="*/ 14 h 15"/>
                    <a:gd name="T6" fmla="*/ 6 w 9"/>
                    <a:gd name="T7" fmla="*/ 15 h 15"/>
                    <a:gd name="T8" fmla="*/ 0 w 9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9" y="14"/>
                      </a:lnTo>
                      <a:lnTo>
                        <a:pt x="6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3" name="Freeform 858"/>
                <p:cNvSpPr>
                  <a:spLocks/>
                </p:cNvSpPr>
                <p:nvPr/>
              </p:nvSpPr>
              <p:spPr bwMode="auto">
                <a:xfrm>
                  <a:off x="4759" y="3157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3 w 11"/>
                    <a:gd name="T3" fmla="*/ 0 h 15"/>
                    <a:gd name="T4" fmla="*/ 11 w 11"/>
                    <a:gd name="T5" fmla="*/ 14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1" y="14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4" name="Rectangle 859"/>
                <p:cNvSpPr>
                  <a:spLocks noChangeArrowheads="1"/>
                </p:cNvSpPr>
                <p:nvPr/>
              </p:nvSpPr>
              <p:spPr bwMode="auto">
                <a:xfrm>
                  <a:off x="4755" y="3164"/>
                  <a:ext cx="16" cy="4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5" name="Rectangle 860"/>
                <p:cNvSpPr>
                  <a:spLocks noChangeArrowheads="1"/>
                </p:cNvSpPr>
                <p:nvPr/>
              </p:nvSpPr>
              <p:spPr bwMode="auto">
                <a:xfrm>
                  <a:off x="4758" y="3163"/>
                  <a:ext cx="16" cy="4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6" name="Rectangle 861"/>
                <p:cNvSpPr>
                  <a:spLocks noChangeArrowheads="1"/>
                </p:cNvSpPr>
                <p:nvPr/>
              </p:nvSpPr>
              <p:spPr bwMode="auto">
                <a:xfrm>
                  <a:off x="4624" y="3203"/>
                  <a:ext cx="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7" name="Freeform 862"/>
                <p:cNvSpPr>
                  <a:spLocks noEditPoints="1"/>
                </p:cNvSpPr>
                <p:nvPr/>
              </p:nvSpPr>
              <p:spPr bwMode="auto">
                <a:xfrm>
                  <a:off x="4617" y="3191"/>
                  <a:ext cx="15" cy="20"/>
                </a:xfrm>
                <a:custGeom>
                  <a:avLst/>
                  <a:gdLst>
                    <a:gd name="T0" fmla="*/ 7 w 15"/>
                    <a:gd name="T1" fmla="*/ 0 h 20"/>
                    <a:gd name="T2" fmla="*/ 15 w 15"/>
                    <a:gd name="T3" fmla="*/ 8 h 20"/>
                    <a:gd name="T4" fmla="*/ 15 w 15"/>
                    <a:gd name="T5" fmla="*/ 20 h 20"/>
                    <a:gd name="T6" fmla="*/ 0 w 15"/>
                    <a:gd name="T7" fmla="*/ 20 h 20"/>
                    <a:gd name="T8" fmla="*/ 0 w 15"/>
                    <a:gd name="T9" fmla="*/ 8 h 20"/>
                    <a:gd name="T10" fmla="*/ 7 w 15"/>
                    <a:gd name="T11" fmla="*/ 0 h 20"/>
                    <a:gd name="T12" fmla="*/ 8 w 15"/>
                    <a:gd name="T13" fmla="*/ 15 h 20"/>
                    <a:gd name="T14" fmla="*/ 7 w 15"/>
                    <a:gd name="T15" fmla="*/ 15 h 20"/>
                    <a:gd name="T16" fmla="*/ 7 w 15"/>
                    <a:gd name="T17" fmla="*/ 0 h 20"/>
                    <a:gd name="T18" fmla="*/ 8 w 15"/>
                    <a:gd name="T19" fmla="*/ 0 h 20"/>
                    <a:gd name="T20" fmla="*/ 8 w 15"/>
                    <a:gd name="T21" fmla="*/ 15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20">
                      <a:moveTo>
                        <a:pt x="7" y="0"/>
                      </a:moveTo>
                      <a:lnTo>
                        <a:pt x="15" y="8"/>
                      </a:lnTo>
                      <a:lnTo>
                        <a:pt x="15" y="20"/>
                      </a:lnTo>
                      <a:lnTo>
                        <a:pt x="0" y="20"/>
                      </a:lnTo>
                      <a:lnTo>
                        <a:pt x="0" y="8"/>
                      </a:lnTo>
                      <a:lnTo>
                        <a:pt x="7" y="0"/>
                      </a:lnTo>
                      <a:close/>
                      <a:moveTo>
                        <a:pt x="8" y="15"/>
                      </a:moveTo>
                      <a:lnTo>
                        <a:pt x="7" y="15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8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8" name="Rectangle 863"/>
                <p:cNvSpPr>
                  <a:spLocks noChangeArrowheads="1"/>
                </p:cNvSpPr>
                <p:nvPr/>
              </p:nvSpPr>
              <p:spPr bwMode="auto">
                <a:xfrm>
                  <a:off x="4625" y="3203"/>
                  <a:ext cx="2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49" name="Rectangle 864"/>
                <p:cNvSpPr>
                  <a:spLocks noChangeArrowheads="1"/>
                </p:cNvSpPr>
                <p:nvPr/>
              </p:nvSpPr>
              <p:spPr bwMode="auto">
                <a:xfrm>
                  <a:off x="4622" y="3211"/>
                  <a:ext cx="16" cy="1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0" name="Rectangle 865"/>
                <p:cNvSpPr>
                  <a:spLocks noChangeArrowheads="1"/>
                </p:cNvSpPr>
                <p:nvPr/>
              </p:nvSpPr>
              <p:spPr bwMode="auto">
                <a:xfrm>
                  <a:off x="4630" y="3216"/>
                  <a:ext cx="6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1" name="Rectangle 866"/>
                <p:cNvSpPr>
                  <a:spLocks noChangeArrowheads="1"/>
                </p:cNvSpPr>
                <p:nvPr/>
              </p:nvSpPr>
              <p:spPr bwMode="auto">
                <a:xfrm>
                  <a:off x="4630" y="3203"/>
                  <a:ext cx="6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2" name="Freeform 867"/>
                <p:cNvSpPr>
                  <a:spLocks/>
                </p:cNvSpPr>
                <p:nvPr/>
              </p:nvSpPr>
              <p:spPr bwMode="auto">
                <a:xfrm>
                  <a:off x="4661" y="3158"/>
                  <a:ext cx="41" cy="16"/>
                </a:xfrm>
                <a:custGeom>
                  <a:avLst/>
                  <a:gdLst>
                    <a:gd name="T0" fmla="*/ 41 w 41"/>
                    <a:gd name="T1" fmla="*/ 16 h 16"/>
                    <a:gd name="T2" fmla="*/ 0 w 41"/>
                    <a:gd name="T3" fmla="*/ 15 h 16"/>
                    <a:gd name="T4" fmla="*/ 0 w 41"/>
                    <a:gd name="T5" fmla="*/ 0 h 16"/>
                    <a:gd name="T6" fmla="*/ 41 w 41"/>
                    <a:gd name="T7" fmla="*/ 1 h 16"/>
                    <a:gd name="T8" fmla="*/ 41 w 41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16">
                      <a:moveTo>
                        <a:pt x="41" y="16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41" y="1"/>
                      </a:lnTo>
                      <a:lnTo>
                        <a:pt x="41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3" name="Freeform 868"/>
                <p:cNvSpPr>
                  <a:spLocks/>
                </p:cNvSpPr>
                <p:nvPr/>
              </p:nvSpPr>
              <p:spPr bwMode="auto">
                <a:xfrm>
                  <a:off x="4624" y="3156"/>
                  <a:ext cx="5" cy="15"/>
                </a:xfrm>
                <a:custGeom>
                  <a:avLst/>
                  <a:gdLst>
                    <a:gd name="T0" fmla="*/ 2 w 5"/>
                    <a:gd name="T1" fmla="*/ 15 h 15"/>
                    <a:gd name="T2" fmla="*/ 0 w 5"/>
                    <a:gd name="T3" fmla="*/ 15 h 15"/>
                    <a:gd name="T4" fmla="*/ 2 w 5"/>
                    <a:gd name="T5" fmla="*/ 0 h 15"/>
                    <a:gd name="T6" fmla="*/ 5 w 5"/>
                    <a:gd name="T7" fmla="*/ 0 h 15"/>
                    <a:gd name="T8" fmla="*/ 2 w 5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5">
                      <a:moveTo>
                        <a:pt x="2" y="15"/>
                      </a:moveTo>
                      <a:lnTo>
                        <a:pt x="0" y="15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2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4" name="Rectangle 869"/>
                <p:cNvSpPr>
                  <a:spLocks noChangeArrowheads="1"/>
                </p:cNvSpPr>
                <p:nvPr/>
              </p:nvSpPr>
              <p:spPr bwMode="auto">
                <a:xfrm>
                  <a:off x="4617" y="3163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5" name="Freeform 870"/>
                <p:cNvSpPr>
                  <a:spLocks/>
                </p:cNvSpPr>
                <p:nvPr/>
              </p:nvSpPr>
              <p:spPr bwMode="auto">
                <a:xfrm>
                  <a:off x="4627" y="3156"/>
                  <a:ext cx="69" cy="18"/>
                </a:xfrm>
                <a:custGeom>
                  <a:avLst/>
                  <a:gdLst>
                    <a:gd name="T0" fmla="*/ 68 w 69"/>
                    <a:gd name="T1" fmla="*/ 18 h 18"/>
                    <a:gd name="T2" fmla="*/ 0 w 69"/>
                    <a:gd name="T3" fmla="*/ 16 h 18"/>
                    <a:gd name="T4" fmla="*/ 1 w 69"/>
                    <a:gd name="T5" fmla="*/ 0 h 18"/>
                    <a:gd name="T6" fmla="*/ 69 w 69"/>
                    <a:gd name="T7" fmla="*/ 3 h 18"/>
                    <a:gd name="T8" fmla="*/ 68 w 69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8">
                      <a:moveTo>
                        <a:pt x="68" y="18"/>
                      </a:moveTo>
                      <a:lnTo>
                        <a:pt x="0" y="16"/>
                      </a:lnTo>
                      <a:lnTo>
                        <a:pt x="1" y="0"/>
                      </a:lnTo>
                      <a:lnTo>
                        <a:pt x="69" y="3"/>
                      </a:lnTo>
                      <a:lnTo>
                        <a:pt x="68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6" name="Freeform 871"/>
                <p:cNvSpPr>
                  <a:spLocks/>
                </p:cNvSpPr>
                <p:nvPr/>
              </p:nvSpPr>
              <p:spPr bwMode="auto">
                <a:xfrm>
                  <a:off x="4621" y="3199"/>
                  <a:ext cx="10" cy="15"/>
                </a:xfrm>
                <a:custGeom>
                  <a:avLst/>
                  <a:gdLst>
                    <a:gd name="T0" fmla="*/ 0 w 10"/>
                    <a:gd name="T1" fmla="*/ 2 h 15"/>
                    <a:gd name="T2" fmla="*/ 3 w 10"/>
                    <a:gd name="T3" fmla="*/ 0 h 15"/>
                    <a:gd name="T4" fmla="*/ 10 w 10"/>
                    <a:gd name="T5" fmla="*/ 14 h 15"/>
                    <a:gd name="T6" fmla="*/ 7 w 10"/>
                    <a:gd name="T7" fmla="*/ 15 h 15"/>
                    <a:gd name="T8" fmla="*/ 0 w 10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7" name="Freeform 872"/>
                <p:cNvSpPr>
                  <a:spLocks/>
                </p:cNvSpPr>
                <p:nvPr/>
              </p:nvSpPr>
              <p:spPr bwMode="auto">
                <a:xfrm>
                  <a:off x="4621" y="3194"/>
                  <a:ext cx="11" cy="14"/>
                </a:xfrm>
                <a:custGeom>
                  <a:avLst/>
                  <a:gdLst>
                    <a:gd name="T0" fmla="*/ 0 w 11"/>
                    <a:gd name="T1" fmla="*/ 1 h 14"/>
                    <a:gd name="T2" fmla="*/ 2 w 11"/>
                    <a:gd name="T3" fmla="*/ 0 h 14"/>
                    <a:gd name="T4" fmla="*/ 11 w 11"/>
                    <a:gd name="T5" fmla="*/ 12 h 14"/>
                    <a:gd name="T6" fmla="*/ 8 w 11"/>
                    <a:gd name="T7" fmla="*/ 14 h 14"/>
                    <a:gd name="T8" fmla="*/ 0 w 11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4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1" y="12"/>
                      </a:lnTo>
                      <a:lnTo>
                        <a:pt x="8" y="1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8" name="Freeform 873"/>
                <p:cNvSpPr>
                  <a:spLocks/>
                </p:cNvSpPr>
                <p:nvPr/>
              </p:nvSpPr>
              <p:spPr bwMode="auto">
                <a:xfrm>
                  <a:off x="4621" y="3187"/>
                  <a:ext cx="10" cy="15"/>
                </a:xfrm>
                <a:custGeom>
                  <a:avLst/>
                  <a:gdLst>
                    <a:gd name="T0" fmla="*/ 0 w 10"/>
                    <a:gd name="T1" fmla="*/ 2 h 15"/>
                    <a:gd name="T2" fmla="*/ 3 w 10"/>
                    <a:gd name="T3" fmla="*/ 0 h 15"/>
                    <a:gd name="T4" fmla="*/ 10 w 10"/>
                    <a:gd name="T5" fmla="*/ 14 h 15"/>
                    <a:gd name="T6" fmla="*/ 7 w 10"/>
                    <a:gd name="T7" fmla="*/ 15 h 15"/>
                    <a:gd name="T8" fmla="*/ 0 w 10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59" name="Freeform 874"/>
                <p:cNvSpPr>
                  <a:spLocks/>
                </p:cNvSpPr>
                <p:nvPr/>
              </p:nvSpPr>
              <p:spPr bwMode="auto">
                <a:xfrm>
                  <a:off x="4621" y="3181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2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0" name="Freeform 875"/>
                <p:cNvSpPr>
                  <a:spLocks/>
                </p:cNvSpPr>
                <p:nvPr/>
              </p:nvSpPr>
              <p:spPr bwMode="auto">
                <a:xfrm>
                  <a:off x="4621" y="3175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3 w 10"/>
                    <a:gd name="T3" fmla="*/ 0 h 15"/>
                    <a:gd name="T4" fmla="*/ 10 w 10"/>
                    <a:gd name="T5" fmla="*/ 14 h 15"/>
                    <a:gd name="T6" fmla="*/ 7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1" name="Freeform 876"/>
                <p:cNvSpPr>
                  <a:spLocks/>
                </p:cNvSpPr>
                <p:nvPr/>
              </p:nvSpPr>
              <p:spPr bwMode="auto">
                <a:xfrm>
                  <a:off x="4621" y="3169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2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2" name="Freeform 877"/>
                <p:cNvSpPr>
                  <a:spLocks/>
                </p:cNvSpPr>
                <p:nvPr/>
              </p:nvSpPr>
              <p:spPr bwMode="auto">
                <a:xfrm>
                  <a:off x="4621" y="3163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3 w 10"/>
                    <a:gd name="T3" fmla="*/ 0 h 15"/>
                    <a:gd name="T4" fmla="*/ 10 w 10"/>
                    <a:gd name="T5" fmla="*/ 14 h 15"/>
                    <a:gd name="T6" fmla="*/ 7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3" name="Freeform 878"/>
                <p:cNvSpPr>
                  <a:spLocks/>
                </p:cNvSpPr>
                <p:nvPr/>
              </p:nvSpPr>
              <p:spPr bwMode="auto">
                <a:xfrm>
                  <a:off x="4621" y="3157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2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4" name="Rectangle 879"/>
                <p:cNvSpPr>
                  <a:spLocks noChangeArrowheads="1"/>
                </p:cNvSpPr>
                <p:nvPr/>
              </p:nvSpPr>
              <p:spPr bwMode="auto">
                <a:xfrm>
                  <a:off x="4620" y="3164"/>
                  <a:ext cx="15" cy="4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5" name="Rectangle 880"/>
                <p:cNvSpPr>
                  <a:spLocks noChangeArrowheads="1"/>
                </p:cNvSpPr>
                <p:nvPr/>
              </p:nvSpPr>
              <p:spPr bwMode="auto">
                <a:xfrm>
                  <a:off x="4617" y="3163"/>
                  <a:ext cx="15" cy="4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6" name="Rectangle 881"/>
                <p:cNvSpPr>
                  <a:spLocks noChangeArrowheads="1"/>
                </p:cNvSpPr>
                <p:nvPr/>
              </p:nvSpPr>
              <p:spPr bwMode="auto">
                <a:xfrm>
                  <a:off x="4695" y="3217"/>
                  <a:ext cx="7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7" name="Rectangle 882"/>
                <p:cNvSpPr>
                  <a:spLocks noChangeArrowheads="1"/>
                </p:cNvSpPr>
                <p:nvPr/>
              </p:nvSpPr>
              <p:spPr bwMode="auto">
                <a:xfrm>
                  <a:off x="4695" y="3216"/>
                  <a:ext cx="7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568" name="Rectangle 883"/>
                <p:cNvSpPr>
                  <a:spLocks noChangeArrowheads="1"/>
                </p:cNvSpPr>
                <p:nvPr/>
              </p:nvSpPr>
              <p:spPr bwMode="auto">
                <a:xfrm>
                  <a:off x="4695" y="3216"/>
                  <a:ext cx="6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grpSp>
            <p:nvGrpSpPr>
              <p:cNvPr id="3563" name="Group 884"/>
              <p:cNvGrpSpPr>
                <a:grpSpLocks/>
              </p:cNvGrpSpPr>
              <p:nvPr/>
            </p:nvGrpSpPr>
            <p:grpSpPr bwMode="auto">
              <a:xfrm>
                <a:off x="4695" y="1516"/>
                <a:ext cx="948" cy="1703"/>
                <a:chOff x="4695" y="1516"/>
                <a:chExt cx="948" cy="1703"/>
              </a:xfrm>
            </p:grpSpPr>
            <p:sp>
              <p:nvSpPr>
                <p:cNvPr id="4169" name="Rectangle 885"/>
                <p:cNvSpPr>
                  <a:spLocks noChangeArrowheads="1"/>
                </p:cNvSpPr>
                <p:nvPr/>
              </p:nvSpPr>
              <p:spPr bwMode="auto">
                <a:xfrm>
                  <a:off x="4695" y="3203"/>
                  <a:ext cx="6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0" name="Freeform 886"/>
                <p:cNvSpPr>
                  <a:spLocks/>
                </p:cNvSpPr>
                <p:nvPr/>
              </p:nvSpPr>
              <p:spPr bwMode="auto">
                <a:xfrm>
                  <a:off x="4695" y="3156"/>
                  <a:ext cx="68" cy="18"/>
                </a:xfrm>
                <a:custGeom>
                  <a:avLst/>
                  <a:gdLst>
                    <a:gd name="T0" fmla="*/ 68 w 68"/>
                    <a:gd name="T1" fmla="*/ 16 h 18"/>
                    <a:gd name="T2" fmla="*/ 1 w 68"/>
                    <a:gd name="T3" fmla="*/ 18 h 18"/>
                    <a:gd name="T4" fmla="*/ 0 w 68"/>
                    <a:gd name="T5" fmla="*/ 3 h 18"/>
                    <a:gd name="T6" fmla="*/ 68 w 68"/>
                    <a:gd name="T7" fmla="*/ 0 h 18"/>
                    <a:gd name="T8" fmla="*/ 68 w 6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18">
                      <a:moveTo>
                        <a:pt x="68" y="16"/>
                      </a:moveTo>
                      <a:lnTo>
                        <a:pt x="1" y="18"/>
                      </a:lnTo>
                      <a:lnTo>
                        <a:pt x="0" y="3"/>
                      </a:lnTo>
                      <a:lnTo>
                        <a:pt x="68" y="0"/>
                      </a:lnTo>
                      <a:lnTo>
                        <a:pt x="68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1" name="Freeform 887"/>
                <p:cNvSpPr>
                  <a:spLocks/>
                </p:cNvSpPr>
                <p:nvPr/>
              </p:nvSpPr>
              <p:spPr bwMode="auto">
                <a:xfrm>
                  <a:off x="4991" y="3115"/>
                  <a:ext cx="186" cy="64"/>
                </a:xfrm>
                <a:custGeom>
                  <a:avLst/>
                  <a:gdLst>
                    <a:gd name="T0" fmla="*/ 182 w 186"/>
                    <a:gd name="T1" fmla="*/ 64 h 64"/>
                    <a:gd name="T2" fmla="*/ 0 w 186"/>
                    <a:gd name="T3" fmla="*/ 15 h 64"/>
                    <a:gd name="T4" fmla="*/ 4 w 186"/>
                    <a:gd name="T5" fmla="*/ 0 h 64"/>
                    <a:gd name="T6" fmla="*/ 186 w 186"/>
                    <a:gd name="T7" fmla="*/ 49 h 64"/>
                    <a:gd name="T8" fmla="*/ 182 w 186"/>
                    <a:gd name="T9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6" h="64">
                      <a:moveTo>
                        <a:pt x="182" y="64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186" y="49"/>
                      </a:lnTo>
                      <a:lnTo>
                        <a:pt x="182" y="6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2" name="Freeform 888"/>
                <p:cNvSpPr>
                  <a:spLocks noEditPoints="1"/>
                </p:cNvSpPr>
                <p:nvPr/>
              </p:nvSpPr>
              <p:spPr bwMode="auto">
                <a:xfrm>
                  <a:off x="4990" y="3037"/>
                  <a:ext cx="172" cy="93"/>
                </a:xfrm>
                <a:custGeom>
                  <a:avLst/>
                  <a:gdLst>
                    <a:gd name="T0" fmla="*/ 91 w 172"/>
                    <a:gd name="T1" fmla="*/ 57 h 93"/>
                    <a:gd name="T2" fmla="*/ 91 w 172"/>
                    <a:gd name="T3" fmla="*/ 57 h 93"/>
                    <a:gd name="T4" fmla="*/ 6 w 172"/>
                    <a:gd name="T5" fmla="*/ 93 h 93"/>
                    <a:gd name="T6" fmla="*/ 0 w 172"/>
                    <a:gd name="T7" fmla="*/ 78 h 93"/>
                    <a:gd name="T8" fmla="*/ 85 w 172"/>
                    <a:gd name="T9" fmla="*/ 43 h 93"/>
                    <a:gd name="T10" fmla="*/ 91 w 172"/>
                    <a:gd name="T11" fmla="*/ 57 h 93"/>
                    <a:gd name="T12" fmla="*/ 172 w 172"/>
                    <a:gd name="T13" fmla="*/ 14 h 93"/>
                    <a:gd name="T14" fmla="*/ 91 w 172"/>
                    <a:gd name="T15" fmla="*/ 57 h 93"/>
                    <a:gd name="T16" fmla="*/ 84 w 172"/>
                    <a:gd name="T17" fmla="*/ 43 h 93"/>
                    <a:gd name="T18" fmla="*/ 165 w 172"/>
                    <a:gd name="T19" fmla="*/ 0 h 93"/>
                    <a:gd name="T20" fmla="*/ 172 w 172"/>
                    <a:gd name="T21" fmla="*/ 1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2" h="93">
                      <a:moveTo>
                        <a:pt x="91" y="57"/>
                      </a:moveTo>
                      <a:lnTo>
                        <a:pt x="91" y="57"/>
                      </a:lnTo>
                      <a:lnTo>
                        <a:pt x="6" y="93"/>
                      </a:lnTo>
                      <a:lnTo>
                        <a:pt x="0" y="78"/>
                      </a:lnTo>
                      <a:lnTo>
                        <a:pt x="85" y="43"/>
                      </a:lnTo>
                      <a:lnTo>
                        <a:pt x="91" y="57"/>
                      </a:lnTo>
                      <a:close/>
                      <a:moveTo>
                        <a:pt x="172" y="14"/>
                      </a:moveTo>
                      <a:lnTo>
                        <a:pt x="91" y="57"/>
                      </a:lnTo>
                      <a:lnTo>
                        <a:pt x="84" y="43"/>
                      </a:lnTo>
                      <a:lnTo>
                        <a:pt x="165" y="0"/>
                      </a:lnTo>
                      <a:lnTo>
                        <a:pt x="172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3" name="Freeform 889"/>
                <p:cNvSpPr>
                  <a:spLocks/>
                </p:cNvSpPr>
                <p:nvPr/>
              </p:nvSpPr>
              <p:spPr bwMode="auto">
                <a:xfrm>
                  <a:off x="4980" y="3145"/>
                  <a:ext cx="22" cy="23"/>
                </a:xfrm>
                <a:custGeom>
                  <a:avLst/>
                  <a:gdLst>
                    <a:gd name="T0" fmla="*/ 22 w 22"/>
                    <a:gd name="T1" fmla="*/ 11 h 23"/>
                    <a:gd name="T2" fmla="*/ 11 w 22"/>
                    <a:gd name="T3" fmla="*/ 23 h 23"/>
                    <a:gd name="T4" fmla="*/ 0 w 22"/>
                    <a:gd name="T5" fmla="*/ 12 h 23"/>
                    <a:gd name="T6" fmla="*/ 12 w 22"/>
                    <a:gd name="T7" fmla="*/ 0 h 23"/>
                    <a:gd name="T8" fmla="*/ 22 w 22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2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4" name="Freeform 890"/>
                <p:cNvSpPr>
                  <a:spLocks/>
                </p:cNvSpPr>
                <p:nvPr/>
              </p:nvSpPr>
              <p:spPr bwMode="auto">
                <a:xfrm>
                  <a:off x="4980" y="3145"/>
                  <a:ext cx="22" cy="23"/>
                </a:xfrm>
                <a:custGeom>
                  <a:avLst/>
                  <a:gdLst>
                    <a:gd name="T0" fmla="*/ 11 w 22"/>
                    <a:gd name="T1" fmla="*/ 0 h 23"/>
                    <a:gd name="T2" fmla="*/ 22 w 22"/>
                    <a:gd name="T3" fmla="*/ 12 h 23"/>
                    <a:gd name="T4" fmla="*/ 12 w 22"/>
                    <a:gd name="T5" fmla="*/ 23 h 23"/>
                    <a:gd name="T6" fmla="*/ 0 w 22"/>
                    <a:gd name="T7" fmla="*/ 11 h 23"/>
                    <a:gd name="T8" fmla="*/ 11 w 22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1" y="0"/>
                      </a:moveTo>
                      <a:lnTo>
                        <a:pt x="22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5" name="Freeform 891"/>
                <p:cNvSpPr>
                  <a:spLocks noEditPoints="1"/>
                </p:cNvSpPr>
                <p:nvPr/>
              </p:nvSpPr>
              <p:spPr bwMode="auto">
                <a:xfrm>
                  <a:off x="4976" y="3142"/>
                  <a:ext cx="29" cy="29"/>
                </a:xfrm>
                <a:custGeom>
                  <a:avLst/>
                  <a:gdLst>
                    <a:gd name="T0" fmla="*/ 27 w 29"/>
                    <a:gd name="T1" fmla="*/ 23 h 29"/>
                    <a:gd name="T2" fmla="*/ 23 w 29"/>
                    <a:gd name="T3" fmla="*/ 27 h 29"/>
                    <a:gd name="T4" fmla="*/ 18 w 29"/>
                    <a:gd name="T5" fmla="*/ 29 h 29"/>
                    <a:gd name="T6" fmla="*/ 12 w 29"/>
                    <a:gd name="T7" fmla="*/ 14 h 29"/>
                    <a:gd name="T8" fmla="*/ 17 w 29"/>
                    <a:gd name="T9" fmla="*/ 12 h 29"/>
                    <a:gd name="T10" fmla="*/ 27 w 29"/>
                    <a:gd name="T11" fmla="*/ 23 h 29"/>
                    <a:gd name="T12" fmla="*/ 29 w 29"/>
                    <a:gd name="T13" fmla="*/ 11 h 29"/>
                    <a:gd name="T14" fmla="*/ 29 w 29"/>
                    <a:gd name="T15" fmla="*/ 18 h 29"/>
                    <a:gd name="T16" fmla="*/ 27 w 29"/>
                    <a:gd name="T17" fmla="*/ 23 h 29"/>
                    <a:gd name="T18" fmla="*/ 13 w 29"/>
                    <a:gd name="T19" fmla="*/ 16 h 29"/>
                    <a:gd name="T20" fmla="*/ 15 w 29"/>
                    <a:gd name="T21" fmla="*/ 11 h 29"/>
                    <a:gd name="T22" fmla="*/ 29 w 29"/>
                    <a:gd name="T23" fmla="*/ 11 h 29"/>
                    <a:gd name="T24" fmla="*/ 23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1 h 29"/>
                    <a:gd name="T30" fmla="*/ 15 w 29"/>
                    <a:gd name="T31" fmla="*/ 18 h 29"/>
                    <a:gd name="T32" fmla="*/ 13 w 29"/>
                    <a:gd name="T33" fmla="*/ 12 h 29"/>
                    <a:gd name="T34" fmla="*/ 23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3 w 29"/>
                    <a:gd name="T41" fmla="*/ 2 h 29"/>
                    <a:gd name="T42" fmla="*/ 17 w 29"/>
                    <a:gd name="T43" fmla="*/ 17 h 29"/>
                    <a:gd name="T44" fmla="*/ 12 w 29"/>
                    <a:gd name="T45" fmla="*/ 14 h 29"/>
                    <a:gd name="T46" fmla="*/ 12 w 29"/>
                    <a:gd name="T47" fmla="*/ 0 h 29"/>
                    <a:gd name="T48" fmla="*/ 3 w 29"/>
                    <a:gd name="T49" fmla="*/ 6 h 29"/>
                    <a:gd name="T50" fmla="*/ 7 w 29"/>
                    <a:gd name="T51" fmla="*/ 2 h 29"/>
                    <a:gd name="T52" fmla="*/ 12 w 29"/>
                    <a:gd name="T53" fmla="*/ 0 h 29"/>
                    <a:gd name="T54" fmla="*/ 18 w 29"/>
                    <a:gd name="T55" fmla="*/ 14 h 29"/>
                    <a:gd name="T56" fmla="*/ 13 w 29"/>
                    <a:gd name="T57" fmla="*/ 17 h 29"/>
                    <a:gd name="T58" fmla="*/ 3 w 29"/>
                    <a:gd name="T59" fmla="*/ 6 h 29"/>
                    <a:gd name="T60" fmla="*/ 1 w 29"/>
                    <a:gd name="T61" fmla="*/ 18 h 29"/>
                    <a:gd name="T62" fmla="*/ 0 w 29"/>
                    <a:gd name="T63" fmla="*/ 12 h 29"/>
                    <a:gd name="T64" fmla="*/ 3 w 29"/>
                    <a:gd name="T65" fmla="*/ 6 h 29"/>
                    <a:gd name="T66" fmla="*/ 17 w 29"/>
                    <a:gd name="T67" fmla="*/ 12 h 29"/>
                    <a:gd name="T68" fmla="*/ 15 w 29"/>
                    <a:gd name="T69" fmla="*/ 18 h 29"/>
                    <a:gd name="T70" fmla="*/ 1 w 29"/>
                    <a:gd name="T71" fmla="*/ 18 h 29"/>
                    <a:gd name="T72" fmla="*/ 7 w 29"/>
                    <a:gd name="T73" fmla="*/ 27 h 29"/>
                    <a:gd name="T74" fmla="*/ 3 w 29"/>
                    <a:gd name="T75" fmla="*/ 23 h 29"/>
                    <a:gd name="T76" fmla="*/ 1 w 29"/>
                    <a:gd name="T77" fmla="*/ 18 h 29"/>
                    <a:gd name="T78" fmla="*/ 15 w 29"/>
                    <a:gd name="T79" fmla="*/ 12 h 29"/>
                    <a:gd name="T80" fmla="*/ 17 w 29"/>
                    <a:gd name="T81" fmla="*/ 17 h 29"/>
                    <a:gd name="T82" fmla="*/ 7 w 29"/>
                    <a:gd name="T83" fmla="*/ 27 h 29"/>
                    <a:gd name="T84" fmla="*/ 18 w 29"/>
                    <a:gd name="T85" fmla="*/ 29 h 29"/>
                    <a:gd name="T86" fmla="*/ 12 w 29"/>
                    <a:gd name="T87" fmla="*/ 29 h 29"/>
                    <a:gd name="T88" fmla="*/ 7 w 29"/>
                    <a:gd name="T89" fmla="*/ 27 h 29"/>
                    <a:gd name="T90" fmla="*/ 13 w 29"/>
                    <a:gd name="T91" fmla="*/ 12 h 29"/>
                    <a:gd name="T92" fmla="*/ 18 w 29"/>
                    <a:gd name="T93" fmla="*/ 14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3"/>
                      </a:moveTo>
                      <a:lnTo>
                        <a:pt x="23" y="27"/>
                      </a:lnTo>
                      <a:lnTo>
                        <a:pt x="18" y="29"/>
                      </a:lnTo>
                      <a:lnTo>
                        <a:pt x="12" y="14"/>
                      </a:lnTo>
                      <a:lnTo>
                        <a:pt x="17" y="12"/>
                      </a:lnTo>
                      <a:lnTo>
                        <a:pt x="27" y="23"/>
                      </a:lnTo>
                      <a:close/>
                      <a:moveTo>
                        <a:pt x="29" y="11"/>
                      </a:moveTo>
                      <a:lnTo>
                        <a:pt x="29" y="18"/>
                      </a:lnTo>
                      <a:lnTo>
                        <a:pt x="27" y="23"/>
                      </a:lnTo>
                      <a:lnTo>
                        <a:pt x="13" y="16"/>
                      </a:lnTo>
                      <a:lnTo>
                        <a:pt x="15" y="11"/>
                      </a:lnTo>
                      <a:lnTo>
                        <a:pt x="29" y="11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5" y="18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7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3" y="6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14"/>
                      </a:lnTo>
                      <a:lnTo>
                        <a:pt x="13" y="17"/>
                      </a:lnTo>
                      <a:lnTo>
                        <a:pt x="3" y="6"/>
                      </a:lnTo>
                      <a:close/>
                      <a:moveTo>
                        <a:pt x="1" y="18"/>
                      </a:moveTo>
                      <a:lnTo>
                        <a:pt x="0" y="12"/>
                      </a:lnTo>
                      <a:lnTo>
                        <a:pt x="3" y="6"/>
                      </a:lnTo>
                      <a:lnTo>
                        <a:pt x="17" y="12"/>
                      </a:lnTo>
                      <a:lnTo>
                        <a:pt x="15" y="18"/>
                      </a:lnTo>
                      <a:lnTo>
                        <a:pt x="1" y="18"/>
                      </a:lnTo>
                      <a:close/>
                      <a:moveTo>
                        <a:pt x="7" y="27"/>
                      </a:moveTo>
                      <a:lnTo>
                        <a:pt x="3" y="23"/>
                      </a:lnTo>
                      <a:lnTo>
                        <a:pt x="1" y="18"/>
                      </a:lnTo>
                      <a:lnTo>
                        <a:pt x="15" y="12"/>
                      </a:lnTo>
                      <a:lnTo>
                        <a:pt x="17" y="17"/>
                      </a:lnTo>
                      <a:lnTo>
                        <a:pt x="7" y="27"/>
                      </a:lnTo>
                      <a:close/>
                      <a:moveTo>
                        <a:pt x="18" y="29"/>
                      </a:moveTo>
                      <a:lnTo>
                        <a:pt x="12" y="29"/>
                      </a:lnTo>
                      <a:lnTo>
                        <a:pt x="7" y="27"/>
                      </a:lnTo>
                      <a:lnTo>
                        <a:pt x="13" y="12"/>
                      </a:lnTo>
                      <a:lnTo>
                        <a:pt x="18" y="14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6" name="Freeform 892"/>
                <p:cNvSpPr>
                  <a:spLocks/>
                </p:cNvSpPr>
                <p:nvPr/>
              </p:nvSpPr>
              <p:spPr bwMode="auto">
                <a:xfrm>
                  <a:off x="4923" y="3118"/>
                  <a:ext cx="41" cy="25"/>
                </a:xfrm>
                <a:custGeom>
                  <a:avLst/>
                  <a:gdLst>
                    <a:gd name="T0" fmla="*/ 41 w 41"/>
                    <a:gd name="T1" fmla="*/ 15 h 25"/>
                    <a:gd name="T2" fmla="*/ 4 w 41"/>
                    <a:gd name="T3" fmla="*/ 25 h 25"/>
                    <a:gd name="T4" fmla="*/ 0 w 41"/>
                    <a:gd name="T5" fmla="*/ 11 h 25"/>
                    <a:gd name="T6" fmla="*/ 37 w 41"/>
                    <a:gd name="T7" fmla="*/ 0 h 25"/>
                    <a:gd name="T8" fmla="*/ 41 w 41"/>
                    <a:gd name="T9" fmla="*/ 1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25">
                      <a:moveTo>
                        <a:pt x="41" y="15"/>
                      </a:moveTo>
                      <a:lnTo>
                        <a:pt x="4" y="25"/>
                      </a:lnTo>
                      <a:lnTo>
                        <a:pt x="0" y="11"/>
                      </a:lnTo>
                      <a:lnTo>
                        <a:pt x="37" y="0"/>
                      </a:lnTo>
                      <a:lnTo>
                        <a:pt x="41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7" name="Freeform 893"/>
                <p:cNvSpPr>
                  <a:spLocks/>
                </p:cNvSpPr>
                <p:nvPr/>
              </p:nvSpPr>
              <p:spPr bwMode="auto">
                <a:xfrm>
                  <a:off x="4946" y="3114"/>
                  <a:ext cx="30" cy="23"/>
                </a:xfrm>
                <a:custGeom>
                  <a:avLst/>
                  <a:gdLst>
                    <a:gd name="T0" fmla="*/ 30 w 30"/>
                    <a:gd name="T1" fmla="*/ 15 h 23"/>
                    <a:gd name="T2" fmla="*/ 5 w 30"/>
                    <a:gd name="T3" fmla="*/ 23 h 23"/>
                    <a:gd name="T4" fmla="*/ 0 w 30"/>
                    <a:gd name="T5" fmla="*/ 8 h 23"/>
                    <a:gd name="T6" fmla="*/ 25 w 30"/>
                    <a:gd name="T7" fmla="*/ 0 h 23"/>
                    <a:gd name="T8" fmla="*/ 30 w 30"/>
                    <a:gd name="T9" fmla="*/ 1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3">
                      <a:moveTo>
                        <a:pt x="30" y="15"/>
                      </a:moveTo>
                      <a:lnTo>
                        <a:pt x="5" y="23"/>
                      </a:lnTo>
                      <a:lnTo>
                        <a:pt x="0" y="8"/>
                      </a:lnTo>
                      <a:lnTo>
                        <a:pt x="25" y="0"/>
                      </a:lnTo>
                      <a:lnTo>
                        <a:pt x="30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8" name="Freeform 894"/>
                <p:cNvSpPr>
                  <a:spLocks/>
                </p:cNvSpPr>
                <p:nvPr/>
              </p:nvSpPr>
              <p:spPr bwMode="auto">
                <a:xfrm>
                  <a:off x="4863" y="3176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79" name="Freeform 895"/>
                <p:cNvSpPr>
                  <a:spLocks/>
                </p:cNvSpPr>
                <p:nvPr/>
              </p:nvSpPr>
              <p:spPr bwMode="auto">
                <a:xfrm>
                  <a:off x="4863" y="3176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0" name="Freeform 896"/>
                <p:cNvSpPr>
                  <a:spLocks noEditPoints="1"/>
                </p:cNvSpPr>
                <p:nvPr/>
              </p:nvSpPr>
              <p:spPr bwMode="auto">
                <a:xfrm>
                  <a:off x="4860" y="3173"/>
                  <a:ext cx="29" cy="29"/>
                </a:xfrm>
                <a:custGeom>
                  <a:avLst/>
                  <a:gdLst>
                    <a:gd name="T0" fmla="*/ 27 w 29"/>
                    <a:gd name="T1" fmla="*/ 23 h 29"/>
                    <a:gd name="T2" fmla="*/ 23 w 29"/>
                    <a:gd name="T3" fmla="*/ 27 h 29"/>
                    <a:gd name="T4" fmla="*/ 18 w 29"/>
                    <a:gd name="T5" fmla="*/ 29 h 29"/>
                    <a:gd name="T6" fmla="*/ 12 w 29"/>
                    <a:gd name="T7" fmla="*/ 15 h 29"/>
                    <a:gd name="T8" fmla="*/ 17 w 29"/>
                    <a:gd name="T9" fmla="*/ 13 h 29"/>
                    <a:gd name="T10" fmla="*/ 27 w 29"/>
                    <a:gd name="T11" fmla="*/ 23 h 29"/>
                    <a:gd name="T12" fmla="*/ 29 w 29"/>
                    <a:gd name="T13" fmla="*/ 11 h 29"/>
                    <a:gd name="T14" fmla="*/ 29 w 29"/>
                    <a:gd name="T15" fmla="*/ 17 h 29"/>
                    <a:gd name="T16" fmla="*/ 27 w 29"/>
                    <a:gd name="T17" fmla="*/ 23 h 29"/>
                    <a:gd name="T18" fmla="*/ 13 w 29"/>
                    <a:gd name="T19" fmla="*/ 17 h 29"/>
                    <a:gd name="T20" fmla="*/ 15 w 29"/>
                    <a:gd name="T21" fmla="*/ 12 h 29"/>
                    <a:gd name="T22" fmla="*/ 29 w 29"/>
                    <a:gd name="T23" fmla="*/ 11 h 29"/>
                    <a:gd name="T24" fmla="*/ 23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1 h 29"/>
                    <a:gd name="T30" fmla="*/ 15 w 29"/>
                    <a:gd name="T31" fmla="*/ 18 h 29"/>
                    <a:gd name="T32" fmla="*/ 13 w 29"/>
                    <a:gd name="T33" fmla="*/ 12 h 29"/>
                    <a:gd name="T34" fmla="*/ 23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3 w 29"/>
                    <a:gd name="T41" fmla="*/ 2 h 29"/>
                    <a:gd name="T42" fmla="*/ 17 w 29"/>
                    <a:gd name="T43" fmla="*/ 17 h 29"/>
                    <a:gd name="T44" fmla="*/ 12 w 29"/>
                    <a:gd name="T45" fmla="*/ 15 h 29"/>
                    <a:gd name="T46" fmla="*/ 12 w 29"/>
                    <a:gd name="T47" fmla="*/ 0 h 29"/>
                    <a:gd name="T48" fmla="*/ 3 w 29"/>
                    <a:gd name="T49" fmla="*/ 6 h 29"/>
                    <a:gd name="T50" fmla="*/ 7 w 29"/>
                    <a:gd name="T51" fmla="*/ 2 h 29"/>
                    <a:gd name="T52" fmla="*/ 12 w 29"/>
                    <a:gd name="T53" fmla="*/ 0 h 29"/>
                    <a:gd name="T54" fmla="*/ 18 w 29"/>
                    <a:gd name="T55" fmla="*/ 15 h 29"/>
                    <a:gd name="T56" fmla="*/ 13 w 29"/>
                    <a:gd name="T57" fmla="*/ 17 h 29"/>
                    <a:gd name="T58" fmla="*/ 3 w 29"/>
                    <a:gd name="T59" fmla="*/ 6 h 29"/>
                    <a:gd name="T60" fmla="*/ 0 w 29"/>
                    <a:gd name="T61" fmla="*/ 18 h 29"/>
                    <a:gd name="T62" fmla="*/ 0 w 29"/>
                    <a:gd name="T63" fmla="*/ 11 h 29"/>
                    <a:gd name="T64" fmla="*/ 3 w 29"/>
                    <a:gd name="T65" fmla="*/ 6 h 29"/>
                    <a:gd name="T66" fmla="*/ 17 w 29"/>
                    <a:gd name="T67" fmla="*/ 13 h 29"/>
                    <a:gd name="T68" fmla="*/ 14 w 29"/>
                    <a:gd name="T69" fmla="*/ 18 h 29"/>
                    <a:gd name="T70" fmla="*/ 0 w 29"/>
                    <a:gd name="T71" fmla="*/ 18 h 29"/>
                    <a:gd name="T72" fmla="*/ 7 w 29"/>
                    <a:gd name="T73" fmla="*/ 27 h 29"/>
                    <a:gd name="T74" fmla="*/ 3 w 29"/>
                    <a:gd name="T75" fmla="*/ 23 h 29"/>
                    <a:gd name="T76" fmla="*/ 0 w 29"/>
                    <a:gd name="T77" fmla="*/ 18 h 29"/>
                    <a:gd name="T78" fmla="*/ 14 w 29"/>
                    <a:gd name="T79" fmla="*/ 11 h 29"/>
                    <a:gd name="T80" fmla="*/ 17 w 29"/>
                    <a:gd name="T81" fmla="*/ 17 h 29"/>
                    <a:gd name="T82" fmla="*/ 7 w 29"/>
                    <a:gd name="T83" fmla="*/ 27 h 29"/>
                    <a:gd name="T84" fmla="*/ 18 w 29"/>
                    <a:gd name="T85" fmla="*/ 29 h 29"/>
                    <a:gd name="T86" fmla="*/ 12 w 29"/>
                    <a:gd name="T87" fmla="*/ 29 h 29"/>
                    <a:gd name="T88" fmla="*/ 7 w 29"/>
                    <a:gd name="T89" fmla="*/ 27 h 29"/>
                    <a:gd name="T90" fmla="*/ 13 w 29"/>
                    <a:gd name="T91" fmla="*/ 13 h 29"/>
                    <a:gd name="T92" fmla="*/ 18 w 29"/>
                    <a:gd name="T93" fmla="*/ 15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3"/>
                      </a:moveTo>
                      <a:lnTo>
                        <a:pt x="23" y="27"/>
                      </a:lnTo>
                      <a:lnTo>
                        <a:pt x="18" y="29"/>
                      </a:lnTo>
                      <a:lnTo>
                        <a:pt x="12" y="15"/>
                      </a:lnTo>
                      <a:lnTo>
                        <a:pt x="17" y="13"/>
                      </a:lnTo>
                      <a:lnTo>
                        <a:pt x="27" y="23"/>
                      </a:lnTo>
                      <a:close/>
                      <a:moveTo>
                        <a:pt x="29" y="11"/>
                      </a:moveTo>
                      <a:lnTo>
                        <a:pt x="29" y="17"/>
                      </a:lnTo>
                      <a:lnTo>
                        <a:pt x="27" y="23"/>
                      </a:lnTo>
                      <a:lnTo>
                        <a:pt x="13" y="17"/>
                      </a:lnTo>
                      <a:lnTo>
                        <a:pt x="15" y="12"/>
                      </a:lnTo>
                      <a:lnTo>
                        <a:pt x="29" y="11"/>
                      </a:lnTo>
                      <a:close/>
                      <a:moveTo>
                        <a:pt x="23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5" y="18"/>
                      </a:lnTo>
                      <a:lnTo>
                        <a:pt x="13" y="12"/>
                      </a:lnTo>
                      <a:lnTo>
                        <a:pt x="23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3" y="2"/>
                      </a:lnTo>
                      <a:lnTo>
                        <a:pt x="17" y="17"/>
                      </a:lnTo>
                      <a:lnTo>
                        <a:pt x="12" y="15"/>
                      </a:lnTo>
                      <a:lnTo>
                        <a:pt x="12" y="0"/>
                      </a:lnTo>
                      <a:close/>
                      <a:moveTo>
                        <a:pt x="3" y="6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15"/>
                      </a:lnTo>
                      <a:lnTo>
                        <a:pt x="13" y="17"/>
                      </a:lnTo>
                      <a:lnTo>
                        <a:pt x="3" y="6"/>
                      </a:lnTo>
                      <a:close/>
                      <a:moveTo>
                        <a:pt x="0" y="18"/>
                      </a:moveTo>
                      <a:lnTo>
                        <a:pt x="0" y="11"/>
                      </a:lnTo>
                      <a:lnTo>
                        <a:pt x="3" y="6"/>
                      </a:lnTo>
                      <a:lnTo>
                        <a:pt x="17" y="13"/>
                      </a:lnTo>
                      <a:lnTo>
                        <a:pt x="14" y="18"/>
                      </a:lnTo>
                      <a:lnTo>
                        <a:pt x="0" y="18"/>
                      </a:lnTo>
                      <a:close/>
                      <a:moveTo>
                        <a:pt x="7" y="27"/>
                      </a:moveTo>
                      <a:lnTo>
                        <a:pt x="3" y="23"/>
                      </a:lnTo>
                      <a:lnTo>
                        <a:pt x="0" y="18"/>
                      </a:lnTo>
                      <a:lnTo>
                        <a:pt x="14" y="11"/>
                      </a:lnTo>
                      <a:lnTo>
                        <a:pt x="17" y="17"/>
                      </a:lnTo>
                      <a:lnTo>
                        <a:pt x="7" y="27"/>
                      </a:lnTo>
                      <a:close/>
                      <a:moveTo>
                        <a:pt x="18" y="29"/>
                      </a:moveTo>
                      <a:lnTo>
                        <a:pt x="12" y="29"/>
                      </a:lnTo>
                      <a:lnTo>
                        <a:pt x="7" y="27"/>
                      </a:lnTo>
                      <a:lnTo>
                        <a:pt x="13" y="13"/>
                      </a:lnTo>
                      <a:lnTo>
                        <a:pt x="18" y="15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1" name="Freeform 897"/>
                <p:cNvSpPr>
                  <a:spLocks/>
                </p:cNvSpPr>
                <p:nvPr/>
              </p:nvSpPr>
              <p:spPr bwMode="auto">
                <a:xfrm>
                  <a:off x="4828" y="3143"/>
                  <a:ext cx="34" cy="21"/>
                </a:xfrm>
                <a:custGeom>
                  <a:avLst/>
                  <a:gdLst>
                    <a:gd name="T0" fmla="*/ 34 w 34"/>
                    <a:gd name="T1" fmla="*/ 15 h 21"/>
                    <a:gd name="T2" fmla="*/ 3 w 34"/>
                    <a:gd name="T3" fmla="*/ 21 h 21"/>
                    <a:gd name="T4" fmla="*/ 0 w 34"/>
                    <a:gd name="T5" fmla="*/ 5 h 21"/>
                    <a:gd name="T6" fmla="*/ 31 w 34"/>
                    <a:gd name="T7" fmla="*/ 0 h 21"/>
                    <a:gd name="T8" fmla="*/ 34 w 34"/>
                    <a:gd name="T9" fmla="*/ 1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1">
                      <a:moveTo>
                        <a:pt x="34" y="15"/>
                      </a:moveTo>
                      <a:lnTo>
                        <a:pt x="3" y="21"/>
                      </a:lnTo>
                      <a:lnTo>
                        <a:pt x="0" y="5"/>
                      </a:lnTo>
                      <a:lnTo>
                        <a:pt x="31" y="0"/>
                      </a:lnTo>
                      <a:lnTo>
                        <a:pt x="34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2" name="Freeform 898"/>
                <p:cNvSpPr>
                  <a:spLocks/>
                </p:cNvSpPr>
                <p:nvPr/>
              </p:nvSpPr>
              <p:spPr bwMode="auto">
                <a:xfrm>
                  <a:off x="4852" y="3135"/>
                  <a:ext cx="45" cy="24"/>
                </a:xfrm>
                <a:custGeom>
                  <a:avLst/>
                  <a:gdLst>
                    <a:gd name="T0" fmla="*/ 45 w 45"/>
                    <a:gd name="T1" fmla="*/ 16 h 24"/>
                    <a:gd name="T2" fmla="*/ 4 w 45"/>
                    <a:gd name="T3" fmla="*/ 24 h 24"/>
                    <a:gd name="T4" fmla="*/ 0 w 45"/>
                    <a:gd name="T5" fmla="*/ 9 h 24"/>
                    <a:gd name="T6" fmla="*/ 42 w 45"/>
                    <a:gd name="T7" fmla="*/ 0 h 24"/>
                    <a:gd name="T8" fmla="*/ 45 w 45"/>
                    <a:gd name="T9" fmla="*/ 1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4">
                      <a:moveTo>
                        <a:pt x="45" y="16"/>
                      </a:moveTo>
                      <a:lnTo>
                        <a:pt x="4" y="24"/>
                      </a:lnTo>
                      <a:lnTo>
                        <a:pt x="0" y="9"/>
                      </a:lnTo>
                      <a:lnTo>
                        <a:pt x="42" y="0"/>
                      </a:lnTo>
                      <a:lnTo>
                        <a:pt x="4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3" name="Freeform 899"/>
                <p:cNvSpPr>
                  <a:spLocks/>
                </p:cNvSpPr>
                <p:nvPr/>
              </p:nvSpPr>
              <p:spPr bwMode="auto">
                <a:xfrm>
                  <a:off x="5122" y="3029"/>
                  <a:ext cx="39" cy="32"/>
                </a:xfrm>
                <a:custGeom>
                  <a:avLst/>
                  <a:gdLst>
                    <a:gd name="T0" fmla="*/ 39 w 39"/>
                    <a:gd name="T1" fmla="*/ 13 h 32"/>
                    <a:gd name="T2" fmla="*/ 8 w 39"/>
                    <a:gd name="T3" fmla="*/ 32 h 32"/>
                    <a:gd name="T4" fmla="*/ 0 w 39"/>
                    <a:gd name="T5" fmla="*/ 18 h 32"/>
                    <a:gd name="T6" fmla="*/ 31 w 39"/>
                    <a:gd name="T7" fmla="*/ 0 h 32"/>
                    <a:gd name="T8" fmla="*/ 39 w 39"/>
                    <a:gd name="T9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2">
                      <a:moveTo>
                        <a:pt x="39" y="13"/>
                      </a:moveTo>
                      <a:lnTo>
                        <a:pt x="8" y="32"/>
                      </a:lnTo>
                      <a:lnTo>
                        <a:pt x="0" y="18"/>
                      </a:lnTo>
                      <a:lnTo>
                        <a:pt x="31" y="0"/>
                      </a:lnTo>
                      <a:lnTo>
                        <a:pt x="39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4" name="Freeform 900"/>
                <p:cNvSpPr>
                  <a:spLocks/>
                </p:cNvSpPr>
                <p:nvPr/>
              </p:nvSpPr>
              <p:spPr bwMode="auto">
                <a:xfrm>
                  <a:off x="5101" y="3027"/>
                  <a:ext cx="62" cy="45"/>
                </a:xfrm>
                <a:custGeom>
                  <a:avLst/>
                  <a:gdLst>
                    <a:gd name="T0" fmla="*/ 62 w 62"/>
                    <a:gd name="T1" fmla="*/ 14 h 45"/>
                    <a:gd name="T2" fmla="*/ 7 w 62"/>
                    <a:gd name="T3" fmla="*/ 45 h 45"/>
                    <a:gd name="T4" fmla="*/ 0 w 62"/>
                    <a:gd name="T5" fmla="*/ 32 h 45"/>
                    <a:gd name="T6" fmla="*/ 55 w 62"/>
                    <a:gd name="T7" fmla="*/ 0 h 45"/>
                    <a:gd name="T8" fmla="*/ 62 w 62"/>
                    <a:gd name="T9" fmla="*/ 1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45">
                      <a:moveTo>
                        <a:pt x="62" y="14"/>
                      </a:moveTo>
                      <a:lnTo>
                        <a:pt x="7" y="45"/>
                      </a:lnTo>
                      <a:lnTo>
                        <a:pt x="0" y="32"/>
                      </a:lnTo>
                      <a:lnTo>
                        <a:pt x="55" y="0"/>
                      </a:lnTo>
                      <a:lnTo>
                        <a:pt x="62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5" name="Freeform 901"/>
                <p:cNvSpPr>
                  <a:spLocks/>
                </p:cNvSpPr>
                <p:nvPr/>
              </p:nvSpPr>
              <p:spPr bwMode="auto">
                <a:xfrm>
                  <a:off x="5152" y="3098"/>
                  <a:ext cx="41" cy="33"/>
                </a:xfrm>
                <a:custGeom>
                  <a:avLst/>
                  <a:gdLst>
                    <a:gd name="T0" fmla="*/ 41 w 41"/>
                    <a:gd name="T1" fmla="*/ 13 h 33"/>
                    <a:gd name="T2" fmla="*/ 8 w 41"/>
                    <a:gd name="T3" fmla="*/ 33 h 33"/>
                    <a:gd name="T4" fmla="*/ 0 w 41"/>
                    <a:gd name="T5" fmla="*/ 19 h 33"/>
                    <a:gd name="T6" fmla="*/ 33 w 41"/>
                    <a:gd name="T7" fmla="*/ 0 h 33"/>
                    <a:gd name="T8" fmla="*/ 41 w 41"/>
                    <a:gd name="T9" fmla="*/ 1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33">
                      <a:moveTo>
                        <a:pt x="41" y="13"/>
                      </a:moveTo>
                      <a:lnTo>
                        <a:pt x="8" y="33"/>
                      </a:lnTo>
                      <a:lnTo>
                        <a:pt x="0" y="19"/>
                      </a:lnTo>
                      <a:lnTo>
                        <a:pt x="33" y="0"/>
                      </a:lnTo>
                      <a:lnTo>
                        <a:pt x="41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6" name="Freeform 902"/>
                <p:cNvSpPr>
                  <a:spLocks/>
                </p:cNvSpPr>
                <p:nvPr/>
              </p:nvSpPr>
              <p:spPr bwMode="auto">
                <a:xfrm>
                  <a:off x="5148" y="3116"/>
                  <a:ext cx="18" cy="18"/>
                </a:xfrm>
                <a:custGeom>
                  <a:avLst/>
                  <a:gdLst>
                    <a:gd name="T0" fmla="*/ 18 w 18"/>
                    <a:gd name="T1" fmla="*/ 11 h 18"/>
                    <a:gd name="T2" fmla="*/ 11 w 18"/>
                    <a:gd name="T3" fmla="*/ 18 h 18"/>
                    <a:gd name="T4" fmla="*/ 0 w 18"/>
                    <a:gd name="T5" fmla="*/ 6 h 18"/>
                    <a:gd name="T6" fmla="*/ 7 w 18"/>
                    <a:gd name="T7" fmla="*/ 0 h 18"/>
                    <a:gd name="T8" fmla="*/ 18 w 18"/>
                    <a:gd name="T9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8" y="11"/>
                      </a:moveTo>
                      <a:lnTo>
                        <a:pt x="11" y="18"/>
                      </a:lnTo>
                      <a:lnTo>
                        <a:pt x="0" y="6"/>
                      </a:lnTo>
                      <a:lnTo>
                        <a:pt x="7" y="0"/>
                      </a:lnTo>
                      <a:lnTo>
                        <a:pt x="1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7" name="Freeform 903"/>
                <p:cNvSpPr>
                  <a:spLocks/>
                </p:cNvSpPr>
                <p:nvPr/>
              </p:nvSpPr>
              <p:spPr bwMode="auto">
                <a:xfrm>
                  <a:off x="5161" y="3102"/>
                  <a:ext cx="19" cy="18"/>
                </a:xfrm>
                <a:custGeom>
                  <a:avLst/>
                  <a:gdLst>
                    <a:gd name="T0" fmla="*/ 19 w 19"/>
                    <a:gd name="T1" fmla="*/ 11 h 18"/>
                    <a:gd name="T2" fmla="*/ 11 w 19"/>
                    <a:gd name="T3" fmla="*/ 18 h 18"/>
                    <a:gd name="T4" fmla="*/ 0 w 19"/>
                    <a:gd name="T5" fmla="*/ 7 h 18"/>
                    <a:gd name="T6" fmla="*/ 7 w 19"/>
                    <a:gd name="T7" fmla="*/ 0 h 18"/>
                    <a:gd name="T8" fmla="*/ 19 w 19"/>
                    <a:gd name="T9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19" y="11"/>
                      </a:moveTo>
                      <a:lnTo>
                        <a:pt x="11" y="18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8" name="Freeform 904"/>
                <p:cNvSpPr>
                  <a:spLocks/>
                </p:cNvSpPr>
                <p:nvPr/>
              </p:nvSpPr>
              <p:spPr bwMode="auto">
                <a:xfrm>
                  <a:off x="5175" y="3089"/>
                  <a:ext cx="18" cy="18"/>
                </a:xfrm>
                <a:custGeom>
                  <a:avLst/>
                  <a:gdLst>
                    <a:gd name="T0" fmla="*/ 18 w 18"/>
                    <a:gd name="T1" fmla="*/ 11 h 18"/>
                    <a:gd name="T2" fmla="*/ 12 w 18"/>
                    <a:gd name="T3" fmla="*/ 18 h 18"/>
                    <a:gd name="T4" fmla="*/ 0 w 18"/>
                    <a:gd name="T5" fmla="*/ 6 h 18"/>
                    <a:gd name="T6" fmla="*/ 7 w 18"/>
                    <a:gd name="T7" fmla="*/ 0 h 18"/>
                    <a:gd name="T8" fmla="*/ 18 w 18"/>
                    <a:gd name="T9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8" y="11"/>
                      </a:moveTo>
                      <a:lnTo>
                        <a:pt x="12" y="18"/>
                      </a:lnTo>
                      <a:lnTo>
                        <a:pt x="0" y="6"/>
                      </a:lnTo>
                      <a:lnTo>
                        <a:pt x="7" y="0"/>
                      </a:lnTo>
                      <a:lnTo>
                        <a:pt x="1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89" name="Freeform 905"/>
                <p:cNvSpPr>
                  <a:spLocks/>
                </p:cNvSpPr>
                <p:nvPr/>
              </p:nvSpPr>
              <p:spPr bwMode="auto">
                <a:xfrm>
                  <a:off x="5175" y="3116"/>
                  <a:ext cx="18" cy="18"/>
                </a:xfrm>
                <a:custGeom>
                  <a:avLst/>
                  <a:gdLst>
                    <a:gd name="T0" fmla="*/ 12 w 18"/>
                    <a:gd name="T1" fmla="*/ 0 h 18"/>
                    <a:gd name="T2" fmla="*/ 18 w 18"/>
                    <a:gd name="T3" fmla="*/ 6 h 18"/>
                    <a:gd name="T4" fmla="*/ 7 w 18"/>
                    <a:gd name="T5" fmla="*/ 18 h 18"/>
                    <a:gd name="T6" fmla="*/ 0 w 18"/>
                    <a:gd name="T7" fmla="*/ 11 h 18"/>
                    <a:gd name="T8" fmla="*/ 12 w 18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2" y="0"/>
                      </a:moveTo>
                      <a:lnTo>
                        <a:pt x="18" y="6"/>
                      </a:lnTo>
                      <a:lnTo>
                        <a:pt x="7" y="18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0" name="Freeform 906"/>
                <p:cNvSpPr>
                  <a:spLocks/>
                </p:cNvSpPr>
                <p:nvPr/>
              </p:nvSpPr>
              <p:spPr bwMode="auto">
                <a:xfrm>
                  <a:off x="5161" y="3102"/>
                  <a:ext cx="19" cy="18"/>
                </a:xfrm>
                <a:custGeom>
                  <a:avLst/>
                  <a:gdLst>
                    <a:gd name="T0" fmla="*/ 11 w 19"/>
                    <a:gd name="T1" fmla="*/ 0 h 18"/>
                    <a:gd name="T2" fmla="*/ 19 w 19"/>
                    <a:gd name="T3" fmla="*/ 7 h 18"/>
                    <a:gd name="T4" fmla="*/ 7 w 19"/>
                    <a:gd name="T5" fmla="*/ 18 h 18"/>
                    <a:gd name="T6" fmla="*/ 0 w 19"/>
                    <a:gd name="T7" fmla="*/ 11 h 18"/>
                    <a:gd name="T8" fmla="*/ 11 w 19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11" y="0"/>
                      </a:moveTo>
                      <a:lnTo>
                        <a:pt x="19" y="7"/>
                      </a:lnTo>
                      <a:lnTo>
                        <a:pt x="7" y="18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1" name="Freeform 907"/>
                <p:cNvSpPr>
                  <a:spLocks/>
                </p:cNvSpPr>
                <p:nvPr/>
              </p:nvSpPr>
              <p:spPr bwMode="auto">
                <a:xfrm>
                  <a:off x="5148" y="3089"/>
                  <a:ext cx="18" cy="18"/>
                </a:xfrm>
                <a:custGeom>
                  <a:avLst/>
                  <a:gdLst>
                    <a:gd name="T0" fmla="*/ 11 w 18"/>
                    <a:gd name="T1" fmla="*/ 0 h 18"/>
                    <a:gd name="T2" fmla="*/ 18 w 18"/>
                    <a:gd name="T3" fmla="*/ 6 h 18"/>
                    <a:gd name="T4" fmla="*/ 7 w 18"/>
                    <a:gd name="T5" fmla="*/ 18 h 18"/>
                    <a:gd name="T6" fmla="*/ 0 w 18"/>
                    <a:gd name="T7" fmla="*/ 11 h 18"/>
                    <a:gd name="T8" fmla="*/ 11 w 18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1" y="0"/>
                      </a:moveTo>
                      <a:lnTo>
                        <a:pt x="18" y="6"/>
                      </a:lnTo>
                      <a:lnTo>
                        <a:pt x="7" y="18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2" name="Freeform 908"/>
                <p:cNvSpPr>
                  <a:spLocks/>
                </p:cNvSpPr>
                <p:nvPr/>
              </p:nvSpPr>
              <p:spPr bwMode="auto">
                <a:xfrm>
                  <a:off x="5154" y="3101"/>
                  <a:ext cx="40" cy="32"/>
                </a:xfrm>
                <a:custGeom>
                  <a:avLst/>
                  <a:gdLst>
                    <a:gd name="T0" fmla="*/ 40 w 40"/>
                    <a:gd name="T1" fmla="*/ 13 h 32"/>
                    <a:gd name="T2" fmla="*/ 8 w 40"/>
                    <a:gd name="T3" fmla="*/ 32 h 32"/>
                    <a:gd name="T4" fmla="*/ 0 w 40"/>
                    <a:gd name="T5" fmla="*/ 18 h 32"/>
                    <a:gd name="T6" fmla="*/ 32 w 40"/>
                    <a:gd name="T7" fmla="*/ 0 h 32"/>
                    <a:gd name="T8" fmla="*/ 40 w 40"/>
                    <a:gd name="T9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32">
                      <a:moveTo>
                        <a:pt x="40" y="13"/>
                      </a:moveTo>
                      <a:lnTo>
                        <a:pt x="8" y="32"/>
                      </a:lnTo>
                      <a:lnTo>
                        <a:pt x="0" y="18"/>
                      </a:lnTo>
                      <a:lnTo>
                        <a:pt x="32" y="0"/>
                      </a:lnTo>
                      <a:lnTo>
                        <a:pt x="40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3" name="Freeform 909"/>
                <p:cNvSpPr>
                  <a:spLocks noEditPoints="1"/>
                </p:cNvSpPr>
                <p:nvPr/>
              </p:nvSpPr>
              <p:spPr bwMode="auto">
                <a:xfrm>
                  <a:off x="5144" y="3085"/>
                  <a:ext cx="53" cy="53"/>
                </a:xfrm>
                <a:custGeom>
                  <a:avLst/>
                  <a:gdLst>
                    <a:gd name="T0" fmla="*/ 47 w 53"/>
                    <a:gd name="T1" fmla="*/ 43 h 53"/>
                    <a:gd name="T2" fmla="*/ 43 w 53"/>
                    <a:gd name="T3" fmla="*/ 47 h 53"/>
                    <a:gd name="T4" fmla="*/ 30 w 53"/>
                    <a:gd name="T5" fmla="*/ 53 h 53"/>
                    <a:gd name="T6" fmla="*/ 24 w 53"/>
                    <a:gd name="T7" fmla="*/ 39 h 53"/>
                    <a:gd name="T8" fmla="*/ 37 w 53"/>
                    <a:gd name="T9" fmla="*/ 33 h 53"/>
                    <a:gd name="T10" fmla="*/ 47 w 53"/>
                    <a:gd name="T11" fmla="*/ 43 h 53"/>
                    <a:gd name="T12" fmla="*/ 53 w 53"/>
                    <a:gd name="T13" fmla="*/ 24 h 53"/>
                    <a:gd name="T14" fmla="*/ 53 w 53"/>
                    <a:gd name="T15" fmla="*/ 29 h 53"/>
                    <a:gd name="T16" fmla="*/ 47 w 53"/>
                    <a:gd name="T17" fmla="*/ 43 h 53"/>
                    <a:gd name="T18" fmla="*/ 33 w 53"/>
                    <a:gd name="T19" fmla="*/ 37 h 53"/>
                    <a:gd name="T20" fmla="*/ 39 w 53"/>
                    <a:gd name="T21" fmla="*/ 23 h 53"/>
                    <a:gd name="T22" fmla="*/ 53 w 53"/>
                    <a:gd name="T23" fmla="*/ 24 h 53"/>
                    <a:gd name="T24" fmla="*/ 43 w 53"/>
                    <a:gd name="T25" fmla="*/ 5 h 53"/>
                    <a:gd name="T26" fmla="*/ 47 w 53"/>
                    <a:gd name="T27" fmla="*/ 9 h 53"/>
                    <a:gd name="T28" fmla="*/ 53 w 53"/>
                    <a:gd name="T29" fmla="*/ 24 h 53"/>
                    <a:gd name="T30" fmla="*/ 39 w 53"/>
                    <a:gd name="T31" fmla="*/ 29 h 53"/>
                    <a:gd name="T32" fmla="*/ 33 w 53"/>
                    <a:gd name="T33" fmla="*/ 15 h 53"/>
                    <a:gd name="T34" fmla="*/ 43 w 53"/>
                    <a:gd name="T35" fmla="*/ 5 h 53"/>
                    <a:gd name="T36" fmla="*/ 24 w 53"/>
                    <a:gd name="T37" fmla="*/ 0 h 53"/>
                    <a:gd name="T38" fmla="*/ 29 w 53"/>
                    <a:gd name="T39" fmla="*/ 0 h 53"/>
                    <a:gd name="T40" fmla="*/ 43 w 53"/>
                    <a:gd name="T41" fmla="*/ 5 h 53"/>
                    <a:gd name="T42" fmla="*/ 38 w 53"/>
                    <a:gd name="T43" fmla="*/ 20 h 53"/>
                    <a:gd name="T44" fmla="*/ 24 w 53"/>
                    <a:gd name="T45" fmla="*/ 14 h 53"/>
                    <a:gd name="T46" fmla="*/ 24 w 53"/>
                    <a:gd name="T47" fmla="*/ 0 h 53"/>
                    <a:gd name="T48" fmla="*/ 5 w 53"/>
                    <a:gd name="T49" fmla="*/ 9 h 53"/>
                    <a:gd name="T50" fmla="*/ 10 w 53"/>
                    <a:gd name="T51" fmla="*/ 5 h 53"/>
                    <a:gd name="T52" fmla="*/ 24 w 53"/>
                    <a:gd name="T53" fmla="*/ 0 h 53"/>
                    <a:gd name="T54" fmla="*/ 29 w 53"/>
                    <a:gd name="T55" fmla="*/ 14 h 53"/>
                    <a:gd name="T56" fmla="*/ 15 w 53"/>
                    <a:gd name="T57" fmla="*/ 20 h 53"/>
                    <a:gd name="T58" fmla="*/ 5 w 53"/>
                    <a:gd name="T59" fmla="*/ 9 h 53"/>
                    <a:gd name="T60" fmla="*/ 0 w 53"/>
                    <a:gd name="T61" fmla="*/ 29 h 53"/>
                    <a:gd name="T62" fmla="*/ 0 w 53"/>
                    <a:gd name="T63" fmla="*/ 24 h 53"/>
                    <a:gd name="T64" fmla="*/ 5 w 53"/>
                    <a:gd name="T65" fmla="*/ 9 h 53"/>
                    <a:gd name="T66" fmla="*/ 20 w 53"/>
                    <a:gd name="T67" fmla="*/ 15 h 53"/>
                    <a:gd name="T68" fmla="*/ 14 w 53"/>
                    <a:gd name="T69" fmla="*/ 29 h 53"/>
                    <a:gd name="T70" fmla="*/ 0 w 53"/>
                    <a:gd name="T71" fmla="*/ 29 h 53"/>
                    <a:gd name="T72" fmla="*/ 10 w 53"/>
                    <a:gd name="T73" fmla="*/ 47 h 53"/>
                    <a:gd name="T74" fmla="*/ 5 w 53"/>
                    <a:gd name="T75" fmla="*/ 43 h 53"/>
                    <a:gd name="T76" fmla="*/ 0 w 53"/>
                    <a:gd name="T77" fmla="*/ 29 h 53"/>
                    <a:gd name="T78" fmla="*/ 14 w 53"/>
                    <a:gd name="T79" fmla="*/ 24 h 53"/>
                    <a:gd name="T80" fmla="*/ 20 w 53"/>
                    <a:gd name="T81" fmla="*/ 37 h 53"/>
                    <a:gd name="T82" fmla="*/ 10 w 53"/>
                    <a:gd name="T83" fmla="*/ 47 h 53"/>
                    <a:gd name="T84" fmla="*/ 30 w 53"/>
                    <a:gd name="T85" fmla="*/ 53 h 53"/>
                    <a:gd name="T86" fmla="*/ 24 w 53"/>
                    <a:gd name="T87" fmla="*/ 53 h 53"/>
                    <a:gd name="T88" fmla="*/ 10 w 53"/>
                    <a:gd name="T89" fmla="*/ 47 h 53"/>
                    <a:gd name="T90" fmla="*/ 15 w 53"/>
                    <a:gd name="T91" fmla="*/ 33 h 53"/>
                    <a:gd name="T92" fmla="*/ 29 w 53"/>
                    <a:gd name="T93" fmla="*/ 39 h 53"/>
                    <a:gd name="T94" fmla="*/ 30 w 53"/>
                    <a:gd name="T95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3" h="53">
                      <a:moveTo>
                        <a:pt x="47" y="43"/>
                      </a:moveTo>
                      <a:lnTo>
                        <a:pt x="43" y="47"/>
                      </a:lnTo>
                      <a:lnTo>
                        <a:pt x="30" y="53"/>
                      </a:lnTo>
                      <a:lnTo>
                        <a:pt x="24" y="39"/>
                      </a:lnTo>
                      <a:lnTo>
                        <a:pt x="37" y="33"/>
                      </a:lnTo>
                      <a:lnTo>
                        <a:pt x="47" y="43"/>
                      </a:lnTo>
                      <a:close/>
                      <a:moveTo>
                        <a:pt x="53" y="24"/>
                      </a:moveTo>
                      <a:lnTo>
                        <a:pt x="53" y="29"/>
                      </a:lnTo>
                      <a:lnTo>
                        <a:pt x="47" y="43"/>
                      </a:lnTo>
                      <a:lnTo>
                        <a:pt x="33" y="37"/>
                      </a:lnTo>
                      <a:lnTo>
                        <a:pt x="39" y="23"/>
                      </a:lnTo>
                      <a:lnTo>
                        <a:pt x="53" y="24"/>
                      </a:lnTo>
                      <a:close/>
                      <a:moveTo>
                        <a:pt x="43" y="5"/>
                      </a:moveTo>
                      <a:lnTo>
                        <a:pt x="47" y="9"/>
                      </a:lnTo>
                      <a:lnTo>
                        <a:pt x="53" y="24"/>
                      </a:lnTo>
                      <a:lnTo>
                        <a:pt x="39" y="29"/>
                      </a:lnTo>
                      <a:lnTo>
                        <a:pt x="33" y="15"/>
                      </a:lnTo>
                      <a:lnTo>
                        <a:pt x="43" y="5"/>
                      </a:lnTo>
                      <a:close/>
                      <a:moveTo>
                        <a:pt x="24" y="0"/>
                      </a:moveTo>
                      <a:lnTo>
                        <a:pt x="29" y="0"/>
                      </a:lnTo>
                      <a:lnTo>
                        <a:pt x="43" y="5"/>
                      </a:lnTo>
                      <a:lnTo>
                        <a:pt x="38" y="20"/>
                      </a:lnTo>
                      <a:lnTo>
                        <a:pt x="24" y="14"/>
                      </a:lnTo>
                      <a:lnTo>
                        <a:pt x="24" y="0"/>
                      </a:lnTo>
                      <a:close/>
                      <a:moveTo>
                        <a:pt x="5" y="9"/>
                      </a:moveTo>
                      <a:lnTo>
                        <a:pt x="10" y="5"/>
                      </a:lnTo>
                      <a:lnTo>
                        <a:pt x="24" y="0"/>
                      </a:lnTo>
                      <a:lnTo>
                        <a:pt x="29" y="14"/>
                      </a:lnTo>
                      <a:lnTo>
                        <a:pt x="15" y="20"/>
                      </a:lnTo>
                      <a:lnTo>
                        <a:pt x="5" y="9"/>
                      </a:lnTo>
                      <a:close/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5" y="9"/>
                      </a:lnTo>
                      <a:lnTo>
                        <a:pt x="20" y="15"/>
                      </a:lnTo>
                      <a:lnTo>
                        <a:pt x="14" y="29"/>
                      </a:lnTo>
                      <a:lnTo>
                        <a:pt x="0" y="29"/>
                      </a:lnTo>
                      <a:close/>
                      <a:moveTo>
                        <a:pt x="10" y="47"/>
                      </a:moveTo>
                      <a:lnTo>
                        <a:pt x="5" y="43"/>
                      </a:lnTo>
                      <a:lnTo>
                        <a:pt x="0" y="29"/>
                      </a:lnTo>
                      <a:lnTo>
                        <a:pt x="14" y="24"/>
                      </a:lnTo>
                      <a:lnTo>
                        <a:pt x="20" y="37"/>
                      </a:lnTo>
                      <a:lnTo>
                        <a:pt x="10" y="47"/>
                      </a:lnTo>
                      <a:close/>
                      <a:moveTo>
                        <a:pt x="30" y="53"/>
                      </a:moveTo>
                      <a:lnTo>
                        <a:pt x="24" y="53"/>
                      </a:lnTo>
                      <a:lnTo>
                        <a:pt x="10" y="47"/>
                      </a:lnTo>
                      <a:lnTo>
                        <a:pt x="15" y="33"/>
                      </a:lnTo>
                      <a:lnTo>
                        <a:pt x="29" y="39"/>
                      </a:lnTo>
                      <a:lnTo>
                        <a:pt x="30" y="5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4" name="Freeform 910"/>
                <p:cNvSpPr>
                  <a:spLocks/>
                </p:cNvSpPr>
                <p:nvPr/>
              </p:nvSpPr>
              <p:spPr bwMode="auto">
                <a:xfrm>
                  <a:off x="5013" y="3090"/>
                  <a:ext cx="27" cy="23"/>
                </a:xfrm>
                <a:custGeom>
                  <a:avLst/>
                  <a:gdLst>
                    <a:gd name="T0" fmla="*/ 27 w 27"/>
                    <a:gd name="T1" fmla="*/ 15 h 23"/>
                    <a:gd name="T2" fmla="*/ 6 w 27"/>
                    <a:gd name="T3" fmla="*/ 23 h 23"/>
                    <a:gd name="T4" fmla="*/ 0 w 27"/>
                    <a:gd name="T5" fmla="*/ 8 h 23"/>
                    <a:gd name="T6" fmla="*/ 21 w 27"/>
                    <a:gd name="T7" fmla="*/ 0 h 23"/>
                    <a:gd name="T8" fmla="*/ 27 w 27"/>
                    <a:gd name="T9" fmla="*/ 1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3">
                      <a:moveTo>
                        <a:pt x="27" y="15"/>
                      </a:moveTo>
                      <a:lnTo>
                        <a:pt x="6" y="23"/>
                      </a:lnTo>
                      <a:lnTo>
                        <a:pt x="0" y="8"/>
                      </a:lnTo>
                      <a:lnTo>
                        <a:pt x="21" y="0"/>
                      </a:lnTo>
                      <a:lnTo>
                        <a:pt x="27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5" name="Freeform 911"/>
                <p:cNvSpPr>
                  <a:spLocks/>
                </p:cNvSpPr>
                <p:nvPr/>
              </p:nvSpPr>
              <p:spPr bwMode="auto">
                <a:xfrm>
                  <a:off x="5560" y="2165"/>
                  <a:ext cx="24" cy="151"/>
                </a:xfrm>
                <a:custGeom>
                  <a:avLst/>
                  <a:gdLst>
                    <a:gd name="T0" fmla="*/ 16 w 24"/>
                    <a:gd name="T1" fmla="*/ 0 h 151"/>
                    <a:gd name="T2" fmla="*/ 24 w 24"/>
                    <a:gd name="T3" fmla="*/ 150 h 151"/>
                    <a:gd name="T4" fmla="*/ 8 w 24"/>
                    <a:gd name="T5" fmla="*/ 151 h 151"/>
                    <a:gd name="T6" fmla="*/ 0 w 24"/>
                    <a:gd name="T7" fmla="*/ 1 h 151"/>
                    <a:gd name="T8" fmla="*/ 16 w 24"/>
                    <a:gd name="T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151">
                      <a:moveTo>
                        <a:pt x="16" y="0"/>
                      </a:moveTo>
                      <a:lnTo>
                        <a:pt x="24" y="150"/>
                      </a:lnTo>
                      <a:lnTo>
                        <a:pt x="8" y="151"/>
                      </a:lnTo>
                      <a:lnTo>
                        <a:pt x="0" y="1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6" name="Freeform 912"/>
                <p:cNvSpPr>
                  <a:spLocks/>
                </p:cNvSpPr>
                <p:nvPr/>
              </p:nvSpPr>
              <p:spPr bwMode="auto">
                <a:xfrm>
                  <a:off x="5564" y="2195"/>
                  <a:ext cx="20" cy="120"/>
                </a:xfrm>
                <a:custGeom>
                  <a:avLst/>
                  <a:gdLst>
                    <a:gd name="T0" fmla="*/ 15 w 20"/>
                    <a:gd name="T1" fmla="*/ 0 h 120"/>
                    <a:gd name="T2" fmla="*/ 20 w 20"/>
                    <a:gd name="T3" fmla="*/ 120 h 120"/>
                    <a:gd name="T4" fmla="*/ 4 w 20"/>
                    <a:gd name="T5" fmla="*/ 120 h 120"/>
                    <a:gd name="T6" fmla="*/ 0 w 20"/>
                    <a:gd name="T7" fmla="*/ 1 h 120"/>
                    <a:gd name="T8" fmla="*/ 15 w 20"/>
                    <a:gd name="T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120">
                      <a:moveTo>
                        <a:pt x="15" y="0"/>
                      </a:moveTo>
                      <a:lnTo>
                        <a:pt x="20" y="120"/>
                      </a:lnTo>
                      <a:lnTo>
                        <a:pt x="4" y="120"/>
                      </a:lnTo>
                      <a:lnTo>
                        <a:pt x="0" y="1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7" name="Freeform 913"/>
                <p:cNvSpPr>
                  <a:spLocks/>
                </p:cNvSpPr>
                <p:nvPr/>
              </p:nvSpPr>
              <p:spPr bwMode="auto">
                <a:xfrm>
                  <a:off x="5566" y="2292"/>
                  <a:ext cx="18" cy="57"/>
                </a:xfrm>
                <a:custGeom>
                  <a:avLst/>
                  <a:gdLst>
                    <a:gd name="T0" fmla="*/ 18 w 18"/>
                    <a:gd name="T1" fmla="*/ 1 h 57"/>
                    <a:gd name="T2" fmla="*/ 16 w 18"/>
                    <a:gd name="T3" fmla="*/ 57 h 57"/>
                    <a:gd name="T4" fmla="*/ 0 w 18"/>
                    <a:gd name="T5" fmla="*/ 57 h 57"/>
                    <a:gd name="T6" fmla="*/ 2 w 18"/>
                    <a:gd name="T7" fmla="*/ 0 h 57"/>
                    <a:gd name="T8" fmla="*/ 18 w 18"/>
                    <a:gd name="T9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57">
                      <a:moveTo>
                        <a:pt x="18" y="1"/>
                      </a:moveTo>
                      <a:lnTo>
                        <a:pt x="16" y="57"/>
                      </a:lnTo>
                      <a:lnTo>
                        <a:pt x="0" y="57"/>
                      </a:lnTo>
                      <a:lnTo>
                        <a:pt x="2" y="0"/>
                      </a:lnTo>
                      <a:lnTo>
                        <a:pt x="18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8" name="Rectangle 914"/>
                <p:cNvSpPr>
                  <a:spLocks noChangeArrowheads="1"/>
                </p:cNvSpPr>
                <p:nvPr/>
              </p:nvSpPr>
              <p:spPr bwMode="auto">
                <a:xfrm>
                  <a:off x="5627" y="2286"/>
                  <a:ext cx="16" cy="7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99" name="Rectangle 915"/>
                <p:cNvSpPr>
                  <a:spLocks noChangeArrowheads="1"/>
                </p:cNvSpPr>
                <p:nvPr/>
              </p:nvSpPr>
              <p:spPr bwMode="auto">
                <a:xfrm>
                  <a:off x="5626" y="2286"/>
                  <a:ext cx="16" cy="7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0" name="Rectangle 916"/>
                <p:cNvSpPr>
                  <a:spLocks noChangeArrowheads="1"/>
                </p:cNvSpPr>
                <p:nvPr/>
              </p:nvSpPr>
              <p:spPr bwMode="auto">
                <a:xfrm>
                  <a:off x="5626" y="2286"/>
                  <a:ext cx="15" cy="6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1" name="Rectangle 917"/>
                <p:cNvSpPr>
                  <a:spLocks noChangeArrowheads="1"/>
                </p:cNvSpPr>
                <p:nvPr/>
              </p:nvSpPr>
              <p:spPr bwMode="auto">
                <a:xfrm>
                  <a:off x="5613" y="2286"/>
                  <a:ext cx="15" cy="6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2" name="Freeform 918"/>
                <p:cNvSpPr>
                  <a:spLocks/>
                </p:cNvSpPr>
                <p:nvPr/>
              </p:nvSpPr>
              <p:spPr bwMode="auto">
                <a:xfrm>
                  <a:off x="5566" y="2285"/>
                  <a:ext cx="18" cy="69"/>
                </a:xfrm>
                <a:custGeom>
                  <a:avLst/>
                  <a:gdLst>
                    <a:gd name="T0" fmla="*/ 18 w 18"/>
                    <a:gd name="T1" fmla="*/ 1 h 69"/>
                    <a:gd name="T2" fmla="*/ 16 w 18"/>
                    <a:gd name="T3" fmla="*/ 69 h 69"/>
                    <a:gd name="T4" fmla="*/ 0 w 18"/>
                    <a:gd name="T5" fmla="*/ 68 h 69"/>
                    <a:gd name="T6" fmla="*/ 2 w 18"/>
                    <a:gd name="T7" fmla="*/ 0 h 69"/>
                    <a:gd name="T8" fmla="*/ 18 w 18"/>
                    <a:gd name="T9" fmla="*/ 1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69">
                      <a:moveTo>
                        <a:pt x="18" y="1"/>
                      </a:moveTo>
                      <a:lnTo>
                        <a:pt x="16" y="69"/>
                      </a:lnTo>
                      <a:lnTo>
                        <a:pt x="0" y="68"/>
                      </a:lnTo>
                      <a:lnTo>
                        <a:pt x="2" y="0"/>
                      </a:lnTo>
                      <a:lnTo>
                        <a:pt x="18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3" name="Freeform 919"/>
                <p:cNvSpPr>
                  <a:spLocks/>
                </p:cNvSpPr>
                <p:nvPr/>
              </p:nvSpPr>
              <p:spPr bwMode="auto">
                <a:xfrm>
                  <a:off x="5407" y="1687"/>
                  <a:ext cx="28" cy="28"/>
                </a:xfrm>
                <a:custGeom>
                  <a:avLst/>
                  <a:gdLst>
                    <a:gd name="T0" fmla="*/ 28 w 28"/>
                    <a:gd name="T1" fmla="*/ 11 h 28"/>
                    <a:gd name="T2" fmla="*/ 10 w 28"/>
                    <a:gd name="T3" fmla="*/ 28 h 28"/>
                    <a:gd name="T4" fmla="*/ 0 w 28"/>
                    <a:gd name="T5" fmla="*/ 17 h 28"/>
                    <a:gd name="T6" fmla="*/ 17 w 28"/>
                    <a:gd name="T7" fmla="*/ 0 h 28"/>
                    <a:gd name="T8" fmla="*/ 28 w 28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28" y="11"/>
                      </a:moveTo>
                      <a:lnTo>
                        <a:pt x="10" y="28"/>
                      </a:lnTo>
                      <a:lnTo>
                        <a:pt x="0" y="17"/>
                      </a:lnTo>
                      <a:lnTo>
                        <a:pt x="17" y="0"/>
                      </a:lnTo>
                      <a:lnTo>
                        <a:pt x="2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4" name="Freeform 920"/>
                <p:cNvSpPr>
                  <a:spLocks/>
                </p:cNvSpPr>
                <p:nvPr/>
              </p:nvSpPr>
              <p:spPr bwMode="auto">
                <a:xfrm>
                  <a:off x="5388" y="1683"/>
                  <a:ext cx="24" cy="25"/>
                </a:xfrm>
                <a:custGeom>
                  <a:avLst/>
                  <a:gdLst>
                    <a:gd name="T0" fmla="*/ 10 w 24"/>
                    <a:gd name="T1" fmla="*/ 25 h 25"/>
                    <a:gd name="T2" fmla="*/ 0 w 24"/>
                    <a:gd name="T3" fmla="*/ 7 h 25"/>
                    <a:gd name="T4" fmla="*/ 13 w 24"/>
                    <a:gd name="T5" fmla="*/ 0 h 25"/>
                    <a:gd name="T6" fmla="*/ 24 w 24"/>
                    <a:gd name="T7" fmla="*/ 17 h 25"/>
                    <a:gd name="T8" fmla="*/ 10 w 24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5">
                      <a:moveTo>
                        <a:pt x="10" y="25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24" y="17"/>
                      </a:lnTo>
                      <a:lnTo>
                        <a:pt x="10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5" name="Freeform 921"/>
                <p:cNvSpPr>
                  <a:spLocks/>
                </p:cNvSpPr>
                <p:nvPr/>
              </p:nvSpPr>
              <p:spPr bwMode="auto">
                <a:xfrm>
                  <a:off x="5389" y="1674"/>
                  <a:ext cx="14" cy="8"/>
                </a:xfrm>
                <a:custGeom>
                  <a:avLst/>
                  <a:gdLst>
                    <a:gd name="T0" fmla="*/ 1 w 14"/>
                    <a:gd name="T1" fmla="*/ 8 h 8"/>
                    <a:gd name="T2" fmla="*/ 0 w 14"/>
                    <a:gd name="T3" fmla="*/ 7 h 8"/>
                    <a:gd name="T4" fmla="*/ 14 w 14"/>
                    <a:gd name="T5" fmla="*/ 0 h 8"/>
                    <a:gd name="T6" fmla="*/ 14 w 14"/>
                    <a:gd name="T7" fmla="*/ 1 h 8"/>
                    <a:gd name="T8" fmla="*/ 1 w 14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8">
                      <a:moveTo>
                        <a:pt x="1" y="8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14" y="1"/>
                      </a:lnTo>
                      <a:lnTo>
                        <a:pt x="1" y="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6" name="Freeform 922"/>
                <p:cNvSpPr>
                  <a:spLocks/>
                </p:cNvSpPr>
                <p:nvPr/>
              </p:nvSpPr>
              <p:spPr bwMode="auto">
                <a:xfrm>
                  <a:off x="5392" y="1679"/>
                  <a:ext cx="28" cy="33"/>
                </a:xfrm>
                <a:custGeom>
                  <a:avLst/>
                  <a:gdLst>
                    <a:gd name="T0" fmla="*/ 15 w 28"/>
                    <a:gd name="T1" fmla="*/ 33 h 33"/>
                    <a:gd name="T2" fmla="*/ 0 w 28"/>
                    <a:gd name="T3" fmla="*/ 8 h 33"/>
                    <a:gd name="T4" fmla="*/ 13 w 28"/>
                    <a:gd name="T5" fmla="*/ 0 h 33"/>
                    <a:gd name="T6" fmla="*/ 28 w 28"/>
                    <a:gd name="T7" fmla="*/ 25 h 33"/>
                    <a:gd name="T8" fmla="*/ 15 w 28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3">
                      <a:moveTo>
                        <a:pt x="15" y="33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8" y="25"/>
                      </a:ln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7" name="Freeform 923"/>
                <p:cNvSpPr>
                  <a:spLocks/>
                </p:cNvSpPr>
                <p:nvPr/>
              </p:nvSpPr>
              <p:spPr bwMode="auto">
                <a:xfrm>
                  <a:off x="5393" y="1670"/>
                  <a:ext cx="31" cy="38"/>
                </a:xfrm>
                <a:custGeom>
                  <a:avLst/>
                  <a:gdLst>
                    <a:gd name="T0" fmla="*/ 18 w 31"/>
                    <a:gd name="T1" fmla="*/ 38 h 38"/>
                    <a:gd name="T2" fmla="*/ 0 w 31"/>
                    <a:gd name="T3" fmla="*/ 8 h 38"/>
                    <a:gd name="T4" fmla="*/ 14 w 31"/>
                    <a:gd name="T5" fmla="*/ 0 h 38"/>
                    <a:gd name="T6" fmla="*/ 31 w 31"/>
                    <a:gd name="T7" fmla="*/ 30 h 38"/>
                    <a:gd name="T8" fmla="*/ 18 w 31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8">
                      <a:moveTo>
                        <a:pt x="18" y="3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31" y="30"/>
                      </a:lnTo>
                      <a:lnTo>
                        <a:pt x="18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8" name="Freeform 924"/>
                <p:cNvSpPr>
                  <a:spLocks/>
                </p:cNvSpPr>
                <p:nvPr/>
              </p:nvSpPr>
              <p:spPr bwMode="auto">
                <a:xfrm>
                  <a:off x="5397" y="1666"/>
                  <a:ext cx="31" cy="38"/>
                </a:xfrm>
                <a:custGeom>
                  <a:avLst/>
                  <a:gdLst>
                    <a:gd name="T0" fmla="*/ 17 w 31"/>
                    <a:gd name="T1" fmla="*/ 38 h 38"/>
                    <a:gd name="T2" fmla="*/ 0 w 31"/>
                    <a:gd name="T3" fmla="*/ 8 h 38"/>
                    <a:gd name="T4" fmla="*/ 13 w 31"/>
                    <a:gd name="T5" fmla="*/ 0 h 38"/>
                    <a:gd name="T6" fmla="*/ 31 w 31"/>
                    <a:gd name="T7" fmla="*/ 31 h 38"/>
                    <a:gd name="T8" fmla="*/ 17 w 31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8">
                      <a:moveTo>
                        <a:pt x="17" y="38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1" y="31"/>
                      </a:lnTo>
                      <a:lnTo>
                        <a:pt x="17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09" name="Freeform 925"/>
                <p:cNvSpPr>
                  <a:spLocks/>
                </p:cNvSpPr>
                <p:nvPr/>
              </p:nvSpPr>
              <p:spPr bwMode="auto">
                <a:xfrm>
                  <a:off x="5408" y="1674"/>
                  <a:ext cx="23" cy="27"/>
                </a:xfrm>
                <a:custGeom>
                  <a:avLst/>
                  <a:gdLst>
                    <a:gd name="T0" fmla="*/ 10 w 23"/>
                    <a:gd name="T1" fmla="*/ 27 h 27"/>
                    <a:gd name="T2" fmla="*/ 0 w 23"/>
                    <a:gd name="T3" fmla="*/ 8 h 27"/>
                    <a:gd name="T4" fmla="*/ 13 w 23"/>
                    <a:gd name="T5" fmla="*/ 0 h 27"/>
                    <a:gd name="T6" fmla="*/ 23 w 23"/>
                    <a:gd name="T7" fmla="*/ 19 h 27"/>
                    <a:gd name="T8" fmla="*/ 10 w 23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7">
                      <a:moveTo>
                        <a:pt x="10" y="27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19"/>
                      </a:lnTo>
                      <a:lnTo>
                        <a:pt x="10" y="2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0" name="Freeform 926"/>
                <p:cNvSpPr>
                  <a:spLocks/>
                </p:cNvSpPr>
                <p:nvPr/>
              </p:nvSpPr>
              <p:spPr bwMode="auto">
                <a:xfrm>
                  <a:off x="5419" y="1684"/>
                  <a:ext cx="17" cy="13"/>
                </a:xfrm>
                <a:custGeom>
                  <a:avLst/>
                  <a:gdLst>
                    <a:gd name="T0" fmla="*/ 3 w 17"/>
                    <a:gd name="T1" fmla="*/ 13 h 13"/>
                    <a:gd name="T2" fmla="*/ 0 w 17"/>
                    <a:gd name="T3" fmla="*/ 8 h 13"/>
                    <a:gd name="T4" fmla="*/ 14 w 17"/>
                    <a:gd name="T5" fmla="*/ 0 h 13"/>
                    <a:gd name="T6" fmla="*/ 17 w 17"/>
                    <a:gd name="T7" fmla="*/ 5 h 13"/>
                    <a:gd name="T8" fmla="*/ 3 w 17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3">
                      <a:moveTo>
                        <a:pt x="3" y="13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7" y="5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1" name="Freeform 927"/>
                <p:cNvSpPr>
                  <a:spLocks/>
                </p:cNvSpPr>
                <p:nvPr/>
              </p:nvSpPr>
              <p:spPr bwMode="auto">
                <a:xfrm>
                  <a:off x="5340" y="1687"/>
                  <a:ext cx="38" cy="40"/>
                </a:xfrm>
                <a:custGeom>
                  <a:avLst/>
                  <a:gdLst>
                    <a:gd name="T0" fmla="*/ 12 w 38"/>
                    <a:gd name="T1" fmla="*/ 0 h 40"/>
                    <a:gd name="T2" fmla="*/ 38 w 38"/>
                    <a:gd name="T3" fmla="*/ 30 h 40"/>
                    <a:gd name="T4" fmla="*/ 26 w 38"/>
                    <a:gd name="T5" fmla="*/ 40 h 40"/>
                    <a:gd name="T6" fmla="*/ 0 w 38"/>
                    <a:gd name="T7" fmla="*/ 10 h 40"/>
                    <a:gd name="T8" fmla="*/ 12 w 38"/>
                    <a:gd name="T9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40">
                      <a:moveTo>
                        <a:pt x="12" y="0"/>
                      </a:moveTo>
                      <a:lnTo>
                        <a:pt x="38" y="30"/>
                      </a:lnTo>
                      <a:lnTo>
                        <a:pt x="26" y="40"/>
                      </a:lnTo>
                      <a:lnTo>
                        <a:pt x="0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2" name="Freeform 928"/>
                <p:cNvSpPr>
                  <a:spLocks/>
                </p:cNvSpPr>
                <p:nvPr/>
              </p:nvSpPr>
              <p:spPr bwMode="auto">
                <a:xfrm>
                  <a:off x="5364" y="1698"/>
                  <a:ext cx="17" cy="18"/>
                </a:xfrm>
                <a:custGeom>
                  <a:avLst/>
                  <a:gdLst>
                    <a:gd name="T0" fmla="*/ 0 w 17"/>
                    <a:gd name="T1" fmla="*/ 5 h 18"/>
                    <a:gd name="T2" fmla="*/ 9 w 17"/>
                    <a:gd name="T3" fmla="*/ 0 h 18"/>
                    <a:gd name="T4" fmla="*/ 17 w 17"/>
                    <a:gd name="T5" fmla="*/ 13 h 18"/>
                    <a:gd name="T6" fmla="*/ 8 w 17"/>
                    <a:gd name="T7" fmla="*/ 18 h 18"/>
                    <a:gd name="T8" fmla="*/ 0 w 17"/>
                    <a:gd name="T9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8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7" y="13"/>
                      </a:lnTo>
                      <a:lnTo>
                        <a:pt x="8" y="18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3" name="Freeform 929"/>
                <p:cNvSpPr>
                  <a:spLocks/>
                </p:cNvSpPr>
                <p:nvPr/>
              </p:nvSpPr>
              <p:spPr bwMode="auto">
                <a:xfrm>
                  <a:off x="5379" y="1684"/>
                  <a:ext cx="16" cy="18"/>
                </a:xfrm>
                <a:custGeom>
                  <a:avLst/>
                  <a:gdLst>
                    <a:gd name="T0" fmla="*/ 0 w 16"/>
                    <a:gd name="T1" fmla="*/ 5 h 18"/>
                    <a:gd name="T2" fmla="*/ 8 w 16"/>
                    <a:gd name="T3" fmla="*/ 0 h 18"/>
                    <a:gd name="T4" fmla="*/ 16 w 16"/>
                    <a:gd name="T5" fmla="*/ 13 h 18"/>
                    <a:gd name="T6" fmla="*/ 7 w 16"/>
                    <a:gd name="T7" fmla="*/ 18 h 18"/>
                    <a:gd name="T8" fmla="*/ 0 w 16"/>
                    <a:gd name="T9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0" y="5"/>
                      </a:moveTo>
                      <a:lnTo>
                        <a:pt x="8" y="0"/>
                      </a:lnTo>
                      <a:lnTo>
                        <a:pt x="16" y="13"/>
                      </a:lnTo>
                      <a:lnTo>
                        <a:pt x="7" y="18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4" name="Freeform 930"/>
                <p:cNvSpPr>
                  <a:spLocks/>
                </p:cNvSpPr>
                <p:nvPr/>
              </p:nvSpPr>
              <p:spPr bwMode="auto">
                <a:xfrm>
                  <a:off x="5394" y="1673"/>
                  <a:ext cx="6" cy="15"/>
                </a:xfrm>
                <a:custGeom>
                  <a:avLst/>
                  <a:gdLst>
                    <a:gd name="T0" fmla="*/ 0 w 6"/>
                    <a:gd name="T1" fmla="*/ 0 h 15"/>
                    <a:gd name="T2" fmla="*/ 1 w 6"/>
                    <a:gd name="T3" fmla="*/ 0 h 15"/>
                    <a:gd name="T4" fmla="*/ 6 w 6"/>
                    <a:gd name="T5" fmla="*/ 15 h 15"/>
                    <a:gd name="T6" fmla="*/ 5 w 6"/>
                    <a:gd name="T7" fmla="*/ 15 h 15"/>
                    <a:gd name="T8" fmla="*/ 0 w 6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5" name="Freeform 931"/>
                <p:cNvSpPr>
                  <a:spLocks/>
                </p:cNvSpPr>
                <p:nvPr/>
              </p:nvSpPr>
              <p:spPr bwMode="auto">
                <a:xfrm>
                  <a:off x="5386" y="1685"/>
                  <a:ext cx="31" cy="30"/>
                </a:xfrm>
                <a:custGeom>
                  <a:avLst/>
                  <a:gdLst>
                    <a:gd name="T0" fmla="*/ 11 w 31"/>
                    <a:gd name="T1" fmla="*/ 0 h 30"/>
                    <a:gd name="T2" fmla="*/ 31 w 31"/>
                    <a:gd name="T3" fmla="*/ 19 h 30"/>
                    <a:gd name="T4" fmla="*/ 20 w 31"/>
                    <a:gd name="T5" fmla="*/ 30 h 30"/>
                    <a:gd name="T6" fmla="*/ 0 w 31"/>
                    <a:gd name="T7" fmla="*/ 11 h 30"/>
                    <a:gd name="T8" fmla="*/ 11 w 31"/>
                    <a:gd name="T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0">
                      <a:moveTo>
                        <a:pt x="11" y="0"/>
                      </a:moveTo>
                      <a:lnTo>
                        <a:pt x="31" y="19"/>
                      </a:lnTo>
                      <a:lnTo>
                        <a:pt x="20" y="30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6" name="Freeform 932"/>
                <p:cNvSpPr>
                  <a:spLocks/>
                </p:cNvSpPr>
                <p:nvPr/>
              </p:nvSpPr>
              <p:spPr bwMode="auto">
                <a:xfrm>
                  <a:off x="5361" y="1676"/>
                  <a:ext cx="44" cy="45"/>
                </a:xfrm>
                <a:custGeom>
                  <a:avLst/>
                  <a:gdLst>
                    <a:gd name="T0" fmla="*/ 44 w 44"/>
                    <a:gd name="T1" fmla="*/ 11 h 45"/>
                    <a:gd name="T2" fmla="*/ 11 w 44"/>
                    <a:gd name="T3" fmla="*/ 45 h 45"/>
                    <a:gd name="T4" fmla="*/ 0 w 44"/>
                    <a:gd name="T5" fmla="*/ 34 h 45"/>
                    <a:gd name="T6" fmla="*/ 33 w 44"/>
                    <a:gd name="T7" fmla="*/ 0 h 45"/>
                    <a:gd name="T8" fmla="*/ 44 w 44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5">
                      <a:moveTo>
                        <a:pt x="44" y="11"/>
                      </a:moveTo>
                      <a:lnTo>
                        <a:pt x="11" y="45"/>
                      </a:lnTo>
                      <a:lnTo>
                        <a:pt x="0" y="34"/>
                      </a:lnTo>
                      <a:lnTo>
                        <a:pt x="33" y="0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7" name="Freeform 933"/>
                <p:cNvSpPr>
                  <a:spLocks/>
                </p:cNvSpPr>
                <p:nvPr/>
              </p:nvSpPr>
              <p:spPr bwMode="auto">
                <a:xfrm>
                  <a:off x="5359" y="1674"/>
                  <a:ext cx="44" cy="45"/>
                </a:xfrm>
                <a:custGeom>
                  <a:avLst/>
                  <a:gdLst>
                    <a:gd name="T0" fmla="*/ 44 w 44"/>
                    <a:gd name="T1" fmla="*/ 11 h 45"/>
                    <a:gd name="T2" fmla="*/ 11 w 44"/>
                    <a:gd name="T3" fmla="*/ 45 h 45"/>
                    <a:gd name="T4" fmla="*/ 0 w 44"/>
                    <a:gd name="T5" fmla="*/ 34 h 45"/>
                    <a:gd name="T6" fmla="*/ 33 w 44"/>
                    <a:gd name="T7" fmla="*/ 0 h 45"/>
                    <a:gd name="T8" fmla="*/ 44 w 44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5">
                      <a:moveTo>
                        <a:pt x="44" y="11"/>
                      </a:moveTo>
                      <a:lnTo>
                        <a:pt x="11" y="45"/>
                      </a:lnTo>
                      <a:lnTo>
                        <a:pt x="0" y="34"/>
                      </a:lnTo>
                      <a:lnTo>
                        <a:pt x="33" y="0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8" name="Freeform 934"/>
                <p:cNvSpPr>
                  <a:spLocks/>
                </p:cNvSpPr>
                <p:nvPr/>
              </p:nvSpPr>
              <p:spPr bwMode="auto">
                <a:xfrm>
                  <a:off x="5312" y="1658"/>
                  <a:ext cx="64" cy="67"/>
                </a:xfrm>
                <a:custGeom>
                  <a:avLst/>
                  <a:gdLst>
                    <a:gd name="T0" fmla="*/ 12 w 64"/>
                    <a:gd name="T1" fmla="*/ 0 h 67"/>
                    <a:gd name="T2" fmla="*/ 64 w 64"/>
                    <a:gd name="T3" fmla="*/ 57 h 67"/>
                    <a:gd name="T4" fmla="*/ 53 w 64"/>
                    <a:gd name="T5" fmla="*/ 67 h 67"/>
                    <a:gd name="T6" fmla="*/ 0 w 64"/>
                    <a:gd name="T7" fmla="*/ 10 h 67"/>
                    <a:gd name="T8" fmla="*/ 12 w 64"/>
                    <a:gd name="T9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67">
                      <a:moveTo>
                        <a:pt x="12" y="0"/>
                      </a:moveTo>
                      <a:lnTo>
                        <a:pt x="64" y="57"/>
                      </a:lnTo>
                      <a:lnTo>
                        <a:pt x="53" y="67"/>
                      </a:lnTo>
                      <a:lnTo>
                        <a:pt x="0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19" name="Freeform 935"/>
                <p:cNvSpPr>
                  <a:spLocks/>
                </p:cNvSpPr>
                <p:nvPr/>
              </p:nvSpPr>
              <p:spPr bwMode="auto">
                <a:xfrm>
                  <a:off x="5313" y="1658"/>
                  <a:ext cx="57" cy="60"/>
                </a:xfrm>
                <a:custGeom>
                  <a:avLst/>
                  <a:gdLst>
                    <a:gd name="T0" fmla="*/ 11 w 57"/>
                    <a:gd name="T1" fmla="*/ 0 h 60"/>
                    <a:gd name="T2" fmla="*/ 57 w 57"/>
                    <a:gd name="T3" fmla="*/ 50 h 60"/>
                    <a:gd name="T4" fmla="*/ 46 w 57"/>
                    <a:gd name="T5" fmla="*/ 60 h 60"/>
                    <a:gd name="T6" fmla="*/ 0 w 57"/>
                    <a:gd name="T7" fmla="*/ 10 h 60"/>
                    <a:gd name="T8" fmla="*/ 11 w 57"/>
                    <a:gd name="T9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60">
                      <a:moveTo>
                        <a:pt x="11" y="0"/>
                      </a:moveTo>
                      <a:lnTo>
                        <a:pt x="57" y="50"/>
                      </a:lnTo>
                      <a:lnTo>
                        <a:pt x="46" y="60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0" name="Freeform 936"/>
                <p:cNvSpPr>
                  <a:spLocks noEditPoints="1"/>
                </p:cNvSpPr>
                <p:nvPr/>
              </p:nvSpPr>
              <p:spPr bwMode="auto">
                <a:xfrm>
                  <a:off x="5365" y="1705"/>
                  <a:ext cx="224" cy="512"/>
                </a:xfrm>
                <a:custGeom>
                  <a:avLst/>
                  <a:gdLst>
                    <a:gd name="T0" fmla="*/ 208 w 224"/>
                    <a:gd name="T1" fmla="*/ 398 h 512"/>
                    <a:gd name="T2" fmla="*/ 208 w 224"/>
                    <a:gd name="T3" fmla="*/ 399 h 512"/>
                    <a:gd name="T4" fmla="*/ 224 w 224"/>
                    <a:gd name="T5" fmla="*/ 509 h 512"/>
                    <a:gd name="T6" fmla="*/ 208 w 224"/>
                    <a:gd name="T7" fmla="*/ 512 h 512"/>
                    <a:gd name="T8" fmla="*/ 193 w 224"/>
                    <a:gd name="T9" fmla="*/ 401 h 512"/>
                    <a:gd name="T10" fmla="*/ 208 w 224"/>
                    <a:gd name="T11" fmla="*/ 398 h 512"/>
                    <a:gd name="T12" fmla="*/ 178 w 224"/>
                    <a:gd name="T13" fmla="*/ 290 h 512"/>
                    <a:gd name="T14" fmla="*/ 179 w 224"/>
                    <a:gd name="T15" fmla="*/ 291 h 512"/>
                    <a:gd name="T16" fmla="*/ 208 w 224"/>
                    <a:gd name="T17" fmla="*/ 398 h 512"/>
                    <a:gd name="T18" fmla="*/ 193 w 224"/>
                    <a:gd name="T19" fmla="*/ 402 h 512"/>
                    <a:gd name="T20" fmla="*/ 164 w 224"/>
                    <a:gd name="T21" fmla="*/ 295 h 512"/>
                    <a:gd name="T22" fmla="*/ 178 w 224"/>
                    <a:gd name="T23" fmla="*/ 290 h 512"/>
                    <a:gd name="T24" fmla="*/ 135 w 224"/>
                    <a:gd name="T25" fmla="*/ 187 h 512"/>
                    <a:gd name="T26" fmla="*/ 136 w 224"/>
                    <a:gd name="T27" fmla="*/ 187 h 512"/>
                    <a:gd name="T28" fmla="*/ 178 w 224"/>
                    <a:gd name="T29" fmla="*/ 290 h 512"/>
                    <a:gd name="T30" fmla="*/ 164 w 224"/>
                    <a:gd name="T31" fmla="*/ 296 h 512"/>
                    <a:gd name="T32" fmla="*/ 121 w 224"/>
                    <a:gd name="T33" fmla="*/ 193 h 512"/>
                    <a:gd name="T34" fmla="*/ 135 w 224"/>
                    <a:gd name="T35" fmla="*/ 187 h 512"/>
                    <a:gd name="T36" fmla="*/ 80 w 224"/>
                    <a:gd name="T37" fmla="*/ 89 h 512"/>
                    <a:gd name="T38" fmla="*/ 80 w 224"/>
                    <a:gd name="T39" fmla="*/ 89 h 512"/>
                    <a:gd name="T40" fmla="*/ 135 w 224"/>
                    <a:gd name="T41" fmla="*/ 187 h 512"/>
                    <a:gd name="T42" fmla="*/ 122 w 224"/>
                    <a:gd name="T43" fmla="*/ 194 h 512"/>
                    <a:gd name="T44" fmla="*/ 67 w 224"/>
                    <a:gd name="T45" fmla="*/ 97 h 512"/>
                    <a:gd name="T46" fmla="*/ 80 w 224"/>
                    <a:gd name="T47" fmla="*/ 89 h 512"/>
                    <a:gd name="T48" fmla="*/ 13 w 224"/>
                    <a:gd name="T49" fmla="*/ 0 h 512"/>
                    <a:gd name="T50" fmla="*/ 80 w 224"/>
                    <a:gd name="T51" fmla="*/ 89 h 512"/>
                    <a:gd name="T52" fmla="*/ 67 w 224"/>
                    <a:gd name="T53" fmla="*/ 98 h 512"/>
                    <a:gd name="T54" fmla="*/ 0 w 224"/>
                    <a:gd name="T55" fmla="*/ 9 h 512"/>
                    <a:gd name="T56" fmla="*/ 13 w 224"/>
                    <a:gd name="T57" fmla="*/ 0 h 5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4" h="512">
                      <a:moveTo>
                        <a:pt x="208" y="398"/>
                      </a:moveTo>
                      <a:lnTo>
                        <a:pt x="208" y="399"/>
                      </a:lnTo>
                      <a:lnTo>
                        <a:pt x="224" y="509"/>
                      </a:lnTo>
                      <a:lnTo>
                        <a:pt x="208" y="512"/>
                      </a:lnTo>
                      <a:lnTo>
                        <a:pt x="193" y="401"/>
                      </a:lnTo>
                      <a:lnTo>
                        <a:pt x="208" y="398"/>
                      </a:lnTo>
                      <a:close/>
                      <a:moveTo>
                        <a:pt x="178" y="290"/>
                      </a:moveTo>
                      <a:lnTo>
                        <a:pt x="179" y="291"/>
                      </a:lnTo>
                      <a:lnTo>
                        <a:pt x="208" y="398"/>
                      </a:lnTo>
                      <a:lnTo>
                        <a:pt x="193" y="402"/>
                      </a:lnTo>
                      <a:lnTo>
                        <a:pt x="164" y="295"/>
                      </a:lnTo>
                      <a:lnTo>
                        <a:pt x="178" y="290"/>
                      </a:lnTo>
                      <a:close/>
                      <a:moveTo>
                        <a:pt x="135" y="187"/>
                      </a:moveTo>
                      <a:lnTo>
                        <a:pt x="136" y="187"/>
                      </a:lnTo>
                      <a:lnTo>
                        <a:pt x="178" y="290"/>
                      </a:lnTo>
                      <a:lnTo>
                        <a:pt x="164" y="296"/>
                      </a:lnTo>
                      <a:lnTo>
                        <a:pt x="121" y="193"/>
                      </a:lnTo>
                      <a:lnTo>
                        <a:pt x="135" y="187"/>
                      </a:lnTo>
                      <a:close/>
                      <a:moveTo>
                        <a:pt x="80" y="89"/>
                      </a:moveTo>
                      <a:lnTo>
                        <a:pt x="80" y="89"/>
                      </a:lnTo>
                      <a:lnTo>
                        <a:pt x="135" y="187"/>
                      </a:lnTo>
                      <a:lnTo>
                        <a:pt x="122" y="194"/>
                      </a:lnTo>
                      <a:lnTo>
                        <a:pt x="67" y="97"/>
                      </a:lnTo>
                      <a:lnTo>
                        <a:pt x="80" y="89"/>
                      </a:lnTo>
                      <a:close/>
                      <a:moveTo>
                        <a:pt x="13" y="0"/>
                      </a:moveTo>
                      <a:lnTo>
                        <a:pt x="80" y="89"/>
                      </a:lnTo>
                      <a:lnTo>
                        <a:pt x="67" y="98"/>
                      </a:lnTo>
                      <a:lnTo>
                        <a:pt x="0" y="9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1" name="Freeform 937"/>
                <p:cNvSpPr>
                  <a:spLocks/>
                </p:cNvSpPr>
                <p:nvPr/>
              </p:nvSpPr>
              <p:spPr bwMode="auto">
                <a:xfrm>
                  <a:off x="5390" y="1664"/>
                  <a:ext cx="20" cy="20"/>
                </a:xfrm>
                <a:custGeom>
                  <a:avLst/>
                  <a:gdLst>
                    <a:gd name="T0" fmla="*/ 20 w 20"/>
                    <a:gd name="T1" fmla="*/ 10 h 20"/>
                    <a:gd name="T2" fmla="*/ 11 w 20"/>
                    <a:gd name="T3" fmla="*/ 20 h 20"/>
                    <a:gd name="T4" fmla="*/ 0 w 20"/>
                    <a:gd name="T5" fmla="*/ 9 h 20"/>
                    <a:gd name="T6" fmla="*/ 9 w 20"/>
                    <a:gd name="T7" fmla="*/ 0 h 20"/>
                    <a:gd name="T8" fmla="*/ 20 w 20"/>
                    <a:gd name="T9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0">
                      <a:moveTo>
                        <a:pt x="20" y="10"/>
                      </a:moveTo>
                      <a:lnTo>
                        <a:pt x="11" y="20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20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2" name="Freeform 938"/>
                <p:cNvSpPr>
                  <a:spLocks/>
                </p:cNvSpPr>
                <p:nvPr/>
              </p:nvSpPr>
              <p:spPr bwMode="auto">
                <a:xfrm>
                  <a:off x="5354" y="1616"/>
                  <a:ext cx="67" cy="67"/>
                </a:xfrm>
                <a:custGeom>
                  <a:avLst/>
                  <a:gdLst>
                    <a:gd name="T0" fmla="*/ 11 w 67"/>
                    <a:gd name="T1" fmla="*/ 0 h 67"/>
                    <a:gd name="T2" fmla="*/ 67 w 67"/>
                    <a:gd name="T3" fmla="*/ 56 h 67"/>
                    <a:gd name="T4" fmla="*/ 56 w 67"/>
                    <a:gd name="T5" fmla="*/ 67 h 67"/>
                    <a:gd name="T6" fmla="*/ 0 w 67"/>
                    <a:gd name="T7" fmla="*/ 11 h 67"/>
                    <a:gd name="T8" fmla="*/ 11 w 67"/>
                    <a:gd name="T9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7">
                      <a:moveTo>
                        <a:pt x="11" y="0"/>
                      </a:moveTo>
                      <a:lnTo>
                        <a:pt x="67" y="56"/>
                      </a:lnTo>
                      <a:lnTo>
                        <a:pt x="56" y="6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3" name="Freeform 939"/>
                <p:cNvSpPr>
                  <a:spLocks/>
                </p:cNvSpPr>
                <p:nvPr/>
              </p:nvSpPr>
              <p:spPr bwMode="auto">
                <a:xfrm>
                  <a:off x="5354" y="1617"/>
                  <a:ext cx="64" cy="64"/>
                </a:xfrm>
                <a:custGeom>
                  <a:avLst/>
                  <a:gdLst>
                    <a:gd name="T0" fmla="*/ 10 w 64"/>
                    <a:gd name="T1" fmla="*/ 0 h 64"/>
                    <a:gd name="T2" fmla="*/ 64 w 64"/>
                    <a:gd name="T3" fmla="*/ 53 h 64"/>
                    <a:gd name="T4" fmla="*/ 53 w 64"/>
                    <a:gd name="T5" fmla="*/ 64 h 64"/>
                    <a:gd name="T6" fmla="*/ 0 w 64"/>
                    <a:gd name="T7" fmla="*/ 11 h 64"/>
                    <a:gd name="T8" fmla="*/ 10 w 64"/>
                    <a:gd name="T9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64">
                      <a:moveTo>
                        <a:pt x="10" y="0"/>
                      </a:moveTo>
                      <a:lnTo>
                        <a:pt x="64" y="53"/>
                      </a:lnTo>
                      <a:lnTo>
                        <a:pt x="53" y="64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4" name="Freeform 940"/>
                <p:cNvSpPr>
                  <a:spLocks/>
                </p:cNvSpPr>
                <p:nvPr/>
              </p:nvSpPr>
              <p:spPr bwMode="auto">
                <a:xfrm>
                  <a:off x="5353" y="1617"/>
                  <a:ext cx="57" cy="57"/>
                </a:xfrm>
                <a:custGeom>
                  <a:avLst/>
                  <a:gdLst>
                    <a:gd name="T0" fmla="*/ 11 w 57"/>
                    <a:gd name="T1" fmla="*/ 0 h 57"/>
                    <a:gd name="T2" fmla="*/ 57 w 57"/>
                    <a:gd name="T3" fmla="*/ 47 h 57"/>
                    <a:gd name="T4" fmla="*/ 46 w 57"/>
                    <a:gd name="T5" fmla="*/ 57 h 57"/>
                    <a:gd name="T6" fmla="*/ 0 w 57"/>
                    <a:gd name="T7" fmla="*/ 11 h 57"/>
                    <a:gd name="T8" fmla="*/ 11 w 57"/>
                    <a:gd name="T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11" y="0"/>
                      </a:moveTo>
                      <a:lnTo>
                        <a:pt x="57" y="47"/>
                      </a:lnTo>
                      <a:lnTo>
                        <a:pt x="46" y="5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5" name="Freeform 941"/>
                <p:cNvSpPr>
                  <a:spLocks/>
                </p:cNvSpPr>
                <p:nvPr/>
              </p:nvSpPr>
              <p:spPr bwMode="auto">
                <a:xfrm>
                  <a:off x="5370" y="1600"/>
                  <a:ext cx="81" cy="81"/>
                </a:xfrm>
                <a:custGeom>
                  <a:avLst/>
                  <a:gdLst>
                    <a:gd name="T0" fmla="*/ 71 w 81"/>
                    <a:gd name="T1" fmla="*/ 81 h 81"/>
                    <a:gd name="T2" fmla="*/ 0 w 81"/>
                    <a:gd name="T3" fmla="*/ 11 h 81"/>
                    <a:gd name="T4" fmla="*/ 11 w 81"/>
                    <a:gd name="T5" fmla="*/ 0 h 81"/>
                    <a:gd name="T6" fmla="*/ 81 w 81"/>
                    <a:gd name="T7" fmla="*/ 70 h 81"/>
                    <a:gd name="T8" fmla="*/ 71 w 81"/>
                    <a:gd name="T9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1">
                      <a:moveTo>
                        <a:pt x="71" y="81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81" y="70"/>
                      </a:lnTo>
                      <a:lnTo>
                        <a:pt x="71" y="8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6" name="Freeform 942"/>
                <p:cNvSpPr>
                  <a:spLocks/>
                </p:cNvSpPr>
                <p:nvPr/>
              </p:nvSpPr>
              <p:spPr bwMode="auto">
                <a:xfrm>
                  <a:off x="5355" y="1616"/>
                  <a:ext cx="61" cy="61"/>
                </a:xfrm>
                <a:custGeom>
                  <a:avLst/>
                  <a:gdLst>
                    <a:gd name="T0" fmla="*/ 11 w 61"/>
                    <a:gd name="T1" fmla="*/ 0 h 61"/>
                    <a:gd name="T2" fmla="*/ 61 w 61"/>
                    <a:gd name="T3" fmla="*/ 50 h 61"/>
                    <a:gd name="T4" fmla="*/ 50 w 61"/>
                    <a:gd name="T5" fmla="*/ 61 h 61"/>
                    <a:gd name="T6" fmla="*/ 0 w 61"/>
                    <a:gd name="T7" fmla="*/ 11 h 61"/>
                    <a:gd name="T8" fmla="*/ 11 w 61"/>
                    <a:gd name="T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61">
                      <a:moveTo>
                        <a:pt x="11" y="0"/>
                      </a:moveTo>
                      <a:lnTo>
                        <a:pt x="61" y="50"/>
                      </a:lnTo>
                      <a:lnTo>
                        <a:pt x="50" y="61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7" name="Freeform 943"/>
                <p:cNvSpPr>
                  <a:spLocks/>
                </p:cNvSpPr>
                <p:nvPr/>
              </p:nvSpPr>
              <p:spPr bwMode="auto">
                <a:xfrm>
                  <a:off x="5354" y="1616"/>
                  <a:ext cx="81" cy="81"/>
                </a:xfrm>
                <a:custGeom>
                  <a:avLst/>
                  <a:gdLst>
                    <a:gd name="T0" fmla="*/ 70 w 81"/>
                    <a:gd name="T1" fmla="*/ 81 h 81"/>
                    <a:gd name="T2" fmla="*/ 0 w 81"/>
                    <a:gd name="T3" fmla="*/ 11 h 81"/>
                    <a:gd name="T4" fmla="*/ 11 w 81"/>
                    <a:gd name="T5" fmla="*/ 0 h 81"/>
                    <a:gd name="T6" fmla="*/ 81 w 81"/>
                    <a:gd name="T7" fmla="*/ 70 h 81"/>
                    <a:gd name="T8" fmla="*/ 70 w 81"/>
                    <a:gd name="T9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1">
                      <a:moveTo>
                        <a:pt x="70" y="81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81" y="70"/>
                      </a:lnTo>
                      <a:lnTo>
                        <a:pt x="70" y="8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8" name="Freeform 944"/>
                <p:cNvSpPr>
                  <a:spLocks/>
                </p:cNvSpPr>
                <p:nvPr/>
              </p:nvSpPr>
              <p:spPr bwMode="auto">
                <a:xfrm>
                  <a:off x="5317" y="1536"/>
                  <a:ext cx="15" cy="15"/>
                </a:xfrm>
                <a:custGeom>
                  <a:avLst/>
                  <a:gdLst>
                    <a:gd name="T0" fmla="*/ 0 w 15"/>
                    <a:gd name="T1" fmla="*/ 4 h 15"/>
                    <a:gd name="T2" fmla="*/ 4 w 15"/>
                    <a:gd name="T3" fmla="*/ 0 h 15"/>
                    <a:gd name="T4" fmla="*/ 15 w 15"/>
                    <a:gd name="T5" fmla="*/ 11 h 15"/>
                    <a:gd name="T6" fmla="*/ 11 w 15"/>
                    <a:gd name="T7" fmla="*/ 15 h 15"/>
                    <a:gd name="T8" fmla="*/ 0 w 15"/>
                    <a:gd name="T9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15" y="11"/>
                      </a:lnTo>
                      <a:lnTo>
                        <a:pt x="11" y="15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29" name="Freeform 945"/>
                <p:cNvSpPr>
                  <a:spLocks/>
                </p:cNvSpPr>
                <p:nvPr/>
              </p:nvSpPr>
              <p:spPr bwMode="auto">
                <a:xfrm>
                  <a:off x="5311" y="1527"/>
                  <a:ext cx="23" cy="24"/>
                </a:xfrm>
                <a:custGeom>
                  <a:avLst/>
                  <a:gdLst>
                    <a:gd name="T0" fmla="*/ 12 w 23"/>
                    <a:gd name="T1" fmla="*/ 24 h 24"/>
                    <a:gd name="T2" fmla="*/ 0 w 23"/>
                    <a:gd name="T3" fmla="*/ 12 h 24"/>
                    <a:gd name="T4" fmla="*/ 11 w 23"/>
                    <a:gd name="T5" fmla="*/ 0 h 24"/>
                    <a:gd name="T6" fmla="*/ 23 w 23"/>
                    <a:gd name="T7" fmla="*/ 13 h 24"/>
                    <a:gd name="T8" fmla="*/ 12 w 23"/>
                    <a:gd name="T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4">
                      <a:moveTo>
                        <a:pt x="12" y="24"/>
                      </a:moveTo>
                      <a:lnTo>
                        <a:pt x="0" y="12"/>
                      </a:lnTo>
                      <a:lnTo>
                        <a:pt x="11" y="0"/>
                      </a:lnTo>
                      <a:lnTo>
                        <a:pt x="23" y="13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0" name="Freeform 946"/>
                <p:cNvSpPr>
                  <a:spLocks/>
                </p:cNvSpPr>
                <p:nvPr/>
              </p:nvSpPr>
              <p:spPr bwMode="auto">
                <a:xfrm>
                  <a:off x="5309" y="1537"/>
                  <a:ext cx="16" cy="9"/>
                </a:xfrm>
                <a:custGeom>
                  <a:avLst/>
                  <a:gdLst>
                    <a:gd name="T0" fmla="*/ 1 w 16"/>
                    <a:gd name="T1" fmla="*/ 9 h 9"/>
                    <a:gd name="T2" fmla="*/ 0 w 16"/>
                    <a:gd name="T3" fmla="*/ 4 h 9"/>
                    <a:gd name="T4" fmla="*/ 15 w 16"/>
                    <a:gd name="T5" fmla="*/ 0 h 9"/>
                    <a:gd name="T6" fmla="*/ 16 w 16"/>
                    <a:gd name="T7" fmla="*/ 5 h 9"/>
                    <a:gd name="T8" fmla="*/ 1 w 16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1" y="9"/>
                      </a:moveTo>
                      <a:lnTo>
                        <a:pt x="0" y="4"/>
                      </a:lnTo>
                      <a:lnTo>
                        <a:pt x="15" y="0"/>
                      </a:lnTo>
                      <a:lnTo>
                        <a:pt x="16" y="5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1" name="Freeform 947"/>
                <p:cNvSpPr>
                  <a:spLocks noEditPoints="1"/>
                </p:cNvSpPr>
                <p:nvPr/>
              </p:nvSpPr>
              <p:spPr bwMode="auto">
                <a:xfrm>
                  <a:off x="5314" y="1538"/>
                  <a:ext cx="15" cy="14"/>
                </a:xfrm>
                <a:custGeom>
                  <a:avLst/>
                  <a:gdLst>
                    <a:gd name="T0" fmla="*/ 5 w 15"/>
                    <a:gd name="T1" fmla="*/ 14 h 14"/>
                    <a:gd name="T2" fmla="*/ 0 w 15"/>
                    <a:gd name="T3" fmla="*/ 9 h 14"/>
                    <a:gd name="T4" fmla="*/ 0 w 15"/>
                    <a:gd name="T5" fmla="*/ 8 h 14"/>
                    <a:gd name="T6" fmla="*/ 15 w 15"/>
                    <a:gd name="T7" fmla="*/ 3 h 14"/>
                    <a:gd name="T8" fmla="*/ 15 w 15"/>
                    <a:gd name="T9" fmla="*/ 4 h 14"/>
                    <a:gd name="T10" fmla="*/ 5 w 15"/>
                    <a:gd name="T11" fmla="*/ 14 h 14"/>
                    <a:gd name="T12" fmla="*/ 7 w 15"/>
                    <a:gd name="T13" fmla="*/ 14 h 14"/>
                    <a:gd name="T14" fmla="*/ 5 w 15"/>
                    <a:gd name="T15" fmla="*/ 14 h 14"/>
                    <a:gd name="T16" fmla="*/ 10 w 15"/>
                    <a:gd name="T17" fmla="*/ 0 h 14"/>
                    <a:gd name="T18" fmla="*/ 11 w 15"/>
                    <a:gd name="T19" fmla="*/ 0 h 14"/>
                    <a:gd name="T20" fmla="*/ 7 w 15"/>
                    <a:gd name="T2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14">
                      <a:moveTo>
                        <a:pt x="5" y="14"/>
                      </a:move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15" y="3"/>
                      </a:lnTo>
                      <a:lnTo>
                        <a:pt x="15" y="4"/>
                      </a:lnTo>
                      <a:lnTo>
                        <a:pt x="5" y="14"/>
                      </a:lnTo>
                      <a:close/>
                      <a:moveTo>
                        <a:pt x="7" y="14"/>
                      </a:moveTo>
                      <a:lnTo>
                        <a:pt x="5" y="14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2" name="Freeform 948"/>
                <p:cNvSpPr>
                  <a:spLocks/>
                </p:cNvSpPr>
                <p:nvPr/>
              </p:nvSpPr>
              <p:spPr bwMode="auto">
                <a:xfrm>
                  <a:off x="5313" y="1535"/>
                  <a:ext cx="13" cy="14"/>
                </a:xfrm>
                <a:custGeom>
                  <a:avLst/>
                  <a:gdLst>
                    <a:gd name="T0" fmla="*/ 3 w 13"/>
                    <a:gd name="T1" fmla="*/ 14 h 14"/>
                    <a:gd name="T2" fmla="*/ 0 w 13"/>
                    <a:gd name="T3" fmla="*/ 11 h 14"/>
                    <a:gd name="T4" fmla="*/ 10 w 13"/>
                    <a:gd name="T5" fmla="*/ 0 h 14"/>
                    <a:gd name="T6" fmla="*/ 13 w 13"/>
                    <a:gd name="T7" fmla="*/ 3 h 14"/>
                    <a:gd name="T8" fmla="*/ 3 w 13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3" y="14"/>
                      </a:moveTo>
                      <a:lnTo>
                        <a:pt x="0" y="11"/>
                      </a:lnTo>
                      <a:lnTo>
                        <a:pt x="10" y="0"/>
                      </a:lnTo>
                      <a:lnTo>
                        <a:pt x="13" y="3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3" name="Rectangle 949"/>
                <p:cNvSpPr>
                  <a:spLocks noChangeArrowheads="1"/>
                </p:cNvSpPr>
                <p:nvPr/>
              </p:nvSpPr>
              <p:spPr bwMode="auto">
                <a:xfrm>
                  <a:off x="5321" y="1544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4" name="Freeform 950"/>
                <p:cNvSpPr>
                  <a:spLocks/>
                </p:cNvSpPr>
                <p:nvPr/>
              </p:nvSpPr>
              <p:spPr bwMode="auto">
                <a:xfrm>
                  <a:off x="5307" y="1536"/>
                  <a:ext cx="18" cy="19"/>
                </a:xfrm>
                <a:custGeom>
                  <a:avLst/>
                  <a:gdLst>
                    <a:gd name="T0" fmla="*/ 10 w 18"/>
                    <a:gd name="T1" fmla="*/ 0 h 19"/>
                    <a:gd name="T2" fmla="*/ 18 w 18"/>
                    <a:gd name="T3" fmla="*/ 8 h 19"/>
                    <a:gd name="T4" fmla="*/ 7 w 18"/>
                    <a:gd name="T5" fmla="*/ 19 h 19"/>
                    <a:gd name="T6" fmla="*/ 0 w 18"/>
                    <a:gd name="T7" fmla="*/ 11 h 19"/>
                    <a:gd name="T8" fmla="*/ 10 w 18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9">
                      <a:moveTo>
                        <a:pt x="10" y="0"/>
                      </a:moveTo>
                      <a:lnTo>
                        <a:pt x="18" y="8"/>
                      </a:lnTo>
                      <a:lnTo>
                        <a:pt x="7" y="19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5" name="Freeform 951"/>
                <p:cNvSpPr>
                  <a:spLocks/>
                </p:cNvSpPr>
                <p:nvPr/>
              </p:nvSpPr>
              <p:spPr bwMode="auto">
                <a:xfrm>
                  <a:off x="5300" y="1530"/>
                  <a:ext cx="81" cy="81"/>
                </a:xfrm>
                <a:custGeom>
                  <a:avLst/>
                  <a:gdLst>
                    <a:gd name="T0" fmla="*/ 11 w 81"/>
                    <a:gd name="T1" fmla="*/ 0 h 81"/>
                    <a:gd name="T2" fmla="*/ 81 w 81"/>
                    <a:gd name="T3" fmla="*/ 70 h 81"/>
                    <a:gd name="T4" fmla="*/ 70 w 81"/>
                    <a:gd name="T5" fmla="*/ 81 h 81"/>
                    <a:gd name="T6" fmla="*/ 0 w 81"/>
                    <a:gd name="T7" fmla="*/ 11 h 81"/>
                    <a:gd name="T8" fmla="*/ 11 w 81"/>
                    <a:gd name="T9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1">
                      <a:moveTo>
                        <a:pt x="11" y="0"/>
                      </a:moveTo>
                      <a:lnTo>
                        <a:pt x="81" y="70"/>
                      </a:lnTo>
                      <a:lnTo>
                        <a:pt x="70" y="81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6" name="Freeform 952"/>
                <p:cNvSpPr>
                  <a:spLocks/>
                </p:cNvSpPr>
                <p:nvPr/>
              </p:nvSpPr>
              <p:spPr bwMode="auto">
                <a:xfrm>
                  <a:off x="5294" y="1530"/>
                  <a:ext cx="38" cy="37"/>
                </a:xfrm>
                <a:custGeom>
                  <a:avLst/>
                  <a:gdLst>
                    <a:gd name="T0" fmla="*/ 0 w 38"/>
                    <a:gd name="T1" fmla="*/ 26 h 37"/>
                    <a:gd name="T2" fmla="*/ 27 w 38"/>
                    <a:gd name="T3" fmla="*/ 0 h 37"/>
                    <a:gd name="T4" fmla="*/ 38 w 38"/>
                    <a:gd name="T5" fmla="*/ 11 h 37"/>
                    <a:gd name="T6" fmla="*/ 11 w 38"/>
                    <a:gd name="T7" fmla="*/ 37 h 37"/>
                    <a:gd name="T8" fmla="*/ 0 w 38"/>
                    <a:gd name="T9" fmla="*/ 2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0" y="26"/>
                      </a:moveTo>
                      <a:lnTo>
                        <a:pt x="27" y="0"/>
                      </a:lnTo>
                      <a:lnTo>
                        <a:pt x="38" y="11"/>
                      </a:lnTo>
                      <a:lnTo>
                        <a:pt x="11" y="3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16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7" name="Freeform 953"/>
                <p:cNvSpPr>
                  <a:spLocks/>
                </p:cNvSpPr>
                <p:nvPr/>
              </p:nvSpPr>
              <p:spPr bwMode="auto">
                <a:xfrm>
                  <a:off x="5291" y="1537"/>
                  <a:ext cx="26" cy="26"/>
                </a:xfrm>
                <a:custGeom>
                  <a:avLst/>
                  <a:gdLst>
                    <a:gd name="T0" fmla="*/ 0 w 26"/>
                    <a:gd name="T1" fmla="*/ 16 h 26"/>
                    <a:gd name="T2" fmla="*/ 15 w 26"/>
                    <a:gd name="T3" fmla="*/ 0 h 26"/>
                    <a:gd name="T4" fmla="*/ 26 w 26"/>
                    <a:gd name="T5" fmla="*/ 10 h 26"/>
                    <a:gd name="T6" fmla="*/ 11 w 26"/>
                    <a:gd name="T7" fmla="*/ 26 h 26"/>
                    <a:gd name="T8" fmla="*/ 0 w 26"/>
                    <a:gd name="T9" fmla="*/ 1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6">
                      <a:moveTo>
                        <a:pt x="0" y="16"/>
                      </a:moveTo>
                      <a:lnTo>
                        <a:pt x="15" y="0"/>
                      </a:lnTo>
                      <a:lnTo>
                        <a:pt x="26" y="10"/>
                      </a:lnTo>
                      <a:lnTo>
                        <a:pt x="11" y="2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8" name="Freeform 954"/>
                <p:cNvSpPr>
                  <a:spLocks/>
                </p:cNvSpPr>
                <p:nvPr/>
              </p:nvSpPr>
              <p:spPr bwMode="auto">
                <a:xfrm>
                  <a:off x="5284" y="1530"/>
                  <a:ext cx="27" cy="27"/>
                </a:xfrm>
                <a:custGeom>
                  <a:avLst/>
                  <a:gdLst>
                    <a:gd name="T0" fmla="*/ 0 w 27"/>
                    <a:gd name="T1" fmla="*/ 16 h 27"/>
                    <a:gd name="T2" fmla="*/ 16 w 27"/>
                    <a:gd name="T3" fmla="*/ 0 h 27"/>
                    <a:gd name="T4" fmla="*/ 27 w 27"/>
                    <a:gd name="T5" fmla="*/ 11 h 27"/>
                    <a:gd name="T6" fmla="*/ 11 w 27"/>
                    <a:gd name="T7" fmla="*/ 27 h 27"/>
                    <a:gd name="T8" fmla="*/ 0 w 27"/>
                    <a:gd name="T9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0" y="16"/>
                      </a:moveTo>
                      <a:lnTo>
                        <a:pt x="16" y="0"/>
                      </a:lnTo>
                      <a:lnTo>
                        <a:pt x="27" y="11"/>
                      </a:lnTo>
                      <a:lnTo>
                        <a:pt x="11" y="2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39" name="Freeform 955"/>
                <p:cNvSpPr>
                  <a:spLocks/>
                </p:cNvSpPr>
                <p:nvPr/>
              </p:nvSpPr>
              <p:spPr bwMode="auto">
                <a:xfrm>
                  <a:off x="5312" y="1527"/>
                  <a:ext cx="22" cy="22"/>
                </a:xfrm>
                <a:custGeom>
                  <a:avLst/>
                  <a:gdLst>
                    <a:gd name="T0" fmla="*/ 11 w 22"/>
                    <a:gd name="T1" fmla="*/ 0 h 22"/>
                    <a:gd name="T2" fmla="*/ 22 w 22"/>
                    <a:gd name="T3" fmla="*/ 11 h 22"/>
                    <a:gd name="T4" fmla="*/ 11 w 22"/>
                    <a:gd name="T5" fmla="*/ 22 h 22"/>
                    <a:gd name="T6" fmla="*/ 0 w 22"/>
                    <a:gd name="T7" fmla="*/ 12 h 22"/>
                    <a:gd name="T8" fmla="*/ 11 w 22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2">
                      <a:moveTo>
                        <a:pt x="11" y="0"/>
                      </a:moveTo>
                      <a:lnTo>
                        <a:pt x="22" y="11"/>
                      </a:lnTo>
                      <a:lnTo>
                        <a:pt x="11" y="22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0" name="Freeform 956"/>
                <p:cNvSpPr>
                  <a:spLocks/>
                </p:cNvSpPr>
                <p:nvPr/>
              </p:nvSpPr>
              <p:spPr bwMode="auto">
                <a:xfrm>
                  <a:off x="5316" y="1534"/>
                  <a:ext cx="14" cy="15"/>
                </a:xfrm>
                <a:custGeom>
                  <a:avLst/>
                  <a:gdLst>
                    <a:gd name="T0" fmla="*/ 0 w 14"/>
                    <a:gd name="T1" fmla="*/ 4 h 15"/>
                    <a:gd name="T2" fmla="*/ 4 w 14"/>
                    <a:gd name="T3" fmla="*/ 0 h 15"/>
                    <a:gd name="T4" fmla="*/ 14 w 14"/>
                    <a:gd name="T5" fmla="*/ 11 h 15"/>
                    <a:gd name="T6" fmla="*/ 11 w 14"/>
                    <a:gd name="T7" fmla="*/ 15 h 15"/>
                    <a:gd name="T8" fmla="*/ 0 w 14"/>
                    <a:gd name="T9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14" y="11"/>
                      </a:lnTo>
                      <a:lnTo>
                        <a:pt x="11" y="15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1" name="Freeform 957"/>
                <p:cNvSpPr>
                  <a:spLocks/>
                </p:cNvSpPr>
                <p:nvPr/>
              </p:nvSpPr>
              <p:spPr bwMode="auto">
                <a:xfrm>
                  <a:off x="5304" y="1527"/>
                  <a:ext cx="18" cy="18"/>
                </a:xfrm>
                <a:custGeom>
                  <a:avLst/>
                  <a:gdLst>
                    <a:gd name="T0" fmla="*/ 0 w 18"/>
                    <a:gd name="T1" fmla="*/ 7 h 18"/>
                    <a:gd name="T2" fmla="*/ 7 w 18"/>
                    <a:gd name="T3" fmla="*/ 0 h 18"/>
                    <a:gd name="T4" fmla="*/ 18 w 18"/>
                    <a:gd name="T5" fmla="*/ 12 h 18"/>
                    <a:gd name="T6" fmla="*/ 11 w 18"/>
                    <a:gd name="T7" fmla="*/ 18 h 18"/>
                    <a:gd name="T8" fmla="*/ 0 w 18"/>
                    <a:gd name="T9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0" y="7"/>
                      </a:moveTo>
                      <a:lnTo>
                        <a:pt x="7" y="0"/>
                      </a:lnTo>
                      <a:lnTo>
                        <a:pt x="18" y="12"/>
                      </a:lnTo>
                      <a:lnTo>
                        <a:pt x="11" y="18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2" name="Freeform 958"/>
                <p:cNvSpPr>
                  <a:spLocks/>
                </p:cNvSpPr>
                <p:nvPr/>
              </p:nvSpPr>
              <p:spPr bwMode="auto">
                <a:xfrm>
                  <a:off x="5312" y="1531"/>
                  <a:ext cx="15" cy="15"/>
                </a:xfrm>
                <a:custGeom>
                  <a:avLst/>
                  <a:gdLst>
                    <a:gd name="T0" fmla="*/ 0 w 15"/>
                    <a:gd name="T1" fmla="*/ 4 h 15"/>
                    <a:gd name="T2" fmla="*/ 4 w 15"/>
                    <a:gd name="T3" fmla="*/ 0 h 15"/>
                    <a:gd name="T4" fmla="*/ 15 w 15"/>
                    <a:gd name="T5" fmla="*/ 11 h 15"/>
                    <a:gd name="T6" fmla="*/ 11 w 15"/>
                    <a:gd name="T7" fmla="*/ 15 h 15"/>
                    <a:gd name="T8" fmla="*/ 0 w 15"/>
                    <a:gd name="T9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15" y="11"/>
                      </a:lnTo>
                      <a:lnTo>
                        <a:pt x="11" y="15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3" name="Freeform 959"/>
                <p:cNvSpPr>
                  <a:spLocks/>
                </p:cNvSpPr>
                <p:nvPr/>
              </p:nvSpPr>
              <p:spPr bwMode="auto">
                <a:xfrm>
                  <a:off x="5311" y="1530"/>
                  <a:ext cx="15" cy="14"/>
                </a:xfrm>
                <a:custGeom>
                  <a:avLst/>
                  <a:gdLst>
                    <a:gd name="T0" fmla="*/ 0 w 15"/>
                    <a:gd name="T1" fmla="*/ 3 h 14"/>
                    <a:gd name="T2" fmla="*/ 3 w 15"/>
                    <a:gd name="T3" fmla="*/ 0 h 14"/>
                    <a:gd name="T4" fmla="*/ 15 w 15"/>
                    <a:gd name="T5" fmla="*/ 11 h 14"/>
                    <a:gd name="T6" fmla="*/ 11 w 15"/>
                    <a:gd name="T7" fmla="*/ 14 h 14"/>
                    <a:gd name="T8" fmla="*/ 0 w 15"/>
                    <a:gd name="T9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15" y="11"/>
                      </a:lnTo>
                      <a:lnTo>
                        <a:pt x="11" y="14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4" name="Freeform 960"/>
                <p:cNvSpPr>
                  <a:spLocks noEditPoints="1"/>
                </p:cNvSpPr>
                <p:nvPr/>
              </p:nvSpPr>
              <p:spPr bwMode="auto">
                <a:xfrm>
                  <a:off x="5311" y="1533"/>
                  <a:ext cx="12" cy="13"/>
                </a:xfrm>
                <a:custGeom>
                  <a:avLst/>
                  <a:gdLst>
                    <a:gd name="T0" fmla="*/ 0 w 12"/>
                    <a:gd name="T1" fmla="*/ 12 h 13"/>
                    <a:gd name="T2" fmla="*/ 0 w 12"/>
                    <a:gd name="T3" fmla="*/ 12 h 13"/>
                    <a:gd name="T4" fmla="*/ 0 w 12"/>
                    <a:gd name="T5" fmla="*/ 11 h 13"/>
                    <a:gd name="T6" fmla="*/ 11 w 12"/>
                    <a:gd name="T7" fmla="*/ 0 h 13"/>
                    <a:gd name="T8" fmla="*/ 12 w 12"/>
                    <a:gd name="T9" fmla="*/ 1 h 13"/>
                    <a:gd name="T10" fmla="*/ 0 w 12"/>
                    <a:gd name="T11" fmla="*/ 12 h 13"/>
                    <a:gd name="T12" fmla="*/ 1 w 12"/>
                    <a:gd name="T13" fmla="*/ 13 h 13"/>
                    <a:gd name="T14" fmla="*/ 0 w 12"/>
                    <a:gd name="T15" fmla="*/ 12 h 13"/>
                    <a:gd name="T16" fmla="*/ 12 w 12"/>
                    <a:gd name="T17" fmla="*/ 1 h 13"/>
                    <a:gd name="T18" fmla="*/ 12 w 12"/>
                    <a:gd name="T19" fmla="*/ 2 h 13"/>
                    <a:gd name="T20" fmla="*/ 1 w 12"/>
                    <a:gd name="T2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13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12" y="1"/>
                      </a:lnTo>
                      <a:lnTo>
                        <a:pt x="0" y="12"/>
                      </a:lnTo>
                      <a:close/>
                      <a:moveTo>
                        <a:pt x="1" y="13"/>
                      </a:moveTo>
                      <a:lnTo>
                        <a:pt x="0" y="12"/>
                      </a:lnTo>
                      <a:lnTo>
                        <a:pt x="12" y="1"/>
                      </a:lnTo>
                      <a:lnTo>
                        <a:pt x="12" y="2"/>
                      </a:lnTo>
                      <a:lnTo>
                        <a:pt x="1" y="13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5" name="Freeform 961"/>
                <p:cNvSpPr>
                  <a:spLocks/>
                </p:cNvSpPr>
                <p:nvPr/>
              </p:nvSpPr>
              <p:spPr bwMode="auto">
                <a:xfrm>
                  <a:off x="5305" y="1534"/>
                  <a:ext cx="12" cy="13"/>
                </a:xfrm>
                <a:custGeom>
                  <a:avLst/>
                  <a:gdLst>
                    <a:gd name="T0" fmla="*/ 10 w 12"/>
                    <a:gd name="T1" fmla="*/ 0 h 13"/>
                    <a:gd name="T2" fmla="*/ 12 w 12"/>
                    <a:gd name="T3" fmla="*/ 2 h 13"/>
                    <a:gd name="T4" fmla="*/ 2 w 12"/>
                    <a:gd name="T5" fmla="*/ 13 h 13"/>
                    <a:gd name="T6" fmla="*/ 0 w 12"/>
                    <a:gd name="T7" fmla="*/ 11 h 13"/>
                    <a:gd name="T8" fmla="*/ 10 w 12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10" y="0"/>
                      </a:moveTo>
                      <a:lnTo>
                        <a:pt x="12" y="2"/>
                      </a:lnTo>
                      <a:lnTo>
                        <a:pt x="2" y="13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6" name="Rectangle 962"/>
                <p:cNvSpPr>
                  <a:spLocks noChangeArrowheads="1"/>
                </p:cNvSpPr>
                <p:nvPr/>
              </p:nvSpPr>
              <p:spPr bwMode="auto">
                <a:xfrm>
                  <a:off x="5316" y="1525"/>
                  <a:ext cx="2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7" name="Freeform 963"/>
                <p:cNvSpPr>
                  <a:spLocks noEditPoints="1"/>
                </p:cNvSpPr>
                <p:nvPr/>
              </p:nvSpPr>
              <p:spPr bwMode="auto">
                <a:xfrm>
                  <a:off x="5269" y="1516"/>
                  <a:ext cx="11" cy="11"/>
                </a:xfrm>
                <a:custGeom>
                  <a:avLst/>
                  <a:gdLst>
                    <a:gd name="T0" fmla="*/ 0 w 11"/>
                    <a:gd name="T1" fmla="*/ 0 h 11"/>
                    <a:gd name="T2" fmla="*/ 11 w 11"/>
                    <a:gd name="T3" fmla="*/ 10 h 11"/>
                    <a:gd name="T4" fmla="*/ 11 w 11"/>
                    <a:gd name="T5" fmla="*/ 11 h 11"/>
                    <a:gd name="T6" fmla="*/ 0 w 11"/>
                    <a:gd name="T7" fmla="*/ 0 h 11"/>
                    <a:gd name="T8" fmla="*/ 0 w 11"/>
                    <a:gd name="T9" fmla="*/ 0 h 11"/>
                    <a:gd name="T10" fmla="*/ 11 w 11"/>
                    <a:gd name="T11" fmla="*/ 11 h 11"/>
                    <a:gd name="T12" fmla="*/ 0 w 11"/>
                    <a:gd name="T13" fmla="*/ 0 h 11"/>
                    <a:gd name="T14" fmla="*/ 0 w 11"/>
                    <a:gd name="T15" fmla="*/ 0 h 11"/>
                    <a:gd name="T16" fmla="*/ 11 w 11"/>
                    <a:gd name="T17" fmla="*/ 10 h 11"/>
                    <a:gd name="T18" fmla="*/ 11 w 11"/>
                    <a:gd name="T1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11">
                      <a:moveTo>
                        <a:pt x="0" y="0"/>
                      </a:move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  <a:moveTo>
                        <a:pt x="11" y="11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8" name="Freeform 964"/>
                <p:cNvSpPr>
                  <a:spLocks/>
                </p:cNvSpPr>
                <p:nvPr/>
              </p:nvSpPr>
              <p:spPr bwMode="auto">
                <a:xfrm>
                  <a:off x="5390" y="1673"/>
                  <a:ext cx="15" cy="15"/>
                </a:xfrm>
                <a:custGeom>
                  <a:avLst/>
                  <a:gdLst>
                    <a:gd name="T0" fmla="*/ 11 w 15"/>
                    <a:gd name="T1" fmla="*/ 0 h 15"/>
                    <a:gd name="T2" fmla="*/ 15 w 15"/>
                    <a:gd name="T3" fmla="*/ 3 h 15"/>
                    <a:gd name="T4" fmla="*/ 4 w 15"/>
                    <a:gd name="T5" fmla="*/ 15 h 15"/>
                    <a:gd name="T6" fmla="*/ 0 w 15"/>
                    <a:gd name="T7" fmla="*/ 11 h 15"/>
                    <a:gd name="T8" fmla="*/ 11 w 15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1" y="0"/>
                      </a:moveTo>
                      <a:lnTo>
                        <a:pt x="15" y="3"/>
                      </a:lnTo>
                      <a:lnTo>
                        <a:pt x="4" y="1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49" name="Freeform 965"/>
                <p:cNvSpPr>
                  <a:spLocks/>
                </p:cNvSpPr>
                <p:nvPr/>
              </p:nvSpPr>
              <p:spPr bwMode="auto">
                <a:xfrm>
                  <a:off x="5392" y="1674"/>
                  <a:ext cx="13" cy="13"/>
                </a:xfrm>
                <a:custGeom>
                  <a:avLst/>
                  <a:gdLst>
                    <a:gd name="T0" fmla="*/ 11 w 13"/>
                    <a:gd name="T1" fmla="*/ 0 h 13"/>
                    <a:gd name="T2" fmla="*/ 13 w 13"/>
                    <a:gd name="T3" fmla="*/ 2 h 13"/>
                    <a:gd name="T4" fmla="*/ 2 w 13"/>
                    <a:gd name="T5" fmla="*/ 13 h 13"/>
                    <a:gd name="T6" fmla="*/ 0 w 13"/>
                    <a:gd name="T7" fmla="*/ 11 h 13"/>
                    <a:gd name="T8" fmla="*/ 11 w 13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1" y="0"/>
                      </a:moveTo>
                      <a:lnTo>
                        <a:pt x="13" y="2"/>
                      </a:lnTo>
                      <a:lnTo>
                        <a:pt x="2" y="1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0" name="Freeform 966"/>
                <p:cNvSpPr>
                  <a:spLocks/>
                </p:cNvSpPr>
                <p:nvPr/>
              </p:nvSpPr>
              <p:spPr bwMode="auto">
                <a:xfrm>
                  <a:off x="5386" y="1684"/>
                  <a:ext cx="11" cy="12"/>
                </a:xfrm>
                <a:custGeom>
                  <a:avLst/>
                  <a:gdLst>
                    <a:gd name="T0" fmla="*/ 11 w 11"/>
                    <a:gd name="T1" fmla="*/ 0 h 12"/>
                    <a:gd name="T2" fmla="*/ 11 w 11"/>
                    <a:gd name="T3" fmla="*/ 1 h 12"/>
                    <a:gd name="T4" fmla="*/ 0 w 11"/>
                    <a:gd name="T5" fmla="*/ 12 h 12"/>
                    <a:gd name="T6" fmla="*/ 0 w 11"/>
                    <a:gd name="T7" fmla="*/ 11 h 12"/>
                    <a:gd name="T8" fmla="*/ 11 w 11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2">
                      <a:moveTo>
                        <a:pt x="11" y="0"/>
                      </a:moveTo>
                      <a:lnTo>
                        <a:pt x="11" y="1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1" name="Freeform 967"/>
                <p:cNvSpPr>
                  <a:spLocks/>
                </p:cNvSpPr>
                <p:nvPr/>
              </p:nvSpPr>
              <p:spPr bwMode="auto">
                <a:xfrm>
                  <a:off x="5386" y="1676"/>
                  <a:ext cx="19" cy="20"/>
                </a:xfrm>
                <a:custGeom>
                  <a:avLst/>
                  <a:gdLst>
                    <a:gd name="T0" fmla="*/ 19 w 19"/>
                    <a:gd name="T1" fmla="*/ 11 h 20"/>
                    <a:gd name="T2" fmla="*/ 11 w 19"/>
                    <a:gd name="T3" fmla="*/ 20 h 20"/>
                    <a:gd name="T4" fmla="*/ 0 w 19"/>
                    <a:gd name="T5" fmla="*/ 9 h 20"/>
                    <a:gd name="T6" fmla="*/ 8 w 19"/>
                    <a:gd name="T7" fmla="*/ 0 h 20"/>
                    <a:gd name="T8" fmla="*/ 19 w 19"/>
                    <a:gd name="T9" fmla="*/ 1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0">
                      <a:moveTo>
                        <a:pt x="19" y="11"/>
                      </a:moveTo>
                      <a:lnTo>
                        <a:pt x="11" y="20"/>
                      </a:lnTo>
                      <a:lnTo>
                        <a:pt x="0" y="9"/>
                      </a:lnTo>
                      <a:lnTo>
                        <a:pt x="8" y="0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2" name="Freeform 968"/>
                <p:cNvSpPr>
                  <a:spLocks/>
                </p:cNvSpPr>
                <p:nvPr/>
              </p:nvSpPr>
              <p:spPr bwMode="auto">
                <a:xfrm>
                  <a:off x="5304" y="1566"/>
                  <a:ext cx="11" cy="11"/>
                </a:xfrm>
                <a:custGeom>
                  <a:avLst/>
                  <a:gdLst>
                    <a:gd name="T0" fmla="*/ 0 w 11"/>
                    <a:gd name="T1" fmla="*/ 0 h 11"/>
                    <a:gd name="T2" fmla="*/ 0 w 11"/>
                    <a:gd name="T3" fmla="*/ 0 h 11"/>
                    <a:gd name="T4" fmla="*/ 11 w 11"/>
                    <a:gd name="T5" fmla="*/ 10 h 11"/>
                    <a:gd name="T6" fmla="*/ 11 w 11"/>
                    <a:gd name="T7" fmla="*/ 11 h 11"/>
                    <a:gd name="T8" fmla="*/ 0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3" name="Freeform 969"/>
                <p:cNvSpPr>
                  <a:spLocks noEditPoints="1"/>
                </p:cNvSpPr>
                <p:nvPr/>
              </p:nvSpPr>
              <p:spPr bwMode="auto">
                <a:xfrm>
                  <a:off x="5298" y="1571"/>
                  <a:ext cx="66" cy="57"/>
                </a:xfrm>
                <a:custGeom>
                  <a:avLst/>
                  <a:gdLst>
                    <a:gd name="T0" fmla="*/ 20 w 66"/>
                    <a:gd name="T1" fmla="*/ 0 h 57"/>
                    <a:gd name="T2" fmla="*/ 20 w 66"/>
                    <a:gd name="T3" fmla="*/ 11 h 57"/>
                    <a:gd name="T4" fmla="*/ 11 w 66"/>
                    <a:gd name="T5" fmla="*/ 20 h 57"/>
                    <a:gd name="T6" fmla="*/ 0 w 66"/>
                    <a:gd name="T7" fmla="*/ 9 h 57"/>
                    <a:gd name="T8" fmla="*/ 9 w 66"/>
                    <a:gd name="T9" fmla="*/ 0 h 57"/>
                    <a:gd name="T10" fmla="*/ 20 w 66"/>
                    <a:gd name="T11" fmla="*/ 0 h 57"/>
                    <a:gd name="T12" fmla="*/ 55 w 66"/>
                    <a:gd name="T13" fmla="*/ 57 h 57"/>
                    <a:gd name="T14" fmla="*/ 9 w 66"/>
                    <a:gd name="T15" fmla="*/ 11 h 57"/>
                    <a:gd name="T16" fmla="*/ 20 w 66"/>
                    <a:gd name="T17" fmla="*/ 0 h 57"/>
                    <a:gd name="T18" fmla="*/ 66 w 66"/>
                    <a:gd name="T19" fmla="*/ 46 h 57"/>
                    <a:gd name="T20" fmla="*/ 55 w 66"/>
                    <a:gd name="T21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6" h="57">
                      <a:moveTo>
                        <a:pt x="20" y="0"/>
                      </a:moveTo>
                      <a:lnTo>
                        <a:pt x="20" y="11"/>
                      </a:lnTo>
                      <a:lnTo>
                        <a:pt x="11" y="20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20" y="0"/>
                      </a:lnTo>
                      <a:close/>
                      <a:moveTo>
                        <a:pt x="55" y="57"/>
                      </a:moveTo>
                      <a:lnTo>
                        <a:pt x="9" y="11"/>
                      </a:lnTo>
                      <a:lnTo>
                        <a:pt x="20" y="0"/>
                      </a:lnTo>
                      <a:lnTo>
                        <a:pt x="66" y="46"/>
                      </a:lnTo>
                      <a:lnTo>
                        <a:pt x="55" y="5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4" name="Freeform 970"/>
                <p:cNvSpPr>
                  <a:spLocks/>
                </p:cNvSpPr>
                <p:nvPr/>
              </p:nvSpPr>
              <p:spPr bwMode="auto">
                <a:xfrm>
                  <a:off x="5298" y="1580"/>
                  <a:ext cx="57" cy="58"/>
                </a:xfrm>
                <a:custGeom>
                  <a:avLst/>
                  <a:gdLst>
                    <a:gd name="T0" fmla="*/ 11 w 57"/>
                    <a:gd name="T1" fmla="*/ 0 h 58"/>
                    <a:gd name="T2" fmla="*/ 57 w 57"/>
                    <a:gd name="T3" fmla="*/ 47 h 58"/>
                    <a:gd name="T4" fmla="*/ 46 w 57"/>
                    <a:gd name="T5" fmla="*/ 58 h 58"/>
                    <a:gd name="T6" fmla="*/ 0 w 57"/>
                    <a:gd name="T7" fmla="*/ 11 h 58"/>
                    <a:gd name="T8" fmla="*/ 11 w 57"/>
                    <a:gd name="T9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8">
                      <a:moveTo>
                        <a:pt x="11" y="0"/>
                      </a:moveTo>
                      <a:lnTo>
                        <a:pt x="57" y="47"/>
                      </a:lnTo>
                      <a:lnTo>
                        <a:pt x="46" y="58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5" name="Freeform 971"/>
                <p:cNvSpPr>
                  <a:spLocks/>
                </p:cNvSpPr>
                <p:nvPr/>
              </p:nvSpPr>
              <p:spPr bwMode="auto">
                <a:xfrm>
                  <a:off x="5304" y="1566"/>
                  <a:ext cx="62" cy="61"/>
                </a:xfrm>
                <a:custGeom>
                  <a:avLst/>
                  <a:gdLst>
                    <a:gd name="T0" fmla="*/ 51 w 62"/>
                    <a:gd name="T1" fmla="*/ 61 h 61"/>
                    <a:gd name="T2" fmla="*/ 0 w 62"/>
                    <a:gd name="T3" fmla="*/ 10 h 61"/>
                    <a:gd name="T4" fmla="*/ 11 w 62"/>
                    <a:gd name="T5" fmla="*/ 0 h 61"/>
                    <a:gd name="T6" fmla="*/ 62 w 62"/>
                    <a:gd name="T7" fmla="*/ 50 h 61"/>
                    <a:gd name="T8" fmla="*/ 51 w 62"/>
                    <a:gd name="T9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61">
                      <a:moveTo>
                        <a:pt x="51" y="61"/>
                      </a:moveTo>
                      <a:lnTo>
                        <a:pt x="0" y="10"/>
                      </a:lnTo>
                      <a:lnTo>
                        <a:pt x="11" y="0"/>
                      </a:lnTo>
                      <a:lnTo>
                        <a:pt x="62" y="50"/>
                      </a:lnTo>
                      <a:lnTo>
                        <a:pt x="51" y="6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6" name="Freeform 972"/>
                <p:cNvSpPr>
                  <a:spLocks/>
                </p:cNvSpPr>
                <p:nvPr/>
              </p:nvSpPr>
              <p:spPr bwMode="auto">
                <a:xfrm>
                  <a:off x="5350" y="1595"/>
                  <a:ext cx="37" cy="37"/>
                </a:xfrm>
                <a:custGeom>
                  <a:avLst/>
                  <a:gdLst>
                    <a:gd name="T0" fmla="*/ 0 w 37"/>
                    <a:gd name="T1" fmla="*/ 26 h 37"/>
                    <a:gd name="T2" fmla="*/ 25 w 37"/>
                    <a:gd name="T3" fmla="*/ 0 h 37"/>
                    <a:gd name="T4" fmla="*/ 37 w 37"/>
                    <a:gd name="T5" fmla="*/ 11 h 37"/>
                    <a:gd name="T6" fmla="*/ 10 w 37"/>
                    <a:gd name="T7" fmla="*/ 37 h 37"/>
                    <a:gd name="T8" fmla="*/ 0 w 37"/>
                    <a:gd name="T9" fmla="*/ 2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7">
                      <a:moveTo>
                        <a:pt x="0" y="26"/>
                      </a:moveTo>
                      <a:lnTo>
                        <a:pt x="25" y="0"/>
                      </a:lnTo>
                      <a:lnTo>
                        <a:pt x="37" y="11"/>
                      </a:lnTo>
                      <a:lnTo>
                        <a:pt x="10" y="3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9F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7" name="Freeform 973"/>
                <p:cNvSpPr>
                  <a:spLocks/>
                </p:cNvSpPr>
                <p:nvPr/>
              </p:nvSpPr>
              <p:spPr bwMode="auto">
                <a:xfrm>
                  <a:off x="5344" y="1627"/>
                  <a:ext cx="57" cy="57"/>
                </a:xfrm>
                <a:custGeom>
                  <a:avLst/>
                  <a:gdLst>
                    <a:gd name="T0" fmla="*/ 11 w 57"/>
                    <a:gd name="T1" fmla="*/ 0 h 57"/>
                    <a:gd name="T2" fmla="*/ 57 w 57"/>
                    <a:gd name="T3" fmla="*/ 46 h 57"/>
                    <a:gd name="T4" fmla="*/ 46 w 57"/>
                    <a:gd name="T5" fmla="*/ 57 h 57"/>
                    <a:gd name="T6" fmla="*/ 0 w 57"/>
                    <a:gd name="T7" fmla="*/ 11 h 57"/>
                    <a:gd name="T8" fmla="*/ 11 w 57"/>
                    <a:gd name="T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11" y="0"/>
                      </a:moveTo>
                      <a:lnTo>
                        <a:pt x="57" y="46"/>
                      </a:lnTo>
                      <a:lnTo>
                        <a:pt x="46" y="5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8" name="Freeform 974"/>
                <p:cNvSpPr>
                  <a:spLocks noEditPoints="1"/>
                </p:cNvSpPr>
                <p:nvPr/>
              </p:nvSpPr>
              <p:spPr bwMode="auto">
                <a:xfrm>
                  <a:off x="5313" y="1658"/>
                  <a:ext cx="38" cy="39"/>
                </a:xfrm>
                <a:custGeom>
                  <a:avLst/>
                  <a:gdLst>
                    <a:gd name="T0" fmla="*/ 0 w 38"/>
                    <a:gd name="T1" fmla="*/ 11 h 39"/>
                    <a:gd name="T2" fmla="*/ 11 w 38"/>
                    <a:gd name="T3" fmla="*/ 0 h 39"/>
                    <a:gd name="T4" fmla="*/ 38 w 38"/>
                    <a:gd name="T5" fmla="*/ 29 h 39"/>
                    <a:gd name="T6" fmla="*/ 27 w 38"/>
                    <a:gd name="T7" fmla="*/ 39 h 39"/>
                    <a:gd name="T8" fmla="*/ 0 w 38"/>
                    <a:gd name="T9" fmla="*/ 11 h 39"/>
                    <a:gd name="T10" fmla="*/ 38 w 38"/>
                    <a:gd name="T11" fmla="*/ 29 h 39"/>
                    <a:gd name="T12" fmla="*/ 27 w 38"/>
                    <a:gd name="T13" fmla="*/ 39 h 39"/>
                    <a:gd name="T14" fmla="*/ 0 w 38"/>
                    <a:gd name="T15" fmla="*/ 11 h 39"/>
                    <a:gd name="T16" fmla="*/ 11 w 38"/>
                    <a:gd name="T17" fmla="*/ 0 h 39"/>
                    <a:gd name="T18" fmla="*/ 38 w 38"/>
                    <a:gd name="T19" fmla="*/ 2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39">
                      <a:moveTo>
                        <a:pt x="0" y="11"/>
                      </a:moveTo>
                      <a:lnTo>
                        <a:pt x="11" y="0"/>
                      </a:lnTo>
                      <a:lnTo>
                        <a:pt x="38" y="29"/>
                      </a:lnTo>
                      <a:lnTo>
                        <a:pt x="27" y="39"/>
                      </a:lnTo>
                      <a:lnTo>
                        <a:pt x="0" y="11"/>
                      </a:lnTo>
                      <a:close/>
                      <a:moveTo>
                        <a:pt x="38" y="29"/>
                      </a:moveTo>
                      <a:lnTo>
                        <a:pt x="27" y="39"/>
                      </a:ln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3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59" name="Freeform 975"/>
                <p:cNvSpPr>
                  <a:spLocks/>
                </p:cNvSpPr>
                <p:nvPr/>
              </p:nvSpPr>
              <p:spPr bwMode="auto">
                <a:xfrm>
                  <a:off x="5298" y="1560"/>
                  <a:ext cx="11" cy="14"/>
                </a:xfrm>
                <a:custGeom>
                  <a:avLst/>
                  <a:gdLst>
                    <a:gd name="T0" fmla="*/ 11 w 11"/>
                    <a:gd name="T1" fmla="*/ 13 h 14"/>
                    <a:gd name="T2" fmla="*/ 9 w 11"/>
                    <a:gd name="T3" fmla="*/ 14 h 14"/>
                    <a:gd name="T4" fmla="*/ 0 w 11"/>
                    <a:gd name="T5" fmla="*/ 1 h 14"/>
                    <a:gd name="T6" fmla="*/ 2 w 11"/>
                    <a:gd name="T7" fmla="*/ 0 h 14"/>
                    <a:gd name="T8" fmla="*/ 11 w 11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4">
                      <a:moveTo>
                        <a:pt x="11" y="13"/>
                      </a:moveTo>
                      <a:lnTo>
                        <a:pt x="9" y="14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11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0" name="Freeform 976"/>
                <p:cNvSpPr>
                  <a:spLocks noEditPoints="1"/>
                </p:cNvSpPr>
                <p:nvPr/>
              </p:nvSpPr>
              <p:spPr bwMode="auto">
                <a:xfrm>
                  <a:off x="5298" y="1561"/>
                  <a:ext cx="15" cy="15"/>
                </a:xfrm>
                <a:custGeom>
                  <a:avLst/>
                  <a:gdLst>
                    <a:gd name="T0" fmla="*/ 15 w 15"/>
                    <a:gd name="T1" fmla="*/ 8 h 15"/>
                    <a:gd name="T2" fmla="*/ 4 w 15"/>
                    <a:gd name="T3" fmla="*/ 15 h 15"/>
                    <a:gd name="T4" fmla="*/ 1 w 15"/>
                    <a:gd name="T5" fmla="*/ 14 h 15"/>
                    <a:gd name="T6" fmla="*/ 8 w 15"/>
                    <a:gd name="T7" fmla="*/ 0 h 15"/>
                    <a:gd name="T8" fmla="*/ 11 w 15"/>
                    <a:gd name="T9" fmla="*/ 1 h 15"/>
                    <a:gd name="T10" fmla="*/ 15 w 15"/>
                    <a:gd name="T11" fmla="*/ 8 h 15"/>
                    <a:gd name="T12" fmla="*/ 0 w 15"/>
                    <a:gd name="T13" fmla="*/ 9 h 15"/>
                    <a:gd name="T14" fmla="*/ 0 w 15"/>
                    <a:gd name="T15" fmla="*/ 8 h 15"/>
                    <a:gd name="T16" fmla="*/ 15 w 15"/>
                    <a:gd name="T17" fmla="*/ 8 h 15"/>
                    <a:gd name="T18" fmla="*/ 15 w 15"/>
                    <a:gd name="T19" fmla="*/ 9 h 15"/>
                    <a:gd name="T20" fmla="*/ 0 w 15"/>
                    <a:gd name="T21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15">
                      <a:moveTo>
                        <a:pt x="15" y="8"/>
                      </a:moveTo>
                      <a:lnTo>
                        <a:pt x="4" y="15"/>
                      </a:lnTo>
                      <a:lnTo>
                        <a:pt x="1" y="14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5" y="8"/>
                      </a:lnTo>
                      <a:close/>
                      <a:moveTo>
                        <a:pt x="0" y="9"/>
                      </a:moveTo>
                      <a:lnTo>
                        <a:pt x="0" y="8"/>
                      </a:lnTo>
                      <a:lnTo>
                        <a:pt x="15" y="8"/>
                      </a:lnTo>
                      <a:lnTo>
                        <a:pt x="15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1" name="Freeform 977"/>
                <p:cNvSpPr>
                  <a:spLocks/>
                </p:cNvSpPr>
                <p:nvPr/>
              </p:nvSpPr>
              <p:spPr bwMode="auto">
                <a:xfrm>
                  <a:off x="5298" y="1544"/>
                  <a:ext cx="27" cy="27"/>
                </a:xfrm>
                <a:custGeom>
                  <a:avLst/>
                  <a:gdLst>
                    <a:gd name="T0" fmla="*/ 0 w 27"/>
                    <a:gd name="T1" fmla="*/ 16 h 27"/>
                    <a:gd name="T2" fmla="*/ 16 w 27"/>
                    <a:gd name="T3" fmla="*/ 0 h 27"/>
                    <a:gd name="T4" fmla="*/ 27 w 27"/>
                    <a:gd name="T5" fmla="*/ 11 h 27"/>
                    <a:gd name="T6" fmla="*/ 11 w 27"/>
                    <a:gd name="T7" fmla="*/ 27 h 27"/>
                    <a:gd name="T8" fmla="*/ 0 w 27"/>
                    <a:gd name="T9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0" y="16"/>
                      </a:moveTo>
                      <a:lnTo>
                        <a:pt x="16" y="0"/>
                      </a:lnTo>
                      <a:lnTo>
                        <a:pt x="27" y="11"/>
                      </a:lnTo>
                      <a:lnTo>
                        <a:pt x="11" y="2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2" name="Freeform 978"/>
                <p:cNvSpPr>
                  <a:spLocks/>
                </p:cNvSpPr>
                <p:nvPr/>
              </p:nvSpPr>
              <p:spPr bwMode="auto">
                <a:xfrm>
                  <a:off x="5298" y="1559"/>
                  <a:ext cx="11" cy="11"/>
                </a:xfrm>
                <a:custGeom>
                  <a:avLst/>
                  <a:gdLst>
                    <a:gd name="T0" fmla="*/ 0 w 11"/>
                    <a:gd name="T1" fmla="*/ 0 h 11"/>
                    <a:gd name="T2" fmla="*/ 0 w 11"/>
                    <a:gd name="T3" fmla="*/ 0 h 11"/>
                    <a:gd name="T4" fmla="*/ 11 w 11"/>
                    <a:gd name="T5" fmla="*/ 11 h 11"/>
                    <a:gd name="T6" fmla="*/ 10 w 11"/>
                    <a:gd name="T7" fmla="*/ 11 h 11"/>
                    <a:gd name="T8" fmla="*/ 0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11"/>
                      </a:lnTo>
                      <a:lnTo>
                        <a:pt x="1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F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3" name="Freeform 979"/>
                <p:cNvSpPr>
                  <a:spLocks/>
                </p:cNvSpPr>
                <p:nvPr/>
              </p:nvSpPr>
              <p:spPr bwMode="auto">
                <a:xfrm>
                  <a:off x="5299" y="1555"/>
                  <a:ext cx="12" cy="16"/>
                </a:xfrm>
                <a:custGeom>
                  <a:avLst/>
                  <a:gdLst>
                    <a:gd name="T0" fmla="*/ 0 w 12"/>
                    <a:gd name="T1" fmla="*/ 3 h 16"/>
                    <a:gd name="T2" fmla="*/ 5 w 12"/>
                    <a:gd name="T3" fmla="*/ 0 h 16"/>
                    <a:gd name="T4" fmla="*/ 12 w 12"/>
                    <a:gd name="T5" fmla="*/ 14 h 16"/>
                    <a:gd name="T6" fmla="*/ 8 w 12"/>
                    <a:gd name="T7" fmla="*/ 16 h 16"/>
                    <a:gd name="T8" fmla="*/ 0 w 12"/>
                    <a:gd name="T9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12" y="14"/>
                      </a:lnTo>
                      <a:lnTo>
                        <a:pt x="8" y="1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9F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4" name="Freeform 980"/>
                <p:cNvSpPr>
                  <a:spLocks/>
                </p:cNvSpPr>
                <p:nvPr/>
              </p:nvSpPr>
              <p:spPr bwMode="auto">
                <a:xfrm>
                  <a:off x="5314" y="1544"/>
                  <a:ext cx="14" cy="13"/>
                </a:xfrm>
                <a:custGeom>
                  <a:avLst/>
                  <a:gdLst>
                    <a:gd name="T0" fmla="*/ 11 w 14"/>
                    <a:gd name="T1" fmla="*/ 0 h 13"/>
                    <a:gd name="T2" fmla="*/ 14 w 14"/>
                    <a:gd name="T3" fmla="*/ 2 h 13"/>
                    <a:gd name="T4" fmla="*/ 2 w 14"/>
                    <a:gd name="T5" fmla="*/ 13 h 13"/>
                    <a:gd name="T6" fmla="*/ 0 w 14"/>
                    <a:gd name="T7" fmla="*/ 11 h 13"/>
                    <a:gd name="T8" fmla="*/ 11 w 14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1" y="0"/>
                      </a:moveTo>
                      <a:lnTo>
                        <a:pt x="14" y="2"/>
                      </a:lnTo>
                      <a:lnTo>
                        <a:pt x="2" y="1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5" name="Freeform 981"/>
                <p:cNvSpPr>
                  <a:spLocks/>
                </p:cNvSpPr>
                <p:nvPr/>
              </p:nvSpPr>
              <p:spPr bwMode="auto">
                <a:xfrm>
                  <a:off x="5316" y="1537"/>
                  <a:ext cx="9" cy="16"/>
                </a:xfrm>
                <a:custGeom>
                  <a:avLst/>
                  <a:gdLst>
                    <a:gd name="T0" fmla="*/ 4 w 9"/>
                    <a:gd name="T1" fmla="*/ 0 h 16"/>
                    <a:gd name="T2" fmla="*/ 9 w 9"/>
                    <a:gd name="T3" fmla="*/ 1 h 16"/>
                    <a:gd name="T4" fmla="*/ 5 w 9"/>
                    <a:gd name="T5" fmla="*/ 16 h 16"/>
                    <a:gd name="T6" fmla="*/ 0 w 9"/>
                    <a:gd name="T7" fmla="*/ 14 h 16"/>
                    <a:gd name="T8" fmla="*/ 4 w 9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6">
                      <a:moveTo>
                        <a:pt x="4" y="0"/>
                      </a:moveTo>
                      <a:lnTo>
                        <a:pt x="9" y="1"/>
                      </a:lnTo>
                      <a:lnTo>
                        <a:pt x="5" y="16"/>
                      </a:lnTo>
                      <a:lnTo>
                        <a:pt x="0" y="1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6" name="Freeform 982"/>
                <p:cNvSpPr>
                  <a:spLocks/>
                </p:cNvSpPr>
                <p:nvPr/>
              </p:nvSpPr>
              <p:spPr bwMode="auto">
                <a:xfrm>
                  <a:off x="5316" y="1540"/>
                  <a:ext cx="18" cy="17"/>
                </a:xfrm>
                <a:custGeom>
                  <a:avLst/>
                  <a:gdLst>
                    <a:gd name="T0" fmla="*/ 0 w 18"/>
                    <a:gd name="T1" fmla="*/ 6 h 17"/>
                    <a:gd name="T2" fmla="*/ 7 w 18"/>
                    <a:gd name="T3" fmla="*/ 0 h 17"/>
                    <a:gd name="T4" fmla="*/ 18 w 18"/>
                    <a:gd name="T5" fmla="*/ 11 h 17"/>
                    <a:gd name="T6" fmla="*/ 12 w 18"/>
                    <a:gd name="T7" fmla="*/ 17 h 17"/>
                    <a:gd name="T8" fmla="*/ 0 w 18"/>
                    <a:gd name="T9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0" y="6"/>
                      </a:moveTo>
                      <a:lnTo>
                        <a:pt x="7" y="0"/>
                      </a:lnTo>
                      <a:lnTo>
                        <a:pt x="18" y="11"/>
                      </a:lnTo>
                      <a:lnTo>
                        <a:pt x="12" y="17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7" name="Freeform 983"/>
                <p:cNvSpPr>
                  <a:spLocks/>
                </p:cNvSpPr>
                <p:nvPr/>
              </p:nvSpPr>
              <p:spPr bwMode="auto">
                <a:xfrm>
                  <a:off x="5299" y="1561"/>
                  <a:ext cx="66" cy="66"/>
                </a:xfrm>
                <a:custGeom>
                  <a:avLst/>
                  <a:gdLst>
                    <a:gd name="T0" fmla="*/ 11 w 66"/>
                    <a:gd name="T1" fmla="*/ 0 h 66"/>
                    <a:gd name="T2" fmla="*/ 66 w 66"/>
                    <a:gd name="T3" fmla="*/ 55 h 66"/>
                    <a:gd name="T4" fmla="*/ 56 w 66"/>
                    <a:gd name="T5" fmla="*/ 66 h 66"/>
                    <a:gd name="T6" fmla="*/ 0 w 66"/>
                    <a:gd name="T7" fmla="*/ 11 h 66"/>
                    <a:gd name="T8" fmla="*/ 11 w 66"/>
                    <a:gd name="T9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66">
                      <a:moveTo>
                        <a:pt x="11" y="0"/>
                      </a:moveTo>
                      <a:lnTo>
                        <a:pt x="66" y="55"/>
                      </a:lnTo>
                      <a:lnTo>
                        <a:pt x="56" y="66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8" name="Freeform 984"/>
                <p:cNvSpPr>
                  <a:spLocks/>
                </p:cNvSpPr>
                <p:nvPr/>
              </p:nvSpPr>
              <p:spPr bwMode="auto">
                <a:xfrm>
                  <a:off x="5300" y="1564"/>
                  <a:ext cx="65" cy="64"/>
                </a:xfrm>
                <a:custGeom>
                  <a:avLst/>
                  <a:gdLst>
                    <a:gd name="T0" fmla="*/ 11 w 65"/>
                    <a:gd name="T1" fmla="*/ 0 h 64"/>
                    <a:gd name="T2" fmla="*/ 65 w 65"/>
                    <a:gd name="T3" fmla="*/ 53 h 64"/>
                    <a:gd name="T4" fmla="*/ 54 w 65"/>
                    <a:gd name="T5" fmla="*/ 64 h 64"/>
                    <a:gd name="T6" fmla="*/ 0 w 65"/>
                    <a:gd name="T7" fmla="*/ 11 h 64"/>
                    <a:gd name="T8" fmla="*/ 11 w 65"/>
                    <a:gd name="T9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4">
                      <a:moveTo>
                        <a:pt x="11" y="0"/>
                      </a:moveTo>
                      <a:lnTo>
                        <a:pt x="65" y="53"/>
                      </a:lnTo>
                      <a:lnTo>
                        <a:pt x="54" y="6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69" name="Freeform 985"/>
                <p:cNvSpPr>
                  <a:spLocks/>
                </p:cNvSpPr>
                <p:nvPr/>
              </p:nvSpPr>
              <p:spPr bwMode="auto">
                <a:xfrm>
                  <a:off x="5300" y="1564"/>
                  <a:ext cx="18" cy="18"/>
                </a:xfrm>
                <a:custGeom>
                  <a:avLst/>
                  <a:gdLst>
                    <a:gd name="T0" fmla="*/ 11 w 18"/>
                    <a:gd name="T1" fmla="*/ 0 h 18"/>
                    <a:gd name="T2" fmla="*/ 18 w 18"/>
                    <a:gd name="T3" fmla="*/ 7 h 18"/>
                    <a:gd name="T4" fmla="*/ 7 w 18"/>
                    <a:gd name="T5" fmla="*/ 18 h 18"/>
                    <a:gd name="T6" fmla="*/ 0 w 18"/>
                    <a:gd name="T7" fmla="*/ 12 h 18"/>
                    <a:gd name="T8" fmla="*/ 11 w 18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1" y="0"/>
                      </a:moveTo>
                      <a:lnTo>
                        <a:pt x="18" y="7"/>
                      </a:lnTo>
                      <a:lnTo>
                        <a:pt x="7" y="18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0" name="Freeform 986"/>
                <p:cNvSpPr>
                  <a:spLocks/>
                </p:cNvSpPr>
                <p:nvPr/>
              </p:nvSpPr>
              <p:spPr bwMode="auto">
                <a:xfrm>
                  <a:off x="5254" y="1603"/>
                  <a:ext cx="13" cy="14"/>
                </a:xfrm>
                <a:custGeom>
                  <a:avLst/>
                  <a:gdLst>
                    <a:gd name="T0" fmla="*/ 10 w 13"/>
                    <a:gd name="T1" fmla="*/ 0 h 14"/>
                    <a:gd name="T2" fmla="*/ 13 w 13"/>
                    <a:gd name="T3" fmla="*/ 2 h 14"/>
                    <a:gd name="T4" fmla="*/ 3 w 13"/>
                    <a:gd name="T5" fmla="*/ 14 h 14"/>
                    <a:gd name="T6" fmla="*/ 0 w 13"/>
                    <a:gd name="T7" fmla="*/ 12 h 14"/>
                    <a:gd name="T8" fmla="*/ 10 w 13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0" y="0"/>
                      </a:moveTo>
                      <a:lnTo>
                        <a:pt x="13" y="2"/>
                      </a:lnTo>
                      <a:lnTo>
                        <a:pt x="3" y="14"/>
                      </a:lnTo>
                      <a:lnTo>
                        <a:pt x="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1" name="Freeform 987"/>
                <p:cNvSpPr>
                  <a:spLocks/>
                </p:cNvSpPr>
                <p:nvPr/>
              </p:nvSpPr>
              <p:spPr bwMode="auto">
                <a:xfrm>
                  <a:off x="5261" y="1609"/>
                  <a:ext cx="12" cy="14"/>
                </a:xfrm>
                <a:custGeom>
                  <a:avLst/>
                  <a:gdLst>
                    <a:gd name="T0" fmla="*/ 10 w 12"/>
                    <a:gd name="T1" fmla="*/ 0 h 14"/>
                    <a:gd name="T2" fmla="*/ 12 w 12"/>
                    <a:gd name="T3" fmla="*/ 2 h 14"/>
                    <a:gd name="T4" fmla="*/ 3 w 12"/>
                    <a:gd name="T5" fmla="*/ 14 h 14"/>
                    <a:gd name="T6" fmla="*/ 0 w 12"/>
                    <a:gd name="T7" fmla="*/ 12 h 14"/>
                    <a:gd name="T8" fmla="*/ 10 w 12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10" y="0"/>
                      </a:moveTo>
                      <a:lnTo>
                        <a:pt x="12" y="2"/>
                      </a:lnTo>
                      <a:lnTo>
                        <a:pt x="3" y="14"/>
                      </a:lnTo>
                      <a:lnTo>
                        <a:pt x="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2" name="Freeform 988"/>
                <p:cNvSpPr>
                  <a:spLocks/>
                </p:cNvSpPr>
                <p:nvPr/>
              </p:nvSpPr>
              <p:spPr bwMode="auto">
                <a:xfrm>
                  <a:off x="5261" y="1604"/>
                  <a:ext cx="16" cy="17"/>
                </a:xfrm>
                <a:custGeom>
                  <a:avLst/>
                  <a:gdLst>
                    <a:gd name="T0" fmla="*/ 16 w 16"/>
                    <a:gd name="T1" fmla="*/ 12 h 17"/>
                    <a:gd name="T2" fmla="*/ 11 w 16"/>
                    <a:gd name="T3" fmla="*/ 17 h 17"/>
                    <a:gd name="T4" fmla="*/ 0 w 16"/>
                    <a:gd name="T5" fmla="*/ 6 h 17"/>
                    <a:gd name="T6" fmla="*/ 6 w 16"/>
                    <a:gd name="T7" fmla="*/ 0 h 17"/>
                    <a:gd name="T8" fmla="*/ 16 w 16"/>
                    <a:gd name="T9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16" y="12"/>
                      </a:moveTo>
                      <a:lnTo>
                        <a:pt x="11" y="1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6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3" name="Freeform 989"/>
                <p:cNvSpPr>
                  <a:spLocks/>
                </p:cNvSpPr>
                <p:nvPr/>
              </p:nvSpPr>
              <p:spPr bwMode="auto">
                <a:xfrm>
                  <a:off x="5286" y="1576"/>
                  <a:ext cx="19" cy="20"/>
                </a:xfrm>
                <a:custGeom>
                  <a:avLst/>
                  <a:gdLst>
                    <a:gd name="T0" fmla="*/ 19 w 19"/>
                    <a:gd name="T1" fmla="*/ 11 h 20"/>
                    <a:gd name="T2" fmla="*/ 11 w 19"/>
                    <a:gd name="T3" fmla="*/ 20 h 20"/>
                    <a:gd name="T4" fmla="*/ 0 w 19"/>
                    <a:gd name="T5" fmla="*/ 8 h 20"/>
                    <a:gd name="T6" fmla="*/ 8 w 19"/>
                    <a:gd name="T7" fmla="*/ 0 h 20"/>
                    <a:gd name="T8" fmla="*/ 19 w 19"/>
                    <a:gd name="T9" fmla="*/ 1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0">
                      <a:moveTo>
                        <a:pt x="19" y="11"/>
                      </a:moveTo>
                      <a:lnTo>
                        <a:pt x="11" y="20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4" name="Rectangle 990"/>
                <p:cNvSpPr>
                  <a:spLocks noChangeArrowheads="1"/>
                </p:cNvSpPr>
                <p:nvPr/>
              </p:nvSpPr>
              <p:spPr bwMode="auto">
                <a:xfrm>
                  <a:off x="5283" y="1590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5" name="Freeform 991"/>
                <p:cNvSpPr>
                  <a:spLocks/>
                </p:cNvSpPr>
                <p:nvPr/>
              </p:nvSpPr>
              <p:spPr bwMode="auto">
                <a:xfrm>
                  <a:off x="5269" y="1598"/>
                  <a:ext cx="16" cy="18"/>
                </a:xfrm>
                <a:custGeom>
                  <a:avLst/>
                  <a:gdLst>
                    <a:gd name="T0" fmla="*/ 0 w 16"/>
                    <a:gd name="T1" fmla="*/ 5 h 18"/>
                    <a:gd name="T2" fmla="*/ 8 w 16"/>
                    <a:gd name="T3" fmla="*/ 0 h 18"/>
                    <a:gd name="T4" fmla="*/ 16 w 16"/>
                    <a:gd name="T5" fmla="*/ 13 h 18"/>
                    <a:gd name="T6" fmla="*/ 8 w 16"/>
                    <a:gd name="T7" fmla="*/ 18 h 18"/>
                    <a:gd name="T8" fmla="*/ 0 w 16"/>
                    <a:gd name="T9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0" y="5"/>
                      </a:moveTo>
                      <a:lnTo>
                        <a:pt x="8" y="0"/>
                      </a:lnTo>
                      <a:lnTo>
                        <a:pt x="16" y="13"/>
                      </a:lnTo>
                      <a:lnTo>
                        <a:pt x="8" y="18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6" name="Freeform 992"/>
                <p:cNvSpPr>
                  <a:spLocks/>
                </p:cNvSpPr>
                <p:nvPr/>
              </p:nvSpPr>
              <p:spPr bwMode="auto">
                <a:xfrm>
                  <a:off x="5283" y="1583"/>
                  <a:ext cx="16" cy="19"/>
                </a:xfrm>
                <a:custGeom>
                  <a:avLst/>
                  <a:gdLst>
                    <a:gd name="T0" fmla="*/ 0 w 16"/>
                    <a:gd name="T1" fmla="*/ 5 h 19"/>
                    <a:gd name="T2" fmla="*/ 9 w 16"/>
                    <a:gd name="T3" fmla="*/ 0 h 19"/>
                    <a:gd name="T4" fmla="*/ 16 w 16"/>
                    <a:gd name="T5" fmla="*/ 14 h 19"/>
                    <a:gd name="T6" fmla="*/ 7 w 16"/>
                    <a:gd name="T7" fmla="*/ 19 h 19"/>
                    <a:gd name="T8" fmla="*/ 0 w 16"/>
                    <a:gd name="T9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9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6" y="14"/>
                      </a:lnTo>
                      <a:lnTo>
                        <a:pt x="7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7" name="Freeform 993"/>
                <p:cNvSpPr>
                  <a:spLocks/>
                </p:cNvSpPr>
                <p:nvPr/>
              </p:nvSpPr>
              <p:spPr bwMode="auto">
                <a:xfrm>
                  <a:off x="5261" y="1577"/>
                  <a:ext cx="44" cy="44"/>
                </a:xfrm>
                <a:custGeom>
                  <a:avLst/>
                  <a:gdLst>
                    <a:gd name="T0" fmla="*/ 44 w 44"/>
                    <a:gd name="T1" fmla="*/ 11 h 44"/>
                    <a:gd name="T2" fmla="*/ 11 w 44"/>
                    <a:gd name="T3" fmla="*/ 44 h 44"/>
                    <a:gd name="T4" fmla="*/ 0 w 44"/>
                    <a:gd name="T5" fmla="*/ 33 h 44"/>
                    <a:gd name="T6" fmla="*/ 33 w 44"/>
                    <a:gd name="T7" fmla="*/ 0 h 44"/>
                    <a:gd name="T8" fmla="*/ 44 w 44"/>
                    <a:gd name="T9" fmla="*/ 1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44" y="11"/>
                      </a:moveTo>
                      <a:lnTo>
                        <a:pt x="11" y="44"/>
                      </a:lnTo>
                      <a:lnTo>
                        <a:pt x="0" y="33"/>
                      </a:lnTo>
                      <a:lnTo>
                        <a:pt x="33" y="0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8" name="Freeform 994"/>
                <p:cNvSpPr>
                  <a:spLocks/>
                </p:cNvSpPr>
                <p:nvPr/>
              </p:nvSpPr>
              <p:spPr bwMode="auto">
                <a:xfrm>
                  <a:off x="5206" y="1566"/>
                  <a:ext cx="53" cy="46"/>
                </a:xfrm>
                <a:custGeom>
                  <a:avLst/>
                  <a:gdLst>
                    <a:gd name="T0" fmla="*/ 9 w 53"/>
                    <a:gd name="T1" fmla="*/ 0 h 46"/>
                    <a:gd name="T2" fmla="*/ 53 w 53"/>
                    <a:gd name="T3" fmla="*/ 33 h 46"/>
                    <a:gd name="T4" fmla="*/ 44 w 53"/>
                    <a:gd name="T5" fmla="*/ 46 h 46"/>
                    <a:gd name="T6" fmla="*/ 0 w 53"/>
                    <a:gd name="T7" fmla="*/ 12 h 46"/>
                    <a:gd name="T8" fmla="*/ 9 w 53"/>
                    <a:gd name="T9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46">
                      <a:moveTo>
                        <a:pt x="9" y="0"/>
                      </a:moveTo>
                      <a:lnTo>
                        <a:pt x="53" y="33"/>
                      </a:lnTo>
                      <a:lnTo>
                        <a:pt x="44" y="46"/>
                      </a:lnTo>
                      <a:lnTo>
                        <a:pt x="0" y="1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79" name="Rectangle 995"/>
                <p:cNvSpPr>
                  <a:spLocks noChangeArrowheads="1"/>
                </p:cNvSpPr>
                <p:nvPr/>
              </p:nvSpPr>
              <p:spPr bwMode="auto">
                <a:xfrm>
                  <a:off x="5289" y="1545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0" name="Freeform 996"/>
                <p:cNvSpPr>
                  <a:spLocks/>
                </p:cNvSpPr>
                <p:nvPr/>
              </p:nvSpPr>
              <p:spPr bwMode="auto">
                <a:xfrm>
                  <a:off x="5291" y="1553"/>
                  <a:ext cx="12" cy="11"/>
                </a:xfrm>
                <a:custGeom>
                  <a:avLst/>
                  <a:gdLst>
                    <a:gd name="T0" fmla="*/ 0 w 12"/>
                    <a:gd name="T1" fmla="*/ 0 h 11"/>
                    <a:gd name="T2" fmla="*/ 1 w 12"/>
                    <a:gd name="T3" fmla="*/ 0 h 11"/>
                    <a:gd name="T4" fmla="*/ 12 w 12"/>
                    <a:gd name="T5" fmla="*/ 11 h 11"/>
                    <a:gd name="T6" fmla="*/ 11 w 12"/>
                    <a:gd name="T7" fmla="*/ 11 h 11"/>
                    <a:gd name="T8" fmla="*/ 0 w 12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2" y="11"/>
                      </a:lnTo>
                      <a:lnTo>
                        <a:pt x="1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F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1" name="Freeform 997"/>
                <p:cNvSpPr>
                  <a:spLocks/>
                </p:cNvSpPr>
                <p:nvPr/>
              </p:nvSpPr>
              <p:spPr bwMode="auto">
                <a:xfrm>
                  <a:off x="5291" y="1550"/>
                  <a:ext cx="15" cy="13"/>
                </a:xfrm>
                <a:custGeom>
                  <a:avLst/>
                  <a:gdLst>
                    <a:gd name="T0" fmla="*/ 0 w 15"/>
                    <a:gd name="T1" fmla="*/ 4 h 13"/>
                    <a:gd name="T2" fmla="*/ 3 w 15"/>
                    <a:gd name="T3" fmla="*/ 0 h 13"/>
                    <a:gd name="T4" fmla="*/ 15 w 15"/>
                    <a:gd name="T5" fmla="*/ 9 h 13"/>
                    <a:gd name="T6" fmla="*/ 12 w 15"/>
                    <a:gd name="T7" fmla="*/ 13 h 13"/>
                    <a:gd name="T8" fmla="*/ 0 w 15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15" y="9"/>
                      </a:lnTo>
                      <a:lnTo>
                        <a:pt x="12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9F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2" name="Rectangle 998"/>
                <p:cNvSpPr>
                  <a:spLocks noChangeArrowheads="1"/>
                </p:cNvSpPr>
                <p:nvPr/>
              </p:nvSpPr>
              <p:spPr bwMode="auto">
                <a:xfrm>
                  <a:off x="5264" y="1570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3" name="Freeform 999"/>
                <p:cNvSpPr>
                  <a:spLocks/>
                </p:cNvSpPr>
                <p:nvPr/>
              </p:nvSpPr>
              <p:spPr bwMode="auto">
                <a:xfrm>
                  <a:off x="5266" y="1547"/>
                  <a:ext cx="29" cy="28"/>
                </a:xfrm>
                <a:custGeom>
                  <a:avLst/>
                  <a:gdLst>
                    <a:gd name="T0" fmla="*/ 29 w 29"/>
                    <a:gd name="T1" fmla="*/ 11 h 28"/>
                    <a:gd name="T2" fmla="*/ 11 w 29"/>
                    <a:gd name="T3" fmla="*/ 28 h 28"/>
                    <a:gd name="T4" fmla="*/ 0 w 29"/>
                    <a:gd name="T5" fmla="*/ 17 h 28"/>
                    <a:gd name="T6" fmla="*/ 18 w 29"/>
                    <a:gd name="T7" fmla="*/ 0 h 28"/>
                    <a:gd name="T8" fmla="*/ 29 w 29"/>
                    <a:gd name="T9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">
                      <a:moveTo>
                        <a:pt x="29" y="11"/>
                      </a:moveTo>
                      <a:lnTo>
                        <a:pt x="11" y="28"/>
                      </a:lnTo>
                      <a:lnTo>
                        <a:pt x="0" y="17"/>
                      </a:lnTo>
                      <a:lnTo>
                        <a:pt x="18" y="0"/>
                      </a:lnTo>
                      <a:lnTo>
                        <a:pt x="29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4" name="Freeform 1000"/>
                <p:cNvSpPr>
                  <a:spLocks/>
                </p:cNvSpPr>
                <p:nvPr/>
              </p:nvSpPr>
              <p:spPr bwMode="auto">
                <a:xfrm>
                  <a:off x="5266" y="1565"/>
                  <a:ext cx="31" cy="31"/>
                </a:xfrm>
                <a:custGeom>
                  <a:avLst/>
                  <a:gdLst>
                    <a:gd name="T0" fmla="*/ 11 w 31"/>
                    <a:gd name="T1" fmla="*/ 0 h 31"/>
                    <a:gd name="T2" fmla="*/ 31 w 31"/>
                    <a:gd name="T3" fmla="*/ 20 h 31"/>
                    <a:gd name="T4" fmla="*/ 20 w 31"/>
                    <a:gd name="T5" fmla="*/ 31 h 31"/>
                    <a:gd name="T6" fmla="*/ 0 w 31"/>
                    <a:gd name="T7" fmla="*/ 11 h 31"/>
                    <a:gd name="T8" fmla="*/ 11 w 31"/>
                    <a:gd name="T9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1">
                      <a:moveTo>
                        <a:pt x="11" y="0"/>
                      </a:moveTo>
                      <a:lnTo>
                        <a:pt x="31" y="20"/>
                      </a:lnTo>
                      <a:lnTo>
                        <a:pt x="20" y="31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5" name="Freeform 1001"/>
                <p:cNvSpPr>
                  <a:spLocks/>
                </p:cNvSpPr>
                <p:nvPr/>
              </p:nvSpPr>
              <p:spPr bwMode="auto">
                <a:xfrm>
                  <a:off x="5254" y="1604"/>
                  <a:ext cx="70" cy="65"/>
                </a:xfrm>
                <a:custGeom>
                  <a:avLst/>
                  <a:gdLst>
                    <a:gd name="T0" fmla="*/ 11 w 70"/>
                    <a:gd name="T1" fmla="*/ 0 h 65"/>
                    <a:gd name="T2" fmla="*/ 70 w 70"/>
                    <a:gd name="T3" fmla="*/ 54 h 65"/>
                    <a:gd name="T4" fmla="*/ 59 w 70"/>
                    <a:gd name="T5" fmla="*/ 65 h 65"/>
                    <a:gd name="T6" fmla="*/ 0 w 70"/>
                    <a:gd name="T7" fmla="*/ 11 h 65"/>
                    <a:gd name="T8" fmla="*/ 11 w 70"/>
                    <a:gd name="T9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65">
                      <a:moveTo>
                        <a:pt x="11" y="0"/>
                      </a:moveTo>
                      <a:lnTo>
                        <a:pt x="70" y="54"/>
                      </a:lnTo>
                      <a:lnTo>
                        <a:pt x="59" y="6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6" name="Freeform 1002"/>
                <p:cNvSpPr>
                  <a:spLocks/>
                </p:cNvSpPr>
                <p:nvPr/>
              </p:nvSpPr>
              <p:spPr bwMode="auto">
                <a:xfrm>
                  <a:off x="5263" y="1611"/>
                  <a:ext cx="61" cy="58"/>
                </a:xfrm>
                <a:custGeom>
                  <a:avLst/>
                  <a:gdLst>
                    <a:gd name="T0" fmla="*/ 11 w 61"/>
                    <a:gd name="T1" fmla="*/ 0 h 58"/>
                    <a:gd name="T2" fmla="*/ 61 w 61"/>
                    <a:gd name="T3" fmla="*/ 47 h 58"/>
                    <a:gd name="T4" fmla="*/ 50 w 61"/>
                    <a:gd name="T5" fmla="*/ 58 h 58"/>
                    <a:gd name="T6" fmla="*/ 0 w 61"/>
                    <a:gd name="T7" fmla="*/ 12 h 58"/>
                    <a:gd name="T8" fmla="*/ 11 w 61"/>
                    <a:gd name="T9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58">
                      <a:moveTo>
                        <a:pt x="11" y="0"/>
                      </a:moveTo>
                      <a:lnTo>
                        <a:pt x="61" y="47"/>
                      </a:lnTo>
                      <a:lnTo>
                        <a:pt x="50" y="58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7" name="Freeform 1003"/>
                <p:cNvSpPr>
                  <a:spLocks/>
                </p:cNvSpPr>
                <p:nvPr/>
              </p:nvSpPr>
              <p:spPr bwMode="auto">
                <a:xfrm>
                  <a:off x="5254" y="1604"/>
                  <a:ext cx="70" cy="65"/>
                </a:xfrm>
                <a:custGeom>
                  <a:avLst/>
                  <a:gdLst>
                    <a:gd name="T0" fmla="*/ 11 w 70"/>
                    <a:gd name="T1" fmla="*/ 0 h 65"/>
                    <a:gd name="T2" fmla="*/ 70 w 70"/>
                    <a:gd name="T3" fmla="*/ 54 h 65"/>
                    <a:gd name="T4" fmla="*/ 59 w 70"/>
                    <a:gd name="T5" fmla="*/ 65 h 65"/>
                    <a:gd name="T6" fmla="*/ 0 w 70"/>
                    <a:gd name="T7" fmla="*/ 11 h 65"/>
                    <a:gd name="T8" fmla="*/ 11 w 70"/>
                    <a:gd name="T9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65">
                      <a:moveTo>
                        <a:pt x="11" y="0"/>
                      </a:moveTo>
                      <a:lnTo>
                        <a:pt x="70" y="54"/>
                      </a:lnTo>
                      <a:lnTo>
                        <a:pt x="59" y="6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8" name="Freeform 1004"/>
                <p:cNvSpPr>
                  <a:spLocks/>
                </p:cNvSpPr>
                <p:nvPr/>
              </p:nvSpPr>
              <p:spPr bwMode="auto">
                <a:xfrm>
                  <a:off x="5284" y="1546"/>
                  <a:ext cx="81" cy="81"/>
                </a:xfrm>
                <a:custGeom>
                  <a:avLst/>
                  <a:gdLst>
                    <a:gd name="T0" fmla="*/ 11 w 81"/>
                    <a:gd name="T1" fmla="*/ 0 h 81"/>
                    <a:gd name="T2" fmla="*/ 81 w 81"/>
                    <a:gd name="T3" fmla="*/ 70 h 81"/>
                    <a:gd name="T4" fmla="*/ 71 w 81"/>
                    <a:gd name="T5" fmla="*/ 81 h 81"/>
                    <a:gd name="T6" fmla="*/ 0 w 81"/>
                    <a:gd name="T7" fmla="*/ 11 h 81"/>
                    <a:gd name="T8" fmla="*/ 11 w 81"/>
                    <a:gd name="T9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1">
                      <a:moveTo>
                        <a:pt x="11" y="0"/>
                      </a:moveTo>
                      <a:lnTo>
                        <a:pt x="81" y="70"/>
                      </a:lnTo>
                      <a:lnTo>
                        <a:pt x="71" y="81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89" name="Freeform 1005"/>
                <p:cNvSpPr>
                  <a:spLocks/>
                </p:cNvSpPr>
                <p:nvPr/>
              </p:nvSpPr>
              <p:spPr bwMode="auto">
                <a:xfrm>
                  <a:off x="5284" y="1547"/>
                  <a:ext cx="26" cy="25"/>
                </a:xfrm>
                <a:custGeom>
                  <a:avLst/>
                  <a:gdLst>
                    <a:gd name="T0" fmla="*/ 12 w 26"/>
                    <a:gd name="T1" fmla="*/ 0 h 25"/>
                    <a:gd name="T2" fmla="*/ 26 w 26"/>
                    <a:gd name="T3" fmla="*/ 14 h 25"/>
                    <a:gd name="T4" fmla="*/ 15 w 26"/>
                    <a:gd name="T5" fmla="*/ 25 h 25"/>
                    <a:gd name="T6" fmla="*/ 0 w 26"/>
                    <a:gd name="T7" fmla="*/ 11 h 25"/>
                    <a:gd name="T8" fmla="*/ 12 w 26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2" y="0"/>
                      </a:moveTo>
                      <a:lnTo>
                        <a:pt x="26" y="14"/>
                      </a:lnTo>
                      <a:lnTo>
                        <a:pt x="15" y="25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0" name="Freeform 1006"/>
                <p:cNvSpPr>
                  <a:spLocks/>
                </p:cNvSpPr>
                <p:nvPr/>
              </p:nvSpPr>
              <p:spPr bwMode="auto">
                <a:xfrm>
                  <a:off x="5291" y="1552"/>
                  <a:ext cx="18" cy="19"/>
                </a:xfrm>
                <a:custGeom>
                  <a:avLst/>
                  <a:gdLst>
                    <a:gd name="T0" fmla="*/ 11 w 18"/>
                    <a:gd name="T1" fmla="*/ 0 h 19"/>
                    <a:gd name="T2" fmla="*/ 18 w 18"/>
                    <a:gd name="T3" fmla="*/ 8 h 19"/>
                    <a:gd name="T4" fmla="*/ 7 w 18"/>
                    <a:gd name="T5" fmla="*/ 19 h 19"/>
                    <a:gd name="T6" fmla="*/ 0 w 18"/>
                    <a:gd name="T7" fmla="*/ 11 h 19"/>
                    <a:gd name="T8" fmla="*/ 11 w 18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9">
                      <a:moveTo>
                        <a:pt x="11" y="0"/>
                      </a:moveTo>
                      <a:lnTo>
                        <a:pt x="18" y="8"/>
                      </a:lnTo>
                      <a:lnTo>
                        <a:pt x="7" y="19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1" name="Freeform 1007"/>
                <p:cNvSpPr>
                  <a:spLocks/>
                </p:cNvSpPr>
                <p:nvPr/>
              </p:nvSpPr>
              <p:spPr bwMode="auto">
                <a:xfrm>
                  <a:off x="5294" y="1577"/>
                  <a:ext cx="15" cy="14"/>
                </a:xfrm>
                <a:custGeom>
                  <a:avLst/>
                  <a:gdLst>
                    <a:gd name="T0" fmla="*/ 11 w 15"/>
                    <a:gd name="T1" fmla="*/ 0 h 14"/>
                    <a:gd name="T2" fmla="*/ 15 w 15"/>
                    <a:gd name="T3" fmla="*/ 4 h 14"/>
                    <a:gd name="T4" fmla="*/ 4 w 15"/>
                    <a:gd name="T5" fmla="*/ 14 h 14"/>
                    <a:gd name="T6" fmla="*/ 0 w 15"/>
                    <a:gd name="T7" fmla="*/ 10 h 14"/>
                    <a:gd name="T8" fmla="*/ 11 w 15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1" y="0"/>
                      </a:moveTo>
                      <a:lnTo>
                        <a:pt x="15" y="4"/>
                      </a:lnTo>
                      <a:lnTo>
                        <a:pt x="4" y="14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2" name="Freeform 1008"/>
                <p:cNvSpPr>
                  <a:spLocks/>
                </p:cNvSpPr>
                <p:nvPr/>
              </p:nvSpPr>
              <p:spPr bwMode="auto">
                <a:xfrm>
                  <a:off x="5295" y="1576"/>
                  <a:ext cx="11" cy="14"/>
                </a:xfrm>
                <a:custGeom>
                  <a:avLst/>
                  <a:gdLst>
                    <a:gd name="T0" fmla="*/ 9 w 11"/>
                    <a:gd name="T1" fmla="*/ 0 h 14"/>
                    <a:gd name="T2" fmla="*/ 11 w 11"/>
                    <a:gd name="T3" fmla="*/ 2 h 14"/>
                    <a:gd name="T4" fmla="*/ 2 w 11"/>
                    <a:gd name="T5" fmla="*/ 14 h 14"/>
                    <a:gd name="T6" fmla="*/ 0 w 11"/>
                    <a:gd name="T7" fmla="*/ 12 h 14"/>
                    <a:gd name="T8" fmla="*/ 9 w 11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4">
                      <a:moveTo>
                        <a:pt x="9" y="0"/>
                      </a:moveTo>
                      <a:lnTo>
                        <a:pt x="11" y="2"/>
                      </a:lnTo>
                      <a:lnTo>
                        <a:pt x="2" y="14"/>
                      </a:lnTo>
                      <a:lnTo>
                        <a:pt x="0" y="1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3" name="Freeform 1009"/>
                <p:cNvSpPr>
                  <a:spLocks/>
                </p:cNvSpPr>
                <p:nvPr/>
              </p:nvSpPr>
              <p:spPr bwMode="auto">
                <a:xfrm>
                  <a:off x="5263" y="1578"/>
                  <a:ext cx="44" cy="44"/>
                </a:xfrm>
                <a:custGeom>
                  <a:avLst/>
                  <a:gdLst>
                    <a:gd name="T0" fmla="*/ 44 w 44"/>
                    <a:gd name="T1" fmla="*/ 11 h 44"/>
                    <a:gd name="T2" fmla="*/ 11 w 44"/>
                    <a:gd name="T3" fmla="*/ 44 h 44"/>
                    <a:gd name="T4" fmla="*/ 0 w 44"/>
                    <a:gd name="T5" fmla="*/ 34 h 44"/>
                    <a:gd name="T6" fmla="*/ 33 w 44"/>
                    <a:gd name="T7" fmla="*/ 0 h 44"/>
                    <a:gd name="T8" fmla="*/ 44 w 44"/>
                    <a:gd name="T9" fmla="*/ 1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44" y="11"/>
                      </a:moveTo>
                      <a:lnTo>
                        <a:pt x="11" y="44"/>
                      </a:lnTo>
                      <a:lnTo>
                        <a:pt x="0" y="34"/>
                      </a:lnTo>
                      <a:lnTo>
                        <a:pt x="33" y="0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4" name="Freeform 1010"/>
                <p:cNvSpPr>
                  <a:spLocks/>
                </p:cNvSpPr>
                <p:nvPr/>
              </p:nvSpPr>
              <p:spPr bwMode="auto">
                <a:xfrm>
                  <a:off x="5268" y="1563"/>
                  <a:ext cx="22" cy="23"/>
                </a:xfrm>
                <a:custGeom>
                  <a:avLst/>
                  <a:gdLst>
                    <a:gd name="T0" fmla="*/ 9 w 22"/>
                    <a:gd name="T1" fmla="*/ 23 h 23"/>
                    <a:gd name="T2" fmla="*/ 0 w 22"/>
                    <a:gd name="T3" fmla="*/ 8 h 23"/>
                    <a:gd name="T4" fmla="*/ 13 w 22"/>
                    <a:gd name="T5" fmla="*/ 0 h 23"/>
                    <a:gd name="T6" fmla="*/ 22 w 22"/>
                    <a:gd name="T7" fmla="*/ 16 h 23"/>
                    <a:gd name="T8" fmla="*/ 9 w 22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9" y="23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2" y="16"/>
                      </a:lnTo>
                      <a:lnTo>
                        <a:pt x="9" y="2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5" name="Freeform 1011"/>
                <p:cNvSpPr>
                  <a:spLocks/>
                </p:cNvSpPr>
                <p:nvPr/>
              </p:nvSpPr>
              <p:spPr bwMode="auto">
                <a:xfrm>
                  <a:off x="5272" y="1559"/>
                  <a:ext cx="28" cy="33"/>
                </a:xfrm>
                <a:custGeom>
                  <a:avLst/>
                  <a:gdLst>
                    <a:gd name="T0" fmla="*/ 14 w 28"/>
                    <a:gd name="T1" fmla="*/ 33 h 33"/>
                    <a:gd name="T2" fmla="*/ 0 w 28"/>
                    <a:gd name="T3" fmla="*/ 8 h 33"/>
                    <a:gd name="T4" fmla="*/ 13 w 28"/>
                    <a:gd name="T5" fmla="*/ 0 h 33"/>
                    <a:gd name="T6" fmla="*/ 28 w 28"/>
                    <a:gd name="T7" fmla="*/ 25 h 33"/>
                    <a:gd name="T8" fmla="*/ 14 w 28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3">
                      <a:moveTo>
                        <a:pt x="14" y="33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8" y="25"/>
                      </a:lnTo>
                      <a:lnTo>
                        <a:pt x="14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6" name="Freeform 1012"/>
                <p:cNvSpPr>
                  <a:spLocks/>
                </p:cNvSpPr>
                <p:nvPr/>
              </p:nvSpPr>
              <p:spPr bwMode="auto">
                <a:xfrm>
                  <a:off x="5275" y="1555"/>
                  <a:ext cx="29" cy="33"/>
                </a:xfrm>
                <a:custGeom>
                  <a:avLst/>
                  <a:gdLst>
                    <a:gd name="T0" fmla="*/ 15 w 29"/>
                    <a:gd name="T1" fmla="*/ 33 h 33"/>
                    <a:gd name="T2" fmla="*/ 0 w 29"/>
                    <a:gd name="T3" fmla="*/ 8 h 33"/>
                    <a:gd name="T4" fmla="*/ 14 w 29"/>
                    <a:gd name="T5" fmla="*/ 0 h 33"/>
                    <a:gd name="T6" fmla="*/ 29 w 29"/>
                    <a:gd name="T7" fmla="*/ 26 h 33"/>
                    <a:gd name="T8" fmla="*/ 15 w 29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3">
                      <a:moveTo>
                        <a:pt x="15" y="33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9" y="26"/>
                      </a:ln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7" name="Freeform 1013"/>
                <p:cNvSpPr>
                  <a:spLocks/>
                </p:cNvSpPr>
                <p:nvPr/>
              </p:nvSpPr>
              <p:spPr bwMode="auto">
                <a:xfrm>
                  <a:off x="5279" y="1551"/>
                  <a:ext cx="31" cy="39"/>
                </a:xfrm>
                <a:custGeom>
                  <a:avLst/>
                  <a:gdLst>
                    <a:gd name="T0" fmla="*/ 18 w 31"/>
                    <a:gd name="T1" fmla="*/ 39 h 39"/>
                    <a:gd name="T2" fmla="*/ 0 w 31"/>
                    <a:gd name="T3" fmla="*/ 8 h 39"/>
                    <a:gd name="T4" fmla="*/ 14 w 31"/>
                    <a:gd name="T5" fmla="*/ 0 h 39"/>
                    <a:gd name="T6" fmla="*/ 31 w 31"/>
                    <a:gd name="T7" fmla="*/ 31 h 39"/>
                    <a:gd name="T8" fmla="*/ 18 w 31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9">
                      <a:moveTo>
                        <a:pt x="18" y="39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31" y="31"/>
                      </a:lnTo>
                      <a:lnTo>
                        <a:pt x="18" y="3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8" name="Freeform 1014"/>
                <p:cNvSpPr>
                  <a:spLocks/>
                </p:cNvSpPr>
                <p:nvPr/>
              </p:nvSpPr>
              <p:spPr bwMode="auto">
                <a:xfrm>
                  <a:off x="5284" y="1548"/>
                  <a:ext cx="30" cy="38"/>
                </a:xfrm>
                <a:custGeom>
                  <a:avLst/>
                  <a:gdLst>
                    <a:gd name="T0" fmla="*/ 17 w 30"/>
                    <a:gd name="T1" fmla="*/ 38 h 38"/>
                    <a:gd name="T2" fmla="*/ 0 w 30"/>
                    <a:gd name="T3" fmla="*/ 8 h 38"/>
                    <a:gd name="T4" fmla="*/ 13 w 30"/>
                    <a:gd name="T5" fmla="*/ 0 h 38"/>
                    <a:gd name="T6" fmla="*/ 30 w 30"/>
                    <a:gd name="T7" fmla="*/ 30 h 38"/>
                    <a:gd name="T8" fmla="*/ 17 w 30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8">
                      <a:moveTo>
                        <a:pt x="17" y="38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0" y="30"/>
                      </a:lnTo>
                      <a:lnTo>
                        <a:pt x="17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299" name="Freeform 1015"/>
                <p:cNvSpPr>
                  <a:spLocks/>
                </p:cNvSpPr>
                <p:nvPr/>
              </p:nvSpPr>
              <p:spPr bwMode="auto">
                <a:xfrm>
                  <a:off x="5301" y="1568"/>
                  <a:ext cx="17" cy="14"/>
                </a:xfrm>
                <a:custGeom>
                  <a:avLst/>
                  <a:gdLst>
                    <a:gd name="T0" fmla="*/ 4 w 17"/>
                    <a:gd name="T1" fmla="*/ 14 h 14"/>
                    <a:gd name="T2" fmla="*/ 0 w 17"/>
                    <a:gd name="T3" fmla="*/ 8 h 14"/>
                    <a:gd name="T4" fmla="*/ 13 w 17"/>
                    <a:gd name="T5" fmla="*/ 0 h 14"/>
                    <a:gd name="T6" fmla="*/ 17 w 17"/>
                    <a:gd name="T7" fmla="*/ 6 h 14"/>
                    <a:gd name="T8" fmla="*/ 4 w 17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4">
                      <a:moveTo>
                        <a:pt x="4" y="14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7" y="6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0" name="Freeform 1016"/>
                <p:cNvSpPr>
                  <a:spLocks/>
                </p:cNvSpPr>
                <p:nvPr/>
              </p:nvSpPr>
              <p:spPr bwMode="auto">
                <a:xfrm>
                  <a:off x="5436" y="1662"/>
                  <a:ext cx="16" cy="15"/>
                </a:xfrm>
                <a:custGeom>
                  <a:avLst/>
                  <a:gdLst>
                    <a:gd name="T0" fmla="*/ 0 w 16"/>
                    <a:gd name="T1" fmla="*/ 4 h 15"/>
                    <a:gd name="T2" fmla="*/ 5 w 16"/>
                    <a:gd name="T3" fmla="*/ 0 h 15"/>
                    <a:gd name="T4" fmla="*/ 16 w 16"/>
                    <a:gd name="T5" fmla="*/ 10 h 15"/>
                    <a:gd name="T6" fmla="*/ 11 w 16"/>
                    <a:gd name="T7" fmla="*/ 15 h 15"/>
                    <a:gd name="T8" fmla="*/ 0 w 16"/>
                    <a:gd name="T9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5">
                      <a:moveTo>
                        <a:pt x="0" y="4"/>
                      </a:moveTo>
                      <a:lnTo>
                        <a:pt x="5" y="0"/>
                      </a:lnTo>
                      <a:lnTo>
                        <a:pt x="16" y="10"/>
                      </a:lnTo>
                      <a:lnTo>
                        <a:pt x="11" y="15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1" name="Rectangle 1017"/>
                <p:cNvSpPr>
                  <a:spLocks noChangeArrowheads="1"/>
                </p:cNvSpPr>
                <p:nvPr/>
              </p:nvSpPr>
              <p:spPr bwMode="auto">
                <a:xfrm>
                  <a:off x="5422" y="1692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2" name="Freeform 1018"/>
                <p:cNvSpPr>
                  <a:spLocks noEditPoints="1"/>
                </p:cNvSpPr>
                <p:nvPr/>
              </p:nvSpPr>
              <p:spPr bwMode="auto">
                <a:xfrm>
                  <a:off x="5431" y="1660"/>
                  <a:ext cx="13" cy="16"/>
                </a:xfrm>
                <a:custGeom>
                  <a:avLst/>
                  <a:gdLst>
                    <a:gd name="T0" fmla="*/ 3 w 13"/>
                    <a:gd name="T1" fmla="*/ 16 h 16"/>
                    <a:gd name="T2" fmla="*/ 0 w 13"/>
                    <a:gd name="T3" fmla="*/ 3 h 16"/>
                    <a:gd name="T4" fmla="*/ 3 w 13"/>
                    <a:gd name="T5" fmla="*/ 1 h 16"/>
                    <a:gd name="T6" fmla="*/ 13 w 13"/>
                    <a:gd name="T7" fmla="*/ 12 h 16"/>
                    <a:gd name="T8" fmla="*/ 11 w 13"/>
                    <a:gd name="T9" fmla="*/ 14 h 16"/>
                    <a:gd name="T10" fmla="*/ 3 w 13"/>
                    <a:gd name="T11" fmla="*/ 16 h 16"/>
                    <a:gd name="T12" fmla="*/ 5 w 13"/>
                    <a:gd name="T13" fmla="*/ 0 h 16"/>
                    <a:gd name="T14" fmla="*/ 8 w 13"/>
                    <a:gd name="T15" fmla="*/ 1 h 16"/>
                    <a:gd name="T16" fmla="*/ 3 w 13"/>
                    <a:gd name="T17" fmla="*/ 16 h 16"/>
                    <a:gd name="T18" fmla="*/ 0 w 13"/>
                    <a:gd name="T19" fmla="*/ 15 h 16"/>
                    <a:gd name="T20" fmla="*/ 5 w 13"/>
                    <a:gd name="T2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" h="16">
                      <a:moveTo>
                        <a:pt x="3" y="16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13" y="12"/>
                      </a:lnTo>
                      <a:lnTo>
                        <a:pt x="11" y="14"/>
                      </a:lnTo>
                      <a:lnTo>
                        <a:pt x="3" y="16"/>
                      </a:lnTo>
                      <a:close/>
                      <a:moveTo>
                        <a:pt x="5" y="0"/>
                      </a:moveTo>
                      <a:lnTo>
                        <a:pt x="8" y="1"/>
                      </a:lnTo>
                      <a:lnTo>
                        <a:pt x="3" y="16"/>
                      </a:lnTo>
                      <a:lnTo>
                        <a:pt x="0" y="1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3" name="Freeform 1019"/>
                <p:cNvSpPr>
                  <a:spLocks/>
                </p:cNvSpPr>
                <p:nvPr/>
              </p:nvSpPr>
              <p:spPr bwMode="auto">
                <a:xfrm>
                  <a:off x="5418" y="1664"/>
                  <a:ext cx="27" cy="27"/>
                </a:xfrm>
                <a:custGeom>
                  <a:avLst/>
                  <a:gdLst>
                    <a:gd name="T0" fmla="*/ 0 w 27"/>
                    <a:gd name="T1" fmla="*/ 16 h 27"/>
                    <a:gd name="T2" fmla="*/ 16 w 27"/>
                    <a:gd name="T3" fmla="*/ 0 h 27"/>
                    <a:gd name="T4" fmla="*/ 27 w 27"/>
                    <a:gd name="T5" fmla="*/ 10 h 27"/>
                    <a:gd name="T6" fmla="*/ 11 w 27"/>
                    <a:gd name="T7" fmla="*/ 27 h 27"/>
                    <a:gd name="T8" fmla="*/ 0 w 27"/>
                    <a:gd name="T9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0" y="16"/>
                      </a:moveTo>
                      <a:lnTo>
                        <a:pt x="16" y="0"/>
                      </a:lnTo>
                      <a:lnTo>
                        <a:pt x="27" y="10"/>
                      </a:lnTo>
                      <a:lnTo>
                        <a:pt x="11" y="2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4" name="Freeform 1020"/>
                <p:cNvSpPr>
                  <a:spLocks/>
                </p:cNvSpPr>
                <p:nvPr/>
              </p:nvSpPr>
              <p:spPr bwMode="auto">
                <a:xfrm>
                  <a:off x="5436" y="1659"/>
                  <a:ext cx="8" cy="15"/>
                </a:xfrm>
                <a:custGeom>
                  <a:avLst/>
                  <a:gdLst>
                    <a:gd name="T0" fmla="*/ 6 w 8"/>
                    <a:gd name="T1" fmla="*/ 0 h 15"/>
                    <a:gd name="T2" fmla="*/ 8 w 8"/>
                    <a:gd name="T3" fmla="*/ 1 h 15"/>
                    <a:gd name="T4" fmla="*/ 2 w 8"/>
                    <a:gd name="T5" fmla="*/ 15 h 15"/>
                    <a:gd name="T6" fmla="*/ 0 w 8"/>
                    <a:gd name="T7" fmla="*/ 14 h 15"/>
                    <a:gd name="T8" fmla="*/ 6 w 8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5">
                      <a:moveTo>
                        <a:pt x="6" y="0"/>
                      </a:moveTo>
                      <a:lnTo>
                        <a:pt x="8" y="1"/>
                      </a:lnTo>
                      <a:lnTo>
                        <a:pt x="2" y="15"/>
                      </a:lnTo>
                      <a:lnTo>
                        <a:pt x="0" y="1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5" name="Freeform 1021"/>
                <p:cNvSpPr>
                  <a:spLocks/>
                </p:cNvSpPr>
                <p:nvPr/>
              </p:nvSpPr>
              <p:spPr bwMode="auto">
                <a:xfrm>
                  <a:off x="5434" y="1660"/>
                  <a:ext cx="12" cy="12"/>
                </a:xfrm>
                <a:custGeom>
                  <a:avLst/>
                  <a:gdLst>
                    <a:gd name="T0" fmla="*/ 1 w 12"/>
                    <a:gd name="T1" fmla="*/ 12 h 12"/>
                    <a:gd name="T2" fmla="*/ 0 w 12"/>
                    <a:gd name="T3" fmla="*/ 11 h 12"/>
                    <a:gd name="T4" fmla="*/ 11 w 12"/>
                    <a:gd name="T5" fmla="*/ 0 h 12"/>
                    <a:gd name="T6" fmla="*/ 12 w 12"/>
                    <a:gd name="T7" fmla="*/ 1 h 12"/>
                    <a:gd name="T8" fmla="*/ 1 w 12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" y="12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12" y="1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6" name="Freeform 1022"/>
                <p:cNvSpPr>
                  <a:spLocks/>
                </p:cNvSpPr>
                <p:nvPr/>
              </p:nvSpPr>
              <p:spPr bwMode="auto">
                <a:xfrm>
                  <a:off x="5409" y="1672"/>
                  <a:ext cx="12" cy="12"/>
                </a:xfrm>
                <a:custGeom>
                  <a:avLst/>
                  <a:gdLst>
                    <a:gd name="T0" fmla="*/ 12 w 12"/>
                    <a:gd name="T1" fmla="*/ 11 h 12"/>
                    <a:gd name="T2" fmla="*/ 10 w 12"/>
                    <a:gd name="T3" fmla="*/ 12 h 12"/>
                    <a:gd name="T4" fmla="*/ 0 w 12"/>
                    <a:gd name="T5" fmla="*/ 1 h 12"/>
                    <a:gd name="T6" fmla="*/ 1 w 12"/>
                    <a:gd name="T7" fmla="*/ 0 h 12"/>
                    <a:gd name="T8" fmla="*/ 12 w 12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2" y="11"/>
                      </a:moveTo>
                      <a:lnTo>
                        <a:pt x="10" y="12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7" name="Freeform 1023"/>
                <p:cNvSpPr>
                  <a:spLocks noEditPoints="1"/>
                </p:cNvSpPr>
                <p:nvPr/>
              </p:nvSpPr>
              <p:spPr bwMode="auto">
                <a:xfrm>
                  <a:off x="5399" y="1664"/>
                  <a:ext cx="22" cy="19"/>
                </a:xfrm>
                <a:custGeom>
                  <a:avLst/>
                  <a:gdLst>
                    <a:gd name="T0" fmla="*/ 10 w 22"/>
                    <a:gd name="T1" fmla="*/ 4 h 19"/>
                    <a:gd name="T2" fmla="*/ 20 w 22"/>
                    <a:gd name="T3" fmla="*/ 8 h 19"/>
                    <a:gd name="T4" fmla="*/ 22 w 22"/>
                    <a:gd name="T5" fmla="*/ 11 h 19"/>
                    <a:gd name="T6" fmla="*/ 8 w 22"/>
                    <a:gd name="T7" fmla="*/ 18 h 19"/>
                    <a:gd name="T8" fmla="*/ 7 w 22"/>
                    <a:gd name="T9" fmla="*/ 15 h 19"/>
                    <a:gd name="T10" fmla="*/ 10 w 22"/>
                    <a:gd name="T11" fmla="*/ 4 h 19"/>
                    <a:gd name="T12" fmla="*/ 7 w 22"/>
                    <a:gd name="T13" fmla="*/ 17 h 19"/>
                    <a:gd name="T14" fmla="*/ 9 w 22"/>
                    <a:gd name="T15" fmla="*/ 5 h 19"/>
                    <a:gd name="T16" fmla="*/ 10 w 22"/>
                    <a:gd name="T17" fmla="*/ 4 h 19"/>
                    <a:gd name="T18" fmla="*/ 17 w 22"/>
                    <a:gd name="T19" fmla="*/ 18 h 19"/>
                    <a:gd name="T20" fmla="*/ 16 w 22"/>
                    <a:gd name="T21" fmla="*/ 19 h 19"/>
                    <a:gd name="T22" fmla="*/ 7 w 22"/>
                    <a:gd name="T23" fmla="*/ 17 h 19"/>
                    <a:gd name="T24" fmla="*/ 11 w 22"/>
                    <a:gd name="T25" fmla="*/ 0 h 19"/>
                    <a:gd name="T26" fmla="*/ 18 w 22"/>
                    <a:gd name="T27" fmla="*/ 6 h 19"/>
                    <a:gd name="T28" fmla="*/ 7 w 22"/>
                    <a:gd name="T29" fmla="*/ 17 h 19"/>
                    <a:gd name="T30" fmla="*/ 0 w 22"/>
                    <a:gd name="T31" fmla="*/ 10 h 19"/>
                    <a:gd name="T32" fmla="*/ 11 w 22"/>
                    <a:gd name="T3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" h="19">
                      <a:moveTo>
                        <a:pt x="10" y="4"/>
                      </a:moveTo>
                      <a:lnTo>
                        <a:pt x="20" y="8"/>
                      </a:lnTo>
                      <a:lnTo>
                        <a:pt x="22" y="11"/>
                      </a:lnTo>
                      <a:lnTo>
                        <a:pt x="8" y="18"/>
                      </a:lnTo>
                      <a:lnTo>
                        <a:pt x="7" y="15"/>
                      </a:lnTo>
                      <a:lnTo>
                        <a:pt x="10" y="4"/>
                      </a:lnTo>
                      <a:close/>
                      <a:moveTo>
                        <a:pt x="7" y="17"/>
                      </a:moveTo>
                      <a:lnTo>
                        <a:pt x="9" y="5"/>
                      </a:lnTo>
                      <a:lnTo>
                        <a:pt x="10" y="4"/>
                      </a:lnTo>
                      <a:lnTo>
                        <a:pt x="17" y="18"/>
                      </a:lnTo>
                      <a:lnTo>
                        <a:pt x="16" y="19"/>
                      </a:lnTo>
                      <a:lnTo>
                        <a:pt x="7" y="17"/>
                      </a:lnTo>
                      <a:close/>
                      <a:moveTo>
                        <a:pt x="11" y="0"/>
                      </a:moveTo>
                      <a:lnTo>
                        <a:pt x="18" y="6"/>
                      </a:lnTo>
                      <a:lnTo>
                        <a:pt x="7" y="17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8" name="Freeform 1024"/>
                <p:cNvSpPr>
                  <a:spLocks/>
                </p:cNvSpPr>
                <p:nvPr/>
              </p:nvSpPr>
              <p:spPr bwMode="auto">
                <a:xfrm>
                  <a:off x="5405" y="1666"/>
                  <a:ext cx="11" cy="11"/>
                </a:xfrm>
                <a:custGeom>
                  <a:avLst/>
                  <a:gdLst>
                    <a:gd name="T0" fmla="*/ 0 w 11"/>
                    <a:gd name="T1" fmla="*/ 0 h 11"/>
                    <a:gd name="T2" fmla="*/ 0 w 11"/>
                    <a:gd name="T3" fmla="*/ 0 h 11"/>
                    <a:gd name="T4" fmla="*/ 11 w 11"/>
                    <a:gd name="T5" fmla="*/ 11 h 11"/>
                    <a:gd name="T6" fmla="*/ 11 w 11"/>
                    <a:gd name="T7" fmla="*/ 11 h 11"/>
                    <a:gd name="T8" fmla="*/ 0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11"/>
                      </a:lnTo>
                      <a:lnTo>
                        <a:pt x="1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09" name="Freeform 1025"/>
                <p:cNvSpPr>
                  <a:spLocks/>
                </p:cNvSpPr>
                <p:nvPr/>
              </p:nvSpPr>
              <p:spPr bwMode="auto">
                <a:xfrm>
                  <a:off x="5410" y="1672"/>
                  <a:ext cx="25" cy="25"/>
                </a:xfrm>
                <a:custGeom>
                  <a:avLst/>
                  <a:gdLst>
                    <a:gd name="T0" fmla="*/ 11 w 25"/>
                    <a:gd name="T1" fmla="*/ 0 h 25"/>
                    <a:gd name="T2" fmla="*/ 25 w 25"/>
                    <a:gd name="T3" fmla="*/ 14 h 25"/>
                    <a:gd name="T4" fmla="*/ 14 w 25"/>
                    <a:gd name="T5" fmla="*/ 25 h 25"/>
                    <a:gd name="T6" fmla="*/ 0 w 25"/>
                    <a:gd name="T7" fmla="*/ 11 h 25"/>
                    <a:gd name="T8" fmla="*/ 11 w 25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11" y="0"/>
                      </a:moveTo>
                      <a:lnTo>
                        <a:pt x="25" y="14"/>
                      </a:lnTo>
                      <a:lnTo>
                        <a:pt x="14" y="2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0" name="Freeform 1026"/>
                <p:cNvSpPr>
                  <a:spLocks/>
                </p:cNvSpPr>
                <p:nvPr/>
              </p:nvSpPr>
              <p:spPr bwMode="auto">
                <a:xfrm>
                  <a:off x="5424" y="1670"/>
                  <a:ext cx="27" cy="27"/>
                </a:xfrm>
                <a:custGeom>
                  <a:avLst/>
                  <a:gdLst>
                    <a:gd name="T0" fmla="*/ 0 w 27"/>
                    <a:gd name="T1" fmla="*/ 16 h 27"/>
                    <a:gd name="T2" fmla="*/ 17 w 27"/>
                    <a:gd name="T3" fmla="*/ 0 h 27"/>
                    <a:gd name="T4" fmla="*/ 27 w 27"/>
                    <a:gd name="T5" fmla="*/ 11 h 27"/>
                    <a:gd name="T6" fmla="*/ 11 w 27"/>
                    <a:gd name="T7" fmla="*/ 27 h 27"/>
                    <a:gd name="T8" fmla="*/ 0 w 27"/>
                    <a:gd name="T9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0" y="16"/>
                      </a:moveTo>
                      <a:lnTo>
                        <a:pt x="17" y="0"/>
                      </a:lnTo>
                      <a:lnTo>
                        <a:pt x="27" y="11"/>
                      </a:lnTo>
                      <a:lnTo>
                        <a:pt x="11" y="2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1" name="Freeform 1027"/>
                <p:cNvSpPr>
                  <a:spLocks/>
                </p:cNvSpPr>
                <p:nvPr/>
              </p:nvSpPr>
              <p:spPr bwMode="auto">
                <a:xfrm>
                  <a:off x="5434" y="1664"/>
                  <a:ext cx="13" cy="13"/>
                </a:xfrm>
                <a:custGeom>
                  <a:avLst/>
                  <a:gdLst>
                    <a:gd name="T0" fmla="*/ 11 w 13"/>
                    <a:gd name="T1" fmla="*/ 0 h 13"/>
                    <a:gd name="T2" fmla="*/ 13 w 13"/>
                    <a:gd name="T3" fmla="*/ 2 h 13"/>
                    <a:gd name="T4" fmla="*/ 2 w 13"/>
                    <a:gd name="T5" fmla="*/ 13 h 13"/>
                    <a:gd name="T6" fmla="*/ 0 w 13"/>
                    <a:gd name="T7" fmla="*/ 10 h 13"/>
                    <a:gd name="T8" fmla="*/ 11 w 13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1" y="0"/>
                      </a:moveTo>
                      <a:lnTo>
                        <a:pt x="13" y="2"/>
                      </a:lnTo>
                      <a:lnTo>
                        <a:pt x="2" y="13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2" name="Freeform 1028"/>
                <p:cNvSpPr>
                  <a:spLocks/>
                </p:cNvSpPr>
                <p:nvPr/>
              </p:nvSpPr>
              <p:spPr bwMode="auto">
                <a:xfrm>
                  <a:off x="5428" y="1657"/>
                  <a:ext cx="12" cy="14"/>
                </a:xfrm>
                <a:custGeom>
                  <a:avLst/>
                  <a:gdLst>
                    <a:gd name="T0" fmla="*/ 0 w 12"/>
                    <a:gd name="T1" fmla="*/ 2 h 14"/>
                    <a:gd name="T2" fmla="*/ 2 w 12"/>
                    <a:gd name="T3" fmla="*/ 0 h 14"/>
                    <a:gd name="T4" fmla="*/ 12 w 12"/>
                    <a:gd name="T5" fmla="*/ 12 h 14"/>
                    <a:gd name="T6" fmla="*/ 10 w 12"/>
                    <a:gd name="T7" fmla="*/ 14 h 14"/>
                    <a:gd name="T8" fmla="*/ 0 w 12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2" y="12"/>
                      </a:lnTo>
                      <a:lnTo>
                        <a:pt x="10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3" name="Freeform 1029"/>
                <p:cNvSpPr>
                  <a:spLocks/>
                </p:cNvSpPr>
                <p:nvPr/>
              </p:nvSpPr>
              <p:spPr bwMode="auto">
                <a:xfrm>
                  <a:off x="5427" y="1658"/>
                  <a:ext cx="16" cy="7"/>
                </a:xfrm>
                <a:custGeom>
                  <a:avLst/>
                  <a:gdLst>
                    <a:gd name="T0" fmla="*/ 1 w 16"/>
                    <a:gd name="T1" fmla="*/ 7 h 7"/>
                    <a:gd name="T2" fmla="*/ 0 w 16"/>
                    <a:gd name="T3" fmla="*/ 5 h 7"/>
                    <a:gd name="T4" fmla="*/ 15 w 16"/>
                    <a:gd name="T5" fmla="*/ 0 h 7"/>
                    <a:gd name="T6" fmla="*/ 16 w 16"/>
                    <a:gd name="T7" fmla="*/ 2 h 7"/>
                    <a:gd name="T8" fmla="*/ 1 w 16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7">
                      <a:moveTo>
                        <a:pt x="1" y="7"/>
                      </a:moveTo>
                      <a:lnTo>
                        <a:pt x="0" y="5"/>
                      </a:lnTo>
                      <a:lnTo>
                        <a:pt x="15" y="0"/>
                      </a:lnTo>
                      <a:lnTo>
                        <a:pt x="16" y="2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4" name="Freeform 1030"/>
                <p:cNvSpPr>
                  <a:spLocks/>
                </p:cNvSpPr>
                <p:nvPr/>
              </p:nvSpPr>
              <p:spPr bwMode="auto">
                <a:xfrm>
                  <a:off x="5430" y="1655"/>
                  <a:ext cx="10" cy="13"/>
                </a:xfrm>
                <a:custGeom>
                  <a:avLst/>
                  <a:gdLst>
                    <a:gd name="T0" fmla="*/ 2 w 10"/>
                    <a:gd name="T1" fmla="*/ 13 h 13"/>
                    <a:gd name="T2" fmla="*/ 0 w 10"/>
                    <a:gd name="T3" fmla="*/ 13 h 13"/>
                    <a:gd name="T4" fmla="*/ 9 w 10"/>
                    <a:gd name="T5" fmla="*/ 0 h 13"/>
                    <a:gd name="T6" fmla="*/ 10 w 10"/>
                    <a:gd name="T7" fmla="*/ 1 h 13"/>
                    <a:gd name="T8" fmla="*/ 2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2" y="13"/>
                      </a:moveTo>
                      <a:lnTo>
                        <a:pt x="0" y="13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5" name="Freeform 1031"/>
                <p:cNvSpPr>
                  <a:spLocks/>
                </p:cNvSpPr>
                <p:nvPr/>
              </p:nvSpPr>
              <p:spPr bwMode="auto">
                <a:xfrm>
                  <a:off x="5424" y="1654"/>
                  <a:ext cx="14" cy="13"/>
                </a:xfrm>
                <a:custGeom>
                  <a:avLst/>
                  <a:gdLst>
                    <a:gd name="T0" fmla="*/ 11 w 14"/>
                    <a:gd name="T1" fmla="*/ 0 h 13"/>
                    <a:gd name="T2" fmla="*/ 14 w 14"/>
                    <a:gd name="T3" fmla="*/ 3 h 13"/>
                    <a:gd name="T4" fmla="*/ 3 w 14"/>
                    <a:gd name="T5" fmla="*/ 13 h 13"/>
                    <a:gd name="T6" fmla="*/ 0 w 14"/>
                    <a:gd name="T7" fmla="*/ 11 h 13"/>
                    <a:gd name="T8" fmla="*/ 11 w 14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1" y="0"/>
                      </a:moveTo>
                      <a:lnTo>
                        <a:pt x="14" y="3"/>
                      </a:lnTo>
                      <a:lnTo>
                        <a:pt x="3" y="1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6" name="Freeform 1032"/>
                <p:cNvSpPr>
                  <a:spLocks/>
                </p:cNvSpPr>
                <p:nvPr/>
              </p:nvSpPr>
              <p:spPr bwMode="auto">
                <a:xfrm>
                  <a:off x="5431" y="1654"/>
                  <a:ext cx="13" cy="14"/>
                </a:xfrm>
                <a:custGeom>
                  <a:avLst/>
                  <a:gdLst>
                    <a:gd name="T0" fmla="*/ 0 w 13"/>
                    <a:gd name="T1" fmla="*/ 2 h 14"/>
                    <a:gd name="T2" fmla="*/ 3 w 13"/>
                    <a:gd name="T3" fmla="*/ 0 h 14"/>
                    <a:gd name="T4" fmla="*/ 13 w 13"/>
                    <a:gd name="T5" fmla="*/ 11 h 14"/>
                    <a:gd name="T6" fmla="*/ 10 w 13"/>
                    <a:gd name="T7" fmla="*/ 14 h 14"/>
                    <a:gd name="T8" fmla="*/ 0 w 13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3" y="11"/>
                      </a:lnTo>
                      <a:lnTo>
                        <a:pt x="10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7" name="Freeform 1033"/>
                <p:cNvSpPr>
                  <a:spLocks/>
                </p:cNvSpPr>
                <p:nvPr/>
              </p:nvSpPr>
              <p:spPr bwMode="auto">
                <a:xfrm>
                  <a:off x="5429" y="1652"/>
                  <a:ext cx="13" cy="14"/>
                </a:xfrm>
                <a:custGeom>
                  <a:avLst/>
                  <a:gdLst>
                    <a:gd name="T0" fmla="*/ 0 w 13"/>
                    <a:gd name="T1" fmla="*/ 3 h 14"/>
                    <a:gd name="T2" fmla="*/ 3 w 13"/>
                    <a:gd name="T3" fmla="*/ 0 h 14"/>
                    <a:gd name="T4" fmla="*/ 13 w 13"/>
                    <a:gd name="T5" fmla="*/ 12 h 14"/>
                    <a:gd name="T6" fmla="*/ 10 w 13"/>
                    <a:gd name="T7" fmla="*/ 14 h 14"/>
                    <a:gd name="T8" fmla="*/ 0 w 13"/>
                    <a:gd name="T9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13" y="12"/>
                      </a:lnTo>
                      <a:lnTo>
                        <a:pt x="10" y="14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8" name="Freeform 1034"/>
                <p:cNvSpPr>
                  <a:spLocks/>
                </p:cNvSpPr>
                <p:nvPr/>
              </p:nvSpPr>
              <p:spPr bwMode="auto">
                <a:xfrm>
                  <a:off x="5424" y="1649"/>
                  <a:ext cx="16" cy="16"/>
                </a:xfrm>
                <a:custGeom>
                  <a:avLst/>
                  <a:gdLst>
                    <a:gd name="T0" fmla="*/ 0 w 16"/>
                    <a:gd name="T1" fmla="*/ 5 h 16"/>
                    <a:gd name="T2" fmla="*/ 5 w 16"/>
                    <a:gd name="T3" fmla="*/ 0 h 16"/>
                    <a:gd name="T4" fmla="*/ 16 w 16"/>
                    <a:gd name="T5" fmla="*/ 11 h 16"/>
                    <a:gd name="T6" fmla="*/ 11 w 16"/>
                    <a:gd name="T7" fmla="*/ 16 h 16"/>
                    <a:gd name="T8" fmla="*/ 0 w 16"/>
                    <a:gd name="T9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6" y="11"/>
                      </a:lnTo>
                      <a:lnTo>
                        <a:pt x="11" y="16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19" name="Freeform 1035"/>
                <p:cNvSpPr>
                  <a:spLocks/>
                </p:cNvSpPr>
                <p:nvPr/>
              </p:nvSpPr>
              <p:spPr bwMode="auto">
                <a:xfrm>
                  <a:off x="5430" y="1657"/>
                  <a:ext cx="15" cy="14"/>
                </a:xfrm>
                <a:custGeom>
                  <a:avLst/>
                  <a:gdLst>
                    <a:gd name="T0" fmla="*/ 4 w 15"/>
                    <a:gd name="T1" fmla="*/ 14 h 14"/>
                    <a:gd name="T2" fmla="*/ 0 w 15"/>
                    <a:gd name="T3" fmla="*/ 10 h 14"/>
                    <a:gd name="T4" fmla="*/ 12 w 15"/>
                    <a:gd name="T5" fmla="*/ 0 h 14"/>
                    <a:gd name="T6" fmla="*/ 15 w 15"/>
                    <a:gd name="T7" fmla="*/ 3 h 14"/>
                    <a:gd name="T8" fmla="*/ 4 w 15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4" y="14"/>
                      </a:moveTo>
                      <a:lnTo>
                        <a:pt x="0" y="10"/>
                      </a:lnTo>
                      <a:lnTo>
                        <a:pt x="12" y="0"/>
                      </a:lnTo>
                      <a:lnTo>
                        <a:pt x="15" y="3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0" name="Freeform 1036"/>
                <p:cNvSpPr>
                  <a:spLocks/>
                </p:cNvSpPr>
                <p:nvPr/>
              </p:nvSpPr>
              <p:spPr bwMode="auto">
                <a:xfrm>
                  <a:off x="5425" y="1663"/>
                  <a:ext cx="16" cy="7"/>
                </a:xfrm>
                <a:custGeom>
                  <a:avLst/>
                  <a:gdLst>
                    <a:gd name="T0" fmla="*/ 1 w 16"/>
                    <a:gd name="T1" fmla="*/ 7 h 7"/>
                    <a:gd name="T2" fmla="*/ 0 w 16"/>
                    <a:gd name="T3" fmla="*/ 4 h 7"/>
                    <a:gd name="T4" fmla="*/ 15 w 16"/>
                    <a:gd name="T5" fmla="*/ 0 h 7"/>
                    <a:gd name="T6" fmla="*/ 16 w 16"/>
                    <a:gd name="T7" fmla="*/ 3 h 7"/>
                    <a:gd name="T8" fmla="*/ 1 w 16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7">
                      <a:moveTo>
                        <a:pt x="1" y="7"/>
                      </a:moveTo>
                      <a:lnTo>
                        <a:pt x="0" y="4"/>
                      </a:lnTo>
                      <a:lnTo>
                        <a:pt x="15" y="0"/>
                      </a:lnTo>
                      <a:lnTo>
                        <a:pt x="16" y="3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1" name="Freeform 1037"/>
                <p:cNvSpPr>
                  <a:spLocks/>
                </p:cNvSpPr>
                <p:nvPr/>
              </p:nvSpPr>
              <p:spPr bwMode="auto">
                <a:xfrm>
                  <a:off x="5435" y="1659"/>
                  <a:ext cx="14" cy="13"/>
                </a:xfrm>
                <a:custGeom>
                  <a:avLst/>
                  <a:gdLst>
                    <a:gd name="T0" fmla="*/ 0 w 14"/>
                    <a:gd name="T1" fmla="*/ 3 h 13"/>
                    <a:gd name="T2" fmla="*/ 3 w 14"/>
                    <a:gd name="T3" fmla="*/ 0 h 13"/>
                    <a:gd name="T4" fmla="*/ 14 w 14"/>
                    <a:gd name="T5" fmla="*/ 10 h 13"/>
                    <a:gd name="T6" fmla="*/ 12 w 14"/>
                    <a:gd name="T7" fmla="*/ 13 h 13"/>
                    <a:gd name="T8" fmla="*/ 0 w 14"/>
                    <a:gd name="T9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14" y="10"/>
                      </a:lnTo>
                      <a:lnTo>
                        <a:pt x="12" y="1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2" name="Freeform 1038"/>
                <p:cNvSpPr>
                  <a:spLocks/>
                </p:cNvSpPr>
                <p:nvPr/>
              </p:nvSpPr>
              <p:spPr bwMode="auto">
                <a:xfrm>
                  <a:off x="5427" y="1657"/>
                  <a:ext cx="18" cy="17"/>
                </a:xfrm>
                <a:custGeom>
                  <a:avLst/>
                  <a:gdLst>
                    <a:gd name="T0" fmla="*/ 11 w 18"/>
                    <a:gd name="T1" fmla="*/ 0 h 17"/>
                    <a:gd name="T2" fmla="*/ 18 w 18"/>
                    <a:gd name="T3" fmla="*/ 7 h 17"/>
                    <a:gd name="T4" fmla="*/ 7 w 18"/>
                    <a:gd name="T5" fmla="*/ 17 h 17"/>
                    <a:gd name="T6" fmla="*/ 0 w 18"/>
                    <a:gd name="T7" fmla="*/ 10 h 17"/>
                    <a:gd name="T8" fmla="*/ 11 w 18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1" y="0"/>
                      </a:moveTo>
                      <a:lnTo>
                        <a:pt x="18" y="7"/>
                      </a:lnTo>
                      <a:lnTo>
                        <a:pt x="7" y="17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3" name="Freeform 1039"/>
                <p:cNvSpPr>
                  <a:spLocks/>
                </p:cNvSpPr>
                <p:nvPr/>
              </p:nvSpPr>
              <p:spPr bwMode="auto">
                <a:xfrm>
                  <a:off x="5429" y="1649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3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3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4" name="Freeform 1040"/>
                <p:cNvSpPr>
                  <a:spLocks/>
                </p:cNvSpPr>
                <p:nvPr/>
              </p:nvSpPr>
              <p:spPr bwMode="auto">
                <a:xfrm>
                  <a:off x="5414" y="1653"/>
                  <a:ext cx="35" cy="34"/>
                </a:xfrm>
                <a:custGeom>
                  <a:avLst/>
                  <a:gdLst>
                    <a:gd name="T0" fmla="*/ 0 w 35"/>
                    <a:gd name="T1" fmla="*/ 23 h 34"/>
                    <a:gd name="T2" fmla="*/ 24 w 35"/>
                    <a:gd name="T3" fmla="*/ 0 h 34"/>
                    <a:gd name="T4" fmla="*/ 35 w 35"/>
                    <a:gd name="T5" fmla="*/ 11 h 34"/>
                    <a:gd name="T6" fmla="*/ 11 w 35"/>
                    <a:gd name="T7" fmla="*/ 34 h 34"/>
                    <a:gd name="T8" fmla="*/ 0 w 35"/>
                    <a:gd name="T9" fmla="*/ 2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0" y="23"/>
                      </a:moveTo>
                      <a:lnTo>
                        <a:pt x="24" y="0"/>
                      </a:lnTo>
                      <a:lnTo>
                        <a:pt x="35" y="11"/>
                      </a:lnTo>
                      <a:lnTo>
                        <a:pt x="11" y="34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16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5" name="Freeform 1041"/>
                <p:cNvSpPr>
                  <a:spLocks/>
                </p:cNvSpPr>
                <p:nvPr/>
              </p:nvSpPr>
              <p:spPr bwMode="auto">
                <a:xfrm>
                  <a:off x="5434" y="1657"/>
                  <a:ext cx="14" cy="14"/>
                </a:xfrm>
                <a:custGeom>
                  <a:avLst/>
                  <a:gdLst>
                    <a:gd name="T0" fmla="*/ 0 w 14"/>
                    <a:gd name="T1" fmla="*/ 3 h 14"/>
                    <a:gd name="T2" fmla="*/ 3 w 14"/>
                    <a:gd name="T3" fmla="*/ 0 h 14"/>
                    <a:gd name="T4" fmla="*/ 14 w 14"/>
                    <a:gd name="T5" fmla="*/ 11 h 14"/>
                    <a:gd name="T6" fmla="*/ 11 w 14"/>
                    <a:gd name="T7" fmla="*/ 14 h 14"/>
                    <a:gd name="T8" fmla="*/ 0 w 14"/>
                    <a:gd name="T9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14" y="11"/>
                      </a:lnTo>
                      <a:lnTo>
                        <a:pt x="11" y="14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6" name="Freeform 1042"/>
                <p:cNvSpPr>
                  <a:spLocks/>
                </p:cNvSpPr>
                <p:nvPr/>
              </p:nvSpPr>
              <p:spPr bwMode="auto">
                <a:xfrm>
                  <a:off x="5411" y="1657"/>
                  <a:ext cx="27" cy="26"/>
                </a:xfrm>
                <a:custGeom>
                  <a:avLst/>
                  <a:gdLst>
                    <a:gd name="T0" fmla="*/ 0 w 27"/>
                    <a:gd name="T1" fmla="*/ 15 h 26"/>
                    <a:gd name="T2" fmla="*/ 16 w 27"/>
                    <a:gd name="T3" fmla="*/ 0 h 26"/>
                    <a:gd name="T4" fmla="*/ 27 w 27"/>
                    <a:gd name="T5" fmla="*/ 11 h 26"/>
                    <a:gd name="T6" fmla="*/ 10 w 27"/>
                    <a:gd name="T7" fmla="*/ 26 h 26"/>
                    <a:gd name="T8" fmla="*/ 0 w 27"/>
                    <a:gd name="T9" fmla="*/ 1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6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27" y="11"/>
                      </a:lnTo>
                      <a:lnTo>
                        <a:pt x="10" y="26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7" name="Freeform 1043"/>
                <p:cNvSpPr>
                  <a:spLocks/>
                </p:cNvSpPr>
                <p:nvPr/>
              </p:nvSpPr>
              <p:spPr bwMode="auto">
                <a:xfrm>
                  <a:off x="5427" y="1659"/>
                  <a:ext cx="15" cy="15"/>
                </a:xfrm>
                <a:custGeom>
                  <a:avLst/>
                  <a:gdLst>
                    <a:gd name="T0" fmla="*/ 11 w 15"/>
                    <a:gd name="T1" fmla="*/ 0 h 15"/>
                    <a:gd name="T2" fmla="*/ 15 w 15"/>
                    <a:gd name="T3" fmla="*/ 4 h 15"/>
                    <a:gd name="T4" fmla="*/ 4 w 15"/>
                    <a:gd name="T5" fmla="*/ 15 h 15"/>
                    <a:gd name="T6" fmla="*/ 0 w 15"/>
                    <a:gd name="T7" fmla="*/ 11 h 15"/>
                    <a:gd name="T8" fmla="*/ 11 w 15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1" y="0"/>
                      </a:moveTo>
                      <a:lnTo>
                        <a:pt x="15" y="4"/>
                      </a:lnTo>
                      <a:lnTo>
                        <a:pt x="4" y="1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8" name="Freeform 1044"/>
                <p:cNvSpPr>
                  <a:spLocks/>
                </p:cNvSpPr>
                <p:nvPr/>
              </p:nvSpPr>
              <p:spPr bwMode="auto">
                <a:xfrm>
                  <a:off x="5430" y="1657"/>
                  <a:ext cx="14" cy="15"/>
                </a:xfrm>
                <a:custGeom>
                  <a:avLst/>
                  <a:gdLst>
                    <a:gd name="T0" fmla="*/ 10 w 14"/>
                    <a:gd name="T1" fmla="*/ 0 h 15"/>
                    <a:gd name="T2" fmla="*/ 14 w 14"/>
                    <a:gd name="T3" fmla="*/ 3 h 15"/>
                    <a:gd name="T4" fmla="*/ 4 w 14"/>
                    <a:gd name="T5" fmla="*/ 15 h 15"/>
                    <a:gd name="T6" fmla="*/ 0 w 14"/>
                    <a:gd name="T7" fmla="*/ 12 h 15"/>
                    <a:gd name="T8" fmla="*/ 10 w 14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10" y="0"/>
                      </a:moveTo>
                      <a:lnTo>
                        <a:pt x="14" y="3"/>
                      </a:lnTo>
                      <a:lnTo>
                        <a:pt x="4" y="15"/>
                      </a:lnTo>
                      <a:lnTo>
                        <a:pt x="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A321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29" name="Rectangle 1045"/>
                <p:cNvSpPr>
                  <a:spLocks noChangeArrowheads="1"/>
                </p:cNvSpPr>
                <p:nvPr/>
              </p:nvSpPr>
              <p:spPr bwMode="auto">
                <a:xfrm>
                  <a:off x="5567" y="2278"/>
                  <a:ext cx="1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0" name="Rectangle 1046"/>
                <p:cNvSpPr>
                  <a:spLocks noChangeArrowheads="1"/>
                </p:cNvSpPr>
                <p:nvPr/>
              </p:nvSpPr>
              <p:spPr bwMode="auto">
                <a:xfrm>
                  <a:off x="5590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1" name="Rectangle 1047"/>
                <p:cNvSpPr>
                  <a:spLocks noChangeArrowheads="1"/>
                </p:cNvSpPr>
                <p:nvPr/>
              </p:nvSpPr>
              <p:spPr bwMode="auto">
                <a:xfrm>
                  <a:off x="5609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2" name="Rectangle 1048"/>
                <p:cNvSpPr>
                  <a:spLocks noChangeArrowheads="1"/>
                </p:cNvSpPr>
                <p:nvPr/>
              </p:nvSpPr>
              <p:spPr bwMode="auto">
                <a:xfrm>
                  <a:off x="5628" y="2278"/>
                  <a:ext cx="1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3" name="Freeform 1049"/>
                <p:cNvSpPr>
                  <a:spLocks/>
                </p:cNvSpPr>
                <p:nvPr/>
              </p:nvSpPr>
              <p:spPr bwMode="auto">
                <a:xfrm>
                  <a:off x="5608" y="2209"/>
                  <a:ext cx="12" cy="16"/>
                </a:xfrm>
                <a:custGeom>
                  <a:avLst/>
                  <a:gdLst>
                    <a:gd name="T0" fmla="*/ 0 w 12"/>
                    <a:gd name="T1" fmla="*/ 2 h 16"/>
                    <a:gd name="T2" fmla="*/ 4 w 12"/>
                    <a:gd name="T3" fmla="*/ 0 h 16"/>
                    <a:gd name="T4" fmla="*/ 12 w 12"/>
                    <a:gd name="T5" fmla="*/ 13 h 16"/>
                    <a:gd name="T6" fmla="*/ 7 w 12"/>
                    <a:gd name="T7" fmla="*/ 16 h 16"/>
                    <a:gd name="T8" fmla="*/ 0 w 1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12" y="13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4" name="Freeform 1050"/>
                <p:cNvSpPr>
                  <a:spLocks/>
                </p:cNvSpPr>
                <p:nvPr/>
              </p:nvSpPr>
              <p:spPr bwMode="auto">
                <a:xfrm>
                  <a:off x="5597" y="2209"/>
                  <a:ext cx="13" cy="16"/>
                </a:xfrm>
                <a:custGeom>
                  <a:avLst/>
                  <a:gdLst>
                    <a:gd name="T0" fmla="*/ 0 w 13"/>
                    <a:gd name="T1" fmla="*/ 2 h 16"/>
                    <a:gd name="T2" fmla="*/ 5 w 13"/>
                    <a:gd name="T3" fmla="*/ 0 h 16"/>
                    <a:gd name="T4" fmla="*/ 13 w 13"/>
                    <a:gd name="T5" fmla="*/ 13 h 16"/>
                    <a:gd name="T6" fmla="*/ 8 w 13"/>
                    <a:gd name="T7" fmla="*/ 16 h 16"/>
                    <a:gd name="T8" fmla="*/ 0 w 13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6">
                      <a:moveTo>
                        <a:pt x="0" y="2"/>
                      </a:moveTo>
                      <a:lnTo>
                        <a:pt x="5" y="0"/>
                      </a:lnTo>
                      <a:lnTo>
                        <a:pt x="13" y="13"/>
                      </a:lnTo>
                      <a:lnTo>
                        <a:pt x="8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5" name="Freeform 1051"/>
                <p:cNvSpPr>
                  <a:spLocks/>
                </p:cNvSpPr>
                <p:nvPr/>
              </p:nvSpPr>
              <p:spPr bwMode="auto">
                <a:xfrm>
                  <a:off x="5587" y="2209"/>
                  <a:ext cx="12" cy="16"/>
                </a:xfrm>
                <a:custGeom>
                  <a:avLst/>
                  <a:gdLst>
                    <a:gd name="T0" fmla="*/ 0 w 12"/>
                    <a:gd name="T1" fmla="*/ 2 h 16"/>
                    <a:gd name="T2" fmla="*/ 5 w 12"/>
                    <a:gd name="T3" fmla="*/ 0 h 16"/>
                    <a:gd name="T4" fmla="*/ 12 w 12"/>
                    <a:gd name="T5" fmla="*/ 13 h 16"/>
                    <a:gd name="T6" fmla="*/ 7 w 12"/>
                    <a:gd name="T7" fmla="*/ 16 h 16"/>
                    <a:gd name="T8" fmla="*/ 0 w 1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2"/>
                      </a:moveTo>
                      <a:lnTo>
                        <a:pt x="5" y="0"/>
                      </a:lnTo>
                      <a:lnTo>
                        <a:pt x="12" y="13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6" name="Freeform 1052"/>
                <p:cNvSpPr>
                  <a:spLocks/>
                </p:cNvSpPr>
                <p:nvPr/>
              </p:nvSpPr>
              <p:spPr bwMode="auto">
                <a:xfrm>
                  <a:off x="5577" y="2209"/>
                  <a:ext cx="12" cy="16"/>
                </a:xfrm>
                <a:custGeom>
                  <a:avLst/>
                  <a:gdLst>
                    <a:gd name="T0" fmla="*/ 0 w 12"/>
                    <a:gd name="T1" fmla="*/ 2 h 16"/>
                    <a:gd name="T2" fmla="*/ 4 w 12"/>
                    <a:gd name="T3" fmla="*/ 0 h 16"/>
                    <a:gd name="T4" fmla="*/ 12 w 12"/>
                    <a:gd name="T5" fmla="*/ 13 h 16"/>
                    <a:gd name="T6" fmla="*/ 7 w 12"/>
                    <a:gd name="T7" fmla="*/ 16 h 16"/>
                    <a:gd name="T8" fmla="*/ 0 w 1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12" y="13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7" name="Freeform 1053"/>
                <p:cNvSpPr>
                  <a:spLocks/>
                </p:cNvSpPr>
                <p:nvPr/>
              </p:nvSpPr>
              <p:spPr bwMode="auto">
                <a:xfrm>
                  <a:off x="5571" y="2208"/>
                  <a:ext cx="6" cy="15"/>
                </a:xfrm>
                <a:custGeom>
                  <a:avLst/>
                  <a:gdLst>
                    <a:gd name="T0" fmla="*/ 0 w 6"/>
                    <a:gd name="T1" fmla="*/ 1 h 15"/>
                    <a:gd name="T2" fmla="*/ 1 w 6"/>
                    <a:gd name="T3" fmla="*/ 0 h 15"/>
                    <a:gd name="T4" fmla="*/ 6 w 6"/>
                    <a:gd name="T5" fmla="*/ 15 h 15"/>
                    <a:gd name="T6" fmla="*/ 5 w 6"/>
                    <a:gd name="T7" fmla="*/ 15 h 15"/>
                    <a:gd name="T8" fmla="*/ 0 w 6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5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8" name="Rectangle 1054"/>
                <p:cNvSpPr>
                  <a:spLocks noChangeArrowheads="1"/>
                </p:cNvSpPr>
                <p:nvPr/>
              </p:nvSpPr>
              <p:spPr bwMode="auto">
                <a:xfrm>
                  <a:off x="5574" y="2210"/>
                  <a:ext cx="47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39" name="Rectangle 1055"/>
                <p:cNvSpPr>
                  <a:spLocks noChangeArrowheads="1"/>
                </p:cNvSpPr>
                <p:nvPr/>
              </p:nvSpPr>
              <p:spPr bwMode="auto">
                <a:xfrm>
                  <a:off x="5573" y="2208"/>
                  <a:ext cx="48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0" name="Freeform 1056"/>
                <p:cNvSpPr>
                  <a:spLocks/>
                </p:cNvSpPr>
                <p:nvPr/>
              </p:nvSpPr>
              <p:spPr bwMode="auto">
                <a:xfrm>
                  <a:off x="5586" y="2095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1" name="Freeform 1057"/>
                <p:cNvSpPr>
                  <a:spLocks/>
                </p:cNvSpPr>
                <p:nvPr/>
              </p:nvSpPr>
              <p:spPr bwMode="auto">
                <a:xfrm>
                  <a:off x="5586" y="2095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2" name="Freeform 1058"/>
                <p:cNvSpPr>
                  <a:spLocks noEditPoints="1"/>
                </p:cNvSpPr>
                <p:nvPr/>
              </p:nvSpPr>
              <p:spPr bwMode="auto">
                <a:xfrm>
                  <a:off x="5584" y="2092"/>
                  <a:ext cx="28" cy="29"/>
                </a:xfrm>
                <a:custGeom>
                  <a:avLst/>
                  <a:gdLst>
                    <a:gd name="T0" fmla="*/ 26 w 28"/>
                    <a:gd name="T1" fmla="*/ 22 h 29"/>
                    <a:gd name="T2" fmla="*/ 22 w 28"/>
                    <a:gd name="T3" fmla="*/ 27 h 29"/>
                    <a:gd name="T4" fmla="*/ 17 w 28"/>
                    <a:gd name="T5" fmla="*/ 29 h 29"/>
                    <a:gd name="T6" fmla="*/ 11 w 28"/>
                    <a:gd name="T7" fmla="*/ 14 h 29"/>
                    <a:gd name="T8" fmla="*/ 16 w 28"/>
                    <a:gd name="T9" fmla="*/ 12 h 29"/>
                    <a:gd name="T10" fmla="*/ 26 w 28"/>
                    <a:gd name="T11" fmla="*/ 22 h 29"/>
                    <a:gd name="T12" fmla="*/ 28 w 28"/>
                    <a:gd name="T13" fmla="*/ 12 h 29"/>
                    <a:gd name="T14" fmla="*/ 28 w 28"/>
                    <a:gd name="T15" fmla="*/ 17 h 29"/>
                    <a:gd name="T16" fmla="*/ 26 w 28"/>
                    <a:gd name="T17" fmla="*/ 22 h 29"/>
                    <a:gd name="T18" fmla="*/ 12 w 28"/>
                    <a:gd name="T19" fmla="*/ 17 h 29"/>
                    <a:gd name="T20" fmla="*/ 14 w 28"/>
                    <a:gd name="T21" fmla="*/ 12 h 29"/>
                    <a:gd name="T22" fmla="*/ 28 w 28"/>
                    <a:gd name="T23" fmla="*/ 12 h 29"/>
                    <a:gd name="T24" fmla="*/ 22 w 28"/>
                    <a:gd name="T25" fmla="*/ 2 h 29"/>
                    <a:gd name="T26" fmla="*/ 26 w 28"/>
                    <a:gd name="T27" fmla="*/ 6 h 29"/>
                    <a:gd name="T28" fmla="*/ 28 w 28"/>
                    <a:gd name="T29" fmla="*/ 12 h 29"/>
                    <a:gd name="T30" fmla="*/ 14 w 28"/>
                    <a:gd name="T31" fmla="*/ 17 h 29"/>
                    <a:gd name="T32" fmla="*/ 12 w 28"/>
                    <a:gd name="T33" fmla="*/ 12 h 29"/>
                    <a:gd name="T34" fmla="*/ 22 w 28"/>
                    <a:gd name="T35" fmla="*/ 2 h 29"/>
                    <a:gd name="T36" fmla="*/ 11 w 28"/>
                    <a:gd name="T37" fmla="*/ 0 h 29"/>
                    <a:gd name="T38" fmla="*/ 17 w 28"/>
                    <a:gd name="T39" fmla="*/ 0 h 29"/>
                    <a:gd name="T40" fmla="*/ 22 w 28"/>
                    <a:gd name="T41" fmla="*/ 2 h 29"/>
                    <a:gd name="T42" fmla="*/ 16 w 28"/>
                    <a:gd name="T43" fmla="*/ 16 h 29"/>
                    <a:gd name="T44" fmla="*/ 11 w 28"/>
                    <a:gd name="T45" fmla="*/ 14 h 29"/>
                    <a:gd name="T46" fmla="*/ 11 w 28"/>
                    <a:gd name="T47" fmla="*/ 0 h 29"/>
                    <a:gd name="T48" fmla="*/ 2 w 28"/>
                    <a:gd name="T49" fmla="*/ 6 h 29"/>
                    <a:gd name="T50" fmla="*/ 6 w 28"/>
                    <a:gd name="T51" fmla="*/ 2 h 29"/>
                    <a:gd name="T52" fmla="*/ 11 w 28"/>
                    <a:gd name="T53" fmla="*/ 0 h 29"/>
                    <a:gd name="T54" fmla="*/ 17 w 28"/>
                    <a:gd name="T55" fmla="*/ 14 h 29"/>
                    <a:gd name="T56" fmla="*/ 12 w 28"/>
                    <a:gd name="T57" fmla="*/ 16 h 29"/>
                    <a:gd name="T58" fmla="*/ 2 w 28"/>
                    <a:gd name="T59" fmla="*/ 6 h 29"/>
                    <a:gd name="T60" fmla="*/ 0 w 28"/>
                    <a:gd name="T61" fmla="*/ 17 h 29"/>
                    <a:gd name="T62" fmla="*/ 0 w 28"/>
                    <a:gd name="T63" fmla="*/ 12 h 29"/>
                    <a:gd name="T64" fmla="*/ 2 w 28"/>
                    <a:gd name="T65" fmla="*/ 6 h 29"/>
                    <a:gd name="T66" fmla="*/ 16 w 28"/>
                    <a:gd name="T67" fmla="*/ 12 h 29"/>
                    <a:gd name="T68" fmla="*/ 14 w 28"/>
                    <a:gd name="T69" fmla="*/ 17 h 29"/>
                    <a:gd name="T70" fmla="*/ 0 w 28"/>
                    <a:gd name="T71" fmla="*/ 17 h 29"/>
                    <a:gd name="T72" fmla="*/ 6 w 28"/>
                    <a:gd name="T73" fmla="*/ 27 h 29"/>
                    <a:gd name="T74" fmla="*/ 2 w 28"/>
                    <a:gd name="T75" fmla="*/ 22 h 29"/>
                    <a:gd name="T76" fmla="*/ 0 w 28"/>
                    <a:gd name="T77" fmla="*/ 17 h 29"/>
                    <a:gd name="T78" fmla="*/ 14 w 28"/>
                    <a:gd name="T79" fmla="*/ 12 h 29"/>
                    <a:gd name="T80" fmla="*/ 16 w 28"/>
                    <a:gd name="T81" fmla="*/ 17 h 29"/>
                    <a:gd name="T82" fmla="*/ 6 w 28"/>
                    <a:gd name="T83" fmla="*/ 27 h 29"/>
                    <a:gd name="T84" fmla="*/ 17 w 28"/>
                    <a:gd name="T85" fmla="*/ 29 h 29"/>
                    <a:gd name="T86" fmla="*/ 11 w 28"/>
                    <a:gd name="T87" fmla="*/ 29 h 29"/>
                    <a:gd name="T88" fmla="*/ 6 w 28"/>
                    <a:gd name="T89" fmla="*/ 27 h 29"/>
                    <a:gd name="T90" fmla="*/ 12 w 28"/>
                    <a:gd name="T91" fmla="*/ 12 h 29"/>
                    <a:gd name="T92" fmla="*/ 17 w 28"/>
                    <a:gd name="T93" fmla="*/ 14 h 29"/>
                    <a:gd name="T94" fmla="*/ 17 w 28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9">
                      <a:moveTo>
                        <a:pt x="26" y="22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4"/>
                      </a:lnTo>
                      <a:lnTo>
                        <a:pt x="16" y="12"/>
                      </a:lnTo>
                      <a:lnTo>
                        <a:pt x="26" y="22"/>
                      </a:lnTo>
                      <a:close/>
                      <a:moveTo>
                        <a:pt x="28" y="12"/>
                      </a:moveTo>
                      <a:lnTo>
                        <a:pt x="28" y="17"/>
                      </a:lnTo>
                      <a:lnTo>
                        <a:pt x="26" y="22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28" y="12"/>
                      </a:lnTo>
                      <a:close/>
                      <a:moveTo>
                        <a:pt x="22" y="2"/>
                      </a:moveTo>
                      <a:lnTo>
                        <a:pt x="26" y="6"/>
                      </a:lnTo>
                      <a:lnTo>
                        <a:pt x="28" y="12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7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2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2"/>
                      </a:lnTo>
                      <a:lnTo>
                        <a:pt x="17" y="14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3" name="Freeform 1059"/>
                <p:cNvSpPr>
                  <a:spLocks/>
                </p:cNvSpPr>
                <p:nvPr/>
              </p:nvSpPr>
              <p:spPr bwMode="auto">
                <a:xfrm>
                  <a:off x="5513" y="1976"/>
                  <a:ext cx="28" cy="43"/>
                </a:xfrm>
                <a:custGeom>
                  <a:avLst/>
                  <a:gdLst>
                    <a:gd name="T0" fmla="*/ 15 w 28"/>
                    <a:gd name="T1" fmla="*/ 0 h 43"/>
                    <a:gd name="T2" fmla="*/ 28 w 28"/>
                    <a:gd name="T3" fmla="*/ 38 h 43"/>
                    <a:gd name="T4" fmla="*/ 13 w 28"/>
                    <a:gd name="T5" fmla="*/ 43 h 43"/>
                    <a:gd name="T6" fmla="*/ 0 w 28"/>
                    <a:gd name="T7" fmla="*/ 5 h 43"/>
                    <a:gd name="T8" fmla="*/ 15 w 28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15" y="0"/>
                      </a:moveTo>
                      <a:lnTo>
                        <a:pt x="28" y="38"/>
                      </a:lnTo>
                      <a:lnTo>
                        <a:pt x="13" y="43"/>
                      </a:lnTo>
                      <a:lnTo>
                        <a:pt x="0" y="5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4" name="Rectangle 1060"/>
                <p:cNvSpPr>
                  <a:spLocks noChangeArrowheads="1"/>
                </p:cNvSpPr>
                <p:nvPr/>
              </p:nvSpPr>
              <p:spPr bwMode="auto">
                <a:xfrm>
                  <a:off x="5372" y="1720"/>
                  <a:ext cx="16" cy="1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5" name="Rectangle 1061"/>
                <p:cNvSpPr>
                  <a:spLocks noChangeArrowheads="1"/>
                </p:cNvSpPr>
                <p:nvPr/>
              </p:nvSpPr>
              <p:spPr bwMode="auto">
                <a:xfrm>
                  <a:off x="5388" y="1740"/>
                  <a:ext cx="16" cy="1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6" name="Rectangle 1062"/>
                <p:cNvSpPr>
                  <a:spLocks noChangeArrowheads="1"/>
                </p:cNvSpPr>
                <p:nvPr/>
              </p:nvSpPr>
              <p:spPr bwMode="auto">
                <a:xfrm>
                  <a:off x="5404" y="1760"/>
                  <a:ext cx="16" cy="1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7" name="Rectangle 1063"/>
                <p:cNvSpPr>
                  <a:spLocks noChangeArrowheads="1"/>
                </p:cNvSpPr>
                <p:nvPr/>
              </p:nvSpPr>
              <p:spPr bwMode="auto">
                <a:xfrm>
                  <a:off x="5420" y="1783"/>
                  <a:ext cx="15" cy="1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8" name="Rectangle 1064"/>
                <p:cNvSpPr>
                  <a:spLocks noChangeArrowheads="1"/>
                </p:cNvSpPr>
                <p:nvPr/>
              </p:nvSpPr>
              <p:spPr bwMode="auto">
                <a:xfrm>
                  <a:off x="5435" y="1806"/>
                  <a:ext cx="16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49" name="Rectangle 1065"/>
                <p:cNvSpPr>
                  <a:spLocks noChangeArrowheads="1"/>
                </p:cNvSpPr>
                <p:nvPr/>
              </p:nvSpPr>
              <p:spPr bwMode="auto">
                <a:xfrm>
                  <a:off x="5451" y="1832"/>
                  <a:ext cx="16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0" name="Rectangle 1066"/>
                <p:cNvSpPr>
                  <a:spLocks noChangeArrowheads="1"/>
                </p:cNvSpPr>
                <p:nvPr/>
              </p:nvSpPr>
              <p:spPr bwMode="auto">
                <a:xfrm>
                  <a:off x="5467" y="1859"/>
                  <a:ext cx="1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1" name="Rectangle 1067"/>
                <p:cNvSpPr>
                  <a:spLocks noChangeArrowheads="1"/>
                </p:cNvSpPr>
                <p:nvPr/>
              </p:nvSpPr>
              <p:spPr bwMode="auto">
                <a:xfrm>
                  <a:off x="5482" y="1889"/>
                  <a:ext cx="16" cy="1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2" name="Rectangle 1068"/>
                <p:cNvSpPr>
                  <a:spLocks noChangeArrowheads="1"/>
                </p:cNvSpPr>
                <p:nvPr/>
              </p:nvSpPr>
              <p:spPr bwMode="auto">
                <a:xfrm>
                  <a:off x="5498" y="1922"/>
                  <a:ext cx="16" cy="1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3" name="Rectangle 1069"/>
                <p:cNvSpPr>
                  <a:spLocks noChangeArrowheads="1"/>
                </p:cNvSpPr>
                <p:nvPr/>
              </p:nvSpPr>
              <p:spPr bwMode="auto">
                <a:xfrm>
                  <a:off x="5513" y="1959"/>
                  <a:ext cx="16" cy="2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4" name="Rectangle 1070"/>
                <p:cNvSpPr>
                  <a:spLocks noChangeArrowheads="1"/>
                </p:cNvSpPr>
                <p:nvPr/>
              </p:nvSpPr>
              <p:spPr bwMode="auto">
                <a:xfrm>
                  <a:off x="5529" y="2002"/>
                  <a:ext cx="16" cy="2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5" name="Rectangle 1071"/>
                <p:cNvSpPr>
                  <a:spLocks noChangeArrowheads="1"/>
                </p:cNvSpPr>
                <p:nvPr/>
              </p:nvSpPr>
              <p:spPr bwMode="auto">
                <a:xfrm>
                  <a:off x="5545" y="2052"/>
                  <a:ext cx="16" cy="3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6" name="Rectangle 1072"/>
                <p:cNvSpPr>
                  <a:spLocks noChangeArrowheads="1"/>
                </p:cNvSpPr>
                <p:nvPr/>
              </p:nvSpPr>
              <p:spPr bwMode="auto">
                <a:xfrm>
                  <a:off x="5561" y="2121"/>
                  <a:ext cx="15" cy="4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7" name="Freeform 1073"/>
                <p:cNvSpPr>
                  <a:spLocks/>
                </p:cNvSpPr>
                <p:nvPr/>
              </p:nvSpPr>
              <p:spPr bwMode="auto">
                <a:xfrm>
                  <a:off x="5371" y="1723"/>
                  <a:ext cx="46" cy="54"/>
                </a:xfrm>
                <a:custGeom>
                  <a:avLst/>
                  <a:gdLst>
                    <a:gd name="T0" fmla="*/ 12 w 46"/>
                    <a:gd name="T1" fmla="*/ 0 h 54"/>
                    <a:gd name="T2" fmla="*/ 46 w 46"/>
                    <a:gd name="T3" fmla="*/ 45 h 54"/>
                    <a:gd name="T4" fmla="*/ 34 w 46"/>
                    <a:gd name="T5" fmla="*/ 54 h 54"/>
                    <a:gd name="T6" fmla="*/ 0 w 46"/>
                    <a:gd name="T7" fmla="*/ 10 h 54"/>
                    <a:gd name="T8" fmla="*/ 12 w 46"/>
                    <a:gd name="T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54">
                      <a:moveTo>
                        <a:pt x="12" y="0"/>
                      </a:moveTo>
                      <a:lnTo>
                        <a:pt x="46" y="45"/>
                      </a:lnTo>
                      <a:lnTo>
                        <a:pt x="34" y="54"/>
                      </a:lnTo>
                      <a:lnTo>
                        <a:pt x="0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8" name="Freeform 1074"/>
                <p:cNvSpPr>
                  <a:spLocks/>
                </p:cNvSpPr>
                <p:nvPr/>
              </p:nvSpPr>
              <p:spPr bwMode="auto">
                <a:xfrm>
                  <a:off x="5358" y="1708"/>
                  <a:ext cx="14" cy="12"/>
                </a:xfrm>
                <a:custGeom>
                  <a:avLst/>
                  <a:gdLst>
                    <a:gd name="T0" fmla="*/ 12 w 14"/>
                    <a:gd name="T1" fmla="*/ 0 h 12"/>
                    <a:gd name="T2" fmla="*/ 14 w 14"/>
                    <a:gd name="T3" fmla="*/ 3 h 12"/>
                    <a:gd name="T4" fmla="*/ 2 w 14"/>
                    <a:gd name="T5" fmla="*/ 12 h 12"/>
                    <a:gd name="T6" fmla="*/ 0 w 14"/>
                    <a:gd name="T7" fmla="*/ 10 h 12"/>
                    <a:gd name="T8" fmla="*/ 12 w 14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2">
                      <a:moveTo>
                        <a:pt x="12" y="0"/>
                      </a:moveTo>
                      <a:lnTo>
                        <a:pt x="14" y="3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59" name="Freeform 1075"/>
                <p:cNvSpPr>
                  <a:spLocks/>
                </p:cNvSpPr>
                <p:nvPr/>
              </p:nvSpPr>
              <p:spPr bwMode="auto">
                <a:xfrm>
                  <a:off x="5347" y="1694"/>
                  <a:ext cx="12" cy="12"/>
                </a:xfrm>
                <a:custGeom>
                  <a:avLst/>
                  <a:gdLst>
                    <a:gd name="T0" fmla="*/ 11 w 12"/>
                    <a:gd name="T1" fmla="*/ 0 h 12"/>
                    <a:gd name="T2" fmla="*/ 12 w 12"/>
                    <a:gd name="T3" fmla="*/ 1 h 12"/>
                    <a:gd name="T4" fmla="*/ 1 w 12"/>
                    <a:gd name="T5" fmla="*/ 12 h 12"/>
                    <a:gd name="T6" fmla="*/ 0 w 12"/>
                    <a:gd name="T7" fmla="*/ 11 h 12"/>
                    <a:gd name="T8" fmla="*/ 11 w 12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1" y="0"/>
                      </a:moveTo>
                      <a:lnTo>
                        <a:pt x="12" y="1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0" name="Freeform 1076"/>
                <p:cNvSpPr>
                  <a:spLocks/>
                </p:cNvSpPr>
                <p:nvPr/>
              </p:nvSpPr>
              <p:spPr bwMode="auto">
                <a:xfrm>
                  <a:off x="5353" y="1701"/>
                  <a:ext cx="14" cy="13"/>
                </a:xfrm>
                <a:custGeom>
                  <a:avLst/>
                  <a:gdLst>
                    <a:gd name="T0" fmla="*/ 12 w 14"/>
                    <a:gd name="T1" fmla="*/ 0 h 13"/>
                    <a:gd name="T2" fmla="*/ 14 w 14"/>
                    <a:gd name="T3" fmla="*/ 3 h 13"/>
                    <a:gd name="T4" fmla="*/ 2 w 14"/>
                    <a:gd name="T5" fmla="*/ 13 h 13"/>
                    <a:gd name="T6" fmla="*/ 0 w 14"/>
                    <a:gd name="T7" fmla="*/ 11 h 13"/>
                    <a:gd name="T8" fmla="*/ 12 w 14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0"/>
                      </a:moveTo>
                      <a:lnTo>
                        <a:pt x="14" y="3"/>
                      </a:lnTo>
                      <a:lnTo>
                        <a:pt x="2" y="13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1" name="Freeform 1077"/>
                <p:cNvSpPr>
                  <a:spLocks/>
                </p:cNvSpPr>
                <p:nvPr/>
              </p:nvSpPr>
              <p:spPr bwMode="auto">
                <a:xfrm>
                  <a:off x="5360" y="1704"/>
                  <a:ext cx="17" cy="17"/>
                </a:xfrm>
                <a:custGeom>
                  <a:avLst/>
                  <a:gdLst>
                    <a:gd name="T0" fmla="*/ 17 w 17"/>
                    <a:gd name="T1" fmla="*/ 11 h 17"/>
                    <a:gd name="T2" fmla="*/ 12 w 17"/>
                    <a:gd name="T3" fmla="*/ 17 h 17"/>
                    <a:gd name="T4" fmla="*/ 0 w 17"/>
                    <a:gd name="T5" fmla="*/ 6 h 17"/>
                    <a:gd name="T6" fmla="*/ 6 w 17"/>
                    <a:gd name="T7" fmla="*/ 0 h 17"/>
                    <a:gd name="T8" fmla="*/ 17 w 17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7" y="11"/>
                      </a:moveTo>
                      <a:lnTo>
                        <a:pt x="12" y="1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2" name="Freeform 1078"/>
                <p:cNvSpPr>
                  <a:spLocks/>
                </p:cNvSpPr>
                <p:nvPr/>
              </p:nvSpPr>
              <p:spPr bwMode="auto">
                <a:xfrm>
                  <a:off x="5355" y="1704"/>
                  <a:ext cx="15" cy="14"/>
                </a:xfrm>
                <a:custGeom>
                  <a:avLst/>
                  <a:gdLst>
                    <a:gd name="T0" fmla="*/ 12 w 15"/>
                    <a:gd name="T1" fmla="*/ 0 h 14"/>
                    <a:gd name="T2" fmla="*/ 15 w 15"/>
                    <a:gd name="T3" fmla="*/ 4 h 14"/>
                    <a:gd name="T4" fmla="*/ 4 w 15"/>
                    <a:gd name="T5" fmla="*/ 14 h 14"/>
                    <a:gd name="T6" fmla="*/ 0 w 15"/>
                    <a:gd name="T7" fmla="*/ 11 h 14"/>
                    <a:gd name="T8" fmla="*/ 12 w 15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2" y="0"/>
                      </a:moveTo>
                      <a:lnTo>
                        <a:pt x="15" y="4"/>
                      </a:lnTo>
                      <a:lnTo>
                        <a:pt x="4" y="14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3" name="Freeform 1079"/>
                <p:cNvSpPr>
                  <a:spLocks/>
                </p:cNvSpPr>
                <p:nvPr/>
              </p:nvSpPr>
              <p:spPr bwMode="auto">
                <a:xfrm>
                  <a:off x="5447" y="1834"/>
                  <a:ext cx="36" cy="48"/>
                </a:xfrm>
                <a:custGeom>
                  <a:avLst/>
                  <a:gdLst>
                    <a:gd name="T0" fmla="*/ 13 w 36"/>
                    <a:gd name="T1" fmla="*/ 0 h 48"/>
                    <a:gd name="T2" fmla="*/ 36 w 36"/>
                    <a:gd name="T3" fmla="*/ 40 h 48"/>
                    <a:gd name="T4" fmla="*/ 23 w 36"/>
                    <a:gd name="T5" fmla="*/ 48 h 48"/>
                    <a:gd name="T6" fmla="*/ 0 w 36"/>
                    <a:gd name="T7" fmla="*/ 7 h 48"/>
                    <a:gd name="T8" fmla="*/ 13 w 36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48">
                      <a:moveTo>
                        <a:pt x="13" y="0"/>
                      </a:moveTo>
                      <a:lnTo>
                        <a:pt x="36" y="40"/>
                      </a:lnTo>
                      <a:lnTo>
                        <a:pt x="23" y="48"/>
                      </a:lnTo>
                      <a:lnTo>
                        <a:pt x="0" y="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4" name="Freeform 1080"/>
                <p:cNvSpPr>
                  <a:spLocks/>
                </p:cNvSpPr>
                <p:nvPr/>
              </p:nvSpPr>
              <p:spPr bwMode="auto">
                <a:xfrm>
                  <a:off x="5449" y="1763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3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3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5" name="Freeform 1081"/>
                <p:cNvSpPr>
                  <a:spLocks/>
                </p:cNvSpPr>
                <p:nvPr/>
              </p:nvSpPr>
              <p:spPr bwMode="auto">
                <a:xfrm>
                  <a:off x="5449" y="1763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3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3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6" name="Freeform 1082"/>
                <p:cNvSpPr>
                  <a:spLocks noEditPoints="1"/>
                </p:cNvSpPr>
                <p:nvPr/>
              </p:nvSpPr>
              <p:spPr bwMode="auto">
                <a:xfrm>
                  <a:off x="5446" y="1760"/>
                  <a:ext cx="29" cy="29"/>
                </a:xfrm>
                <a:custGeom>
                  <a:avLst/>
                  <a:gdLst>
                    <a:gd name="T0" fmla="*/ 27 w 29"/>
                    <a:gd name="T1" fmla="*/ 23 h 29"/>
                    <a:gd name="T2" fmla="*/ 22 w 29"/>
                    <a:gd name="T3" fmla="*/ 27 h 29"/>
                    <a:gd name="T4" fmla="*/ 17 w 29"/>
                    <a:gd name="T5" fmla="*/ 29 h 29"/>
                    <a:gd name="T6" fmla="*/ 11 w 29"/>
                    <a:gd name="T7" fmla="*/ 15 h 29"/>
                    <a:gd name="T8" fmla="*/ 17 w 29"/>
                    <a:gd name="T9" fmla="*/ 13 h 29"/>
                    <a:gd name="T10" fmla="*/ 27 w 29"/>
                    <a:gd name="T11" fmla="*/ 23 h 29"/>
                    <a:gd name="T12" fmla="*/ 29 w 29"/>
                    <a:gd name="T13" fmla="*/ 12 h 29"/>
                    <a:gd name="T14" fmla="*/ 29 w 29"/>
                    <a:gd name="T15" fmla="*/ 18 h 29"/>
                    <a:gd name="T16" fmla="*/ 27 w 29"/>
                    <a:gd name="T17" fmla="*/ 23 h 29"/>
                    <a:gd name="T18" fmla="*/ 12 w 29"/>
                    <a:gd name="T19" fmla="*/ 17 h 29"/>
                    <a:gd name="T20" fmla="*/ 14 w 29"/>
                    <a:gd name="T21" fmla="*/ 12 h 29"/>
                    <a:gd name="T22" fmla="*/ 29 w 29"/>
                    <a:gd name="T23" fmla="*/ 12 h 29"/>
                    <a:gd name="T24" fmla="*/ 22 w 29"/>
                    <a:gd name="T25" fmla="*/ 2 h 29"/>
                    <a:gd name="T26" fmla="*/ 27 w 29"/>
                    <a:gd name="T27" fmla="*/ 7 h 29"/>
                    <a:gd name="T28" fmla="*/ 29 w 29"/>
                    <a:gd name="T29" fmla="*/ 12 h 29"/>
                    <a:gd name="T30" fmla="*/ 14 w 29"/>
                    <a:gd name="T31" fmla="*/ 18 h 29"/>
                    <a:gd name="T32" fmla="*/ 12 w 29"/>
                    <a:gd name="T33" fmla="*/ 13 h 29"/>
                    <a:gd name="T34" fmla="*/ 22 w 29"/>
                    <a:gd name="T35" fmla="*/ 2 h 29"/>
                    <a:gd name="T36" fmla="*/ 11 w 29"/>
                    <a:gd name="T37" fmla="*/ 0 h 29"/>
                    <a:gd name="T38" fmla="*/ 17 w 29"/>
                    <a:gd name="T39" fmla="*/ 0 h 29"/>
                    <a:gd name="T40" fmla="*/ 22 w 29"/>
                    <a:gd name="T41" fmla="*/ 2 h 29"/>
                    <a:gd name="T42" fmla="*/ 17 w 29"/>
                    <a:gd name="T43" fmla="*/ 17 h 29"/>
                    <a:gd name="T44" fmla="*/ 11 w 29"/>
                    <a:gd name="T45" fmla="*/ 15 h 29"/>
                    <a:gd name="T46" fmla="*/ 11 w 29"/>
                    <a:gd name="T47" fmla="*/ 0 h 29"/>
                    <a:gd name="T48" fmla="*/ 2 w 29"/>
                    <a:gd name="T49" fmla="*/ 7 h 29"/>
                    <a:gd name="T50" fmla="*/ 6 w 29"/>
                    <a:gd name="T51" fmla="*/ 2 h 29"/>
                    <a:gd name="T52" fmla="*/ 11 w 29"/>
                    <a:gd name="T53" fmla="*/ 0 h 29"/>
                    <a:gd name="T54" fmla="*/ 17 w 29"/>
                    <a:gd name="T55" fmla="*/ 15 h 29"/>
                    <a:gd name="T56" fmla="*/ 12 w 29"/>
                    <a:gd name="T57" fmla="*/ 17 h 29"/>
                    <a:gd name="T58" fmla="*/ 2 w 29"/>
                    <a:gd name="T59" fmla="*/ 7 h 29"/>
                    <a:gd name="T60" fmla="*/ 0 w 29"/>
                    <a:gd name="T61" fmla="*/ 18 h 29"/>
                    <a:gd name="T62" fmla="*/ 0 w 29"/>
                    <a:gd name="T63" fmla="*/ 12 h 29"/>
                    <a:gd name="T64" fmla="*/ 2 w 29"/>
                    <a:gd name="T65" fmla="*/ 7 h 29"/>
                    <a:gd name="T66" fmla="*/ 17 w 29"/>
                    <a:gd name="T67" fmla="*/ 13 h 29"/>
                    <a:gd name="T68" fmla="*/ 14 w 29"/>
                    <a:gd name="T69" fmla="*/ 18 h 29"/>
                    <a:gd name="T70" fmla="*/ 0 w 29"/>
                    <a:gd name="T71" fmla="*/ 18 h 29"/>
                    <a:gd name="T72" fmla="*/ 6 w 29"/>
                    <a:gd name="T73" fmla="*/ 27 h 29"/>
                    <a:gd name="T74" fmla="*/ 2 w 29"/>
                    <a:gd name="T75" fmla="*/ 23 h 29"/>
                    <a:gd name="T76" fmla="*/ 0 w 29"/>
                    <a:gd name="T77" fmla="*/ 18 h 29"/>
                    <a:gd name="T78" fmla="*/ 14 w 29"/>
                    <a:gd name="T79" fmla="*/ 12 h 29"/>
                    <a:gd name="T80" fmla="*/ 16 w 29"/>
                    <a:gd name="T81" fmla="*/ 17 h 29"/>
                    <a:gd name="T82" fmla="*/ 6 w 29"/>
                    <a:gd name="T83" fmla="*/ 27 h 29"/>
                    <a:gd name="T84" fmla="*/ 17 w 29"/>
                    <a:gd name="T85" fmla="*/ 29 h 29"/>
                    <a:gd name="T86" fmla="*/ 11 w 29"/>
                    <a:gd name="T87" fmla="*/ 29 h 29"/>
                    <a:gd name="T88" fmla="*/ 6 w 29"/>
                    <a:gd name="T89" fmla="*/ 27 h 29"/>
                    <a:gd name="T90" fmla="*/ 12 w 29"/>
                    <a:gd name="T91" fmla="*/ 13 h 29"/>
                    <a:gd name="T92" fmla="*/ 17 w 29"/>
                    <a:gd name="T93" fmla="*/ 15 h 29"/>
                    <a:gd name="T94" fmla="*/ 17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3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5"/>
                      </a:lnTo>
                      <a:lnTo>
                        <a:pt x="17" y="13"/>
                      </a:lnTo>
                      <a:lnTo>
                        <a:pt x="27" y="23"/>
                      </a:lnTo>
                      <a:close/>
                      <a:moveTo>
                        <a:pt x="29" y="12"/>
                      </a:moveTo>
                      <a:lnTo>
                        <a:pt x="29" y="18"/>
                      </a:lnTo>
                      <a:lnTo>
                        <a:pt x="27" y="23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29" y="12"/>
                      </a:lnTo>
                      <a:close/>
                      <a:moveTo>
                        <a:pt x="22" y="2"/>
                      </a:moveTo>
                      <a:lnTo>
                        <a:pt x="27" y="7"/>
                      </a:lnTo>
                      <a:lnTo>
                        <a:pt x="29" y="12"/>
                      </a:lnTo>
                      <a:lnTo>
                        <a:pt x="14" y="18"/>
                      </a:lnTo>
                      <a:lnTo>
                        <a:pt x="12" y="13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7" y="17"/>
                      </a:lnTo>
                      <a:lnTo>
                        <a:pt x="11" y="15"/>
                      </a:lnTo>
                      <a:lnTo>
                        <a:pt x="11" y="0"/>
                      </a:lnTo>
                      <a:close/>
                      <a:moveTo>
                        <a:pt x="2" y="7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2" y="7"/>
                      </a:lnTo>
                      <a:close/>
                      <a:moveTo>
                        <a:pt x="0" y="18"/>
                      </a:moveTo>
                      <a:lnTo>
                        <a:pt x="0" y="12"/>
                      </a:lnTo>
                      <a:lnTo>
                        <a:pt x="2" y="7"/>
                      </a:lnTo>
                      <a:lnTo>
                        <a:pt x="17" y="13"/>
                      </a:lnTo>
                      <a:lnTo>
                        <a:pt x="14" y="18"/>
                      </a:lnTo>
                      <a:lnTo>
                        <a:pt x="0" y="18"/>
                      </a:lnTo>
                      <a:close/>
                      <a:moveTo>
                        <a:pt x="6" y="27"/>
                      </a:moveTo>
                      <a:lnTo>
                        <a:pt x="2" y="23"/>
                      </a:lnTo>
                      <a:lnTo>
                        <a:pt x="0" y="18"/>
                      </a:lnTo>
                      <a:lnTo>
                        <a:pt x="14" y="12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3"/>
                      </a:lnTo>
                      <a:lnTo>
                        <a:pt x="17" y="15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7" name="Freeform 1083"/>
                <p:cNvSpPr>
                  <a:spLocks/>
                </p:cNvSpPr>
                <p:nvPr/>
              </p:nvSpPr>
              <p:spPr bwMode="auto">
                <a:xfrm>
                  <a:off x="5403" y="1766"/>
                  <a:ext cx="30" cy="34"/>
                </a:xfrm>
                <a:custGeom>
                  <a:avLst/>
                  <a:gdLst>
                    <a:gd name="T0" fmla="*/ 13 w 30"/>
                    <a:gd name="T1" fmla="*/ 0 h 34"/>
                    <a:gd name="T2" fmla="*/ 30 w 30"/>
                    <a:gd name="T3" fmla="*/ 25 h 34"/>
                    <a:gd name="T4" fmla="*/ 17 w 30"/>
                    <a:gd name="T5" fmla="*/ 34 h 34"/>
                    <a:gd name="T6" fmla="*/ 0 w 30"/>
                    <a:gd name="T7" fmla="*/ 9 h 34"/>
                    <a:gd name="T8" fmla="*/ 13 w 30"/>
                    <a:gd name="T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4">
                      <a:moveTo>
                        <a:pt x="13" y="0"/>
                      </a:moveTo>
                      <a:lnTo>
                        <a:pt x="30" y="25"/>
                      </a:lnTo>
                      <a:lnTo>
                        <a:pt x="17" y="34"/>
                      </a:lnTo>
                      <a:lnTo>
                        <a:pt x="0" y="9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368" name="Freeform 1084"/>
                <p:cNvSpPr>
                  <a:spLocks/>
                </p:cNvSpPr>
                <p:nvPr/>
              </p:nvSpPr>
              <p:spPr bwMode="auto">
                <a:xfrm>
                  <a:off x="5427" y="1802"/>
                  <a:ext cx="28" cy="32"/>
                </a:xfrm>
                <a:custGeom>
                  <a:avLst/>
                  <a:gdLst>
                    <a:gd name="T0" fmla="*/ 14 w 28"/>
                    <a:gd name="T1" fmla="*/ 0 h 32"/>
                    <a:gd name="T2" fmla="*/ 28 w 28"/>
                    <a:gd name="T3" fmla="*/ 23 h 32"/>
                    <a:gd name="T4" fmla="*/ 15 w 28"/>
                    <a:gd name="T5" fmla="*/ 32 h 32"/>
                    <a:gd name="T6" fmla="*/ 0 w 28"/>
                    <a:gd name="T7" fmla="*/ 8 h 32"/>
                    <a:gd name="T8" fmla="*/ 14 w 28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2">
                      <a:moveTo>
                        <a:pt x="14" y="0"/>
                      </a:moveTo>
                      <a:lnTo>
                        <a:pt x="28" y="23"/>
                      </a:lnTo>
                      <a:lnTo>
                        <a:pt x="15" y="32"/>
                      </a:lnTo>
                      <a:lnTo>
                        <a:pt x="0" y="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grpSp>
            <p:nvGrpSpPr>
              <p:cNvPr id="3564" name="Group 1085"/>
              <p:cNvGrpSpPr>
                <a:grpSpLocks/>
              </p:cNvGrpSpPr>
              <p:nvPr/>
            </p:nvGrpSpPr>
            <p:grpSpPr bwMode="auto">
              <a:xfrm>
                <a:off x="5203" y="1702"/>
                <a:ext cx="440" cy="1400"/>
                <a:chOff x="5203" y="1702"/>
                <a:chExt cx="440" cy="1400"/>
              </a:xfrm>
            </p:grpSpPr>
            <p:sp>
              <p:nvSpPr>
                <p:cNvPr id="3969" name="Rectangle 1086"/>
                <p:cNvSpPr>
                  <a:spLocks noChangeArrowheads="1"/>
                </p:cNvSpPr>
                <p:nvPr/>
              </p:nvSpPr>
              <p:spPr bwMode="auto">
                <a:xfrm>
                  <a:off x="5411" y="1702"/>
                  <a:ext cx="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0" name="Freeform 1087"/>
                <p:cNvSpPr>
                  <a:spLocks/>
                </p:cNvSpPr>
                <p:nvPr/>
              </p:nvSpPr>
              <p:spPr bwMode="auto">
                <a:xfrm>
                  <a:off x="5555" y="1979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1" name="Freeform 1088"/>
                <p:cNvSpPr>
                  <a:spLocks/>
                </p:cNvSpPr>
                <p:nvPr/>
              </p:nvSpPr>
              <p:spPr bwMode="auto">
                <a:xfrm>
                  <a:off x="5555" y="1979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2" name="Freeform 1089"/>
                <p:cNvSpPr>
                  <a:spLocks noEditPoints="1"/>
                </p:cNvSpPr>
                <p:nvPr/>
              </p:nvSpPr>
              <p:spPr bwMode="auto">
                <a:xfrm>
                  <a:off x="5552" y="1976"/>
                  <a:ext cx="29" cy="29"/>
                </a:xfrm>
                <a:custGeom>
                  <a:avLst/>
                  <a:gdLst>
                    <a:gd name="T0" fmla="*/ 27 w 29"/>
                    <a:gd name="T1" fmla="*/ 22 h 29"/>
                    <a:gd name="T2" fmla="*/ 23 w 29"/>
                    <a:gd name="T3" fmla="*/ 26 h 29"/>
                    <a:gd name="T4" fmla="*/ 18 w 29"/>
                    <a:gd name="T5" fmla="*/ 29 h 29"/>
                    <a:gd name="T6" fmla="*/ 11 w 29"/>
                    <a:gd name="T7" fmla="*/ 15 h 29"/>
                    <a:gd name="T8" fmla="*/ 16 w 29"/>
                    <a:gd name="T9" fmla="*/ 12 h 29"/>
                    <a:gd name="T10" fmla="*/ 27 w 29"/>
                    <a:gd name="T11" fmla="*/ 22 h 29"/>
                    <a:gd name="T12" fmla="*/ 29 w 29"/>
                    <a:gd name="T13" fmla="*/ 11 h 29"/>
                    <a:gd name="T14" fmla="*/ 29 w 29"/>
                    <a:gd name="T15" fmla="*/ 17 h 29"/>
                    <a:gd name="T16" fmla="*/ 27 w 29"/>
                    <a:gd name="T17" fmla="*/ 22 h 29"/>
                    <a:gd name="T18" fmla="*/ 12 w 29"/>
                    <a:gd name="T19" fmla="*/ 16 h 29"/>
                    <a:gd name="T20" fmla="*/ 14 w 29"/>
                    <a:gd name="T21" fmla="*/ 11 h 29"/>
                    <a:gd name="T22" fmla="*/ 29 w 29"/>
                    <a:gd name="T23" fmla="*/ 11 h 29"/>
                    <a:gd name="T24" fmla="*/ 22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1 h 29"/>
                    <a:gd name="T30" fmla="*/ 14 w 29"/>
                    <a:gd name="T31" fmla="*/ 17 h 29"/>
                    <a:gd name="T32" fmla="*/ 12 w 29"/>
                    <a:gd name="T33" fmla="*/ 12 h 29"/>
                    <a:gd name="T34" fmla="*/ 22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2 w 29"/>
                    <a:gd name="T41" fmla="*/ 2 h 29"/>
                    <a:gd name="T42" fmla="*/ 17 w 29"/>
                    <a:gd name="T43" fmla="*/ 16 h 29"/>
                    <a:gd name="T44" fmla="*/ 12 w 29"/>
                    <a:gd name="T45" fmla="*/ 14 h 29"/>
                    <a:gd name="T46" fmla="*/ 12 w 29"/>
                    <a:gd name="T47" fmla="*/ 0 h 29"/>
                    <a:gd name="T48" fmla="*/ 3 w 29"/>
                    <a:gd name="T49" fmla="*/ 6 h 29"/>
                    <a:gd name="T50" fmla="*/ 7 w 29"/>
                    <a:gd name="T51" fmla="*/ 2 h 29"/>
                    <a:gd name="T52" fmla="*/ 12 w 29"/>
                    <a:gd name="T53" fmla="*/ 0 h 29"/>
                    <a:gd name="T54" fmla="*/ 18 w 29"/>
                    <a:gd name="T55" fmla="*/ 14 h 29"/>
                    <a:gd name="T56" fmla="*/ 13 w 29"/>
                    <a:gd name="T57" fmla="*/ 16 h 29"/>
                    <a:gd name="T58" fmla="*/ 3 w 29"/>
                    <a:gd name="T59" fmla="*/ 6 h 29"/>
                    <a:gd name="T60" fmla="*/ 0 w 29"/>
                    <a:gd name="T61" fmla="*/ 17 h 29"/>
                    <a:gd name="T62" fmla="*/ 0 w 29"/>
                    <a:gd name="T63" fmla="*/ 11 h 29"/>
                    <a:gd name="T64" fmla="*/ 3 w 29"/>
                    <a:gd name="T65" fmla="*/ 6 h 29"/>
                    <a:gd name="T66" fmla="*/ 17 w 29"/>
                    <a:gd name="T67" fmla="*/ 12 h 29"/>
                    <a:gd name="T68" fmla="*/ 15 w 29"/>
                    <a:gd name="T69" fmla="*/ 17 h 29"/>
                    <a:gd name="T70" fmla="*/ 0 w 29"/>
                    <a:gd name="T71" fmla="*/ 17 h 29"/>
                    <a:gd name="T72" fmla="*/ 6 w 29"/>
                    <a:gd name="T73" fmla="*/ 26 h 29"/>
                    <a:gd name="T74" fmla="*/ 3 w 29"/>
                    <a:gd name="T75" fmla="*/ 22 h 29"/>
                    <a:gd name="T76" fmla="*/ 0 w 29"/>
                    <a:gd name="T77" fmla="*/ 17 h 29"/>
                    <a:gd name="T78" fmla="*/ 15 w 29"/>
                    <a:gd name="T79" fmla="*/ 11 h 29"/>
                    <a:gd name="T80" fmla="*/ 17 w 29"/>
                    <a:gd name="T81" fmla="*/ 16 h 29"/>
                    <a:gd name="T82" fmla="*/ 6 w 29"/>
                    <a:gd name="T83" fmla="*/ 26 h 29"/>
                    <a:gd name="T84" fmla="*/ 18 w 29"/>
                    <a:gd name="T85" fmla="*/ 29 h 29"/>
                    <a:gd name="T86" fmla="*/ 11 w 29"/>
                    <a:gd name="T87" fmla="*/ 29 h 29"/>
                    <a:gd name="T88" fmla="*/ 6 w 29"/>
                    <a:gd name="T89" fmla="*/ 26 h 29"/>
                    <a:gd name="T90" fmla="*/ 13 w 29"/>
                    <a:gd name="T91" fmla="*/ 12 h 29"/>
                    <a:gd name="T92" fmla="*/ 18 w 29"/>
                    <a:gd name="T93" fmla="*/ 15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2"/>
                      </a:moveTo>
                      <a:lnTo>
                        <a:pt x="23" y="26"/>
                      </a:lnTo>
                      <a:lnTo>
                        <a:pt x="18" y="29"/>
                      </a:lnTo>
                      <a:lnTo>
                        <a:pt x="11" y="15"/>
                      </a:lnTo>
                      <a:lnTo>
                        <a:pt x="16" y="12"/>
                      </a:lnTo>
                      <a:lnTo>
                        <a:pt x="27" y="22"/>
                      </a:lnTo>
                      <a:close/>
                      <a:moveTo>
                        <a:pt x="29" y="11"/>
                      </a:moveTo>
                      <a:lnTo>
                        <a:pt x="29" y="17"/>
                      </a:lnTo>
                      <a:lnTo>
                        <a:pt x="27" y="22"/>
                      </a:lnTo>
                      <a:lnTo>
                        <a:pt x="12" y="16"/>
                      </a:lnTo>
                      <a:lnTo>
                        <a:pt x="14" y="11"/>
                      </a:lnTo>
                      <a:lnTo>
                        <a:pt x="29" y="11"/>
                      </a:lnTo>
                      <a:close/>
                      <a:moveTo>
                        <a:pt x="22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2" y="2"/>
                      </a:lnTo>
                      <a:lnTo>
                        <a:pt x="17" y="16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3" y="6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14"/>
                      </a:lnTo>
                      <a:lnTo>
                        <a:pt x="13" y="16"/>
                      </a:lnTo>
                      <a:lnTo>
                        <a:pt x="3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3" y="6"/>
                      </a:lnTo>
                      <a:lnTo>
                        <a:pt x="17" y="12"/>
                      </a:lnTo>
                      <a:lnTo>
                        <a:pt x="15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3" y="22"/>
                      </a:lnTo>
                      <a:lnTo>
                        <a:pt x="0" y="17"/>
                      </a:lnTo>
                      <a:lnTo>
                        <a:pt x="15" y="11"/>
                      </a:lnTo>
                      <a:lnTo>
                        <a:pt x="17" y="16"/>
                      </a:lnTo>
                      <a:lnTo>
                        <a:pt x="6" y="26"/>
                      </a:lnTo>
                      <a:close/>
                      <a:moveTo>
                        <a:pt x="18" y="29"/>
                      </a:moveTo>
                      <a:lnTo>
                        <a:pt x="11" y="29"/>
                      </a:lnTo>
                      <a:lnTo>
                        <a:pt x="6" y="26"/>
                      </a:lnTo>
                      <a:lnTo>
                        <a:pt x="13" y="12"/>
                      </a:lnTo>
                      <a:lnTo>
                        <a:pt x="18" y="15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3" name="Freeform 1090"/>
                <p:cNvSpPr>
                  <a:spLocks/>
                </p:cNvSpPr>
                <p:nvPr/>
              </p:nvSpPr>
              <p:spPr bwMode="auto">
                <a:xfrm>
                  <a:off x="5509" y="1867"/>
                  <a:ext cx="23" cy="24"/>
                </a:xfrm>
                <a:custGeom>
                  <a:avLst/>
                  <a:gdLst>
                    <a:gd name="T0" fmla="*/ 23 w 23"/>
                    <a:gd name="T1" fmla="*/ 11 h 24"/>
                    <a:gd name="T2" fmla="*/ 11 w 23"/>
                    <a:gd name="T3" fmla="*/ 24 h 24"/>
                    <a:gd name="T4" fmla="*/ 0 w 23"/>
                    <a:gd name="T5" fmla="*/ 13 h 24"/>
                    <a:gd name="T6" fmla="*/ 12 w 23"/>
                    <a:gd name="T7" fmla="*/ 0 h 24"/>
                    <a:gd name="T8" fmla="*/ 23 w 23"/>
                    <a:gd name="T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4">
                      <a:moveTo>
                        <a:pt x="23" y="11"/>
                      </a:moveTo>
                      <a:lnTo>
                        <a:pt x="11" y="24"/>
                      </a:lnTo>
                      <a:lnTo>
                        <a:pt x="0" y="13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4" name="Freeform 1091"/>
                <p:cNvSpPr>
                  <a:spLocks noEditPoints="1"/>
                </p:cNvSpPr>
                <p:nvPr/>
              </p:nvSpPr>
              <p:spPr bwMode="auto">
                <a:xfrm>
                  <a:off x="5506" y="1865"/>
                  <a:ext cx="29" cy="28"/>
                </a:xfrm>
                <a:custGeom>
                  <a:avLst/>
                  <a:gdLst>
                    <a:gd name="T0" fmla="*/ 27 w 29"/>
                    <a:gd name="T1" fmla="*/ 22 h 28"/>
                    <a:gd name="T2" fmla="*/ 22 w 29"/>
                    <a:gd name="T3" fmla="*/ 26 h 28"/>
                    <a:gd name="T4" fmla="*/ 18 w 29"/>
                    <a:gd name="T5" fmla="*/ 28 h 28"/>
                    <a:gd name="T6" fmla="*/ 11 w 29"/>
                    <a:gd name="T7" fmla="*/ 14 h 28"/>
                    <a:gd name="T8" fmla="*/ 17 w 29"/>
                    <a:gd name="T9" fmla="*/ 12 h 28"/>
                    <a:gd name="T10" fmla="*/ 27 w 29"/>
                    <a:gd name="T11" fmla="*/ 22 h 28"/>
                    <a:gd name="T12" fmla="*/ 29 w 29"/>
                    <a:gd name="T13" fmla="*/ 11 h 28"/>
                    <a:gd name="T14" fmla="*/ 29 w 29"/>
                    <a:gd name="T15" fmla="*/ 17 h 28"/>
                    <a:gd name="T16" fmla="*/ 27 w 29"/>
                    <a:gd name="T17" fmla="*/ 22 h 28"/>
                    <a:gd name="T18" fmla="*/ 12 w 29"/>
                    <a:gd name="T19" fmla="*/ 16 h 28"/>
                    <a:gd name="T20" fmla="*/ 15 w 29"/>
                    <a:gd name="T21" fmla="*/ 11 h 28"/>
                    <a:gd name="T22" fmla="*/ 29 w 29"/>
                    <a:gd name="T23" fmla="*/ 11 h 28"/>
                    <a:gd name="T24" fmla="*/ 22 w 29"/>
                    <a:gd name="T25" fmla="*/ 2 h 28"/>
                    <a:gd name="T26" fmla="*/ 27 w 29"/>
                    <a:gd name="T27" fmla="*/ 6 h 28"/>
                    <a:gd name="T28" fmla="*/ 29 w 29"/>
                    <a:gd name="T29" fmla="*/ 11 h 28"/>
                    <a:gd name="T30" fmla="*/ 15 w 29"/>
                    <a:gd name="T31" fmla="*/ 17 h 28"/>
                    <a:gd name="T32" fmla="*/ 12 w 29"/>
                    <a:gd name="T33" fmla="*/ 12 h 28"/>
                    <a:gd name="T34" fmla="*/ 22 w 29"/>
                    <a:gd name="T35" fmla="*/ 2 h 28"/>
                    <a:gd name="T36" fmla="*/ 11 w 29"/>
                    <a:gd name="T37" fmla="*/ 0 h 28"/>
                    <a:gd name="T38" fmla="*/ 18 w 29"/>
                    <a:gd name="T39" fmla="*/ 0 h 28"/>
                    <a:gd name="T40" fmla="*/ 22 w 29"/>
                    <a:gd name="T41" fmla="*/ 2 h 28"/>
                    <a:gd name="T42" fmla="*/ 17 w 29"/>
                    <a:gd name="T43" fmla="*/ 16 h 28"/>
                    <a:gd name="T44" fmla="*/ 11 w 29"/>
                    <a:gd name="T45" fmla="*/ 14 h 28"/>
                    <a:gd name="T46" fmla="*/ 11 w 29"/>
                    <a:gd name="T47" fmla="*/ 0 h 28"/>
                    <a:gd name="T48" fmla="*/ 2 w 29"/>
                    <a:gd name="T49" fmla="*/ 6 h 28"/>
                    <a:gd name="T50" fmla="*/ 6 w 29"/>
                    <a:gd name="T51" fmla="*/ 2 h 28"/>
                    <a:gd name="T52" fmla="*/ 11 w 29"/>
                    <a:gd name="T53" fmla="*/ 0 h 28"/>
                    <a:gd name="T54" fmla="*/ 18 w 29"/>
                    <a:gd name="T55" fmla="*/ 14 h 28"/>
                    <a:gd name="T56" fmla="*/ 13 w 29"/>
                    <a:gd name="T57" fmla="*/ 16 h 28"/>
                    <a:gd name="T58" fmla="*/ 2 w 29"/>
                    <a:gd name="T59" fmla="*/ 6 h 28"/>
                    <a:gd name="T60" fmla="*/ 0 w 29"/>
                    <a:gd name="T61" fmla="*/ 17 h 28"/>
                    <a:gd name="T62" fmla="*/ 0 w 29"/>
                    <a:gd name="T63" fmla="*/ 11 h 28"/>
                    <a:gd name="T64" fmla="*/ 2 w 29"/>
                    <a:gd name="T65" fmla="*/ 6 h 28"/>
                    <a:gd name="T66" fmla="*/ 17 w 29"/>
                    <a:gd name="T67" fmla="*/ 12 h 28"/>
                    <a:gd name="T68" fmla="*/ 15 w 29"/>
                    <a:gd name="T69" fmla="*/ 17 h 28"/>
                    <a:gd name="T70" fmla="*/ 0 w 29"/>
                    <a:gd name="T71" fmla="*/ 17 h 28"/>
                    <a:gd name="T72" fmla="*/ 6 w 29"/>
                    <a:gd name="T73" fmla="*/ 26 h 28"/>
                    <a:gd name="T74" fmla="*/ 2 w 29"/>
                    <a:gd name="T75" fmla="*/ 22 h 28"/>
                    <a:gd name="T76" fmla="*/ 0 w 29"/>
                    <a:gd name="T77" fmla="*/ 17 h 28"/>
                    <a:gd name="T78" fmla="*/ 15 w 29"/>
                    <a:gd name="T79" fmla="*/ 11 h 28"/>
                    <a:gd name="T80" fmla="*/ 17 w 29"/>
                    <a:gd name="T81" fmla="*/ 16 h 28"/>
                    <a:gd name="T82" fmla="*/ 6 w 29"/>
                    <a:gd name="T83" fmla="*/ 26 h 28"/>
                    <a:gd name="T84" fmla="*/ 18 w 29"/>
                    <a:gd name="T85" fmla="*/ 28 h 28"/>
                    <a:gd name="T86" fmla="*/ 11 w 29"/>
                    <a:gd name="T87" fmla="*/ 28 h 28"/>
                    <a:gd name="T88" fmla="*/ 6 w 29"/>
                    <a:gd name="T89" fmla="*/ 26 h 28"/>
                    <a:gd name="T90" fmla="*/ 13 w 29"/>
                    <a:gd name="T91" fmla="*/ 12 h 28"/>
                    <a:gd name="T92" fmla="*/ 18 w 29"/>
                    <a:gd name="T93" fmla="*/ 14 h 28"/>
                    <a:gd name="T94" fmla="*/ 18 w 29"/>
                    <a:gd name="T9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8">
                      <a:moveTo>
                        <a:pt x="27" y="22"/>
                      </a:moveTo>
                      <a:lnTo>
                        <a:pt x="22" y="26"/>
                      </a:lnTo>
                      <a:lnTo>
                        <a:pt x="18" y="28"/>
                      </a:lnTo>
                      <a:lnTo>
                        <a:pt x="11" y="14"/>
                      </a:lnTo>
                      <a:lnTo>
                        <a:pt x="17" y="12"/>
                      </a:lnTo>
                      <a:lnTo>
                        <a:pt x="27" y="22"/>
                      </a:lnTo>
                      <a:close/>
                      <a:moveTo>
                        <a:pt x="29" y="11"/>
                      </a:moveTo>
                      <a:lnTo>
                        <a:pt x="29" y="17"/>
                      </a:lnTo>
                      <a:lnTo>
                        <a:pt x="27" y="22"/>
                      </a:lnTo>
                      <a:lnTo>
                        <a:pt x="12" y="16"/>
                      </a:lnTo>
                      <a:lnTo>
                        <a:pt x="15" y="11"/>
                      </a:lnTo>
                      <a:lnTo>
                        <a:pt x="29" y="11"/>
                      </a:lnTo>
                      <a:close/>
                      <a:moveTo>
                        <a:pt x="22" y="2"/>
                      </a:moveTo>
                      <a:lnTo>
                        <a:pt x="27" y="6"/>
                      </a:lnTo>
                      <a:lnTo>
                        <a:pt x="29" y="11"/>
                      </a:lnTo>
                      <a:lnTo>
                        <a:pt x="15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8" y="0"/>
                      </a:lnTo>
                      <a:lnTo>
                        <a:pt x="22" y="2"/>
                      </a:lnTo>
                      <a:lnTo>
                        <a:pt x="17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8" y="14"/>
                      </a:lnTo>
                      <a:lnTo>
                        <a:pt x="13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7" y="12"/>
                      </a:lnTo>
                      <a:lnTo>
                        <a:pt x="15" y="17"/>
                      </a:lnTo>
                      <a:lnTo>
                        <a:pt x="0" y="17"/>
                      </a:lnTo>
                      <a:close/>
                      <a:moveTo>
                        <a:pt x="6" y="26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5" y="11"/>
                      </a:lnTo>
                      <a:lnTo>
                        <a:pt x="17" y="16"/>
                      </a:lnTo>
                      <a:lnTo>
                        <a:pt x="6" y="26"/>
                      </a:lnTo>
                      <a:close/>
                      <a:moveTo>
                        <a:pt x="18" y="28"/>
                      </a:moveTo>
                      <a:lnTo>
                        <a:pt x="11" y="28"/>
                      </a:lnTo>
                      <a:lnTo>
                        <a:pt x="6" y="26"/>
                      </a:lnTo>
                      <a:lnTo>
                        <a:pt x="13" y="12"/>
                      </a:lnTo>
                      <a:lnTo>
                        <a:pt x="18" y="14"/>
                      </a:lnTo>
                      <a:lnTo>
                        <a:pt x="18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5" name="Freeform 1092"/>
                <p:cNvSpPr>
                  <a:spLocks/>
                </p:cNvSpPr>
                <p:nvPr/>
              </p:nvSpPr>
              <p:spPr bwMode="auto">
                <a:xfrm>
                  <a:off x="5509" y="1867"/>
                  <a:ext cx="23" cy="24"/>
                </a:xfrm>
                <a:custGeom>
                  <a:avLst/>
                  <a:gdLst>
                    <a:gd name="T0" fmla="*/ 11 w 23"/>
                    <a:gd name="T1" fmla="*/ 0 h 24"/>
                    <a:gd name="T2" fmla="*/ 23 w 23"/>
                    <a:gd name="T3" fmla="*/ 13 h 24"/>
                    <a:gd name="T4" fmla="*/ 12 w 23"/>
                    <a:gd name="T5" fmla="*/ 24 h 24"/>
                    <a:gd name="T6" fmla="*/ 0 w 23"/>
                    <a:gd name="T7" fmla="*/ 11 h 24"/>
                    <a:gd name="T8" fmla="*/ 11 w 23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4">
                      <a:moveTo>
                        <a:pt x="11" y="0"/>
                      </a:moveTo>
                      <a:lnTo>
                        <a:pt x="23" y="13"/>
                      </a:lnTo>
                      <a:lnTo>
                        <a:pt x="12" y="2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6" name="Freeform 1093"/>
                <p:cNvSpPr>
                  <a:spLocks/>
                </p:cNvSpPr>
                <p:nvPr/>
              </p:nvSpPr>
              <p:spPr bwMode="auto">
                <a:xfrm>
                  <a:off x="5475" y="1887"/>
                  <a:ext cx="42" cy="68"/>
                </a:xfrm>
                <a:custGeom>
                  <a:avLst/>
                  <a:gdLst>
                    <a:gd name="T0" fmla="*/ 14 w 42"/>
                    <a:gd name="T1" fmla="*/ 0 h 68"/>
                    <a:gd name="T2" fmla="*/ 42 w 42"/>
                    <a:gd name="T3" fmla="*/ 62 h 68"/>
                    <a:gd name="T4" fmla="*/ 28 w 42"/>
                    <a:gd name="T5" fmla="*/ 68 h 68"/>
                    <a:gd name="T6" fmla="*/ 0 w 42"/>
                    <a:gd name="T7" fmla="*/ 6 h 68"/>
                    <a:gd name="T8" fmla="*/ 14 w 42"/>
                    <a:gd name="T9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68">
                      <a:moveTo>
                        <a:pt x="14" y="0"/>
                      </a:moveTo>
                      <a:lnTo>
                        <a:pt x="42" y="62"/>
                      </a:lnTo>
                      <a:lnTo>
                        <a:pt x="28" y="68"/>
                      </a:lnTo>
                      <a:lnTo>
                        <a:pt x="0" y="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7" name="Freeform 1094"/>
                <p:cNvSpPr>
                  <a:spLocks/>
                </p:cNvSpPr>
                <p:nvPr/>
              </p:nvSpPr>
              <p:spPr bwMode="auto">
                <a:xfrm>
                  <a:off x="5487" y="1912"/>
                  <a:ext cx="37" cy="57"/>
                </a:xfrm>
                <a:custGeom>
                  <a:avLst/>
                  <a:gdLst>
                    <a:gd name="T0" fmla="*/ 15 w 37"/>
                    <a:gd name="T1" fmla="*/ 0 h 57"/>
                    <a:gd name="T2" fmla="*/ 37 w 37"/>
                    <a:gd name="T3" fmla="*/ 51 h 57"/>
                    <a:gd name="T4" fmla="*/ 22 w 37"/>
                    <a:gd name="T5" fmla="*/ 57 h 57"/>
                    <a:gd name="T6" fmla="*/ 0 w 37"/>
                    <a:gd name="T7" fmla="*/ 7 h 57"/>
                    <a:gd name="T8" fmla="*/ 15 w 37"/>
                    <a:gd name="T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57">
                      <a:moveTo>
                        <a:pt x="15" y="0"/>
                      </a:moveTo>
                      <a:lnTo>
                        <a:pt x="37" y="51"/>
                      </a:lnTo>
                      <a:lnTo>
                        <a:pt x="22" y="57"/>
                      </a:lnTo>
                      <a:lnTo>
                        <a:pt x="0" y="7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8" name="Freeform 1095"/>
                <p:cNvSpPr>
                  <a:spLocks/>
                </p:cNvSpPr>
                <p:nvPr/>
              </p:nvSpPr>
              <p:spPr bwMode="auto">
                <a:xfrm>
                  <a:off x="5529" y="2023"/>
                  <a:ext cx="25" cy="37"/>
                </a:xfrm>
                <a:custGeom>
                  <a:avLst/>
                  <a:gdLst>
                    <a:gd name="T0" fmla="*/ 15 w 25"/>
                    <a:gd name="T1" fmla="*/ 0 h 37"/>
                    <a:gd name="T2" fmla="*/ 25 w 25"/>
                    <a:gd name="T3" fmla="*/ 33 h 37"/>
                    <a:gd name="T4" fmla="*/ 10 w 25"/>
                    <a:gd name="T5" fmla="*/ 37 h 37"/>
                    <a:gd name="T6" fmla="*/ 0 w 25"/>
                    <a:gd name="T7" fmla="*/ 4 h 37"/>
                    <a:gd name="T8" fmla="*/ 15 w 25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37">
                      <a:moveTo>
                        <a:pt x="15" y="0"/>
                      </a:moveTo>
                      <a:lnTo>
                        <a:pt x="25" y="33"/>
                      </a:lnTo>
                      <a:lnTo>
                        <a:pt x="10" y="37"/>
                      </a:lnTo>
                      <a:lnTo>
                        <a:pt x="0" y="4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79" name="Freeform 1096"/>
                <p:cNvSpPr>
                  <a:spLocks/>
                </p:cNvSpPr>
                <p:nvPr/>
              </p:nvSpPr>
              <p:spPr bwMode="auto">
                <a:xfrm>
                  <a:off x="5542" y="2069"/>
                  <a:ext cx="30" cy="76"/>
                </a:xfrm>
                <a:custGeom>
                  <a:avLst/>
                  <a:gdLst>
                    <a:gd name="T0" fmla="*/ 15 w 30"/>
                    <a:gd name="T1" fmla="*/ 0 h 76"/>
                    <a:gd name="T2" fmla="*/ 30 w 30"/>
                    <a:gd name="T3" fmla="*/ 72 h 76"/>
                    <a:gd name="T4" fmla="*/ 15 w 30"/>
                    <a:gd name="T5" fmla="*/ 76 h 76"/>
                    <a:gd name="T6" fmla="*/ 0 w 30"/>
                    <a:gd name="T7" fmla="*/ 3 h 76"/>
                    <a:gd name="T8" fmla="*/ 15 w 30"/>
                    <a:gd name="T9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76">
                      <a:moveTo>
                        <a:pt x="15" y="0"/>
                      </a:moveTo>
                      <a:lnTo>
                        <a:pt x="30" y="72"/>
                      </a:lnTo>
                      <a:lnTo>
                        <a:pt x="15" y="76"/>
                      </a:lnTo>
                      <a:lnTo>
                        <a:pt x="0" y="3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0" name="Freeform 1097"/>
                <p:cNvSpPr>
                  <a:spLocks/>
                </p:cNvSpPr>
                <p:nvPr/>
              </p:nvSpPr>
              <p:spPr bwMode="auto">
                <a:xfrm>
                  <a:off x="5548" y="2092"/>
                  <a:ext cx="26" cy="62"/>
                </a:xfrm>
                <a:custGeom>
                  <a:avLst/>
                  <a:gdLst>
                    <a:gd name="T0" fmla="*/ 15 w 26"/>
                    <a:gd name="T1" fmla="*/ 0 h 62"/>
                    <a:gd name="T2" fmla="*/ 26 w 26"/>
                    <a:gd name="T3" fmla="*/ 59 h 62"/>
                    <a:gd name="T4" fmla="*/ 11 w 26"/>
                    <a:gd name="T5" fmla="*/ 62 h 62"/>
                    <a:gd name="T6" fmla="*/ 0 w 26"/>
                    <a:gd name="T7" fmla="*/ 3 h 62"/>
                    <a:gd name="T8" fmla="*/ 15 w 26"/>
                    <a:gd name="T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2">
                      <a:moveTo>
                        <a:pt x="15" y="0"/>
                      </a:moveTo>
                      <a:lnTo>
                        <a:pt x="26" y="59"/>
                      </a:lnTo>
                      <a:lnTo>
                        <a:pt x="11" y="62"/>
                      </a:lnTo>
                      <a:lnTo>
                        <a:pt x="0" y="3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1" name="Freeform 1098"/>
                <p:cNvSpPr>
                  <a:spLocks/>
                </p:cNvSpPr>
                <p:nvPr/>
              </p:nvSpPr>
              <p:spPr bwMode="auto">
                <a:xfrm>
                  <a:off x="5566" y="2214"/>
                  <a:ext cx="15" cy="5"/>
                </a:xfrm>
                <a:custGeom>
                  <a:avLst/>
                  <a:gdLst>
                    <a:gd name="T0" fmla="*/ 15 w 15"/>
                    <a:gd name="T1" fmla="*/ 0 h 5"/>
                    <a:gd name="T2" fmla="*/ 15 w 15"/>
                    <a:gd name="T3" fmla="*/ 3 h 5"/>
                    <a:gd name="T4" fmla="*/ 0 w 15"/>
                    <a:gd name="T5" fmla="*/ 5 h 5"/>
                    <a:gd name="T6" fmla="*/ 0 w 15"/>
                    <a:gd name="T7" fmla="*/ 3 h 5"/>
                    <a:gd name="T8" fmla="*/ 15 w 15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5">
                      <a:moveTo>
                        <a:pt x="15" y="0"/>
                      </a:moveTo>
                      <a:lnTo>
                        <a:pt x="15" y="3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2" name="Rectangle 1099"/>
                <p:cNvSpPr>
                  <a:spLocks noChangeArrowheads="1"/>
                </p:cNvSpPr>
                <p:nvPr/>
              </p:nvSpPr>
              <p:spPr bwMode="auto">
                <a:xfrm>
                  <a:off x="5573" y="2208"/>
                  <a:ext cx="8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3" name="Freeform 1100"/>
                <p:cNvSpPr>
                  <a:spLocks/>
                </p:cNvSpPr>
                <p:nvPr/>
              </p:nvSpPr>
              <p:spPr bwMode="auto">
                <a:xfrm>
                  <a:off x="5566" y="2218"/>
                  <a:ext cx="18" cy="35"/>
                </a:xfrm>
                <a:custGeom>
                  <a:avLst/>
                  <a:gdLst>
                    <a:gd name="T0" fmla="*/ 16 w 18"/>
                    <a:gd name="T1" fmla="*/ 0 h 35"/>
                    <a:gd name="T2" fmla="*/ 18 w 18"/>
                    <a:gd name="T3" fmla="*/ 34 h 35"/>
                    <a:gd name="T4" fmla="*/ 2 w 18"/>
                    <a:gd name="T5" fmla="*/ 35 h 35"/>
                    <a:gd name="T6" fmla="*/ 0 w 18"/>
                    <a:gd name="T7" fmla="*/ 1 h 35"/>
                    <a:gd name="T8" fmla="*/ 16 w 18"/>
                    <a:gd name="T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5">
                      <a:moveTo>
                        <a:pt x="16" y="0"/>
                      </a:moveTo>
                      <a:lnTo>
                        <a:pt x="18" y="34"/>
                      </a:lnTo>
                      <a:lnTo>
                        <a:pt x="2" y="35"/>
                      </a:lnTo>
                      <a:lnTo>
                        <a:pt x="0" y="1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4" name="Freeform 1101"/>
                <p:cNvSpPr>
                  <a:spLocks/>
                </p:cNvSpPr>
                <p:nvPr/>
              </p:nvSpPr>
              <p:spPr bwMode="auto">
                <a:xfrm>
                  <a:off x="5566" y="2218"/>
                  <a:ext cx="18" cy="68"/>
                </a:xfrm>
                <a:custGeom>
                  <a:avLst/>
                  <a:gdLst>
                    <a:gd name="T0" fmla="*/ 16 w 18"/>
                    <a:gd name="T1" fmla="*/ 0 h 68"/>
                    <a:gd name="T2" fmla="*/ 18 w 18"/>
                    <a:gd name="T3" fmla="*/ 67 h 68"/>
                    <a:gd name="T4" fmla="*/ 2 w 18"/>
                    <a:gd name="T5" fmla="*/ 68 h 68"/>
                    <a:gd name="T6" fmla="*/ 0 w 18"/>
                    <a:gd name="T7" fmla="*/ 0 h 68"/>
                    <a:gd name="T8" fmla="*/ 16 w 18"/>
                    <a:gd name="T9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68">
                      <a:moveTo>
                        <a:pt x="16" y="0"/>
                      </a:moveTo>
                      <a:lnTo>
                        <a:pt x="18" y="67"/>
                      </a:lnTo>
                      <a:lnTo>
                        <a:pt x="2" y="68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5" name="Rectangle 1102"/>
                <p:cNvSpPr>
                  <a:spLocks noChangeArrowheads="1"/>
                </p:cNvSpPr>
                <p:nvPr/>
              </p:nvSpPr>
              <p:spPr bwMode="auto">
                <a:xfrm>
                  <a:off x="5633" y="2199"/>
                  <a:ext cx="2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6" name="Freeform 1103"/>
                <p:cNvSpPr>
                  <a:spLocks/>
                </p:cNvSpPr>
                <p:nvPr/>
              </p:nvSpPr>
              <p:spPr bwMode="auto">
                <a:xfrm>
                  <a:off x="5625" y="2205"/>
                  <a:ext cx="16" cy="8"/>
                </a:xfrm>
                <a:custGeom>
                  <a:avLst/>
                  <a:gdLst>
                    <a:gd name="T0" fmla="*/ 15 w 16"/>
                    <a:gd name="T1" fmla="*/ 0 h 8"/>
                    <a:gd name="T2" fmla="*/ 16 w 16"/>
                    <a:gd name="T3" fmla="*/ 3 h 8"/>
                    <a:gd name="T4" fmla="*/ 2 w 16"/>
                    <a:gd name="T5" fmla="*/ 8 h 8"/>
                    <a:gd name="T6" fmla="*/ 0 w 16"/>
                    <a:gd name="T7" fmla="*/ 5 h 8"/>
                    <a:gd name="T8" fmla="*/ 15 w 16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15" y="0"/>
                      </a:moveTo>
                      <a:lnTo>
                        <a:pt x="16" y="3"/>
                      </a:lnTo>
                      <a:lnTo>
                        <a:pt x="2" y="8"/>
                      </a:lnTo>
                      <a:lnTo>
                        <a:pt x="0" y="5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7" name="Freeform 1104"/>
                <p:cNvSpPr>
                  <a:spLocks/>
                </p:cNvSpPr>
                <p:nvPr/>
              </p:nvSpPr>
              <p:spPr bwMode="auto">
                <a:xfrm>
                  <a:off x="5628" y="2205"/>
                  <a:ext cx="12" cy="11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11 h 11"/>
                    <a:gd name="T4" fmla="*/ 0 w 12"/>
                    <a:gd name="T5" fmla="*/ 1 h 11"/>
                    <a:gd name="T6" fmla="*/ 0 w 12"/>
                    <a:gd name="T7" fmla="*/ 0 h 11"/>
                    <a:gd name="T8" fmla="*/ 12 w 12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lnTo>
                        <a:pt x="11" y="1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8" name="Rectangle 1105"/>
                <p:cNvSpPr>
                  <a:spLocks noChangeArrowheads="1"/>
                </p:cNvSpPr>
                <p:nvPr/>
              </p:nvSpPr>
              <p:spPr bwMode="auto">
                <a:xfrm>
                  <a:off x="5626" y="2211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89" name="Freeform 1106"/>
                <p:cNvSpPr>
                  <a:spLocks/>
                </p:cNvSpPr>
                <p:nvPr/>
              </p:nvSpPr>
              <p:spPr bwMode="auto">
                <a:xfrm>
                  <a:off x="5629" y="2181"/>
                  <a:ext cx="11" cy="12"/>
                </a:xfrm>
                <a:custGeom>
                  <a:avLst/>
                  <a:gdLst>
                    <a:gd name="T0" fmla="*/ 11 w 11"/>
                    <a:gd name="T1" fmla="*/ 0 h 12"/>
                    <a:gd name="T2" fmla="*/ 11 w 11"/>
                    <a:gd name="T3" fmla="*/ 1 h 12"/>
                    <a:gd name="T4" fmla="*/ 0 w 11"/>
                    <a:gd name="T5" fmla="*/ 12 h 12"/>
                    <a:gd name="T6" fmla="*/ 0 w 11"/>
                    <a:gd name="T7" fmla="*/ 11 h 12"/>
                    <a:gd name="T8" fmla="*/ 11 w 11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2">
                      <a:moveTo>
                        <a:pt x="11" y="0"/>
                      </a:moveTo>
                      <a:lnTo>
                        <a:pt x="11" y="1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0" name="Rectangle 1107"/>
                <p:cNvSpPr>
                  <a:spLocks noChangeArrowheads="1"/>
                </p:cNvSpPr>
                <p:nvPr/>
              </p:nvSpPr>
              <p:spPr bwMode="auto">
                <a:xfrm>
                  <a:off x="5627" y="2187"/>
                  <a:ext cx="16" cy="2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1" name="Rectangle 1108"/>
                <p:cNvSpPr>
                  <a:spLocks noChangeArrowheads="1"/>
                </p:cNvSpPr>
                <p:nvPr/>
              </p:nvSpPr>
              <p:spPr bwMode="auto">
                <a:xfrm>
                  <a:off x="5613" y="2215"/>
                  <a:ext cx="15" cy="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2" name="Rectangle 1109"/>
                <p:cNvSpPr>
                  <a:spLocks noChangeArrowheads="1"/>
                </p:cNvSpPr>
                <p:nvPr/>
              </p:nvSpPr>
              <p:spPr bwMode="auto">
                <a:xfrm>
                  <a:off x="5613" y="2216"/>
                  <a:ext cx="15" cy="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3" name="Freeform 1110"/>
                <p:cNvSpPr>
                  <a:spLocks noEditPoints="1"/>
                </p:cNvSpPr>
                <p:nvPr/>
              </p:nvSpPr>
              <p:spPr bwMode="auto">
                <a:xfrm>
                  <a:off x="5601" y="2207"/>
                  <a:ext cx="20" cy="16"/>
                </a:xfrm>
                <a:custGeom>
                  <a:avLst/>
                  <a:gdLst>
                    <a:gd name="T0" fmla="*/ 8 w 20"/>
                    <a:gd name="T1" fmla="*/ 0 h 16"/>
                    <a:gd name="T2" fmla="*/ 16 w 20"/>
                    <a:gd name="T3" fmla="*/ 8 h 16"/>
                    <a:gd name="T4" fmla="*/ 16 w 20"/>
                    <a:gd name="T5" fmla="*/ 9 h 16"/>
                    <a:gd name="T6" fmla="*/ 0 w 20"/>
                    <a:gd name="T7" fmla="*/ 9 h 16"/>
                    <a:gd name="T8" fmla="*/ 0 w 20"/>
                    <a:gd name="T9" fmla="*/ 8 h 16"/>
                    <a:gd name="T10" fmla="*/ 8 w 20"/>
                    <a:gd name="T11" fmla="*/ 0 h 16"/>
                    <a:gd name="T12" fmla="*/ 20 w 20"/>
                    <a:gd name="T13" fmla="*/ 16 h 16"/>
                    <a:gd name="T14" fmla="*/ 8 w 20"/>
                    <a:gd name="T15" fmla="*/ 16 h 16"/>
                    <a:gd name="T16" fmla="*/ 8 w 20"/>
                    <a:gd name="T17" fmla="*/ 0 h 16"/>
                    <a:gd name="T18" fmla="*/ 20 w 20"/>
                    <a:gd name="T19" fmla="*/ 0 h 16"/>
                    <a:gd name="T20" fmla="*/ 20 w 20"/>
                    <a:gd name="T21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" h="16">
                      <a:moveTo>
                        <a:pt x="8" y="0"/>
                      </a:moveTo>
                      <a:lnTo>
                        <a:pt x="16" y="8"/>
                      </a:lnTo>
                      <a:lnTo>
                        <a:pt x="16" y="9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  <a:moveTo>
                        <a:pt x="20" y="16"/>
                      </a:moveTo>
                      <a:lnTo>
                        <a:pt x="8" y="16"/>
                      </a:lnTo>
                      <a:lnTo>
                        <a:pt x="8" y="0"/>
                      </a:lnTo>
                      <a:lnTo>
                        <a:pt x="20" y="0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4" name="Freeform 1111"/>
                <p:cNvSpPr>
                  <a:spLocks/>
                </p:cNvSpPr>
                <p:nvPr/>
              </p:nvSpPr>
              <p:spPr bwMode="auto">
                <a:xfrm>
                  <a:off x="5603" y="2181"/>
                  <a:ext cx="12" cy="12"/>
                </a:xfrm>
                <a:custGeom>
                  <a:avLst/>
                  <a:gdLst>
                    <a:gd name="T0" fmla="*/ 12 w 12"/>
                    <a:gd name="T1" fmla="*/ 11 h 12"/>
                    <a:gd name="T2" fmla="*/ 12 w 12"/>
                    <a:gd name="T3" fmla="*/ 12 h 12"/>
                    <a:gd name="T4" fmla="*/ 0 w 12"/>
                    <a:gd name="T5" fmla="*/ 1 h 12"/>
                    <a:gd name="T6" fmla="*/ 1 w 12"/>
                    <a:gd name="T7" fmla="*/ 0 h 12"/>
                    <a:gd name="T8" fmla="*/ 12 w 12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2" y="11"/>
                      </a:moveTo>
                      <a:lnTo>
                        <a:pt x="12" y="12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5" name="Rectangle 1112"/>
                <p:cNvSpPr>
                  <a:spLocks noChangeArrowheads="1"/>
                </p:cNvSpPr>
                <p:nvPr/>
              </p:nvSpPr>
              <p:spPr bwMode="auto">
                <a:xfrm>
                  <a:off x="5601" y="2197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6" name="Rectangle 1113"/>
                <p:cNvSpPr>
                  <a:spLocks noChangeArrowheads="1"/>
                </p:cNvSpPr>
                <p:nvPr/>
              </p:nvSpPr>
              <p:spPr bwMode="auto">
                <a:xfrm>
                  <a:off x="5601" y="2187"/>
                  <a:ext cx="16" cy="2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7" name="Freeform 1114"/>
                <p:cNvSpPr>
                  <a:spLocks/>
                </p:cNvSpPr>
                <p:nvPr/>
              </p:nvSpPr>
              <p:spPr bwMode="auto">
                <a:xfrm>
                  <a:off x="5602" y="2202"/>
                  <a:ext cx="19" cy="17"/>
                </a:xfrm>
                <a:custGeom>
                  <a:avLst/>
                  <a:gdLst>
                    <a:gd name="T0" fmla="*/ 6 w 19"/>
                    <a:gd name="T1" fmla="*/ 17 h 17"/>
                    <a:gd name="T2" fmla="*/ 0 w 19"/>
                    <a:gd name="T3" fmla="*/ 7 h 17"/>
                    <a:gd name="T4" fmla="*/ 14 w 19"/>
                    <a:gd name="T5" fmla="*/ 0 h 17"/>
                    <a:gd name="T6" fmla="*/ 19 w 19"/>
                    <a:gd name="T7" fmla="*/ 9 h 17"/>
                    <a:gd name="T8" fmla="*/ 6 w 1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7">
                      <a:moveTo>
                        <a:pt x="6" y="17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19" y="9"/>
                      </a:lnTo>
                      <a:lnTo>
                        <a:pt x="6" y="1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8" name="Freeform 1115"/>
                <p:cNvSpPr>
                  <a:spLocks/>
                </p:cNvSpPr>
                <p:nvPr/>
              </p:nvSpPr>
              <p:spPr bwMode="auto">
                <a:xfrm>
                  <a:off x="5602" y="2191"/>
                  <a:ext cx="25" cy="28"/>
                </a:xfrm>
                <a:custGeom>
                  <a:avLst/>
                  <a:gdLst>
                    <a:gd name="T0" fmla="*/ 12 w 25"/>
                    <a:gd name="T1" fmla="*/ 28 h 28"/>
                    <a:gd name="T2" fmla="*/ 0 w 25"/>
                    <a:gd name="T3" fmla="*/ 8 h 28"/>
                    <a:gd name="T4" fmla="*/ 14 w 25"/>
                    <a:gd name="T5" fmla="*/ 0 h 28"/>
                    <a:gd name="T6" fmla="*/ 25 w 25"/>
                    <a:gd name="T7" fmla="*/ 20 h 28"/>
                    <a:gd name="T8" fmla="*/ 12 w 25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8">
                      <a:moveTo>
                        <a:pt x="12" y="2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5" y="2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99" name="Freeform 1116"/>
                <p:cNvSpPr>
                  <a:spLocks/>
                </p:cNvSpPr>
                <p:nvPr/>
              </p:nvSpPr>
              <p:spPr bwMode="auto">
                <a:xfrm>
                  <a:off x="5614" y="2212"/>
                  <a:ext cx="16" cy="12"/>
                </a:xfrm>
                <a:custGeom>
                  <a:avLst/>
                  <a:gdLst>
                    <a:gd name="T0" fmla="*/ 3 w 16"/>
                    <a:gd name="T1" fmla="*/ 12 h 12"/>
                    <a:gd name="T2" fmla="*/ 0 w 16"/>
                    <a:gd name="T3" fmla="*/ 7 h 12"/>
                    <a:gd name="T4" fmla="*/ 13 w 16"/>
                    <a:gd name="T5" fmla="*/ 0 h 12"/>
                    <a:gd name="T6" fmla="*/ 16 w 16"/>
                    <a:gd name="T7" fmla="*/ 5 h 12"/>
                    <a:gd name="T8" fmla="*/ 3 w 1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3" y="12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16" y="5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0" name="Freeform 1117"/>
                <p:cNvSpPr>
                  <a:spLocks/>
                </p:cNvSpPr>
                <p:nvPr/>
              </p:nvSpPr>
              <p:spPr bwMode="auto">
                <a:xfrm>
                  <a:off x="5603" y="2183"/>
                  <a:ext cx="34" cy="41"/>
                </a:xfrm>
                <a:custGeom>
                  <a:avLst/>
                  <a:gdLst>
                    <a:gd name="T0" fmla="*/ 20 w 34"/>
                    <a:gd name="T1" fmla="*/ 41 h 41"/>
                    <a:gd name="T2" fmla="*/ 0 w 34"/>
                    <a:gd name="T3" fmla="*/ 8 h 41"/>
                    <a:gd name="T4" fmla="*/ 14 w 34"/>
                    <a:gd name="T5" fmla="*/ 0 h 41"/>
                    <a:gd name="T6" fmla="*/ 34 w 34"/>
                    <a:gd name="T7" fmla="*/ 34 h 41"/>
                    <a:gd name="T8" fmla="*/ 20 w 34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1">
                      <a:moveTo>
                        <a:pt x="20" y="41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34" y="34"/>
                      </a:lnTo>
                      <a:lnTo>
                        <a:pt x="20" y="4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1" name="Freeform 1118"/>
                <p:cNvSpPr>
                  <a:spLocks/>
                </p:cNvSpPr>
                <p:nvPr/>
              </p:nvSpPr>
              <p:spPr bwMode="auto">
                <a:xfrm>
                  <a:off x="5610" y="2183"/>
                  <a:ext cx="30" cy="38"/>
                </a:xfrm>
                <a:custGeom>
                  <a:avLst/>
                  <a:gdLst>
                    <a:gd name="T0" fmla="*/ 17 w 30"/>
                    <a:gd name="T1" fmla="*/ 38 h 38"/>
                    <a:gd name="T2" fmla="*/ 0 w 30"/>
                    <a:gd name="T3" fmla="*/ 8 h 38"/>
                    <a:gd name="T4" fmla="*/ 13 w 30"/>
                    <a:gd name="T5" fmla="*/ 0 h 38"/>
                    <a:gd name="T6" fmla="*/ 30 w 30"/>
                    <a:gd name="T7" fmla="*/ 30 h 38"/>
                    <a:gd name="T8" fmla="*/ 17 w 30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8">
                      <a:moveTo>
                        <a:pt x="17" y="38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0" y="30"/>
                      </a:lnTo>
                      <a:lnTo>
                        <a:pt x="17" y="3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2" name="Freeform 1119"/>
                <p:cNvSpPr>
                  <a:spLocks/>
                </p:cNvSpPr>
                <p:nvPr/>
              </p:nvSpPr>
              <p:spPr bwMode="auto">
                <a:xfrm>
                  <a:off x="5615" y="2183"/>
                  <a:ext cx="26" cy="28"/>
                </a:xfrm>
                <a:custGeom>
                  <a:avLst/>
                  <a:gdLst>
                    <a:gd name="T0" fmla="*/ 12 w 26"/>
                    <a:gd name="T1" fmla="*/ 28 h 28"/>
                    <a:gd name="T2" fmla="*/ 0 w 26"/>
                    <a:gd name="T3" fmla="*/ 8 h 28"/>
                    <a:gd name="T4" fmla="*/ 14 w 26"/>
                    <a:gd name="T5" fmla="*/ 0 h 28"/>
                    <a:gd name="T6" fmla="*/ 26 w 26"/>
                    <a:gd name="T7" fmla="*/ 20 h 28"/>
                    <a:gd name="T8" fmla="*/ 12 w 26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8">
                      <a:moveTo>
                        <a:pt x="12" y="2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6" y="2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3" name="Freeform 1120"/>
                <p:cNvSpPr>
                  <a:spLocks/>
                </p:cNvSpPr>
                <p:nvPr/>
              </p:nvSpPr>
              <p:spPr bwMode="auto">
                <a:xfrm>
                  <a:off x="5621" y="2183"/>
                  <a:ext cx="21" cy="20"/>
                </a:xfrm>
                <a:custGeom>
                  <a:avLst/>
                  <a:gdLst>
                    <a:gd name="T0" fmla="*/ 7 w 21"/>
                    <a:gd name="T1" fmla="*/ 20 h 20"/>
                    <a:gd name="T2" fmla="*/ 0 w 21"/>
                    <a:gd name="T3" fmla="*/ 8 h 20"/>
                    <a:gd name="T4" fmla="*/ 14 w 21"/>
                    <a:gd name="T5" fmla="*/ 0 h 20"/>
                    <a:gd name="T6" fmla="*/ 21 w 21"/>
                    <a:gd name="T7" fmla="*/ 12 h 20"/>
                    <a:gd name="T8" fmla="*/ 7 w 21"/>
                    <a:gd name="T9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7" y="20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1" y="12"/>
                      </a:lnTo>
                      <a:lnTo>
                        <a:pt x="7" y="2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4" name="Freeform 1121"/>
                <p:cNvSpPr>
                  <a:spLocks/>
                </p:cNvSpPr>
                <p:nvPr/>
              </p:nvSpPr>
              <p:spPr bwMode="auto">
                <a:xfrm>
                  <a:off x="5627" y="2183"/>
                  <a:ext cx="14" cy="9"/>
                </a:xfrm>
                <a:custGeom>
                  <a:avLst/>
                  <a:gdLst>
                    <a:gd name="T0" fmla="*/ 1 w 14"/>
                    <a:gd name="T1" fmla="*/ 9 h 9"/>
                    <a:gd name="T2" fmla="*/ 0 w 14"/>
                    <a:gd name="T3" fmla="*/ 8 h 9"/>
                    <a:gd name="T4" fmla="*/ 14 w 14"/>
                    <a:gd name="T5" fmla="*/ 0 h 9"/>
                    <a:gd name="T6" fmla="*/ 14 w 14"/>
                    <a:gd name="T7" fmla="*/ 1 h 9"/>
                    <a:gd name="T8" fmla="*/ 1 w 14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9">
                      <a:moveTo>
                        <a:pt x="1" y="9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4" y="1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5" name="Rectangle 1122"/>
                <p:cNvSpPr>
                  <a:spLocks noChangeArrowheads="1"/>
                </p:cNvSpPr>
                <p:nvPr/>
              </p:nvSpPr>
              <p:spPr bwMode="auto">
                <a:xfrm>
                  <a:off x="5621" y="2213"/>
                  <a:ext cx="13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6" name="Rectangle 1123"/>
                <p:cNvSpPr>
                  <a:spLocks noChangeArrowheads="1"/>
                </p:cNvSpPr>
                <p:nvPr/>
              </p:nvSpPr>
              <p:spPr bwMode="auto">
                <a:xfrm>
                  <a:off x="5610" y="2179"/>
                  <a:ext cx="2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7" name="Rectangle 1124"/>
                <p:cNvSpPr>
                  <a:spLocks noChangeArrowheads="1"/>
                </p:cNvSpPr>
                <p:nvPr/>
              </p:nvSpPr>
              <p:spPr bwMode="auto">
                <a:xfrm>
                  <a:off x="5627" y="2207"/>
                  <a:ext cx="16" cy="7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8" name="Rectangle 1125"/>
                <p:cNvSpPr>
                  <a:spLocks noChangeArrowheads="1"/>
                </p:cNvSpPr>
                <p:nvPr/>
              </p:nvSpPr>
              <p:spPr bwMode="auto">
                <a:xfrm>
                  <a:off x="5626" y="2211"/>
                  <a:ext cx="16" cy="7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09" name="Rectangle 1126"/>
                <p:cNvSpPr>
                  <a:spLocks noChangeArrowheads="1"/>
                </p:cNvSpPr>
                <p:nvPr/>
              </p:nvSpPr>
              <p:spPr bwMode="auto">
                <a:xfrm>
                  <a:off x="5626" y="2220"/>
                  <a:ext cx="15" cy="6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0" name="Rectangle 1127"/>
                <p:cNvSpPr>
                  <a:spLocks noChangeArrowheads="1"/>
                </p:cNvSpPr>
                <p:nvPr/>
              </p:nvSpPr>
              <p:spPr bwMode="auto">
                <a:xfrm>
                  <a:off x="5613" y="2220"/>
                  <a:ext cx="15" cy="6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1" name="Freeform 1128"/>
                <p:cNvSpPr>
                  <a:spLocks/>
                </p:cNvSpPr>
                <p:nvPr/>
              </p:nvSpPr>
              <p:spPr bwMode="auto">
                <a:xfrm>
                  <a:off x="5354" y="2889"/>
                  <a:ext cx="67" cy="67"/>
                </a:xfrm>
                <a:custGeom>
                  <a:avLst/>
                  <a:gdLst>
                    <a:gd name="T0" fmla="*/ 67 w 67"/>
                    <a:gd name="T1" fmla="*/ 11 h 67"/>
                    <a:gd name="T2" fmla="*/ 11 w 67"/>
                    <a:gd name="T3" fmla="*/ 67 h 67"/>
                    <a:gd name="T4" fmla="*/ 0 w 67"/>
                    <a:gd name="T5" fmla="*/ 56 h 67"/>
                    <a:gd name="T6" fmla="*/ 56 w 67"/>
                    <a:gd name="T7" fmla="*/ 0 h 67"/>
                    <a:gd name="T8" fmla="*/ 67 w 67"/>
                    <a:gd name="T9" fmla="*/ 1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7">
                      <a:moveTo>
                        <a:pt x="67" y="11"/>
                      </a:moveTo>
                      <a:lnTo>
                        <a:pt x="11" y="67"/>
                      </a:lnTo>
                      <a:lnTo>
                        <a:pt x="0" y="56"/>
                      </a:lnTo>
                      <a:lnTo>
                        <a:pt x="56" y="0"/>
                      </a:lnTo>
                      <a:lnTo>
                        <a:pt x="6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2" name="Freeform 1129"/>
                <p:cNvSpPr>
                  <a:spLocks/>
                </p:cNvSpPr>
                <p:nvPr/>
              </p:nvSpPr>
              <p:spPr bwMode="auto">
                <a:xfrm>
                  <a:off x="5354" y="2890"/>
                  <a:ext cx="64" cy="65"/>
                </a:xfrm>
                <a:custGeom>
                  <a:avLst/>
                  <a:gdLst>
                    <a:gd name="T0" fmla="*/ 64 w 64"/>
                    <a:gd name="T1" fmla="*/ 12 h 65"/>
                    <a:gd name="T2" fmla="*/ 11 w 64"/>
                    <a:gd name="T3" fmla="*/ 65 h 65"/>
                    <a:gd name="T4" fmla="*/ 0 w 64"/>
                    <a:gd name="T5" fmla="*/ 54 h 65"/>
                    <a:gd name="T6" fmla="*/ 53 w 64"/>
                    <a:gd name="T7" fmla="*/ 0 h 65"/>
                    <a:gd name="T8" fmla="*/ 64 w 64"/>
                    <a:gd name="T9" fmla="*/ 1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65">
                      <a:moveTo>
                        <a:pt x="64" y="12"/>
                      </a:moveTo>
                      <a:lnTo>
                        <a:pt x="11" y="65"/>
                      </a:lnTo>
                      <a:lnTo>
                        <a:pt x="0" y="54"/>
                      </a:lnTo>
                      <a:lnTo>
                        <a:pt x="53" y="0"/>
                      </a:lnTo>
                      <a:lnTo>
                        <a:pt x="64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3" name="Freeform 1130"/>
                <p:cNvSpPr>
                  <a:spLocks/>
                </p:cNvSpPr>
                <p:nvPr/>
              </p:nvSpPr>
              <p:spPr bwMode="auto">
                <a:xfrm>
                  <a:off x="5353" y="2897"/>
                  <a:ext cx="57" cy="57"/>
                </a:xfrm>
                <a:custGeom>
                  <a:avLst/>
                  <a:gdLst>
                    <a:gd name="T0" fmla="*/ 57 w 57"/>
                    <a:gd name="T1" fmla="*/ 11 h 57"/>
                    <a:gd name="T2" fmla="*/ 11 w 57"/>
                    <a:gd name="T3" fmla="*/ 57 h 57"/>
                    <a:gd name="T4" fmla="*/ 0 w 57"/>
                    <a:gd name="T5" fmla="*/ 46 h 57"/>
                    <a:gd name="T6" fmla="*/ 46 w 57"/>
                    <a:gd name="T7" fmla="*/ 0 h 57"/>
                    <a:gd name="T8" fmla="*/ 57 w 57"/>
                    <a:gd name="T9" fmla="*/ 1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57" y="11"/>
                      </a:moveTo>
                      <a:lnTo>
                        <a:pt x="11" y="57"/>
                      </a:lnTo>
                      <a:lnTo>
                        <a:pt x="0" y="46"/>
                      </a:lnTo>
                      <a:lnTo>
                        <a:pt x="46" y="0"/>
                      </a:lnTo>
                      <a:lnTo>
                        <a:pt x="5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4" name="Freeform 1131"/>
                <p:cNvSpPr>
                  <a:spLocks/>
                </p:cNvSpPr>
                <p:nvPr/>
              </p:nvSpPr>
              <p:spPr bwMode="auto">
                <a:xfrm>
                  <a:off x="5344" y="2888"/>
                  <a:ext cx="57" cy="57"/>
                </a:xfrm>
                <a:custGeom>
                  <a:avLst/>
                  <a:gdLst>
                    <a:gd name="T0" fmla="*/ 57 w 57"/>
                    <a:gd name="T1" fmla="*/ 11 h 57"/>
                    <a:gd name="T2" fmla="*/ 11 w 57"/>
                    <a:gd name="T3" fmla="*/ 57 h 57"/>
                    <a:gd name="T4" fmla="*/ 0 w 57"/>
                    <a:gd name="T5" fmla="*/ 46 h 57"/>
                    <a:gd name="T6" fmla="*/ 46 w 57"/>
                    <a:gd name="T7" fmla="*/ 0 h 57"/>
                    <a:gd name="T8" fmla="*/ 57 w 57"/>
                    <a:gd name="T9" fmla="*/ 1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57" y="11"/>
                      </a:moveTo>
                      <a:lnTo>
                        <a:pt x="11" y="57"/>
                      </a:lnTo>
                      <a:lnTo>
                        <a:pt x="0" y="46"/>
                      </a:lnTo>
                      <a:lnTo>
                        <a:pt x="46" y="0"/>
                      </a:lnTo>
                      <a:lnTo>
                        <a:pt x="5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5" name="Freeform 1132"/>
                <p:cNvSpPr>
                  <a:spLocks/>
                </p:cNvSpPr>
                <p:nvPr/>
              </p:nvSpPr>
              <p:spPr bwMode="auto">
                <a:xfrm>
                  <a:off x="5278" y="2903"/>
                  <a:ext cx="46" cy="44"/>
                </a:xfrm>
                <a:custGeom>
                  <a:avLst/>
                  <a:gdLst>
                    <a:gd name="T0" fmla="*/ 46 w 46"/>
                    <a:gd name="T1" fmla="*/ 11 h 44"/>
                    <a:gd name="T2" fmla="*/ 10 w 46"/>
                    <a:gd name="T3" fmla="*/ 44 h 44"/>
                    <a:gd name="T4" fmla="*/ 0 w 46"/>
                    <a:gd name="T5" fmla="*/ 33 h 44"/>
                    <a:gd name="T6" fmla="*/ 35 w 46"/>
                    <a:gd name="T7" fmla="*/ 0 h 44"/>
                    <a:gd name="T8" fmla="*/ 46 w 46"/>
                    <a:gd name="T9" fmla="*/ 1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44">
                      <a:moveTo>
                        <a:pt x="46" y="11"/>
                      </a:moveTo>
                      <a:lnTo>
                        <a:pt x="10" y="44"/>
                      </a:lnTo>
                      <a:lnTo>
                        <a:pt x="0" y="33"/>
                      </a:lnTo>
                      <a:lnTo>
                        <a:pt x="35" y="0"/>
                      </a:lnTo>
                      <a:lnTo>
                        <a:pt x="46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6" name="Freeform 1133"/>
                <p:cNvSpPr>
                  <a:spLocks/>
                </p:cNvSpPr>
                <p:nvPr/>
              </p:nvSpPr>
              <p:spPr bwMode="auto">
                <a:xfrm>
                  <a:off x="5240" y="2917"/>
                  <a:ext cx="69" cy="62"/>
                </a:xfrm>
                <a:custGeom>
                  <a:avLst/>
                  <a:gdLst>
                    <a:gd name="T0" fmla="*/ 69 w 69"/>
                    <a:gd name="T1" fmla="*/ 12 h 62"/>
                    <a:gd name="T2" fmla="*/ 11 w 69"/>
                    <a:gd name="T3" fmla="*/ 62 h 62"/>
                    <a:gd name="T4" fmla="*/ 0 w 69"/>
                    <a:gd name="T5" fmla="*/ 50 h 62"/>
                    <a:gd name="T6" fmla="*/ 59 w 69"/>
                    <a:gd name="T7" fmla="*/ 0 h 62"/>
                    <a:gd name="T8" fmla="*/ 69 w 69"/>
                    <a:gd name="T9" fmla="*/ 1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62">
                      <a:moveTo>
                        <a:pt x="69" y="12"/>
                      </a:moveTo>
                      <a:lnTo>
                        <a:pt x="11" y="62"/>
                      </a:lnTo>
                      <a:lnTo>
                        <a:pt x="0" y="50"/>
                      </a:lnTo>
                      <a:lnTo>
                        <a:pt x="59" y="0"/>
                      </a:lnTo>
                      <a:lnTo>
                        <a:pt x="69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7" name="Freeform 1134"/>
                <p:cNvSpPr>
                  <a:spLocks/>
                </p:cNvSpPr>
                <p:nvPr/>
              </p:nvSpPr>
              <p:spPr bwMode="auto">
                <a:xfrm>
                  <a:off x="5263" y="2903"/>
                  <a:ext cx="61" cy="57"/>
                </a:xfrm>
                <a:custGeom>
                  <a:avLst/>
                  <a:gdLst>
                    <a:gd name="T0" fmla="*/ 61 w 61"/>
                    <a:gd name="T1" fmla="*/ 11 h 57"/>
                    <a:gd name="T2" fmla="*/ 11 w 61"/>
                    <a:gd name="T3" fmla="*/ 57 h 57"/>
                    <a:gd name="T4" fmla="*/ 0 w 61"/>
                    <a:gd name="T5" fmla="*/ 46 h 57"/>
                    <a:gd name="T6" fmla="*/ 50 w 61"/>
                    <a:gd name="T7" fmla="*/ 0 h 57"/>
                    <a:gd name="T8" fmla="*/ 61 w 61"/>
                    <a:gd name="T9" fmla="*/ 1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57">
                      <a:moveTo>
                        <a:pt x="61" y="11"/>
                      </a:moveTo>
                      <a:lnTo>
                        <a:pt x="11" y="57"/>
                      </a:lnTo>
                      <a:lnTo>
                        <a:pt x="0" y="46"/>
                      </a:lnTo>
                      <a:lnTo>
                        <a:pt x="50" y="0"/>
                      </a:lnTo>
                      <a:lnTo>
                        <a:pt x="6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8" name="Freeform 1135"/>
                <p:cNvSpPr>
                  <a:spLocks/>
                </p:cNvSpPr>
                <p:nvPr/>
              </p:nvSpPr>
              <p:spPr bwMode="auto">
                <a:xfrm>
                  <a:off x="5240" y="2917"/>
                  <a:ext cx="69" cy="62"/>
                </a:xfrm>
                <a:custGeom>
                  <a:avLst/>
                  <a:gdLst>
                    <a:gd name="T0" fmla="*/ 69 w 69"/>
                    <a:gd name="T1" fmla="*/ 12 h 62"/>
                    <a:gd name="T2" fmla="*/ 11 w 69"/>
                    <a:gd name="T3" fmla="*/ 62 h 62"/>
                    <a:gd name="T4" fmla="*/ 0 w 69"/>
                    <a:gd name="T5" fmla="*/ 50 h 62"/>
                    <a:gd name="T6" fmla="*/ 59 w 69"/>
                    <a:gd name="T7" fmla="*/ 0 h 62"/>
                    <a:gd name="T8" fmla="*/ 69 w 69"/>
                    <a:gd name="T9" fmla="*/ 1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62">
                      <a:moveTo>
                        <a:pt x="69" y="12"/>
                      </a:moveTo>
                      <a:lnTo>
                        <a:pt x="11" y="62"/>
                      </a:lnTo>
                      <a:lnTo>
                        <a:pt x="0" y="50"/>
                      </a:lnTo>
                      <a:lnTo>
                        <a:pt x="59" y="0"/>
                      </a:lnTo>
                      <a:lnTo>
                        <a:pt x="69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19" name="Freeform 1136"/>
                <p:cNvSpPr>
                  <a:spLocks noEditPoints="1"/>
                </p:cNvSpPr>
                <p:nvPr/>
              </p:nvSpPr>
              <p:spPr bwMode="auto">
                <a:xfrm>
                  <a:off x="5203" y="2793"/>
                  <a:ext cx="306" cy="307"/>
                </a:xfrm>
                <a:custGeom>
                  <a:avLst/>
                  <a:gdLst>
                    <a:gd name="T0" fmla="*/ 96 w 306"/>
                    <a:gd name="T1" fmla="*/ 245 h 307"/>
                    <a:gd name="T2" fmla="*/ 95 w 306"/>
                    <a:gd name="T3" fmla="*/ 245 h 307"/>
                    <a:gd name="T4" fmla="*/ 9 w 306"/>
                    <a:gd name="T5" fmla="*/ 307 h 307"/>
                    <a:gd name="T6" fmla="*/ 0 w 306"/>
                    <a:gd name="T7" fmla="*/ 294 h 307"/>
                    <a:gd name="T8" fmla="*/ 86 w 306"/>
                    <a:gd name="T9" fmla="*/ 233 h 307"/>
                    <a:gd name="T10" fmla="*/ 96 w 306"/>
                    <a:gd name="T11" fmla="*/ 245 h 307"/>
                    <a:gd name="T12" fmla="*/ 174 w 306"/>
                    <a:gd name="T13" fmla="*/ 174 h 307"/>
                    <a:gd name="T14" fmla="*/ 174 w 306"/>
                    <a:gd name="T15" fmla="*/ 174 h 307"/>
                    <a:gd name="T16" fmla="*/ 96 w 306"/>
                    <a:gd name="T17" fmla="*/ 245 h 307"/>
                    <a:gd name="T18" fmla="*/ 85 w 306"/>
                    <a:gd name="T19" fmla="*/ 233 h 307"/>
                    <a:gd name="T20" fmla="*/ 163 w 306"/>
                    <a:gd name="T21" fmla="*/ 163 h 307"/>
                    <a:gd name="T22" fmla="*/ 174 w 306"/>
                    <a:gd name="T23" fmla="*/ 174 h 307"/>
                    <a:gd name="T24" fmla="*/ 245 w 306"/>
                    <a:gd name="T25" fmla="*/ 95 h 307"/>
                    <a:gd name="T26" fmla="*/ 245 w 306"/>
                    <a:gd name="T27" fmla="*/ 96 h 307"/>
                    <a:gd name="T28" fmla="*/ 174 w 306"/>
                    <a:gd name="T29" fmla="*/ 174 h 307"/>
                    <a:gd name="T30" fmla="*/ 163 w 306"/>
                    <a:gd name="T31" fmla="*/ 164 h 307"/>
                    <a:gd name="T32" fmla="*/ 233 w 306"/>
                    <a:gd name="T33" fmla="*/ 85 h 307"/>
                    <a:gd name="T34" fmla="*/ 245 w 306"/>
                    <a:gd name="T35" fmla="*/ 95 h 307"/>
                    <a:gd name="T36" fmla="*/ 306 w 306"/>
                    <a:gd name="T37" fmla="*/ 9 h 307"/>
                    <a:gd name="T38" fmla="*/ 245 w 306"/>
                    <a:gd name="T39" fmla="*/ 95 h 307"/>
                    <a:gd name="T40" fmla="*/ 233 w 306"/>
                    <a:gd name="T41" fmla="*/ 86 h 307"/>
                    <a:gd name="T42" fmla="*/ 294 w 306"/>
                    <a:gd name="T43" fmla="*/ 0 h 307"/>
                    <a:gd name="T44" fmla="*/ 306 w 306"/>
                    <a:gd name="T45" fmla="*/ 9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06" h="307">
                      <a:moveTo>
                        <a:pt x="96" y="245"/>
                      </a:moveTo>
                      <a:lnTo>
                        <a:pt x="95" y="245"/>
                      </a:lnTo>
                      <a:lnTo>
                        <a:pt x="9" y="307"/>
                      </a:lnTo>
                      <a:lnTo>
                        <a:pt x="0" y="294"/>
                      </a:lnTo>
                      <a:lnTo>
                        <a:pt x="86" y="233"/>
                      </a:lnTo>
                      <a:lnTo>
                        <a:pt x="96" y="245"/>
                      </a:lnTo>
                      <a:close/>
                      <a:moveTo>
                        <a:pt x="174" y="174"/>
                      </a:moveTo>
                      <a:lnTo>
                        <a:pt x="174" y="174"/>
                      </a:lnTo>
                      <a:lnTo>
                        <a:pt x="96" y="245"/>
                      </a:lnTo>
                      <a:lnTo>
                        <a:pt x="85" y="233"/>
                      </a:lnTo>
                      <a:lnTo>
                        <a:pt x="163" y="163"/>
                      </a:lnTo>
                      <a:lnTo>
                        <a:pt x="174" y="174"/>
                      </a:lnTo>
                      <a:close/>
                      <a:moveTo>
                        <a:pt x="245" y="95"/>
                      </a:moveTo>
                      <a:lnTo>
                        <a:pt x="245" y="96"/>
                      </a:lnTo>
                      <a:lnTo>
                        <a:pt x="174" y="174"/>
                      </a:lnTo>
                      <a:lnTo>
                        <a:pt x="163" y="164"/>
                      </a:lnTo>
                      <a:lnTo>
                        <a:pt x="233" y="85"/>
                      </a:lnTo>
                      <a:lnTo>
                        <a:pt x="245" y="95"/>
                      </a:lnTo>
                      <a:close/>
                      <a:moveTo>
                        <a:pt x="306" y="9"/>
                      </a:moveTo>
                      <a:lnTo>
                        <a:pt x="245" y="95"/>
                      </a:lnTo>
                      <a:lnTo>
                        <a:pt x="233" y="86"/>
                      </a:lnTo>
                      <a:lnTo>
                        <a:pt x="294" y="0"/>
                      </a:lnTo>
                      <a:lnTo>
                        <a:pt x="306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0" name="Freeform 1137"/>
                <p:cNvSpPr>
                  <a:spLocks noEditPoints="1"/>
                </p:cNvSpPr>
                <p:nvPr/>
              </p:nvSpPr>
              <p:spPr bwMode="auto">
                <a:xfrm>
                  <a:off x="5205" y="2795"/>
                  <a:ext cx="306" cy="307"/>
                </a:xfrm>
                <a:custGeom>
                  <a:avLst/>
                  <a:gdLst>
                    <a:gd name="T0" fmla="*/ 96 w 306"/>
                    <a:gd name="T1" fmla="*/ 245 h 307"/>
                    <a:gd name="T2" fmla="*/ 95 w 306"/>
                    <a:gd name="T3" fmla="*/ 245 h 307"/>
                    <a:gd name="T4" fmla="*/ 9 w 306"/>
                    <a:gd name="T5" fmla="*/ 307 h 307"/>
                    <a:gd name="T6" fmla="*/ 0 w 306"/>
                    <a:gd name="T7" fmla="*/ 294 h 307"/>
                    <a:gd name="T8" fmla="*/ 86 w 306"/>
                    <a:gd name="T9" fmla="*/ 233 h 307"/>
                    <a:gd name="T10" fmla="*/ 96 w 306"/>
                    <a:gd name="T11" fmla="*/ 245 h 307"/>
                    <a:gd name="T12" fmla="*/ 175 w 306"/>
                    <a:gd name="T13" fmla="*/ 174 h 307"/>
                    <a:gd name="T14" fmla="*/ 174 w 306"/>
                    <a:gd name="T15" fmla="*/ 175 h 307"/>
                    <a:gd name="T16" fmla="*/ 96 w 306"/>
                    <a:gd name="T17" fmla="*/ 245 h 307"/>
                    <a:gd name="T18" fmla="*/ 85 w 306"/>
                    <a:gd name="T19" fmla="*/ 233 h 307"/>
                    <a:gd name="T20" fmla="*/ 163 w 306"/>
                    <a:gd name="T21" fmla="*/ 163 h 307"/>
                    <a:gd name="T22" fmla="*/ 175 w 306"/>
                    <a:gd name="T23" fmla="*/ 174 h 307"/>
                    <a:gd name="T24" fmla="*/ 245 w 306"/>
                    <a:gd name="T25" fmla="*/ 95 h 307"/>
                    <a:gd name="T26" fmla="*/ 245 w 306"/>
                    <a:gd name="T27" fmla="*/ 96 h 307"/>
                    <a:gd name="T28" fmla="*/ 175 w 306"/>
                    <a:gd name="T29" fmla="*/ 174 h 307"/>
                    <a:gd name="T30" fmla="*/ 163 w 306"/>
                    <a:gd name="T31" fmla="*/ 164 h 307"/>
                    <a:gd name="T32" fmla="*/ 233 w 306"/>
                    <a:gd name="T33" fmla="*/ 85 h 307"/>
                    <a:gd name="T34" fmla="*/ 245 w 306"/>
                    <a:gd name="T35" fmla="*/ 95 h 307"/>
                    <a:gd name="T36" fmla="*/ 306 w 306"/>
                    <a:gd name="T37" fmla="*/ 9 h 307"/>
                    <a:gd name="T38" fmla="*/ 245 w 306"/>
                    <a:gd name="T39" fmla="*/ 95 h 307"/>
                    <a:gd name="T40" fmla="*/ 233 w 306"/>
                    <a:gd name="T41" fmla="*/ 86 h 307"/>
                    <a:gd name="T42" fmla="*/ 294 w 306"/>
                    <a:gd name="T43" fmla="*/ 0 h 307"/>
                    <a:gd name="T44" fmla="*/ 306 w 306"/>
                    <a:gd name="T45" fmla="*/ 9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06" h="307">
                      <a:moveTo>
                        <a:pt x="96" y="245"/>
                      </a:moveTo>
                      <a:lnTo>
                        <a:pt x="95" y="245"/>
                      </a:lnTo>
                      <a:lnTo>
                        <a:pt x="9" y="307"/>
                      </a:lnTo>
                      <a:lnTo>
                        <a:pt x="0" y="294"/>
                      </a:lnTo>
                      <a:lnTo>
                        <a:pt x="86" y="233"/>
                      </a:lnTo>
                      <a:lnTo>
                        <a:pt x="96" y="245"/>
                      </a:lnTo>
                      <a:close/>
                      <a:moveTo>
                        <a:pt x="175" y="174"/>
                      </a:moveTo>
                      <a:lnTo>
                        <a:pt x="174" y="175"/>
                      </a:lnTo>
                      <a:lnTo>
                        <a:pt x="96" y="245"/>
                      </a:lnTo>
                      <a:lnTo>
                        <a:pt x="85" y="233"/>
                      </a:lnTo>
                      <a:lnTo>
                        <a:pt x="163" y="163"/>
                      </a:lnTo>
                      <a:lnTo>
                        <a:pt x="175" y="174"/>
                      </a:lnTo>
                      <a:close/>
                      <a:moveTo>
                        <a:pt x="245" y="95"/>
                      </a:moveTo>
                      <a:lnTo>
                        <a:pt x="245" y="96"/>
                      </a:lnTo>
                      <a:lnTo>
                        <a:pt x="175" y="174"/>
                      </a:lnTo>
                      <a:lnTo>
                        <a:pt x="163" y="164"/>
                      </a:lnTo>
                      <a:lnTo>
                        <a:pt x="233" y="85"/>
                      </a:lnTo>
                      <a:lnTo>
                        <a:pt x="245" y="95"/>
                      </a:lnTo>
                      <a:close/>
                      <a:moveTo>
                        <a:pt x="306" y="9"/>
                      </a:moveTo>
                      <a:lnTo>
                        <a:pt x="245" y="95"/>
                      </a:lnTo>
                      <a:lnTo>
                        <a:pt x="233" y="86"/>
                      </a:lnTo>
                      <a:lnTo>
                        <a:pt x="294" y="0"/>
                      </a:lnTo>
                      <a:lnTo>
                        <a:pt x="306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1" name="Freeform 1138"/>
                <p:cNvSpPr>
                  <a:spLocks noEditPoints="1"/>
                </p:cNvSpPr>
                <p:nvPr/>
              </p:nvSpPr>
              <p:spPr bwMode="auto">
                <a:xfrm>
                  <a:off x="5298" y="2829"/>
                  <a:ext cx="92" cy="99"/>
                </a:xfrm>
                <a:custGeom>
                  <a:avLst/>
                  <a:gdLst>
                    <a:gd name="T0" fmla="*/ 81 w 92"/>
                    <a:gd name="T1" fmla="*/ 0 h 99"/>
                    <a:gd name="T2" fmla="*/ 92 w 92"/>
                    <a:gd name="T3" fmla="*/ 11 h 99"/>
                    <a:gd name="T4" fmla="*/ 11 w 92"/>
                    <a:gd name="T5" fmla="*/ 99 h 99"/>
                    <a:gd name="T6" fmla="*/ 0 w 92"/>
                    <a:gd name="T7" fmla="*/ 88 h 99"/>
                    <a:gd name="T8" fmla="*/ 81 w 92"/>
                    <a:gd name="T9" fmla="*/ 0 h 99"/>
                    <a:gd name="T10" fmla="*/ 11 w 92"/>
                    <a:gd name="T11" fmla="*/ 99 h 99"/>
                    <a:gd name="T12" fmla="*/ 0 w 92"/>
                    <a:gd name="T13" fmla="*/ 88 h 99"/>
                    <a:gd name="T14" fmla="*/ 81 w 92"/>
                    <a:gd name="T15" fmla="*/ 0 h 99"/>
                    <a:gd name="T16" fmla="*/ 92 w 92"/>
                    <a:gd name="T17" fmla="*/ 11 h 99"/>
                    <a:gd name="T18" fmla="*/ 11 w 92"/>
                    <a:gd name="T19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" h="99">
                      <a:moveTo>
                        <a:pt x="81" y="0"/>
                      </a:moveTo>
                      <a:lnTo>
                        <a:pt x="92" y="11"/>
                      </a:lnTo>
                      <a:lnTo>
                        <a:pt x="11" y="99"/>
                      </a:lnTo>
                      <a:lnTo>
                        <a:pt x="0" y="88"/>
                      </a:lnTo>
                      <a:lnTo>
                        <a:pt x="81" y="0"/>
                      </a:lnTo>
                      <a:close/>
                      <a:moveTo>
                        <a:pt x="11" y="99"/>
                      </a:moveTo>
                      <a:lnTo>
                        <a:pt x="0" y="88"/>
                      </a:lnTo>
                      <a:lnTo>
                        <a:pt x="81" y="0"/>
                      </a:lnTo>
                      <a:lnTo>
                        <a:pt x="92" y="11"/>
                      </a:lnTo>
                      <a:lnTo>
                        <a:pt x="11" y="9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2" name="Freeform 1139"/>
                <p:cNvSpPr>
                  <a:spLocks/>
                </p:cNvSpPr>
                <p:nvPr/>
              </p:nvSpPr>
              <p:spPr bwMode="auto">
                <a:xfrm>
                  <a:off x="5586" y="2454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3" name="Freeform 1140"/>
                <p:cNvSpPr>
                  <a:spLocks/>
                </p:cNvSpPr>
                <p:nvPr/>
              </p:nvSpPr>
              <p:spPr bwMode="auto">
                <a:xfrm>
                  <a:off x="5586" y="2454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4" name="Freeform 1141"/>
                <p:cNvSpPr>
                  <a:spLocks noEditPoints="1"/>
                </p:cNvSpPr>
                <p:nvPr/>
              </p:nvSpPr>
              <p:spPr bwMode="auto">
                <a:xfrm>
                  <a:off x="5584" y="2451"/>
                  <a:ext cx="28" cy="29"/>
                </a:xfrm>
                <a:custGeom>
                  <a:avLst/>
                  <a:gdLst>
                    <a:gd name="T0" fmla="*/ 26 w 28"/>
                    <a:gd name="T1" fmla="*/ 22 h 29"/>
                    <a:gd name="T2" fmla="*/ 22 w 28"/>
                    <a:gd name="T3" fmla="*/ 27 h 29"/>
                    <a:gd name="T4" fmla="*/ 17 w 28"/>
                    <a:gd name="T5" fmla="*/ 29 h 29"/>
                    <a:gd name="T6" fmla="*/ 11 w 28"/>
                    <a:gd name="T7" fmla="*/ 15 h 29"/>
                    <a:gd name="T8" fmla="*/ 16 w 28"/>
                    <a:gd name="T9" fmla="*/ 12 h 29"/>
                    <a:gd name="T10" fmla="*/ 26 w 28"/>
                    <a:gd name="T11" fmla="*/ 22 h 29"/>
                    <a:gd name="T12" fmla="*/ 28 w 28"/>
                    <a:gd name="T13" fmla="*/ 11 h 29"/>
                    <a:gd name="T14" fmla="*/ 28 w 28"/>
                    <a:gd name="T15" fmla="*/ 17 h 29"/>
                    <a:gd name="T16" fmla="*/ 26 w 28"/>
                    <a:gd name="T17" fmla="*/ 22 h 29"/>
                    <a:gd name="T18" fmla="*/ 12 w 28"/>
                    <a:gd name="T19" fmla="*/ 17 h 29"/>
                    <a:gd name="T20" fmla="*/ 14 w 28"/>
                    <a:gd name="T21" fmla="*/ 11 h 29"/>
                    <a:gd name="T22" fmla="*/ 28 w 28"/>
                    <a:gd name="T23" fmla="*/ 11 h 29"/>
                    <a:gd name="T24" fmla="*/ 22 w 28"/>
                    <a:gd name="T25" fmla="*/ 2 h 29"/>
                    <a:gd name="T26" fmla="*/ 26 w 28"/>
                    <a:gd name="T27" fmla="*/ 6 h 29"/>
                    <a:gd name="T28" fmla="*/ 28 w 28"/>
                    <a:gd name="T29" fmla="*/ 11 h 29"/>
                    <a:gd name="T30" fmla="*/ 14 w 28"/>
                    <a:gd name="T31" fmla="*/ 17 h 29"/>
                    <a:gd name="T32" fmla="*/ 12 w 28"/>
                    <a:gd name="T33" fmla="*/ 12 h 29"/>
                    <a:gd name="T34" fmla="*/ 22 w 28"/>
                    <a:gd name="T35" fmla="*/ 2 h 29"/>
                    <a:gd name="T36" fmla="*/ 11 w 28"/>
                    <a:gd name="T37" fmla="*/ 0 h 29"/>
                    <a:gd name="T38" fmla="*/ 17 w 28"/>
                    <a:gd name="T39" fmla="*/ 0 h 29"/>
                    <a:gd name="T40" fmla="*/ 22 w 28"/>
                    <a:gd name="T41" fmla="*/ 2 h 29"/>
                    <a:gd name="T42" fmla="*/ 16 w 28"/>
                    <a:gd name="T43" fmla="*/ 16 h 29"/>
                    <a:gd name="T44" fmla="*/ 11 w 28"/>
                    <a:gd name="T45" fmla="*/ 14 h 29"/>
                    <a:gd name="T46" fmla="*/ 11 w 28"/>
                    <a:gd name="T47" fmla="*/ 0 h 29"/>
                    <a:gd name="T48" fmla="*/ 2 w 28"/>
                    <a:gd name="T49" fmla="*/ 6 h 29"/>
                    <a:gd name="T50" fmla="*/ 6 w 28"/>
                    <a:gd name="T51" fmla="*/ 2 h 29"/>
                    <a:gd name="T52" fmla="*/ 11 w 28"/>
                    <a:gd name="T53" fmla="*/ 0 h 29"/>
                    <a:gd name="T54" fmla="*/ 17 w 28"/>
                    <a:gd name="T55" fmla="*/ 14 h 29"/>
                    <a:gd name="T56" fmla="*/ 12 w 28"/>
                    <a:gd name="T57" fmla="*/ 16 h 29"/>
                    <a:gd name="T58" fmla="*/ 2 w 28"/>
                    <a:gd name="T59" fmla="*/ 6 h 29"/>
                    <a:gd name="T60" fmla="*/ 0 w 28"/>
                    <a:gd name="T61" fmla="*/ 17 h 29"/>
                    <a:gd name="T62" fmla="*/ 0 w 28"/>
                    <a:gd name="T63" fmla="*/ 11 h 29"/>
                    <a:gd name="T64" fmla="*/ 2 w 28"/>
                    <a:gd name="T65" fmla="*/ 6 h 29"/>
                    <a:gd name="T66" fmla="*/ 16 w 28"/>
                    <a:gd name="T67" fmla="*/ 12 h 29"/>
                    <a:gd name="T68" fmla="*/ 14 w 28"/>
                    <a:gd name="T69" fmla="*/ 17 h 29"/>
                    <a:gd name="T70" fmla="*/ 0 w 28"/>
                    <a:gd name="T71" fmla="*/ 17 h 29"/>
                    <a:gd name="T72" fmla="*/ 6 w 28"/>
                    <a:gd name="T73" fmla="*/ 27 h 29"/>
                    <a:gd name="T74" fmla="*/ 2 w 28"/>
                    <a:gd name="T75" fmla="*/ 22 h 29"/>
                    <a:gd name="T76" fmla="*/ 0 w 28"/>
                    <a:gd name="T77" fmla="*/ 17 h 29"/>
                    <a:gd name="T78" fmla="*/ 14 w 28"/>
                    <a:gd name="T79" fmla="*/ 11 h 29"/>
                    <a:gd name="T80" fmla="*/ 16 w 28"/>
                    <a:gd name="T81" fmla="*/ 17 h 29"/>
                    <a:gd name="T82" fmla="*/ 6 w 28"/>
                    <a:gd name="T83" fmla="*/ 27 h 29"/>
                    <a:gd name="T84" fmla="*/ 17 w 28"/>
                    <a:gd name="T85" fmla="*/ 29 h 29"/>
                    <a:gd name="T86" fmla="*/ 11 w 28"/>
                    <a:gd name="T87" fmla="*/ 29 h 29"/>
                    <a:gd name="T88" fmla="*/ 6 w 28"/>
                    <a:gd name="T89" fmla="*/ 27 h 29"/>
                    <a:gd name="T90" fmla="*/ 12 w 28"/>
                    <a:gd name="T91" fmla="*/ 12 h 29"/>
                    <a:gd name="T92" fmla="*/ 17 w 28"/>
                    <a:gd name="T93" fmla="*/ 15 h 29"/>
                    <a:gd name="T94" fmla="*/ 17 w 28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" h="29">
                      <a:moveTo>
                        <a:pt x="26" y="22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5"/>
                      </a:lnTo>
                      <a:lnTo>
                        <a:pt x="16" y="12"/>
                      </a:lnTo>
                      <a:lnTo>
                        <a:pt x="26" y="22"/>
                      </a:lnTo>
                      <a:close/>
                      <a:moveTo>
                        <a:pt x="28" y="11"/>
                      </a:moveTo>
                      <a:lnTo>
                        <a:pt x="28" y="17"/>
                      </a:lnTo>
                      <a:lnTo>
                        <a:pt x="26" y="22"/>
                      </a:lnTo>
                      <a:lnTo>
                        <a:pt x="12" y="17"/>
                      </a:lnTo>
                      <a:lnTo>
                        <a:pt x="14" y="11"/>
                      </a:lnTo>
                      <a:lnTo>
                        <a:pt x="28" y="11"/>
                      </a:lnTo>
                      <a:close/>
                      <a:moveTo>
                        <a:pt x="22" y="2"/>
                      </a:moveTo>
                      <a:lnTo>
                        <a:pt x="26" y="6"/>
                      </a:lnTo>
                      <a:lnTo>
                        <a:pt x="28" y="11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6" y="16"/>
                      </a:lnTo>
                      <a:lnTo>
                        <a:pt x="11" y="14"/>
                      </a:lnTo>
                      <a:lnTo>
                        <a:pt x="11" y="0"/>
                      </a:lnTo>
                      <a:close/>
                      <a:moveTo>
                        <a:pt x="2" y="6"/>
                      </a:moveTo>
                      <a:lnTo>
                        <a:pt x="6" y="2"/>
                      </a:lnTo>
                      <a:lnTo>
                        <a:pt x="11" y="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2" y="6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16" y="12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7"/>
                      </a:moveTo>
                      <a:lnTo>
                        <a:pt x="2" y="22"/>
                      </a:lnTo>
                      <a:lnTo>
                        <a:pt x="0" y="17"/>
                      </a:lnTo>
                      <a:lnTo>
                        <a:pt x="14" y="11"/>
                      </a:lnTo>
                      <a:lnTo>
                        <a:pt x="16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2"/>
                      </a:lnTo>
                      <a:lnTo>
                        <a:pt x="17" y="15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5" name="Freeform 1142"/>
                <p:cNvSpPr>
                  <a:spLocks/>
                </p:cNvSpPr>
                <p:nvPr/>
              </p:nvSpPr>
              <p:spPr bwMode="auto">
                <a:xfrm>
                  <a:off x="5608" y="2347"/>
                  <a:ext cx="12" cy="16"/>
                </a:xfrm>
                <a:custGeom>
                  <a:avLst/>
                  <a:gdLst>
                    <a:gd name="T0" fmla="*/ 0 w 12"/>
                    <a:gd name="T1" fmla="*/ 2 h 16"/>
                    <a:gd name="T2" fmla="*/ 5 w 12"/>
                    <a:gd name="T3" fmla="*/ 0 h 16"/>
                    <a:gd name="T4" fmla="*/ 12 w 12"/>
                    <a:gd name="T5" fmla="*/ 13 h 16"/>
                    <a:gd name="T6" fmla="*/ 8 w 12"/>
                    <a:gd name="T7" fmla="*/ 16 h 16"/>
                    <a:gd name="T8" fmla="*/ 0 w 1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2"/>
                      </a:moveTo>
                      <a:lnTo>
                        <a:pt x="5" y="0"/>
                      </a:lnTo>
                      <a:lnTo>
                        <a:pt x="12" y="13"/>
                      </a:lnTo>
                      <a:lnTo>
                        <a:pt x="8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6" name="Freeform 1143"/>
                <p:cNvSpPr>
                  <a:spLocks/>
                </p:cNvSpPr>
                <p:nvPr/>
              </p:nvSpPr>
              <p:spPr bwMode="auto">
                <a:xfrm>
                  <a:off x="5598" y="2347"/>
                  <a:ext cx="12" cy="16"/>
                </a:xfrm>
                <a:custGeom>
                  <a:avLst/>
                  <a:gdLst>
                    <a:gd name="T0" fmla="*/ 0 w 12"/>
                    <a:gd name="T1" fmla="*/ 2 h 16"/>
                    <a:gd name="T2" fmla="*/ 4 w 12"/>
                    <a:gd name="T3" fmla="*/ 0 h 16"/>
                    <a:gd name="T4" fmla="*/ 12 w 12"/>
                    <a:gd name="T5" fmla="*/ 13 h 16"/>
                    <a:gd name="T6" fmla="*/ 7 w 12"/>
                    <a:gd name="T7" fmla="*/ 16 h 16"/>
                    <a:gd name="T8" fmla="*/ 0 w 1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12" y="13"/>
                      </a:lnTo>
                      <a:lnTo>
                        <a:pt x="7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7" name="Freeform 1144"/>
                <p:cNvSpPr>
                  <a:spLocks/>
                </p:cNvSpPr>
                <p:nvPr/>
              </p:nvSpPr>
              <p:spPr bwMode="auto">
                <a:xfrm>
                  <a:off x="5587" y="2347"/>
                  <a:ext cx="12" cy="16"/>
                </a:xfrm>
                <a:custGeom>
                  <a:avLst/>
                  <a:gdLst>
                    <a:gd name="T0" fmla="*/ 0 w 12"/>
                    <a:gd name="T1" fmla="*/ 2 h 16"/>
                    <a:gd name="T2" fmla="*/ 5 w 12"/>
                    <a:gd name="T3" fmla="*/ 0 h 16"/>
                    <a:gd name="T4" fmla="*/ 12 w 12"/>
                    <a:gd name="T5" fmla="*/ 13 h 16"/>
                    <a:gd name="T6" fmla="*/ 8 w 12"/>
                    <a:gd name="T7" fmla="*/ 16 h 16"/>
                    <a:gd name="T8" fmla="*/ 0 w 1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2"/>
                      </a:moveTo>
                      <a:lnTo>
                        <a:pt x="5" y="0"/>
                      </a:lnTo>
                      <a:lnTo>
                        <a:pt x="12" y="13"/>
                      </a:lnTo>
                      <a:lnTo>
                        <a:pt x="8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8" name="Freeform 1145"/>
                <p:cNvSpPr>
                  <a:spLocks/>
                </p:cNvSpPr>
                <p:nvPr/>
              </p:nvSpPr>
              <p:spPr bwMode="auto">
                <a:xfrm>
                  <a:off x="5577" y="2347"/>
                  <a:ext cx="12" cy="16"/>
                </a:xfrm>
                <a:custGeom>
                  <a:avLst/>
                  <a:gdLst>
                    <a:gd name="T0" fmla="*/ 0 w 12"/>
                    <a:gd name="T1" fmla="*/ 2 h 16"/>
                    <a:gd name="T2" fmla="*/ 5 w 12"/>
                    <a:gd name="T3" fmla="*/ 0 h 16"/>
                    <a:gd name="T4" fmla="*/ 12 w 12"/>
                    <a:gd name="T5" fmla="*/ 13 h 16"/>
                    <a:gd name="T6" fmla="*/ 8 w 12"/>
                    <a:gd name="T7" fmla="*/ 16 h 16"/>
                    <a:gd name="T8" fmla="*/ 0 w 1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0" y="2"/>
                      </a:moveTo>
                      <a:lnTo>
                        <a:pt x="5" y="0"/>
                      </a:lnTo>
                      <a:lnTo>
                        <a:pt x="12" y="13"/>
                      </a:lnTo>
                      <a:lnTo>
                        <a:pt x="8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29" name="Freeform 1146"/>
                <p:cNvSpPr>
                  <a:spLocks/>
                </p:cNvSpPr>
                <p:nvPr/>
              </p:nvSpPr>
              <p:spPr bwMode="auto">
                <a:xfrm>
                  <a:off x="5569" y="2347"/>
                  <a:ext cx="10" cy="14"/>
                </a:xfrm>
                <a:custGeom>
                  <a:avLst/>
                  <a:gdLst>
                    <a:gd name="T0" fmla="*/ 0 w 10"/>
                    <a:gd name="T1" fmla="*/ 1 h 14"/>
                    <a:gd name="T2" fmla="*/ 2 w 10"/>
                    <a:gd name="T3" fmla="*/ 0 h 14"/>
                    <a:gd name="T4" fmla="*/ 10 w 10"/>
                    <a:gd name="T5" fmla="*/ 13 h 14"/>
                    <a:gd name="T6" fmla="*/ 9 w 10"/>
                    <a:gd name="T7" fmla="*/ 14 h 14"/>
                    <a:gd name="T8" fmla="*/ 0 w 10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0" y="13"/>
                      </a:lnTo>
                      <a:lnTo>
                        <a:pt x="9" y="1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0" name="Rectangle 1147"/>
                <p:cNvSpPr>
                  <a:spLocks noChangeArrowheads="1"/>
                </p:cNvSpPr>
                <p:nvPr/>
              </p:nvSpPr>
              <p:spPr bwMode="auto">
                <a:xfrm>
                  <a:off x="5574" y="2346"/>
                  <a:ext cx="47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1" name="Rectangle 1148"/>
                <p:cNvSpPr>
                  <a:spLocks noChangeArrowheads="1"/>
                </p:cNvSpPr>
                <p:nvPr/>
              </p:nvSpPr>
              <p:spPr bwMode="auto">
                <a:xfrm>
                  <a:off x="5573" y="2348"/>
                  <a:ext cx="48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2" name="Freeform 1149"/>
                <p:cNvSpPr>
                  <a:spLocks noEditPoints="1"/>
                </p:cNvSpPr>
                <p:nvPr/>
              </p:nvSpPr>
              <p:spPr bwMode="auto">
                <a:xfrm>
                  <a:off x="5365" y="2355"/>
                  <a:ext cx="224" cy="512"/>
                </a:xfrm>
                <a:custGeom>
                  <a:avLst/>
                  <a:gdLst>
                    <a:gd name="T0" fmla="*/ 80 w 224"/>
                    <a:gd name="T1" fmla="*/ 422 h 512"/>
                    <a:gd name="T2" fmla="*/ 80 w 224"/>
                    <a:gd name="T3" fmla="*/ 423 h 512"/>
                    <a:gd name="T4" fmla="*/ 13 w 224"/>
                    <a:gd name="T5" fmla="*/ 512 h 512"/>
                    <a:gd name="T6" fmla="*/ 0 w 224"/>
                    <a:gd name="T7" fmla="*/ 503 h 512"/>
                    <a:gd name="T8" fmla="*/ 67 w 224"/>
                    <a:gd name="T9" fmla="*/ 414 h 512"/>
                    <a:gd name="T10" fmla="*/ 80 w 224"/>
                    <a:gd name="T11" fmla="*/ 422 h 512"/>
                    <a:gd name="T12" fmla="*/ 136 w 224"/>
                    <a:gd name="T13" fmla="*/ 324 h 512"/>
                    <a:gd name="T14" fmla="*/ 135 w 224"/>
                    <a:gd name="T15" fmla="*/ 325 h 512"/>
                    <a:gd name="T16" fmla="*/ 80 w 224"/>
                    <a:gd name="T17" fmla="*/ 422 h 512"/>
                    <a:gd name="T18" fmla="*/ 67 w 224"/>
                    <a:gd name="T19" fmla="*/ 414 h 512"/>
                    <a:gd name="T20" fmla="*/ 122 w 224"/>
                    <a:gd name="T21" fmla="*/ 318 h 512"/>
                    <a:gd name="T22" fmla="*/ 136 w 224"/>
                    <a:gd name="T23" fmla="*/ 324 h 512"/>
                    <a:gd name="T24" fmla="*/ 179 w 224"/>
                    <a:gd name="T25" fmla="*/ 221 h 512"/>
                    <a:gd name="T26" fmla="*/ 178 w 224"/>
                    <a:gd name="T27" fmla="*/ 221 h 512"/>
                    <a:gd name="T28" fmla="*/ 136 w 224"/>
                    <a:gd name="T29" fmla="*/ 324 h 512"/>
                    <a:gd name="T30" fmla="*/ 121 w 224"/>
                    <a:gd name="T31" fmla="*/ 318 h 512"/>
                    <a:gd name="T32" fmla="*/ 164 w 224"/>
                    <a:gd name="T33" fmla="*/ 216 h 512"/>
                    <a:gd name="T34" fmla="*/ 179 w 224"/>
                    <a:gd name="T35" fmla="*/ 221 h 512"/>
                    <a:gd name="T36" fmla="*/ 208 w 224"/>
                    <a:gd name="T37" fmla="*/ 113 h 512"/>
                    <a:gd name="T38" fmla="*/ 208 w 224"/>
                    <a:gd name="T39" fmla="*/ 113 h 512"/>
                    <a:gd name="T40" fmla="*/ 179 w 224"/>
                    <a:gd name="T41" fmla="*/ 221 h 512"/>
                    <a:gd name="T42" fmla="*/ 164 w 224"/>
                    <a:gd name="T43" fmla="*/ 217 h 512"/>
                    <a:gd name="T44" fmla="*/ 193 w 224"/>
                    <a:gd name="T45" fmla="*/ 109 h 512"/>
                    <a:gd name="T46" fmla="*/ 208 w 224"/>
                    <a:gd name="T47" fmla="*/ 113 h 512"/>
                    <a:gd name="T48" fmla="*/ 224 w 224"/>
                    <a:gd name="T49" fmla="*/ 2 h 512"/>
                    <a:gd name="T50" fmla="*/ 208 w 224"/>
                    <a:gd name="T51" fmla="*/ 113 h 512"/>
                    <a:gd name="T52" fmla="*/ 193 w 224"/>
                    <a:gd name="T53" fmla="*/ 110 h 512"/>
                    <a:gd name="T54" fmla="*/ 208 w 224"/>
                    <a:gd name="T55" fmla="*/ 0 h 512"/>
                    <a:gd name="T56" fmla="*/ 224 w 224"/>
                    <a:gd name="T57" fmla="*/ 2 h 5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4" h="512">
                      <a:moveTo>
                        <a:pt x="80" y="422"/>
                      </a:moveTo>
                      <a:lnTo>
                        <a:pt x="80" y="423"/>
                      </a:lnTo>
                      <a:lnTo>
                        <a:pt x="13" y="512"/>
                      </a:lnTo>
                      <a:lnTo>
                        <a:pt x="0" y="503"/>
                      </a:lnTo>
                      <a:lnTo>
                        <a:pt x="67" y="414"/>
                      </a:lnTo>
                      <a:lnTo>
                        <a:pt x="80" y="422"/>
                      </a:lnTo>
                      <a:close/>
                      <a:moveTo>
                        <a:pt x="136" y="324"/>
                      </a:moveTo>
                      <a:lnTo>
                        <a:pt x="135" y="325"/>
                      </a:lnTo>
                      <a:lnTo>
                        <a:pt x="80" y="422"/>
                      </a:lnTo>
                      <a:lnTo>
                        <a:pt x="67" y="414"/>
                      </a:lnTo>
                      <a:lnTo>
                        <a:pt x="122" y="318"/>
                      </a:lnTo>
                      <a:lnTo>
                        <a:pt x="136" y="324"/>
                      </a:lnTo>
                      <a:close/>
                      <a:moveTo>
                        <a:pt x="179" y="221"/>
                      </a:moveTo>
                      <a:lnTo>
                        <a:pt x="178" y="221"/>
                      </a:lnTo>
                      <a:lnTo>
                        <a:pt x="136" y="324"/>
                      </a:lnTo>
                      <a:lnTo>
                        <a:pt x="121" y="318"/>
                      </a:lnTo>
                      <a:lnTo>
                        <a:pt x="164" y="216"/>
                      </a:lnTo>
                      <a:lnTo>
                        <a:pt x="179" y="221"/>
                      </a:lnTo>
                      <a:close/>
                      <a:moveTo>
                        <a:pt x="208" y="113"/>
                      </a:moveTo>
                      <a:lnTo>
                        <a:pt x="208" y="113"/>
                      </a:lnTo>
                      <a:lnTo>
                        <a:pt x="179" y="221"/>
                      </a:lnTo>
                      <a:lnTo>
                        <a:pt x="164" y="217"/>
                      </a:lnTo>
                      <a:lnTo>
                        <a:pt x="193" y="109"/>
                      </a:lnTo>
                      <a:lnTo>
                        <a:pt x="208" y="113"/>
                      </a:lnTo>
                      <a:close/>
                      <a:moveTo>
                        <a:pt x="224" y="2"/>
                      </a:moveTo>
                      <a:lnTo>
                        <a:pt x="208" y="113"/>
                      </a:lnTo>
                      <a:lnTo>
                        <a:pt x="193" y="110"/>
                      </a:lnTo>
                      <a:lnTo>
                        <a:pt x="208" y="0"/>
                      </a:lnTo>
                      <a:lnTo>
                        <a:pt x="224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3" name="Freeform 1150"/>
                <p:cNvSpPr>
                  <a:spLocks noEditPoints="1"/>
                </p:cNvSpPr>
                <p:nvPr/>
              </p:nvSpPr>
              <p:spPr bwMode="auto">
                <a:xfrm>
                  <a:off x="5360" y="2355"/>
                  <a:ext cx="221" cy="506"/>
                </a:xfrm>
                <a:custGeom>
                  <a:avLst/>
                  <a:gdLst>
                    <a:gd name="T0" fmla="*/ 79 w 221"/>
                    <a:gd name="T1" fmla="*/ 417 h 506"/>
                    <a:gd name="T2" fmla="*/ 78 w 221"/>
                    <a:gd name="T3" fmla="*/ 418 h 506"/>
                    <a:gd name="T4" fmla="*/ 12 w 221"/>
                    <a:gd name="T5" fmla="*/ 506 h 506"/>
                    <a:gd name="T6" fmla="*/ 0 w 221"/>
                    <a:gd name="T7" fmla="*/ 497 h 506"/>
                    <a:gd name="T8" fmla="*/ 66 w 221"/>
                    <a:gd name="T9" fmla="*/ 409 h 506"/>
                    <a:gd name="T10" fmla="*/ 79 w 221"/>
                    <a:gd name="T11" fmla="*/ 417 h 506"/>
                    <a:gd name="T12" fmla="*/ 134 w 221"/>
                    <a:gd name="T13" fmla="*/ 321 h 506"/>
                    <a:gd name="T14" fmla="*/ 133 w 221"/>
                    <a:gd name="T15" fmla="*/ 322 h 506"/>
                    <a:gd name="T16" fmla="*/ 79 w 221"/>
                    <a:gd name="T17" fmla="*/ 417 h 506"/>
                    <a:gd name="T18" fmla="*/ 65 w 221"/>
                    <a:gd name="T19" fmla="*/ 410 h 506"/>
                    <a:gd name="T20" fmla="*/ 120 w 221"/>
                    <a:gd name="T21" fmla="*/ 314 h 506"/>
                    <a:gd name="T22" fmla="*/ 134 w 221"/>
                    <a:gd name="T23" fmla="*/ 321 h 506"/>
                    <a:gd name="T24" fmla="*/ 176 w 221"/>
                    <a:gd name="T25" fmla="*/ 218 h 506"/>
                    <a:gd name="T26" fmla="*/ 176 w 221"/>
                    <a:gd name="T27" fmla="*/ 219 h 506"/>
                    <a:gd name="T28" fmla="*/ 134 w 221"/>
                    <a:gd name="T29" fmla="*/ 321 h 506"/>
                    <a:gd name="T30" fmla="*/ 119 w 221"/>
                    <a:gd name="T31" fmla="*/ 315 h 506"/>
                    <a:gd name="T32" fmla="*/ 162 w 221"/>
                    <a:gd name="T33" fmla="*/ 213 h 506"/>
                    <a:gd name="T34" fmla="*/ 176 w 221"/>
                    <a:gd name="T35" fmla="*/ 218 h 506"/>
                    <a:gd name="T36" fmla="*/ 206 w 221"/>
                    <a:gd name="T37" fmla="*/ 111 h 506"/>
                    <a:gd name="T38" fmla="*/ 205 w 221"/>
                    <a:gd name="T39" fmla="*/ 112 h 506"/>
                    <a:gd name="T40" fmla="*/ 176 w 221"/>
                    <a:gd name="T41" fmla="*/ 218 h 506"/>
                    <a:gd name="T42" fmla="*/ 161 w 221"/>
                    <a:gd name="T43" fmla="*/ 214 h 506"/>
                    <a:gd name="T44" fmla="*/ 191 w 221"/>
                    <a:gd name="T45" fmla="*/ 108 h 506"/>
                    <a:gd name="T46" fmla="*/ 206 w 221"/>
                    <a:gd name="T47" fmla="*/ 111 h 506"/>
                    <a:gd name="T48" fmla="*/ 221 w 221"/>
                    <a:gd name="T49" fmla="*/ 2 h 506"/>
                    <a:gd name="T50" fmla="*/ 206 w 221"/>
                    <a:gd name="T51" fmla="*/ 111 h 506"/>
                    <a:gd name="T52" fmla="*/ 190 w 221"/>
                    <a:gd name="T53" fmla="*/ 109 h 506"/>
                    <a:gd name="T54" fmla="*/ 206 w 221"/>
                    <a:gd name="T55" fmla="*/ 0 h 506"/>
                    <a:gd name="T56" fmla="*/ 221 w 221"/>
                    <a:gd name="T57" fmla="*/ 2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1" h="506">
                      <a:moveTo>
                        <a:pt x="79" y="417"/>
                      </a:moveTo>
                      <a:lnTo>
                        <a:pt x="78" y="418"/>
                      </a:lnTo>
                      <a:lnTo>
                        <a:pt x="12" y="506"/>
                      </a:lnTo>
                      <a:lnTo>
                        <a:pt x="0" y="497"/>
                      </a:lnTo>
                      <a:lnTo>
                        <a:pt x="66" y="409"/>
                      </a:lnTo>
                      <a:lnTo>
                        <a:pt x="79" y="417"/>
                      </a:lnTo>
                      <a:close/>
                      <a:moveTo>
                        <a:pt x="134" y="321"/>
                      </a:moveTo>
                      <a:lnTo>
                        <a:pt x="133" y="322"/>
                      </a:lnTo>
                      <a:lnTo>
                        <a:pt x="79" y="417"/>
                      </a:lnTo>
                      <a:lnTo>
                        <a:pt x="65" y="410"/>
                      </a:lnTo>
                      <a:lnTo>
                        <a:pt x="120" y="314"/>
                      </a:lnTo>
                      <a:lnTo>
                        <a:pt x="134" y="321"/>
                      </a:lnTo>
                      <a:close/>
                      <a:moveTo>
                        <a:pt x="176" y="218"/>
                      </a:moveTo>
                      <a:lnTo>
                        <a:pt x="176" y="219"/>
                      </a:lnTo>
                      <a:lnTo>
                        <a:pt x="134" y="321"/>
                      </a:lnTo>
                      <a:lnTo>
                        <a:pt x="119" y="315"/>
                      </a:lnTo>
                      <a:lnTo>
                        <a:pt x="162" y="213"/>
                      </a:lnTo>
                      <a:lnTo>
                        <a:pt x="176" y="218"/>
                      </a:lnTo>
                      <a:close/>
                      <a:moveTo>
                        <a:pt x="206" y="111"/>
                      </a:moveTo>
                      <a:lnTo>
                        <a:pt x="205" y="112"/>
                      </a:lnTo>
                      <a:lnTo>
                        <a:pt x="176" y="218"/>
                      </a:lnTo>
                      <a:lnTo>
                        <a:pt x="161" y="214"/>
                      </a:lnTo>
                      <a:lnTo>
                        <a:pt x="191" y="108"/>
                      </a:lnTo>
                      <a:lnTo>
                        <a:pt x="206" y="111"/>
                      </a:lnTo>
                      <a:close/>
                      <a:moveTo>
                        <a:pt x="221" y="2"/>
                      </a:moveTo>
                      <a:lnTo>
                        <a:pt x="206" y="111"/>
                      </a:lnTo>
                      <a:lnTo>
                        <a:pt x="190" y="109"/>
                      </a:lnTo>
                      <a:lnTo>
                        <a:pt x="206" y="0"/>
                      </a:lnTo>
                      <a:lnTo>
                        <a:pt x="221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4" name="Freeform 1151"/>
                <p:cNvSpPr>
                  <a:spLocks/>
                </p:cNvSpPr>
                <p:nvPr/>
              </p:nvSpPr>
              <p:spPr bwMode="auto">
                <a:xfrm>
                  <a:off x="5499" y="2608"/>
                  <a:ext cx="22" cy="25"/>
                </a:xfrm>
                <a:custGeom>
                  <a:avLst/>
                  <a:gdLst>
                    <a:gd name="T0" fmla="*/ 22 w 22"/>
                    <a:gd name="T1" fmla="*/ 6 h 25"/>
                    <a:gd name="T2" fmla="*/ 14 w 22"/>
                    <a:gd name="T3" fmla="*/ 25 h 25"/>
                    <a:gd name="T4" fmla="*/ 0 w 22"/>
                    <a:gd name="T5" fmla="*/ 19 h 25"/>
                    <a:gd name="T6" fmla="*/ 8 w 22"/>
                    <a:gd name="T7" fmla="*/ 0 h 25"/>
                    <a:gd name="T8" fmla="*/ 22 w 22"/>
                    <a:gd name="T9" fmla="*/ 6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5">
                      <a:moveTo>
                        <a:pt x="22" y="6"/>
                      </a:moveTo>
                      <a:lnTo>
                        <a:pt x="14" y="25"/>
                      </a:lnTo>
                      <a:lnTo>
                        <a:pt x="0" y="19"/>
                      </a:lnTo>
                      <a:lnTo>
                        <a:pt x="8" y="0"/>
                      </a:lnTo>
                      <a:lnTo>
                        <a:pt x="22" y="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5" name="Rectangle 1152"/>
                <p:cNvSpPr>
                  <a:spLocks noChangeArrowheads="1"/>
                </p:cNvSpPr>
                <p:nvPr/>
              </p:nvSpPr>
              <p:spPr bwMode="auto">
                <a:xfrm>
                  <a:off x="5459" y="2727"/>
                  <a:ext cx="16" cy="3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6" name="Rectangle 1153"/>
                <p:cNvSpPr>
                  <a:spLocks noChangeArrowheads="1"/>
                </p:cNvSpPr>
                <p:nvPr/>
              </p:nvSpPr>
              <p:spPr bwMode="auto">
                <a:xfrm>
                  <a:off x="5474" y="2699"/>
                  <a:ext cx="16" cy="7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7" name="Rectangle 1154"/>
                <p:cNvSpPr>
                  <a:spLocks noChangeArrowheads="1"/>
                </p:cNvSpPr>
                <p:nvPr/>
              </p:nvSpPr>
              <p:spPr bwMode="auto">
                <a:xfrm>
                  <a:off x="5490" y="2667"/>
                  <a:ext cx="16" cy="12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8" name="Rectangle 1155"/>
                <p:cNvSpPr>
                  <a:spLocks noChangeArrowheads="1"/>
                </p:cNvSpPr>
                <p:nvPr/>
              </p:nvSpPr>
              <p:spPr bwMode="auto">
                <a:xfrm>
                  <a:off x="5506" y="2632"/>
                  <a:ext cx="16" cy="1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39" name="Rectangle 1156"/>
                <p:cNvSpPr>
                  <a:spLocks noChangeArrowheads="1"/>
                </p:cNvSpPr>
                <p:nvPr/>
              </p:nvSpPr>
              <p:spPr bwMode="auto">
                <a:xfrm>
                  <a:off x="5506" y="2779"/>
                  <a:ext cx="16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0" name="Rectangle 1157"/>
                <p:cNvSpPr>
                  <a:spLocks noChangeArrowheads="1"/>
                </p:cNvSpPr>
                <p:nvPr/>
              </p:nvSpPr>
              <p:spPr bwMode="auto">
                <a:xfrm>
                  <a:off x="5522" y="2592"/>
                  <a:ext cx="15" cy="15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1" name="Rectangle 1158"/>
                <p:cNvSpPr>
                  <a:spLocks noChangeArrowheads="1"/>
                </p:cNvSpPr>
                <p:nvPr/>
              </p:nvSpPr>
              <p:spPr bwMode="auto">
                <a:xfrm>
                  <a:off x="5522" y="2778"/>
                  <a:ext cx="15" cy="3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2" name="Rectangle 1159"/>
                <p:cNvSpPr>
                  <a:spLocks noChangeArrowheads="1"/>
                </p:cNvSpPr>
                <p:nvPr/>
              </p:nvSpPr>
              <p:spPr bwMode="auto">
                <a:xfrm>
                  <a:off x="5537" y="2630"/>
                  <a:ext cx="16" cy="17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3" name="Rectangle 1160"/>
                <p:cNvSpPr>
                  <a:spLocks noChangeArrowheads="1"/>
                </p:cNvSpPr>
                <p:nvPr/>
              </p:nvSpPr>
              <p:spPr bwMode="auto">
                <a:xfrm>
                  <a:off x="5553" y="2688"/>
                  <a:ext cx="15" cy="9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4" name="Rectangle 1161"/>
                <p:cNvSpPr>
                  <a:spLocks noChangeArrowheads="1"/>
                </p:cNvSpPr>
                <p:nvPr/>
              </p:nvSpPr>
              <p:spPr bwMode="auto">
                <a:xfrm>
                  <a:off x="5568" y="2747"/>
                  <a:ext cx="16" cy="2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5" name="Freeform 1162"/>
                <p:cNvSpPr>
                  <a:spLocks noEditPoints="1"/>
                </p:cNvSpPr>
                <p:nvPr/>
              </p:nvSpPr>
              <p:spPr bwMode="auto">
                <a:xfrm>
                  <a:off x="5447" y="2581"/>
                  <a:ext cx="93" cy="172"/>
                </a:xfrm>
                <a:custGeom>
                  <a:avLst/>
                  <a:gdLst>
                    <a:gd name="T0" fmla="*/ 58 w 93"/>
                    <a:gd name="T1" fmla="*/ 90 h 172"/>
                    <a:gd name="T2" fmla="*/ 57 w 93"/>
                    <a:gd name="T3" fmla="*/ 91 h 172"/>
                    <a:gd name="T4" fmla="*/ 14 w 93"/>
                    <a:gd name="T5" fmla="*/ 172 h 172"/>
                    <a:gd name="T6" fmla="*/ 0 w 93"/>
                    <a:gd name="T7" fmla="*/ 164 h 172"/>
                    <a:gd name="T8" fmla="*/ 44 w 93"/>
                    <a:gd name="T9" fmla="*/ 84 h 172"/>
                    <a:gd name="T10" fmla="*/ 58 w 93"/>
                    <a:gd name="T11" fmla="*/ 90 h 172"/>
                    <a:gd name="T12" fmla="*/ 93 w 93"/>
                    <a:gd name="T13" fmla="*/ 6 h 172"/>
                    <a:gd name="T14" fmla="*/ 58 w 93"/>
                    <a:gd name="T15" fmla="*/ 90 h 172"/>
                    <a:gd name="T16" fmla="*/ 44 w 93"/>
                    <a:gd name="T17" fmla="*/ 85 h 172"/>
                    <a:gd name="T18" fmla="*/ 78 w 93"/>
                    <a:gd name="T19" fmla="*/ 0 h 172"/>
                    <a:gd name="T20" fmla="*/ 93 w 93"/>
                    <a:gd name="T21" fmla="*/ 6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3" h="172">
                      <a:moveTo>
                        <a:pt x="58" y="90"/>
                      </a:moveTo>
                      <a:lnTo>
                        <a:pt x="57" y="91"/>
                      </a:lnTo>
                      <a:lnTo>
                        <a:pt x="14" y="172"/>
                      </a:lnTo>
                      <a:lnTo>
                        <a:pt x="0" y="164"/>
                      </a:lnTo>
                      <a:lnTo>
                        <a:pt x="44" y="84"/>
                      </a:lnTo>
                      <a:lnTo>
                        <a:pt x="58" y="90"/>
                      </a:lnTo>
                      <a:close/>
                      <a:moveTo>
                        <a:pt x="93" y="6"/>
                      </a:moveTo>
                      <a:lnTo>
                        <a:pt x="58" y="90"/>
                      </a:lnTo>
                      <a:lnTo>
                        <a:pt x="44" y="85"/>
                      </a:lnTo>
                      <a:lnTo>
                        <a:pt x="78" y="0"/>
                      </a:lnTo>
                      <a:lnTo>
                        <a:pt x="93" y="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6" name="Freeform 1163"/>
                <p:cNvSpPr>
                  <a:spLocks/>
                </p:cNvSpPr>
                <p:nvPr/>
              </p:nvSpPr>
              <p:spPr bwMode="auto">
                <a:xfrm>
                  <a:off x="5525" y="2582"/>
                  <a:ext cx="64" cy="185"/>
                </a:xfrm>
                <a:custGeom>
                  <a:avLst/>
                  <a:gdLst>
                    <a:gd name="T0" fmla="*/ 15 w 64"/>
                    <a:gd name="T1" fmla="*/ 0 h 185"/>
                    <a:gd name="T2" fmla="*/ 64 w 64"/>
                    <a:gd name="T3" fmla="*/ 181 h 185"/>
                    <a:gd name="T4" fmla="*/ 49 w 64"/>
                    <a:gd name="T5" fmla="*/ 185 h 185"/>
                    <a:gd name="T6" fmla="*/ 0 w 64"/>
                    <a:gd name="T7" fmla="*/ 4 h 185"/>
                    <a:gd name="T8" fmla="*/ 15 w 64"/>
                    <a:gd name="T9" fmla="*/ 0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85">
                      <a:moveTo>
                        <a:pt x="15" y="0"/>
                      </a:moveTo>
                      <a:lnTo>
                        <a:pt x="64" y="181"/>
                      </a:lnTo>
                      <a:lnTo>
                        <a:pt x="49" y="185"/>
                      </a:lnTo>
                      <a:lnTo>
                        <a:pt x="0" y="4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7" name="Rectangle 1164"/>
                <p:cNvSpPr>
                  <a:spLocks noChangeArrowheads="1"/>
                </p:cNvSpPr>
                <p:nvPr/>
              </p:nvSpPr>
              <p:spPr bwMode="auto">
                <a:xfrm>
                  <a:off x="5372" y="2839"/>
                  <a:ext cx="16" cy="1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8" name="Rectangle 1165"/>
                <p:cNvSpPr>
                  <a:spLocks noChangeArrowheads="1"/>
                </p:cNvSpPr>
                <p:nvPr/>
              </p:nvSpPr>
              <p:spPr bwMode="auto">
                <a:xfrm>
                  <a:off x="5388" y="2819"/>
                  <a:ext cx="16" cy="1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49" name="Rectangle 1166"/>
                <p:cNvSpPr>
                  <a:spLocks noChangeArrowheads="1"/>
                </p:cNvSpPr>
                <p:nvPr/>
              </p:nvSpPr>
              <p:spPr bwMode="auto">
                <a:xfrm>
                  <a:off x="5404" y="2798"/>
                  <a:ext cx="16" cy="1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0" name="Rectangle 1167"/>
                <p:cNvSpPr>
                  <a:spLocks noChangeArrowheads="1"/>
                </p:cNvSpPr>
                <p:nvPr/>
              </p:nvSpPr>
              <p:spPr bwMode="auto">
                <a:xfrm>
                  <a:off x="5419" y="2775"/>
                  <a:ext cx="16" cy="1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1" name="Rectangle 1168"/>
                <p:cNvSpPr>
                  <a:spLocks noChangeArrowheads="1"/>
                </p:cNvSpPr>
                <p:nvPr/>
              </p:nvSpPr>
              <p:spPr bwMode="auto">
                <a:xfrm>
                  <a:off x="5435" y="2751"/>
                  <a:ext cx="16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2" name="Rectangle 1169"/>
                <p:cNvSpPr>
                  <a:spLocks noChangeArrowheads="1"/>
                </p:cNvSpPr>
                <p:nvPr/>
              </p:nvSpPr>
              <p:spPr bwMode="auto">
                <a:xfrm>
                  <a:off x="5451" y="2725"/>
                  <a:ext cx="16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3" name="Rectangle 1170"/>
                <p:cNvSpPr>
                  <a:spLocks noChangeArrowheads="1"/>
                </p:cNvSpPr>
                <p:nvPr/>
              </p:nvSpPr>
              <p:spPr bwMode="auto">
                <a:xfrm>
                  <a:off x="5467" y="2696"/>
                  <a:ext cx="1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4" name="Rectangle 1171"/>
                <p:cNvSpPr>
                  <a:spLocks noChangeArrowheads="1"/>
                </p:cNvSpPr>
                <p:nvPr/>
              </p:nvSpPr>
              <p:spPr bwMode="auto">
                <a:xfrm>
                  <a:off x="5482" y="2665"/>
                  <a:ext cx="16" cy="1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5" name="Rectangle 1172"/>
                <p:cNvSpPr>
                  <a:spLocks noChangeArrowheads="1"/>
                </p:cNvSpPr>
                <p:nvPr/>
              </p:nvSpPr>
              <p:spPr bwMode="auto">
                <a:xfrm>
                  <a:off x="5498" y="2631"/>
                  <a:ext cx="16" cy="1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6" name="Rectangle 1173"/>
                <p:cNvSpPr>
                  <a:spLocks noChangeArrowheads="1"/>
                </p:cNvSpPr>
                <p:nvPr/>
              </p:nvSpPr>
              <p:spPr bwMode="auto">
                <a:xfrm>
                  <a:off x="5513" y="2591"/>
                  <a:ext cx="16" cy="2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7" name="Rectangle 1174"/>
                <p:cNvSpPr>
                  <a:spLocks noChangeArrowheads="1"/>
                </p:cNvSpPr>
                <p:nvPr/>
              </p:nvSpPr>
              <p:spPr bwMode="auto">
                <a:xfrm>
                  <a:off x="5529" y="2544"/>
                  <a:ext cx="16" cy="2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8" name="Rectangle 1175"/>
                <p:cNvSpPr>
                  <a:spLocks noChangeArrowheads="1"/>
                </p:cNvSpPr>
                <p:nvPr/>
              </p:nvSpPr>
              <p:spPr bwMode="auto">
                <a:xfrm>
                  <a:off x="5545" y="2487"/>
                  <a:ext cx="16" cy="3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59" name="Rectangle 1176"/>
                <p:cNvSpPr>
                  <a:spLocks noChangeArrowheads="1"/>
                </p:cNvSpPr>
                <p:nvPr/>
              </p:nvSpPr>
              <p:spPr bwMode="auto">
                <a:xfrm>
                  <a:off x="5561" y="2402"/>
                  <a:ext cx="15" cy="5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0" name="Freeform 1177"/>
                <p:cNvSpPr>
                  <a:spLocks/>
                </p:cNvSpPr>
                <p:nvPr/>
              </p:nvSpPr>
              <p:spPr bwMode="auto">
                <a:xfrm>
                  <a:off x="5555" y="2423"/>
                  <a:ext cx="18" cy="20"/>
                </a:xfrm>
                <a:custGeom>
                  <a:avLst/>
                  <a:gdLst>
                    <a:gd name="T0" fmla="*/ 18 w 18"/>
                    <a:gd name="T1" fmla="*/ 3 h 20"/>
                    <a:gd name="T2" fmla="*/ 15 w 18"/>
                    <a:gd name="T3" fmla="*/ 20 h 20"/>
                    <a:gd name="T4" fmla="*/ 0 w 18"/>
                    <a:gd name="T5" fmla="*/ 18 h 20"/>
                    <a:gd name="T6" fmla="*/ 3 w 18"/>
                    <a:gd name="T7" fmla="*/ 0 h 20"/>
                    <a:gd name="T8" fmla="*/ 18 w 18"/>
                    <a:gd name="T9" fmla="*/ 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0">
                      <a:moveTo>
                        <a:pt x="18" y="3"/>
                      </a:moveTo>
                      <a:lnTo>
                        <a:pt x="15" y="20"/>
                      </a:lnTo>
                      <a:lnTo>
                        <a:pt x="0" y="18"/>
                      </a:lnTo>
                      <a:lnTo>
                        <a:pt x="3" y="0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1" name="Freeform 1178"/>
                <p:cNvSpPr>
                  <a:spLocks/>
                </p:cNvSpPr>
                <p:nvPr/>
              </p:nvSpPr>
              <p:spPr bwMode="auto">
                <a:xfrm>
                  <a:off x="5566" y="2352"/>
                  <a:ext cx="15" cy="5"/>
                </a:xfrm>
                <a:custGeom>
                  <a:avLst/>
                  <a:gdLst>
                    <a:gd name="T0" fmla="*/ 15 w 15"/>
                    <a:gd name="T1" fmla="*/ 3 h 5"/>
                    <a:gd name="T2" fmla="*/ 15 w 15"/>
                    <a:gd name="T3" fmla="*/ 5 h 5"/>
                    <a:gd name="T4" fmla="*/ 0 w 15"/>
                    <a:gd name="T5" fmla="*/ 3 h 5"/>
                    <a:gd name="T6" fmla="*/ 0 w 15"/>
                    <a:gd name="T7" fmla="*/ 0 h 5"/>
                    <a:gd name="T8" fmla="*/ 15 w 15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5">
                      <a:moveTo>
                        <a:pt x="15" y="3"/>
                      </a:moveTo>
                      <a:lnTo>
                        <a:pt x="15" y="5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2" name="Rectangle 1179"/>
                <p:cNvSpPr>
                  <a:spLocks noChangeArrowheads="1"/>
                </p:cNvSpPr>
                <p:nvPr/>
              </p:nvSpPr>
              <p:spPr bwMode="auto">
                <a:xfrm>
                  <a:off x="5573" y="2348"/>
                  <a:ext cx="8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3" name="Freeform 1180"/>
                <p:cNvSpPr>
                  <a:spLocks/>
                </p:cNvSpPr>
                <p:nvPr/>
              </p:nvSpPr>
              <p:spPr bwMode="auto">
                <a:xfrm>
                  <a:off x="5566" y="2348"/>
                  <a:ext cx="16" cy="7"/>
                </a:xfrm>
                <a:custGeom>
                  <a:avLst/>
                  <a:gdLst>
                    <a:gd name="T0" fmla="*/ 16 w 16"/>
                    <a:gd name="T1" fmla="*/ 1 h 7"/>
                    <a:gd name="T2" fmla="*/ 16 w 16"/>
                    <a:gd name="T3" fmla="*/ 7 h 7"/>
                    <a:gd name="T4" fmla="*/ 0 w 16"/>
                    <a:gd name="T5" fmla="*/ 6 h 7"/>
                    <a:gd name="T6" fmla="*/ 0 w 16"/>
                    <a:gd name="T7" fmla="*/ 0 h 7"/>
                    <a:gd name="T8" fmla="*/ 16 w 16"/>
                    <a:gd name="T9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lnTo>
                        <a:pt x="16" y="7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4" name="Freeform 1181"/>
                <p:cNvSpPr>
                  <a:spLocks/>
                </p:cNvSpPr>
                <p:nvPr/>
              </p:nvSpPr>
              <p:spPr bwMode="auto">
                <a:xfrm>
                  <a:off x="5566" y="2327"/>
                  <a:ext cx="17" cy="22"/>
                </a:xfrm>
                <a:custGeom>
                  <a:avLst/>
                  <a:gdLst>
                    <a:gd name="T0" fmla="*/ 17 w 17"/>
                    <a:gd name="T1" fmla="*/ 1 h 22"/>
                    <a:gd name="T2" fmla="*/ 16 w 17"/>
                    <a:gd name="T3" fmla="*/ 22 h 22"/>
                    <a:gd name="T4" fmla="*/ 0 w 17"/>
                    <a:gd name="T5" fmla="*/ 21 h 22"/>
                    <a:gd name="T6" fmla="*/ 2 w 17"/>
                    <a:gd name="T7" fmla="*/ 0 h 22"/>
                    <a:gd name="T8" fmla="*/ 17 w 17"/>
                    <a:gd name="T9" fmla="*/ 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22">
                      <a:moveTo>
                        <a:pt x="17" y="1"/>
                      </a:moveTo>
                      <a:lnTo>
                        <a:pt x="16" y="22"/>
                      </a:lnTo>
                      <a:lnTo>
                        <a:pt x="0" y="21"/>
                      </a:lnTo>
                      <a:lnTo>
                        <a:pt x="2" y="0"/>
                      </a:lnTo>
                      <a:lnTo>
                        <a:pt x="17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5" name="Freeform 1182"/>
                <p:cNvSpPr>
                  <a:spLocks/>
                </p:cNvSpPr>
                <p:nvPr/>
              </p:nvSpPr>
              <p:spPr bwMode="auto">
                <a:xfrm>
                  <a:off x="5563" y="2355"/>
                  <a:ext cx="18" cy="33"/>
                </a:xfrm>
                <a:custGeom>
                  <a:avLst/>
                  <a:gdLst>
                    <a:gd name="T0" fmla="*/ 18 w 18"/>
                    <a:gd name="T1" fmla="*/ 1 h 33"/>
                    <a:gd name="T2" fmla="*/ 15 w 18"/>
                    <a:gd name="T3" fmla="*/ 33 h 33"/>
                    <a:gd name="T4" fmla="*/ 0 w 18"/>
                    <a:gd name="T5" fmla="*/ 31 h 33"/>
                    <a:gd name="T6" fmla="*/ 3 w 18"/>
                    <a:gd name="T7" fmla="*/ 0 h 33"/>
                    <a:gd name="T8" fmla="*/ 18 w 18"/>
                    <a:gd name="T9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3">
                      <a:moveTo>
                        <a:pt x="18" y="1"/>
                      </a:moveTo>
                      <a:lnTo>
                        <a:pt x="15" y="33"/>
                      </a:lnTo>
                      <a:lnTo>
                        <a:pt x="0" y="31"/>
                      </a:lnTo>
                      <a:lnTo>
                        <a:pt x="3" y="0"/>
                      </a:lnTo>
                      <a:lnTo>
                        <a:pt x="18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6" name="Rectangle 1183"/>
                <p:cNvSpPr>
                  <a:spLocks noChangeArrowheads="1"/>
                </p:cNvSpPr>
                <p:nvPr/>
              </p:nvSpPr>
              <p:spPr bwMode="auto">
                <a:xfrm>
                  <a:off x="5568" y="2318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7" name="Freeform 1184"/>
                <p:cNvSpPr>
                  <a:spLocks/>
                </p:cNvSpPr>
                <p:nvPr/>
              </p:nvSpPr>
              <p:spPr bwMode="auto">
                <a:xfrm>
                  <a:off x="5563" y="2315"/>
                  <a:ext cx="21" cy="73"/>
                </a:xfrm>
                <a:custGeom>
                  <a:avLst/>
                  <a:gdLst>
                    <a:gd name="T0" fmla="*/ 21 w 21"/>
                    <a:gd name="T1" fmla="*/ 2 h 73"/>
                    <a:gd name="T2" fmla="*/ 15 w 21"/>
                    <a:gd name="T3" fmla="*/ 73 h 73"/>
                    <a:gd name="T4" fmla="*/ 0 w 21"/>
                    <a:gd name="T5" fmla="*/ 71 h 73"/>
                    <a:gd name="T6" fmla="*/ 5 w 21"/>
                    <a:gd name="T7" fmla="*/ 0 h 73"/>
                    <a:gd name="T8" fmla="*/ 21 w 21"/>
                    <a:gd name="T9" fmla="*/ 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73">
                      <a:moveTo>
                        <a:pt x="21" y="2"/>
                      </a:moveTo>
                      <a:lnTo>
                        <a:pt x="15" y="73"/>
                      </a:lnTo>
                      <a:lnTo>
                        <a:pt x="0" y="71"/>
                      </a:lnTo>
                      <a:lnTo>
                        <a:pt x="5" y="0"/>
                      </a:lnTo>
                      <a:lnTo>
                        <a:pt x="21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8" name="Freeform 1185"/>
                <p:cNvSpPr>
                  <a:spLocks/>
                </p:cNvSpPr>
                <p:nvPr/>
              </p:nvSpPr>
              <p:spPr bwMode="auto">
                <a:xfrm>
                  <a:off x="5555" y="2570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69" name="Freeform 1186"/>
                <p:cNvSpPr>
                  <a:spLocks noEditPoints="1"/>
                </p:cNvSpPr>
                <p:nvPr/>
              </p:nvSpPr>
              <p:spPr bwMode="auto">
                <a:xfrm>
                  <a:off x="5552" y="2567"/>
                  <a:ext cx="29" cy="29"/>
                </a:xfrm>
                <a:custGeom>
                  <a:avLst/>
                  <a:gdLst>
                    <a:gd name="T0" fmla="*/ 27 w 29"/>
                    <a:gd name="T1" fmla="*/ 23 h 29"/>
                    <a:gd name="T2" fmla="*/ 22 w 29"/>
                    <a:gd name="T3" fmla="*/ 27 h 29"/>
                    <a:gd name="T4" fmla="*/ 18 w 29"/>
                    <a:gd name="T5" fmla="*/ 29 h 29"/>
                    <a:gd name="T6" fmla="*/ 12 w 29"/>
                    <a:gd name="T7" fmla="*/ 15 h 29"/>
                    <a:gd name="T8" fmla="*/ 17 w 29"/>
                    <a:gd name="T9" fmla="*/ 13 h 29"/>
                    <a:gd name="T10" fmla="*/ 27 w 29"/>
                    <a:gd name="T11" fmla="*/ 23 h 29"/>
                    <a:gd name="T12" fmla="*/ 29 w 29"/>
                    <a:gd name="T13" fmla="*/ 12 h 29"/>
                    <a:gd name="T14" fmla="*/ 29 w 29"/>
                    <a:gd name="T15" fmla="*/ 18 h 29"/>
                    <a:gd name="T16" fmla="*/ 27 w 29"/>
                    <a:gd name="T17" fmla="*/ 23 h 29"/>
                    <a:gd name="T18" fmla="*/ 12 w 29"/>
                    <a:gd name="T19" fmla="*/ 17 h 29"/>
                    <a:gd name="T20" fmla="*/ 14 w 29"/>
                    <a:gd name="T21" fmla="*/ 12 h 29"/>
                    <a:gd name="T22" fmla="*/ 29 w 29"/>
                    <a:gd name="T23" fmla="*/ 12 h 29"/>
                    <a:gd name="T24" fmla="*/ 22 w 29"/>
                    <a:gd name="T25" fmla="*/ 2 h 29"/>
                    <a:gd name="T26" fmla="*/ 27 w 29"/>
                    <a:gd name="T27" fmla="*/ 6 h 29"/>
                    <a:gd name="T28" fmla="*/ 29 w 29"/>
                    <a:gd name="T29" fmla="*/ 12 h 29"/>
                    <a:gd name="T30" fmla="*/ 14 w 29"/>
                    <a:gd name="T31" fmla="*/ 17 h 29"/>
                    <a:gd name="T32" fmla="*/ 12 w 29"/>
                    <a:gd name="T33" fmla="*/ 12 h 29"/>
                    <a:gd name="T34" fmla="*/ 22 w 29"/>
                    <a:gd name="T35" fmla="*/ 2 h 29"/>
                    <a:gd name="T36" fmla="*/ 12 w 29"/>
                    <a:gd name="T37" fmla="*/ 0 h 29"/>
                    <a:gd name="T38" fmla="*/ 18 w 29"/>
                    <a:gd name="T39" fmla="*/ 0 h 29"/>
                    <a:gd name="T40" fmla="*/ 22 w 29"/>
                    <a:gd name="T41" fmla="*/ 2 h 29"/>
                    <a:gd name="T42" fmla="*/ 17 w 29"/>
                    <a:gd name="T43" fmla="*/ 16 h 29"/>
                    <a:gd name="T44" fmla="*/ 12 w 29"/>
                    <a:gd name="T45" fmla="*/ 14 h 29"/>
                    <a:gd name="T46" fmla="*/ 12 w 29"/>
                    <a:gd name="T47" fmla="*/ 0 h 29"/>
                    <a:gd name="T48" fmla="*/ 2 w 29"/>
                    <a:gd name="T49" fmla="*/ 6 h 29"/>
                    <a:gd name="T50" fmla="*/ 7 w 29"/>
                    <a:gd name="T51" fmla="*/ 2 h 29"/>
                    <a:gd name="T52" fmla="*/ 12 w 29"/>
                    <a:gd name="T53" fmla="*/ 0 h 29"/>
                    <a:gd name="T54" fmla="*/ 18 w 29"/>
                    <a:gd name="T55" fmla="*/ 14 h 29"/>
                    <a:gd name="T56" fmla="*/ 13 w 29"/>
                    <a:gd name="T57" fmla="*/ 16 h 29"/>
                    <a:gd name="T58" fmla="*/ 2 w 29"/>
                    <a:gd name="T59" fmla="*/ 6 h 29"/>
                    <a:gd name="T60" fmla="*/ 0 w 29"/>
                    <a:gd name="T61" fmla="*/ 18 h 29"/>
                    <a:gd name="T62" fmla="*/ 0 w 29"/>
                    <a:gd name="T63" fmla="*/ 12 h 29"/>
                    <a:gd name="T64" fmla="*/ 2 w 29"/>
                    <a:gd name="T65" fmla="*/ 6 h 29"/>
                    <a:gd name="T66" fmla="*/ 17 w 29"/>
                    <a:gd name="T67" fmla="*/ 12 h 29"/>
                    <a:gd name="T68" fmla="*/ 15 w 29"/>
                    <a:gd name="T69" fmla="*/ 17 h 29"/>
                    <a:gd name="T70" fmla="*/ 0 w 29"/>
                    <a:gd name="T71" fmla="*/ 18 h 29"/>
                    <a:gd name="T72" fmla="*/ 7 w 29"/>
                    <a:gd name="T73" fmla="*/ 27 h 29"/>
                    <a:gd name="T74" fmla="*/ 3 w 29"/>
                    <a:gd name="T75" fmla="*/ 23 h 29"/>
                    <a:gd name="T76" fmla="*/ 0 w 29"/>
                    <a:gd name="T77" fmla="*/ 18 h 29"/>
                    <a:gd name="T78" fmla="*/ 15 w 29"/>
                    <a:gd name="T79" fmla="*/ 12 h 29"/>
                    <a:gd name="T80" fmla="*/ 17 w 29"/>
                    <a:gd name="T81" fmla="*/ 17 h 29"/>
                    <a:gd name="T82" fmla="*/ 7 w 29"/>
                    <a:gd name="T83" fmla="*/ 27 h 29"/>
                    <a:gd name="T84" fmla="*/ 18 w 29"/>
                    <a:gd name="T85" fmla="*/ 29 h 29"/>
                    <a:gd name="T86" fmla="*/ 12 w 29"/>
                    <a:gd name="T87" fmla="*/ 29 h 29"/>
                    <a:gd name="T88" fmla="*/ 7 w 29"/>
                    <a:gd name="T89" fmla="*/ 27 h 29"/>
                    <a:gd name="T90" fmla="*/ 13 w 29"/>
                    <a:gd name="T91" fmla="*/ 13 h 29"/>
                    <a:gd name="T92" fmla="*/ 18 w 29"/>
                    <a:gd name="T93" fmla="*/ 15 h 29"/>
                    <a:gd name="T94" fmla="*/ 18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3"/>
                      </a:moveTo>
                      <a:lnTo>
                        <a:pt x="22" y="27"/>
                      </a:lnTo>
                      <a:lnTo>
                        <a:pt x="18" y="29"/>
                      </a:lnTo>
                      <a:lnTo>
                        <a:pt x="12" y="15"/>
                      </a:lnTo>
                      <a:lnTo>
                        <a:pt x="17" y="13"/>
                      </a:lnTo>
                      <a:lnTo>
                        <a:pt x="27" y="23"/>
                      </a:lnTo>
                      <a:close/>
                      <a:moveTo>
                        <a:pt x="29" y="12"/>
                      </a:moveTo>
                      <a:lnTo>
                        <a:pt x="29" y="18"/>
                      </a:lnTo>
                      <a:lnTo>
                        <a:pt x="27" y="23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29" y="12"/>
                      </a:lnTo>
                      <a:close/>
                      <a:moveTo>
                        <a:pt x="22" y="2"/>
                      </a:moveTo>
                      <a:lnTo>
                        <a:pt x="27" y="6"/>
                      </a:lnTo>
                      <a:lnTo>
                        <a:pt x="29" y="12"/>
                      </a:lnTo>
                      <a:lnTo>
                        <a:pt x="14" y="17"/>
                      </a:lnTo>
                      <a:lnTo>
                        <a:pt x="12" y="12"/>
                      </a:lnTo>
                      <a:lnTo>
                        <a:pt x="22" y="2"/>
                      </a:lnTo>
                      <a:close/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22" y="2"/>
                      </a:lnTo>
                      <a:lnTo>
                        <a:pt x="17" y="16"/>
                      </a:lnTo>
                      <a:lnTo>
                        <a:pt x="12" y="14"/>
                      </a:lnTo>
                      <a:lnTo>
                        <a:pt x="12" y="0"/>
                      </a:lnTo>
                      <a:close/>
                      <a:moveTo>
                        <a:pt x="2" y="6"/>
                      </a:move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14"/>
                      </a:lnTo>
                      <a:lnTo>
                        <a:pt x="13" y="16"/>
                      </a:lnTo>
                      <a:lnTo>
                        <a:pt x="2" y="6"/>
                      </a:lnTo>
                      <a:close/>
                      <a:moveTo>
                        <a:pt x="0" y="18"/>
                      </a:moveTo>
                      <a:lnTo>
                        <a:pt x="0" y="12"/>
                      </a:lnTo>
                      <a:lnTo>
                        <a:pt x="2" y="6"/>
                      </a:lnTo>
                      <a:lnTo>
                        <a:pt x="17" y="12"/>
                      </a:lnTo>
                      <a:lnTo>
                        <a:pt x="15" y="17"/>
                      </a:lnTo>
                      <a:lnTo>
                        <a:pt x="0" y="18"/>
                      </a:lnTo>
                      <a:close/>
                      <a:moveTo>
                        <a:pt x="7" y="27"/>
                      </a:moveTo>
                      <a:lnTo>
                        <a:pt x="3" y="23"/>
                      </a:lnTo>
                      <a:lnTo>
                        <a:pt x="0" y="18"/>
                      </a:lnTo>
                      <a:lnTo>
                        <a:pt x="15" y="12"/>
                      </a:lnTo>
                      <a:lnTo>
                        <a:pt x="17" y="17"/>
                      </a:lnTo>
                      <a:lnTo>
                        <a:pt x="7" y="27"/>
                      </a:lnTo>
                      <a:close/>
                      <a:moveTo>
                        <a:pt x="18" y="29"/>
                      </a:moveTo>
                      <a:lnTo>
                        <a:pt x="12" y="29"/>
                      </a:lnTo>
                      <a:lnTo>
                        <a:pt x="7" y="27"/>
                      </a:lnTo>
                      <a:lnTo>
                        <a:pt x="13" y="13"/>
                      </a:lnTo>
                      <a:lnTo>
                        <a:pt x="18" y="15"/>
                      </a:lnTo>
                      <a:lnTo>
                        <a:pt x="18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0" name="Freeform 1187"/>
                <p:cNvSpPr>
                  <a:spLocks/>
                </p:cNvSpPr>
                <p:nvPr/>
              </p:nvSpPr>
              <p:spPr bwMode="auto">
                <a:xfrm>
                  <a:off x="5555" y="2570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1" name="Freeform 1188"/>
                <p:cNvSpPr>
                  <a:spLocks/>
                </p:cNvSpPr>
                <p:nvPr/>
              </p:nvSpPr>
              <p:spPr bwMode="auto">
                <a:xfrm>
                  <a:off x="5390" y="2888"/>
                  <a:ext cx="20" cy="20"/>
                </a:xfrm>
                <a:custGeom>
                  <a:avLst/>
                  <a:gdLst>
                    <a:gd name="T0" fmla="*/ 11 w 20"/>
                    <a:gd name="T1" fmla="*/ 0 h 20"/>
                    <a:gd name="T2" fmla="*/ 20 w 20"/>
                    <a:gd name="T3" fmla="*/ 9 h 20"/>
                    <a:gd name="T4" fmla="*/ 9 w 20"/>
                    <a:gd name="T5" fmla="*/ 20 h 20"/>
                    <a:gd name="T6" fmla="*/ 0 w 20"/>
                    <a:gd name="T7" fmla="*/ 11 h 20"/>
                    <a:gd name="T8" fmla="*/ 11 w 20"/>
                    <a:gd name="T9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0">
                      <a:moveTo>
                        <a:pt x="11" y="0"/>
                      </a:moveTo>
                      <a:lnTo>
                        <a:pt x="20" y="9"/>
                      </a:lnTo>
                      <a:lnTo>
                        <a:pt x="9" y="20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2" name="Freeform 1189"/>
                <p:cNvSpPr>
                  <a:spLocks/>
                </p:cNvSpPr>
                <p:nvPr/>
              </p:nvSpPr>
              <p:spPr bwMode="auto">
                <a:xfrm>
                  <a:off x="5386" y="2856"/>
                  <a:ext cx="31" cy="31"/>
                </a:xfrm>
                <a:custGeom>
                  <a:avLst/>
                  <a:gdLst>
                    <a:gd name="T0" fmla="*/ 31 w 31"/>
                    <a:gd name="T1" fmla="*/ 11 h 31"/>
                    <a:gd name="T2" fmla="*/ 11 w 31"/>
                    <a:gd name="T3" fmla="*/ 31 h 31"/>
                    <a:gd name="T4" fmla="*/ 0 w 31"/>
                    <a:gd name="T5" fmla="*/ 20 h 31"/>
                    <a:gd name="T6" fmla="*/ 20 w 31"/>
                    <a:gd name="T7" fmla="*/ 0 h 31"/>
                    <a:gd name="T8" fmla="*/ 31 w 31"/>
                    <a:gd name="T9" fmla="*/ 1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1">
                      <a:moveTo>
                        <a:pt x="31" y="11"/>
                      </a:moveTo>
                      <a:lnTo>
                        <a:pt x="11" y="31"/>
                      </a:lnTo>
                      <a:lnTo>
                        <a:pt x="0" y="20"/>
                      </a:lnTo>
                      <a:lnTo>
                        <a:pt x="20" y="0"/>
                      </a:lnTo>
                      <a:lnTo>
                        <a:pt x="3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3" name="Freeform 1190"/>
                <p:cNvSpPr>
                  <a:spLocks/>
                </p:cNvSpPr>
                <p:nvPr/>
              </p:nvSpPr>
              <p:spPr bwMode="auto">
                <a:xfrm>
                  <a:off x="5386" y="2876"/>
                  <a:ext cx="17" cy="15"/>
                </a:xfrm>
                <a:custGeom>
                  <a:avLst/>
                  <a:gdLst>
                    <a:gd name="T0" fmla="*/ 4 w 17"/>
                    <a:gd name="T1" fmla="*/ 15 h 15"/>
                    <a:gd name="T2" fmla="*/ 0 w 17"/>
                    <a:gd name="T3" fmla="*/ 8 h 15"/>
                    <a:gd name="T4" fmla="*/ 13 w 17"/>
                    <a:gd name="T5" fmla="*/ 0 h 15"/>
                    <a:gd name="T6" fmla="*/ 17 w 17"/>
                    <a:gd name="T7" fmla="*/ 7 h 15"/>
                    <a:gd name="T8" fmla="*/ 4 w 17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5">
                      <a:moveTo>
                        <a:pt x="4" y="15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7" y="7"/>
                      </a:lnTo>
                      <a:lnTo>
                        <a:pt x="4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4" name="Freeform 1191"/>
                <p:cNvSpPr>
                  <a:spLocks/>
                </p:cNvSpPr>
                <p:nvPr/>
              </p:nvSpPr>
              <p:spPr bwMode="auto">
                <a:xfrm>
                  <a:off x="5392" y="2887"/>
                  <a:ext cx="20" cy="19"/>
                </a:xfrm>
                <a:custGeom>
                  <a:avLst/>
                  <a:gdLst>
                    <a:gd name="T0" fmla="*/ 6 w 20"/>
                    <a:gd name="T1" fmla="*/ 19 h 19"/>
                    <a:gd name="T2" fmla="*/ 0 w 20"/>
                    <a:gd name="T3" fmla="*/ 7 h 19"/>
                    <a:gd name="T4" fmla="*/ 14 w 20"/>
                    <a:gd name="T5" fmla="*/ 0 h 19"/>
                    <a:gd name="T6" fmla="*/ 20 w 20"/>
                    <a:gd name="T7" fmla="*/ 12 h 19"/>
                    <a:gd name="T8" fmla="*/ 6 w 20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19">
                      <a:moveTo>
                        <a:pt x="6" y="19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20" y="12"/>
                      </a:lnTo>
                      <a:lnTo>
                        <a:pt x="6" y="1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5" name="Freeform 1192"/>
                <p:cNvSpPr>
                  <a:spLocks/>
                </p:cNvSpPr>
                <p:nvPr/>
              </p:nvSpPr>
              <p:spPr bwMode="auto">
                <a:xfrm>
                  <a:off x="5390" y="2873"/>
                  <a:ext cx="26" cy="29"/>
                </a:xfrm>
                <a:custGeom>
                  <a:avLst/>
                  <a:gdLst>
                    <a:gd name="T0" fmla="*/ 13 w 26"/>
                    <a:gd name="T1" fmla="*/ 29 h 29"/>
                    <a:gd name="T2" fmla="*/ 0 w 26"/>
                    <a:gd name="T3" fmla="*/ 7 h 29"/>
                    <a:gd name="T4" fmla="*/ 13 w 26"/>
                    <a:gd name="T5" fmla="*/ 0 h 29"/>
                    <a:gd name="T6" fmla="*/ 26 w 26"/>
                    <a:gd name="T7" fmla="*/ 21 h 29"/>
                    <a:gd name="T8" fmla="*/ 13 w 26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9">
                      <a:moveTo>
                        <a:pt x="13" y="29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26" y="21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6" name="Freeform 1193"/>
                <p:cNvSpPr>
                  <a:spLocks/>
                </p:cNvSpPr>
                <p:nvPr/>
              </p:nvSpPr>
              <p:spPr bwMode="auto">
                <a:xfrm>
                  <a:off x="5393" y="2869"/>
                  <a:ext cx="27" cy="30"/>
                </a:xfrm>
                <a:custGeom>
                  <a:avLst/>
                  <a:gdLst>
                    <a:gd name="T0" fmla="*/ 14 w 27"/>
                    <a:gd name="T1" fmla="*/ 30 h 30"/>
                    <a:gd name="T2" fmla="*/ 0 w 27"/>
                    <a:gd name="T3" fmla="*/ 7 h 30"/>
                    <a:gd name="T4" fmla="*/ 14 w 27"/>
                    <a:gd name="T5" fmla="*/ 0 h 30"/>
                    <a:gd name="T6" fmla="*/ 27 w 27"/>
                    <a:gd name="T7" fmla="*/ 22 h 30"/>
                    <a:gd name="T8" fmla="*/ 14 w 27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0">
                      <a:moveTo>
                        <a:pt x="14" y="30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27" y="22"/>
                      </a:lnTo>
                      <a:lnTo>
                        <a:pt x="14" y="3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7" name="Freeform 1194"/>
                <p:cNvSpPr>
                  <a:spLocks/>
                </p:cNvSpPr>
                <p:nvPr/>
              </p:nvSpPr>
              <p:spPr bwMode="auto">
                <a:xfrm>
                  <a:off x="5397" y="2864"/>
                  <a:ext cx="27" cy="32"/>
                </a:xfrm>
                <a:custGeom>
                  <a:avLst/>
                  <a:gdLst>
                    <a:gd name="T0" fmla="*/ 14 w 27"/>
                    <a:gd name="T1" fmla="*/ 32 h 32"/>
                    <a:gd name="T2" fmla="*/ 0 w 27"/>
                    <a:gd name="T3" fmla="*/ 9 h 32"/>
                    <a:gd name="T4" fmla="*/ 14 w 27"/>
                    <a:gd name="T5" fmla="*/ 0 h 32"/>
                    <a:gd name="T6" fmla="*/ 27 w 27"/>
                    <a:gd name="T7" fmla="*/ 24 h 32"/>
                    <a:gd name="T8" fmla="*/ 14 w 27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2">
                      <a:moveTo>
                        <a:pt x="14" y="32"/>
                      </a:moveTo>
                      <a:lnTo>
                        <a:pt x="0" y="9"/>
                      </a:lnTo>
                      <a:lnTo>
                        <a:pt x="14" y="0"/>
                      </a:lnTo>
                      <a:lnTo>
                        <a:pt x="27" y="24"/>
                      </a:ln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8" name="Freeform 1195"/>
                <p:cNvSpPr>
                  <a:spLocks/>
                </p:cNvSpPr>
                <p:nvPr/>
              </p:nvSpPr>
              <p:spPr bwMode="auto">
                <a:xfrm>
                  <a:off x="5401" y="2861"/>
                  <a:ext cx="27" cy="31"/>
                </a:xfrm>
                <a:custGeom>
                  <a:avLst/>
                  <a:gdLst>
                    <a:gd name="T0" fmla="*/ 14 w 27"/>
                    <a:gd name="T1" fmla="*/ 31 h 31"/>
                    <a:gd name="T2" fmla="*/ 0 w 27"/>
                    <a:gd name="T3" fmla="*/ 8 h 31"/>
                    <a:gd name="T4" fmla="*/ 14 w 27"/>
                    <a:gd name="T5" fmla="*/ 0 h 31"/>
                    <a:gd name="T6" fmla="*/ 27 w 27"/>
                    <a:gd name="T7" fmla="*/ 23 h 31"/>
                    <a:gd name="T8" fmla="*/ 14 w 27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1">
                      <a:moveTo>
                        <a:pt x="14" y="31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7" y="23"/>
                      </a:lnTo>
                      <a:lnTo>
                        <a:pt x="14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79" name="Freeform 1196"/>
                <p:cNvSpPr>
                  <a:spLocks/>
                </p:cNvSpPr>
                <p:nvPr/>
              </p:nvSpPr>
              <p:spPr bwMode="auto">
                <a:xfrm>
                  <a:off x="5406" y="2859"/>
                  <a:ext cx="26" cy="29"/>
                </a:xfrm>
                <a:custGeom>
                  <a:avLst/>
                  <a:gdLst>
                    <a:gd name="T0" fmla="*/ 12 w 26"/>
                    <a:gd name="T1" fmla="*/ 29 h 29"/>
                    <a:gd name="T2" fmla="*/ 0 w 26"/>
                    <a:gd name="T3" fmla="*/ 7 h 29"/>
                    <a:gd name="T4" fmla="*/ 13 w 26"/>
                    <a:gd name="T5" fmla="*/ 0 h 29"/>
                    <a:gd name="T6" fmla="*/ 26 w 26"/>
                    <a:gd name="T7" fmla="*/ 21 h 29"/>
                    <a:gd name="T8" fmla="*/ 12 w 26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9">
                      <a:moveTo>
                        <a:pt x="12" y="29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26" y="21"/>
                      </a:lnTo>
                      <a:lnTo>
                        <a:pt x="12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0" name="Freeform 1197"/>
                <p:cNvSpPr>
                  <a:spLocks/>
                </p:cNvSpPr>
                <p:nvPr/>
              </p:nvSpPr>
              <p:spPr bwMode="auto">
                <a:xfrm>
                  <a:off x="5421" y="2873"/>
                  <a:ext cx="15" cy="12"/>
                </a:xfrm>
                <a:custGeom>
                  <a:avLst/>
                  <a:gdLst>
                    <a:gd name="T0" fmla="*/ 2 w 15"/>
                    <a:gd name="T1" fmla="*/ 12 h 12"/>
                    <a:gd name="T2" fmla="*/ 0 w 15"/>
                    <a:gd name="T3" fmla="*/ 8 h 12"/>
                    <a:gd name="T4" fmla="*/ 13 w 15"/>
                    <a:gd name="T5" fmla="*/ 0 h 12"/>
                    <a:gd name="T6" fmla="*/ 15 w 15"/>
                    <a:gd name="T7" fmla="*/ 4 h 12"/>
                    <a:gd name="T8" fmla="*/ 2 w 15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2">
                      <a:moveTo>
                        <a:pt x="2" y="12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15" y="4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1" name="Freeform 1198"/>
                <p:cNvSpPr>
                  <a:spLocks/>
                </p:cNvSpPr>
                <p:nvPr/>
              </p:nvSpPr>
              <p:spPr bwMode="auto">
                <a:xfrm>
                  <a:off x="5312" y="2903"/>
                  <a:ext cx="12" cy="11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11 h 11"/>
                    <a:gd name="T4" fmla="*/ 0 w 12"/>
                    <a:gd name="T5" fmla="*/ 0 h 11"/>
                    <a:gd name="T6" fmla="*/ 1 w 12"/>
                    <a:gd name="T7" fmla="*/ 0 h 11"/>
                    <a:gd name="T8" fmla="*/ 12 w 12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2" name="Freeform 1199"/>
                <p:cNvSpPr>
                  <a:spLocks/>
                </p:cNvSpPr>
                <p:nvPr/>
              </p:nvSpPr>
              <p:spPr bwMode="auto">
                <a:xfrm>
                  <a:off x="5386" y="2876"/>
                  <a:ext cx="11" cy="11"/>
                </a:xfrm>
                <a:custGeom>
                  <a:avLst/>
                  <a:gdLst>
                    <a:gd name="T0" fmla="*/ 11 w 11"/>
                    <a:gd name="T1" fmla="*/ 11 h 11"/>
                    <a:gd name="T2" fmla="*/ 11 w 11"/>
                    <a:gd name="T3" fmla="*/ 11 h 11"/>
                    <a:gd name="T4" fmla="*/ 0 w 11"/>
                    <a:gd name="T5" fmla="*/ 0 h 11"/>
                    <a:gd name="T6" fmla="*/ 0 w 11"/>
                    <a:gd name="T7" fmla="*/ 0 h 11"/>
                    <a:gd name="T8" fmla="*/ 11 w 11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1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3" name="Freeform 1200"/>
                <p:cNvSpPr>
                  <a:spLocks/>
                </p:cNvSpPr>
                <p:nvPr/>
              </p:nvSpPr>
              <p:spPr bwMode="auto">
                <a:xfrm>
                  <a:off x="5360" y="2851"/>
                  <a:ext cx="17" cy="16"/>
                </a:xfrm>
                <a:custGeom>
                  <a:avLst/>
                  <a:gdLst>
                    <a:gd name="T0" fmla="*/ 12 w 17"/>
                    <a:gd name="T1" fmla="*/ 0 h 16"/>
                    <a:gd name="T2" fmla="*/ 17 w 17"/>
                    <a:gd name="T3" fmla="*/ 6 h 16"/>
                    <a:gd name="T4" fmla="*/ 6 w 17"/>
                    <a:gd name="T5" fmla="*/ 16 h 16"/>
                    <a:gd name="T6" fmla="*/ 0 w 17"/>
                    <a:gd name="T7" fmla="*/ 11 h 16"/>
                    <a:gd name="T8" fmla="*/ 12 w 17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12" y="0"/>
                      </a:moveTo>
                      <a:lnTo>
                        <a:pt x="17" y="6"/>
                      </a:lnTo>
                      <a:lnTo>
                        <a:pt x="6" y="16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4" name="Freeform 1201"/>
                <p:cNvSpPr>
                  <a:spLocks/>
                </p:cNvSpPr>
                <p:nvPr/>
              </p:nvSpPr>
              <p:spPr bwMode="auto">
                <a:xfrm>
                  <a:off x="5358" y="2852"/>
                  <a:ext cx="14" cy="11"/>
                </a:xfrm>
                <a:custGeom>
                  <a:avLst/>
                  <a:gdLst>
                    <a:gd name="T0" fmla="*/ 14 w 14"/>
                    <a:gd name="T1" fmla="*/ 9 h 11"/>
                    <a:gd name="T2" fmla="*/ 12 w 14"/>
                    <a:gd name="T3" fmla="*/ 11 h 11"/>
                    <a:gd name="T4" fmla="*/ 0 w 14"/>
                    <a:gd name="T5" fmla="*/ 2 h 11"/>
                    <a:gd name="T6" fmla="*/ 2 w 14"/>
                    <a:gd name="T7" fmla="*/ 0 h 11"/>
                    <a:gd name="T8" fmla="*/ 14 w 14"/>
                    <a:gd name="T9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14" y="9"/>
                      </a:moveTo>
                      <a:lnTo>
                        <a:pt x="12" y="11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5" name="Freeform 1202"/>
                <p:cNvSpPr>
                  <a:spLocks/>
                </p:cNvSpPr>
                <p:nvPr/>
              </p:nvSpPr>
              <p:spPr bwMode="auto">
                <a:xfrm>
                  <a:off x="5346" y="2843"/>
                  <a:ext cx="34" cy="35"/>
                </a:xfrm>
                <a:custGeom>
                  <a:avLst/>
                  <a:gdLst>
                    <a:gd name="T0" fmla="*/ 34 w 34"/>
                    <a:gd name="T1" fmla="*/ 10 h 35"/>
                    <a:gd name="T2" fmla="*/ 11 w 34"/>
                    <a:gd name="T3" fmla="*/ 35 h 35"/>
                    <a:gd name="T4" fmla="*/ 0 w 34"/>
                    <a:gd name="T5" fmla="*/ 25 h 35"/>
                    <a:gd name="T6" fmla="*/ 22 w 34"/>
                    <a:gd name="T7" fmla="*/ 0 h 35"/>
                    <a:gd name="T8" fmla="*/ 34 w 34"/>
                    <a:gd name="T9" fmla="*/ 1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4" y="10"/>
                      </a:moveTo>
                      <a:lnTo>
                        <a:pt x="11" y="35"/>
                      </a:lnTo>
                      <a:lnTo>
                        <a:pt x="0" y="25"/>
                      </a:lnTo>
                      <a:lnTo>
                        <a:pt x="22" y="0"/>
                      </a:lnTo>
                      <a:lnTo>
                        <a:pt x="34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6" name="Freeform 1203"/>
                <p:cNvSpPr>
                  <a:spLocks/>
                </p:cNvSpPr>
                <p:nvPr/>
              </p:nvSpPr>
              <p:spPr bwMode="auto">
                <a:xfrm>
                  <a:off x="5390" y="2881"/>
                  <a:ext cx="10" cy="14"/>
                </a:xfrm>
                <a:custGeom>
                  <a:avLst/>
                  <a:gdLst>
                    <a:gd name="T0" fmla="*/ 0 w 10"/>
                    <a:gd name="T1" fmla="*/ 1 h 14"/>
                    <a:gd name="T2" fmla="*/ 2 w 10"/>
                    <a:gd name="T3" fmla="*/ 0 h 14"/>
                    <a:gd name="T4" fmla="*/ 10 w 10"/>
                    <a:gd name="T5" fmla="*/ 13 h 14"/>
                    <a:gd name="T6" fmla="*/ 8 w 10"/>
                    <a:gd name="T7" fmla="*/ 14 h 14"/>
                    <a:gd name="T8" fmla="*/ 0 w 10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0" y="13"/>
                      </a:lnTo>
                      <a:lnTo>
                        <a:pt x="8" y="1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7" name="Freeform 1204"/>
                <p:cNvSpPr>
                  <a:spLocks/>
                </p:cNvSpPr>
                <p:nvPr/>
              </p:nvSpPr>
              <p:spPr bwMode="auto">
                <a:xfrm>
                  <a:off x="5387" y="2877"/>
                  <a:ext cx="10" cy="14"/>
                </a:xfrm>
                <a:custGeom>
                  <a:avLst/>
                  <a:gdLst>
                    <a:gd name="T0" fmla="*/ 0 w 10"/>
                    <a:gd name="T1" fmla="*/ 1 h 14"/>
                    <a:gd name="T2" fmla="*/ 2 w 10"/>
                    <a:gd name="T3" fmla="*/ 0 h 14"/>
                    <a:gd name="T4" fmla="*/ 10 w 10"/>
                    <a:gd name="T5" fmla="*/ 13 h 14"/>
                    <a:gd name="T6" fmla="*/ 8 w 10"/>
                    <a:gd name="T7" fmla="*/ 14 h 14"/>
                    <a:gd name="T8" fmla="*/ 0 w 10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0" y="13"/>
                      </a:lnTo>
                      <a:lnTo>
                        <a:pt x="8" y="1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8" name="Freeform 1205"/>
                <p:cNvSpPr>
                  <a:spLocks/>
                </p:cNvSpPr>
                <p:nvPr/>
              </p:nvSpPr>
              <p:spPr bwMode="auto">
                <a:xfrm>
                  <a:off x="5383" y="2873"/>
                  <a:ext cx="9" cy="15"/>
                </a:xfrm>
                <a:custGeom>
                  <a:avLst/>
                  <a:gdLst>
                    <a:gd name="T0" fmla="*/ 0 w 9"/>
                    <a:gd name="T1" fmla="*/ 1 h 15"/>
                    <a:gd name="T2" fmla="*/ 3 w 9"/>
                    <a:gd name="T3" fmla="*/ 0 h 15"/>
                    <a:gd name="T4" fmla="*/ 9 w 9"/>
                    <a:gd name="T5" fmla="*/ 14 h 15"/>
                    <a:gd name="T6" fmla="*/ 7 w 9"/>
                    <a:gd name="T7" fmla="*/ 15 h 15"/>
                    <a:gd name="T8" fmla="*/ 0 w 9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9" y="14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89" name="Freeform 1206"/>
                <p:cNvSpPr>
                  <a:spLocks/>
                </p:cNvSpPr>
                <p:nvPr/>
              </p:nvSpPr>
              <p:spPr bwMode="auto">
                <a:xfrm>
                  <a:off x="5379" y="2869"/>
                  <a:ext cx="11" cy="15"/>
                </a:xfrm>
                <a:custGeom>
                  <a:avLst/>
                  <a:gdLst>
                    <a:gd name="T0" fmla="*/ 0 w 11"/>
                    <a:gd name="T1" fmla="*/ 2 h 15"/>
                    <a:gd name="T2" fmla="*/ 2 w 11"/>
                    <a:gd name="T3" fmla="*/ 0 h 15"/>
                    <a:gd name="T4" fmla="*/ 11 w 11"/>
                    <a:gd name="T5" fmla="*/ 13 h 15"/>
                    <a:gd name="T6" fmla="*/ 8 w 11"/>
                    <a:gd name="T7" fmla="*/ 15 h 15"/>
                    <a:gd name="T8" fmla="*/ 0 w 11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0" name="Freeform 1207"/>
                <p:cNvSpPr>
                  <a:spLocks/>
                </p:cNvSpPr>
                <p:nvPr/>
              </p:nvSpPr>
              <p:spPr bwMode="auto">
                <a:xfrm>
                  <a:off x="5375" y="2865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3 w 10"/>
                    <a:gd name="T3" fmla="*/ 0 h 15"/>
                    <a:gd name="T4" fmla="*/ 10 w 10"/>
                    <a:gd name="T5" fmla="*/ 14 h 15"/>
                    <a:gd name="T6" fmla="*/ 8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1" name="Freeform 1208"/>
                <p:cNvSpPr>
                  <a:spLocks/>
                </p:cNvSpPr>
                <p:nvPr/>
              </p:nvSpPr>
              <p:spPr bwMode="auto">
                <a:xfrm>
                  <a:off x="5372" y="2861"/>
                  <a:ext cx="9" cy="15"/>
                </a:xfrm>
                <a:custGeom>
                  <a:avLst/>
                  <a:gdLst>
                    <a:gd name="T0" fmla="*/ 0 w 9"/>
                    <a:gd name="T1" fmla="*/ 1 h 15"/>
                    <a:gd name="T2" fmla="*/ 2 w 9"/>
                    <a:gd name="T3" fmla="*/ 0 h 15"/>
                    <a:gd name="T4" fmla="*/ 9 w 9"/>
                    <a:gd name="T5" fmla="*/ 14 h 15"/>
                    <a:gd name="T6" fmla="*/ 7 w 9"/>
                    <a:gd name="T7" fmla="*/ 15 h 15"/>
                    <a:gd name="T8" fmla="*/ 0 w 9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9" y="14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2" name="Freeform 1209"/>
                <p:cNvSpPr>
                  <a:spLocks/>
                </p:cNvSpPr>
                <p:nvPr/>
              </p:nvSpPr>
              <p:spPr bwMode="auto">
                <a:xfrm>
                  <a:off x="5367" y="2858"/>
                  <a:ext cx="11" cy="14"/>
                </a:xfrm>
                <a:custGeom>
                  <a:avLst/>
                  <a:gdLst>
                    <a:gd name="T0" fmla="*/ 0 w 11"/>
                    <a:gd name="T1" fmla="*/ 1 h 14"/>
                    <a:gd name="T2" fmla="*/ 3 w 11"/>
                    <a:gd name="T3" fmla="*/ 0 h 14"/>
                    <a:gd name="T4" fmla="*/ 11 w 11"/>
                    <a:gd name="T5" fmla="*/ 13 h 14"/>
                    <a:gd name="T6" fmla="*/ 8 w 11"/>
                    <a:gd name="T7" fmla="*/ 14 h 14"/>
                    <a:gd name="T8" fmla="*/ 0 w 11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4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1" y="13"/>
                      </a:lnTo>
                      <a:lnTo>
                        <a:pt x="8" y="1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3" name="Freeform 1210"/>
                <p:cNvSpPr>
                  <a:spLocks/>
                </p:cNvSpPr>
                <p:nvPr/>
              </p:nvSpPr>
              <p:spPr bwMode="auto">
                <a:xfrm>
                  <a:off x="5364" y="2854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2 w 10"/>
                    <a:gd name="T3" fmla="*/ 0 h 15"/>
                    <a:gd name="T4" fmla="*/ 10 w 10"/>
                    <a:gd name="T5" fmla="*/ 13 h 15"/>
                    <a:gd name="T6" fmla="*/ 8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0" y="13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4" name="Freeform 1211"/>
                <p:cNvSpPr>
                  <a:spLocks/>
                </p:cNvSpPr>
                <p:nvPr/>
              </p:nvSpPr>
              <p:spPr bwMode="auto">
                <a:xfrm>
                  <a:off x="5360" y="2851"/>
                  <a:ext cx="12" cy="11"/>
                </a:xfrm>
                <a:custGeom>
                  <a:avLst/>
                  <a:gdLst>
                    <a:gd name="T0" fmla="*/ 0 w 12"/>
                    <a:gd name="T1" fmla="*/ 0 h 11"/>
                    <a:gd name="T2" fmla="*/ 1 w 12"/>
                    <a:gd name="T3" fmla="*/ 0 h 11"/>
                    <a:gd name="T4" fmla="*/ 12 w 12"/>
                    <a:gd name="T5" fmla="*/ 11 h 11"/>
                    <a:gd name="T6" fmla="*/ 11 w 12"/>
                    <a:gd name="T7" fmla="*/ 11 h 11"/>
                    <a:gd name="T8" fmla="*/ 0 w 12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2" y="11"/>
                      </a:lnTo>
                      <a:lnTo>
                        <a:pt x="1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5" name="Freeform 1212"/>
                <p:cNvSpPr>
                  <a:spLocks/>
                </p:cNvSpPr>
                <p:nvPr/>
              </p:nvSpPr>
              <p:spPr bwMode="auto">
                <a:xfrm>
                  <a:off x="5361" y="2851"/>
                  <a:ext cx="44" cy="44"/>
                </a:xfrm>
                <a:custGeom>
                  <a:avLst/>
                  <a:gdLst>
                    <a:gd name="T0" fmla="*/ 11 w 44"/>
                    <a:gd name="T1" fmla="*/ 0 h 44"/>
                    <a:gd name="T2" fmla="*/ 44 w 44"/>
                    <a:gd name="T3" fmla="*/ 33 h 44"/>
                    <a:gd name="T4" fmla="*/ 33 w 44"/>
                    <a:gd name="T5" fmla="*/ 44 h 44"/>
                    <a:gd name="T6" fmla="*/ 0 w 44"/>
                    <a:gd name="T7" fmla="*/ 11 h 44"/>
                    <a:gd name="T8" fmla="*/ 11 w 44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11" y="0"/>
                      </a:moveTo>
                      <a:lnTo>
                        <a:pt x="44" y="33"/>
                      </a:lnTo>
                      <a:lnTo>
                        <a:pt x="33" y="4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6" name="Freeform 1213"/>
                <p:cNvSpPr>
                  <a:spLocks/>
                </p:cNvSpPr>
                <p:nvPr/>
              </p:nvSpPr>
              <p:spPr bwMode="auto">
                <a:xfrm>
                  <a:off x="5386" y="2876"/>
                  <a:ext cx="19" cy="19"/>
                </a:xfrm>
                <a:custGeom>
                  <a:avLst/>
                  <a:gdLst>
                    <a:gd name="T0" fmla="*/ 11 w 19"/>
                    <a:gd name="T1" fmla="*/ 0 h 19"/>
                    <a:gd name="T2" fmla="*/ 19 w 19"/>
                    <a:gd name="T3" fmla="*/ 8 h 19"/>
                    <a:gd name="T4" fmla="*/ 8 w 19"/>
                    <a:gd name="T5" fmla="*/ 19 h 19"/>
                    <a:gd name="T6" fmla="*/ 0 w 19"/>
                    <a:gd name="T7" fmla="*/ 11 h 19"/>
                    <a:gd name="T8" fmla="*/ 11 w 1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1" y="0"/>
                      </a:moveTo>
                      <a:lnTo>
                        <a:pt x="19" y="8"/>
                      </a:lnTo>
                      <a:lnTo>
                        <a:pt x="8" y="19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7" name="Freeform 1214"/>
                <p:cNvSpPr>
                  <a:spLocks/>
                </p:cNvSpPr>
                <p:nvPr/>
              </p:nvSpPr>
              <p:spPr bwMode="auto">
                <a:xfrm>
                  <a:off x="5359" y="2853"/>
                  <a:ext cx="44" cy="44"/>
                </a:xfrm>
                <a:custGeom>
                  <a:avLst/>
                  <a:gdLst>
                    <a:gd name="T0" fmla="*/ 11 w 44"/>
                    <a:gd name="T1" fmla="*/ 0 h 44"/>
                    <a:gd name="T2" fmla="*/ 44 w 44"/>
                    <a:gd name="T3" fmla="*/ 33 h 44"/>
                    <a:gd name="T4" fmla="*/ 33 w 44"/>
                    <a:gd name="T5" fmla="*/ 44 h 44"/>
                    <a:gd name="T6" fmla="*/ 0 w 44"/>
                    <a:gd name="T7" fmla="*/ 11 h 44"/>
                    <a:gd name="T8" fmla="*/ 11 w 44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11" y="0"/>
                      </a:moveTo>
                      <a:lnTo>
                        <a:pt x="44" y="33"/>
                      </a:lnTo>
                      <a:lnTo>
                        <a:pt x="33" y="4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8" name="Freeform 1215"/>
                <p:cNvSpPr>
                  <a:spLocks/>
                </p:cNvSpPr>
                <p:nvPr/>
              </p:nvSpPr>
              <p:spPr bwMode="auto">
                <a:xfrm>
                  <a:off x="5313" y="2853"/>
                  <a:ext cx="57" cy="61"/>
                </a:xfrm>
                <a:custGeom>
                  <a:avLst/>
                  <a:gdLst>
                    <a:gd name="T0" fmla="*/ 57 w 57"/>
                    <a:gd name="T1" fmla="*/ 11 h 61"/>
                    <a:gd name="T2" fmla="*/ 11 w 57"/>
                    <a:gd name="T3" fmla="*/ 61 h 61"/>
                    <a:gd name="T4" fmla="*/ 0 w 57"/>
                    <a:gd name="T5" fmla="*/ 50 h 61"/>
                    <a:gd name="T6" fmla="*/ 46 w 57"/>
                    <a:gd name="T7" fmla="*/ 0 h 61"/>
                    <a:gd name="T8" fmla="*/ 57 w 57"/>
                    <a:gd name="T9" fmla="*/ 1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61">
                      <a:moveTo>
                        <a:pt x="57" y="11"/>
                      </a:moveTo>
                      <a:lnTo>
                        <a:pt x="11" y="61"/>
                      </a:lnTo>
                      <a:lnTo>
                        <a:pt x="0" y="50"/>
                      </a:lnTo>
                      <a:lnTo>
                        <a:pt x="46" y="0"/>
                      </a:lnTo>
                      <a:lnTo>
                        <a:pt x="5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099" name="Freeform 1216"/>
                <p:cNvSpPr>
                  <a:spLocks/>
                </p:cNvSpPr>
                <p:nvPr/>
              </p:nvSpPr>
              <p:spPr bwMode="auto">
                <a:xfrm>
                  <a:off x="5390" y="2884"/>
                  <a:ext cx="15" cy="15"/>
                </a:xfrm>
                <a:custGeom>
                  <a:avLst/>
                  <a:gdLst>
                    <a:gd name="T0" fmla="*/ 15 w 15"/>
                    <a:gd name="T1" fmla="*/ 11 h 15"/>
                    <a:gd name="T2" fmla="*/ 11 w 15"/>
                    <a:gd name="T3" fmla="*/ 15 h 15"/>
                    <a:gd name="T4" fmla="*/ 0 w 15"/>
                    <a:gd name="T5" fmla="*/ 4 h 15"/>
                    <a:gd name="T6" fmla="*/ 4 w 15"/>
                    <a:gd name="T7" fmla="*/ 0 h 15"/>
                    <a:gd name="T8" fmla="*/ 15 w 15"/>
                    <a:gd name="T9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5" y="11"/>
                      </a:moveTo>
                      <a:lnTo>
                        <a:pt x="11" y="15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0" name="Freeform 1217"/>
                <p:cNvSpPr>
                  <a:spLocks/>
                </p:cNvSpPr>
                <p:nvPr/>
              </p:nvSpPr>
              <p:spPr bwMode="auto">
                <a:xfrm>
                  <a:off x="5392" y="2885"/>
                  <a:ext cx="14" cy="12"/>
                </a:xfrm>
                <a:custGeom>
                  <a:avLst/>
                  <a:gdLst>
                    <a:gd name="T0" fmla="*/ 14 w 14"/>
                    <a:gd name="T1" fmla="*/ 9 h 12"/>
                    <a:gd name="T2" fmla="*/ 12 w 14"/>
                    <a:gd name="T3" fmla="*/ 12 h 12"/>
                    <a:gd name="T4" fmla="*/ 0 w 14"/>
                    <a:gd name="T5" fmla="*/ 2 h 12"/>
                    <a:gd name="T6" fmla="*/ 1 w 14"/>
                    <a:gd name="T7" fmla="*/ 0 h 12"/>
                    <a:gd name="T8" fmla="*/ 14 w 14"/>
                    <a:gd name="T9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2">
                      <a:moveTo>
                        <a:pt x="14" y="9"/>
                      </a:moveTo>
                      <a:lnTo>
                        <a:pt x="12" y="12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4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1" name="Freeform 1218"/>
                <p:cNvSpPr>
                  <a:spLocks/>
                </p:cNvSpPr>
                <p:nvPr/>
              </p:nvSpPr>
              <p:spPr bwMode="auto">
                <a:xfrm>
                  <a:off x="5499" y="2766"/>
                  <a:ext cx="17" cy="17"/>
                </a:xfrm>
                <a:custGeom>
                  <a:avLst/>
                  <a:gdLst>
                    <a:gd name="T0" fmla="*/ 17 w 17"/>
                    <a:gd name="T1" fmla="*/ 11 h 17"/>
                    <a:gd name="T2" fmla="*/ 11 w 17"/>
                    <a:gd name="T3" fmla="*/ 17 h 17"/>
                    <a:gd name="T4" fmla="*/ 0 w 17"/>
                    <a:gd name="T5" fmla="*/ 6 h 17"/>
                    <a:gd name="T6" fmla="*/ 6 w 17"/>
                    <a:gd name="T7" fmla="*/ 0 h 17"/>
                    <a:gd name="T8" fmla="*/ 17 w 17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7" y="11"/>
                      </a:moveTo>
                      <a:lnTo>
                        <a:pt x="11" y="1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2" name="Freeform 1219"/>
                <p:cNvSpPr>
                  <a:spLocks/>
                </p:cNvSpPr>
                <p:nvPr/>
              </p:nvSpPr>
              <p:spPr bwMode="auto">
                <a:xfrm>
                  <a:off x="5512" y="2752"/>
                  <a:ext cx="18" cy="18"/>
                </a:xfrm>
                <a:custGeom>
                  <a:avLst/>
                  <a:gdLst>
                    <a:gd name="T0" fmla="*/ 18 w 18"/>
                    <a:gd name="T1" fmla="*/ 11 h 18"/>
                    <a:gd name="T2" fmla="*/ 11 w 18"/>
                    <a:gd name="T3" fmla="*/ 18 h 18"/>
                    <a:gd name="T4" fmla="*/ 0 w 18"/>
                    <a:gd name="T5" fmla="*/ 7 h 18"/>
                    <a:gd name="T6" fmla="*/ 7 w 18"/>
                    <a:gd name="T7" fmla="*/ 0 h 18"/>
                    <a:gd name="T8" fmla="*/ 18 w 18"/>
                    <a:gd name="T9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8" y="11"/>
                      </a:moveTo>
                      <a:lnTo>
                        <a:pt x="11" y="18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8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3" name="Freeform 1220"/>
                <p:cNvSpPr>
                  <a:spLocks/>
                </p:cNvSpPr>
                <p:nvPr/>
              </p:nvSpPr>
              <p:spPr bwMode="auto">
                <a:xfrm>
                  <a:off x="5526" y="2739"/>
                  <a:ext cx="17" cy="17"/>
                </a:xfrm>
                <a:custGeom>
                  <a:avLst/>
                  <a:gdLst>
                    <a:gd name="T0" fmla="*/ 17 w 17"/>
                    <a:gd name="T1" fmla="*/ 11 h 17"/>
                    <a:gd name="T2" fmla="*/ 11 w 17"/>
                    <a:gd name="T3" fmla="*/ 17 h 17"/>
                    <a:gd name="T4" fmla="*/ 0 w 17"/>
                    <a:gd name="T5" fmla="*/ 6 h 17"/>
                    <a:gd name="T6" fmla="*/ 6 w 17"/>
                    <a:gd name="T7" fmla="*/ 0 h 17"/>
                    <a:gd name="T8" fmla="*/ 17 w 17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7" y="11"/>
                      </a:moveTo>
                      <a:lnTo>
                        <a:pt x="11" y="1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4" name="Freeform 1221"/>
                <p:cNvSpPr>
                  <a:spLocks/>
                </p:cNvSpPr>
                <p:nvPr/>
              </p:nvSpPr>
              <p:spPr bwMode="auto">
                <a:xfrm>
                  <a:off x="5526" y="2766"/>
                  <a:ext cx="17" cy="17"/>
                </a:xfrm>
                <a:custGeom>
                  <a:avLst/>
                  <a:gdLst>
                    <a:gd name="T0" fmla="*/ 11 w 17"/>
                    <a:gd name="T1" fmla="*/ 0 h 17"/>
                    <a:gd name="T2" fmla="*/ 17 w 17"/>
                    <a:gd name="T3" fmla="*/ 6 h 17"/>
                    <a:gd name="T4" fmla="*/ 6 w 17"/>
                    <a:gd name="T5" fmla="*/ 17 h 17"/>
                    <a:gd name="T6" fmla="*/ 0 w 17"/>
                    <a:gd name="T7" fmla="*/ 11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lnTo>
                        <a:pt x="17" y="6"/>
                      </a:lnTo>
                      <a:lnTo>
                        <a:pt x="6" y="1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5" name="Freeform 1222"/>
                <p:cNvSpPr>
                  <a:spLocks/>
                </p:cNvSpPr>
                <p:nvPr/>
              </p:nvSpPr>
              <p:spPr bwMode="auto">
                <a:xfrm>
                  <a:off x="5512" y="2752"/>
                  <a:ext cx="18" cy="18"/>
                </a:xfrm>
                <a:custGeom>
                  <a:avLst/>
                  <a:gdLst>
                    <a:gd name="T0" fmla="*/ 11 w 18"/>
                    <a:gd name="T1" fmla="*/ 0 h 18"/>
                    <a:gd name="T2" fmla="*/ 18 w 18"/>
                    <a:gd name="T3" fmla="*/ 7 h 18"/>
                    <a:gd name="T4" fmla="*/ 7 w 18"/>
                    <a:gd name="T5" fmla="*/ 18 h 18"/>
                    <a:gd name="T6" fmla="*/ 0 w 18"/>
                    <a:gd name="T7" fmla="*/ 11 h 18"/>
                    <a:gd name="T8" fmla="*/ 11 w 18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1" y="0"/>
                      </a:moveTo>
                      <a:lnTo>
                        <a:pt x="18" y="7"/>
                      </a:lnTo>
                      <a:lnTo>
                        <a:pt x="7" y="18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6" name="Freeform 1223"/>
                <p:cNvSpPr>
                  <a:spLocks/>
                </p:cNvSpPr>
                <p:nvPr/>
              </p:nvSpPr>
              <p:spPr bwMode="auto">
                <a:xfrm>
                  <a:off x="5499" y="2739"/>
                  <a:ext cx="17" cy="17"/>
                </a:xfrm>
                <a:custGeom>
                  <a:avLst/>
                  <a:gdLst>
                    <a:gd name="T0" fmla="*/ 11 w 17"/>
                    <a:gd name="T1" fmla="*/ 0 h 17"/>
                    <a:gd name="T2" fmla="*/ 17 w 17"/>
                    <a:gd name="T3" fmla="*/ 6 h 17"/>
                    <a:gd name="T4" fmla="*/ 6 w 17"/>
                    <a:gd name="T5" fmla="*/ 17 h 17"/>
                    <a:gd name="T6" fmla="*/ 0 w 17"/>
                    <a:gd name="T7" fmla="*/ 11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lnTo>
                        <a:pt x="17" y="6"/>
                      </a:lnTo>
                      <a:lnTo>
                        <a:pt x="6" y="17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7" name="Freeform 1224"/>
                <p:cNvSpPr>
                  <a:spLocks noEditPoints="1"/>
                </p:cNvSpPr>
                <p:nvPr/>
              </p:nvSpPr>
              <p:spPr bwMode="auto">
                <a:xfrm>
                  <a:off x="5495" y="2734"/>
                  <a:ext cx="53" cy="54"/>
                </a:xfrm>
                <a:custGeom>
                  <a:avLst/>
                  <a:gdLst>
                    <a:gd name="T0" fmla="*/ 47 w 53"/>
                    <a:gd name="T1" fmla="*/ 43 h 54"/>
                    <a:gd name="T2" fmla="*/ 43 w 53"/>
                    <a:gd name="T3" fmla="*/ 48 h 54"/>
                    <a:gd name="T4" fmla="*/ 29 w 53"/>
                    <a:gd name="T5" fmla="*/ 54 h 54"/>
                    <a:gd name="T6" fmla="*/ 23 w 53"/>
                    <a:gd name="T7" fmla="*/ 39 h 54"/>
                    <a:gd name="T8" fmla="*/ 37 w 53"/>
                    <a:gd name="T9" fmla="*/ 33 h 54"/>
                    <a:gd name="T10" fmla="*/ 47 w 53"/>
                    <a:gd name="T11" fmla="*/ 43 h 54"/>
                    <a:gd name="T12" fmla="*/ 53 w 53"/>
                    <a:gd name="T13" fmla="*/ 24 h 54"/>
                    <a:gd name="T14" fmla="*/ 53 w 53"/>
                    <a:gd name="T15" fmla="*/ 30 h 54"/>
                    <a:gd name="T16" fmla="*/ 47 w 53"/>
                    <a:gd name="T17" fmla="*/ 43 h 54"/>
                    <a:gd name="T18" fmla="*/ 33 w 53"/>
                    <a:gd name="T19" fmla="*/ 37 h 54"/>
                    <a:gd name="T20" fmla="*/ 39 w 53"/>
                    <a:gd name="T21" fmla="*/ 24 h 54"/>
                    <a:gd name="T22" fmla="*/ 53 w 53"/>
                    <a:gd name="T23" fmla="*/ 24 h 54"/>
                    <a:gd name="T24" fmla="*/ 43 w 53"/>
                    <a:gd name="T25" fmla="*/ 6 h 54"/>
                    <a:gd name="T26" fmla="*/ 47 w 53"/>
                    <a:gd name="T27" fmla="*/ 10 h 54"/>
                    <a:gd name="T28" fmla="*/ 53 w 53"/>
                    <a:gd name="T29" fmla="*/ 24 h 54"/>
                    <a:gd name="T30" fmla="*/ 39 w 53"/>
                    <a:gd name="T31" fmla="*/ 30 h 54"/>
                    <a:gd name="T32" fmla="*/ 33 w 53"/>
                    <a:gd name="T33" fmla="*/ 16 h 54"/>
                    <a:gd name="T34" fmla="*/ 43 w 53"/>
                    <a:gd name="T35" fmla="*/ 6 h 54"/>
                    <a:gd name="T36" fmla="*/ 24 w 53"/>
                    <a:gd name="T37" fmla="*/ 0 h 54"/>
                    <a:gd name="T38" fmla="*/ 29 w 53"/>
                    <a:gd name="T39" fmla="*/ 0 h 54"/>
                    <a:gd name="T40" fmla="*/ 43 w 53"/>
                    <a:gd name="T41" fmla="*/ 6 h 54"/>
                    <a:gd name="T42" fmla="*/ 37 w 53"/>
                    <a:gd name="T43" fmla="*/ 20 h 54"/>
                    <a:gd name="T44" fmla="*/ 23 w 53"/>
                    <a:gd name="T45" fmla="*/ 14 h 54"/>
                    <a:gd name="T46" fmla="*/ 24 w 53"/>
                    <a:gd name="T47" fmla="*/ 0 h 54"/>
                    <a:gd name="T48" fmla="*/ 5 w 53"/>
                    <a:gd name="T49" fmla="*/ 10 h 54"/>
                    <a:gd name="T50" fmla="*/ 9 w 53"/>
                    <a:gd name="T51" fmla="*/ 6 h 54"/>
                    <a:gd name="T52" fmla="*/ 24 w 53"/>
                    <a:gd name="T53" fmla="*/ 0 h 54"/>
                    <a:gd name="T54" fmla="*/ 29 w 53"/>
                    <a:gd name="T55" fmla="*/ 14 h 54"/>
                    <a:gd name="T56" fmla="*/ 15 w 53"/>
                    <a:gd name="T57" fmla="*/ 20 h 54"/>
                    <a:gd name="T58" fmla="*/ 5 w 53"/>
                    <a:gd name="T59" fmla="*/ 10 h 54"/>
                    <a:gd name="T60" fmla="*/ 0 w 53"/>
                    <a:gd name="T61" fmla="*/ 30 h 54"/>
                    <a:gd name="T62" fmla="*/ 0 w 53"/>
                    <a:gd name="T63" fmla="*/ 24 h 54"/>
                    <a:gd name="T64" fmla="*/ 5 w 53"/>
                    <a:gd name="T65" fmla="*/ 10 h 54"/>
                    <a:gd name="T66" fmla="*/ 19 w 53"/>
                    <a:gd name="T67" fmla="*/ 16 h 54"/>
                    <a:gd name="T68" fmla="*/ 14 w 53"/>
                    <a:gd name="T69" fmla="*/ 30 h 54"/>
                    <a:gd name="T70" fmla="*/ 0 w 53"/>
                    <a:gd name="T71" fmla="*/ 30 h 54"/>
                    <a:gd name="T72" fmla="*/ 9 w 53"/>
                    <a:gd name="T73" fmla="*/ 48 h 54"/>
                    <a:gd name="T74" fmla="*/ 5 w 53"/>
                    <a:gd name="T75" fmla="*/ 43 h 54"/>
                    <a:gd name="T76" fmla="*/ 0 w 53"/>
                    <a:gd name="T77" fmla="*/ 30 h 54"/>
                    <a:gd name="T78" fmla="*/ 14 w 53"/>
                    <a:gd name="T79" fmla="*/ 24 h 54"/>
                    <a:gd name="T80" fmla="*/ 19 w 53"/>
                    <a:gd name="T81" fmla="*/ 38 h 54"/>
                    <a:gd name="T82" fmla="*/ 9 w 53"/>
                    <a:gd name="T83" fmla="*/ 48 h 54"/>
                    <a:gd name="T84" fmla="*/ 29 w 53"/>
                    <a:gd name="T85" fmla="*/ 54 h 54"/>
                    <a:gd name="T86" fmla="*/ 24 w 53"/>
                    <a:gd name="T87" fmla="*/ 54 h 54"/>
                    <a:gd name="T88" fmla="*/ 9 w 53"/>
                    <a:gd name="T89" fmla="*/ 48 h 54"/>
                    <a:gd name="T90" fmla="*/ 15 w 53"/>
                    <a:gd name="T91" fmla="*/ 33 h 54"/>
                    <a:gd name="T92" fmla="*/ 29 w 53"/>
                    <a:gd name="T93" fmla="*/ 39 h 54"/>
                    <a:gd name="T94" fmla="*/ 29 w 53"/>
                    <a:gd name="T95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3" h="54">
                      <a:moveTo>
                        <a:pt x="47" y="43"/>
                      </a:moveTo>
                      <a:lnTo>
                        <a:pt x="43" y="48"/>
                      </a:lnTo>
                      <a:lnTo>
                        <a:pt x="29" y="54"/>
                      </a:lnTo>
                      <a:lnTo>
                        <a:pt x="23" y="39"/>
                      </a:lnTo>
                      <a:lnTo>
                        <a:pt x="37" y="33"/>
                      </a:lnTo>
                      <a:lnTo>
                        <a:pt x="47" y="43"/>
                      </a:lnTo>
                      <a:close/>
                      <a:moveTo>
                        <a:pt x="53" y="24"/>
                      </a:moveTo>
                      <a:lnTo>
                        <a:pt x="53" y="30"/>
                      </a:lnTo>
                      <a:lnTo>
                        <a:pt x="47" y="43"/>
                      </a:lnTo>
                      <a:lnTo>
                        <a:pt x="33" y="37"/>
                      </a:lnTo>
                      <a:lnTo>
                        <a:pt x="39" y="24"/>
                      </a:lnTo>
                      <a:lnTo>
                        <a:pt x="53" y="24"/>
                      </a:lnTo>
                      <a:close/>
                      <a:moveTo>
                        <a:pt x="43" y="6"/>
                      </a:moveTo>
                      <a:lnTo>
                        <a:pt x="47" y="10"/>
                      </a:lnTo>
                      <a:lnTo>
                        <a:pt x="53" y="24"/>
                      </a:lnTo>
                      <a:lnTo>
                        <a:pt x="39" y="30"/>
                      </a:lnTo>
                      <a:lnTo>
                        <a:pt x="33" y="16"/>
                      </a:lnTo>
                      <a:lnTo>
                        <a:pt x="43" y="6"/>
                      </a:lnTo>
                      <a:close/>
                      <a:moveTo>
                        <a:pt x="24" y="0"/>
                      </a:moveTo>
                      <a:lnTo>
                        <a:pt x="29" y="0"/>
                      </a:lnTo>
                      <a:lnTo>
                        <a:pt x="43" y="6"/>
                      </a:lnTo>
                      <a:lnTo>
                        <a:pt x="37" y="20"/>
                      </a:lnTo>
                      <a:lnTo>
                        <a:pt x="23" y="14"/>
                      </a:lnTo>
                      <a:lnTo>
                        <a:pt x="24" y="0"/>
                      </a:lnTo>
                      <a:close/>
                      <a:moveTo>
                        <a:pt x="5" y="10"/>
                      </a:moveTo>
                      <a:lnTo>
                        <a:pt x="9" y="6"/>
                      </a:lnTo>
                      <a:lnTo>
                        <a:pt x="24" y="0"/>
                      </a:lnTo>
                      <a:lnTo>
                        <a:pt x="29" y="14"/>
                      </a:lnTo>
                      <a:lnTo>
                        <a:pt x="15" y="20"/>
                      </a:lnTo>
                      <a:lnTo>
                        <a:pt x="5" y="10"/>
                      </a:lnTo>
                      <a:close/>
                      <a:moveTo>
                        <a:pt x="0" y="30"/>
                      </a:moveTo>
                      <a:lnTo>
                        <a:pt x="0" y="24"/>
                      </a:lnTo>
                      <a:lnTo>
                        <a:pt x="5" y="10"/>
                      </a:lnTo>
                      <a:lnTo>
                        <a:pt x="19" y="16"/>
                      </a:lnTo>
                      <a:lnTo>
                        <a:pt x="14" y="30"/>
                      </a:lnTo>
                      <a:lnTo>
                        <a:pt x="0" y="30"/>
                      </a:lnTo>
                      <a:close/>
                      <a:moveTo>
                        <a:pt x="9" y="48"/>
                      </a:moveTo>
                      <a:lnTo>
                        <a:pt x="5" y="43"/>
                      </a:lnTo>
                      <a:lnTo>
                        <a:pt x="0" y="30"/>
                      </a:lnTo>
                      <a:lnTo>
                        <a:pt x="14" y="24"/>
                      </a:lnTo>
                      <a:lnTo>
                        <a:pt x="19" y="38"/>
                      </a:lnTo>
                      <a:lnTo>
                        <a:pt x="9" y="48"/>
                      </a:lnTo>
                      <a:close/>
                      <a:moveTo>
                        <a:pt x="29" y="54"/>
                      </a:moveTo>
                      <a:lnTo>
                        <a:pt x="24" y="54"/>
                      </a:lnTo>
                      <a:lnTo>
                        <a:pt x="9" y="48"/>
                      </a:lnTo>
                      <a:lnTo>
                        <a:pt x="15" y="33"/>
                      </a:lnTo>
                      <a:lnTo>
                        <a:pt x="29" y="39"/>
                      </a:lnTo>
                      <a:lnTo>
                        <a:pt x="29" y="5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8" name="Freeform 1225"/>
                <p:cNvSpPr>
                  <a:spLocks/>
                </p:cNvSpPr>
                <p:nvPr/>
              </p:nvSpPr>
              <p:spPr bwMode="auto">
                <a:xfrm>
                  <a:off x="5508" y="2742"/>
                  <a:ext cx="32" cy="41"/>
                </a:xfrm>
                <a:custGeom>
                  <a:avLst/>
                  <a:gdLst>
                    <a:gd name="T0" fmla="*/ 32 w 32"/>
                    <a:gd name="T1" fmla="*/ 8 h 41"/>
                    <a:gd name="T2" fmla="*/ 13 w 32"/>
                    <a:gd name="T3" fmla="*/ 41 h 41"/>
                    <a:gd name="T4" fmla="*/ 0 w 32"/>
                    <a:gd name="T5" fmla="*/ 33 h 41"/>
                    <a:gd name="T6" fmla="*/ 19 w 32"/>
                    <a:gd name="T7" fmla="*/ 0 h 41"/>
                    <a:gd name="T8" fmla="*/ 32 w 32"/>
                    <a:gd name="T9" fmla="*/ 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41">
                      <a:moveTo>
                        <a:pt x="32" y="8"/>
                      </a:moveTo>
                      <a:lnTo>
                        <a:pt x="13" y="41"/>
                      </a:lnTo>
                      <a:lnTo>
                        <a:pt x="0" y="33"/>
                      </a:lnTo>
                      <a:lnTo>
                        <a:pt x="19" y="0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09" name="Freeform 1226"/>
                <p:cNvSpPr>
                  <a:spLocks/>
                </p:cNvSpPr>
                <p:nvPr/>
              </p:nvSpPr>
              <p:spPr bwMode="auto">
                <a:xfrm>
                  <a:off x="5511" y="2744"/>
                  <a:ext cx="31" cy="40"/>
                </a:xfrm>
                <a:custGeom>
                  <a:avLst/>
                  <a:gdLst>
                    <a:gd name="T0" fmla="*/ 31 w 31"/>
                    <a:gd name="T1" fmla="*/ 8 h 40"/>
                    <a:gd name="T2" fmla="*/ 13 w 31"/>
                    <a:gd name="T3" fmla="*/ 40 h 40"/>
                    <a:gd name="T4" fmla="*/ 0 w 31"/>
                    <a:gd name="T5" fmla="*/ 32 h 40"/>
                    <a:gd name="T6" fmla="*/ 18 w 31"/>
                    <a:gd name="T7" fmla="*/ 0 h 40"/>
                    <a:gd name="T8" fmla="*/ 31 w 31"/>
                    <a:gd name="T9" fmla="*/ 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40">
                      <a:moveTo>
                        <a:pt x="31" y="8"/>
                      </a:moveTo>
                      <a:lnTo>
                        <a:pt x="13" y="40"/>
                      </a:lnTo>
                      <a:lnTo>
                        <a:pt x="0" y="32"/>
                      </a:lnTo>
                      <a:lnTo>
                        <a:pt x="18" y="0"/>
                      </a:lnTo>
                      <a:lnTo>
                        <a:pt x="31" y="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0" name="Freeform 1227"/>
                <p:cNvSpPr>
                  <a:spLocks/>
                </p:cNvSpPr>
                <p:nvPr/>
              </p:nvSpPr>
              <p:spPr bwMode="auto">
                <a:xfrm>
                  <a:off x="5521" y="2760"/>
                  <a:ext cx="66" cy="66"/>
                </a:xfrm>
                <a:custGeom>
                  <a:avLst/>
                  <a:gdLst>
                    <a:gd name="T0" fmla="*/ 66 w 66"/>
                    <a:gd name="T1" fmla="*/ 11 h 66"/>
                    <a:gd name="T2" fmla="*/ 10 w 66"/>
                    <a:gd name="T3" fmla="*/ 66 h 66"/>
                    <a:gd name="T4" fmla="*/ 0 w 66"/>
                    <a:gd name="T5" fmla="*/ 55 h 66"/>
                    <a:gd name="T6" fmla="*/ 55 w 66"/>
                    <a:gd name="T7" fmla="*/ 0 h 66"/>
                    <a:gd name="T8" fmla="*/ 66 w 66"/>
                    <a:gd name="T9" fmla="*/ 11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66">
                      <a:moveTo>
                        <a:pt x="66" y="11"/>
                      </a:moveTo>
                      <a:lnTo>
                        <a:pt x="10" y="66"/>
                      </a:lnTo>
                      <a:lnTo>
                        <a:pt x="0" y="55"/>
                      </a:lnTo>
                      <a:lnTo>
                        <a:pt x="55" y="0"/>
                      </a:lnTo>
                      <a:lnTo>
                        <a:pt x="66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1" name="Freeform 1228"/>
                <p:cNvSpPr>
                  <a:spLocks/>
                </p:cNvSpPr>
                <p:nvPr/>
              </p:nvSpPr>
              <p:spPr bwMode="auto">
                <a:xfrm>
                  <a:off x="5448" y="2743"/>
                  <a:ext cx="83" cy="83"/>
                </a:xfrm>
                <a:custGeom>
                  <a:avLst/>
                  <a:gdLst>
                    <a:gd name="T0" fmla="*/ 11 w 83"/>
                    <a:gd name="T1" fmla="*/ 0 h 83"/>
                    <a:gd name="T2" fmla="*/ 83 w 83"/>
                    <a:gd name="T3" fmla="*/ 72 h 83"/>
                    <a:gd name="T4" fmla="*/ 73 w 83"/>
                    <a:gd name="T5" fmla="*/ 83 h 83"/>
                    <a:gd name="T6" fmla="*/ 0 w 83"/>
                    <a:gd name="T7" fmla="*/ 11 h 83"/>
                    <a:gd name="T8" fmla="*/ 11 w 83"/>
                    <a:gd name="T9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83">
                      <a:moveTo>
                        <a:pt x="11" y="0"/>
                      </a:moveTo>
                      <a:lnTo>
                        <a:pt x="83" y="72"/>
                      </a:lnTo>
                      <a:lnTo>
                        <a:pt x="73" y="8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2" name="Freeform 1229"/>
                <p:cNvSpPr>
                  <a:spLocks/>
                </p:cNvSpPr>
                <p:nvPr/>
              </p:nvSpPr>
              <p:spPr bwMode="auto">
                <a:xfrm>
                  <a:off x="5446" y="2706"/>
                  <a:ext cx="28" cy="32"/>
                </a:xfrm>
                <a:custGeom>
                  <a:avLst/>
                  <a:gdLst>
                    <a:gd name="T0" fmla="*/ 28 w 28"/>
                    <a:gd name="T1" fmla="*/ 8 h 32"/>
                    <a:gd name="T2" fmla="*/ 14 w 28"/>
                    <a:gd name="T3" fmla="*/ 32 h 32"/>
                    <a:gd name="T4" fmla="*/ 0 w 28"/>
                    <a:gd name="T5" fmla="*/ 25 h 32"/>
                    <a:gd name="T6" fmla="*/ 14 w 28"/>
                    <a:gd name="T7" fmla="*/ 0 h 32"/>
                    <a:gd name="T8" fmla="*/ 28 w 28"/>
                    <a:gd name="T9" fmla="*/ 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2">
                      <a:moveTo>
                        <a:pt x="28" y="8"/>
                      </a:moveTo>
                      <a:lnTo>
                        <a:pt x="14" y="32"/>
                      </a:lnTo>
                      <a:lnTo>
                        <a:pt x="0" y="25"/>
                      </a:lnTo>
                      <a:lnTo>
                        <a:pt x="14" y="0"/>
                      </a:ln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3" name="Freeform 1230"/>
                <p:cNvSpPr>
                  <a:spLocks/>
                </p:cNvSpPr>
                <p:nvPr/>
              </p:nvSpPr>
              <p:spPr bwMode="auto">
                <a:xfrm>
                  <a:off x="5478" y="2617"/>
                  <a:ext cx="39" cy="61"/>
                </a:xfrm>
                <a:custGeom>
                  <a:avLst/>
                  <a:gdLst>
                    <a:gd name="T0" fmla="*/ 39 w 39"/>
                    <a:gd name="T1" fmla="*/ 6 h 61"/>
                    <a:gd name="T2" fmla="*/ 15 w 39"/>
                    <a:gd name="T3" fmla="*/ 61 h 61"/>
                    <a:gd name="T4" fmla="*/ 0 w 39"/>
                    <a:gd name="T5" fmla="*/ 55 h 61"/>
                    <a:gd name="T6" fmla="*/ 25 w 39"/>
                    <a:gd name="T7" fmla="*/ 0 h 61"/>
                    <a:gd name="T8" fmla="*/ 39 w 39"/>
                    <a:gd name="T9" fmla="*/ 6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1">
                      <a:moveTo>
                        <a:pt x="39" y="6"/>
                      </a:moveTo>
                      <a:lnTo>
                        <a:pt x="15" y="61"/>
                      </a:lnTo>
                      <a:lnTo>
                        <a:pt x="0" y="55"/>
                      </a:lnTo>
                      <a:lnTo>
                        <a:pt x="25" y="0"/>
                      </a:lnTo>
                      <a:lnTo>
                        <a:pt x="39" y="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4" name="Freeform 1231"/>
                <p:cNvSpPr>
                  <a:spLocks/>
                </p:cNvSpPr>
                <p:nvPr/>
              </p:nvSpPr>
              <p:spPr bwMode="auto">
                <a:xfrm>
                  <a:off x="5457" y="2695"/>
                  <a:ext cx="23" cy="25"/>
                </a:xfrm>
                <a:custGeom>
                  <a:avLst/>
                  <a:gdLst>
                    <a:gd name="T0" fmla="*/ 23 w 23"/>
                    <a:gd name="T1" fmla="*/ 7 h 25"/>
                    <a:gd name="T2" fmla="*/ 14 w 23"/>
                    <a:gd name="T3" fmla="*/ 25 h 25"/>
                    <a:gd name="T4" fmla="*/ 0 w 23"/>
                    <a:gd name="T5" fmla="*/ 18 h 25"/>
                    <a:gd name="T6" fmla="*/ 10 w 23"/>
                    <a:gd name="T7" fmla="*/ 0 h 25"/>
                    <a:gd name="T8" fmla="*/ 23 w 23"/>
                    <a:gd name="T9" fmla="*/ 7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5">
                      <a:moveTo>
                        <a:pt x="23" y="7"/>
                      </a:moveTo>
                      <a:lnTo>
                        <a:pt x="14" y="25"/>
                      </a:lnTo>
                      <a:lnTo>
                        <a:pt x="0" y="18"/>
                      </a:lnTo>
                      <a:lnTo>
                        <a:pt x="10" y="0"/>
                      </a:lnTo>
                      <a:lnTo>
                        <a:pt x="23" y="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5" name="Freeform 1232"/>
                <p:cNvSpPr>
                  <a:spLocks/>
                </p:cNvSpPr>
                <p:nvPr/>
              </p:nvSpPr>
              <p:spPr bwMode="auto">
                <a:xfrm>
                  <a:off x="5408" y="2888"/>
                  <a:ext cx="13" cy="11"/>
                </a:xfrm>
                <a:custGeom>
                  <a:avLst/>
                  <a:gdLst>
                    <a:gd name="T0" fmla="*/ 12 w 13"/>
                    <a:gd name="T1" fmla="*/ 0 h 11"/>
                    <a:gd name="T2" fmla="*/ 13 w 13"/>
                    <a:gd name="T3" fmla="*/ 2 h 11"/>
                    <a:gd name="T4" fmla="*/ 1 w 13"/>
                    <a:gd name="T5" fmla="*/ 11 h 11"/>
                    <a:gd name="T6" fmla="*/ 0 w 13"/>
                    <a:gd name="T7" fmla="*/ 9 h 11"/>
                    <a:gd name="T8" fmla="*/ 12 w 13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1">
                      <a:moveTo>
                        <a:pt x="12" y="0"/>
                      </a:moveTo>
                      <a:lnTo>
                        <a:pt x="13" y="2"/>
                      </a:lnTo>
                      <a:lnTo>
                        <a:pt x="1" y="11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6" name="Freeform 1233"/>
                <p:cNvSpPr>
                  <a:spLocks/>
                </p:cNvSpPr>
                <p:nvPr/>
              </p:nvSpPr>
              <p:spPr bwMode="auto">
                <a:xfrm>
                  <a:off x="5406" y="2889"/>
                  <a:ext cx="15" cy="11"/>
                </a:xfrm>
                <a:custGeom>
                  <a:avLst/>
                  <a:gdLst>
                    <a:gd name="T0" fmla="*/ 15 w 15"/>
                    <a:gd name="T1" fmla="*/ 7 h 11"/>
                    <a:gd name="T2" fmla="*/ 13 w 15"/>
                    <a:gd name="T3" fmla="*/ 11 h 11"/>
                    <a:gd name="T4" fmla="*/ 0 w 15"/>
                    <a:gd name="T5" fmla="*/ 3 h 11"/>
                    <a:gd name="T6" fmla="*/ 1 w 15"/>
                    <a:gd name="T7" fmla="*/ 0 h 11"/>
                    <a:gd name="T8" fmla="*/ 15 w 15"/>
                    <a:gd name="T9" fmla="*/ 7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5" y="7"/>
                      </a:moveTo>
                      <a:lnTo>
                        <a:pt x="13" y="11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15" y="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7" name="Rectangle 1234"/>
                <p:cNvSpPr>
                  <a:spLocks noChangeArrowheads="1"/>
                </p:cNvSpPr>
                <p:nvPr/>
              </p:nvSpPr>
              <p:spPr bwMode="auto">
                <a:xfrm>
                  <a:off x="5412" y="2888"/>
                  <a:ext cx="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8" name="Freeform 1235"/>
                <p:cNvSpPr>
                  <a:spLocks/>
                </p:cNvSpPr>
                <p:nvPr/>
              </p:nvSpPr>
              <p:spPr bwMode="auto">
                <a:xfrm>
                  <a:off x="5399" y="2890"/>
                  <a:ext cx="18" cy="18"/>
                </a:xfrm>
                <a:custGeom>
                  <a:avLst/>
                  <a:gdLst>
                    <a:gd name="T0" fmla="*/ 18 w 18"/>
                    <a:gd name="T1" fmla="*/ 12 h 18"/>
                    <a:gd name="T2" fmla="*/ 11 w 18"/>
                    <a:gd name="T3" fmla="*/ 18 h 18"/>
                    <a:gd name="T4" fmla="*/ 0 w 18"/>
                    <a:gd name="T5" fmla="*/ 7 h 18"/>
                    <a:gd name="T6" fmla="*/ 7 w 18"/>
                    <a:gd name="T7" fmla="*/ 0 h 18"/>
                    <a:gd name="T8" fmla="*/ 18 w 18"/>
                    <a:gd name="T9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8" y="12"/>
                      </a:moveTo>
                      <a:lnTo>
                        <a:pt x="11" y="18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8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19" name="Rectangle 1236"/>
                <p:cNvSpPr>
                  <a:spLocks noChangeArrowheads="1"/>
                </p:cNvSpPr>
                <p:nvPr/>
              </p:nvSpPr>
              <p:spPr bwMode="auto">
                <a:xfrm>
                  <a:off x="5422" y="2879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0" name="Freeform 1237"/>
                <p:cNvSpPr>
                  <a:spLocks noEditPoints="1"/>
                </p:cNvSpPr>
                <p:nvPr/>
              </p:nvSpPr>
              <p:spPr bwMode="auto">
                <a:xfrm>
                  <a:off x="5407" y="2854"/>
                  <a:ext cx="28" cy="31"/>
                </a:xfrm>
                <a:custGeom>
                  <a:avLst/>
                  <a:gdLst>
                    <a:gd name="T0" fmla="*/ 10 w 28"/>
                    <a:gd name="T1" fmla="*/ 2 h 31"/>
                    <a:gd name="T2" fmla="*/ 5 w 28"/>
                    <a:gd name="T3" fmla="*/ 16 h 31"/>
                    <a:gd name="T4" fmla="*/ 4 w 28"/>
                    <a:gd name="T5" fmla="*/ 16 h 31"/>
                    <a:gd name="T6" fmla="*/ 4 w 28"/>
                    <a:gd name="T7" fmla="*/ 0 h 31"/>
                    <a:gd name="T8" fmla="*/ 5 w 28"/>
                    <a:gd name="T9" fmla="*/ 0 h 31"/>
                    <a:gd name="T10" fmla="*/ 10 w 28"/>
                    <a:gd name="T11" fmla="*/ 2 h 31"/>
                    <a:gd name="T12" fmla="*/ 17 w 28"/>
                    <a:gd name="T13" fmla="*/ 31 h 31"/>
                    <a:gd name="T14" fmla="*/ 0 w 28"/>
                    <a:gd name="T15" fmla="*/ 13 h 31"/>
                    <a:gd name="T16" fmla="*/ 10 w 28"/>
                    <a:gd name="T17" fmla="*/ 2 h 31"/>
                    <a:gd name="T18" fmla="*/ 28 w 28"/>
                    <a:gd name="T19" fmla="*/ 20 h 31"/>
                    <a:gd name="T20" fmla="*/ 17 w 28"/>
                    <a:gd name="T2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31">
                      <a:moveTo>
                        <a:pt x="10" y="2"/>
                      </a:moveTo>
                      <a:lnTo>
                        <a:pt x="5" y="16"/>
                      </a:lnTo>
                      <a:lnTo>
                        <a:pt x="4" y="16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10" y="2"/>
                      </a:lnTo>
                      <a:close/>
                      <a:moveTo>
                        <a:pt x="17" y="31"/>
                      </a:moveTo>
                      <a:lnTo>
                        <a:pt x="0" y="13"/>
                      </a:lnTo>
                      <a:lnTo>
                        <a:pt x="10" y="2"/>
                      </a:lnTo>
                      <a:lnTo>
                        <a:pt x="28" y="20"/>
                      </a:lnTo>
                      <a:lnTo>
                        <a:pt x="17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1" name="Freeform 1238"/>
                <p:cNvSpPr>
                  <a:spLocks/>
                </p:cNvSpPr>
                <p:nvPr/>
              </p:nvSpPr>
              <p:spPr bwMode="auto">
                <a:xfrm>
                  <a:off x="5449" y="2785"/>
                  <a:ext cx="23" cy="23"/>
                </a:xfrm>
                <a:custGeom>
                  <a:avLst/>
                  <a:gdLst>
                    <a:gd name="T0" fmla="*/ 23 w 23"/>
                    <a:gd name="T1" fmla="*/ 11 h 23"/>
                    <a:gd name="T2" fmla="*/ 11 w 23"/>
                    <a:gd name="T3" fmla="*/ 23 h 23"/>
                    <a:gd name="T4" fmla="*/ 0 w 23"/>
                    <a:gd name="T5" fmla="*/ 12 h 23"/>
                    <a:gd name="T6" fmla="*/ 12 w 23"/>
                    <a:gd name="T7" fmla="*/ 0 h 23"/>
                    <a:gd name="T8" fmla="*/ 23 w 23"/>
                    <a:gd name="T9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lnTo>
                        <a:pt x="11" y="23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2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2" name="Freeform 1239"/>
                <p:cNvSpPr>
                  <a:spLocks noEditPoints="1"/>
                </p:cNvSpPr>
                <p:nvPr/>
              </p:nvSpPr>
              <p:spPr bwMode="auto">
                <a:xfrm>
                  <a:off x="5446" y="2782"/>
                  <a:ext cx="29" cy="29"/>
                </a:xfrm>
                <a:custGeom>
                  <a:avLst/>
                  <a:gdLst>
                    <a:gd name="T0" fmla="*/ 27 w 29"/>
                    <a:gd name="T1" fmla="*/ 23 h 29"/>
                    <a:gd name="T2" fmla="*/ 22 w 29"/>
                    <a:gd name="T3" fmla="*/ 27 h 29"/>
                    <a:gd name="T4" fmla="*/ 17 w 29"/>
                    <a:gd name="T5" fmla="*/ 29 h 29"/>
                    <a:gd name="T6" fmla="*/ 11 w 29"/>
                    <a:gd name="T7" fmla="*/ 15 h 29"/>
                    <a:gd name="T8" fmla="*/ 17 w 29"/>
                    <a:gd name="T9" fmla="*/ 13 h 29"/>
                    <a:gd name="T10" fmla="*/ 27 w 29"/>
                    <a:gd name="T11" fmla="*/ 23 h 29"/>
                    <a:gd name="T12" fmla="*/ 29 w 29"/>
                    <a:gd name="T13" fmla="*/ 12 h 29"/>
                    <a:gd name="T14" fmla="*/ 29 w 29"/>
                    <a:gd name="T15" fmla="*/ 17 h 29"/>
                    <a:gd name="T16" fmla="*/ 27 w 29"/>
                    <a:gd name="T17" fmla="*/ 23 h 29"/>
                    <a:gd name="T18" fmla="*/ 12 w 29"/>
                    <a:gd name="T19" fmla="*/ 17 h 29"/>
                    <a:gd name="T20" fmla="*/ 14 w 29"/>
                    <a:gd name="T21" fmla="*/ 12 h 29"/>
                    <a:gd name="T22" fmla="*/ 29 w 29"/>
                    <a:gd name="T23" fmla="*/ 12 h 29"/>
                    <a:gd name="T24" fmla="*/ 22 w 29"/>
                    <a:gd name="T25" fmla="*/ 2 h 29"/>
                    <a:gd name="T26" fmla="*/ 27 w 29"/>
                    <a:gd name="T27" fmla="*/ 7 h 29"/>
                    <a:gd name="T28" fmla="*/ 29 w 29"/>
                    <a:gd name="T29" fmla="*/ 12 h 29"/>
                    <a:gd name="T30" fmla="*/ 14 w 29"/>
                    <a:gd name="T31" fmla="*/ 17 h 29"/>
                    <a:gd name="T32" fmla="*/ 12 w 29"/>
                    <a:gd name="T33" fmla="*/ 13 h 29"/>
                    <a:gd name="T34" fmla="*/ 22 w 29"/>
                    <a:gd name="T35" fmla="*/ 2 h 29"/>
                    <a:gd name="T36" fmla="*/ 11 w 29"/>
                    <a:gd name="T37" fmla="*/ 0 h 29"/>
                    <a:gd name="T38" fmla="*/ 17 w 29"/>
                    <a:gd name="T39" fmla="*/ 0 h 29"/>
                    <a:gd name="T40" fmla="*/ 22 w 29"/>
                    <a:gd name="T41" fmla="*/ 2 h 29"/>
                    <a:gd name="T42" fmla="*/ 17 w 29"/>
                    <a:gd name="T43" fmla="*/ 17 h 29"/>
                    <a:gd name="T44" fmla="*/ 11 w 29"/>
                    <a:gd name="T45" fmla="*/ 15 h 29"/>
                    <a:gd name="T46" fmla="*/ 11 w 29"/>
                    <a:gd name="T47" fmla="*/ 0 h 29"/>
                    <a:gd name="T48" fmla="*/ 2 w 29"/>
                    <a:gd name="T49" fmla="*/ 7 h 29"/>
                    <a:gd name="T50" fmla="*/ 6 w 29"/>
                    <a:gd name="T51" fmla="*/ 3 h 29"/>
                    <a:gd name="T52" fmla="*/ 11 w 29"/>
                    <a:gd name="T53" fmla="*/ 0 h 29"/>
                    <a:gd name="T54" fmla="*/ 17 w 29"/>
                    <a:gd name="T55" fmla="*/ 15 h 29"/>
                    <a:gd name="T56" fmla="*/ 12 w 29"/>
                    <a:gd name="T57" fmla="*/ 17 h 29"/>
                    <a:gd name="T58" fmla="*/ 2 w 29"/>
                    <a:gd name="T59" fmla="*/ 7 h 29"/>
                    <a:gd name="T60" fmla="*/ 0 w 29"/>
                    <a:gd name="T61" fmla="*/ 17 h 29"/>
                    <a:gd name="T62" fmla="*/ 0 w 29"/>
                    <a:gd name="T63" fmla="*/ 12 h 29"/>
                    <a:gd name="T64" fmla="*/ 2 w 29"/>
                    <a:gd name="T65" fmla="*/ 7 h 29"/>
                    <a:gd name="T66" fmla="*/ 16 w 29"/>
                    <a:gd name="T67" fmla="*/ 13 h 29"/>
                    <a:gd name="T68" fmla="*/ 14 w 29"/>
                    <a:gd name="T69" fmla="*/ 17 h 29"/>
                    <a:gd name="T70" fmla="*/ 0 w 29"/>
                    <a:gd name="T71" fmla="*/ 17 h 29"/>
                    <a:gd name="T72" fmla="*/ 6 w 29"/>
                    <a:gd name="T73" fmla="*/ 27 h 29"/>
                    <a:gd name="T74" fmla="*/ 2 w 29"/>
                    <a:gd name="T75" fmla="*/ 23 h 29"/>
                    <a:gd name="T76" fmla="*/ 0 w 29"/>
                    <a:gd name="T77" fmla="*/ 17 h 29"/>
                    <a:gd name="T78" fmla="*/ 14 w 29"/>
                    <a:gd name="T79" fmla="*/ 12 h 29"/>
                    <a:gd name="T80" fmla="*/ 17 w 29"/>
                    <a:gd name="T81" fmla="*/ 17 h 29"/>
                    <a:gd name="T82" fmla="*/ 6 w 29"/>
                    <a:gd name="T83" fmla="*/ 27 h 29"/>
                    <a:gd name="T84" fmla="*/ 17 w 29"/>
                    <a:gd name="T85" fmla="*/ 29 h 29"/>
                    <a:gd name="T86" fmla="*/ 11 w 29"/>
                    <a:gd name="T87" fmla="*/ 29 h 29"/>
                    <a:gd name="T88" fmla="*/ 6 w 29"/>
                    <a:gd name="T89" fmla="*/ 27 h 29"/>
                    <a:gd name="T90" fmla="*/ 12 w 29"/>
                    <a:gd name="T91" fmla="*/ 13 h 29"/>
                    <a:gd name="T92" fmla="*/ 17 w 29"/>
                    <a:gd name="T93" fmla="*/ 15 h 29"/>
                    <a:gd name="T94" fmla="*/ 17 w 29"/>
                    <a:gd name="T9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9" h="29">
                      <a:moveTo>
                        <a:pt x="27" y="23"/>
                      </a:moveTo>
                      <a:lnTo>
                        <a:pt x="22" y="27"/>
                      </a:lnTo>
                      <a:lnTo>
                        <a:pt x="17" y="29"/>
                      </a:lnTo>
                      <a:lnTo>
                        <a:pt x="11" y="15"/>
                      </a:lnTo>
                      <a:lnTo>
                        <a:pt x="17" y="13"/>
                      </a:lnTo>
                      <a:lnTo>
                        <a:pt x="27" y="23"/>
                      </a:lnTo>
                      <a:close/>
                      <a:moveTo>
                        <a:pt x="29" y="12"/>
                      </a:moveTo>
                      <a:lnTo>
                        <a:pt x="29" y="17"/>
                      </a:lnTo>
                      <a:lnTo>
                        <a:pt x="27" y="23"/>
                      </a:lnTo>
                      <a:lnTo>
                        <a:pt x="12" y="17"/>
                      </a:lnTo>
                      <a:lnTo>
                        <a:pt x="14" y="12"/>
                      </a:lnTo>
                      <a:lnTo>
                        <a:pt x="29" y="12"/>
                      </a:lnTo>
                      <a:close/>
                      <a:moveTo>
                        <a:pt x="22" y="2"/>
                      </a:moveTo>
                      <a:lnTo>
                        <a:pt x="27" y="7"/>
                      </a:lnTo>
                      <a:lnTo>
                        <a:pt x="29" y="12"/>
                      </a:lnTo>
                      <a:lnTo>
                        <a:pt x="14" y="17"/>
                      </a:lnTo>
                      <a:lnTo>
                        <a:pt x="12" y="13"/>
                      </a:lnTo>
                      <a:lnTo>
                        <a:pt x="22" y="2"/>
                      </a:lnTo>
                      <a:close/>
                      <a:moveTo>
                        <a:pt x="11" y="0"/>
                      </a:moveTo>
                      <a:lnTo>
                        <a:pt x="17" y="0"/>
                      </a:lnTo>
                      <a:lnTo>
                        <a:pt x="22" y="2"/>
                      </a:lnTo>
                      <a:lnTo>
                        <a:pt x="17" y="17"/>
                      </a:lnTo>
                      <a:lnTo>
                        <a:pt x="11" y="15"/>
                      </a:lnTo>
                      <a:lnTo>
                        <a:pt x="11" y="0"/>
                      </a:lnTo>
                      <a:close/>
                      <a:moveTo>
                        <a:pt x="2" y="7"/>
                      </a:moveTo>
                      <a:lnTo>
                        <a:pt x="6" y="3"/>
                      </a:lnTo>
                      <a:lnTo>
                        <a:pt x="11" y="0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2" y="7"/>
                      </a:lnTo>
                      <a:close/>
                      <a:moveTo>
                        <a:pt x="0" y="17"/>
                      </a:moveTo>
                      <a:lnTo>
                        <a:pt x="0" y="12"/>
                      </a:lnTo>
                      <a:lnTo>
                        <a:pt x="2" y="7"/>
                      </a:lnTo>
                      <a:lnTo>
                        <a:pt x="16" y="13"/>
                      </a:lnTo>
                      <a:lnTo>
                        <a:pt x="14" y="17"/>
                      </a:lnTo>
                      <a:lnTo>
                        <a:pt x="0" y="17"/>
                      </a:lnTo>
                      <a:close/>
                      <a:moveTo>
                        <a:pt x="6" y="27"/>
                      </a:moveTo>
                      <a:lnTo>
                        <a:pt x="2" y="23"/>
                      </a:lnTo>
                      <a:lnTo>
                        <a:pt x="0" y="17"/>
                      </a:lnTo>
                      <a:lnTo>
                        <a:pt x="14" y="12"/>
                      </a:lnTo>
                      <a:lnTo>
                        <a:pt x="17" y="17"/>
                      </a:lnTo>
                      <a:lnTo>
                        <a:pt x="6" y="27"/>
                      </a:lnTo>
                      <a:close/>
                      <a:moveTo>
                        <a:pt x="17" y="29"/>
                      </a:moveTo>
                      <a:lnTo>
                        <a:pt x="11" y="29"/>
                      </a:lnTo>
                      <a:lnTo>
                        <a:pt x="6" y="27"/>
                      </a:lnTo>
                      <a:lnTo>
                        <a:pt x="12" y="13"/>
                      </a:lnTo>
                      <a:lnTo>
                        <a:pt x="17" y="15"/>
                      </a:lnTo>
                      <a:lnTo>
                        <a:pt x="17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3" name="Freeform 1240"/>
                <p:cNvSpPr>
                  <a:spLocks/>
                </p:cNvSpPr>
                <p:nvPr/>
              </p:nvSpPr>
              <p:spPr bwMode="auto">
                <a:xfrm>
                  <a:off x="5449" y="2785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4" name="Freeform 1241"/>
                <p:cNvSpPr>
                  <a:spLocks/>
                </p:cNvSpPr>
                <p:nvPr/>
              </p:nvSpPr>
              <p:spPr bwMode="auto">
                <a:xfrm>
                  <a:off x="5403" y="2787"/>
                  <a:ext cx="19" cy="19"/>
                </a:xfrm>
                <a:custGeom>
                  <a:avLst/>
                  <a:gdLst>
                    <a:gd name="T0" fmla="*/ 19 w 19"/>
                    <a:gd name="T1" fmla="*/ 10 h 19"/>
                    <a:gd name="T2" fmla="*/ 12 w 19"/>
                    <a:gd name="T3" fmla="*/ 19 h 19"/>
                    <a:gd name="T4" fmla="*/ 0 w 19"/>
                    <a:gd name="T5" fmla="*/ 10 h 19"/>
                    <a:gd name="T6" fmla="*/ 7 w 19"/>
                    <a:gd name="T7" fmla="*/ 0 h 19"/>
                    <a:gd name="T8" fmla="*/ 19 w 19"/>
                    <a:gd name="T9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9" y="10"/>
                      </a:moveTo>
                      <a:lnTo>
                        <a:pt x="12" y="19"/>
                      </a:lnTo>
                      <a:lnTo>
                        <a:pt x="0" y="10"/>
                      </a:lnTo>
                      <a:lnTo>
                        <a:pt x="7" y="0"/>
                      </a:lnTo>
                      <a:lnTo>
                        <a:pt x="19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5" name="Freeform 1242"/>
                <p:cNvSpPr>
                  <a:spLocks/>
                </p:cNvSpPr>
                <p:nvPr/>
              </p:nvSpPr>
              <p:spPr bwMode="auto">
                <a:xfrm>
                  <a:off x="5406" y="2777"/>
                  <a:ext cx="24" cy="25"/>
                </a:xfrm>
                <a:custGeom>
                  <a:avLst/>
                  <a:gdLst>
                    <a:gd name="T0" fmla="*/ 24 w 24"/>
                    <a:gd name="T1" fmla="*/ 9 h 25"/>
                    <a:gd name="T2" fmla="*/ 12 w 24"/>
                    <a:gd name="T3" fmla="*/ 25 h 25"/>
                    <a:gd name="T4" fmla="*/ 0 w 24"/>
                    <a:gd name="T5" fmla="*/ 16 h 25"/>
                    <a:gd name="T6" fmla="*/ 11 w 24"/>
                    <a:gd name="T7" fmla="*/ 0 h 25"/>
                    <a:gd name="T8" fmla="*/ 24 w 24"/>
                    <a:gd name="T9" fmla="*/ 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5">
                      <a:moveTo>
                        <a:pt x="24" y="9"/>
                      </a:moveTo>
                      <a:lnTo>
                        <a:pt x="12" y="25"/>
                      </a:lnTo>
                      <a:lnTo>
                        <a:pt x="0" y="16"/>
                      </a:lnTo>
                      <a:lnTo>
                        <a:pt x="11" y="0"/>
                      </a:lnTo>
                      <a:lnTo>
                        <a:pt x="24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6" name="Freeform 1243"/>
                <p:cNvSpPr>
                  <a:spLocks/>
                </p:cNvSpPr>
                <p:nvPr/>
              </p:nvSpPr>
              <p:spPr bwMode="auto">
                <a:xfrm>
                  <a:off x="5410" y="2875"/>
                  <a:ext cx="25" cy="25"/>
                </a:xfrm>
                <a:custGeom>
                  <a:avLst/>
                  <a:gdLst>
                    <a:gd name="T0" fmla="*/ 25 w 25"/>
                    <a:gd name="T1" fmla="*/ 11 h 25"/>
                    <a:gd name="T2" fmla="*/ 11 w 25"/>
                    <a:gd name="T3" fmla="*/ 25 h 25"/>
                    <a:gd name="T4" fmla="*/ 0 w 25"/>
                    <a:gd name="T5" fmla="*/ 14 h 25"/>
                    <a:gd name="T6" fmla="*/ 14 w 25"/>
                    <a:gd name="T7" fmla="*/ 0 h 25"/>
                    <a:gd name="T8" fmla="*/ 25 w 25"/>
                    <a:gd name="T9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25" y="11"/>
                      </a:moveTo>
                      <a:lnTo>
                        <a:pt x="11" y="25"/>
                      </a:lnTo>
                      <a:lnTo>
                        <a:pt x="0" y="14"/>
                      </a:lnTo>
                      <a:lnTo>
                        <a:pt x="14" y="0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7" name="Freeform 1244"/>
                <p:cNvSpPr>
                  <a:spLocks/>
                </p:cNvSpPr>
                <p:nvPr/>
              </p:nvSpPr>
              <p:spPr bwMode="auto">
                <a:xfrm>
                  <a:off x="5629" y="2379"/>
                  <a:ext cx="11" cy="11"/>
                </a:xfrm>
                <a:custGeom>
                  <a:avLst/>
                  <a:gdLst>
                    <a:gd name="T0" fmla="*/ 11 w 11"/>
                    <a:gd name="T1" fmla="*/ 11 h 11"/>
                    <a:gd name="T2" fmla="*/ 11 w 11"/>
                    <a:gd name="T3" fmla="*/ 11 h 11"/>
                    <a:gd name="T4" fmla="*/ 0 w 11"/>
                    <a:gd name="T5" fmla="*/ 0 h 11"/>
                    <a:gd name="T6" fmla="*/ 0 w 11"/>
                    <a:gd name="T7" fmla="*/ 0 h 11"/>
                    <a:gd name="T8" fmla="*/ 11 w 11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1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8" name="Freeform 1245"/>
                <p:cNvSpPr>
                  <a:spLocks/>
                </p:cNvSpPr>
                <p:nvPr/>
              </p:nvSpPr>
              <p:spPr bwMode="auto">
                <a:xfrm>
                  <a:off x="5603" y="2379"/>
                  <a:ext cx="12" cy="11"/>
                </a:xfrm>
                <a:custGeom>
                  <a:avLst/>
                  <a:gdLst>
                    <a:gd name="T0" fmla="*/ 12 w 12"/>
                    <a:gd name="T1" fmla="*/ 0 h 11"/>
                    <a:gd name="T2" fmla="*/ 12 w 12"/>
                    <a:gd name="T3" fmla="*/ 0 h 11"/>
                    <a:gd name="T4" fmla="*/ 1 w 12"/>
                    <a:gd name="T5" fmla="*/ 11 h 11"/>
                    <a:gd name="T6" fmla="*/ 0 w 12"/>
                    <a:gd name="T7" fmla="*/ 11 h 11"/>
                    <a:gd name="T8" fmla="*/ 12 w 12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" y="11"/>
                      </a:lnTo>
                      <a:lnTo>
                        <a:pt x="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29" name="Rectangle 1246"/>
                <p:cNvSpPr>
                  <a:spLocks noChangeArrowheads="1"/>
                </p:cNvSpPr>
                <p:nvPr/>
              </p:nvSpPr>
              <p:spPr bwMode="auto">
                <a:xfrm>
                  <a:off x="5601" y="2374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0" name="Rectangle 1247"/>
                <p:cNvSpPr>
                  <a:spLocks noChangeArrowheads="1"/>
                </p:cNvSpPr>
                <p:nvPr/>
              </p:nvSpPr>
              <p:spPr bwMode="auto">
                <a:xfrm>
                  <a:off x="5610" y="2377"/>
                  <a:ext cx="2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1" name="Rectangle 1248"/>
                <p:cNvSpPr>
                  <a:spLocks noChangeArrowheads="1"/>
                </p:cNvSpPr>
                <p:nvPr/>
              </p:nvSpPr>
              <p:spPr bwMode="auto">
                <a:xfrm>
                  <a:off x="5633" y="2357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2" name="Freeform 1249"/>
                <p:cNvSpPr>
                  <a:spLocks noEditPoints="1"/>
                </p:cNvSpPr>
                <p:nvPr/>
              </p:nvSpPr>
              <p:spPr bwMode="auto">
                <a:xfrm>
                  <a:off x="5625" y="2351"/>
                  <a:ext cx="16" cy="16"/>
                </a:xfrm>
                <a:custGeom>
                  <a:avLst/>
                  <a:gdLst>
                    <a:gd name="T0" fmla="*/ 15 w 16"/>
                    <a:gd name="T1" fmla="*/ 5 h 16"/>
                    <a:gd name="T2" fmla="*/ 16 w 16"/>
                    <a:gd name="T3" fmla="*/ 13 h 16"/>
                    <a:gd name="T4" fmla="*/ 15 w 16"/>
                    <a:gd name="T5" fmla="*/ 16 h 16"/>
                    <a:gd name="T6" fmla="*/ 0 w 16"/>
                    <a:gd name="T7" fmla="*/ 11 h 16"/>
                    <a:gd name="T8" fmla="*/ 2 w 16"/>
                    <a:gd name="T9" fmla="*/ 7 h 16"/>
                    <a:gd name="T10" fmla="*/ 15 w 16"/>
                    <a:gd name="T11" fmla="*/ 5 h 16"/>
                    <a:gd name="T12" fmla="*/ 1 w 16"/>
                    <a:gd name="T13" fmla="*/ 10 h 16"/>
                    <a:gd name="T14" fmla="*/ 14 w 16"/>
                    <a:gd name="T15" fmla="*/ 4 h 16"/>
                    <a:gd name="T16" fmla="*/ 15 w 16"/>
                    <a:gd name="T17" fmla="*/ 5 h 16"/>
                    <a:gd name="T18" fmla="*/ 3 w 16"/>
                    <a:gd name="T19" fmla="*/ 16 h 16"/>
                    <a:gd name="T20" fmla="*/ 3 w 16"/>
                    <a:gd name="T21" fmla="*/ 15 h 16"/>
                    <a:gd name="T22" fmla="*/ 1 w 16"/>
                    <a:gd name="T23" fmla="*/ 10 h 16"/>
                    <a:gd name="T24" fmla="*/ 16 w 16"/>
                    <a:gd name="T25" fmla="*/ 0 h 16"/>
                    <a:gd name="T26" fmla="*/ 16 w 16"/>
                    <a:gd name="T27" fmla="*/ 10 h 16"/>
                    <a:gd name="T28" fmla="*/ 1 w 16"/>
                    <a:gd name="T29" fmla="*/ 10 h 16"/>
                    <a:gd name="T30" fmla="*/ 1 w 16"/>
                    <a:gd name="T31" fmla="*/ 0 h 16"/>
                    <a:gd name="T32" fmla="*/ 16 w 16"/>
                    <a:gd name="T3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6">
                      <a:moveTo>
                        <a:pt x="15" y="5"/>
                      </a:moveTo>
                      <a:lnTo>
                        <a:pt x="16" y="13"/>
                      </a:lnTo>
                      <a:lnTo>
                        <a:pt x="15" y="16"/>
                      </a:lnTo>
                      <a:lnTo>
                        <a:pt x="0" y="11"/>
                      </a:lnTo>
                      <a:lnTo>
                        <a:pt x="2" y="7"/>
                      </a:lnTo>
                      <a:lnTo>
                        <a:pt x="15" y="5"/>
                      </a:lnTo>
                      <a:close/>
                      <a:moveTo>
                        <a:pt x="1" y="10"/>
                      </a:moveTo>
                      <a:lnTo>
                        <a:pt x="14" y="4"/>
                      </a:lnTo>
                      <a:lnTo>
                        <a:pt x="15" y="5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1" y="10"/>
                      </a:lnTo>
                      <a:close/>
                      <a:moveTo>
                        <a:pt x="16" y="0"/>
                      </a:moveTo>
                      <a:lnTo>
                        <a:pt x="16" y="10"/>
                      </a:lnTo>
                      <a:lnTo>
                        <a:pt x="1" y="10"/>
                      </a:ln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3" name="Rectangle 1250"/>
                <p:cNvSpPr>
                  <a:spLocks noChangeArrowheads="1"/>
                </p:cNvSpPr>
                <p:nvPr/>
              </p:nvSpPr>
              <p:spPr bwMode="auto">
                <a:xfrm>
                  <a:off x="5613" y="2351"/>
                  <a:ext cx="15" cy="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4" name="Rectangle 1251"/>
                <p:cNvSpPr>
                  <a:spLocks noChangeArrowheads="1"/>
                </p:cNvSpPr>
                <p:nvPr/>
              </p:nvSpPr>
              <p:spPr bwMode="auto">
                <a:xfrm>
                  <a:off x="5609" y="2349"/>
                  <a:ext cx="1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5" name="Rectangle 1252"/>
                <p:cNvSpPr>
                  <a:spLocks noChangeArrowheads="1"/>
                </p:cNvSpPr>
                <p:nvPr/>
              </p:nvSpPr>
              <p:spPr bwMode="auto">
                <a:xfrm>
                  <a:off x="5601" y="2356"/>
                  <a:ext cx="16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6" name="Rectangle 1253"/>
                <p:cNvSpPr>
                  <a:spLocks noChangeArrowheads="1"/>
                </p:cNvSpPr>
                <p:nvPr/>
              </p:nvSpPr>
              <p:spPr bwMode="auto">
                <a:xfrm>
                  <a:off x="5613" y="2354"/>
                  <a:ext cx="15" cy="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7" name="Rectangle 1254"/>
                <p:cNvSpPr>
                  <a:spLocks noChangeArrowheads="1"/>
                </p:cNvSpPr>
                <p:nvPr/>
              </p:nvSpPr>
              <p:spPr bwMode="auto">
                <a:xfrm>
                  <a:off x="5606" y="2361"/>
                  <a:ext cx="1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8" name="Rectangle 1255"/>
                <p:cNvSpPr>
                  <a:spLocks noChangeArrowheads="1"/>
                </p:cNvSpPr>
                <p:nvPr/>
              </p:nvSpPr>
              <p:spPr bwMode="auto">
                <a:xfrm>
                  <a:off x="5627" y="2361"/>
                  <a:ext cx="1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39" name="Rectangle 1256"/>
                <p:cNvSpPr>
                  <a:spLocks noChangeArrowheads="1"/>
                </p:cNvSpPr>
                <p:nvPr/>
              </p:nvSpPr>
              <p:spPr bwMode="auto">
                <a:xfrm>
                  <a:off x="5621" y="2343"/>
                  <a:ext cx="1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0" name="Rectangle 1257"/>
                <p:cNvSpPr>
                  <a:spLocks noChangeArrowheads="1"/>
                </p:cNvSpPr>
                <p:nvPr/>
              </p:nvSpPr>
              <p:spPr bwMode="auto">
                <a:xfrm>
                  <a:off x="5601" y="2357"/>
                  <a:ext cx="16" cy="2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1" name="Freeform 1258"/>
                <p:cNvSpPr>
                  <a:spLocks/>
                </p:cNvSpPr>
                <p:nvPr/>
              </p:nvSpPr>
              <p:spPr bwMode="auto">
                <a:xfrm>
                  <a:off x="5602" y="2371"/>
                  <a:ext cx="19" cy="18"/>
                </a:xfrm>
                <a:custGeom>
                  <a:avLst/>
                  <a:gdLst>
                    <a:gd name="T0" fmla="*/ 6 w 19"/>
                    <a:gd name="T1" fmla="*/ 18 h 18"/>
                    <a:gd name="T2" fmla="*/ 0 w 19"/>
                    <a:gd name="T3" fmla="*/ 8 h 18"/>
                    <a:gd name="T4" fmla="*/ 14 w 19"/>
                    <a:gd name="T5" fmla="*/ 0 h 18"/>
                    <a:gd name="T6" fmla="*/ 19 w 19"/>
                    <a:gd name="T7" fmla="*/ 10 h 18"/>
                    <a:gd name="T8" fmla="*/ 6 w 19"/>
                    <a:gd name="T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6" y="1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9" y="10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2" name="Freeform 1259"/>
                <p:cNvSpPr>
                  <a:spLocks/>
                </p:cNvSpPr>
                <p:nvPr/>
              </p:nvSpPr>
              <p:spPr bwMode="auto">
                <a:xfrm>
                  <a:off x="5602" y="2361"/>
                  <a:ext cx="25" cy="28"/>
                </a:xfrm>
                <a:custGeom>
                  <a:avLst/>
                  <a:gdLst>
                    <a:gd name="T0" fmla="*/ 12 w 25"/>
                    <a:gd name="T1" fmla="*/ 28 h 28"/>
                    <a:gd name="T2" fmla="*/ 0 w 25"/>
                    <a:gd name="T3" fmla="*/ 7 h 28"/>
                    <a:gd name="T4" fmla="*/ 14 w 25"/>
                    <a:gd name="T5" fmla="*/ 0 h 28"/>
                    <a:gd name="T6" fmla="*/ 25 w 25"/>
                    <a:gd name="T7" fmla="*/ 20 h 28"/>
                    <a:gd name="T8" fmla="*/ 12 w 25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8">
                      <a:moveTo>
                        <a:pt x="12" y="28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25" y="20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3" name="Freeform 1260"/>
                <p:cNvSpPr>
                  <a:spLocks/>
                </p:cNvSpPr>
                <p:nvPr/>
              </p:nvSpPr>
              <p:spPr bwMode="auto">
                <a:xfrm>
                  <a:off x="5603" y="2353"/>
                  <a:ext cx="30" cy="36"/>
                </a:xfrm>
                <a:custGeom>
                  <a:avLst/>
                  <a:gdLst>
                    <a:gd name="T0" fmla="*/ 17 w 30"/>
                    <a:gd name="T1" fmla="*/ 36 h 36"/>
                    <a:gd name="T2" fmla="*/ 0 w 30"/>
                    <a:gd name="T3" fmla="*/ 7 h 36"/>
                    <a:gd name="T4" fmla="*/ 14 w 30"/>
                    <a:gd name="T5" fmla="*/ 0 h 36"/>
                    <a:gd name="T6" fmla="*/ 30 w 30"/>
                    <a:gd name="T7" fmla="*/ 28 h 36"/>
                    <a:gd name="T8" fmla="*/ 17 w 30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6">
                      <a:moveTo>
                        <a:pt x="17" y="36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30" y="28"/>
                      </a:lnTo>
                      <a:lnTo>
                        <a:pt x="17" y="3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4" name="Freeform 1261"/>
                <p:cNvSpPr>
                  <a:spLocks/>
                </p:cNvSpPr>
                <p:nvPr/>
              </p:nvSpPr>
              <p:spPr bwMode="auto">
                <a:xfrm>
                  <a:off x="5610" y="2353"/>
                  <a:ext cx="30" cy="36"/>
                </a:xfrm>
                <a:custGeom>
                  <a:avLst/>
                  <a:gdLst>
                    <a:gd name="T0" fmla="*/ 16 w 30"/>
                    <a:gd name="T1" fmla="*/ 36 h 36"/>
                    <a:gd name="T2" fmla="*/ 0 w 30"/>
                    <a:gd name="T3" fmla="*/ 7 h 36"/>
                    <a:gd name="T4" fmla="*/ 13 w 30"/>
                    <a:gd name="T5" fmla="*/ 0 h 36"/>
                    <a:gd name="T6" fmla="*/ 30 w 30"/>
                    <a:gd name="T7" fmla="*/ 28 h 36"/>
                    <a:gd name="T8" fmla="*/ 16 w 30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6">
                      <a:moveTo>
                        <a:pt x="16" y="36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30" y="28"/>
                      </a:lnTo>
                      <a:lnTo>
                        <a:pt x="16" y="3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5" name="Freeform 1262"/>
                <p:cNvSpPr>
                  <a:spLocks/>
                </p:cNvSpPr>
                <p:nvPr/>
              </p:nvSpPr>
              <p:spPr bwMode="auto">
                <a:xfrm>
                  <a:off x="5614" y="2350"/>
                  <a:ext cx="28" cy="32"/>
                </a:xfrm>
                <a:custGeom>
                  <a:avLst/>
                  <a:gdLst>
                    <a:gd name="T0" fmla="*/ 14 w 28"/>
                    <a:gd name="T1" fmla="*/ 32 h 32"/>
                    <a:gd name="T2" fmla="*/ 0 w 28"/>
                    <a:gd name="T3" fmla="*/ 7 h 32"/>
                    <a:gd name="T4" fmla="*/ 13 w 28"/>
                    <a:gd name="T5" fmla="*/ 0 h 32"/>
                    <a:gd name="T6" fmla="*/ 28 w 28"/>
                    <a:gd name="T7" fmla="*/ 25 h 32"/>
                    <a:gd name="T8" fmla="*/ 14 w 28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2">
                      <a:moveTo>
                        <a:pt x="14" y="32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28" y="25"/>
                      </a:ln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6" name="Freeform 1263"/>
                <p:cNvSpPr>
                  <a:spLocks/>
                </p:cNvSpPr>
                <p:nvPr/>
              </p:nvSpPr>
              <p:spPr bwMode="auto">
                <a:xfrm>
                  <a:off x="5619" y="2347"/>
                  <a:ext cx="23" cy="25"/>
                </a:xfrm>
                <a:custGeom>
                  <a:avLst/>
                  <a:gdLst>
                    <a:gd name="T0" fmla="*/ 9 w 23"/>
                    <a:gd name="T1" fmla="*/ 25 h 25"/>
                    <a:gd name="T2" fmla="*/ 0 w 23"/>
                    <a:gd name="T3" fmla="*/ 8 h 25"/>
                    <a:gd name="T4" fmla="*/ 13 w 23"/>
                    <a:gd name="T5" fmla="*/ 0 h 25"/>
                    <a:gd name="T6" fmla="*/ 23 w 23"/>
                    <a:gd name="T7" fmla="*/ 17 h 25"/>
                    <a:gd name="T8" fmla="*/ 9 w 23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5">
                      <a:moveTo>
                        <a:pt x="9" y="25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17"/>
                      </a:lnTo>
                      <a:lnTo>
                        <a:pt x="9" y="2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7" name="Freeform 1264"/>
                <p:cNvSpPr>
                  <a:spLocks/>
                </p:cNvSpPr>
                <p:nvPr/>
              </p:nvSpPr>
              <p:spPr bwMode="auto">
                <a:xfrm>
                  <a:off x="5625" y="2347"/>
                  <a:ext cx="15" cy="12"/>
                </a:xfrm>
                <a:custGeom>
                  <a:avLst/>
                  <a:gdLst>
                    <a:gd name="T0" fmla="*/ 2 w 15"/>
                    <a:gd name="T1" fmla="*/ 12 h 12"/>
                    <a:gd name="T2" fmla="*/ 0 w 15"/>
                    <a:gd name="T3" fmla="*/ 9 h 12"/>
                    <a:gd name="T4" fmla="*/ 13 w 15"/>
                    <a:gd name="T5" fmla="*/ 0 h 12"/>
                    <a:gd name="T6" fmla="*/ 15 w 15"/>
                    <a:gd name="T7" fmla="*/ 4 h 12"/>
                    <a:gd name="T8" fmla="*/ 2 w 15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2">
                      <a:moveTo>
                        <a:pt x="2" y="12"/>
                      </a:moveTo>
                      <a:lnTo>
                        <a:pt x="0" y="9"/>
                      </a:lnTo>
                      <a:lnTo>
                        <a:pt x="13" y="0"/>
                      </a:lnTo>
                      <a:lnTo>
                        <a:pt x="15" y="4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8" name="Rectangle 1265"/>
                <p:cNvSpPr>
                  <a:spLocks noChangeArrowheads="1"/>
                </p:cNvSpPr>
                <p:nvPr/>
              </p:nvSpPr>
              <p:spPr bwMode="auto">
                <a:xfrm>
                  <a:off x="5627" y="2364"/>
                  <a:ext cx="16" cy="2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49" name="Freeform 1266"/>
                <p:cNvSpPr>
                  <a:spLocks noEditPoints="1"/>
                </p:cNvSpPr>
                <p:nvPr/>
              </p:nvSpPr>
              <p:spPr bwMode="auto">
                <a:xfrm>
                  <a:off x="5298" y="2934"/>
                  <a:ext cx="57" cy="77"/>
                </a:xfrm>
                <a:custGeom>
                  <a:avLst/>
                  <a:gdLst>
                    <a:gd name="T0" fmla="*/ 1 w 57"/>
                    <a:gd name="T1" fmla="*/ 63 h 77"/>
                    <a:gd name="T2" fmla="*/ 9 w 57"/>
                    <a:gd name="T3" fmla="*/ 64 h 77"/>
                    <a:gd name="T4" fmla="*/ 11 w 57"/>
                    <a:gd name="T5" fmla="*/ 65 h 77"/>
                    <a:gd name="T6" fmla="*/ 2 w 57"/>
                    <a:gd name="T7" fmla="*/ 77 h 77"/>
                    <a:gd name="T8" fmla="*/ 0 w 57"/>
                    <a:gd name="T9" fmla="*/ 76 h 77"/>
                    <a:gd name="T10" fmla="*/ 1 w 57"/>
                    <a:gd name="T11" fmla="*/ 63 h 77"/>
                    <a:gd name="T12" fmla="*/ 15 w 57"/>
                    <a:gd name="T13" fmla="*/ 68 h 77"/>
                    <a:gd name="T14" fmla="*/ 11 w 57"/>
                    <a:gd name="T15" fmla="*/ 75 h 77"/>
                    <a:gd name="T16" fmla="*/ 8 w 57"/>
                    <a:gd name="T17" fmla="*/ 77 h 77"/>
                    <a:gd name="T18" fmla="*/ 1 w 57"/>
                    <a:gd name="T19" fmla="*/ 63 h 77"/>
                    <a:gd name="T20" fmla="*/ 4 w 57"/>
                    <a:gd name="T21" fmla="*/ 62 h 77"/>
                    <a:gd name="T22" fmla="*/ 15 w 57"/>
                    <a:gd name="T23" fmla="*/ 68 h 77"/>
                    <a:gd name="T24" fmla="*/ 2 w 57"/>
                    <a:gd name="T25" fmla="*/ 62 h 77"/>
                    <a:gd name="T26" fmla="*/ 15 w 57"/>
                    <a:gd name="T27" fmla="*/ 68 h 77"/>
                    <a:gd name="T28" fmla="*/ 15 w 57"/>
                    <a:gd name="T29" fmla="*/ 68 h 77"/>
                    <a:gd name="T30" fmla="*/ 0 w 57"/>
                    <a:gd name="T31" fmla="*/ 68 h 77"/>
                    <a:gd name="T32" fmla="*/ 0 w 57"/>
                    <a:gd name="T33" fmla="*/ 68 h 77"/>
                    <a:gd name="T34" fmla="*/ 2 w 57"/>
                    <a:gd name="T35" fmla="*/ 62 h 77"/>
                    <a:gd name="T36" fmla="*/ 20 w 57"/>
                    <a:gd name="T37" fmla="*/ 56 h 77"/>
                    <a:gd name="T38" fmla="*/ 20 w 57"/>
                    <a:gd name="T39" fmla="*/ 66 h 77"/>
                    <a:gd name="T40" fmla="*/ 13 w 57"/>
                    <a:gd name="T41" fmla="*/ 73 h 77"/>
                    <a:gd name="T42" fmla="*/ 2 w 57"/>
                    <a:gd name="T43" fmla="*/ 62 h 77"/>
                    <a:gd name="T44" fmla="*/ 9 w 57"/>
                    <a:gd name="T45" fmla="*/ 56 h 77"/>
                    <a:gd name="T46" fmla="*/ 20 w 57"/>
                    <a:gd name="T47" fmla="*/ 56 h 77"/>
                    <a:gd name="T48" fmla="*/ 0 w 57"/>
                    <a:gd name="T49" fmla="*/ 46 h 77"/>
                    <a:gd name="T50" fmla="*/ 11 w 57"/>
                    <a:gd name="T51" fmla="*/ 46 h 77"/>
                    <a:gd name="T52" fmla="*/ 20 w 57"/>
                    <a:gd name="T53" fmla="*/ 56 h 77"/>
                    <a:gd name="T54" fmla="*/ 9 w 57"/>
                    <a:gd name="T55" fmla="*/ 66 h 77"/>
                    <a:gd name="T56" fmla="*/ 0 w 57"/>
                    <a:gd name="T57" fmla="*/ 57 h 77"/>
                    <a:gd name="T58" fmla="*/ 0 w 57"/>
                    <a:gd name="T59" fmla="*/ 46 h 77"/>
                    <a:gd name="T60" fmla="*/ 57 w 57"/>
                    <a:gd name="T61" fmla="*/ 11 h 77"/>
                    <a:gd name="T62" fmla="*/ 11 w 57"/>
                    <a:gd name="T63" fmla="*/ 57 h 77"/>
                    <a:gd name="T64" fmla="*/ 0 w 57"/>
                    <a:gd name="T65" fmla="*/ 46 h 77"/>
                    <a:gd name="T66" fmla="*/ 46 w 57"/>
                    <a:gd name="T67" fmla="*/ 0 h 77"/>
                    <a:gd name="T68" fmla="*/ 57 w 57"/>
                    <a:gd name="T69" fmla="*/ 1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77">
                      <a:moveTo>
                        <a:pt x="1" y="63"/>
                      </a:moveTo>
                      <a:lnTo>
                        <a:pt x="9" y="64"/>
                      </a:lnTo>
                      <a:lnTo>
                        <a:pt x="11" y="65"/>
                      </a:lnTo>
                      <a:lnTo>
                        <a:pt x="2" y="77"/>
                      </a:lnTo>
                      <a:lnTo>
                        <a:pt x="0" y="76"/>
                      </a:lnTo>
                      <a:lnTo>
                        <a:pt x="1" y="63"/>
                      </a:lnTo>
                      <a:close/>
                      <a:moveTo>
                        <a:pt x="15" y="68"/>
                      </a:moveTo>
                      <a:lnTo>
                        <a:pt x="11" y="75"/>
                      </a:lnTo>
                      <a:lnTo>
                        <a:pt x="8" y="77"/>
                      </a:lnTo>
                      <a:lnTo>
                        <a:pt x="1" y="63"/>
                      </a:lnTo>
                      <a:lnTo>
                        <a:pt x="4" y="62"/>
                      </a:lnTo>
                      <a:lnTo>
                        <a:pt x="15" y="68"/>
                      </a:lnTo>
                      <a:close/>
                      <a:moveTo>
                        <a:pt x="2" y="62"/>
                      </a:moveTo>
                      <a:lnTo>
                        <a:pt x="15" y="68"/>
                      </a:lnTo>
                      <a:lnTo>
                        <a:pt x="15" y="68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2" y="62"/>
                      </a:lnTo>
                      <a:close/>
                      <a:moveTo>
                        <a:pt x="20" y="56"/>
                      </a:moveTo>
                      <a:lnTo>
                        <a:pt x="20" y="66"/>
                      </a:lnTo>
                      <a:lnTo>
                        <a:pt x="13" y="73"/>
                      </a:lnTo>
                      <a:lnTo>
                        <a:pt x="2" y="62"/>
                      </a:lnTo>
                      <a:lnTo>
                        <a:pt x="9" y="56"/>
                      </a:lnTo>
                      <a:lnTo>
                        <a:pt x="20" y="56"/>
                      </a:lnTo>
                      <a:close/>
                      <a:moveTo>
                        <a:pt x="0" y="46"/>
                      </a:moveTo>
                      <a:lnTo>
                        <a:pt x="11" y="46"/>
                      </a:lnTo>
                      <a:lnTo>
                        <a:pt x="20" y="56"/>
                      </a:lnTo>
                      <a:lnTo>
                        <a:pt x="9" y="66"/>
                      </a:lnTo>
                      <a:lnTo>
                        <a:pt x="0" y="57"/>
                      </a:lnTo>
                      <a:lnTo>
                        <a:pt x="0" y="46"/>
                      </a:lnTo>
                      <a:close/>
                      <a:moveTo>
                        <a:pt x="57" y="11"/>
                      </a:moveTo>
                      <a:lnTo>
                        <a:pt x="11" y="57"/>
                      </a:lnTo>
                      <a:lnTo>
                        <a:pt x="0" y="46"/>
                      </a:lnTo>
                      <a:lnTo>
                        <a:pt x="46" y="0"/>
                      </a:lnTo>
                      <a:lnTo>
                        <a:pt x="5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0" name="Freeform 1267"/>
                <p:cNvSpPr>
                  <a:spLocks/>
                </p:cNvSpPr>
                <p:nvPr/>
              </p:nvSpPr>
              <p:spPr bwMode="auto">
                <a:xfrm>
                  <a:off x="5307" y="2943"/>
                  <a:ext cx="57" cy="57"/>
                </a:xfrm>
                <a:custGeom>
                  <a:avLst/>
                  <a:gdLst>
                    <a:gd name="T0" fmla="*/ 57 w 57"/>
                    <a:gd name="T1" fmla="*/ 11 h 57"/>
                    <a:gd name="T2" fmla="*/ 11 w 57"/>
                    <a:gd name="T3" fmla="*/ 57 h 57"/>
                    <a:gd name="T4" fmla="*/ 0 w 57"/>
                    <a:gd name="T5" fmla="*/ 47 h 57"/>
                    <a:gd name="T6" fmla="*/ 46 w 57"/>
                    <a:gd name="T7" fmla="*/ 0 h 57"/>
                    <a:gd name="T8" fmla="*/ 57 w 57"/>
                    <a:gd name="T9" fmla="*/ 1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7">
                      <a:moveTo>
                        <a:pt x="57" y="11"/>
                      </a:moveTo>
                      <a:lnTo>
                        <a:pt x="11" y="57"/>
                      </a:lnTo>
                      <a:lnTo>
                        <a:pt x="0" y="47"/>
                      </a:lnTo>
                      <a:lnTo>
                        <a:pt x="46" y="0"/>
                      </a:lnTo>
                      <a:lnTo>
                        <a:pt x="57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1" name="Freeform 1268"/>
                <p:cNvSpPr>
                  <a:spLocks/>
                </p:cNvSpPr>
                <p:nvPr/>
              </p:nvSpPr>
              <p:spPr bwMode="auto">
                <a:xfrm>
                  <a:off x="5299" y="2944"/>
                  <a:ext cx="66" cy="67"/>
                </a:xfrm>
                <a:custGeom>
                  <a:avLst/>
                  <a:gdLst>
                    <a:gd name="T0" fmla="*/ 66 w 66"/>
                    <a:gd name="T1" fmla="*/ 12 h 67"/>
                    <a:gd name="T2" fmla="*/ 11 w 66"/>
                    <a:gd name="T3" fmla="*/ 67 h 67"/>
                    <a:gd name="T4" fmla="*/ 0 w 66"/>
                    <a:gd name="T5" fmla="*/ 56 h 67"/>
                    <a:gd name="T6" fmla="*/ 56 w 66"/>
                    <a:gd name="T7" fmla="*/ 0 h 67"/>
                    <a:gd name="T8" fmla="*/ 66 w 66"/>
                    <a:gd name="T9" fmla="*/ 12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67">
                      <a:moveTo>
                        <a:pt x="66" y="12"/>
                      </a:moveTo>
                      <a:lnTo>
                        <a:pt x="11" y="67"/>
                      </a:lnTo>
                      <a:lnTo>
                        <a:pt x="0" y="56"/>
                      </a:lnTo>
                      <a:lnTo>
                        <a:pt x="56" y="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2" name="Freeform 1269"/>
                <p:cNvSpPr>
                  <a:spLocks/>
                </p:cNvSpPr>
                <p:nvPr/>
              </p:nvSpPr>
              <p:spPr bwMode="auto">
                <a:xfrm>
                  <a:off x="5300" y="2944"/>
                  <a:ext cx="65" cy="64"/>
                </a:xfrm>
                <a:custGeom>
                  <a:avLst/>
                  <a:gdLst>
                    <a:gd name="T0" fmla="*/ 65 w 65"/>
                    <a:gd name="T1" fmla="*/ 11 h 64"/>
                    <a:gd name="T2" fmla="*/ 11 w 65"/>
                    <a:gd name="T3" fmla="*/ 64 h 64"/>
                    <a:gd name="T4" fmla="*/ 0 w 65"/>
                    <a:gd name="T5" fmla="*/ 53 h 64"/>
                    <a:gd name="T6" fmla="*/ 54 w 65"/>
                    <a:gd name="T7" fmla="*/ 0 h 64"/>
                    <a:gd name="T8" fmla="*/ 65 w 65"/>
                    <a:gd name="T9" fmla="*/ 1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64">
                      <a:moveTo>
                        <a:pt x="65" y="11"/>
                      </a:moveTo>
                      <a:lnTo>
                        <a:pt x="11" y="64"/>
                      </a:lnTo>
                      <a:lnTo>
                        <a:pt x="0" y="53"/>
                      </a:lnTo>
                      <a:lnTo>
                        <a:pt x="54" y="0"/>
                      </a:lnTo>
                      <a:lnTo>
                        <a:pt x="6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3" name="Rectangle 1270"/>
                <p:cNvSpPr>
                  <a:spLocks noChangeArrowheads="1"/>
                </p:cNvSpPr>
                <p:nvPr/>
              </p:nvSpPr>
              <p:spPr bwMode="auto">
                <a:xfrm>
                  <a:off x="5289" y="3012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4" name="Rectangle 1271"/>
                <p:cNvSpPr>
                  <a:spLocks noChangeArrowheads="1"/>
                </p:cNvSpPr>
                <p:nvPr/>
              </p:nvSpPr>
              <p:spPr bwMode="auto">
                <a:xfrm>
                  <a:off x="5264" y="3001"/>
                  <a:ext cx="15" cy="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5" name="Freeform 1272"/>
                <p:cNvSpPr>
                  <a:spLocks/>
                </p:cNvSpPr>
                <p:nvPr/>
              </p:nvSpPr>
              <p:spPr bwMode="auto">
                <a:xfrm>
                  <a:off x="5266" y="2997"/>
                  <a:ext cx="29" cy="28"/>
                </a:xfrm>
                <a:custGeom>
                  <a:avLst/>
                  <a:gdLst>
                    <a:gd name="T0" fmla="*/ 11 w 29"/>
                    <a:gd name="T1" fmla="*/ 0 h 28"/>
                    <a:gd name="T2" fmla="*/ 29 w 29"/>
                    <a:gd name="T3" fmla="*/ 17 h 28"/>
                    <a:gd name="T4" fmla="*/ 18 w 29"/>
                    <a:gd name="T5" fmla="*/ 28 h 28"/>
                    <a:gd name="T6" fmla="*/ 0 w 29"/>
                    <a:gd name="T7" fmla="*/ 10 h 28"/>
                    <a:gd name="T8" fmla="*/ 11 w 29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">
                      <a:moveTo>
                        <a:pt x="11" y="0"/>
                      </a:moveTo>
                      <a:lnTo>
                        <a:pt x="29" y="17"/>
                      </a:lnTo>
                      <a:lnTo>
                        <a:pt x="18" y="28"/>
                      </a:lnTo>
                      <a:lnTo>
                        <a:pt x="0" y="1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6" name="Freeform 1273"/>
                <p:cNvSpPr>
                  <a:spLocks/>
                </p:cNvSpPr>
                <p:nvPr/>
              </p:nvSpPr>
              <p:spPr bwMode="auto">
                <a:xfrm>
                  <a:off x="5203" y="2987"/>
                  <a:ext cx="21" cy="21"/>
                </a:xfrm>
                <a:custGeom>
                  <a:avLst/>
                  <a:gdLst>
                    <a:gd name="T0" fmla="*/ 21 w 21"/>
                    <a:gd name="T1" fmla="*/ 13 h 21"/>
                    <a:gd name="T2" fmla="*/ 9 w 21"/>
                    <a:gd name="T3" fmla="*/ 21 h 21"/>
                    <a:gd name="T4" fmla="*/ 0 w 21"/>
                    <a:gd name="T5" fmla="*/ 9 h 21"/>
                    <a:gd name="T6" fmla="*/ 12 w 21"/>
                    <a:gd name="T7" fmla="*/ 0 h 21"/>
                    <a:gd name="T8" fmla="*/ 21 w 21"/>
                    <a:gd name="T9" fmla="*/ 13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21" y="13"/>
                      </a:moveTo>
                      <a:lnTo>
                        <a:pt x="9" y="21"/>
                      </a:lnTo>
                      <a:lnTo>
                        <a:pt x="0" y="9"/>
                      </a:lnTo>
                      <a:lnTo>
                        <a:pt x="12" y="0"/>
                      </a:lnTo>
                      <a:lnTo>
                        <a:pt x="21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7" name="Freeform 1274"/>
                <p:cNvSpPr>
                  <a:spLocks/>
                </p:cNvSpPr>
                <p:nvPr/>
              </p:nvSpPr>
              <p:spPr bwMode="auto">
                <a:xfrm>
                  <a:off x="5261" y="2948"/>
                  <a:ext cx="12" cy="14"/>
                </a:xfrm>
                <a:custGeom>
                  <a:avLst/>
                  <a:gdLst>
                    <a:gd name="T0" fmla="*/ 12 w 12"/>
                    <a:gd name="T1" fmla="*/ 13 h 14"/>
                    <a:gd name="T2" fmla="*/ 10 w 12"/>
                    <a:gd name="T3" fmla="*/ 14 h 14"/>
                    <a:gd name="T4" fmla="*/ 0 w 12"/>
                    <a:gd name="T5" fmla="*/ 2 h 14"/>
                    <a:gd name="T6" fmla="*/ 3 w 12"/>
                    <a:gd name="T7" fmla="*/ 0 h 14"/>
                    <a:gd name="T8" fmla="*/ 12 w 12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12" y="13"/>
                      </a:moveTo>
                      <a:lnTo>
                        <a:pt x="10" y="14"/>
                      </a:ln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2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8" name="Freeform 1275"/>
                <p:cNvSpPr>
                  <a:spLocks/>
                </p:cNvSpPr>
                <p:nvPr/>
              </p:nvSpPr>
              <p:spPr bwMode="auto">
                <a:xfrm>
                  <a:off x="5261" y="2944"/>
                  <a:ext cx="17" cy="18"/>
                </a:xfrm>
                <a:custGeom>
                  <a:avLst/>
                  <a:gdLst>
                    <a:gd name="T0" fmla="*/ 17 w 17"/>
                    <a:gd name="T1" fmla="*/ 12 h 18"/>
                    <a:gd name="T2" fmla="*/ 10 w 17"/>
                    <a:gd name="T3" fmla="*/ 18 h 18"/>
                    <a:gd name="T4" fmla="*/ 0 w 17"/>
                    <a:gd name="T5" fmla="*/ 6 h 18"/>
                    <a:gd name="T6" fmla="*/ 7 w 17"/>
                    <a:gd name="T7" fmla="*/ 0 h 18"/>
                    <a:gd name="T8" fmla="*/ 17 w 17"/>
                    <a:gd name="T9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8">
                      <a:moveTo>
                        <a:pt x="17" y="12"/>
                      </a:moveTo>
                      <a:lnTo>
                        <a:pt x="10" y="18"/>
                      </a:lnTo>
                      <a:lnTo>
                        <a:pt x="0" y="6"/>
                      </a:lnTo>
                      <a:lnTo>
                        <a:pt x="7" y="0"/>
                      </a:lnTo>
                      <a:lnTo>
                        <a:pt x="17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59" name="Freeform 1276"/>
                <p:cNvSpPr>
                  <a:spLocks/>
                </p:cNvSpPr>
                <p:nvPr/>
              </p:nvSpPr>
              <p:spPr bwMode="auto">
                <a:xfrm>
                  <a:off x="5261" y="2950"/>
                  <a:ext cx="16" cy="17"/>
                </a:xfrm>
                <a:custGeom>
                  <a:avLst/>
                  <a:gdLst>
                    <a:gd name="T0" fmla="*/ 11 w 16"/>
                    <a:gd name="T1" fmla="*/ 0 h 17"/>
                    <a:gd name="T2" fmla="*/ 16 w 16"/>
                    <a:gd name="T3" fmla="*/ 6 h 17"/>
                    <a:gd name="T4" fmla="*/ 6 w 16"/>
                    <a:gd name="T5" fmla="*/ 17 h 17"/>
                    <a:gd name="T6" fmla="*/ 0 w 16"/>
                    <a:gd name="T7" fmla="*/ 12 h 17"/>
                    <a:gd name="T8" fmla="*/ 11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11" y="0"/>
                      </a:moveTo>
                      <a:lnTo>
                        <a:pt x="16" y="6"/>
                      </a:lnTo>
                      <a:lnTo>
                        <a:pt x="6" y="17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0" name="Freeform 1277"/>
                <p:cNvSpPr>
                  <a:spLocks/>
                </p:cNvSpPr>
                <p:nvPr/>
              </p:nvSpPr>
              <p:spPr bwMode="auto">
                <a:xfrm>
                  <a:off x="5240" y="2958"/>
                  <a:ext cx="22" cy="22"/>
                </a:xfrm>
                <a:custGeom>
                  <a:avLst/>
                  <a:gdLst>
                    <a:gd name="T0" fmla="*/ 22 w 22"/>
                    <a:gd name="T1" fmla="*/ 12 h 22"/>
                    <a:gd name="T2" fmla="*/ 10 w 22"/>
                    <a:gd name="T3" fmla="*/ 22 h 22"/>
                    <a:gd name="T4" fmla="*/ 0 w 22"/>
                    <a:gd name="T5" fmla="*/ 10 h 22"/>
                    <a:gd name="T6" fmla="*/ 12 w 22"/>
                    <a:gd name="T7" fmla="*/ 0 h 22"/>
                    <a:gd name="T8" fmla="*/ 22 w 22"/>
                    <a:gd name="T9" fmla="*/ 1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2">
                      <a:moveTo>
                        <a:pt x="22" y="12"/>
                      </a:moveTo>
                      <a:lnTo>
                        <a:pt x="10" y="22"/>
                      </a:lnTo>
                      <a:lnTo>
                        <a:pt x="0" y="10"/>
                      </a:lnTo>
                      <a:lnTo>
                        <a:pt x="12" y="0"/>
                      </a:lnTo>
                      <a:lnTo>
                        <a:pt x="2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1" name="Freeform 1278"/>
                <p:cNvSpPr>
                  <a:spLocks/>
                </p:cNvSpPr>
                <p:nvPr/>
              </p:nvSpPr>
              <p:spPr bwMode="auto">
                <a:xfrm>
                  <a:off x="5270" y="2925"/>
                  <a:ext cx="30" cy="29"/>
                </a:xfrm>
                <a:custGeom>
                  <a:avLst/>
                  <a:gdLst>
                    <a:gd name="T0" fmla="*/ 30 w 30"/>
                    <a:gd name="T1" fmla="*/ 11 h 29"/>
                    <a:gd name="T2" fmla="*/ 11 w 30"/>
                    <a:gd name="T3" fmla="*/ 29 h 29"/>
                    <a:gd name="T4" fmla="*/ 0 w 30"/>
                    <a:gd name="T5" fmla="*/ 18 h 29"/>
                    <a:gd name="T6" fmla="*/ 20 w 30"/>
                    <a:gd name="T7" fmla="*/ 0 h 29"/>
                    <a:gd name="T8" fmla="*/ 30 w 30"/>
                    <a:gd name="T9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9">
                      <a:moveTo>
                        <a:pt x="30" y="11"/>
                      </a:moveTo>
                      <a:lnTo>
                        <a:pt x="11" y="29"/>
                      </a:lnTo>
                      <a:lnTo>
                        <a:pt x="0" y="18"/>
                      </a:lnTo>
                      <a:lnTo>
                        <a:pt x="20" y="0"/>
                      </a:lnTo>
                      <a:lnTo>
                        <a:pt x="30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2" name="Freeform 1279"/>
                <p:cNvSpPr>
                  <a:spLocks/>
                </p:cNvSpPr>
                <p:nvPr/>
              </p:nvSpPr>
              <p:spPr bwMode="auto">
                <a:xfrm>
                  <a:off x="5292" y="2978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2 w 10"/>
                    <a:gd name="T3" fmla="*/ 0 h 15"/>
                    <a:gd name="T4" fmla="*/ 10 w 10"/>
                    <a:gd name="T5" fmla="*/ 13 h 15"/>
                    <a:gd name="T6" fmla="*/ 8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0" y="13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3" name="Freeform 1280"/>
                <p:cNvSpPr>
                  <a:spLocks/>
                </p:cNvSpPr>
                <p:nvPr/>
              </p:nvSpPr>
              <p:spPr bwMode="auto">
                <a:xfrm>
                  <a:off x="5288" y="2974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3 w 10"/>
                    <a:gd name="T3" fmla="*/ 0 h 15"/>
                    <a:gd name="T4" fmla="*/ 10 w 10"/>
                    <a:gd name="T5" fmla="*/ 14 h 15"/>
                    <a:gd name="T6" fmla="*/ 8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0" y="14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4" name="Freeform 1281"/>
                <p:cNvSpPr>
                  <a:spLocks/>
                </p:cNvSpPr>
                <p:nvPr/>
              </p:nvSpPr>
              <p:spPr bwMode="auto">
                <a:xfrm>
                  <a:off x="5285" y="2970"/>
                  <a:ext cx="9" cy="15"/>
                </a:xfrm>
                <a:custGeom>
                  <a:avLst/>
                  <a:gdLst>
                    <a:gd name="T0" fmla="*/ 0 w 9"/>
                    <a:gd name="T1" fmla="*/ 1 h 15"/>
                    <a:gd name="T2" fmla="*/ 2 w 9"/>
                    <a:gd name="T3" fmla="*/ 0 h 15"/>
                    <a:gd name="T4" fmla="*/ 9 w 9"/>
                    <a:gd name="T5" fmla="*/ 14 h 15"/>
                    <a:gd name="T6" fmla="*/ 7 w 9"/>
                    <a:gd name="T7" fmla="*/ 15 h 15"/>
                    <a:gd name="T8" fmla="*/ 0 w 9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9" y="14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5" name="Freeform 1282"/>
                <p:cNvSpPr>
                  <a:spLocks/>
                </p:cNvSpPr>
                <p:nvPr/>
              </p:nvSpPr>
              <p:spPr bwMode="auto">
                <a:xfrm>
                  <a:off x="5280" y="2966"/>
                  <a:ext cx="12" cy="15"/>
                </a:xfrm>
                <a:custGeom>
                  <a:avLst/>
                  <a:gdLst>
                    <a:gd name="T0" fmla="*/ 0 w 12"/>
                    <a:gd name="T1" fmla="*/ 2 h 15"/>
                    <a:gd name="T2" fmla="*/ 3 w 12"/>
                    <a:gd name="T3" fmla="*/ 0 h 15"/>
                    <a:gd name="T4" fmla="*/ 12 w 12"/>
                    <a:gd name="T5" fmla="*/ 13 h 15"/>
                    <a:gd name="T6" fmla="*/ 9 w 12"/>
                    <a:gd name="T7" fmla="*/ 15 h 15"/>
                    <a:gd name="T8" fmla="*/ 0 w 12"/>
                    <a:gd name="T9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12" y="13"/>
                      </a:lnTo>
                      <a:lnTo>
                        <a:pt x="9" y="15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6" name="Freeform 1283"/>
                <p:cNvSpPr>
                  <a:spLocks/>
                </p:cNvSpPr>
                <p:nvPr/>
              </p:nvSpPr>
              <p:spPr bwMode="auto">
                <a:xfrm>
                  <a:off x="5277" y="2963"/>
                  <a:ext cx="11" cy="14"/>
                </a:xfrm>
                <a:custGeom>
                  <a:avLst/>
                  <a:gdLst>
                    <a:gd name="T0" fmla="*/ 0 w 11"/>
                    <a:gd name="T1" fmla="*/ 1 h 14"/>
                    <a:gd name="T2" fmla="*/ 2 w 11"/>
                    <a:gd name="T3" fmla="*/ 0 h 14"/>
                    <a:gd name="T4" fmla="*/ 11 w 11"/>
                    <a:gd name="T5" fmla="*/ 13 h 14"/>
                    <a:gd name="T6" fmla="*/ 8 w 11"/>
                    <a:gd name="T7" fmla="*/ 14 h 14"/>
                    <a:gd name="T8" fmla="*/ 0 w 11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4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1" y="13"/>
                      </a:lnTo>
                      <a:lnTo>
                        <a:pt x="8" y="1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7" name="Freeform 1284"/>
                <p:cNvSpPr>
                  <a:spLocks/>
                </p:cNvSpPr>
                <p:nvPr/>
              </p:nvSpPr>
              <p:spPr bwMode="auto">
                <a:xfrm>
                  <a:off x="5273" y="2959"/>
                  <a:ext cx="10" cy="14"/>
                </a:xfrm>
                <a:custGeom>
                  <a:avLst/>
                  <a:gdLst>
                    <a:gd name="T0" fmla="*/ 0 w 10"/>
                    <a:gd name="T1" fmla="*/ 1 h 14"/>
                    <a:gd name="T2" fmla="*/ 2 w 10"/>
                    <a:gd name="T3" fmla="*/ 0 h 14"/>
                    <a:gd name="T4" fmla="*/ 10 w 10"/>
                    <a:gd name="T5" fmla="*/ 13 h 14"/>
                    <a:gd name="T6" fmla="*/ 8 w 10"/>
                    <a:gd name="T7" fmla="*/ 14 h 14"/>
                    <a:gd name="T8" fmla="*/ 0 w 10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10" y="13"/>
                      </a:lnTo>
                      <a:lnTo>
                        <a:pt x="8" y="1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4168" name="Freeform 1285"/>
                <p:cNvSpPr>
                  <a:spLocks/>
                </p:cNvSpPr>
                <p:nvPr/>
              </p:nvSpPr>
              <p:spPr bwMode="auto">
                <a:xfrm>
                  <a:off x="5269" y="2955"/>
                  <a:ext cx="10" cy="15"/>
                </a:xfrm>
                <a:custGeom>
                  <a:avLst/>
                  <a:gdLst>
                    <a:gd name="T0" fmla="*/ 0 w 10"/>
                    <a:gd name="T1" fmla="*/ 1 h 15"/>
                    <a:gd name="T2" fmla="*/ 3 w 10"/>
                    <a:gd name="T3" fmla="*/ 0 h 15"/>
                    <a:gd name="T4" fmla="*/ 10 w 10"/>
                    <a:gd name="T5" fmla="*/ 13 h 15"/>
                    <a:gd name="T6" fmla="*/ 8 w 10"/>
                    <a:gd name="T7" fmla="*/ 15 h 15"/>
                    <a:gd name="T8" fmla="*/ 0 w 10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5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10" y="13"/>
                      </a:lnTo>
                      <a:lnTo>
                        <a:pt x="8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grpSp>
            <p:nvGrpSpPr>
              <p:cNvPr id="3565" name="Group 1286"/>
              <p:cNvGrpSpPr>
                <a:grpSpLocks/>
              </p:cNvGrpSpPr>
              <p:nvPr/>
            </p:nvGrpSpPr>
            <p:grpSpPr bwMode="auto">
              <a:xfrm>
                <a:off x="3729" y="1603"/>
                <a:ext cx="2024" cy="1630"/>
                <a:chOff x="3729" y="1603"/>
                <a:chExt cx="2024" cy="1630"/>
              </a:xfrm>
            </p:grpSpPr>
            <p:sp>
              <p:nvSpPr>
                <p:cNvPr id="3769" name="Freeform 1287"/>
                <p:cNvSpPr>
                  <a:spLocks/>
                </p:cNvSpPr>
                <p:nvPr/>
              </p:nvSpPr>
              <p:spPr bwMode="auto">
                <a:xfrm>
                  <a:off x="5266" y="2951"/>
                  <a:ext cx="9" cy="15"/>
                </a:xfrm>
                <a:custGeom>
                  <a:avLst/>
                  <a:gdLst>
                    <a:gd name="T0" fmla="*/ 0 w 9"/>
                    <a:gd name="T1" fmla="*/ 1 h 15"/>
                    <a:gd name="T2" fmla="*/ 2 w 9"/>
                    <a:gd name="T3" fmla="*/ 0 h 15"/>
                    <a:gd name="T4" fmla="*/ 9 w 9"/>
                    <a:gd name="T5" fmla="*/ 14 h 15"/>
                    <a:gd name="T6" fmla="*/ 7 w 9"/>
                    <a:gd name="T7" fmla="*/ 15 h 15"/>
                    <a:gd name="T8" fmla="*/ 0 w 9"/>
                    <a:gd name="T9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9" y="14"/>
                      </a:lnTo>
                      <a:lnTo>
                        <a:pt x="7" y="1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0" name="Freeform 1288"/>
                <p:cNvSpPr>
                  <a:spLocks noEditPoints="1"/>
                </p:cNvSpPr>
                <p:nvPr/>
              </p:nvSpPr>
              <p:spPr bwMode="auto">
                <a:xfrm>
                  <a:off x="5266" y="2976"/>
                  <a:ext cx="39" cy="31"/>
                </a:xfrm>
                <a:custGeom>
                  <a:avLst/>
                  <a:gdLst>
                    <a:gd name="T0" fmla="*/ 20 w 39"/>
                    <a:gd name="T1" fmla="*/ 0 h 31"/>
                    <a:gd name="T2" fmla="*/ 31 w 39"/>
                    <a:gd name="T3" fmla="*/ 0 h 31"/>
                    <a:gd name="T4" fmla="*/ 39 w 39"/>
                    <a:gd name="T5" fmla="*/ 8 h 31"/>
                    <a:gd name="T6" fmla="*/ 28 w 39"/>
                    <a:gd name="T7" fmla="*/ 19 h 31"/>
                    <a:gd name="T8" fmla="*/ 20 w 39"/>
                    <a:gd name="T9" fmla="*/ 11 h 31"/>
                    <a:gd name="T10" fmla="*/ 20 w 39"/>
                    <a:gd name="T11" fmla="*/ 0 h 31"/>
                    <a:gd name="T12" fmla="*/ 0 w 39"/>
                    <a:gd name="T13" fmla="*/ 20 h 31"/>
                    <a:gd name="T14" fmla="*/ 20 w 39"/>
                    <a:gd name="T15" fmla="*/ 0 h 31"/>
                    <a:gd name="T16" fmla="*/ 31 w 39"/>
                    <a:gd name="T17" fmla="*/ 11 h 31"/>
                    <a:gd name="T18" fmla="*/ 11 w 39"/>
                    <a:gd name="T19" fmla="*/ 31 h 31"/>
                    <a:gd name="T20" fmla="*/ 0 w 39"/>
                    <a:gd name="T21" fmla="*/ 2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31">
                      <a:moveTo>
                        <a:pt x="20" y="0"/>
                      </a:moveTo>
                      <a:lnTo>
                        <a:pt x="31" y="0"/>
                      </a:lnTo>
                      <a:lnTo>
                        <a:pt x="39" y="8"/>
                      </a:lnTo>
                      <a:lnTo>
                        <a:pt x="28" y="19"/>
                      </a:lnTo>
                      <a:lnTo>
                        <a:pt x="20" y="11"/>
                      </a:lnTo>
                      <a:lnTo>
                        <a:pt x="20" y="0"/>
                      </a:lnTo>
                      <a:close/>
                      <a:moveTo>
                        <a:pt x="0" y="20"/>
                      </a:moveTo>
                      <a:lnTo>
                        <a:pt x="20" y="0"/>
                      </a:lnTo>
                      <a:lnTo>
                        <a:pt x="31" y="11"/>
                      </a:lnTo>
                      <a:lnTo>
                        <a:pt x="11" y="31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1" name="Freeform 1289"/>
                <p:cNvSpPr>
                  <a:spLocks/>
                </p:cNvSpPr>
                <p:nvPr/>
              </p:nvSpPr>
              <p:spPr bwMode="auto">
                <a:xfrm>
                  <a:off x="5261" y="2951"/>
                  <a:ext cx="44" cy="44"/>
                </a:xfrm>
                <a:custGeom>
                  <a:avLst/>
                  <a:gdLst>
                    <a:gd name="T0" fmla="*/ 11 w 44"/>
                    <a:gd name="T1" fmla="*/ 0 h 44"/>
                    <a:gd name="T2" fmla="*/ 44 w 44"/>
                    <a:gd name="T3" fmla="*/ 33 h 44"/>
                    <a:gd name="T4" fmla="*/ 33 w 44"/>
                    <a:gd name="T5" fmla="*/ 44 h 44"/>
                    <a:gd name="T6" fmla="*/ 0 w 44"/>
                    <a:gd name="T7" fmla="*/ 11 h 44"/>
                    <a:gd name="T8" fmla="*/ 11 w 44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11" y="0"/>
                      </a:moveTo>
                      <a:lnTo>
                        <a:pt x="44" y="33"/>
                      </a:lnTo>
                      <a:lnTo>
                        <a:pt x="33" y="4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2" name="Freeform 1290"/>
                <p:cNvSpPr>
                  <a:spLocks/>
                </p:cNvSpPr>
                <p:nvPr/>
              </p:nvSpPr>
              <p:spPr bwMode="auto">
                <a:xfrm>
                  <a:off x="5284" y="3000"/>
                  <a:ext cx="26" cy="25"/>
                </a:xfrm>
                <a:custGeom>
                  <a:avLst/>
                  <a:gdLst>
                    <a:gd name="T0" fmla="*/ 26 w 26"/>
                    <a:gd name="T1" fmla="*/ 11 h 25"/>
                    <a:gd name="T2" fmla="*/ 12 w 26"/>
                    <a:gd name="T3" fmla="*/ 25 h 25"/>
                    <a:gd name="T4" fmla="*/ 0 w 26"/>
                    <a:gd name="T5" fmla="*/ 14 h 25"/>
                    <a:gd name="T6" fmla="*/ 15 w 26"/>
                    <a:gd name="T7" fmla="*/ 0 h 25"/>
                    <a:gd name="T8" fmla="*/ 26 w 26"/>
                    <a:gd name="T9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26" y="11"/>
                      </a:moveTo>
                      <a:lnTo>
                        <a:pt x="12" y="25"/>
                      </a:lnTo>
                      <a:lnTo>
                        <a:pt x="0" y="14"/>
                      </a:lnTo>
                      <a:lnTo>
                        <a:pt x="15" y="0"/>
                      </a:lnTo>
                      <a:lnTo>
                        <a:pt x="26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3" name="Freeform 1291"/>
                <p:cNvSpPr>
                  <a:spLocks/>
                </p:cNvSpPr>
                <p:nvPr/>
              </p:nvSpPr>
              <p:spPr bwMode="auto">
                <a:xfrm>
                  <a:off x="5268" y="2995"/>
                  <a:ext cx="21" cy="22"/>
                </a:xfrm>
                <a:custGeom>
                  <a:avLst/>
                  <a:gdLst>
                    <a:gd name="T0" fmla="*/ 8 w 21"/>
                    <a:gd name="T1" fmla="*/ 22 h 22"/>
                    <a:gd name="T2" fmla="*/ 0 w 21"/>
                    <a:gd name="T3" fmla="*/ 7 h 22"/>
                    <a:gd name="T4" fmla="*/ 13 w 21"/>
                    <a:gd name="T5" fmla="*/ 0 h 22"/>
                    <a:gd name="T6" fmla="*/ 21 w 21"/>
                    <a:gd name="T7" fmla="*/ 14 h 22"/>
                    <a:gd name="T8" fmla="*/ 8 w 21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2">
                      <a:moveTo>
                        <a:pt x="8" y="22"/>
                      </a:moveTo>
                      <a:lnTo>
                        <a:pt x="0" y="7"/>
                      </a:lnTo>
                      <a:lnTo>
                        <a:pt x="13" y="0"/>
                      </a:lnTo>
                      <a:lnTo>
                        <a:pt x="21" y="14"/>
                      </a:lnTo>
                      <a:lnTo>
                        <a:pt x="8" y="2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4" name="Freeform 1292"/>
                <p:cNvSpPr>
                  <a:spLocks/>
                </p:cNvSpPr>
                <p:nvPr/>
              </p:nvSpPr>
              <p:spPr bwMode="auto">
                <a:xfrm>
                  <a:off x="5271" y="2991"/>
                  <a:ext cx="27" cy="31"/>
                </a:xfrm>
                <a:custGeom>
                  <a:avLst/>
                  <a:gdLst>
                    <a:gd name="T0" fmla="*/ 14 w 27"/>
                    <a:gd name="T1" fmla="*/ 31 h 31"/>
                    <a:gd name="T2" fmla="*/ 0 w 27"/>
                    <a:gd name="T3" fmla="*/ 7 h 31"/>
                    <a:gd name="T4" fmla="*/ 14 w 27"/>
                    <a:gd name="T5" fmla="*/ 0 h 31"/>
                    <a:gd name="T6" fmla="*/ 27 w 27"/>
                    <a:gd name="T7" fmla="*/ 23 h 31"/>
                    <a:gd name="T8" fmla="*/ 14 w 27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1">
                      <a:moveTo>
                        <a:pt x="14" y="31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27" y="23"/>
                      </a:lnTo>
                      <a:lnTo>
                        <a:pt x="14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5" name="Freeform 1293"/>
                <p:cNvSpPr>
                  <a:spLocks/>
                </p:cNvSpPr>
                <p:nvPr/>
              </p:nvSpPr>
              <p:spPr bwMode="auto">
                <a:xfrm>
                  <a:off x="5275" y="2987"/>
                  <a:ext cx="27" cy="31"/>
                </a:xfrm>
                <a:custGeom>
                  <a:avLst/>
                  <a:gdLst>
                    <a:gd name="T0" fmla="*/ 14 w 27"/>
                    <a:gd name="T1" fmla="*/ 31 h 31"/>
                    <a:gd name="T2" fmla="*/ 0 w 27"/>
                    <a:gd name="T3" fmla="*/ 8 h 31"/>
                    <a:gd name="T4" fmla="*/ 13 w 27"/>
                    <a:gd name="T5" fmla="*/ 0 h 31"/>
                    <a:gd name="T6" fmla="*/ 27 w 27"/>
                    <a:gd name="T7" fmla="*/ 23 h 31"/>
                    <a:gd name="T8" fmla="*/ 14 w 27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1">
                      <a:moveTo>
                        <a:pt x="14" y="3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7" y="23"/>
                      </a:lnTo>
                      <a:lnTo>
                        <a:pt x="14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6" name="Freeform 1294"/>
                <p:cNvSpPr>
                  <a:spLocks/>
                </p:cNvSpPr>
                <p:nvPr/>
              </p:nvSpPr>
              <p:spPr bwMode="auto">
                <a:xfrm>
                  <a:off x="5279" y="2983"/>
                  <a:ext cx="27" cy="31"/>
                </a:xfrm>
                <a:custGeom>
                  <a:avLst/>
                  <a:gdLst>
                    <a:gd name="T0" fmla="*/ 14 w 27"/>
                    <a:gd name="T1" fmla="*/ 31 h 31"/>
                    <a:gd name="T2" fmla="*/ 0 w 27"/>
                    <a:gd name="T3" fmla="*/ 8 h 31"/>
                    <a:gd name="T4" fmla="*/ 14 w 27"/>
                    <a:gd name="T5" fmla="*/ 0 h 31"/>
                    <a:gd name="T6" fmla="*/ 27 w 27"/>
                    <a:gd name="T7" fmla="*/ 23 h 31"/>
                    <a:gd name="T8" fmla="*/ 14 w 27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1">
                      <a:moveTo>
                        <a:pt x="14" y="31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27" y="23"/>
                      </a:lnTo>
                      <a:lnTo>
                        <a:pt x="14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7" name="Freeform 1295"/>
                <p:cNvSpPr>
                  <a:spLocks/>
                </p:cNvSpPr>
                <p:nvPr/>
              </p:nvSpPr>
              <p:spPr bwMode="auto">
                <a:xfrm>
                  <a:off x="5283" y="2979"/>
                  <a:ext cx="27" cy="31"/>
                </a:xfrm>
                <a:custGeom>
                  <a:avLst/>
                  <a:gdLst>
                    <a:gd name="T0" fmla="*/ 13 w 27"/>
                    <a:gd name="T1" fmla="*/ 31 h 31"/>
                    <a:gd name="T2" fmla="*/ 0 w 27"/>
                    <a:gd name="T3" fmla="*/ 8 h 31"/>
                    <a:gd name="T4" fmla="*/ 13 w 27"/>
                    <a:gd name="T5" fmla="*/ 0 h 31"/>
                    <a:gd name="T6" fmla="*/ 27 w 27"/>
                    <a:gd name="T7" fmla="*/ 24 h 31"/>
                    <a:gd name="T8" fmla="*/ 13 w 27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1">
                      <a:moveTo>
                        <a:pt x="13" y="3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7" y="24"/>
                      </a:lnTo>
                      <a:lnTo>
                        <a:pt x="13" y="3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8" name="Freeform 1296"/>
                <p:cNvSpPr>
                  <a:spLocks/>
                </p:cNvSpPr>
                <p:nvPr/>
              </p:nvSpPr>
              <p:spPr bwMode="auto">
                <a:xfrm>
                  <a:off x="5293" y="2985"/>
                  <a:ext cx="20" cy="20"/>
                </a:xfrm>
                <a:custGeom>
                  <a:avLst/>
                  <a:gdLst>
                    <a:gd name="T0" fmla="*/ 7 w 20"/>
                    <a:gd name="T1" fmla="*/ 20 h 20"/>
                    <a:gd name="T2" fmla="*/ 0 w 20"/>
                    <a:gd name="T3" fmla="*/ 8 h 20"/>
                    <a:gd name="T4" fmla="*/ 13 w 20"/>
                    <a:gd name="T5" fmla="*/ 0 h 20"/>
                    <a:gd name="T6" fmla="*/ 20 w 20"/>
                    <a:gd name="T7" fmla="*/ 12 h 20"/>
                    <a:gd name="T8" fmla="*/ 7 w 20"/>
                    <a:gd name="T9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0">
                      <a:moveTo>
                        <a:pt x="7" y="20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0" y="12"/>
                      </a:lnTo>
                      <a:lnTo>
                        <a:pt x="7" y="2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79" name="Freeform 1297"/>
                <p:cNvSpPr>
                  <a:spLocks/>
                </p:cNvSpPr>
                <p:nvPr/>
              </p:nvSpPr>
              <p:spPr bwMode="auto">
                <a:xfrm>
                  <a:off x="5297" y="2982"/>
                  <a:ext cx="20" cy="19"/>
                </a:xfrm>
                <a:custGeom>
                  <a:avLst/>
                  <a:gdLst>
                    <a:gd name="T0" fmla="*/ 6 w 20"/>
                    <a:gd name="T1" fmla="*/ 19 h 19"/>
                    <a:gd name="T2" fmla="*/ 0 w 20"/>
                    <a:gd name="T3" fmla="*/ 8 h 19"/>
                    <a:gd name="T4" fmla="*/ 13 w 20"/>
                    <a:gd name="T5" fmla="*/ 0 h 19"/>
                    <a:gd name="T6" fmla="*/ 20 w 20"/>
                    <a:gd name="T7" fmla="*/ 12 h 19"/>
                    <a:gd name="T8" fmla="*/ 6 w 20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19">
                      <a:moveTo>
                        <a:pt x="6" y="19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0" y="12"/>
                      </a:lnTo>
                      <a:lnTo>
                        <a:pt x="6" y="1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0" name="Freeform 1298"/>
                <p:cNvSpPr>
                  <a:spLocks/>
                </p:cNvSpPr>
                <p:nvPr/>
              </p:nvSpPr>
              <p:spPr bwMode="auto">
                <a:xfrm>
                  <a:off x="5293" y="2918"/>
                  <a:ext cx="15" cy="15"/>
                </a:xfrm>
                <a:custGeom>
                  <a:avLst/>
                  <a:gdLst>
                    <a:gd name="T0" fmla="*/ 15 w 15"/>
                    <a:gd name="T1" fmla="*/ 12 h 15"/>
                    <a:gd name="T2" fmla="*/ 11 w 15"/>
                    <a:gd name="T3" fmla="*/ 15 h 15"/>
                    <a:gd name="T4" fmla="*/ 0 w 15"/>
                    <a:gd name="T5" fmla="*/ 4 h 15"/>
                    <a:gd name="T6" fmla="*/ 4 w 15"/>
                    <a:gd name="T7" fmla="*/ 0 h 15"/>
                    <a:gd name="T8" fmla="*/ 15 w 15"/>
                    <a:gd name="T9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5" y="12"/>
                      </a:moveTo>
                      <a:lnTo>
                        <a:pt x="11" y="15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5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1" name="Freeform 1299"/>
                <p:cNvSpPr>
                  <a:spLocks/>
                </p:cNvSpPr>
                <p:nvPr/>
              </p:nvSpPr>
              <p:spPr bwMode="auto">
                <a:xfrm>
                  <a:off x="5263" y="2949"/>
                  <a:ext cx="44" cy="44"/>
                </a:xfrm>
                <a:custGeom>
                  <a:avLst/>
                  <a:gdLst>
                    <a:gd name="T0" fmla="*/ 11 w 44"/>
                    <a:gd name="T1" fmla="*/ 0 h 44"/>
                    <a:gd name="T2" fmla="*/ 44 w 44"/>
                    <a:gd name="T3" fmla="*/ 33 h 44"/>
                    <a:gd name="T4" fmla="*/ 33 w 44"/>
                    <a:gd name="T5" fmla="*/ 44 h 44"/>
                    <a:gd name="T6" fmla="*/ 0 w 44"/>
                    <a:gd name="T7" fmla="*/ 11 h 44"/>
                    <a:gd name="T8" fmla="*/ 11 w 44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11" y="0"/>
                      </a:moveTo>
                      <a:lnTo>
                        <a:pt x="44" y="33"/>
                      </a:lnTo>
                      <a:lnTo>
                        <a:pt x="33" y="4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2" name="Freeform 1300"/>
                <p:cNvSpPr>
                  <a:spLocks/>
                </p:cNvSpPr>
                <p:nvPr/>
              </p:nvSpPr>
              <p:spPr bwMode="auto">
                <a:xfrm>
                  <a:off x="5295" y="2982"/>
                  <a:ext cx="11" cy="14"/>
                </a:xfrm>
                <a:custGeom>
                  <a:avLst/>
                  <a:gdLst>
                    <a:gd name="T0" fmla="*/ 11 w 11"/>
                    <a:gd name="T1" fmla="*/ 12 h 14"/>
                    <a:gd name="T2" fmla="*/ 9 w 11"/>
                    <a:gd name="T3" fmla="*/ 14 h 14"/>
                    <a:gd name="T4" fmla="*/ 0 w 11"/>
                    <a:gd name="T5" fmla="*/ 2 h 14"/>
                    <a:gd name="T6" fmla="*/ 2 w 11"/>
                    <a:gd name="T7" fmla="*/ 0 h 14"/>
                    <a:gd name="T8" fmla="*/ 11 w 11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4">
                      <a:moveTo>
                        <a:pt x="11" y="12"/>
                      </a:moveTo>
                      <a:lnTo>
                        <a:pt x="9" y="1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1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3" name="Freeform 1301"/>
                <p:cNvSpPr>
                  <a:spLocks/>
                </p:cNvSpPr>
                <p:nvPr/>
              </p:nvSpPr>
              <p:spPr bwMode="auto">
                <a:xfrm>
                  <a:off x="5294" y="2980"/>
                  <a:ext cx="15" cy="15"/>
                </a:xfrm>
                <a:custGeom>
                  <a:avLst/>
                  <a:gdLst>
                    <a:gd name="T0" fmla="*/ 15 w 15"/>
                    <a:gd name="T1" fmla="*/ 11 h 15"/>
                    <a:gd name="T2" fmla="*/ 11 w 15"/>
                    <a:gd name="T3" fmla="*/ 15 h 15"/>
                    <a:gd name="T4" fmla="*/ 0 w 15"/>
                    <a:gd name="T5" fmla="*/ 4 h 15"/>
                    <a:gd name="T6" fmla="*/ 4 w 15"/>
                    <a:gd name="T7" fmla="*/ 0 h 15"/>
                    <a:gd name="T8" fmla="*/ 15 w 15"/>
                    <a:gd name="T9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5" y="11"/>
                      </a:moveTo>
                      <a:lnTo>
                        <a:pt x="11" y="15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4" name="Rectangle 1302"/>
                <p:cNvSpPr>
                  <a:spLocks noChangeArrowheads="1"/>
                </p:cNvSpPr>
                <p:nvPr/>
              </p:nvSpPr>
              <p:spPr bwMode="auto">
                <a:xfrm>
                  <a:off x="5744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5" name="Rectangle 1303"/>
                <p:cNvSpPr>
                  <a:spLocks noChangeArrowheads="1"/>
                </p:cNvSpPr>
                <p:nvPr/>
              </p:nvSpPr>
              <p:spPr bwMode="auto">
                <a:xfrm>
                  <a:off x="5725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6" name="Rectangle 1304"/>
                <p:cNvSpPr>
                  <a:spLocks noChangeArrowheads="1"/>
                </p:cNvSpPr>
                <p:nvPr/>
              </p:nvSpPr>
              <p:spPr bwMode="auto">
                <a:xfrm>
                  <a:off x="570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7" name="Rectangle 1305"/>
                <p:cNvSpPr>
                  <a:spLocks noChangeArrowheads="1"/>
                </p:cNvSpPr>
                <p:nvPr/>
              </p:nvSpPr>
              <p:spPr bwMode="auto">
                <a:xfrm>
                  <a:off x="568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8" name="Rectangle 1306"/>
                <p:cNvSpPr>
                  <a:spLocks noChangeArrowheads="1"/>
                </p:cNvSpPr>
                <p:nvPr/>
              </p:nvSpPr>
              <p:spPr bwMode="auto">
                <a:xfrm>
                  <a:off x="566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89" name="Rectangle 1307"/>
                <p:cNvSpPr>
                  <a:spLocks noChangeArrowheads="1"/>
                </p:cNvSpPr>
                <p:nvPr/>
              </p:nvSpPr>
              <p:spPr bwMode="auto">
                <a:xfrm>
                  <a:off x="564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0" name="Rectangle 1308"/>
                <p:cNvSpPr>
                  <a:spLocks noChangeArrowheads="1"/>
                </p:cNvSpPr>
                <p:nvPr/>
              </p:nvSpPr>
              <p:spPr bwMode="auto">
                <a:xfrm>
                  <a:off x="562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1" name="Rectangle 1309"/>
                <p:cNvSpPr>
                  <a:spLocks noChangeArrowheads="1"/>
                </p:cNvSpPr>
                <p:nvPr/>
              </p:nvSpPr>
              <p:spPr bwMode="auto">
                <a:xfrm>
                  <a:off x="5608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2" name="Rectangle 1310"/>
                <p:cNvSpPr>
                  <a:spLocks noChangeArrowheads="1"/>
                </p:cNvSpPr>
                <p:nvPr/>
              </p:nvSpPr>
              <p:spPr bwMode="auto">
                <a:xfrm>
                  <a:off x="558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3" name="Rectangle 1311"/>
                <p:cNvSpPr>
                  <a:spLocks noChangeArrowheads="1"/>
                </p:cNvSpPr>
                <p:nvPr/>
              </p:nvSpPr>
              <p:spPr bwMode="auto">
                <a:xfrm>
                  <a:off x="5568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4" name="Rectangle 1312"/>
                <p:cNvSpPr>
                  <a:spLocks noChangeArrowheads="1"/>
                </p:cNvSpPr>
                <p:nvPr/>
              </p:nvSpPr>
              <p:spPr bwMode="auto">
                <a:xfrm>
                  <a:off x="5548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5" name="Rectangle 1313"/>
                <p:cNvSpPr>
                  <a:spLocks noChangeArrowheads="1"/>
                </p:cNvSpPr>
                <p:nvPr/>
              </p:nvSpPr>
              <p:spPr bwMode="auto">
                <a:xfrm>
                  <a:off x="5529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6" name="Rectangle 1314"/>
                <p:cNvSpPr>
                  <a:spLocks noChangeArrowheads="1"/>
                </p:cNvSpPr>
                <p:nvPr/>
              </p:nvSpPr>
              <p:spPr bwMode="auto">
                <a:xfrm>
                  <a:off x="5509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7" name="Rectangle 1315"/>
                <p:cNvSpPr>
                  <a:spLocks noChangeArrowheads="1"/>
                </p:cNvSpPr>
                <p:nvPr/>
              </p:nvSpPr>
              <p:spPr bwMode="auto">
                <a:xfrm>
                  <a:off x="5490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8" name="Rectangle 1316"/>
                <p:cNvSpPr>
                  <a:spLocks noChangeArrowheads="1"/>
                </p:cNvSpPr>
                <p:nvPr/>
              </p:nvSpPr>
              <p:spPr bwMode="auto">
                <a:xfrm>
                  <a:off x="5470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99" name="Rectangle 1317"/>
                <p:cNvSpPr>
                  <a:spLocks noChangeArrowheads="1"/>
                </p:cNvSpPr>
                <p:nvPr/>
              </p:nvSpPr>
              <p:spPr bwMode="auto">
                <a:xfrm>
                  <a:off x="5451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0" name="Rectangle 1318"/>
                <p:cNvSpPr>
                  <a:spLocks noChangeArrowheads="1"/>
                </p:cNvSpPr>
                <p:nvPr/>
              </p:nvSpPr>
              <p:spPr bwMode="auto">
                <a:xfrm>
                  <a:off x="5431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1" name="Rectangle 1319"/>
                <p:cNvSpPr>
                  <a:spLocks noChangeArrowheads="1"/>
                </p:cNvSpPr>
                <p:nvPr/>
              </p:nvSpPr>
              <p:spPr bwMode="auto">
                <a:xfrm>
                  <a:off x="5412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2" name="Rectangle 1320"/>
                <p:cNvSpPr>
                  <a:spLocks noChangeArrowheads="1"/>
                </p:cNvSpPr>
                <p:nvPr/>
              </p:nvSpPr>
              <p:spPr bwMode="auto">
                <a:xfrm>
                  <a:off x="5392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3" name="Rectangle 1321"/>
                <p:cNvSpPr>
                  <a:spLocks noChangeArrowheads="1"/>
                </p:cNvSpPr>
                <p:nvPr/>
              </p:nvSpPr>
              <p:spPr bwMode="auto">
                <a:xfrm>
                  <a:off x="5372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4" name="Rectangle 1322"/>
                <p:cNvSpPr>
                  <a:spLocks noChangeArrowheads="1"/>
                </p:cNvSpPr>
                <p:nvPr/>
              </p:nvSpPr>
              <p:spPr bwMode="auto">
                <a:xfrm>
                  <a:off x="5353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5" name="Rectangle 1323"/>
                <p:cNvSpPr>
                  <a:spLocks noChangeArrowheads="1"/>
                </p:cNvSpPr>
                <p:nvPr/>
              </p:nvSpPr>
              <p:spPr bwMode="auto">
                <a:xfrm>
                  <a:off x="5333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6" name="Rectangle 1324"/>
                <p:cNvSpPr>
                  <a:spLocks noChangeArrowheads="1"/>
                </p:cNvSpPr>
                <p:nvPr/>
              </p:nvSpPr>
              <p:spPr bwMode="auto">
                <a:xfrm>
                  <a:off x="5314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7" name="Rectangle 1325"/>
                <p:cNvSpPr>
                  <a:spLocks noChangeArrowheads="1"/>
                </p:cNvSpPr>
                <p:nvPr/>
              </p:nvSpPr>
              <p:spPr bwMode="auto">
                <a:xfrm>
                  <a:off x="5294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8" name="Rectangle 1326"/>
                <p:cNvSpPr>
                  <a:spLocks noChangeArrowheads="1"/>
                </p:cNvSpPr>
                <p:nvPr/>
              </p:nvSpPr>
              <p:spPr bwMode="auto">
                <a:xfrm>
                  <a:off x="5274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09" name="Rectangle 1327"/>
                <p:cNvSpPr>
                  <a:spLocks noChangeArrowheads="1"/>
                </p:cNvSpPr>
                <p:nvPr/>
              </p:nvSpPr>
              <p:spPr bwMode="auto">
                <a:xfrm>
                  <a:off x="525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0" name="Rectangle 1328"/>
                <p:cNvSpPr>
                  <a:spLocks noChangeArrowheads="1"/>
                </p:cNvSpPr>
                <p:nvPr/>
              </p:nvSpPr>
              <p:spPr bwMode="auto">
                <a:xfrm>
                  <a:off x="523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1" name="Rectangle 1329"/>
                <p:cNvSpPr>
                  <a:spLocks noChangeArrowheads="1"/>
                </p:cNvSpPr>
                <p:nvPr/>
              </p:nvSpPr>
              <p:spPr bwMode="auto">
                <a:xfrm>
                  <a:off x="5216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2" name="Rectangle 1330"/>
                <p:cNvSpPr>
                  <a:spLocks noChangeArrowheads="1"/>
                </p:cNvSpPr>
                <p:nvPr/>
              </p:nvSpPr>
              <p:spPr bwMode="auto">
                <a:xfrm>
                  <a:off x="519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3" name="Rectangle 1331"/>
                <p:cNvSpPr>
                  <a:spLocks noChangeArrowheads="1"/>
                </p:cNvSpPr>
                <p:nvPr/>
              </p:nvSpPr>
              <p:spPr bwMode="auto">
                <a:xfrm>
                  <a:off x="517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4" name="Rectangle 1332"/>
                <p:cNvSpPr>
                  <a:spLocks noChangeArrowheads="1"/>
                </p:cNvSpPr>
                <p:nvPr/>
              </p:nvSpPr>
              <p:spPr bwMode="auto">
                <a:xfrm>
                  <a:off x="515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5" name="Rectangle 1333"/>
                <p:cNvSpPr>
                  <a:spLocks noChangeArrowheads="1"/>
                </p:cNvSpPr>
                <p:nvPr/>
              </p:nvSpPr>
              <p:spPr bwMode="auto">
                <a:xfrm>
                  <a:off x="513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6" name="Rectangle 1334"/>
                <p:cNvSpPr>
                  <a:spLocks noChangeArrowheads="1"/>
                </p:cNvSpPr>
                <p:nvPr/>
              </p:nvSpPr>
              <p:spPr bwMode="auto">
                <a:xfrm>
                  <a:off x="5118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7" name="Rectangle 1335"/>
                <p:cNvSpPr>
                  <a:spLocks noChangeArrowheads="1"/>
                </p:cNvSpPr>
                <p:nvPr/>
              </p:nvSpPr>
              <p:spPr bwMode="auto">
                <a:xfrm>
                  <a:off x="5098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8" name="Rectangle 1336"/>
                <p:cNvSpPr>
                  <a:spLocks noChangeArrowheads="1"/>
                </p:cNvSpPr>
                <p:nvPr/>
              </p:nvSpPr>
              <p:spPr bwMode="auto">
                <a:xfrm>
                  <a:off x="5079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19" name="Rectangle 1337"/>
                <p:cNvSpPr>
                  <a:spLocks noChangeArrowheads="1"/>
                </p:cNvSpPr>
                <p:nvPr/>
              </p:nvSpPr>
              <p:spPr bwMode="auto">
                <a:xfrm>
                  <a:off x="5059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0" name="Rectangle 1338"/>
                <p:cNvSpPr>
                  <a:spLocks noChangeArrowheads="1"/>
                </p:cNvSpPr>
                <p:nvPr/>
              </p:nvSpPr>
              <p:spPr bwMode="auto">
                <a:xfrm>
                  <a:off x="5040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1" name="Rectangle 1339"/>
                <p:cNvSpPr>
                  <a:spLocks noChangeArrowheads="1"/>
                </p:cNvSpPr>
                <p:nvPr/>
              </p:nvSpPr>
              <p:spPr bwMode="auto">
                <a:xfrm>
                  <a:off x="5020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2" name="Rectangle 1340"/>
                <p:cNvSpPr>
                  <a:spLocks noChangeArrowheads="1"/>
                </p:cNvSpPr>
                <p:nvPr/>
              </p:nvSpPr>
              <p:spPr bwMode="auto">
                <a:xfrm>
                  <a:off x="5000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3" name="Rectangle 1341"/>
                <p:cNvSpPr>
                  <a:spLocks noChangeArrowheads="1"/>
                </p:cNvSpPr>
                <p:nvPr/>
              </p:nvSpPr>
              <p:spPr bwMode="auto">
                <a:xfrm>
                  <a:off x="4981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4" name="Rectangle 1342"/>
                <p:cNvSpPr>
                  <a:spLocks noChangeArrowheads="1"/>
                </p:cNvSpPr>
                <p:nvPr/>
              </p:nvSpPr>
              <p:spPr bwMode="auto">
                <a:xfrm>
                  <a:off x="4961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5" name="Rectangle 1343"/>
                <p:cNvSpPr>
                  <a:spLocks noChangeArrowheads="1"/>
                </p:cNvSpPr>
                <p:nvPr/>
              </p:nvSpPr>
              <p:spPr bwMode="auto">
                <a:xfrm>
                  <a:off x="4941" y="2278"/>
                  <a:ext cx="1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6" name="Rectangle 1344"/>
                <p:cNvSpPr>
                  <a:spLocks noChangeArrowheads="1"/>
                </p:cNvSpPr>
                <p:nvPr/>
              </p:nvSpPr>
              <p:spPr bwMode="auto">
                <a:xfrm>
                  <a:off x="4922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7" name="Rectangle 1345"/>
                <p:cNvSpPr>
                  <a:spLocks noChangeArrowheads="1"/>
                </p:cNvSpPr>
                <p:nvPr/>
              </p:nvSpPr>
              <p:spPr bwMode="auto">
                <a:xfrm>
                  <a:off x="4902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8" name="Rectangle 1346"/>
                <p:cNvSpPr>
                  <a:spLocks noChangeArrowheads="1"/>
                </p:cNvSpPr>
                <p:nvPr/>
              </p:nvSpPr>
              <p:spPr bwMode="auto">
                <a:xfrm>
                  <a:off x="4883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29" name="Rectangle 1347"/>
                <p:cNvSpPr>
                  <a:spLocks noChangeArrowheads="1"/>
                </p:cNvSpPr>
                <p:nvPr/>
              </p:nvSpPr>
              <p:spPr bwMode="auto">
                <a:xfrm>
                  <a:off x="4863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0" name="Rectangle 1348"/>
                <p:cNvSpPr>
                  <a:spLocks noChangeArrowheads="1"/>
                </p:cNvSpPr>
                <p:nvPr/>
              </p:nvSpPr>
              <p:spPr bwMode="auto">
                <a:xfrm>
                  <a:off x="4844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1" name="Rectangle 1349"/>
                <p:cNvSpPr>
                  <a:spLocks noChangeArrowheads="1"/>
                </p:cNvSpPr>
                <p:nvPr/>
              </p:nvSpPr>
              <p:spPr bwMode="auto">
                <a:xfrm>
                  <a:off x="4824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2" name="Rectangle 1350"/>
                <p:cNvSpPr>
                  <a:spLocks noChangeArrowheads="1"/>
                </p:cNvSpPr>
                <p:nvPr/>
              </p:nvSpPr>
              <p:spPr bwMode="auto">
                <a:xfrm>
                  <a:off x="4804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3" name="Rectangle 1351"/>
                <p:cNvSpPr>
                  <a:spLocks noChangeArrowheads="1"/>
                </p:cNvSpPr>
                <p:nvPr/>
              </p:nvSpPr>
              <p:spPr bwMode="auto">
                <a:xfrm>
                  <a:off x="478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4" name="Rectangle 1352"/>
                <p:cNvSpPr>
                  <a:spLocks noChangeArrowheads="1"/>
                </p:cNvSpPr>
                <p:nvPr/>
              </p:nvSpPr>
              <p:spPr bwMode="auto">
                <a:xfrm>
                  <a:off x="476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5" name="Rectangle 1353"/>
                <p:cNvSpPr>
                  <a:spLocks noChangeArrowheads="1"/>
                </p:cNvSpPr>
                <p:nvPr/>
              </p:nvSpPr>
              <p:spPr bwMode="auto">
                <a:xfrm>
                  <a:off x="474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6" name="Rectangle 1354"/>
                <p:cNvSpPr>
                  <a:spLocks noChangeArrowheads="1"/>
                </p:cNvSpPr>
                <p:nvPr/>
              </p:nvSpPr>
              <p:spPr bwMode="auto">
                <a:xfrm>
                  <a:off x="472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7" name="Rectangle 1355"/>
                <p:cNvSpPr>
                  <a:spLocks noChangeArrowheads="1"/>
                </p:cNvSpPr>
                <p:nvPr/>
              </p:nvSpPr>
              <p:spPr bwMode="auto">
                <a:xfrm>
                  <a:off x="4707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8" name="Rectangle 1356"/>
                <p:cNvSpPr>
                  <a:spLocks noChangeArrowheads="1"/>
                </p:cNvSpPr>
                <p:nvPr/>
              </p:nvSpPr>
              <p:spPr bwMode="auto">
                <a:xfrm>
                  <a:off x="468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39" name="Rectangle 1357"/>
                <p:cNvSpPr>
                  <a:spLocks noChangeArrowheads="1"/>
                </p:cNvSpPr>
                <p:nvPr/>
              </p:nvSpPr>
              <p:spPr bwMode="auto">
                <a:xfrm>
                  <a:off x="466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0" name="Rectangle 1358"/>
                <p:cNvSpPr>
                  <a:spLocks noChangeArrowheads="1"/>
                </p:cNvSpPr>
                <p:nvPr/>
              </p:nvSpPr>
              <p:spPr bwMode="auto">
                <a:xfrm>
                  <a:off x="4648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1" name="Rectangle 1359"/>
                <p:cNvSpPr>
                  <a:spLocks noChangeArrowheads="1"/>
                </p:cNvSpPr>
                <p:nvPr/>
              </p:nvSpPr>
              <p:spPr bwMode="auto">
                <a:xfrm>
                  <a:off x="4628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2" name="Rectangle 1360"/>
                <p:cNvSpPr>
                  <a:spLocks noChangeArrowheads="1"/>
                </p:cNvSpPr>
                <p:nvPr/>
              </p:nvSpPr>
              <p:spPr bwMode="auto">
                <a:xfrm>
                  <a:off x="4608" y="2278"/>
                  <a:ext cx="1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3" name="Rectangle 1361"/>
                <p:cNvSpPr>
                  <a:spLocks noChangeArrowheads="1"/>
                </p:cNvSpPr>
                <p:nvPr/>
              </p:nvSpPr>
              <p:spPr bwMode="auto">
                <a:xfrm>
                  <a:off x="4589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4" name="Rectangle 1362"/>
                <p:cNvSpPr>
                  <a:spLocks noChangeArrowheads="1"/>
                </p:cNvSpPr>
                <p:nvPr/>
              </p:nvSpPr>
              <p:spPr bwMode="auto">
                <a:xfrm>
                  <a:off x="4569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5" name="Rectangle 1363"/>
                <p:cNvSpPr>
                  <a:spLocks noChangeArrowheads="1"/>
                </p:cNvSpPr>
                <p:nvPr/>
              </p:nvSpPr>
              <p:spPr bwMode="auto">
                <a:xfrm>
                  <a:off x="4550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6" name="Rectangle 1364"/>
                <p:cNvSpPr>
                  <a:spLocks noChangeArrowheads="1"/>
                </p:cNvSpPr>
                <p:nvPr/>
              </p:nvSpPr>
              <p:spPr bwMode="auto">
                <a:xfrm>
                  <a:off x="4530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7" name="Rectangle 1365"/>
                <p:cNvSpPr>
                  <a:spLocks noChangeArrowheads="1"/>
                </p:cNvSpPr>
                <p:nvPr/>
              </p:nvSpPr>
              <p:spPr bwMode="auto">
                <a:xfrm>
                  <a:off x="4511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8" name="Rectangle 1366"/>
                <p:cNvSpPr>
                  <a:spLocks noChangeArrowheads="1"/>
                </p:cNvSpPr>
                <p:nvPr/>
              </p:nvSpPr>
              <p:spPr bwMode="auto">
                <a:xfrm>
                  <a:off x="4491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49" name="Rectangle 1367"/>
                <p:cNvSpPr>
                  <a:spLocks noChangeArrowheads="1"/>
                </p:cNvSpPr>
                <p:nvPr/>
              </p:nvSpPr>
              <p:spPr bwMode="auto">
                <a:xfrm>
                  <a:off x="4472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0" name="Rectangle 1368"/>
                <p:cNvSpPr>
                  <a:spLocks noChangeArrowheads="1"/>
                </p:cNvSpPr>
                <p:nvPr/>
              </p:nvSpPr>
              <p:spPr bwMode="auto">
                <a:xfrm>
                  <a:off x="4452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1" name="Rectangle 1369"/>
                <p:cNvSpPr>
                  <a:spLocks noChangeArrowheads="1"/>
                </p:cNvSpPr>
                <p:nvPr/>
              </p:nvSpPr>
              <p:spPr bwMode="auto">
                <a:xfrm>
                  <a:off x="4433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2" name="Rectangle 1370"/>
                <p:cNvSpPr>
                  <a:spLocks noChangeArrowheads="1"/>
                </p:cNvSpPr>
                <p:nvPr/>
              </p:nvSpPr>
              <p:spPr bwMode="auto">
                <a:xfrm>
                  <a:off x="4413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3" name="Rectangle 1371"/>
                <p:cNvSpPr>
                  <a:spLocks noChangeArrowheads="1"/>
                </p:cNvSpPr>
                <p:nvPr/>
              </p:nvSpPr>
              <p:spPr bwMode="auto">
                <a:xfrm>
                  <a:off x="4393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4" name="Rectangle 1372"/>
                <p:cNvSpPr>
                  <a:spLocks noChangeArrowheads="1"/>
                </p:cNvSpPr>
                <p:nvPr/>
              </p:nvSpPr>
              <p:spPr bwMode="auto">
                <a:xfrm>
                  <a:off x="4373" y="2278"/>
                  <a:ext cx="1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5" name="Rectangle 1373"/>
                <p:cNvSpPr>
                  <a:spLocks noChangeArrowheads="1"/>
                </p:cNvSpPr>
                <p:nvPr/>
              </p:nvSpPr>
              <p:spPr bwMode="auto">
                <a:xfrm>
                  <a:off x="4354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6" name="Rectangle 1374"/>
                <p:cNvSpPr>
                  <a:spLocks noChangeArrowheads="1"/>
                </p:cNvSpPr>
                <p:nvPr/>
              </p:nvSpPr>
              <p:spPr bwMode="auto">
                <a:xfrm>
                  <a:off x="4334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7" name="Rectangle 1375"/>
                <p:cNvSpPr>
                  <a:spLocks noChangeArrowheads="1"/>
                </p:cNvSpPr>
                <p:nvPr/>
              </p:nvSpPr>
              <p:spPr bwMode="auto">
                <a:xfrm>
                  <a:off x="431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8" name="Rectangle 1376"/>
                <p:cNvSpPr>
                  <a:spLocks noChangeArrowheads="1"/>
                </p:cNvSpPr>
                <p:nvPr/>
              </p:nvSpPr>
              <p:spPr bwMode="auto">
                <a:xfrm>
                  <a:off x="429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59" name="Rectangle 1377"/>
                <p:cNvSpPr>
                  <a:spLocks noChangeArrowheads="1"/>
                </p:cNvSpPr>
                <p:nvPr/>
              </p:nvSpPr>
              <p:spPr bwMode="auto">
                <a:xfrm>
                  <a:off x="427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0" name="Rectangle 1378"/>
                <p:cNvSpPr>
                  <a:spLocks noChangeArrowheads="1"/>
                </p:cNvSpPr>
                <p:nvPr/>
              </p:nvSpPr>
              <p:spPr bwMode="auto">
                <a:xfrm>
                  <a:off x="425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1" name="Rectangle 1379"/>
                <p:cNvSpPr>
                  <a:spLocks noChangeArrowheads="1"/>
                </p:cNvSpPr>
                <p:nvPr/>
              </p:nvSpPr>
              <p:spPr bwMode="auto">
                <a:xfrm>
                  <a:off x="4237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2" name="Rectangle 1380"/>
                <p:cNvSpPr>
                  <a:spLocks noChangeArrowheads="1"/>
                </p:cNvSpPr>
                <p:nvPr/>
              </p:nvSpPr>
              <p:spPr bwMode="auto">
                <a:xfrm>
                  <a:off x="421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3" name="Rectangle 1381"/>
                <p:cNvSpPr>
                  <a:spLocks noChangeArrowheads="1"/>
                </p:cNvSpPr>
                <p:nvPr/>
              </p:nvSpPr>
              <p:spPr bwMode="auto">
                <a:xfrm>
                  <a:off x="4198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4" name="Rectangle 1382"/>
                <p:cNvSpPr>
                  <a:spLocks noChangeArrowheads="1"/>
                </p:cNvSpPr>
                <p:nvPr/>
              </p:nvSpPr>
              <p:spPr bwMode="auto">
                <a:xfrm>
                  <a:off x="4178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5" name="Rectangle 1383"/>
                <p:cNvSpPr>
                  <a:spLocks noChangeArrowheads="1"/>
                </p:cNvSpPr>
                <p:nvPr/>
              </p:nvSpPr>
              <p:spPr bwMode="auto">
                <a:xfrm>
                  <a:off x="4159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6" name="Rectangle 1384"/>
                <p:cNvSpPr>
                  <a:spLocks noChangeArrowheads="1"/>
                </p:cNvSpPr>
                <p:nvPr/>
              </p:nvSpPr>
              <p:spPr bwMode="auto">
                <a:xfrm>
                  <a:off x="4139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7" name="Rectangle 1385"/>
                <p:cNvSpPr>
                  <a:spLocks noChangeArrowheads="1"/>
                </p:cNvSpPr>
                <p:nvPr/>
              </p:nvSpPr>
              <p:spPr bwMode="auto">
                <a:xfrm>
                  <a:off x="4119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8" name="Rectangle 1386"/>
                <p:cNvSpPr>
                  <a:spLocks noChangeArrowheads="1"/>
                </p:cNvSpPr>
                <p:nvPr/>
              </p:nvSpPr>
              <p:spPr bwMode="auto">
                <a:xfrm>
                  <a:off x="4100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69" name="Rectangle 1387"/>
                <p:cNvSpPr>
                  <a:spLocks noChangeArrowheads="1"/>
                </p:cNvSpPr>
                <p:nvPr/>
              </p:nvSpPr>
              <p:spPr bwMode="auto">
                <a:xfrm>
                  <a:off x="4080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0" name="Rectangle 1388"/>
                <p:cNvSpPr>
                  <a:spLocks noChangeArrowheads="1"/>
                </p:cNvSpPr>
                <p:nvPr/>
              </p:nvSpPr>
              <p:spPr bwMode="auto">
                <a:xfrm>
                  <a:off x="4060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1" name="Rectangle 1389"/>
                <p:cNvSpPr>
                  <a:spLocks noChangeArrowheads="1"/>
                </p:cNvSpPr>
                <p:nvPr/>
              </p:nvSpPr>
              <p:spPr bwMode="auto">
                <a:xfrm>
                  <a:off x="4041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2" name="Rectangle 1390"/>
                <p:cNvSpPr>
                  <a:spLocks noChangeArrowheads="1"/>
                </p:cNvSpPr>
                <p:nvPr/>
              </p:nvSpPr>
              <p:spPr bwMode="auto">
                <a:xfrm>
                  <a:off x="4021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3" name="Rectangle 1391"/>
                <p:cNvSpPr>
                  <a:spLocks noChangeArrowheads="1"/>
                </p:cNvSpPr>
                <p:nvPr/>
              </p:nvSpPr>
              <p:spPr bwMode="auto">
                <a:xfrm>
                  <a:off x="4002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4" name="Rectangle 1392"/>
                <p:cNvSpPr>
                  <a:spLocks noChangeArrowheads="1"/>
                </p:cNvSpPr>
                <p:nvPr/>
              </p:nvSpPr>
              <p:spPr bwMode="auto">
                <a:xfrm>
                  <a:off x="3982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5" name="Rectangle 1393"/>
                <p:cNvSpPr>
                  <a:spLocks noChangeArrowheads="1"/>
                </p:cNvSpPr>
                <p:nvPr/>
              </p:nvSpPr>
              <p:spPr bwMode="auto">
                <a:xfrm>
                  <a:off x="3963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6" name="Rectangle 1394"/>
                <p:cNvSpPr>
                  <a:spLocks noChangeArrowheads="1"/>
                </p:cNvSpPr>
                <p:nvPr/>
              </p:nvSpPr>
              <p:spPr bwMode="auto">
                <a:xfrm>
                  <a:off x="3943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7" name="Rectangle 1395"/>
                <p:cNvSpPr>
                  <a:spLocks noChangeArrowheads="1"/>
                </p:cNvSpPr>
                <p:nvPr/>
              </p:nvSpPr>
              <p:spPr bwMode="auto">
                <a:xfrm>
                  <a:off x="3923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8" name="Rectangle 1396"/>
                <p:cNvSpPr>
                  <a:spLocks noChangeArrowheads="1"/>
                </p:cNvSpPr>
                <p:nvPr/>
              </p:nvSpPr>
              <p:spPr bwMode="auto">
                <a:xfrm>
                  <a:off x="3904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79" name="Rectangle 1397"/>
                <p:cNvSpPr>
                  <a:spLocks noChangeArrowheads="1"/>
                </p:cNvSpPr>
                <p:nvPr/>
              </p:nvSpPr>
              <p:spPr bwMode="auto">
                <a:xfrm>
                  <a:off x="3884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0" name="Rectangle 1398"/>
                <p:cNvSpPr>
                  <a:spLocks noChangeArrowheads="1"/>
                </p:cNvSpPr>
                <p:nvPr/>
              </p:nvSpPr>
              <p:spPr bwMode="auto">
                <a:xfrm>
                  <a:off x="3865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1" name="Rectangle 1399"/>
                <p:cNvSpPr>
                  <a:spLocks noChangeArrowheads="1"/>
                </p:cNvSpPr>
                <p:nvPr/>
              </p:nvSpPr>
              <p:spPr bwMode="auto">
                <a:xfrm>
                  <a:off x="3845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2" name="Rectangle 1400"/>
                <p:cNvSpPr>
                  <a:spLocks noChangeArrowheads="1"/>
                </p:cNvSpPr>
                <p:nvPr/>
              </p:nvSpPr>
              <p:spPr bwMode="auto">
                <a:xfrm>
                  <a:off x="3826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3" name="Rectangle 1401"/>
                <p:cNvSpPr>
                  <a:spLocks noChangeArrowheads="1"/>
                </p:cNvSpPr>
                <p:nvPr/>
              </p:nvSpPr>
              <p:spPr bwMode="auto">
                <a:xfrm>
                  <a:off x="380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4" name="Rectangle 1402"/>
                <p:cNvSpPr>
                  <a:spLocks noChangeArrowheads="1"/>
                </p:cNvSpPr>
                <p:nvPr/>
              </p:nvSpPr>
              <p:spPr bwMode="auto">
                <a:xfrm>
                  <a:off x="3786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5" name="Rectangle 1403"/>
                <p:cNvSpPr>
                  <a:spLocks noChangeArrowheads="1"/>
                </p:cNvSpPr>
                <p:nvPr/>
              </p:nvSpPr>
              <p:spPr bwMode="auto">
                <a:xfrm>
                  <a:off x="376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6" name="Rectangle 1404"/>
                <p:cNvSpPr>
                  <a:spLocks noChangeArrowheads="1"/>
                </p:cNvSpPr>
                <p:nvPr/>
              </p:nvSpPr>
              <p:spPr bwMode="auto">
                <a:xfrm>
                  <a:off x="3747" y="2278"/>
                  <a:ext cx="10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7" name="Rectangle 1405"/>
                <p:cNvSpPr>
                  <a:spLocks noChangeArrowheads="1"/>
                </p:cNvSpPr>
                <p:nvPr/>
              </p:nvSpPr>
              <p:spPr bwMode="auto">
                <a:xfrm>
                  <a:off x="3729" y="2278"/>
                  <a:ext cx="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8" name="Freeform 1406"/>
                <p:cNvSpPr>
                  <a:spLocks noEditPoints="1"/>
                </p:cNvSpPr>
                <p:nvPr/>
              </p:nvSpPr>
              <p:spPr bwMode="auto">
                <a:xfrm>
                  <a:off x="5366" y="1604"/>
                  <a:ext cx="292" cy="1090"/>
                </a:xfrm>
                <a:custGeom>
                  <a:avLst/>
                  <a:gdLst>
                    <a:gd name="T0" fmla="*/ 246 w 292"/>
                    <a:gd name="T1" fmla="*/ 981 h 1090"/>
                    <a:gd name="T2" fmla="*/ 246 w 292"/>
                    <a:gd name="T3" fmla="*/ 982 h 1090"/>
                    <a:gd name="T4" fmla="*/ 203 w 292"/>
                    <a:gd name="T5" fmla="*/ 1090 h 1090"/>
                    <a:gd name="T6" fmla="*/ 188 w 292"/>
                    <a:gd name="T7" fmla="*/ 1084 h 1090"/>
                    <a:gd name="T8" fmla="*/ 231 w 292"/>
                    <a:gd name="T9" fmla="*/ 976 h 1090"/>
                    <a:gd name="T10" fmla="*/ 246 w 292"/>
                    <a:gd name="T11" fmla="*/ 981 h 1090"/>
                    <a:gd name="T12" fmla="*/ 276 w 292"/>
                    <a:gd name="T13" fmla="*/ 867 h 1090"/>
                    <a:gd name="T14" fmla="*/ 276 w 292"/>
                    <a:gd name="T15" fmla="*/ 868 h 1090"/>
                    <a:gd name="T16" fmla="*/ 246 w 292"/>
                    <a:gd name="T17" fmla="*/ 981 h 1090"/>
                    <a:gd name="T18" fmla="*/ 231 w 292"/>
                    <a:gd name="T19" fmla="*/ 977 h 1090"/>
                    <a:gd name="T20" fmla="*/ 260 w 292"/>
                    <a:gd name="T21" fmla="*/ 864 h 1090"/>
                    <a:gd name="T22" fmla="*/ 276 w 292"/>
                    <a:gd name="T23" fmla="*/ 867 h 1090"/>
                    <a:gd name="T24" fmla="*/ 291 w 292"/>
                    <a:gd name="T25" fmla="*/ 750 h 1090"/>
                    <a:gd name="T26" fmla="*/ 291 w 292"/>
                    <a:gd name="T27" fmla="*/ 751 h 1090"/>
                    <a:gd name="T28" fmla="*/ 276 w 292"/>
                    <a:gd name="T29" fmla="*/ 867 h 1090"/>
                    <a:gd name="T30" fmla="*/ 260 w 292"/>
                    <a:gd name="T31" fmla="*/ 865 h 1090"/>
                    <a:gd name="T32" fmla="*/ 276 w 292"/>
                    <a:gd name="T33" fmla="*/ 749 h 1090"/>
                    <a:gd name="T34" fmla="*/ 291 w 292"/>
                    <a:gd name="T35" fmla="*/ 750 h 1090"/>
                    <a:gd name="T36" fmla="*/ 292 w 292"/>
                    <a:gd name="T37" fmla="*/ 632 h 1090"/>
                    <a:gd name="T38" fmla="*/ 292 w 292"/>
                    <a:gd name="T39" fmla="*/ 633 h 1090"/>
                    <a:gd name="T40" fmla="*/ 291 w 292"/>
                    <a:gd name="T41" fmla="*/ 750 h 1090"/>
                    <a:gd name="T42" fmla="*/ 276 w 292"/>
                    <a:gd name="T43" fmla="*/ 750 h 1090"/>
                    <a:gd name="T44" fmla="*/ 277 w 292"/>
                    <a:gd name="T45" fmla="*/ 633 h 1090"/>
                    <a:gd name="T46" fmla="*/ 292 w 292"/>
                    <a:gd name="T47" fmla="*/ 632 h 1090"/>
                    <a:gd name="T48" fmla="*/ 279 w 292"/>
                    <a:gd name="T49" fmla="*/ 515 h 1090"/>
                    <a:gd name="T50" fmla="*/ 279 w 292"/>
                    <a:gd name="T51" fmla="*/ 516 h 1090"/>
                    <a:gd name="T52" fmla="*/ 292 w 292"/>
                    <a:gd name="T53" fmla="*/ 632 h 1090"/>
                    <a:gd name="T54" fmla="*/ 277 w 292"/>
                    <a:gd name="T55" fmla="*/ 634 h 1090"/>
                    <a:gd name="T56" fmla="*/ 264 w 292"/>
                    <a:gd name="T57" fmla="*/ 518 h 1090"/>
                    <a:gd name="T58" fmla="*/ 279 w 292"/>
                    <a:gd name="T59" fmla="*/ 515 h 1090"/>
                    <a:gd name="T60" fmla="*/ 252 w 292"/>
                    <a:gd name="T61" fmla="*/ 400 h 1090"/>
                    <a:gd name="T62" fmla="*/ 252 w 292"/>
                    <a:gd name="T63" fmla="*/ 401 h 1090"/>
                    <a:gd name="T64" fmla="*/ 279 w 292"/>
                    <a:gd name="T65" fmla="*/ 515 h 1090"/>
                    <a:gd name="T66" fmla="*/ 264 w 292"/>
                    <a:gd name="T67" fmla="*/ 519 h 1090"/>
                    <a:gd name="T68" fmla="*/ 237 w 292"/>
                    <a:gd name="T69" fmla="*/ 405 h 1090"/>
                    <a:gd name="T70" fmla="*/ 252 w 292"/>
                    <a:gd name="T71" fmla="*/ 400 h 1090"/>
                    <a:gd name="T72" fmla="*/ 211 w 292"/>
                    <a:gd name="T73" fmla="*/ 290 h 1090"/>
                    <a:gd name="T74" fmla="*/ 211 w 292"/>
                    <a:gd name="T75" fmla="*/ 291 h 1090"/>
                    <a:gd name="T76" fmla="*/ 252 w 292"/>
                    <a:gd name="T77" fmla="*/ 400 h 1090"/>
                    <a:gd name="T78" fmla="*/ 237 w 292"/>
                    <a:gd name="T79" fmla="*/ 406 h 1090"/>
                    <a:gd name="T80" fmla="*/ 196 w 292"/>
                    <a:gd name="T81" fmla="*/ 296 h 1090"/>
                    <a:gd name="T82" fmla="*/ 211 w 292"/>
                    <a:gd name="T83" fmla="*/ 290 h 1090"/>
                    <a:gd name="T84" fmla="*/ 156 w 292"/>
                    <a:gd name="T85" fmla="*/ 185 h 1090"/>
                    <a:gd name="T86" fmla="*/ 156 w 292"/>
                    <a:gd name="T87" fmla="*/ 186 h 1090"/>
                    <a:gd name="T88" fmla="*/ 211 w 292"/>
                    <a:gd name="T89" fmla="*/ 290 h 1090"/>
                    <a:gd name="T90" fmla="*/ 197 w 292"/>
                    <a:gd name="T91" fmla="*/ 297 h 1090"/>
                    <a:gd name="T92" fmla="*/ 143 w 292"/>
                    <a:gd name="T93" fmla="*/ 194 h 1090"/>
                    <a:gd name="T94" fmla="*/ 156 w 292"/>
                    <a:gd name="T95" fmla="*/ 185 h 1090"/>
                    <a:gd name="T96" fmla="*/ 89 w 292"/>
                    <a:gd name="T97" fmla="*/ 88 h 1090"/>
                    <a:gd name="T98" fmla="*/ 90 w 292"/>
                    <a:gd name="T99" fmla="*/ 89 h 1090"/>
                    <a:gd name="T100" fmla="*/ 156 w 292"/>
                    <a:gd name="T101" fmla="*/ 185 h 1090"/>
                    <a:gd name="T102" fmla="*/ 143 w 292"/>
                    <a:gd name="T103" fmla="*/ 194 h 1090"/>
                    <a:gd name="T104" fmla="*/ 77 w 292"/>
                    <a:gd name="T105" fmla="*/ 98 h 1090"/>
                    <a:gd name="T106" fmla="*/ 89 w 292"/>
                    <a:gd name="T107" fmla="*/ 88 h 1090"/>
                    <a:gd name="T108" fmla="*/ 11 w 292"/>
                    <a:gd name="T109" fmla="*/ 0 h 1090"/>
                    <a:gd name="T110" fmla="*/ 89 w 292"/>
                    <a:gd name="T111" fmla="*/ 88 h 1090"/>
                    <a:gd name="T112" fmla="*/ 78 w 292"/>
                    <a:gd name="T113" fmla="*/ 98 h 1090"/>
                    <a:gd name="T114" fmla="*/ 0 w 292"/>
                    <a:gd name="T115" fmla="*/ 11 h 1090"/>
                    <a:gd name="T116" fmla="*/ 11 w 292"/>
                    <a:gd name="T117" fmla="*/ 0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1090">
                      <a:moveTo>
                        <a:pt x="246" y="981"/>
                      </a:moveTo>
                      <a:lnTo>
                        <a:pt x="246" y="982"/>
                      </a:lnTo>
                      <a:lnTo>
                        <a:pt x="203" y="1090"/>
                      </a:lnTo>
                      <a:lnTo>
                        <a:pt x="188" y="1084"/>
                      </a:lnTo>
                      <a:lnTo>
                        <a:pt x="231" y="976"/>
                      </a:lnTo>
                      <a:lnTo>
                        <a:pt x="246" y="981"/>
                      </a:lnTo>
                      <a:close/>
                      <a:moveTo>
                        <a:pt x="276" y="867"/>
                      </a:moveTo>
                      <a:lnTo>
                        <a:pt x="276" y="868"/>
                      </a:lnTo>
                      <a:lnTo>
                        <a:pt x="246" y="981"/>
                      </a:lnTo>
                      <a:lnTo>
                        <a:pt x="231" y="977"/>
                      </a:lnTo>
                      <a:lnTo>
                        <a:pt x="260" y="864"/>
                      </a:lnTo>
                      <a:lnTo>
                        <a:pt x="276" y="867"/>
                      </a:lnTo>
                      <a:close/>
                      <a:moveTo>
                        <a:pt x="291" y="750"/>
                      </a:moveTo>
                      <a:lnTo>
                        <a:pt x="291" y="751"/>
                      </a:lnTo>
                      <a:lnTo>
                        <a:pt x="276" y="867"/>
                      </a:lnTo>
                      <a:lnTo>
                        <a:pt x="260" y="865"/>
                      </a:lnTo>
                      <a:lnTo>
                        <a:pt x="276" y="749"/>
                      </a:lnTo>
                      <a:lnTo>
                        <a:pt x="291" y="750"/>
                      </a:lnTo>
                      <a:close/>
                      <a:moveTo>
                        <a:pt x="292" y="632"/>
                      </a:moveTo>
                      <a:lnTo>
                        <a:pt x="292" y="633"/>
                      </a:lnTo>
                      <a:lnTo>
                        <a:pt x="291" y="750"/>
                      </a:lnTo>
                      <a:lnTo>
                        <a:pt x="276" y="750"/>
                      </a:lnTo>
                      <a:lnTo>
                        <a:pt x="277" y="633"/>
                      </a:lnTo>
                      <a:lnTo>
                        <a:pt x="292" y="632"/>
                      </a:lnTo>
                      <a:close/>
                      <a:moveTo>
                        <a:pt x="279" y="515"/>
                      </a:moveTo>
                      <a:lnTo>
                        <a:pt x="279" y="516"/>
                      </a:lnTo>
                      <a:lnTo>
                        <a:pt x="292" y="632"/>
                      </a:lnTo>
                      <a:lnTo>
                        <a:pt x="277" y="634"/>
                      </a:lnTo>
                      <a:lnTo>
                        <a:pt x="264" y="518"/>
                      </a:lnTo>
                      <a:lnTo>
                        <a:pt x="279" y="515"/>
                      </a:lnTo>
                      <a:close/>
                      <a:moveTo>
                        <a:pt x="252" y="400"/>
                      </a:moveTo>
                      <a:lnTo>
                        <a:pt x="252" y="401"/>
                      </a:lnTo>
                      <a:lnTo>
                        <a:pt x="279" y="515"/>
                      </a:lnTo>
                      <a:lnTo>
                        <a:pt x="264" y="519"/>
                      </a:lnTo>
                      <a:lnTo>
                        <a:pt x="237" y="405"/>
                      </a:lnTo>
                      <a:lnTo>
                        <a:pt x="252" y="400"/>
                      </a:lnTo>
                      <a:close/>
                      <a:moveTo>
                        <a:pt x="211" y="290"/>
                      </a:moveTo>
                      <a:lnTo>
                        <a:pt x="211" y="291"/>
                      </a:lnTo>
                      <a:lnTo>
                        <a:pt x="252" y="400"/>
                      </a:lnTo>
                      <a:lnTo>
                        <a:pt x="237" y="406"/>
                      </a:lnTo>
                      <a:lnTo>
                        <a:pt x="196" y="296"/>
                      </a:lnTo>
                      <a:lnTo>
                        <a:pt x="211" y="290"/>
                      </a:lnTo>
                      <a:close/>
                      <a:moveTo>
                        <a:pt x="156" y="185"/>
                      </a:moveTo>
                      <a:lnTo>
                        <a:pt x="156" y="186"/>
                      </a:lnTo>
                      <a:lnTo>
                        <a:pt x="211" y="290"/>
                      </a:lnTo>
                      <a:lnTo>
                        <a:pt x="197" y="297"/>
                      </a:lnTo>
                      <a:lnTo>
                        <a:pt x="143" y="194"/>
                      </a:lnTo>
                      <a:lnTo>
                        <a:pt x="156" y="185"/>
                      </a:lnTo>
                      <a:close/>
                      <a:moveTo>
                        <a:pt x="89" y="88"/>
                      </a:moveTo>
                      <a:lnTo>
                        <a:pt x="90" y="89"/>
                      </a:lnTo>
                      <a:lnTo>
                        <a:pt x="156" y="185"/>
                      </a:lnTo>
                      <a:lnTo>
                        <a:pt x="143" y="194"/>
                      </a:lnTo>
                      <a:lnTo>
                        <a:pt x="77" y="98"/>
                      </a:lnTo>
                      <a:lnTo>
                        <a:pt x="89" y="88"/>
                      </a:lnTo>
                      <a:close/>
                      <a:moveTo>
                        <a:pt x="11" y="0"/>
                      </a:moveTo>
                      <a:lnTo>
                        <a:pt x="89" y="88"/>
                      </a:lnTo>
                      <a:lnTo>
                        <a:pt x="78" y="98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89" name="Freeform 1407"/>
                <p:cNvSpPr>
                  <a:spLocks noEditPoints="1"/>
                </p:cNvSpPr>
                <p:nvPr/>
              </p:nvSpPr>
              <p:spPr bwMode="auto">
                <a:xfrm>
                  <a:off x="5368" y="1603"/>
                  <a:ext cx="293" cy="1095"/>
                </a:xfrm>
                <a:custGeom>
                  <a:avLst/>
                  <a:gdLst>
                    <a:gd name="T0" fmla="*/ 246 w 293"/>
                    <a:gd name="T1" fmla="*/ 985 h 1095"/>
                    <a:gd name="T2" fmla="*/ 245 w 293"/>
                    <a:gd name="T3" fmla="*/ 986 h 1095"/>
                    <a:gd name="T4" fmla="*/ 202 w 293"/>
                    <a:gd name="T5" fmla="*/ 1095 h 1095"/>
                    <a:gd name="T6" fmla="*/ 187 w 293"/>
                    <a:gd name="T7" fmla="*/ 1089 h 1095"/>
                    <a:gd name="T8" fmla="*/ 231 w 293"/>
                    <a:gd name="T9" fmla="*/ 980 h 1095"/>
                    <a:gd name="T10" fmla="*/ 246 w 293"/>
                    <a:gd name="T11" fmla="*/ 985 h 1095"/>
                    <a:gd name="T12" fmla="*/ 276 w 293"/>
                    <a:gd name="T13" fmla="*/ 871 h 1095"/>
                    <a:gd name="T14" fmla="*/ 276 w 293"/>
                    <a:gd name="T15" fmla="*/ 872 h 1095"/>
                    <a:gd name="T16" fmla="*/ 246 w 293"/>
                    <a:gd name="T17" fmla="*/ 985 h 1095"/>
                    <a:gd name="T18" fmla="*/ 231 w 293"/>
                    <a:gd name="T19" fmla="*/ 981 h 1095"/>
                    <a:gd name="T20" fmla="*/ 260 w 293"/>
                    <a:gd name="T21" fmla="*/ 868 h 1095"/>
                    <a:gd name="T22" fmla="*/ 276 w 293"/>
                    <a:gd name="T23" fmla="*/ 871 h 1095"/>
                    <a:gd name="T24" fmla="*/ 292 w 293"/>
                    <a:gd name="T25" fmla="*/ 753 h 1095"/>
                    <a:gd name="T26" fmla="*/ 291 w 293"/>
                    <a:gd name="T27" fmla="*/ 754 h 1095"/>
                    <a:gd name="T28" fmla="*/ 276 w 293"/>
                    <a:gd name="T29" fmla="*/ 871 h 1095"/>
                    <a:gd name="T30" fmla="*/ 260 w 293"/>
                    <a:gd name="T31" fmla="*/ 869 h 1095"/>
                    <a:gd name="T32" fmla="*/ 276 w 293"/>
                    <a:gd name="T33" fmla="*/ 752 h 1095"/>
                    <a:gd name="T34" fmla="*/ 292 w 293"/>
                    <a:gd name="T35" fmla="*/ 753 h 1095"/>
                    <a:gd name="T36" fmla="*/ 293 w 293"/>
                    <a:gd name="T37" fmla="*/ 635 h 1095"/>
                    <a:gd name="T38" fmla="*/ 293 w 293"/>
                    <a:gd name="T39" fmla="*/ 636 h 1095"/>
                    <a:gd name="T40" fmla="*/ 292 w 293"/>
                    <a:gd name="T41" fmla="*/ 753 h 1095"/>
                    <a:gd name="T42" fmla="*/ 276 w 293"/>
                    <a:gd name="T43" fmla="*/ 753 h 1095"/>
                    <a:gd name="T44" fmla="*/ 278 w 293"/>
                    <a:gd name="T45" fmla="*/ 635 h 1095"/>
                    <a:gd name="T46" fmla="*/ 293 w 293"/>
                    <a:gd name="T47" fmla="*/ 635 h 1095"/>
                    <a:gd name="T48" fmla="*/ 280 w 293"/>
                    <a:gd name="T49" fmla="*/ 517 h 1095"/>
                    <a:gd name="T50" fmla="*/ 280 w 293"/>
                    <a:gd name="T51" fmla="*/ 518 h 1095"/>
                    <a:gd name="T52" fmla="*/ 293 w 293"/>
                    <a:gd name="T53" fmla="*/ 635 h 1095"/>
                    <a:gd name="T54" fmla="*/ 278 w 293"/>
                    <a:gd name="T55" fmla="*/ 636 h 1095"/>
                    <a:gd name="T56" fmla="*/ 265 w 293"/>
                    <a:gd name="T57" fmla="*/ 520 h 1095"/>
                    <a:gd name="T58" fmla="*/ 280 w 293"/>
                    <a:gd name="T59" fmla="*/ 517 h 1095"/>
                    <a:gd name="T60" fmla="*/ 252 w 293"/>
                    <a:gd name="T61" fmla="*/ 402 h 1095"/>
                    <a:gd name="T62" fmla="*/ 253 w 293"/>
                    <a:gd name="T63" fmla="*/ 403 h 1095"/>
                    <a:gd name="T64" fmla="*/ 280 w 293"/>
                    <a:gd name="T65" fmla="*/ 517 h 1095"/>
                    <a:gd name="T66" fmla="*/ 265 w 293"/>
                    <a:gd name="T67" fmla="*/ 521 h 1095"/>
                    <a:gd name="T68" fmla="*/ 238 w 293"/>
                    <a:gd name="T69" fmla="*/ 406 h 1095"/>
                    <a:gd name="T70" fmla="*/ 252 w 293"/>
                    <a:gd name="T71" fmla="*/ 402 h 1095"/>
                    <a:gd name="T72" fmla="*/ 211 w 293"/>
                    <a:gd name="T73" fmla="*/ 291 h 1095"/>
                    <a:gd name="T74" fmla="*/ 211 w 293"/>
                    <a:gd name="T75" fmla="*/ 292 h 1095"/>
                    <a:gd name="T76" fmla="*/ 252 w 293"/>
                    <a:gd name="T77" fmla="*/ 402 h 1095"/>
                    <a:gd name="T78" fmla="*/ 238 w 293"/>
                    <a:gd name="T79" fmla="*/ 407 h 1095"/>
                    <a:gd name="T80" fmla="*/ 197 w 293"/>
                    <a:gd name="T81" fmla="*/ 297 h 1095"/>
                    <a:gd name="T82" fmla="*/ 211 w 293"/>
                    <a:gd name="T83" fmla="*/ 291 h 1095"/>
                    <a:gd name="T84" fmla="*/ 156 w 293"/>
                    <a:gd name="T85" fmla="*/ 186 h 1095"/>
                    <a:gd name="T86" fmla="*/ 157 w 293"/>
                    <a:gd name="T87" fmla="*/ 186 h 1095"/>
                    <a:gd name="T88" fmla="*/ 211 w 293"/>
                    <a:gd name="T89" fmla="*/ 291 h 1095"/>
                    <a:gd name="T90" fmla="*/ 197 w 293"/>
                    <a:gd name="T91" fmla="*/ 298 h 1095"/>
                    <a:gd name="T92" fmla="*/ 143 w 293"/>
                    <a:gd name="T93" fmla="*/ 193 h 1095"/>
                    <a:gd name="T94" fmla="*/ 156 w 293"/>
                    <a:gd name="T95" fmla="*/ 186 h 1095"/>
                    <a:gd name="T96" fmla="*/ 89 w 293"/>
                    <a:gd name="T97" fmla="*/ 88 h 1095"/>
                    <a:gd name="T98" fmla="*/ 90 w 293"/>
                    <a:gd name="T99" fmla="*/ 89 h 1095"/>
                    <a:gd name="T100" fmla="*/ 156 w 293"/>
                    <a:gd name="T101" fmla="*/ 186 h 1095"/>
                    <a:gd name="T102" fmla="*/ 143 w 293"/>
                    <a:gd name="T103" fmla="*/ 195 h 1095"/>
                    <a:gd name="T104" fmla="*/ 77 w 293"/>
                    <a:gd name="T105" fmla="*/ 97 h 1095"/>
                    <a:gd name="T106" fmla="*/ 89 w 293"/>
                    <a:gd name="T107" fmla="*/ 88 h 1095"/>
                    <a:gd name="T108" fmla="*/ 12 w 293"/>
                    <a:gd name="T109" fmla="*/ 0 h 1095"/>
                    <a:gd name="T110" fmla="*/ 89 w 293"/>
                    <a:gd name="T111" fmla="*/ 88 h 1095"/>
                    <a:gd name="T112" fmla="*/ 78 w 293"/>
                    <a:gd name="T113" fmla="*/ 98 h 1095"/>
                    <a:gd name="T114" fmla="*/ 0 w 293"/>
                    <a:gd name="T115" fmla="*/ 10 h 1095"/>
                    <a:gd name="T116" fmla="*/ 12 w 293"/>
                    <a:gd name="T117" fmla="*/ 0 h 10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3" h="1095">
                      <a:moveTo>
                        <a:pt x="246" y="985"/>
                      </a:moveTo>
                      <a:lnTo>
                        <a:pt x="245" y="986"/>
                      </a:lnTo>
                      <a:lnTo>
                        <a:pt x="202" y="1095"/>
                      </a:lnTo>
                      <a:lnTo>
                        <a:pt x="187" y="1089"/>
                      </a:lnTo>
                      <a:lnTo>
                        <a:pt x="231" y="980"/>
                      </a:lnTo>
                      <a:lnTo>
                        <a:pt x="246" y="985"/>
                      </a:lnTo>
                      <a:close/>
                      <a:moveTo>
                        <a:pt x="276" y="871"/>
                      </a:moveTo>
                      <a:lnTo>
                        <a:pt x="276" y="872"/>
                      </a:lnTo>
                      <a:lnTo>
                        <a:pt x="246" y="985"/>
                      </a:lnTo>
                      <a:lnTo>
                        <a:pt x="231" y="981"/>
                      </a:lnTo>
                      <a:lnTo>
                        <a:pt x="260" y="868"/>
                      </a:lnTo>
                      <a:lnTo>
                        <a:pt x="276" y="871"/>
                      </a:lnTo>
                      <a:close/>
                      <a:moveTo>
                        <a:pt x="292" y="753"/>
                      </a:moveTo>
                      <a:lnTo>
                        <a:pt x="291" y="754"/>
                      </a:lnTo>
                      <a:lnTo>
                        <a:pt x="276" y="871"/>
                      </a:lnTo>
                      <a:lnTo>
                        <a:pt x="260" y="869"/>
                      </a:lnTo>
                      <a:lnTo>
                        <a:pt x="276" y="752"/>
                      </a:lnTo>
                      <a:lnTo>
                        <a:pt x="292" y="753"/>
                      </a:lnTo>
                      <a:close/>
                      <a:moveTo>
                        <a:pt x="293" y="635"/>
                      </a:moveTo>
                      <a:lnTo>
                        <a:pt x="293" y="636"/>
                      </a:lnTo>
                      <a:lnTo>
                        <a:pt x="292" y="753"/>
                      </a:lnTo>
                      <a:lnTo>
                        <a:pt x="276" y="753"/>
                      </a:lnTo>
                      <a:lnTo>
                        <a:pt x="278" y="635"/>
                      </a:lnTo>
                      <a:lnTo>
                        <a:pt x="293" y="635"/>
                      </a:lnTo>
                      <a:close/>
                      <a:moveTo>
                        <a:pt x="280" y="517"/>
                      </a:moveTo>
                      <a:lnTo>
                        <a:pt x="280" y="518"/>
                      </a:lnTo>
                      <a:lnTo>
                        <a:pt x="293" y="635"/>
                      </a:lnTo>
                      <a:lnTo>
                        <a:pt x="278" y="636"/>
                      </a:lnTo>
                      <a:lnTo>
                        <a:pt x="265" y="520"/>
                      </a:lnTo>
                      <a:lnTo>
                        <a:pt x="280" y="517"/>
                      </a:lnTo>
                      <a:close/>
                      <a:moveTo>
                        <a:pt x="252" y="402"/>
                      </a:moveTo>
                      <a:lnTo>
                        <a:pt x="253" y="403"/>
                      </a:lnTo>
                      <a:lnTo>
                        <a:pt x="280" y="517"/>
                      </a:lnTo>
                      <a:lnTo>
                        <a:pt x="265" y="521"/>
                      </a:lnTo>
                      <a:lnTo>
                        <a:pt x="238" y="406"/>
                      </a:lnTo>
                      <a:lnTo>
                        <a:pt x="252" y="402"/>
                      </a:lnTo>
                      <a:close/>
                      <a:moveTo>
                        <a:pt x="211" y="291"/>
                      </a:moveTo>
                      <a:lnTo>
                        <a:pt x="211" y="292"/>
                      </a:lnTo>
                      <a:lnTo>
                        <a:pt x="252" y="402"/>
                      </a:lnTo>
                      <a:lnTo>
                        <a:pt x="238" y="407"/>
                      </a:lnTo>
                      <a:lnTo>
                        <a:pt x="197" y="297"/>
                      </a:lnTo>
                      <a:lnTo>
                        <a:pt x="211" y="291"/>
                      </a:lnTo>
                      <a:close/>
                      <a:moveTo>
                        <a:pt x="156" y="186"/>
                      </a:moveTo>
                      <a:lnTo>
                        <a:pt x="157" y="186"/>
                      </a:lnTo>
                      <a:lnTo>
                        <a:pt x="211" y="291"/>
                      </a:lnTo>
                      <a:lnTo>
                        <a:pt x="197" y="298"/>
                      </a:lnTo>
                      <a:lnTo>
                        <a:pt x="143" y="193"/>
                      </a:lnTo>
                      <a:lnTo>
                        <a:pt x="156" y="186"/>
                      </a:lnTo>
                      <a:close/>
                      <a:moveTo>
                        <a:pt x="89" y="88"/>
                      </a:moveTo>
                      <a:lnTo>
                        <a:pt x="90" y="89"/>
                      </a:lnTo>
                      <a:lnTo>
                        <a:pt x="156" y="186"/>
                      </a:lnTo>
                      <a:lnTo>
                        <a:pt x="143" y="195"/>
                      </a:lnTo>
                      <a:lnTo>
                        <a:pt x="77" y="97"/>
                      </a:lnTo>
                      <a:lnTo>
                        <a:pt x="89" y="88"/>
                      </a:lnTo>
                      <a:close/>
                      <a:moveTo>
                        <a:pt x="12" y="0"/>
                      </a:moveTo>
                      <a:lnTo>
                        <a:pt x="89" y="88"/>
                      </a:lnTo>
                      <a:lnTo>
                        <a:pt x="78" y="98"/>
                      </a:lnTo>
                      <a:lnTo>
                        <a:pt x="0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0" name="Rectangle 1408"/>
                <p:cNvSpPr>
                  <a:spLocks noChangeArrowheads="1"/>
                </p:cNvSpPr>
                <p:nvPr/>
              </p:nvSpPr>
              <p:spPr bwMode="auto">
                <a:xfrm>
                  <a:off x="4786" y="3126"/>
                  <a:ext cx="15" cy="9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1" name="Rectangle 1409"/>
                <p:cNvSpPr>
                  <a:spLocks noChangeArrowheads="1"/>
                </p:cNvSpPr>
                <p:nvPr/>
              </p:nvSpPr>
              <p:spPr bwMode="auto">
                <a:xfrm>
                  <a:off x="4752" y="3197"/>
                  <a:ext cx="15" cy="2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2" name="Freeform 1410"/>
                <p:cNvSpPr>
                  <a:spLocks noEditPoints="1"/>
                </p:cNvSpPr>
                <p:nvPr/>
              </p:nvSpPr>
              <p:spPr bwMode="auto">
                <a:xfrm>
                  <a:off x="4805" y="3216"/>
                  <a:ext cx="22" cy="16"/>
                </a:xfrm>
                <a:custGeom>
                  <a:avLst/>
                  <a:gdLst>
                    <a:gd name="T0" fmla="*/ 22 w 22"/>
                    <a:gd name="T1" fmla="*/ 0 h 16"/>
                    <a:gd name="T2" fmla="*/ 22 w 22"/>
                    <a:gd name="T3" fmla="*/ 1 h 16"/>
                    <a:gd name="T4" fmla="*/ 22 w 22"/>
                    <a:gd name="T5" fmla="*/ 1 h 16"/>
                    <a:gd name="T6" fmla="*/ 22 w 22"/>
                    <a:gd name="T7" fmla="*/ 16 h 16"/>
                    <a:gd name="T8" fmla="*/ 22 w 22"/>
                    <a:gd name="T9" fmla="*/ 16 h 16"/>
                    <a:gd name="T10" fmla="*/ 22 w 22"/>
                    <a:gd name="T11" fmla="*/ 0 h 16"/>
                    <a:gd name="T12" fmla="*/ 22 w 22"/>
                    <a:gd name="T13" fmla="*/ 0 h 16"/>
                    <a:gd name="T14" fmla="*/ 22 w 22"/>
                    <a:gd name="T15" fmla="*/ 0 h 16"/>
                    <a:gd name="T16" fmla="*/ 22 w 22"/>
                    <a:gd name="T17" fmla="*/ 16 h 16"/>
                    <a:gd name="T18" fmla="*/ 22 w 22"/>
                    <a:gd name="T19" fmla="*/ 16 h 16"/>
                    <a:gd name="T20" fmla="*/ 22 w 22"/>
                    <a:gd name="T21" fmla="*/ 0 h 16"/>
                    <a:gd name="T22" fmla="*/ 20 w 22"/>
                    <a:gd name="T23" fmla="*/ 1 h 16"/>
                    <a:gd name="T24" fmla="*/ 20 w 22"/>
                    <a:gd name="T25" fmla="*/ 0 h 16"/>
                    <a:gd name="T26" fmla="*/ 22 w 22"/>
                    <a:gd name="T27" fmla="*/ 0 h 16"/>
                    <a:gd name="T28" fmla="*/ 22 w 22"/>
                    <a:gd name="T29" fmla="*/ 16 h 16"/>
                    <a:gd name="T30" fmla="*/ 20 w 22"/>
                    <a:gd name="T31" fmla="*/ 16 h 16"/>
                    <a:gd name="T32" fmla="*/ 20 w 22"/>
                    <a:gd name="T33" fmla="*/ 1 h 16"/>
                    <a:gd name="T34" fmla="*/ 19 w 22"/>
                    <a:gd name="T35" fmla="*/ 0 h 16"/>
                    <a:gd name="T36" fmla="*/ 19 w 22"/>
                    <a:gd name="T37" fmla="*/ 1 h 16"/>
                    <a:gd name="T38" fmla="*/ 20 w 22"/>
                    <a:gd name="T39" fmla="*/ 1 h 16"/>
                    <a:gd name="T40" fmla="*/ 20 w 22"/>
                    <a:gd name="T41" fmla="*/ 16 h 16"/>
                    <a:gd name="T42" fmla="*/ 19 w 22"/>
                    <a:gd name="T43" fmla="*/ 16 h 16"/>
                    <a:gd name="T44" fmla="*/ 19 w 22"/>
                    <a:gd name="T45" fmla="*/ 0 h 16"/>
                    <a:gd name="T46" fmla="*/ 17 w 22"/>
                    <a:gd name="T47" fmla="*/ 0 h 16"/>
                    <a:gd name="T48" fmla="*/ 19 w 22"/>
                    <a:gd name="T49" fmla="*/ 0 h 16"/>
                    <a:gd name="T50" fmla="*/ 19 w 22"/>
                    <a:gd name="T51" fmla="*/ 16 h 16"/>
                    <a:gd name="T52" fmla="*/ 17 w 22"/>
                    <a:gd name="T53" fmla="*/ 16 h 16"/>
                    <a:gd name="T54" fmla="*/ 17 w 22"/>
                    <a:gd name="T55" fmla="*/ 0 h 16"/>
                    <a:gd name="T56" fmla="*/ 14 w 22"/>
                    <a:gd name="T57" fmla="*/ 0 h 16"/>
                    <a:gd name="T58" fmla="*/ 17 w 22"/>
                    <a:gd name="T59" fmla="*/ 0 h 16"/>
                    <a:gd name="T60" fmla="*/ 17 w 22"/>
                    <a:gd name="T61" fmla="*/ 16 h 16"/>
                    <a:gd name="T62" fmla="*/ 14 w 22"/>
                    <a:gd name="T63" fmla="*/ 16 h 16"/>
                    <a:gd name="T64" fmla="*/ 14 w 22"/>
                    <a:gd name="T65" fmla="*/ 0 h 16"/>
                    <a:gd name="T66" fmla="*/ 11 w 22"/>
                    <a:gd name="T67" fmla="*/ 0 h 16"/>
                    <a:gd name="T68" fmla="*/ 14 w 22"/>
                    <a:gd name="T69" fmla="*/ 0 h 16"/>
                    <a:gd name="T70" fmla="*/ 14 w 22"/>
                    <a:gd name="T71" fmla="*/ 16 h 16"/>
                    <a:gd name="T72" fmla="*/ 11 w 22"/>
                    <a:gd name="T73" fmla="*/ 16 h 16"/>
                    <a:gd name="T74" fmla="*/ 11 w 22"/>
                    <a:gd name="T75" fmla="*/ 0 h 16"/>
                    <a:gd name="T76" fmla="*/ 8 w 22"/>
                    <a:gd name="T77" fmla="*/ 0 h 16"/>
                    <a:gd name="T78" fmla="*/ 11 w 22"/>
                    <a:gd name="T79" fmla="*/ 0 h 16"/>
                    <a:gd name="T80" fmla="*/ 11 w 22"/>
                    <a:gd name="T81" fmla="*/ 16 h 16"/>
                    <a:gd name="T82" fmla="*/ 8 w 22"/>
                    <a:gd name="T83" fmla="*/ 16 h 16"/>
                    <a:gd name="T84" fmla="*/ 8 w 22"/>
                    <a:gd name="T85" fmla="*/ 0 h 16"/>
                    <a:gd name="T86" fmla="*/ 4 w 22"/>
                    <a:gd name="T87" fmla="*/ 0 h 16"/>
                    <a:gd name="T88" fmla="*/ 8 w 22"/>
                    <a:gd name="T89" fmla="*/ 0 h 16"/>
                    <a:gd name="T90" fmla="*/ 8 w 22"/>
                    <a:gd name="T91" fmla="*/ 16 h 16"/>
                    <a:gd name="T92" fmla="*/ 4 w 22"/>
                    <a:gd name="T93" fmla="*/ 16 h 16"/>
                    <a:gd name="T94" fmla="*/ 4 w 22"/>
                    <a:gd name="T95" fmla="*/ 0 h 16"/>
                    <a:gd name="T96" fmla="*/ 0 w 22"/>
                    <a:gd name="T97" fmla="*/ 0 h 16"/>
                    <a:gd name="T98" fmla="*/ 4 w 22"/>
                    <a:gd name="T99" fmla="*/ 0 h 16"/>
                    <a:gd name="T100" fmla="*/ 4 w 22"/>
                    <a:gd name="T101" fmla="*/ 16 h 16"/>
                    <a:gd name="T102" fmla="*/ 0 w 22"/>
                    <a:gd name="T103" fmla="*/ 16 h 16"/>
                    <a:gd name="T104" fmla="*/ 0 w 22"/>
                    <a:gd name="T10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2" h="16">
                      <a:moveTo>
                        <a:pt x="22" y="0"/>
                      </a:moveTo>
                      <a:lnTo>
                        <a:pt x="22" y="1"/>
                      </a:lnTo>
                      <a:lnTo>
                        <a:pt x="22" y="1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2" y="0"/>
                      </a:lnTo>
                      <a:close/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2" y="0"/>
                      </a:lnTo>
                      <a:close/>
                      <a:moveTo>
                        <a:pt x="20" y="1"/>
                      </a:moveTo>
                      <a:lnTo>
                        <a:pt x="20" y="0"/>
                      </a:lnTo>
                      <a:lnTo>
                        <a:pt x="22" y="0"/>
                      </a:lnTo>
                      <a:lnTo>
                        <a:pt x="22" y="16"/>
                      </a:lnTo>
                      <a:lnTo>
                        <a:pt x="20" y="16"/>
                      </a:lnTo>
                      <a:lnTo>
                        <a:pt x="20" y="1"/>
                      </a:lnTo>
                      <a:close/>
                      <a:moveTo>
                        <a:pt x="19" y="0"/>
                      </a:moveTo>
                      <a:lnTo>
                        <a:pt x="19" y="1"/>
                      </a:lnTo>
                      <a:lnTo>
                        <a:pt x="20" y="1"/>
                      </a:lnTo>
                      <a:lnTo>
                        <a:pt x="20" y="16"/>
                      </a:lnTo>
                      <a:lnTo>
                        <a:pt x="19" y="16"/>
                      </a:lnTo>
                      <a:lnTo>
                        <a:pt x="19" y="0"/>
                      </a:lnTo>
                      <a:close/>
                      <a:moveTo>
                        <a:pt x="17" y="0"/>
                      </a:moveTo>
                      <a:lnTo>
                        <a:pt x="19" y="0"/>
                      </a:lnTo>
                      <a:lnTo>
                        <a:pt x="19" y="16"/>
                      </a:lnTo>
                      <a:lnTo>
                        <a:pt x="17" y="16"/>
                      </a:lnTo>
                      <a:lnTo>
                        <a:pt x="17" y="0"/>
                      </a:lnTo>
                      <a:close/>
                      <a:moveTo>
                        <a:pt x="14" y="0"/>
                      </a:moveTo>
                      <a:lnTo>
                        <a:pt x="17" y="0"/>
                      </a:lnTo>
                      <a:lnTo>
                        <a:pt x="17" y="16"/>
                      </a:lnTo>
                      <a:lnTo>
                        <a:pt x="14" y="16"/>
                      </a:lnTo>
                      <a:lnTo>
                        <a:pt x="14" y="0"/>
                      </a:lnTo>
                      <a:close/>
                      <a:moveTo>
                        <a:pt x="11" y="0"/>
                      </a:moveTo>
                      <a:lnTo>
                        <a:pt x="14" y="0"/>
                      </a:lnTo>
                      <a:lnTo>
                        <a:pt x="14" y="16"/>
                      </a:lnTo>
                      <a:lnTo>
                        <a:pt x="11" y="16"/>
                      </a:lnTo>
                      <a:lnTo>
                        <a:pt x="11" y="0"/>
                      </a:lnTo>
                      <a:close/>
                      <a:moveTo>
                        <a:pt x="8" y="0"/>
                      </a:moveTo>
                      <a:lnTo>
                        <a:pt x="11" y="0"/>
                      </a:lnTo>
                      <a:lnTo>
                        <a:pt x="11" y="16"/>
                      </a:lnTo>
                      <a:lnTo>
                        <a:pt x="8" y="16"/>
                      </a:lnTo>
                      <a:lnTo>
                        <a:pt x="8" y="0"/>
                      </a:lnTo>
                      <a:close/>
                      <a:moveTo>
                        <a:pt x="4" y="0"/>
                      </a:move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4" y="0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3" name="Rectangle 1411"/>
                <p:cNvSpPr>
                  <a:spLocks noChangeArrowheads="1"/>
                </p:cNvSpPr>
                <p:nvPr/>
              </p:nvSpPr>
              <p:spPr bwMode="auto">
                <a:xfrm>
                  <a:off x="4795" y="3216"/>
                  <a:ext cx="5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4" name="Freeform 1412"/>
                <p:cNvSpPr>
                  <a:spLocks noEditPoints="1"/>
                </p:cNvSpPr>
                <p:nvPr/>
              </p:nvSpPr>
              <p:spPr bwMode="auto">
                <a:xfrm>
                  <a:off x="4786" y="3216"/>
                  <a:ext cx="5" cy="16"/>
                </a:xfrm>
                <a:custGeom>
                  <a:avLst/>
                  <a:gdLst>
                    <a:gd name="T0" fmla="*/ 4 w 5"/>
                    <a:gd name="T1" fmla="*/ 0 h 16"/>
                    <a:gd name="T2" fmla="*/ 5 w 5"/>
                    <a:gd name="T3" fmla="*/ 0 h 16"/>
                    <a:gd name="T4" fmla="*/ 5 w 5"/>
                    <a:gd name="T5" fmla="*/ 16 h 16"/>
                    <a:gd name="T6" fmla="*/ 4 w 5"/>
                    <a:gd name="T7" fmla="*/ 16 h 16"/>
                    <a:gd name="T8" fmla="*/ 4 w 5"/>
                    <a:gd name="T9" fmla="*/ 0 h 16"/>
                    <a:gd name="T10" fmla="*/ 0 w 5"/>
                    <a:gd name="T11" fmla="*/ 0 h 16"/>
                    <a:gd name="T12" fmla="*/ 4 w 5"/>
                    <a:gd name="T13" fmla="*/ 0 h 16"/>
                    <a:gd name="T14" fmla="*/ 4 w 5"/>
                    <a:gd name="T15" fmla="*/ 16 h 16"/>
                    <a:gd name="T16" fmla="*/ 0 w 5"/>
                    <a:gd name="T17" fmla="*/ 16 h 16"/>
                    <a:gd name="T18" fmla="*/ 0 w 5"/>
                    <a:gd name="T1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4" y="0"/>
                      </a:moveTo>
                      <a:lnTo>
                        <a:pt x="5" y="0"/>
                      </a:lnTo>
                      <a:lnTo>
                        <a:pt x="5" y="16"/>
                      </a:lnTo>
                      <a:lnTo>
                        <a:pt x="4" y="16"/>
                      </a:lnTo>
                      <a:lnTo>
                        <a:pt x="4" y="0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5" name="Freeform 1413"/>
                <p:cNvSpPr>
                  <a:spLocks noEditPoints="1"/>
                </p:cNvSpPr>
                <p:nvPr/>
              </p:nvSpPr>
              <p:spPr bwMode="auto">
                <a:xfrm>
                  <a:off x="4756" y="3216"/>
                  <a:ext cx="25" cy="16"/>
                </a:xfrm>
                <a:custGeom>
                  <a:avLst/>
                  <a:gdLst>
                    <a:gd name="T0" fmla="*/ 22 w 25"/>
                    <a:gd name="T1" fmla="*/ 1 h 16"/>
                    <a:gd name="T2" fmla="*/ 22 w 25"/>
                    <a:gd name="T3" fmla="*/ 0 h 16"/>
                    <a:gd name="T4" fmla="*/ 25 w 25"/>
                    <a:gd name="T5" fmla="*/ 0 h 16"/>
                    <a:gd name="T6" fmla="*/ 25 w 25"/>
                    <a:gd name="T7" fmla="*/ 16 h 16"/>
                    <a:gd name="T8" fmla="*/ 22 w 25"/>
                    <a:gd name="T9" fmla="*/ 16 h 16"/>
                    <a:gd name="T10" fmla="*/ 22 w 25"/>
                    <a:gd name="T11" fmla="*/ 1 h 16"/>
                    <a:gd name="T12" fmla="*/ 15 w 25"/>
                    <a:gd name="T13" fmla="*/ 16 h 16"/>
                    <a:gd name="T14" fmla="*/ 16 w 25"/>
                    <a:gd name="T15" fmla="*/ 1 h 16"/>
                    <a:gd name="T16" fmla="*/ 22 w 25"/>
                    <a:gd name="T17" fmla="*/ 1 h 16"/>
                    <a:gd name="T18" fmla="*/ 22 w 25"/>
                    <a:gd name="T19" fmla="*/ 16 h 16"/>
                    <a:gd name="T20" fmla="*/ 16 w 25"/>
                    <a:gd name="T21" fmla="*/ 16 h 16"/>
                    <a:gd name="T22" fmla="*/ 15 w 25"/>
                    <a:gd name="T23" fmla="*/ 16 h 16"/>
                    <a:gd name="T24" fmla="*/ 10 w 25"/>
                    <a:gd name="T25" fmla="*/ 0 h 16"/>
                    <a:gd name="T26" fmla="*/ 10 w 25"/>
                    <a:gd name="T27" fmla="*/ 0 h 16"/>
                    <a:gd name="T28" fmla="*/ 17 w 25"/>
                    <a:gd name="T29" fmla="*/ 1 h 16"/>
                    <a:gd name="T30" fmla="*/ 15 w 25"/>
                    <a:gd name="T31" fmla="*/ 16 h 16"/>
                    <a:gd name="T32" fmla="*/ 9 w 25"/>
                    <a:gd name="T33" fmla="*/ 15 h 16"/>
                    <a:gd name="T34" fmla="*/ 10 w 25"/>
                    <a:gd name="T35" fmla="*/ 0 h 16"/>
                    <a:gd name="T36" fmla="*/ 3 w 25"/>
                    <a:gd name="T37" fmla="*/ 0 h 16"/>
                    <a:gd name="T38" fmla="*/ 3 w 25"/>
                    <a:gd name="T39" fmla="*/ 0 h 16"/>
                    <a:gd name="T40" fmla="*/ 10 w 25"/>
                    <a:gd name="T41" fmla="*/ 0 h 16"/>
                    <a:gd name="T42" fmla="*/ 10 w 25"/>
                    <a:gd name="T43" fmla="*/ 15 h 16"/>
                    <a:gd name="T44" fmla="*/ 3 w 25"/>
                    <a:gd name="T45" fmla="*/ 15 h 16"/>
                    <a:gd name="T46" fmla="*/ 3 w 25"/>
                    <a:gd name="T47" fmla="*/ 0 h 16"/>
                    <a:gd name="T48" fmla="*/ 0 w 25"/>
                    <a:gd name="T49" fmla="*/ 0 h 16"/>
                    <a:gd name="T50" fmla="*/ 3 w 25"/>
                    <a:gd name="T51" fmla="*/ 0 h 16"/>
                    <a:gd name="T52" fmla="*/ 3 w 25"/>
                    <a:gd name="T53" fmla="*/ 15 h 16"/>
                    <a:gd name="T54" fmla="*/ 0 w 25"/>
                    <a:gd name="T55" fmla="*/ 15 h 16"/>
                    <a:gd name="T56" fmla="*/ 0 w 25"/>
                    <a:gd name="T5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5" h="16">
                      <a:moveTo>
                        <a:pt x="22" y="1"/>
                      </a:move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2" y="1"/>
                      </a:lnTo>
                      <a:close/>
                      <a:moveTo>
                        <a:pt x="15" y="16"/>
                      </a:moveTo>
                      <a:lnTo>
                        <a:pt x="16" y="1"/>
                      </a:lnTo>
                      <a:lnTo>
                        <a:pt x="22" y="1"/>
                      </a:lnTo>
                      <a:lnTo>
                        <a:pt x="22" y="16"/>
                      </a:lnTo>
                      <a:lnTo>
                        <a:pt x="16" y="16"/>
                      </a:lnTo>
                      <a:lnTo>
                        <a:pt x="15" y="16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7" y="1"/>
                      </a:lnTo>
                      <a:lnTo>
                        <a:pt x="15" y="16"/>
                      </a:lnTo>
                      <a:lnTo>
                        <a:pt x="9" y="15"/>
                      </a:lnTo>
                      <a:lnTo>
                        <a:pt x="10" y="0"/>
                      </a:lnTo>
                      <a:close/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15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6" name="Rectangle 1414"/>
                <p:cNvSpPr>
                  <a:spLocks noChangeArrowheads="1"/>
                </p:cNvSpPr>
                <p:nvPr/>
              </p:nvSpPr>
              <p:spPr bwMode="auto">
                <a:xfrm>
                  <a:off x="4747" y="3216"/>
                  <a:ext cx="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7" name="Rectangle 1415"/>
                <p:cNvSpPr>
                  <a:spLocks noChangeArrowheads="1"/>
                </p:cNvSpPr>
                <p:nvPr/>
              </p:nvSpPr>
              <p:spPr bwMode="auto">
                <a:xfrm>
                  <a:off x="4738" y="3216"/>
                  <a:ext cx="4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8" name="Rectangle 1416"/>
                <p:cNvSpPr>
                  <a:spLocks noChangeArrowheads="1"/>
                </p:cNvSpPr>
                <p:nvPr/>
              </p:nvSpPr>
              <p:spPr bwMode="auto">
                <a:xfrm>
                  <a:off x="4737" y="3216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899" name="Rectangle 1417"/>
                <p:cNvSpPr>
                  <a:spLocks noChangeArrowheads="1"/>
                </p:cNvSpPr>
                <p:nvPr/>
              </p:nvSpPr>
              <p:spPr bwMode="auto">
                <a:xfrm>
                  <a:off x="4730" y="3216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0" name="Freeform 1418"/>
                <p:cNvSpPr>
                  <a:spLocks noEditPoints="1"/>
                </p:cNvSpPr>
                <p:nvPr/>
              </p:nvSpPr>
              <p:spPr bwMode="auto">
                <a:xfrm>
                  <a:off x="4708" y="3216"/>
                  <a:ext cx="22" cy="15"/>
                </a:xfrm>
                <a:custGeom>
                  <a:avLst/>
                  <a:gdLst>
                    <a:gd name="T0" fmla="*/ 14 w 22"/>
                    <a:gd name="T1" fmla="*/ 0 h 15"/>
                    <a:gd name="T2" fmla="*/ 14 w 22"/>
                    <a:gd name="T3" fmla="*/ 0 h 15"/>
                    <a:gd name="T4" fmla="*/ 22 w 22"/>
                    <a:gd name="T5" fmla="*/ 0 h 15"/>
                    <a:gd name="T6" fmla="*/ 22 w 22"/>
                    <a:gd name="T7" fmla="*/ 15 h 15"/>
                    <a:gd name="T8" fmla="*/ 14 w 22"/>
                    <a:gd name="T9" fmla="*/ 15 h 15"/>
                    <a:gd name="T10" fmla="*/ 14 w 22"/>
                    <a:gd name="T11" fmla="*/ 0 h 15"/>
                    <a:gd name="T12" fmla="*/ 7 w 22"/>
                    <a:gd name="T13" fmla="*/ 0 h 15"/>
                    <a:gd name="T14" fmla="*/ 7 w 22"/>
                    <a:gd name="T15" fmla="*/ 0 h 15"/>
                    <a:gd name="T16" fmla="*/ 14 w 22"/>
                    <a:gd name="T17" fmla="*/ 0 h 15"/>
                    <a:gd name="T18" fmla="*/ 14 w 22"/>
                    <a:gd name="T19" fmla="*/ 15 h 15"/>
                    <a:gd name="T20" fmla="*/ 7 w 22"/>
                    <a:gd name="T21" fmla="*/ 15 h 15"/>
                    <a:gd name="T22" fmla="*/ 7 w 22"/>
                    <a:gd name="T23" fmla="*/ 0 h 15"/>
                    <a:gd name="T24" fmla="*/ 0 w 22"/>
                    <a:gd name="T25" fmla="*/ 0 h 15"/>
                    <a:gd name="T26" fmla="*/ 7 w 22"/>
                    <a:gd name="T27" fmla="*/ 0 h 15"/>
                    <a:gd name="T28" fmla="*/ 7 w 22"/>
                    <a:gd name="T29" fmla="*/ 15 h 15"/>
                    <a:gd name="T30" fmla="*/ 0 w 22"/>
                    <a:gd name="T31" fmla="*/ 15 h 15"/>
                    <a:gd name="T32" fmla="*/ 0 w 22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" h="1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2" y="15"/>
                      </a:lnTo>
                      <a:lnTo>
                        <a:pt x="14" y="15"/>
                      </a:lnTo>
                      <a:lnTo>
                        <a:pt x="14" y="0"/>
                      </a:lnTo>
                      <a:close/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14" y="15"/>
                      </a:lnTo>
                      <a:lnTo>
                        <a:pt x="7" y="15"/>
                      </a:lnTo>
                      <a:lnTo>
                        <a:pt x="7" y="0"/>
                      </a:lnTo>
                      <a:close/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1" name="Rectangle 1419"/>
                <p:cNvSpPr>
                  <a:spLocks noChangeArrowheads="1"/>
                </p:cNvSpPr>
                <p:nvPr/>
              </p:nvSpPr>
              <p:spPr bwMode="auto">
                <a:xfrm>
                  <a:off x="4699" y="3216"/>
                  <a:ext cx="4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2" name="Rectangle 1420"/>
                <p:cNvSpPr>
                  <a:spLocks noChangeArrowheads="1"/>
                </p:cNvSpPr>
                <p:nvPr/>
              </p:nvSpPr>
              <p:spPr bwMode="auto">
                <a:xfrm>
                  <a:off x="4698" y="3216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3" name="Rectangle 1421"/>
                <p:cNvSpPr>
                  <a:spLocks noChangeArrowheads="1"/>
                </p:cNvSpPr>
                <p:nvPr/>
              </p:nvSpPr>
              <p:spPr bwMode="auto">
                <a:xfrm>
                  <a:off x="4691" y="3216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4" name="Rectangle 1422"/>
                <p:cNvSpPr>
                  <a:spLocks noChangeArrowheads="1"/>
                </p:cNvSpPr>
                <p:nvPr/>
              </p:nvSpPr>
              <p:spPr bwMode="auto">
                <a:xfrm>
                  <a:off x="4688" y="3216"/>
                  <a:ext cx="3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5" name="Freeform 1423"/>
                <p:cNvSpPr>
                  <a:spLocks noEditPoints="1"/>
                </p:cNvSpPr>
                <p:nvPr/>
              </p:nvSpPr>
              <p:spPr bwMode="auto">
                <a:xfrm>
                  <a:off x="4660" y="3216"/>
                  <a:ext cx="23" cy="15"/>
                </a:xfrm>
                <a:custGeom>
                  <a:avLst/>
                  <a:gdLst>
                    <a:gd name="T0" fmla="*/ 16 w 23"/>
                    <a:gd name="T1" fmla="*/ 0 h 15"/>
                    <a:gd name="T2" fmla="*/ 16 w 23"/>
                    <a:gd name="T3" fmla="*/ 0 h 15"/>
                    <a:gd name="T4" fmla="*/ 23 w 23"/>
                    <a:gd name="T5" fmla="*/ 0 h 15"/>
                    <a:gd name="T6" fmla="*/ 23 w 23"/>
                    <a:gd name="T7" fmla="*/ 15 h 15"/>
                    <a:gd name="T8" fmla="*/ 16 w 23"/>
                    <a:gd name="T9" fmla="*/ 15 h 15"/>
                    <a:gd name="T10" fmla="*/ 16 w 23"/>
                    <a:gd name="T11" fmla="*/ 0 h 15"/>
                    <a:gd name="T12" fmla="*/ 8 w 23"/>
                    <a:gd name="T13" fmla="*/ 0 h 15"/>
                    <a:gd name="T14" fmla="*/ 8 w 23"/>
                    <a:gd name="T15" fmla="*/ 0 h 15"/>
                    <a:gd name="T16" fmla="*/ 16 w 23"/>
                    <a:gd name="T17" fmla="*/ 0 h 15"/>
                    <a:gd name="T18" fmla="*/ 16 w 23"/>
                    <a:gd name="T19" fmla="*/ 15 h 15"/>
                    <a:gd name="T20" fmla="*/ 8 w 23"/>
                    <a:gd name="T21" fmla="*/ 15 h 15"/>
                    <a:gd name="T22" fmla="*/ 8 w 23"/>
                    <a:gd name="T23" fmla="*/ 0 h 15"/>
                    <a:gd name="T24" fmla="*/ 0 w 23"/>
                    <a:gd name="T25" fmla="*/ 0 h 15"/>
                    <a:gd name="T26" fmla="*/ 8 w 23"/>
                    <a:gd name="T27" fmla="*/ 0 h 15"/>
                    <a:gd name="T28" fmla="*/ 8 w 23"/>
                    <a:gd name="T29" fmla="*/ 15 h 15"/>
                    <a:gd name="T30" fmla="*/ 0 w 23"/>
                    <a:gd name="T31" fmla="*/ 15 h 15"/>
                    <a:gd name="T32" fmla="*/ 0 w 23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5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23" y="0"/>
                      </a:lnTo>
                      <a:lnTo>
                        <a:pt x="23" y="15"/>
                      </a:lnTo>
                      <a:lnTo>
                        <a:pt x="16" y="15"/>
                      </a:lnTo>
                      <a:lnTo>
                        <a:pt x="16" y="0"/>
                      </a:lnTo>
                      <a:close/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8" y="15"/>
                      </a:lnTo>
                      <a:lnTo>
                        <a:pt x="8" y="0"/>
                      </a:lnTo>
                      <a:close/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6" name="Rectangle 1424"/>
                <p:cNvSpPr>
                  <a:spLocks noChangeArrowheads="1"/>
                </p:cNvSpPr>
                <p:nvPr/>
              </p:nvSpPr>
              <p:spPr bwMode="auto">
                <a:xfrm>
                  <a:off x="4658" y="3216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7" name="Rectangle 1425"/>
                <p:cNvSpPr>
                  <a:spLocks noChangeArrowheads="1"/>
                </p:cNvSpPr>
                <p:nvPr/>
              </p:nvSpPr>
              <p:spPr bwMode="auto">
                <a:xfrm>
                  <a:off x="4653" y="3216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8" name="Freeform 1426"/>
                <p:cNvSpPr>
                  <a:spLocks/>
                </p:cNvSpPr>
                <p:nvPr/>
              </p:nvSpPr>
              <p:spPr bwMode="auto">
                <a:xfrm>
                  <a:off x="4648" y="3216"/>
                  <a:ext cx="5" cy="15"/>
                </a:xfrm>
                <a:custGeom>
                  <a:avLst/>
                  <a:gdLst>
                    <a:gd name="T0" fmla="*/ 1 w 5"/>
                    <a:gd name="T1" fmla="*/ 0 h 15"/>
                    <a:gd name="T2" fmla="*/ 5 w 5"/>
                    <a:gd name="T3" fmla="*/ 0 h 15"/>
                    <a:gd name="T4" fmla="*/ 4 w 5"/>
                    <a:gd name="T5" fmla="*/ 15 h 15"/>
                    <a:gd name="T6" fmla="*/ 0 w 5"/>
                    <a:gd name="T7" fmla="*/ 15 h 15"/>
                    <a:gd name="T8" fmla="*/ 1 w 5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5">
                      <a:moveTo>
                        <a:pt x="1" y="0"/>
                      </a:moveTo>
                      <a:lnTo>
                        <a:pt x="5" y="0"/>
                      </a:ln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09" name="Rectangle 1427"/>
                <p:cNvSpPr>
                  <a:spLocks noChangeArrowheads="1"/>
                </p:cNvSpPr>
                <p:nvPr/>
              </p:nvSpPr>
              <p:spPr bwMode="auto">
                <a:xfrm>
                  <a:off x="4639" y="3216"/>
                  <a:ext cx="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0" name="Freeform 1428"/>
                <p:cNvSpPr>
                  <a:spLocks noEditPoints="1"/>
                </p:cNvSpPr>
                <p:nvPr/>
              </p:nvSpPr>
              <p:spPr bwMode="auto">
                <a:xfrm>
                  <a:off x="4610" y="3216"/>
                  <a:ext cx="24" cy="15"/>
                </a:xfrm>
                <a:custGeom>
                  <a:avLst/>
                  <a:gdLst>
                    <a:gd name="T0" fmla="*/ 21 w 24"/>
                    <a:gd name="T1" fmla="*/ 0 h 15"/>
                    <a:gd name="T2" fmla="*/ 24 w 24"/>
                    <a:gd name="T3" fmla="*/ 0 h 15"/>
                    <a:gd name="T4" fmla="*/ 24 w 24"/>
                    <a:gd name="T5" fmla="*/ 15 h 15"/>
                    <a:gd name="T6" fmla="*/ 21 w 24"/>
                    <a:gd name="T7" fmla="*/ 15 h 15"/>
                    <a:gd name="T8" fmla="*/ 21 w 24"/>
                    <a:gd name="T9" fmla="*/ 0 h 15"/>
                    <a:gd name="T10" fmla="*/ 15 w 24"/>
                    <a:gd name="T11" fmla="*/ 0 h 15"/>
                    <a:gd name="T12" fmla="*/ 15 w 24"/>
                    <a:gd name="T13" fmla="*/ 0 h 15"/>
                    <a:gd name="T14" fmla="*/ 21 w 24"/>
                    <a:gd name="T15" fmla="*/ 0 h 15"/>
                    <a:gd name="T16" fmla="*/ 21 w 24"/>
                    <a:gd name="T17" fmla="*/ 15 h 15"/>
                    <a:gd name="T18" fmla="*/ 15 w 24"/>
                    <a:gd name="T19" fmla="*/ 15 h 15"/>
                    <a:gd name="T20" fmla="*/ 15 w 24"/>
                    <a:gd name="T21" fmla="*/ 0 h 15"/>
                    <a:gd name="T22" fmla="*/ 8 w 24"/>
                    <a:gd name="T23" fmla="*/ 0 h 15"/>
                    <a:gd name="T24" fmla="*/ 15 w 24"/>
                    <a:gd name="T25" fmla="*/ 0 h 15"/>
                    <a:gd name="T26" fmla="*/ 15 w 24"/>
                    <a:gd name="T27" fmla="*/ 15 h 15"/>
                    <a:gd name="T28" fmla="*/ 8 w 24"/>
                    <a:gd name="T29" fmla="*/ 15 h 15"/>
                    <a:gd name="T30" fmla="*/ 8 w 24"/>
                    <a:gd name="T31" fmla="*/ 0 h 15"/>
                    <a:gd name="T32" fmla="*/ 2 w 24"/>
                    <a:gd name="T33" fmla="*/ 0 h 15"/>
                    <a:gd name="T34" fmla="*/ 2 w 24"/>
                    <a:gd name="T35" fmla="*/ 0 h 15"/>
                    <a:gd name="T36" fmla="*/ 8 w 24"/>
                    <a:gd name="T37" fmla="*/ 0 h 15"/>
                    <a:gd name="T38" fmla="*/ 8 w 24"/>
                    <a:gd name="T39" fmla="*/ 15 h 15"/>
                    <a:gd name="T40" fmla="*/ 2 w 24"/>
                    <a:gd name="T41" fmla="*/ 15 h 15"/>
                    <a:gd name="T42" fmla="*/ 2 w 24"/>
                    <a:gd name="T43" fmla="*/ 0 h 15"/>
                    <a:gd name="T44" fmla="*/ 0 w 24"/>
                    <a:gd name="T45" fmla="*/ 0 h 15"/>
                    <a:gd name="T46" fmla="*/ 2 w 24"/>
                    <a:gd name="T47" fmla="*/ 0 h 15"/>
                    <a:gd name="T48" fmla="*/ 2 w 24"/>
                    <a:gd name="T49" fmla="*/ 15 h 15"/>
                    <a:gd name="T50" fmla="*/ 0 w 24"/>
                    <a:gd name="T51" fmla="*/ 15 h 15"/>
                    <a:gd name="T52" fmla="*/ 0 w 24"/>
                    <a:gd name="T5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4" h="15">
                      <a:moveTo>
                        <a:pt x="21" y="0"/>
                      </a:moveTo>
                      <a:lnTo>
                        <a:pt x="24" y="0"/>
                      </a:lnTo>
                      <a:lnTo>
                        <a:pt x="24" y="15"/>
                      </a:lnTo>
                      <a:lnTo>
                        <a:pt x="21" y="15"/>
                      </a:lnTo>
                      <a:lnTo>
                        <a:pt x="21" y="0"/>
                      </a:lnTo>
                      <a:close/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1" y="0"/>
                      </a:lnTo>
                      <a:lnTo>
                        <a:pt x="21" y="15"/>
                      </a:lnTo>
                      <a:lnTo>
                        <a:pt x="15" y="15"/>
                      </a:lnTo>
                      <a:lnTo>
                        <a:pt x="15" y="0"/>
                      </a:lnTo>
                      <a:close/>
                      <a:moveTo>
                        <a:pt x="8" y="0"/>
                      </a:moveTo>
                      <a:lnTo>
                        <a:pt x="15" y="0"/>
                      </a:ln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0"/>
                      </a:lnTo>
                      <a:close/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15"/>
                      </a:lnTo>
                      <a:lnTo>
                        <a:pt x="2" y="15"/>
                      </a:lnTo>
                      <a:lnTo>
                        <a:pt x="2" y="0"/>
                      </a:lnTo>
                      <a:close/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1" name="Freeform 1429"/>
                <p:cNvSpPr>
                  <a:spLocks noEditPoints="1"/>
                </p:cNvSpPr>
                <p:nvPr/>
              </p:nvSpPr>
              <p:spPr bwMode="auto">
                <a:xfrm>
                  <a:off x="4600" y="3216"/>
                  <a:ext cx="5" cy="15"/>
                </a:xfrm>
                <a:custGeom>
                  <a:avLst/>
                  <a:gdLst>
                    <a:gd name="T0" fmla="*/ 0 w 5"/>
                    <a:gd name="T1" fmla="*/ 0 h 15"/>
                    <a:gd name="T2" fmla="*/ 0 w 5"/>
                    <a:gd name="T3" fmla="*/ 0 h 15"/>
                    <a:gd name="T4" fmla="*/ 5 w 5"/>
                    <a:gd name="T5" fmla="*/ 0 h 15"/>
                    <a:gd name="T6" fmla="*/ 5 w 5"/>
                    <a:gd name="T7" fmla="*/ 15 h 15"/>
                    <a:gd name="T8" fmla="*/ 0 w 5"/>
                    <a:gd name="T9" fmla="*/ 15 h 15"/>
                    <a:gd name="T10" fmla="*/ 0 w 5"/>
                    <a:gd name="T11" fmla="*/ 0 h 15"/>
                    <a:gd name="T12" fmla="*/ 0 w 5"/>
                    <a:gd name="T13" fmla="*/ 0 h 15"/>
                    <a:gd name="T14" fmla="*/ 0 w 5"/>
                    <a:gd name="T15" fmla="*/ 0 h 15"/>
                    <a:gd name="T16" fmla="*/ 0 w 5"/>
                    <a:gd name="T17" fmla="*/ 15 h 15"/>
                    <a:gd name="T18" fmla="*/ 0 w 5"/>
                    <a:gd name="T19" fmla="*/ 15 h 15"/>
                    <a:gd name="T20" fmla="*/ 0 w 5"/>
                    <a:gd name="T2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2" name="Freeform 1430"/>
                <p:cNvSpPr>
                  <a:spLocks noEditPoints="1"/>
                </p:cNvSpPr>
                <p:nvPr/>
              </p:nvSpPr>
              <p:spPr bwMode="auto">
                <a:xfrm>
                  <a:off x="4590" y="3216"/>
                  <a:ext cx="5" cy="15"/>
                </a:xfrm>
                <a:custGeom>
                  <a:avLst/>
                  <a:gdLst>
                    <a:gd name="T0" fmla="*/ 0 w 5"/>
                    <a:gd name="T1" fmla="*/ 0 h 15"/>
                    <a:gd name="T2" fmla="*/ 5 w 5"/>
                    <a:gd name="T3" fmla="*/ 0 h 15"/>
                    <a:gd name="T4" fmla="*/ 5 w 5"/>
                    <a:gd name="T5" fmla="*/ 15 h 15"/>
                    <a:gd name="T6" fmla="*/ 0 w 5"/>
                    <a:gd name="T7" fmla="*/ 15 h 15"/>
                    <a:gd name="T8" fmla="*/ 0 w 5"/>
                    <a:gd name="T9" fmla="*/ 0 h 15"/>
                    <a:gd name="T10" fmla="*/ 0 w 5"/>
                    <a:gd name="T11" fmla="*/ 0 h 15"/>
                    <a:gd name="T12" fmla="*/ 0 w 5"/>
                    <a:gd name="T13" fmla="*/ 0 h 15"/>
                    <a:gd name="T14" fmla="*/ 0 w 5"/>
                    <a:gd name="T15" fmla="*/ 15 h 15"/>
                    <a:gd name="T16" fmla="*/ 0 w 5"/>
                    <a:gd name="T17" fmla="*/ 15 h 15"/>
                    <a:gd name="T18" fmla="*/ 0 w 5"/>
                    <a:gd name="T1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3" name="Freeform 1431"/>
                <p:cNvSpPr>
                  <a:spLocks noEditPoints="1"/>
                </p:cNvSpPr>
                <p:nvPr/>
              </p:nvSpPr>
              <p:spPr bwMode="auto">
                <a:xfrm>
                  <a:off x="4563" y="3216"/>
                  <a:ext cx="22" cy="15"/>
                </a:xfrm>
                <a:custGeom>
                  <a:avLst/>
                  <a:gdLst>
                    <a:gd name="T0" fmla="*/ 19 w 22"/>
                    <a:gd name="T1" fmla="*/ 0 h 15"/>
                    <a:gd name="T2" fmla="*/ 19 w 22"/>
                    <a:gd name="T3" fmla="*/ 0 h 15"/>
                    <a:gd name="T4" fmla="*/ 22 w 22"/>
                    <a:gd name="T5" fmla="*/ 0 h 15"/>
                    <a:gd name="T6" fmla="*/ 22 w 22"/>
                    <a:gd name="T7" fmla="*/ 15 h 15"/>
                    <a:gd name="T8" fmla="*/ 19 w 22"/>
                    <a:gd name="T9" fmla="*/ 15 h 15"/>
                    <a:gd name="T10" fmla="*/ 19 w 22"/>
                    <a:gd name="T11" fmla="*/ 0 h 15"/>
                    <a:gd name="T12" fmla="*/ 15 w 22"/>
                    <a:gd name="T13" fmla="*/ 0 h 15"/>
                    <a:gd name="T14" fmla="*/ 19 w 22"/>
                    <a:gd name="T15" fmla="*/ 0 h 15"/>
                    <a:gd name="T16" fmla="*/ 19 w 22"/>
                    <a:gd name="T17" fmla="*/ 15 h 15"/>
                    <a:gd name="T18" fmla="*/ 15 w 22"/>
                    <a:gd name="T19" fmla="*/ 15 h 15"/>
                    <a:gd name="T20" fmla="*/ 15 w 22"/>
                    <a:gd name="T21" fmla="*/ 0 h 15"/>
                    <a:gd name="T22" fmla="*/ 11 w 22"/>
                    <a:gd name="T23" fmla="*/ 0 h 15"/>
                    <a:gd name="T24" fmla="*/ 15 w 22"/>
                    <a:gd name="T25" fmla="*/ 0 h 15"/>
                    <a:gd name="T26" fmla="*/ 15 w 22"/>
                    <a:gd name="T27" fmla="*/ 15 h 15"/>
                    <a:gd name="T28" fmla="*/ 11 w 22"/>
                    <a:gd name="T29" fmla="*/ 15 h 15"/>
                    <a:gd name="T30" fmla="*/ 11 w 22"/>
                    <a:gd name="T31" fmla="*/ 0 h 15"/>
                    <a:gd name="T32" fmla="*/ 8 w 22"/>
                    <a:gd name="T33" fmla="*/ 0 h 15"/>
                    <a:gd name="T34" fmla="*/ 11 w 22"/>
                    <a:gd name="T35" fmla="*/ 0 h 15"/>
                    <a:gd name="T36" fmla="*/ 11 w 22"/>
                    <a:gd name="T37" fmla="*/ 15 h 15"/>
                    <a:gd name="T38" fmla="*/ 8 w 22"/>
                    <a:gd name="T39" fmla="*/ 15 h 15"/>
                    <a:gd name="T40" fmla="*/ 8 w 22"/>
                    <a:gd name="T41" fmla="*/ 0 h 15"/>
                    <a:gd name="T42" fmla="*/ 6 w 22"/>
                    <a:gd name="T43" fmla="*/ 0 h 15"/>
                    <a:gd name="T44" fmla="*/ 8 w 22"/>
                    <a:gd name="T45" fmla="*/ 0 h 15"/>
                    <a:gd name="T46" fmla="*/ 8 w 22"/>
                    <a:gd name="T47" fmla="*/ 15 h 15"/>
                    <a:gd name="T48" fmla="*/ 6 w 22"/>
                    <a:gd name="T49" fmla="*/ 15 h 15"/>
                    <a:gd name="T50" fmla="*/ 6 w 22"/>
                    <a:gd name="T51" fmla="*/ 0 h 15"/>
                    <a:gd name="T52" fmla="*/ 4 w 22"/>
                    <a:gd name="T53" fmla="*/ 0 h 15"/>
                    <a:gd name="T54" fmla="*/ 6 w 22"/>
                    <a:gd name="T55" fmla="*/ 0 h 15"/>
                    <a:gd name="T56" fmla="*/ 6 w 22"/>
                    <a:gd name="T57" fmla="*/ 15 h 15"/>
                    <a:gd name="T58" fmla="*/ 4 w 22"/>
                    <a:gd name="T59" fmla="*/ 15 h 15"/>
                    <a:gd name="T60" fmla="*/ 4 w 22"/>
                    <a:gd name="T61" fmla="*/ 0 h 15"/>
                    <a:gd name="T62" fmla="*/ 2 w 22"/>
                    <a:gd name="T63" fmla="*/ 0 h 15"/>
                    <a:gd name="T64" fmla="*/ 4 w 22"/>
                    <a:gd name="T65" fmla="*/ 0 h 15"/>
                    <a:gd name="T66" fmla="*/ 4 w 22"/>
                    <a:gd name="T67" fmla="*/ 15 h 15"/>
                    <a:gd name="T68" fmla="*/ 2 w 22"/>
                    <a:gd name="T69" fmla="*/ 15 h 15"/>
                    <a:gd name="T70" fmla="*/ 2 w 22"/>
                    <a:gd name="T71" fmla="*/ 0 h 15"/>
                    <a:gd name="T72" fmla="*/ 1 w 22"/>
                    <a:gd name="T73" fmla="*/ 0 h 15"/>
                    <a:gd name="T74" fmla="*/ 1 w 22"/>
                    <a:gd name="T75" fmla="*/ 0 h 15"/>
                    <a:gd name="T76" fmla="*/ 2 w 22"/>
                    <a:gd name="T77" fmla="*/ 0 h 15"/>
                    <a:gd name="T78" fmla="*/ 2 w 22"/>
                    <a:gd name="T79" fmla="*/ 15 h 15"/>
                    <a:gd name="T80" fmla="*/ 1 w 22"/>
                    <a:gd name="T81" fmla="*/ 15 h 15"/>
                    <a:gd name="T82" fmla="*/ 1 w 22"/>
                    <a:gd name="T83" fmla="*/ 0 h 15"/>
                    <a:gd name="T84" fmla="*/ 0 w 22"/>
                    <a:gd name="T85" fmla="*/ 0 h 15"/>
                    <a:gd name="T86" fmla="*/ 1 w 22"/>
                    <a:gd name="T87" fmla="*/ 0 h 15"/>
                    <a:gd name="T88" fmla="*/ 1 w 22"/>
                    <a:gd name="T89" fmla="*/ 15 h 15"/>
                    <a:gd name="T90" fmla="*/ 0 w 22"/>
                    <a:gd name="T91" fmla="*/ 15 h 15"/>
                    <a:gd name="T92" fmla="*/ 0 w 22"/>
                    <a:gd name="T9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2" h="15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22" y="0"/>
                      </a:lnTo>
                      <a:lnTo>
                        <a:pt x="22" y="15"/>
                      </a:lnTo>
                      <a:lnTo>
                        <a:pt x="19" y="15"/>
                      </a:lnTo>
                      <a:lnTo>
                        <a:pt x="19" y="0"/>
                      </a:lnTo>
                      <a:close/>
                      <a:moveTo>
                        <a:pt x="15" y="0"/>
                      </a:moveTo>
                      <a:lnTo>
                        <a:pt x="19" y="0"/>
                      </a:lnTo>
                      <a:lnTo>
                        <a:pt x="19" y="15"/>
                      </a:lnTo>
                      <a:lnTo>
                        <a:pt x="15" y="15"/>
                      </a:lnTo>
                      <a:lnTo>
                        <a:pt x="15" y="0"/>
                      </a:lnTo>
                      <a:close/>
                      <a:moveTo>
                        <a:pt x="11" y="0"/>
                      </a:moveTo>
                      <a:lnTo>
                        <a:pt x="15" y="0"/>
                      </a:lnTo>
                      <a:lnTo>
                        <a:pt x="15" y="15"/>
                      </a:lnTo>
                      <a:lnTo>
                        <a:pt x="11" y="15"/>
                      </a:lnTo>
                      <a:lnTo>
                        <a:pt x="11" y="0"/>
                      </a:lnTo>
                      <a:close/>
                      <a:moveTo>
                        <a:pt x="8" y="0"/>
                      </a:moveTo>
                      <a:lnTo>
                        <a:pt x="11" y="0"/>
                      </a:lnTo>
                      <a:lnTo>
                        <a:pt x="11" y="15"/>
                      </a:lnTo>
                      <a:lnTo>
                        <a:pt x="8" y="15"/>
                      </a:lnTo>
                      <a:lnTo>
                        <a:pt x="8" y="0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0"/>
                      </a:lnTo>
                      <a:close/>
                      <a:moveTo>
                        <a:pt x="4" y="0"/>
                      </a:moveTo>
                      <a:lnTo>
                        <a:pt x="6" y="0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4" y="0"/>
                      </a:lnTo>
                      <a:close/>
                      <a:moveTo>
                        <a:pt x="2" y="0"/>
                      </a:moveTo>
                      <a:lnTo>
                        <a:pt x="4" y="0"/>
                      </a:lnTo>
                      <a:lnTo>
                        <a:pt x="4" y="15"/>
                      </a:lnTo>
                      <a:lnTo>
                        <a:pt x="2" y="15"/>
                      </a:lnTo>
                      <a:lnTo>
                        <a:pt x="2" y="0"/>
                      </a:lnTo>
                      <a:close/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5"/>
                      </a:lnTo>
                      <a:lnTo>
                        <a:pt x="1" y="15"/>
                      </a:lnTo>
                      <a:lnTo>
                        <a:pt x="1" y="0"/>
                      </a:ln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4" name="Freeform 1432"/>
                <p:cNvSpPr>
                  <a:spLocks noEditPoints="1"/>
                </p:cNvSpPr>
                <p:nvPr/>
              </p:nvSpPr>
              <p:spPr bwMode="auto">
                <a:xfrm>
                  <a:off x="4796" y="3190"/>
                  <a:ext cx="31" cy="16"/>
                </a:xfrm>
                <a:custGeom>
                  <a:avLst/>
                  <a:gdLst>
                    <a:gd name="T0" fmla="*/ 31 w 31"/>
                    <a:gd name="T1" fmla="*/ 0 h 16"/>
                    <a:gd name="T2" fmla="*/ 31 w 31"/>
                    <a:gd name="T3" fmla="*/ 0 h 16"/>
                    <a:gd name="T4" fmla="*/ 31 w 31"/>
                    <a:gd name="T5" fmla="*/ 0 h 16"/>
                    <a:gd name="T6" fmla="*/ 31 w 31"/>
                    <a:gd name="T7" fmla="*/ 16 h 16"/>
                    <a:gd name="T8" fmla="*/ 31 w 31"/>
                    <a:gd name="T9" fmla="*/ 16 h 16"/>
                    <a:gd name="T10" fmla="*/ 31 w 31"/>
                    <a:gd name="T11" fmla="*/ 0 h 16"/>
                    <a:gd name="T12" fmla="*/ 29 w 31"/>
                    <a:gd name="T13" fmla="*/ 0 h 16"/>
                    <a:gd name="T14" fmla="*/ 29 w 31"/>
                    <a:gd name="T15" fmla="*/ 0 h 16"/>
                    <a:gd name="T16" fmla="*/ 31 w 31"/>
                    <a:gd name="T17" fmla="*/ 0 h 16"/>
                    <a:gd name="T18" fmla="*/ 31 w 31"/>
                    <a:gd name="T19" fmla="*/ 16 h 16"/>
                    <a:gd name="T20" fmla="*/ 29 w 31"/>
                    <a:gd name="T21" fmla="*/ 16 h 16"/>
                    <a:gd name="T22" fmla="*/ 29 w 31"/>
                    <a:gd name="T23" fmla="*/ 0 h 16"/>
                    <a:gd name="T24" fmla="*/ 28 w 31"/>
                    <a:gd name="T25" fmla="*/ 0 h 16"/>
                    <a:gd name="T26" fmla="*/ 28 w 31"/>
                    <a:gd name="T27" fmla="*/ 0 h 16"/>
                    <a:gd name="T28" fmla="*/ 29 w 31"/>
                    <a:gd name="T29" fmla="*/ 0 h 16"/>
                    <a:gd name="T30" fmla="*/ 29 w 31"/>
                    <a:gd name="T31" fmla="*/ 16 h 16"/>
                    <a:gd name="T32" fmla="*/ 28 w 31"/>
                    <a:gd name="T33" fmla="*/ 16 h 16"/>
                    <a:gd name="T34" fmla="*/ 28 w 31"/>
                    <a:gd name="T35" fmla="*/ 0 h 16"/>
                    <a:gd name="T36" fmla="*/ 26 w 31"/>
                    <a:gd name="T37" fmla="*/ 0 h 16"/>
                    <a:gd name="T38" fmla="*/ 28 w 31"/>
                    <a:gd name="T39" fmla="*/ 0 h 16"/>
                    <a:gd name="T40" fmla="*/ 28 w 31"/>
                    <a:gd name="T41" fmla="*/ 16 h 16"/>
                    <a:gd name="T42" fmla="*/ 26 w 31"/>
                    <a:gd name="T43" fmla="*/ 16 h 16"/>
                    <a:gd name="T44" fmla="*/ 26 w 31"/>
                    <a:gd name="T45" fmla="*/ 0 h 16"/>
                    <a:gd name="T46" fmla="*/ 23 w 31"/>
                    <a:gd name="T47" fmla="*/ 0 h 16"/>
                    <a:gd name="T48" fmla="*/ 26 w 31"/>
                    <a:gd name="T49" fmla="*/ 0 h 16"/>
                    <a:gd name="T50" fmla="*/ 26 w 31"/>
                    <a:gd name="T51" fmla="*/ 16 h 16"/>
                    <a:gd name="T52" fmla="*/ 23 w 31"/>
                    <a:gd name="T53" fmla="*/ 16 h 16"/>
                    <a:gd name="T54" fmla="*/ 23 w 31"/>
                    <a:gd name="T55" fmla="*/ 0 h 16"/>
                    <a:gd name="T56" fmla="*/ 20 w 31"/>
                    <a:gd name="T57" fmla="*/ 0 h 16"/>
                    <a:gd name="T58" fmla="*/ 23 w 31"/>
                    <a:gd name="T59" fmla="*/ 0 h 16"/>
                    <a:gd name="T60" fmla="*/ 23 w 31"/>
                    <a:gd name="T61" fmla="*/ 16 h 16"/>
                    <a:gd name="T62" fmla="*/ 20 w 31"/>
                    <a:gd name="T63" fmla="*/ 16 h 16"/>
                    <a:gd name="T64" fmla="*/ 20 w 31"/>
                    <a:gd name="T65" fmla="*/ 0 h 16"/>
                    <a:gd name="T66" fmla="*/ 17 w 31"/>
                    <a:gd name="T67" fmla="*/ 0 h 16"/>
                    <a:gd name="T68" fmla="*/ 20 w 31"/>
                    <a:gd name="T69" fmla="*/ 0 h 16"/>
                    <a:gd name="T70" fmla="*/ 20 w 31"/>
                    <a:gd name="T71" fmla="*/ 16 h 16"/>
                    <a:gd name="T72" fmla="*/ 17 w 31"/>
                    <a:gd name="T73" fmla="*/ 16 h 16"/>
                    <a:gd name="T74" fmla="*/ 17 w 31"/>
                    <a:gd name="T75" fmla="*/ 0 h 16"/>
                    <a:gd name="T76" fmla="*/ 13 w 31"/>
                    <a:gd name="T77" fmla="*/ 0 h 16"/>
                    <a:gd name="T78" fmla="*/ 17 w 31"/>
                    <a:gd name="T79" fmla="*/ 0 h 16"/>
                    <a:gd name="T80" fmla="*/ 17 w 31"/>
                    <a:gd name="T81" fmla="*/ 16 h 16"/>
                    <a:gd name="T82" fmla="*/ 13 w 31"/>
                    <a:gd name="T83" fmla="*/ 16 h 16"/>
                    <a:gd name="T84" fmla="*/ 13 w 31"/>
                    <a:gd name="T85" fmla="*/ 0 h 16"/>
                    <a:gd name="T86" fmla="*/ 9 w 31"/>
                    <a:gd name="T87" fmla="*/ 0 h 16"/>
                    <a:gd name="T88" fmla="*/ 13 w 31"/>
                    <a:gd name="T89" fmla="*/ 0 h 16"/>
                    <a:gd name="T90" fmla="*/ 13 w 31"/>
                    <a:gd name="T91" fmla="*/ 16 h 16"/>
                    <a:gd name="T92" fmla="*/ 9 w 31"/>
                    <a:gd name="T93" fmla="*/ 16 h 16"/>
                    <a:gd name="T94" fmla="*/ 9 w 31"/>
                    <a:gd name="T95" fmla="*/ 0 h 16"/>
                    <a:gd name="T96" fmla="*/ 4 w 31"/>
                    <a:gd name="T97" fmla="*/ 0 h 16"/>
                    <a:gd name="T98" fmla="*/ 9 w 31"/>
                    <a:gd name="T99" fmla="*/ 0 h 16"/>
                    <a:gd name="T100" fmla="*/ 9 w 31"/>
                    <a:gd name="T101" fmla="*/ 16 h 16"/>
                    <a:gd name="T102" fmla="*/ 4 w 31"/>
                    <a:gd name="T103" fmla="*/ 16 h 16"/>
                    <a:gd name="T104" fmla="*/ 4 w 31"/>
                    <a:gd name="T105" fmla="*/ 0 h 16"/>
                    <a:gd name="T106" fmla="*/ 0 w 31"/>
                    <a:gd name="T107" fmla="*/ 0 h 16"/>
                    <a:gd name="T108" fmla="*/ 4 w 31"/>
                    <a:gd name="T109" fmla="*/ 0 h 16"/>
                    <a:gd name="T110" fmla="*/ 4 w 31"/>
                    <a:gd name="T111" fmla="*/ 16 h 16"/>
                    <a:gd name="T112" fmla="*/ 0 w 31"/>
                    <a:gd name="T113" fmla="*/ 16 h 16"/>
                    <a:gd name="T114" fmla="*/ 0 w 31"/>
                    <a:gd name="T1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1" h="16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31" y="16"/>
                      </a:lnTo>
                      <a:lnTo>
                        <a:pt x="31" y="0"/>
                      </a:lnTo>
                      <a:close/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29" y="16"/>
                      </a:lnTo>
                      <a:lnTo>
                        <a:pt x="29" y="0"/>
                      </a:lnTo>
                      <a:close/>
                      <a:moveTo>
                        <a:pt x="28" y="0"/>
                      </a:move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29" y="16"/>
                      </a:lnTo>
                      <a:lnTo>
                        <a:pt x="28" y="16"/>
                      </a:lnTo>
                      <a:lnTo>
                        <a:pt x="28" y="0"/>
                      </a:lnTo>
                      <a:close/>
                      <a:moveTo>
                        <a:pt x="26" y="0"/>
                      </a:moveTo>
                      <a:lnTo>
                        <a:pt x="28" y="0"/>
                      </a:lnTo>
                      <a:lnTo>
                        <a:pt x="28" y="16"/>
                      </a:lnTo>
                      <a:lnTo>
                        <a:pt x="26" y="16"/>
                      </a:lnTo>
                      <a:lnTo>
                        <a:pt x="26" y="0"/>
                      </a:lnTo>
                      <a:close/>
                      <a:moveTo>
                        <a:pt x="23" y="0"/>
                      </a:moveTo>
                      <a:lnTo>
                        <a:pt x="26" y="0"/>
                      </a:lnTo>
                      <a:lnTo>
                        <a:pt x="26" y="16"/>
                      </a:lnTo>
                      <a:lnTo>
                        <a:pt x="23" y="16"/>
                      </a:lnTo>
                      <a:lnTo>
                        <a:pt x="23" y="0"/>
                      </a:lnTo>
                      <a:close/>
                      <a:moveTo>
                        <a:pt x="20" y="0"/>
                      </a:moveTo>
                      <a:lnTo>
                        <a:pt x="23" y="0"/>
                      </a:lnTo>
                      <a:lnTo>
                        <a:pt x="23" y="16"/>
                      </a:lnTo>
                      <a:lnTo>
                        <a:pt x="20" y="16"/>
                      </a:lnTo>
                      <a:lnTo>
                        <a:pt x="20" y="0"/>
                      </a:lnTo>
                      <a:close/>
                      <a:moveTo>
                        <a:pt x="17" y="0"/>
                      </a:moveTo>
                      <a:lnTo>
                        <a:pt x="20" y="0"/>
                      </a:lnTo>
                      <a:lnTo>
                        <a:pt x="20" y="16"/>
                      </a:lnTo>
                      <a:lnTo>
                        <a:pt x="17" y="16"/>
                      </a:lnTo>
                      <a:lnTo>
                        <a:pt x="17" y="0"/>
                      </a:lnTo>
                      <a:close/>
                      <a:moveTo>
                        <a:pt x="13" y="0"/>
                      </a:moveTo>
                      <a:lnTo>
                        <a:pt x="17" y="0"/>
                      </a:lnTo>
                      <a:lnTo>
                        <a:pt x="17" y="16"/>
                      </a:lnTo>
                      <a:lnTo>
                        <a:pt x="13" y="16"/>
                      </a:lnTo>
                      <a:lnTo>
                        <a:pt x="13" y="0"/>
                      </a:lnTo>
                      <a:close/>
                      <a:moveTo>
                        <a:pt x="9" y="0"/>
                      </a:moveTo>
                      <a:lnTo>
                        <a:pt x="13" y="0"/>
                      </a:lnTo>
                      <a:lnTo>
                        <a:pt x="13" y="16"/>
                      </a:lnTo>
                      <a:lnTo>
                        <a:pt x="9" y="16"/>
                      </a:lnTo>
                      <a:lnTo>
                        <a:pt x="9" y="0"/>
                      </a:lnTo>
                      <a:close/>
                      <a:moveTo>
                        <a:pt x="4" y="0"/>
                      </a:moveTo>
                      <a:lnTo>
                        <a:pt x="9" y="0"/>
                      </a:lnTo>
                      <a:lnTo>
                        <a:pt x="9" y="16"/>
                      </a:lnTo>
                      <a:lnTo>
                        <a:pt x="4" y="16"/>
                      </a:lnTo>
                      <a:lnTo>
                        <a:pt x="4" y="0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5" name="Freeform 1433"/>
                <p:cNvSpPr>
                  <a:spLocks noEditPoints="1"/>
                </p:cNvSpPr>
                <p:nvPr/>
              </p:nvSpPr>
              <p:spPr bwMode="auto">
                <a:xfrm>
                  <a:off x="4786" y="3190"/>
                  <a:ext cx="5" cy="16"/>
                </a:xfrm>
                <a:custGeom>
                  <a:avLst/>
                  <a:gdLst>
                    <a:gd name="T0" fmla="*/ 4 w 5"/>
                    <a:gd name="T1" fmla="*/ 0 h 16"/>
                    <a:gd name="T2" fmla="*/ 5 w 5"/>
                    <a:gd name="T3" fmla="*/ 0 h 16"/>
                    <a:gd name="T4" fmla="*/ 5 w 5"/>
                    <a:gd name="T5" fmla="*/ 16 h 16"/>
                    <a:gd name="T6" fmla="*/ 4 w 5"/>
                    <a:gd name="T7" fmla="*/ 16 h 16"/>
                    <a:gd name="T8" fmla="*/ 4 w 5"/>
                    <a:gd name="T9" fmla="*/ 0 h 16"/>
                    <a:gd name="T10" fmla="*/ 0 w 5"/>
                    <a:gd name="T11" fmla="*/ 0 h 16"/>
                    <a:gd name="T12" fmla="*/ 4 w 5"/>
                    <a:gd name="T13" fmla="*/ 0 h 16"/>
                    <a:gd name="T14" fmla="*/ 4 w 5"/>
                    <a:gd name="T15" fmla="*/ 16 h 16"/>
                    <a:gd name="T16" fmla="*/ 0 w 5"/>
                    <a:gd name="T17" fmla="*/ 16 h 16"/>
                    <a:gd name="T18" fmla="*/ 0 w 5"/>
                    <a:gd name="T1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4" y="0"/>
                      </a:moveTo>
                      <a:lnTo>
                        <a:pt x="5" y="0"/>
                      </a:lnTo>
                      <a:lnTo>
                        <a:pt x="5" y="16"/>
                      </a:lnTo>
                      <a:lnTo>
                        <a:pt x="4" y="16"/>
                      </a:lnTo>
                      <a:lnTo>
                        <a:pt x="4" y="0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6" name="Freeform 1434"/>
                <p:cNvSpPr>
                  <a:spLocks noEditPoints="1"/>
                </p:cNvSpPr>
                <p:nvPr/>
              </p:nvSpPr>
              <p:spPr bwMode="auto">
                <a:xfrm>
                  <a:off x="4776" y="3190"/>
                  <a:ext cx="5" cy="16"/>
                </a:xfrm>
                <a:custGeom>
                  <a:avLst/>
                  <a:gdLst>
                    <a:gd name="T0" fmla="*/ 3 w 5"/>
                    <a:gd name="T1" fmla="*/ 0 h 16"/>
                    <a:gd name="T2" fmla="*/ 5 w 5"/>
                    <a:gd name="T3" fmla="*/ 0 h 16"/>
                    <a:gd name="T4" fmla="*/ 5 w 5"/>
                    <a:gd name="T5" fmla="*/ 16 h 16"/>
                    <a:gd name="T6" fmla="*/ 3 w 5"/>
                    <a:gd name="T7" fmla="*/ 16 h 16"/>
                    <a:gd name="T8" fmla="*/ 3 w 5"/>
                    <a:gd name="T9" fmla="*/ 0 h 16"/>
                    <a:gd name="T10" fmla="*/ 0 w 5"/>
                    <a:gd name="T11" fmla="*/ 0 h 16"/>
                    <a:gd name="T12" fmla="*/ 3 w 5"/>
                    <a:gd name="T13" fmla="*/ 0 h 16"/>
                    <a:gd name="T14" fmla="*/ 3 w 5"/>
                    <a:gd name="T15" fmla="*/ 16 h 16"/>
                    <a:gd name="T16" fmla="*/ 0 w 5"/>
                    <a:gd name="T17" fmla="*/ 16 h 16"/>
                    <a:gd name="T18" fmla="*/ 0 w 5"/>
                    <a:gd name="T1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3" y="0"/>
                      </a:moveTo>
                      <a:lnTo>
                        <a:pt x="5" y="0"/>
                      </a:lnTo>
                      <a:lnTo>
                        <a:pt x="5" y="16"/>
                      </a:lnTo>
                      <a:lnTo>
                        <a:pt x="3" y="16"/>
                      </a:lnTo>
                      <a:lnTo>
                        <a:pt x="3" y="0"/>
                      </a:lnTo>
                      <a:close/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7" name="Freeform 1435"/>
                <p:cNvSpPr>
                  <a:spLocks noEditPoints="1"/>
                </p:cNvSpPr>
                <p:nvPr/>
              </p:nvSpPr>
              <p:spPr bwMode="auto">
                <a:xfrm>
                  <a:off x="4747" y="3190"/>
                  <a:ext cx="24" cy="16"/>
                </a:xfrm>
                <a:custGeom>
                  <a:avLst/>
                  <a:gdLst>
                    <a:gd name="T0" fmla="*/ 19 w 24"/>
                    <a:gd name="T1" fmla="*/ 0 h 16"/>
                    <a:gd name="T2" fmla="*/ 19 w 24"/>
                    <a:gd name="T3" fmla="*/ 0 h 16"/>
                    <a:gd name="T4" fmla="*/ 24 w 24"/>
                    <a:gd name="T5" fmla="*/ 0 h 16"/>
                    <a:gd name="T6" fmla="*/ 24 w 24"/>
                    <a:gd name="T7" fmla="*/ 16 h 16"/>
                    <a:gd name="T8" fmla="*/ 19 w 24"/>
                    <a:gd name="T9" fmla="*/ 16 h 16"/>
                    <a:gd name="T10" fmla="*/ 19 w 24"/>
                    <a:gd name="T11" fmla="*/ 0 h 16"/>
                    <a:gd name="T12" fmla="*/ 12 w 24"/>
                    <a:gd name="T13" fmla="*/ 0 h 16"/>
                    <a:gd name="T14" fmla="*/ 19 w 24"/>
                    <a:gd name="T15" fmla="*/ 0 h 16"/>
                    <a:gd name="T16" fmla="*/ 19 w 24"/>
                    <a:gd name="T17" fmla="*/ 16 h 16"/>
                    <a:gd name="T18" fmla="*/ 12 w 24"/>
                    <a:gd name="T19" fmla="*/ 16 h 16"/>
                    <a:gd name="T20" fmla="*/ 12 w 24"/>
                    <a:gd name="T21" fmla="*/ 0 h 16"/>
                    <a:gd name="T22" fmla="*/ 5 w 24"/>
                    <a:gd name="T23" fmla="*/ 0 h 16"/>
                    <a:gd name="T24" fmla="*/ 5 w 24"/>
                    <a:gd name="T25" fmla="*/ 0 h 16"/>
                    <a:gd name="T26" fmla="*/ 12 w 24"/>
                    <a:gd name="T27" fmla="*/ 0 h 16"/>
                    <a:gd name="T28" fmla="*/ 12 w 24"/>
                    <a:gd name="T29" fmla="*/ 16 h 16"/>
                    <a:gd name="T30" fmla="*/ 5 w 24"/>
                    <a:gd name="T31" fmla="*/ 16 h 16"/>
                    <a:gd name="T32" fmla="*/ 5 w 24"/>
                    <a:gd name="T33" fmla="*/ 0 h 16"/>
                    <a:gd name="T34" fmla="*/ 0 w 24"/>
                    <a:gd name="T35" fmla="*/ 0 h 16"/>
                    <a:gd name="T36" fmla="*/ 5 w 24"/>
                    <a:gd name="T37" fmla="*/ 0 h 16"/>
                    <a:gd name="T38" fmla="*/ 5 w 24"/>
                    <a:gd name="T39" fmla="*/ 16 h 16"/>
                    <a:gd name="T40" fmla="*/ 0 w 24"/>
                    <a:gd name="T41" fmla="*/ 16 h 16"/>
                    <a:gd name="T42" fmla="*/ 0 w 24"/>
                    <a:gd name="T4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" h="16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16"/>
                      </a:lnTo>
                      <a:lnTo>
                        <a:pt x="19" y="16"/>
                      </a:lnTo>
                      <a:lnTo>
                        <a:pt x="19" y="0"/>
                      </a:lnTo>
                      <a:close/>
                      <a:moveTo>
                        <a:pt x="12" y="0"/>
                      </a:moveTo>
                      <a:lnTo>
                        <a:pt x="19" y="0"/>
                      </a:lnTo>
                      <a:lnTo>
                        <a:pt x="19" y="16"/>
                      </a:lnTo>
                      <a:lnTo>
                        <a:pt x="12" y="16"/>
                      </a:lnTo>
                      <a:lnTo>
                        <a:pt x="12" y="0"/>
                      </a:lnTo>
                      <a:close/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12" y="0"/>
                      </a:lnTo>
                      <a:lnTo>
                        <a:pt x="12" y="16"/>
                      </a:lnTo>
                      <a:lnTo>
                        <a:pt x="5" y="16"/>
                      </a:lnTo>
                      <a:lnTo>
                        <a:pt x="5" y="0"/>
                      </a:lnTo>
                      <a:close/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8" name="Rectangle 1436"/>
                <p:cNvSpPr>
                  <a:spLocks noChangeArrowheads="1"/>
                </p:cNvSpPr>
                <p:nvPr/>
              </p:nvSpPr>
              <p:spPr bwMode="auto">
                <a:xfrm>
                  <a:off x="4738" y="3190"/>
                  <a:ext cx="4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19" name="Freeform 1437"/>
                <p:cNvSpPr>
                  <a:spLocks/>
                </p:cNvSpPr>
                <p:nvPr/>
              </p:nvSpPr>
              <p:spPr bwMode="auto">
                <a:xfrm>
                  <a:off x="4733" y="3191"/>
                  <a:ext cx="8" cy="14"/>
                </a:xfrm>
                <a:custGeom>
                  <a:avLst/>
                  <a:gdLst>
                    <a:gd name="T0" fmla="*/ 7 w 8"/>
                    <a:gd name="T1" fmla="*/ 0 h 14"/>
                    <a:gd name="T2" fmla="*/ 8 w 8"/>
                    <a:gd name="T3" fmla="*/ 0 h 14"/>
                    <a:gd name="T4" fmla="*/ 1 w 8"/>
                    <a:gd name="T5" fmla="*/ 14 h 14"/>
                    <a:gd name="T6" fmla="*/ 0 w 8"/>
                    <a:gd name="T7" fmla="*/ 13 h 14"/>
                    <a:gd name="T8" fmla="*/ 7 w 8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4"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0" name="Rectangle 1438"/>
                <p:cNvSpPr>
                  <a:spLocks noChangeArrowheads="1"/>
                </p:cNvSpPr>
                <p:nvPr/>
              </p:nvSpPr>
              <p:spPr bwMode="auto">
                <a:xfrm>
                  <a:off x="4730" y="3190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1" name="Rectangle 1439"/>
                <p:cNvSpPr>
                  <a:spLocks noChangeArrowheads="1"/>
                </p:cNvSpPr>
                <p:nvPr/>
              </p:nvSpPr>
              <p:spPr bwMode="auto">
                <a:xfrm>
                  <a:off x="4727" y="3190"/>
                  <a:ext cx="3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2" name="Freeform 1440"/>
                <p:cNvSpPr>
                  <a:spLocks noEditPoints="1"/>
                </p:cNvSpPr>
                <p:nvPr/>
              </p:nvSpPr>
              <p:spPr bwMode="auto">
                <a:xfrm>
                  <a:off x="4699" y="3190"/>
                  <a:ext cx="23" cy="15"/>
                </a:xfrm>
                <a:custGeom>
                  <a:avLst/>
                  <a:gdLst>
                    <a:gd name="T0" fmla="*/ 16 w 23"/>
                    <a:gd name="T1" fmla="*/ 0 h 15"/>
                    <a:gd name="T2" fmla="*/ 16 w 23"/>
                    <a:gd name="T3" fmla="*/ 0 h 15"/>
                    <a:gd name="T4" fmla="*/ 23 w 23"/>
                    <a:gd name="T5" fmla="*/ 0 h 15"/>
                    <a:gd name="T6" fmla="*/ 23 w 23"/>
                    <a:gd name="T7" fmla="*/ 15 h 15"/>
                    <a:gd name="T8" fmla="*/ 16 w 23"/>
                    <a:gd name="T9" fmla="*/ 15 h 15"/>
                    <a:gd name="T10" fmla="*/ 16 w 23"/>
                    <a:gd name="T11" fmla="*/ 0 h 15"/>
                    <a:gd name="T12" fmla="*/ 8 w 23"/>
                    <a:gd name="T13" fmla="*/ 0 h 15"/>
                    <a:gd name="T14" fmla="*/ 16 w 23"/>
                    <a:gd name="T15" fmla="*/ 0 h 15"/>
                    <a:gd name="T16" fmla="*/ 16 w 23"/>
                    <a:gd name="T17" fmla="*/ 15 h 15"/>
                    <a:gd name="T18" fmla="*/ 8 w 23"/>
                    <a:gd name="T19" fmla="*/ 15 h 15"/>
                    <a:gd name="T20" fmla="*/ 8 w 23"/>
                    <a:gd name="T21" fmla="*/ 0 h 15"/>
                    <a:gd name="T22" fmla="*/ 0 w 23"/>
                    <a:gd name="T23" fmla="*/ 0 h 15"/>
                    <a:gd name="T24" fmla="*/ 8 w 23"/>
                    <a:gd name="T25" fmla="*/ 0 h 15"/>
                    <a:gd name="T26" fmla="*/ 8 w 23"/>
                    <a:gd name="T27" fmla="*/ 15 h 15"/>
                    <a:gd name="T28" fmla="*/ 0 w 23"/>
                    <a:gd name="T29" fmla="*/ 15 h 15"/>
                    <a:gd name="T30" fmla="*/ 0 w 23"/>
                    <a:gd name="T3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" h="15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23" y="0"/>
                      </a:lnTo>
                      <a:lnTo>
                        <a:pt x="23" y="15"/>
                      </a:lnTo>
                      <a:lnTo>
                        <a:pt x="16" y="15"/>
                      </a:lnTo>
                      <a:lnTo>
                        <a:pt x="16" y="0"/>
                      </a:lnTo>
                      <a:close/>
                      <a:moveTo>
                        <a:pt x="8" y="0"/>
                      </a:move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8" y="15"/>
                      </a:lnTo>
                      <a:lnTo>
                        <a:pt x="8" y="0"/>
                      </a:lnTo>
                      <a:close/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3" name="Rectangle 1441"/>
                <p:cNvSpPr>
                  <a:spLocks noChangeArrowheads="1"/>
                </p:cNvSpPr>
                <p:nvPr/>
              </p:nvSpPr>
              <p:spPr bwMode="auto">
                <a:xfrm>
                  <a:off x="4698" y="3190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4" name="Rectangle 1442"/>
                <p:cNvSpPr>
                  <a:spLocks noChangeArrowheads="1"/>
                </p:cNvSpPr>
                <p:nvPr/>
              </p:nvSpPr>
              <p:spPr bwMode="auto">
                <a:xfrm>
                  <a:off x="4691" y="3190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5" name="Rectangle 1443"/>
                <p:cNvSpPr>
                  <a:spLocks noChangeArrowheads="1"/>
                </p:cNvSpPr>
                <p:nvPr/>
              </p:nvSpPr>
              <p:spPr bwMode="auto">
                <a:xfrm>
                  <a:off x="4688" y="3190"/>
                  <a:ext cx="3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6" name="Rectangle 1444"/>
                <p:cNvSpPr>
                  <a:spLocks noChangeArrowheads="1"/>
                </p:cNvSpPr>
                <p:nvPr/>
              </p:nvSpPr>
              <p:spPr bwMode="auto">
                <a:xfrm>
                  <a:off x="4678" y="3190"/>
                  <a:ext cx="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7" name="Freeform 1445"/>
                <p:cNvSpPr>
                  <a:spLocks noEditPoints="1"/>
                </p:cNvSpPr>
                <p:nvPr/>
              </p:nvSpPr>
              <p:spPr bwMode="auto">
                <a:xfrm>
                  <a:off x="4649" y="3190"/>
                  <a:ext cx="24" cy="15"/>
                </a:xfrm>
                <a:custGeom>
                  <a:avLst/>
                  <a:gdLst>
                    <a:gd name="T0" fmla="*/ 19 w 24"/>
                    <a:gd name="T1" fmla="*/ 0 h 15"/>
                    <a:gd name="T2" fmla="*/ 24 w 24"/>
                    <a:gd name="T3" fmla="*/ 0 h 15"/>
                    <a:gd name="T4" fmla="*/ 24 w 24"/>
                    <a:gd name="T5" fmla="*/ 15 h 15"/>
                    <a:gd name="T6" fmla="*/ 19 w 24"/>
                    <a:gd name="T7" fmla="*/ 15 h 15"/>
                    <a:gd name="T8" fmla="*/ 19 w 24"/>
                    <a:gd name="T9" fmla="*/ 0 h 15"/>
                    <a:gd name="T10" fmla="*/ 11 w 24"/>
                    <a:gd name="T11" fmla="*/ 0 h 15"/>
                    <a:gd name="T12" fmla="*/ 11 w 24"/>
                    <a:gd name="T13" fmla="*/ 0 h 15"/>
                    <a:gd name="T14" fmla="*/ 19 w 24"/>
                    <a:gd name="T15" fmla="*/ 0 h 15"/>
                    <a:gd name="T16" fmla="*/ 19 w 24"/>
                    <a:gd name="T17" fmla="*/ 15 h 15"/>
                    <a:gd name="T18" fmla="*/ 11 w 24"/>
                    <a:gd name="T19" fmla="*/ 15 h 15"/>
                    <a:gd name="T20" fmla="*/ 11 w 24"/>
                    <a:gd name="T21" fmla="*/ 0 h 15"/>
                    <a:gd name="T22" fmla="*/ 4 w 24"/>
                    <a:gd name="T23" fmla="*/ 0 h 15"/>
                    <a:gd name="T24" fmla="*/ 4 w 24"/>
                    <a:gd name="T25" fmla="*/ 0 h 15"/>
                    <a:gd name="T26" fmla="*/ 11 w 24"/>
                    <a:gd name="T27" fmla="*/ 0 h 15"/>
                    <a:gd name="T28" fmla="*/ 11 w 24"/>
                    <a:gd name="T29" fmla="*/ 15 h 15"/>
                    <a:gd name="T30" fmla="*/ 4 w 24"/>
                    <a:gd name="T31" fmla="*/ 15 h 15"/>
                    <a:gd name="T32" fmla="*/ 4 w 24"/>
                    <a:gd name="T33" fmla="*/ 0 h 15"/>
                    <a:gd name="T34" fmla="*/ 0 w 24"/>
                    <a:gd name="T35" fmla="*/ 0 h 15"/>
                    <a:gd name="T36" fmla="*/ 4 w 24"/>
                    <a:gd name="T37" fmla="*/ 0 h 15"/>
                    <a:gd name="T38" fmla="*/ 4 w 24"/>
                    <a:gd name="T39" fmla="*/ 15 h 15"/>
                    <a:gd name="T40" fmla="*/ 0 w 24"/>
                    <a:gd name="T41" fmla="*/ 15 h 15"/>
                    <a:gd name="T42" fmla="*/ 0 w 24"/>
                    <a:gd name="T4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" h="15">
                      <a:moveTo>
                        <a:pt x="19" y="0"/>
                      </a:moveTo>
                      <a:lnTo>
                        <a:pt x="24" y="0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9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9" y="0"/>
                      </a:lnTo>
                      <a:lnTo>
                        <a:pt x="19" y="15"/>
                      </a:lnTo>
                      <a:lnTo>
                        <a:pt x="11" y="15"/>
                      </a:lnTo>
                      <a:lnTo>
                        <a:pt x="11" y="0"/>
                      </a:lnTo>
                      <a:close/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11" y="0"/>
                      </a:lnTo>
                      <a:lnTo>
                        <a:pt x="11" y="15"/>
                      </a:lnTo>
                      <a:lnTo>
                        <a:pt x="4" y="15"/>
                      </a:lnTo>
                      <a:lnTo>
                        <a:pt x="4" y="0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8" name="Rectangle 1446"/>
                <p:cNvSpPr>
                  <a:spLocks noChangeArrowheads="1"/>
                </p:cNvSpPr>
                <p:nvPr/>
              </p:nvSpPr>
              <p:spPr bwMode="auto">
                <a:xfrm>
                  <a:off x="4639" y="3190"/>
                  <a:ext cx="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29" name="Freeform 1447"/>
                <p:cNvSpPr>
                  <a:spLocks noEditPoints="1"/>
                </p:cNvSpPr>
                <p:nvPr/>
              </p:nvSpPr>
              <p:spPr bwMode="auto">
                <a:xfrm>
                  <a:off x="4629" y="3190"/>
                  <a:ext cx="5" cy="15"/>
                </a:xfrm>
                <a:custGeom>
                  <a:avLst/>
                  <a:gdLst>
                    <a:gd name="T0" fmla="*/ 2 w 5"/>
                    <a:gd name="T1" fmla="*/ 0 h 15"/>
                    <a:gd name="T2" fmla="*/ 5 w 5"/>
                    <a:gd name="T3" fmla="*/ 0 h 15"/>
                    <a:gd name="T4" fmla="*/ 5 w 5"/>
                    <a:gd name="T5" fmla="*/ 15 h 15"/>
                    <a:gd name="T6" fmla="*/ 2 w 5"/>
                    <a:gd name="T7" fmla="*/ 15 h 15"/>
                    <a:gd name="T8" fmla="*/ 2 w 5"/>
                    <a:gd name="T9" fmla="*/ 0 h 15"/>
                    <a:gd name="T10" fmla="*/ 0 w 5"/>
                    <a:gd name="T11" fmla="*/ 0 h 15"/>
                    <a:gd name="T12" fmla="*/ 2 w 5"/>
                    <a:gd name="T13" fmla="*/ 0 h 15"/>
                    <a:gd name="T14" fmla="*/ 2 w 5"/>
                    <a:gd name="T15" fmla="*/ 15 h 15"/>
                    <a:gd name="T16" fmla="*/ 0 w 5"/>
                    <a:gd name="T17" fmla="*/ 15 h 15"/>
                    <a:gd name="T18" fmla="*/ 0 w 5"/>
                    <a:gd name="T1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5">
                      <a:moveTo>
                        <a:pt x="2" y="0"/>
                      </a:moveTo>
                      <a:lnTo>
                        <a:pt x="5" y="0"/>
                      </a:lnTo>
                      <a:lnTo>
                        <a:pt x="5" y="15"/>
                      </a:lnTo>
                      <a:lnTo>
                        <a:pt x="2" y="15"/>
                      </a:lnTo>
                      <a:lnTo>
                        <a:pt x="2" y="0"/>
                      </a:lnTo>
                      <a:close/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0" name="Freeform 1448"/>
                <p:cNvSpPr>
                  <a:spLocks noEditPoints="1"/>
                </p:cNvSpPr>
                <p:nvPr/>
              </p:nvSpPr>
              <p:spPr bwMode="auto">
                <a:xfrm>
                  <a:off x="4600" y="3189"/>
                  <a:ext cx="24" cy="16"/>
                </a:xfrm>
                <a:custGeom>
                  <a:avLst/>
                  <a:gdLst>
                    <a:gd name="T0" fmla="*/ 18 w 24"/>
                    <a:gd name="T1" fmla="*/ 16 h 16"/>
                    <a:gd name="T2" fmla="*/ 18 w 24"/>
                    <a:gd name="T3" fmla="*/ 1 h 16"/>
                    <a:gd name="T4" fmla="*/ 24 w 24"/>
                    <a:gd name="T5" fmla="*/ 1 h 16"/>
                    <a:gd name="T6" fmla="*/ 24 w 24"/>
                    <a:gd name="T7" fmla="*/ 16 h 16"/>
                    <a:gd name="T8" fmla="*/ 18 w 24"/>
                    <a:gd name="T9" fmla="*/ 16 h 16"/>
                    <a:gd name="T10" fmla="*/ 18 w 24"/>
                    <a:gd name="T11" fmla="*/ 16 h 16"/>
                    <a:gd name="T12" fmla="*/ 12 w 24"/>
                    <a:gd name="T13" fmla="*/ 0 h 16"/>
                    <a:gd name="T14" fmla="*/ 13 w 24"/>
                    <a:gd name="T15" fmla="*/ 0 h 16"/>
                    <a:gd name="T16" fmla="*/ 19 w 24"/>
                    <a:gd name="T17" fmla="*/ 1 h 16"/>
                    <a:gd name="T18" fmla="*/ 18 w 24"/>
                    <a:gd name="T19" fmla="*/ 16 h 16"/>
                    <a:gd name="T20" fmla="*/ 12 w 24"/>
                    <a:gd name="T21" fmla="*/ 16 h 16"/>
                    <a:gd name="T22" fmla="*/ 12 w 24"/>
                    <a:gd name="T23" fmla="*/ 0 h 16"/>
                    <a:gd name="T24" fmla="*/ 6 w 24"/>
                    <a:gd name="T25" fmla="*/ 0 h 16"/>
                    <a:gd name="T26" fmla="*/ 12 w 24"/>
                    <a:gd name="T27" fmla="*/ 0 h 16"/>
                    <a:gd name="T28" fmla="*/ 12 w 24"/>
                    <a:gd name="T29" fmla="*/ 16 h 16"/>
                    <a:gd name="T30" fmla="*/ 6 w 24"/>
                    <a:gd name="T31" fmla="*/ 16 h 16"/>
                    <a:gd name="T32" fmla="*/ 6 w 24"/>
                    <a:gd name="T33" fmla="*/ 0 h 16"/>
                    <a:gd name="T34" fmla="*/ 0 w 24"/>
                    <a:gd name="T35" fmla="*/ 0 h 16"/>
                    <a:gd name="T36" fmla="*/ 0 w 24"/>
                    <a:gd name="T37" fmla="*/ 0 h 16"/>
                    <a:gd name="T38" fmla="*/ 6 w 24"/>
                    <a:gd name="T39" fmla="*/ 0 h 16"/>
                    <a:gd name="T40" fmla="*/ 6 w 24"/>
                    <a:gd name="T41" fmla="*/ 16 h 16"/>
                    <a:gd name="T42" fmla="*/ 0 w 24"/>
                    <a:gd name="T43" fmla="*/ 16 h 16"/>
                    <a:gd name="T44" fmla="*/ 0 w 24"/>
                    <a:gd name="T45" fmla="*/ 0 h 16"/>
                    <a:gd name="T46" fmla="*/ 0 w 24"/>
                    <a:gd name="T47" fmla="*/ 0 h 16"/>
                    <a:gd name="T48" fmla="*/ 0 w 24"/>
                    <a:gd name="T49" fmla="*/ 0 h 16"/>
                    <a:gd name="T50" fmla="*/ 0 w 24"/>
                    <a:gd name="T51" fmla="*/ 16 h 16"/>
                    <a:gd name="T52" fmla="*/ 0 w 24"/>
                    <a:gd name="T53" fmla="*/ 16 h 16"/>
                    <a:gd name="T54" fmla="*/ 0 w 24"/>
                    <a:gd name="T5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4" h="16">
                      <a:moveTo>
                        <a:pt x="18" y="16"/>
                      </a:moveTo>
                      <a:lnTo>
                        <a:pt x="18" y="1"/>
                      </a:lnTo>
                      <a:lnTo>
                        <a:pt x="24" y="1"/>
                      </a:lnTo>
                      <a:lnTo>
                        <a:pt x="24" y="16"/>
                      </a:lnTo>
                      <a:lnTo>
                        <a:pt x="18" y="16"/>
                      </a:lnTo>
                      <a:lnTo>
                        <a:pt x="18" y="16"/>
                      </a:lnTo>
                      <a:close/>
                      <a:moveTo>
                        <a:pt x="12" y="0"/>
                      </a:moveTo>
                      <a:lnTo>
                        <a:pt x="13" y="0"/>
                      </a:lnTo>
                      <a:lnTo>
                        <a:pt x="19" y="1"/>
                      </a:lnTo>
                      <a:lnTo>
                        <a:pt x="18" y="16"/>
                      </a:lnTo>
                      <a:lnTo>
                        <a:pt x="12" y="16"/>
                      </a:lnTo>
                      <a:lnTo>
                        <a:pt x="12" y="0"/>
                      </a:lnTo>
                      <a:close/>
                      <a:moveTo>
                        <a:pt x="6" y="0"/>
                      </a:moveTo>
                      <a:lnTo>
                        <a:pt x="12" y="0"/>
                      </a:lnTo>
                      <a:lnTo>
                        <a:pt x="12" y="16"/>
                      </a:lnTo>
                      <a:lnTo>
                        <a:pt x="6" y="16"/>
                      </a:lnTo>
                      <a:lnTo>
                        <a:pt x="6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1" name="Freeform 1449"/>
                <p:cNvSpPr>
                  <a:spLocks noEditPoints="1"/>
                </p:cNvSpPr>
                <p:nvPr/>
              </p:nvSpPr>
              <p:spPr bwMode="auto">
                <a:xfrm>
                  <a:off x="4590" y="3189"/>
                  <a:ext cx="5" cy="16"/>
                </a:xfrm>
                <a:custGeom>
                  <a:avLst/>
                  <a:gdLst>
                    <a:gd name="T0" fmla="*/ 0 w 5"/>
                    <a:gd name="T1" fmla="*/ 0 h 16"/>
                    <a:gd name="T2" fmla="*/ 5 w 5"/>
                    <a:gd name="T3" fmla="*/ 0 h 16"/>
                    <a:gd name="T4" fmla="*/ 5 w 5"/>
                    <a:gd name="T5" fmla="*/ 16 h 16"/>
                    <a:gd name="T6" fmla="*/ 0 w 5"/>
                    <a:gd name="T7" fmla="*/ 16 h 16"/>
                    <a:gd name="T8" fmla="*/ 0 w 5"/>
                    <a:gd name="T9" fmla="*/ 0 h 16"/>
                    <a:gd name="T10" fmla="*/ 0 w 5"/>
                    <a:gd name="T11" fmla="*/ 0 h 16"/>
                    <a:gd name="T12" fmla="*/ 0 w 5"/>
                    <a:gd name="T13" fmla="*/ 0 h 16"/>
                    <a:gd name="T14" fmla="*/ 0 w 5"/>
                    <a:gd name="T15" fmla="*/ 16 h 16"/>
                    <a:gd name="T16" fmla="*/ 0 w 5"/>
                    <a:gd name="T17" fmla="*/ 16 h 16"/>
                    <a:gd name="T18" fmla="*/ 0 w 5"/>
                    <a:gd name="T1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2" name="Freeform 1450"/>
                <p:cNvSpPr>
                  <a:spLocks noEditPoints="1"/>
                </p:cNvSpPr>
                <p:nvPr/>
              </p:nvSpPr>
              <p:spPr bwMode="auto">
                <a:xfrm>
                  <a:off x="4580" y="3189"/>
                  <a:ext cx="5" cy="16"/>
                </a:xfrm>
                <a:custGeom>
                  <a:avLst/>
                  <a:gdLst>
                    <a:gd name="T0" fmla="*/ 2 w 5"/>
                    <a:gd name="T1" fmla="*/ 0 h 16"/>
                    <a:gd name="T2" fmla="*/ 5 w 5"/>
                    <a:gd name="T3" fmla="*/ 0 h 16"/>
                    <a:gd name="T4" fmla="*/ 5 w 5"/>
                    <a:gd name="T5" fmla="*/ 16 h 16"/>
                    <a:gd name="T6" fmla="*/ 2 w 5"/>
                    <a:gd name="T7" fmla="*/ 16 h 16"/>
                    <a:gd name="T8" fmla="*/ 2 w 5"/>
                    <a:gd name="T9" fmla="*/ 0 h 16"/>
                    <a:gd name="T10" fmla="*/ 0 w 5"/>
                    <a:gd name="T11" fmla="*/ 0 h 16"/>
                    <a:gd name="T12" fmla="*/ 2 w 5"/>
                    <a:gd name="T13" fmla="*/ 0 h 16"/>
                    <a:gd name="T14" fmla="*/ 2 w 5"/>
                    <a:gd name="T15" fmla="*/ 16 h 16"/>
                    <a:gd name="T16" fmla="*/ 0 w 5"/>
                    <a:gd name="T17" fmla="*/ 16 h 16"/>
                    <a:gd name="T18" fmla="*/ 0 w 5"/>
                    <a:gd name="T1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2" y="0"/>
                      </a:moveTo>
                      <a:lnTo>
                        <a:pt x="5" y="0"/>
                      </a:lnTo>
                      <a:lnTo>
                        <a:pt x="5" y="16"/>
                      </a:lnTo>
                      <a:lnTo>
                        <a:pt x="2" y="16"/>
                      </a:lnTo>
                      <a:lnTo>
                        <a:pt x="2" y="0"/>
                      </a:lnTo>
                      <a:close/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3" name="Freeform 1451"/>
                <p:cNvSpPr>
                  <a:spLocks noEditPoints="1"/>
                </p:cNvSpPr>
                <p:nvPr/>
              </p:nvSpPr>
              <p:spPr bwMode="auto">
                <a:xfrm>
                  <a:off x="4563" y="3189"/>
                  <a:ext cx="12" cy="16"/>
                </a:xfrm>
                <a:custGeom>
                  <a:avLst/>
                  <a:gdLst>
                    <a:gd name="T0" fmla="*/ 11 w 12"/>
                    <a:gd name="T1" fmla="*/ 0 h 16"/>
                    <a:gd name="T2" fmla="*/ 12 w 12"/>
                    <a:gd name="T3" fmla="*/ 16 h 16"/>
                    <a:gd name="T4" fmla="*/ 11 w 12"/>
                    <a:gd name="T5" fmla="*/ 0 h 16"/>
                    <a:gd name="T6" fmla="*/ 11 w 12"/>
                    <a:gd name="T7" fmla="*/ 0 h 16"/>
                    <a:gd name="T8" fmla="*/ 9 w 12"/>
                    <a:gd name="T9" fmla="*/ 16 h 16"/>
                    <a:gd name="T10" fmla="*/ 6 w 12"/>
                    <a:gd name="T11" fmla="*/ 0 h 16"/>
                    <a:gd name="T12" fmla="*/ 9 w 12"/>
                    <a:gd name="T13" fmla="*/ 16 h 16"/>
                    <a:gd name="T14" fmla="*/ 6 w 12"/>
                    <a:gd name="T15" fmla="*/ 0 h 16"/>
                    <a:gd name="T16" fmla="*/ 4 w 12"/>
                    <a:gd name="T17" fmla="*/ 0 h 16"/>
                    <a:gd name="T18" fmla="*/ 6 w 12"/>
                    <a:gd name="T19" fmla="*/ 16 h 16"/>
                    <a:gd name="T20" fmla="*/ 4 w 12"/>
                    <a:gd name="T21" fmla="*/ 0 h 16"/>
                    <a:gd name="T22" fmla="*/ 2 w 12"/>
                    <a:gd name="T23" fmla="*/ 0 h 16"/>
                    <a:gd name="T24" fmla="*/ 4 w 12"/>
                    <a:gd name="T25" fmla="*/ 16 h 16"/>
                    <a:gd name="T26" fmla="*/ 2 w 12"/>
                    <a:gd name="T27" fmla="*/ 0 h 16"/>
                    <a:gd name="T28" fmla="*/ 1 w 12"/>
                    <a:gd name="T29" fmla="*/ 0 h 16"/>
                    <a:gd name="T30" fmla="*/ 2 w 12"/>
                    <a:gd name="T31" fmla="*/ 16 h 16"/>
                    <a:gd name="T32" fmla="*/ 1 w 12"/>
                    <a:gd name="T33" fmla="*/ 0 h 16"/>
                    <a:gd name="T34" fmla="*/ 0 w 12"/>
                    <a:gd name="T35" fmla="*/ 0 h 16"/>
                    <a:gd name="T36" fmla="*/ 1 w 12"/>
                    <a:gd name="T37" fmla="*/ 16 h 16"/>
                    <a:gd name="T38" fmla="*/ 1 w 12"/>
                    <a:gd name="T39" fmla="*/ 16 h 16"/>
                    <a:gd name="T40" fmla="*/ 0 w 12"/>
                    <a:gd name="T41" fmla="*/ 16 h 16"/>
                    <a:gd name="T42" fmla="*/ 1 w 12"/>
                    <a:gd name="T43" fmla="*/ 0 h 16"/>
                    <a:gd name="T44" fmla="*/ 2 w 12"/>
                    <a:gd name="T45" fmla="*/ 16 h 16"/>
                    <a:gd name="T46" fmla="*/ 1 w 12"/>
                    <a:gd name="T47" fmla="*/ 16 h 16"/>
                    <a:gd name="T48" fmla="*/ 2 w 12"/>
                    <a:gd name="T49" fmla="*/ 0 h 16"/>
                    <a:gd name="T50" fmla="*/ 4 w 12"/>
                    <a:gd name="T51" fmla="*/ 16 h 16"/>
                    <a:gd name="T52" fmla="*/ 2 w 12"/>
                    <a:gd name="T53" fmla="*/ 16 h 16"/>
                    <a:gd name="T54" fmla="*/ 4 w 12"/>
                    <a:gd name="T55" fmla="*/ 0 h 16"/>
                    <a:gd name="T56" fmla="*/ 6 w 12"/>
                    <a:gd name="T57" fmla="*/ 16 h 16"/>
                    <a:gd name="T58" fmla="*/ 4 w 12"/>
                    <a:gd name="T59" fmla="*/ 0 h 16"/>
                    <a:gd name="T60" fmla="*/ 6 w 12"/>
                    <a:gd name="T61" fmla="*/ 16 h 16"/>
                    <a:gd name="T62" fmla="*/ 6 w 12"/>
                    <a:gd name="T63" fmla="*/ 16 h 16"/>
                    <a:gd name="T64" fmla="*/ 9 w 12"/>
                    <a:gd name="T65" fmla="*/ 0 h 16"/>
                    <a:gd name="T66" fmla="*/ 11 w 12"/>
                    <a:gd name="T67" fmla="*/ 16 h 16"/>
                    <a:gd name="T68" fmla="*/ 9 w 12"/>
                    <a:gd name="T69" fmla="*/ 16 h 16"/>
                    <a:gd name="T70" fmla="*/ 11 w 12"/>
                    <a:gd name="T71" fmla="*/ 0 h 16"/>
                    <a:gd name="T72" fmla="*/ 12 w 12"/>
                    <a:gd name="T73" fmla="*/ 0 h 16"/>
                    <a:gd name="T74" fmla="*/ 11 w 12"/>
                    <a:gd name="T75" fmla="*/ 16 h 16"/>
                    <a:gd name="T76" fmla="*/ 12 w 12"/>
                    <a:gd name="T7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2" h="16"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11" y="0"/>
                      </a:lnTo>
                      <a:close/>
                      <a:moveTo>
                        <a:pt x="9" y="0"/>
                      </a:moveTo>
                      <a:lnTo>
                        <a:pt x="11" y="0"/>
                      </a:lnTo>
                      <a:lnTo>
                        <a:pt x="11" y="16"/>
                      </a:lnTo>
                      <a:lnTo>
                        <a:pt x="9" y="16"/>
                      </a:lnTo>
                      <a:lnTo>
                        <a:pt x="9" y="0"/>
                      </a:lnTo>
                      <a:close/>
                      <a:moveTo>
                        <a:pt x="6" y="0"/>
                      </a:moveTo>
                      <a:lnTo>
                        <a:pt x="9" y="0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0"/>
                      </a:lnTo>
                      <a:close/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6"/>
                      </a:lnTo>
                      <a:lnTo>
                        <a:pt x="4" y="16"/>
                      </a:lnTo>
                      <a:lnTo>
                        <a:pt x="4" y="0"/>
                      </a:lnTo>
                      <a:close/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16"/>
                      </a:lnTo>
                      <a:lnTo>
                        <a:pt x="2" y="16"/>
                      </a:lnTo>
                      <a:lnTo>
                        <a:pt x="2" y="0"/>
                      </a:lnTo>
                      <a:close/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6"/>
                      </a:lnTo>
                      <a:lnTo>
                        <a:pt x="1" y="16"/>
                      </a:lnTo>
                      <a:lnTo>
                        <a:pt x="1" y="0"/>
                      </a:lnTo>
                      <a:close/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6"/>
                      </a:lnTo>
                      <a:lnTo>
                        <a:pt x="0" y="16"/>
                      </a:lnTo>
                      <a:close/>
                      <a:moveTo>
                        <a:pt x="1" y="16"/>
                      </a:moveTo>
                      <a:lnTo>
                        <a:pt x="1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6"/>
                      </a:lnTo>
                      <a:close/>
                      <a:moveTo>
                        <a:pt x="2" y="16"/>
                      </a:moveTo>
                      <a:lnTo>
                        <a:pt x="2" y="16"/>
                      </a:lnTo>
                      <a:lnTo>
                        <a:pt x="1" y="16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6"/>
                      </a:lnTo>
                      <a:close/>
                      <a:moveTo>
                        <a:pt x="4" y="16"/>
                      </a:moveTo>
                      <a:lnTo>
                        <a:pt x="4" y="16"/>
                      </a:lnTo>
                      <a:lnTo>
                        <a:pt x="2" y="16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16"/>
                      </a:lnTo>
                      <a:close/>
                      <a:moveTo>
                        <a:pt x="6" y="16"/>
                      </a:moveTo>
                      <a:lnTo>
                        <a:pt x="4" y="16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6"/>
                      </a:lnTo>
                      <a:close/>
                      <a:moveTo>
                        <a:pt x="9" y="16"/>
                      </a:moveTo>
                      <a:lnTo>
                        <a:pt x="6" y="16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9" y="16"/>
                      </a:lnTo>
                      <a:close/>
                      <a:moveTo>
                        <a:pt x="11" y="16"/>
                      </a:moveTo>
                      <a:lnTo>
                        <a:pt x="11" y="16"/>
                      </a:lnTo>
                      <a:lnTo>
                        <a:pt x="9" y="16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1" y="16"/>
                      </a:lnTo>
                      <a:close/>
                      <a:moveTo>
                        <a:pt x="12" y="0"/>
                      </a:move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1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4" name="Freeform 1452"/>
                <p:cNvSpPr>
                  <a:spLocks noEditPoints="1"/>
                </p:cNvSpPr>
                <p:nvPr/>
              </p:nvSpPr>
              <p:spPr bwMode="auto">
                <a:xfrm>
                  <a:off x="4580" y="3189"/>
                  <a:ext cx="5" cy="16"/>
                </a:xfrm>
                <a:custGeom>
                  <a:avLst/>
                  <a:gdLst>
                    <a:gd name="T0" fmla="*/ 2 w 5"/>
                    <a:gd name="T1" fmla="*/ 16 h 16"/>
                    <a:gd name="T2" fmla="*/ 0 w 5"/>
                    <a:gd name="T3" fmla="*/ 16 h 16"/>
                    <a:gd name="T4" fmla="*/ 0 w 5"/>
                    <a:gd name="T5" fmla="*/ 0 h 16"/>
                    <a:gd name="T6" fmla="*/ 2 w 5"/>
                    <a:gd name="T7" fmla="*/ 0 h 16"/>
                    <a:gd name="T8" fmla="*/ 2 w 5"/>
                    <a:gd name="T9" fmla="*/ 16 h 16"/>
                    <a:gd name="T10" fmla="*/ 5 w 5"/>
                    <a:gd name="T11" fmla="*/ 16 h 16"/>
                    <a:gd name="T12" fmla="*/ 2 w 5"/>
                    <a:gd name="T13" fmla="*/ 16 h 16"/>
                    <a:gd name="T14" fmla="*/ 2 w 5"/>
                    <a:gd name="T15" fmla="*/ 0 h 16"/>
                    <a:gd name="T16" fmla="*/ 5 w 5"/>
                    <a:gd name="T17" fmla="*/ 0 h 16"/>
                    <a:gd name="T18" fmla="*/ 5 w 5"/>
                    <a:gd name="T1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2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6"/>
                      </a:lnTo>
                      <a:close/>
                      <a:moveTo>
                        <a:pt x="5" y="16"/>
                      </a:moveTo>
                      <a:lnTo>
                        <a:pt x="2" y="16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5" name="Freeform 1453"/>
                <p:cNvSpPr>
                  <a:spLocks noEditPoints="1"/>
                </p:cNvSpPr>
                <p:nvPr/>
              </p:nvSpPr>
              <p:spPr bwMode="auto">
                <a:xfrm>
                  <a:off x="4590" y="3189"/>
                  <a:ext cx="5" cy="16"/>
                </a:xfrm>
                <a:custGeom>
                  <a:avLst/>
                  <a:gdLst>
                    <a:gd name="T0" fmla="*/ 0 w 5"/>
                    <a:gd name="T1" fmla="*/ 16 h 16"/>
                    <a:gd name="T2" fmla="*/ 0 w 5"/>
                    <a:gd name="T3" fmla="*/ 16 h 16"/>
                    <a:gd name="T4" fmla="*/ 0 w 5"/>
                    <a:gd name="T5" fmla="*/ 0 h 16"/>
                    <a:gd name="T6" fmla="*/ 0 w 5"/>
                    <a:gd name="T7" fmla="*/ 0 h 16"/>
                    <a:gd name="T8" fmla="*/ 0 w 5"/>
                    <a:gd name="T9" fmla="*/ 16 h 16"/>
                    <a:gd name="T10" fmla="*/ 5 w 5"/>
                    <a:gd name="T11" fmla="*/ 16 h 16"/>
                    <a:gd name="T12" fmla="*/ 0 w 5"/>
                    <a:gd name="T13" fmla="*/ 16 h 16"/>
                    <a:gd name="T14" fmla="*/ 0 w 5"/>
                    <a:gd name="T15" fmla="*/ 0 h 16"/>
                    <a:gd name="T16" fmla="*/ 5 w 5"/>
                    <a:gd name="T17" fmla="*/ 0 h 16"/>
                    <a:gd name="T18" fmla="*/ 5 w 5"/>
                    <a:gd name="T1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  <a:moveTo>
                        <a:pt x="5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6" name="Freeform 1454"/>
                <p:cNvSpPr>
                  <a:spLocks noEditPoints="1"/>
                </p:cNvSpPr>
                <p:nvPr/>
              </p:nvSpPr>
              <p:spPr bwMode="auto">
                <a:xfrm>
                  <a:off x="4600" y="3189"/>
                  <a:ext cx="24" cy="16"/>
                </a:xfrm>
                <a:custGeom>
                  <a:avLst/>
                  <a:gdLst>
                    <a:gd name="T0" fmla="*/ 0 w 24"/>
                    <a:gd name="T1" fmla="*/ 16 h 16"/>
                    <a:gd name="T2" fmla="*/ 0 w 24"/>
                    <a:gd name="T3" fmla="*/ 16 h 16"/>
                    <a:gd name="T4" fmla="*/ 0 w 24"/>
                    <a:gd name="T5" fmla="*/ 16 h 16"/>
                    <a:gd name="T6" fmla="*/ 0 w 24"/>
                    <a:gd name="T7" fmla="*/ 0 h 16"/>
                    <a:gd name="T8" fmla="*/ 0 w 24"/>
                    <a:gd name="T9" fmla="*/ 0 h 16"/>
                    <a:gd name="T10" fmla="*/ 0 w 24"/>
                    <a:gd name="T11" fmla="*/ 16 h 16"/>
                    <a:gd name="T12" fmla="*/ 6 w 24"/>
                    <a:gd name="T13" fmla="*/ 16 h 16"/>
                    <a:gd name="T14" fmla="*/ 0 w 24"/>
                    <a:gd name="T15" fmla="*/ 16 h 16"/>
                    <a:gd name="T16" fmla="*/ 0 w 24"/>
                    <a:gd name="T17" fmla="*/ 0 h 16"/>
                    <a:gd name="T18" fmla="*/ 6 w 24"/>
                    <a:gd name="T19" fmla="*/ 0 h 16"/>
                    <a:gd name="T20" fmla="*/ 6 w 24"/>
                    <a:gd name="T21" fmla="*/ 16 h 16"/>
                    <a:gd name="T22" fmla="*/ 13 w 24"/>
                    <a:gd name="T23" fmla="*/ 0 h 16"/>
                    <a:gd name="T24" fmla="*/ 12 w 24"/>
                    <a:gd name="T25" fmla="*/ 16 h 16"/>
                    <a:gd name="T26" fmla="*/ 6 w 24"/>
                    <a:gd name="T27" fmla="*/ 16 h 16"/>
                    <a:gd name="T28" fmla="*/ 6 w 24"/>
                    <a:gd name="T29" fmla="*/ 0 h 16"/>
                    <a:gd name="T30" fmla="*/ 12 w 24"/>
                    <a:gd name="T31" fmla="*/ 0 h 16"/>
                    <a:gd name="T32" fmla="*/ 13 w 24"/>
                    <a:gd name="T33" fmla="*/ 0 h 16"/>
                    <a:gd name="T34" fmla="*/ 18 w 24"/>
                    <a:gd name="T35" fmla="*/ 16 h 16"/>
                    <a:gd name="T36" fmla="*/ 18 w 24"/>
                    <a:gd name="T37" fmla="*/ 16 h 16"/>
                    <a:gd name="T38" fmla="*/ 12 w 24"/>
                    <a:gd name="T39" fmla="*/ 16 h 16"/>
                    <a:gd name="T40" fmla="*/ 13 w 24"/>
                    <a:gd name="T41" fmla="*/ 0 h 16"/>
                    <a:gd name="T42" fmla="*/ 19 w 24"/>
                    <a:gd name="T43" fmla="*/ 1 h 16"/>
                    <a:gd name="T44" fmla="*/ 18 w 24"/>
                    <a:gd name="T45" fmla="*/ 16 h 16"/>
                    <a:gd name="T46" fmla="*/ 24 w 24"/>
                    <a:gd name="T47" fmla="*/ 16 h 16"/>
                    <a:gd name="T48" fmla="*/ 18 w 24"/>
                    <a:gd name="T49" fmla="*/ 16 h 16"/>
                    <a:gd name="T50" fmla="*/ 18 w 24"/>
                    <a:gd name="T51" fmla="*/ 1 h 16"/>
                    <a:gd name="T52" fmla="*/ 24 w 24"/>
                    <a:gd name="T53" fmla="*/ 1 h 16"/>
                    <a:gd name="T54" fmla="*/ 24 w 24"/>
                    <a:gd name="T5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4" h="16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  <a:moveTo>
                        <a:pt x="6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16"/>
                      </a:lnTo>
                      <a:close/>
                      <a:moveTo>
                        <a:pt x="13" y="0"/>
                      </a:moveTo>
                      <a:lnTo>
                        <a:pt x="12" y="16"/>
                      </a:lnTo>
                      <a:lnTo>
                        <a:pt x="6" y="16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close/>
                      <a:moveTo>
                        <a:pt x="18" y="16"/>
                      </a:moveTo>
                      <a:lnTo>
                        <a:pt x="18" y="16"/>
                      </a:lnTo>
                      <a:lnTo>
                        <a:pt x="12" y="16"/>
                      </a:lnTo>
                      <a:lnTo>
                        <a:pt x="13" y="0"/>
                      </a:lnTo>
                      <a:lnTo>
                        <a:pt x="19" y="1"/>
                      </a:lnTo>
                      <a:lnTo>
                        <a:pt x="18" y="16"/>
                      </a:lnTo>
                      <a:close/>
                      <a:moveTo>
                        <a:pt x="24" y="16"/>
                      </a:moveTo>
                      <a:lnTo>
                        <a:pt x="18" y="16"/>
                      </a:lnTo>
                      <a:lnTo>
                        <a:pt x="18" y="1"/>
                      </a:lnTo>
                      <a:lnTo>
                        <a:pt x="24" y="1"/>
                      </a:lnTo>
                      <a:lnTo>
                        <a:pt x="24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7" name="Freeform 1455"/>
                <p:cNvSpPr>
                  <a:spLocks noEditPoints="1"/>
                </p:cNvSpPr>
                <p:nvPr/>
              </p:nvSpPr>
              <p:spPr bwMode="auto">
                <a:xfrm>
                  <a:off x="4629" y="3190"/>
                  <a:ext cx="5" cy="15"/>
                </a:xfrm>
                <a:custGeom>
                  <a:avLst/>
                  <a:gdLst>
                    <a:gd name="T0" fmla="*/ 2 w 5"/>
                    <a:gd name="T1" fmla="*/ 15 h 15"/>
                    <a:gd name="T2" fmla="*/ 0 w 5"/>
                    <a:gd name="T3" fmla="*/ 15 h 15"/>
                    <a:gd name="T4" fmla="*/ 0 w 5"/>
                    <a:gd name="T5" fmla="*/ 0 h 15"/>
                    <a:gd name="T6" fmla="*/ 2 w 5"/>
                    <a:gd name="T7" fmla="*/ 0 h 15"/>
                    <a:gd name="T8" fmla="*/ 2 w 5"/>
                    <a:gd name="T9" fmla="*/ 15 h 15"/>
                    <a:gd name="T10" fmla="*/ 5 w 5"/>
                    <a:gd name="T11" fmla="*/ 15 h 15"/>
                    <a:gd name="T12" fmla="*/ 2 w 5"/>
                    <a:gd name="T13" fmla="*/ 15 h 15"/>
                    <a:gd name="T14" fmla="*/ 2 w 5"/>
                    <a:gd name="T15" fmla="*/ 0 h 15"/>
                    <a:gd name="T16" fmla="*/ 5 w 5"/>
                    <a:gd name="T17" fmla="*/ 0 h 15"/>
                    <a:gd name="T18" fmla="*/ 5 w 5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5">
                      <a:moveTo>
                        <a:pt x="2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5"/>
                      </a:lnTo>
                      <a:close/>
                      <a:moveTo>
                        <a:pt x="5" y="15"/>
                      </a:moveTo>
                      <a:lnTo>
                        <a:pt x="2" y="15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8" name="Rectangle 1456"/>
                <p:cNvSpPr>
                  <a:spLocks noChangeArrowheads="1"/>
                </p:cNvSpPr>
                <p:nvPr/>
              </p:nvSpPr>
              <p:spPr bwMode="auto">
                <a:xfrm>
                  <a:off x="4639" y="3190"/>
                  <a:ext cx="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39" name="Freeform 1457"/>
                <p:cNvSpPr>
                  <a:spLocks noEditPoints="1"/>
                </p:cNvSpPr>
                <p:nvPr/>
              </p:nvSpPr>
              <p:spPr bwMode="auto">
                <a:xfrm>
                  <a:off x="4649" y="3190"/>
                  <a:ext cx="24" cy="15"/>
                </a:xfrm>
                <a:custGeom>
                  <a:avLst/>
                  <a:gdLst>
                    <a:gd name="T0" fmla="*/ 4 w 24"/>
                    <a:gd name="T1" fmla="*/ 15 h 15"/>
                    <a:gd name="T2" fmla="*/ 4 w 24"/>
                    <a:gd name="T3" fmla="*/ 15 h 15"/>
                    <a:gd name="T4" fmla="*/ 0 w 24"/>
                    <a:gd name="T5" fmla="*/ 15 h 15"/>
                    <a:gd name="T6" fmla="*/ 0 w 24"/>
                    <a:gd name="T7" fmla="*/ 0 h 15"/>
                    <a:gd name="T8" fmla="*/ 4 w 24"/>
                    <a:gd name="T9" fmla="*/ 0 h 15"/>
                    <a:gd name="T10" fmla="*/ 4 w 24"/>
                    <a:gd name="T11" fmla="*/ 15 h 15"/>
                    <a:gd name="T12" fmla="*/ 11 w 24"/>
                    <a:gd name="T13" fmla="*/ 15 h 15"/>
                    <a:gd name="T14" fmla="*/ 11 w 24"/>
                    <a:gd name="T15" fmla="*/ 15 h 15"/>
                    <a:gd name="T16" fmla="*/ 4 w 24"/>
                    <a:gd name="T17" fmla="*/ 15 h 15"/>
                    <a:gd name="T18" fmla="*/ 4 w 24"/>
                    <a:gd name="T19" fmla="*/ 0 h 15"/>
                    <a:gd name="T20" fmla="*/ 11 w 24"/>
                    <a:gd name="T21" fmla="*/ 0 h 15"/>
                    <a:gd name="T22" fmla="*/ 11 w 24"/>
                    <a:gd name="T23" fmla="*/ 15 h 15"/>
                    <a:gd name="T24" fmla="*/ 19 w 24"/>
                    <a:gd name="T25" fmla="*/ 15 h 15"/>
                    <a:gd name="T26" fmla="*/ 11 w 24"/>
                    <a:gd name="T27" fmla="*/ 15 h 15"/>
                    <a:gd name="T28" fmla="*/ 11 w 24"/>
                    <a:gd name="T29" fmla="*/ 0 h 15"/>
                    <a:gd name="T30" fmla="*/ 19 w 24"/>
                    <a:gd name="T31" fmla="*/ 0 h 15"/>
                    <a:gd name="T32" fmla="*/ 19 w 24"/>
                    <a:gd name="T33" fmla="*/ 15 h 15"/>
                    <a:gd name="T34" fmla="*/ 24 w 24"/>
                    <a:gd name="T35" fmla="*/ 15 h 15"/>
                    <a:gd name="T36" fmla="*/ 19 w 24"/>
                    <a:gd name="T37" fmla="*/ 15 h 15"/>
                    <a:gd name="T38" fmla="*/ 19 w 24"/>
                    <a:gd name="T39" fmla="*/ 0 h 15"/>
                    <a:gd name="T40" fmla="*/ 24 w 24"/>
                    <a:gd name="T41" fmla="*/ 0 h 15"/>
                    <a:gd name="T42" fmla="*/ 24 w 24"/>
                    <a:gd name="T4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" h="15">
                      <a:moveTo>
                        <a:pt x="4" y="15"/>
                      </a:move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15"/>
                      </a:lnTo>
                      <a:close/>
                      <a:moveTo>
                        <a:pt x="11" y="15"/>
                      </a:moveTo>
                      <a:lnTo>
                        <a:pt x="11" y="15"/>
                      </a:lnTo>
                      <a:lnTo>
                        <a:pt x="4" y="15"/>
                      </a:lnTo>
                      <a:lnTo>
                        <a:pt x="4" y="0"/>
                      </a:lnTo>
                      <a:lnTo>
                        <a:pt x="11" y="0"/>
                      </a:lnTo>
                      <a:lnTo>
                        <a:pt x="11" y="15"/>
                      </a:lnTo>
                      <a:close/>
                      <a:moveTo>
                        <a:pt x="19" y="15"/>
                      </a:moveTo>
                      <a:lnTo>
                        <a:pt x="11" y="15"/>
                      </a:lnTo>
                      <a:lnTo>
                        <a:pt x="11" y="0"/>
                      </a:lnTo>
                      <a:lnTo>
                        <a:pt x="19" y="0"/>
                      </a:lnTo>
                      <a:lnTo>
                        <a:pt x="19" y="15"/>
                      </a:lnTo>
                      <a:close/>
                      <a:moveTo>
                        <a:pt x="24" y="15"/>
                      </a:moveTo>
                      <a:lnTo>
                        <a:pt x="19" y="1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0" name="Rectangle 1458"/>
                <p:cNvSpPr>
                  <a:spLocks noChangeArrowheads="1"/>
                </p:cNvSpPr>
                <p:nvPr/>
              </p:nvSpPr>
              <p:spPr bwMode="auto">
                <a:xfrm>
                  <a:off x="4678" y="3190"/>
                  <a:ext cx="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1" name="Rectangle 1459"/>
                <p:cNvSpPr>
                  <a:spLocks noChangeArrowheads="1"/>
                </p:cNvSpPr>
                <p:nvPr/>
              </p:nvSpPr>
              <p:spPr bwMode="auto">
                <a:xfrm>
                  <a:off x="4688" y="3190"/>
                  <a:ext cx="3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2" name="Rectangle 1460"/>
                <p:cNvSpPr>
                  <a:spLocks noChangeArrowheads="1"/>
                </p:cNvSpPr>
                <p:nvPr/>
              </p:nvSpPr>
              <p:spPr bwMode="auto">
                <a:xfrm>
                  <a:off x="4691" y="3190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3" name="Rectangle 1461"/>
                <p:cNvSpPr>
                  <a:spLocks noChangeArrowheads="1"/>
                </p:cNvSpPr>
                <p:nvPr/>
              </p:nvSpPr>
              <p:spPr bwMode="auto">
                <a:xfrm>
                  <a:off x="4698" y="3190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4" name="Freeform 1462"/>
                <p:cNvSpPr>
                  <a:spLocks noEditPoints="1"/>
                </p:cNvSpPr>
                <p:nvPr/>
              </p:nvSpPr>
              <p:spPr bwMode="auto">
                <a:xfrm>
                  <a:off x="4699" y="3190"/>
                  <a:ext cx="23" cy="15"/>
                </a:xfrm>
                <a:custGeom>
                  <a:avLst/>
                  <a:gdLst>
                    <a:gd name="T0" fmla="*/ 8 w 23"/>
                    <a:gd name="T1" fmla="*/ 15 h 15"/>
                    <a:gd name="T2" fmla="*/ 0 w 23"/>
                    <a:gd name="T3" fmla="*/ 15 h 15"/>
                    <a:gd name="T4" fmla="*/ 0 w 23"/>
                    <a:gd name="T5" fmla="*/ 0 h 15"/>
                    <a:gd name="T6" fmla="*/ 8 w 23"/>
                    <a:gd name="T7" fmla="*/ 0 h 15"/>
                    <a:gd name="T8" fmla="*/ 8 w 23"/>
                    <a:gd name="T9" fmla="*/ 15 h 15"/>
                    <a:gd name="T10" fmla="*/ 16 w 23"/>
                    <a:gd name="T11" fmla="*/ 15 h 15"/>
                    <a:gd name="T12" fmla="*/ 16 w 23"/>
                    <a:gd name="T13" fmla="*/ 15 h 15"/>
                    <a:gd name="T14" fmla="*/ 8 w 23"/>
                    <a:gd name="T15" fmla="*/ 15 h 15"/>
                    <a:gd name="T16" fmla="*/ 8 w 23"/>
                    <a:gd name="T17" fmla="*/ 0 h 15"/>
                    <a:gd name="T18" fmla="*/ 16 w 23"/>
                    <a:gd name="T19" fmla="*/ 0 h 15"/>
                    <a:gd name="T20" fmla="*/ 16 w 23"/>
                    <a:gd name="T21" fmla="*/ 15 h 15"/>
                    <a:gd name="T22" fmla="*/ 23 w 23"/>
                    <a:gd name="T23" fmla="*/ 15 h 15"/>
                    <a:gd name="T24" fmla="*/ 16 w 23"/>
                    <a:gd name="T25" fmla="*/ 15 h 15"/>
                    <a:gd name="T26" fmla="*/ 16 w 23"/>
                    <a:gd name="T27" fmla="*/ 0 h 15"/>
                    <a:gd name="T28" fmla="*/ 23 w 23"/>
                    <a:gd name="T29" fmla="*/ 0 h 15"/>
                    <a:gd name="T30" fmla="*/ 23 w 23"/>
                    <a:gd name="T3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" h="15">
                      <a:moveTo>
                        <a:pt x="8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15"/>
                      </a:lnTo>
                      <a:close/>
                      <a:moveTo>
                        <a:pt x="16" y="15"/>
                      </a:moveTo>
                      <a:lnTo>
                        <a:pt x="16" y="15"/>
                      </a:ln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close/>
                      <a:moveTo>
                        <a:pt x="23" y="15"/>
                      </a:move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23" y="0"/>
                      </a:lnTo>
                      <a:lnTo>
                        <a:pt x="23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5" name="Rectangle 1463"/>
                <p:cNvSpPr>
                  <a:spLocks noChangeArrowheads="1"/>
                </p:cNvSpPr>
                <p:nvPr/>
              </p:nvSpPr>
              <p:spPr bwMode="auto">
                <a:xfrm>
                  <a:off x="4727" y="3190"/>
                  <a:ext cx="3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6" name="Rectangle 1464"/>
                <p:cNvSpPr>
                  <a:spLocks noChangeArrowheads="1"/>
                </p:cNvSpPr>
                <p:nvPr/>
              </p:nvSpPr>
              <p:spPr bwMode="auto">
                <a:xfrm>
                  <a:off x="4730" y="3190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7" name="Freeform 1465"/>
                <p:cNvSpPr>
                  <a:spLocks/>
                </p:cNvSpPr>
                <p:nvPr/>
              </p:nvSpPr>
              <p:spPr bwMode="auto">
                <a:xfrm>
                  <a:off x="4733" y="3191"/>
                  <a:ext cx="8" cy="14"/>
                </a:xfrm>
                <a:custGeom>
                  <a:avLst/>
                  <a:gdLst>
                    <a:gd name="T0" fmla="*/ 1 w 8"/>
                    <a:gd name="T1" fmla="*/ 14 h 14"/>
                    <a:gd name="T2" fmla="*/ 0 w 8"/>
                    <a:gd name="T3" fmla="*/ 13 h 14"/>
                    <a:gd name="T4" fmla="*/ 7 w 8"/>
                    <a:gd name="T5" fmla="*/ 0 h 14"/>
                    <a:gd name="T6" fmla="*/ 8 w 8"/>
                    <a:gd name="T7" fmla="*/ 0 h 14"/>
                    <a:gd name="T8" fmla="*/ 1 w 8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4">
                      <a:moveTo>
                        <a:pt x="1" y="14"/>
                      </a:moveTo>
                      <a:lnTo>
                        <a:pt x="0" y="13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8" name="Rectangle 1466"/>
                <p:cNvSpPr>
                  <a:spLocks noChangeArrowheads="1"/>
                </p:cNvSpPr>
                <p:nvPr/>
              </p:nvSpPr>
              <p:spPr bwMode="auto">
                <a:xfrm>
                  <a:off x="4738" y="3190"/>
                  <a:ext cx="4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49" name="Freeform 1467"/>
                <p:cNvSpPr>
                  <a:spLocks noEditPoints="1"/>
                </p:cNvSpPr>
                <p:nvPr/>
              </p:nvSpPr>
              <p:spPr bwMode="auto">
                <a:xfrm>
                  <a:off x="4747" y="3190"/>
                  <a:ext cx="24" cy="16"/>
                </a:xfrm>
                <a:custGeom>
                  <a:avLst/>
                  <a:gdLst>
                    <a:gd name="T0" fmla="*/ 5 w 24"/>
                    <a:gd name="T1" fmla="*/ 16 h 16"/>
                    <a:gd name="T2" fmla="*/ 5 w 24"/>
                    <a:gd name="T3" fmla="*/ 16 h 16"/>
                    <a:gd name="T4" fmla="*/ 0 w 24"/>
                    <a:gd name="T5" fmla="*/ 16 h 16"/>
                    <a:gd name="T6" fmla="*/ 0 w 24"/>
                    <a:gd name="T7" fmla="*/ 0 h 16"/>
                    <a:gd name="T8" fmla="*/ 5 w 24"/>
                    <a:gd name="T9" fmla="*/ 0 h 16"/>
                    <a:gd name="T10" fmla="*/ 5 w 24"/>
                    <a:gd name="T11" fmla="*/ 16 h 16"/>
                    <a:gd name="T12" fmla="*/ 12 w 24"/>
                    <a:gd name="T13" fmla="*/ 16 h 16"/>
                    <a:gd name="T14" fmla="*/ 5 w 24"/>
                    <a:gd name="T15" fmla="*/ 16 h 16"/>
                    <a:gd name="T16" fmla="*/ 5 w 24"/>
                    <a:gd name="T17" fmla="*/ 0 h 16"/>
                    <a:gd name="T18" fmla="*/ 12 w 24"/>
                    <a:gd name="T19" fmla="*/ 0 h 16"/>
                    <a:gd name="T20" fmla="*/ 12 w 24"/>
                    <a:gd name="T21" fmla="*/ 16 h 16"/>
                    <a:gd name="T22" fmla="*/ 19 w 24"/>
                    <a:gd name="T23" fmla="*/ 16 h 16"/>
                    <a:gd name="T24" fmla="*/ 19 w 24"/>
                    <a:gd name="T25" fmla="*/ 16 h 16"/>
                    <a:gd name="T26" fmla="*/ 12 w 24"/>
                    <a:gd name="T27" fmla="*/ 16 h 16"/>
                    <a:gd name="T28" fmla="*/ 12 w 24"/>
                    <a:gd name="T29" fmla="*/ 0 h 16"/>
                    <a:gd name="T30" fmla="*/ 19 w 24"/>
                    <a:gd name="T31" fmla="*/ 0 h 16"/>
                    <a:gd name="T32" fmla="*/ 19 w 24"/>
                    <a:gd name="T33" fmla="*/ 16 h 16"/>
                    <a:gd name="T34" fmla="*/ 24 w 24"/>
                    <a:gd name="T35" fmla="*/ 16 h 16"/>
                    <a:gd name="T36" fmla="*/ 19 w 24"/>
                    <a:gd name="T37" fmla="*/ 16 h 16"/>
                    <a:gd name="T38" fmla="*/ 19 w 24"/>
                    <a:gd name="T39" fmla="*/ 0 h 16"/>
                    <a:gd name="T40" fmla="*/ 24 w 24"/>
                    <a:gd name="T41" fmla="*/ 0 h 16"/>
                    <a:gd name="T42" fmla="*/ 24 w 24"/>
                    <a:gd name="T4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" h="16">
                      <a:moveTo>
                        <a:pt x="5" y="16"/>
                      </a:moveTo>
                      <a:lnTo>
                        <a:pt x="5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6"/>
                      </a:lnTo>
                      <a:close/>
                      <a:moveTo>
                        <a:pt x="12" y="16"/>
                      </a:moveTo>
                      <a:lnTo>
                        <a:pt x="5" y="16"/>
                      </a:lnTo>
                      <a:lnTo>
                        <a:pt x="5" y="0"/>
                      </a:lnTo>
                      <a:lnTo>
                        <a:pt x="12" y="0"/>
                      </a:lnTo>
                      <a:lnTo>
                        <a:pt x="12" y="16"/>
                      </a:lnTo>
                      <a:close/>
                      <a:moveTo>
                        <a:pt x="19" y="16"/>
                      </a:moveTo>
                      <a:lnTo>
                        <a:pt x="19" y="16"/>
                      </a:lnTo>
                      <a:lnTo>
                        <a:pt x="12" y="16"/>
                      </a:lnTo>
                      <a:lnTo>
                        <a:pt x="12" y="0"/>
                      </a:lnTo>
                      <a:lnTo>
                        <a:pt x="19" y="0"/>
                      </a:lnTo>
                      <a:lnTo>
                        <a:pt x="19" y="16"/>
                      </a:lnTo>
                      <a:close/>
                      <a:moveTo>
                        <a:pt x="24" y="16"/>
                      </a:moveTo>
                      <a:lnTo>
                        <a:pt x="19" y="16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0" name="Freeform 1468"/>
                <p:cNvSpPr>
                  <a:spLocks noEditPoints="1"/>
                </p:cNvSpPr>
                <p:nvPr/>
              </p:nvSpPr>
              <p:spPr bwMode="auto">
                <a:xfrm>
                  <a:off x="4776" y="3190"/>
                  <a:ext cx="5" cy="16"/>
                </a:xfrm>
                <a:custGeom>
                  <a:avLst/>
                  <a:gdLst>
                    <a:gd name="T0" fmla="*/ 3 w 5"/>
                    <a:gd name="T1" fmla="*/ 16 h 16"/>
                    <a:gd name="T2" fmla="*/ 0 w 5"/>
                    <a:gd name="T3" fmla="*/ 16 h 16"/>
                    <a:gd name="T4" fmla="*/ 0 w 5"/>
                    <a:gd name="T5" fmla="*/ 0 h 16"/>
                    <a:gd name="T6" fmla="*/ 3 w 5"/>
                    <a:gd name="T7" fmla="*/ 0 h 16"/>
                    <a:gd name="T8" fmla="*/ 3 w 5"/>
                    <a:gd name="T9" fmla="*/ 16 h 16"/>
                    <a:gd name="T10" fmla="*/ 5 w 5"/>
                    <a:gd name="T11" fmla="*/ 16 h 16"/>
                    <a:gd name="T12" fmla="*/ 3 w 5"/>
                    <a:gd name="T13" fmla="*/ 16 h 16"/>
                    <a:gd name="T14" fmla="*/ 3 w 5"/>
                    <a:gd name="T15" fmla="*/ 0 h 16"/>
                    <a:gd name="T16" fmla="*/ 5 w 5"/>
                    <a:gd name="T17" fmla="*/ 0 h 16"/>
                    <a:gd name="T18" fmla="*/ 5 w 5"/>
                    <a:gd name="T1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3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16"/>
                      </a:lnTo>
                      <a:close/>
                      <a:moveTo>
                        <a:pt x="5" y="16"/>
                      </a:moveTo>
                      <a:lnTo>
                        <a:pt x="3" y="16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1" name="Freeform 1469"/>
                <p:cNvSpPr>
                  <a:spLocks noEditPoints="1"/>
                </p:cNvSpPr>
                <p:nvPr/>
              </p:nvSpPr>
              <p:spPr bwMode="auto">
                <a:xfrm>
                  <a:off x="4786" y="3190"/>
                  <a:ext cx="5" cy="16"/>
                </a:xfrm>
                <a:custGeom>
                  <a:avLst/>
                  <a:gdLst>
                    <a:gd name="T0" fmla="*/ 4 w 5"/>
                    <a:gd name="T1" fmla="*/ 16 h 16"/>
                    <a:gd name="T2" fmla="*/ 0 w 5"/>
                    <a:gd name="T3" fmla="*/ 16 h 16"/>
                    <a:gd name="T4" fmla="*/ 0 w 5"/>
                    <a:gd name="T5" fmla="*/ 0 h 16"/>
                    <a:gd name="T6" fmla="*/ 4 w 5"/>
                    <a:gd name="T7" fmla="*/ 0 h 16"/>
                    <a:gd name="T8" fmla="*/ 4 w 5"/>
                    <a:gd name="T9" fmla="*/ 16 h 16"/>
                    <a:gd name="T10" fmla="*/ 5 w 5"/>
                    <a:gd name="T11" fmla="*/ 16 h 16"/>
                    <a:gd name="T12" fmla="*/ 4 w 5"/>
                    <a:gd name="T13" fmla="*/ 16 h 16"/>
                    <a:gd name="T14" fmla="*/ 4 w 5"/>
                    <a:gd name="T15" fmla="*/ 0 h 16"/>
                    <a:gd name="T16" fmla="*/ 5 w 5"/>
                    <a:gd name="T17" fmla="*/ 0 h 16"/>
                    <a:gd name="T18" fmla="*/ 5 w 5"/>
                    <a:gd name="T1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4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16"/>
                      </a:lnTo>
                      <a:close/>
                      <a:moveTo>
                        <a:pt x="5" y="16"/>
                      </a:moveTo>
                      <a:lnTo>
                        <a:pt x="4" y="16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2" name="Freeform 1470"/>
                <p:cNvSpPr>
                  <a:spLocks noEditPoints="1"/>
                </p:cNvSpPr>
                <p:nvPr/>
              </p:nvSpPr>
              <p:spPr bwMode="auto">
                <a:xfrm>
                  <a:off x="4796" y="3190"/>
                  <a:ext cx="31" cy="16"/>
                </a:xfrm>
                <a:custGeom>
                  <a:avLst/>
                  <a:gdLst>
                    <a:gd name="T0" fmla="*/ 4 w 31"/>
                    <a:gd name="T1" fmla="*/ 16 h 16"/>
                    <a:gd name="T2" fmla="*/ 0 w 31"/>
                    <a:gd name="T3" fmla="*/ 16 h 16"/>
                    <a:gd name="T4" fmla="*/ 0 w 31"/>
                    <a:gd name="T5" fmla="*/ 0 h 16"/>
                    <a:gd name="T6" fmla="*/ 4 w 31"/>
                    <a:gd name="T7" fmla="*/ 0 h 16"/>
                    <a:gd name="T8" fmla="*/ 4 w 31"/>
                    <a:gd name="T9" fmla="*/ 16 h 16"/>
                    <a:gd name="T10" fmla="*/ 9 w 31"/>
                    <a:gd name="T11" fmla="*/ 16 h 16"/>
                    <a:gd name="T12" fmla="*/ 4 w 31"/>
                    <a:gd name="T13" fmla="*/ 16 h 16"/>
                    <a:gd name="T14" fmla="*/ 4 w 31"/>
                    <a:gd name="T15" fmla="*/ 0 h 16"/>
                    <a:gd name="T16" fmla="*/ 9 w 31"/>
                    <a:gd name="T17" fmla="*/ 0 h 16"/>
                    <a:gd name="T18" fmla="*/ 9 w 31"/>
                    <a:gd name="T19" fmla="*/ 16 h 16"/>
                    <a:gd name="T20" fmla="*/ 13 w 31"/>
                    <a:gd name="T21" fmla="*/ 16 h 16"/>
                    <a:gd name="T22" fmla="*/ 9 w 31"/>
                    <a:gd name="T23" fmla="*/ 16 h 16"/>
                    <a:gd name="T24" fmla="*/ 9 w 31"/>
                    <a:gd name="T25" fmla="*/ 0 h 16"/>
                    <a:gd name="T26" fmla="*/ 13 w 31"/>
                    <a:gd name="T27" fmla="*/ 0 h 16"/>
                    <a:gd name="T28" fmla="*/ 13 w 31"/>
                    <a:gd name="T29" fmla="*/ 16 h 16"/>
                    <a:gd name="T30" fmla="*/ 17 w 31"/>
                    <a:gd name="T31" fmla="*/ 16 h 16"/>
                    <a:gd name="T32" fmla="*/ 13 w 31"/>
                    <a:gd name="T33" fmla="*/ 16 h 16"/>
                    <a:gd name="T34" fmla="*/ 13 w 31"/>
                    <a:gd name="T35" fmla="*/ 0 h 16"/>
                    <a:gd name="T36" fmla="*/ 17 w 31"/>
                    <a:gd name="T37" fmla="*/ 0 h 16"/>
                    <a:gd name="T38" fmla="*/ 17 w 31"/>
                    <a:gd name="T39" fmla="*/ 16 h 16"/>
                    <a:gd name="T40" fmla="*/ 20 w 31"/>
                    <a:gd name="T41" fmla="*/ 16 h 16"/>
                    <a:gd name="T42" fmla="*/ 17 w 31"/>
                    <a:gd name="T43" fmla="*/ 16 h 16"/>
                    <a:gd name="T44" fmla="*/ 17 w 31"/>
                    <a:gd name="T45" fmla="*/ 0 h 16"/>
                    <a:gd name="T46" fmla="*/ 20 w 31"/>
                    <a:gd name="T47" fmla="*/ 0 h 16"/>
                    <a:gd name="T48" fmla="*/ 20 w 31"/>
                    <a:gd name="T49" fmla="*/ 16 h 16"/>
                    <a:gd name="T50" fmla="*/ 23 w 31"/>
                    <a:gd name="T51" fmla="*/ 16 h 16"/>
                    <a:gd name="T52" fmla="*/ 20 w 31"/>
                    <a:gd name="T53" fmla="*/ 16 h 16"/>
                    <a:gd name="T54" fmla="*/ 20 w 31"/>
                    <a:gd name="T55" fmla="*/ 0 h 16"/>
                    <a:gd name="T56" fmla="*/ 23 w 31"/>
                    <a:gd name="T57" fmla="*/ 0 h 16"/>
                    <a:gd name="T58" fmla="*/ 23 w 31"/>
                    <a:gd name="T59" fmla="*/ 16 h 16"/>
                    <a:gd name="T60" fmla="*/ 26 w 31"/>
                    <a:gd name="T61" fmla="*/ 16 h 16"/>
                    <a:gd name="T62" fmla="*/ 23 w 31"/>
                    <a:gd name="T63" fmla="*/ 16 h 16"/>
                    <a:gd name="T64" fmla="*/ 23 w 31"/>
                    <a:gd name="T65" fmla="*/ 0 h 16"/>
                    <a:gd name="T66" fmla="*/ 26 w 31"/>
                    <a:gd name="T67" fmla="*/ 0 h 16"/>
                    <a:gd name="T68" fmla="*/ 26 w 31"/>
                    <a:gd name="T69" fmla="*/ 16 h 16"/>
                    <a:gd name="T70" fmla="*/ 28 w 31"/>
                    <a:gd name="T71" fmla="*/ 16 h 16"/>
                    <a:gd name="T72" fmla="*/ 28 w 31"/>
                    <a:gd name="T73" fmla="*/ 16 h 16"/>
                    <a:gd name="T74" fmla="*/ 26 w 31"/>
                    <a:gd name="T75" fmla="*/ 16 h 16"/>
                    <a:gd name="T76" fmla="*/ 26 w 31"/>
                    <a:gd name="T77" fmla="*/ 0 h 16"/>
                    <a:gd name="T78" fmla="*/ 28 w 31"/>
                    <a:gd name="T79" fmla="*/ 0 h 16"/>
                    <a:gd name="T80" fmla="*/ 28 w 31"/>
                    <a:gd name="T81" fmla="*/ 16 h 16"/>
                    <a:gd name="T82" fmla="*/ 29 w 31"/>
                    <a:gd name="T83" fmla="*/ 16 h 16"/>
                    <a:gd name="T84" fmla="*/ 29 w 31"/>
                    <a:gd name="T85" fmla="*/ 16 h 16"/>
                    <a:gd name="T86" fmla="*/ 28 w 31"/>
                    <a:gd name="T87" fmla="*/ 16 h 16"/>
                    <a:gd name="T88" fmla="*/ 28 w 31"/>
                    <a:gd name="T89" fmla="*/ 0 h 16"/>
                    <a:gd name="T90" fmla="*/ 29 w 31"/>
                    <a:gd name="T91" fmla="*/ 0 h 16"/>
                    <a:gd name="T92" fmla="*/ 29 w 31"/>
                    <a:gd name="T93" fmla="*/ 16 h 16"/>
                    <a:gd name="T94" fmla="*/ 31 w 31"/>
                    <a:gd name="T95" fmla="*/ 16 h 16"/>
                    <a:gd name="T96" fmla="*/ 31 w 31"/>
                    <a:gd name="T97" fmla="*/ 16 h 16"/>
                    <a:gd name="T98" fmla="*/ 29 w 31"/>
                    <a:gd name="T99" fmla="*/ 16 h 16"/>
                    <a:gd name="T100" fmla="*/ 29 w 31"/>
                    <a:gd name="T101" fmla="*/ 0 h 16"/>
                    <a:gd name="T102" fmla="*/ 31 w 31"/>
                    <a:gd name="T103" fmla="*/ 0 h 16"/>
                    <a:gd name="T104" fmla="*/ 31 w 31"/>
                    <a:gd name="T105" fmla="*/ 16 h 16"/>
                    <a:gd name="T106" fmla="*/ 31 w 31"/>
                    <a:gd name="T107" fmla="*/ 16 h 16"/>
                    <a:gd name="T108" fmla="*/ 31 w 31"/>
                    <a:gd name="T109" fmla="*/ 16 h 16"/>
                    <a:gd name="T110" fmla="*/ 31 w 31"/>
                    <a:gd name="T111" fmla="*/ 0 h 16"/>
                    <a:gd name="T112" fmla="*/ 31 w 31"/>
                    <a:gd name="T113" fmla="*/ 0 h 16"/>
                    <a:gd name="T114" fmla="*/ 31 w 31"/>
                    <a:gd name="T11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1" h="16">
                      <a:moveTo>
                        <a:pt x="4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16"/>
                      </a:lnTo>
                      <a:close/>
                      <a:moveTo>
                        <a:pt x="9" y="16"/>
                      </a:moveTo>
                      <a:lnTo>
                        <a:pt x="4" y="16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16"/>
                      </a:lnTo>
                      <a:close/>
                      <a:moveTo>
                        <a:pt x="13" y="16"/>
                      </a:moveTo>
                      <a:lnTo>
                        <a:pt x="9" y="16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3" y="16"/>
                      </a:lnTo>
                      <a:close/>
                      <a:moveTo>
                        <a:pt x="17" y="16"/>
                      </a:moveTo>
                      <a:lnTo>
                        <a:pt x="13" y="16"/>
                      </a:lnTo>
                      <a:lnTo>
                        <a:pt x="13" y="0"/>
                      </a:lnTo>
                      <a:lnTo>
                        <a:pt x="17" y="0"/>
                      </a:lnTo>
                      <a:lnTo>
                        <a:pt x="17" y="16"/>
                      </a:lnTo>
                      <a:close/>
                      <a:moveTo>
                        <a:pt x="20" y="16"/>
                      </a:moveTo>
                      <a:lnTo>
                        <a:pt x="17" y="16"/>
                      </a:lnTo>
                      <a:lnTo>
                        <a:pt x="17" y="0"/>
                      </a:lnTo>
                      <a:lnTo>
                        <a:pt x="20" y="0"/>
                      </a:lnTo>
                      <a:lnTo>
                        <a:pt x="20" y="16"/>
                      </a:lnTo>
                      <a:close/>
                      <a:moveTo>
                        <a:pt x="23" y="16"/>
                      </a:moveTo>
                      <a:lnTo>
                        <a:pt x="20" y="16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3" y="16"/>
                      </a:lnTo>
                      <a:close/>
                      <a:moveTo>
                        <a:pt x="26" y="16"/>
                      </a:moveTo>
                      <a:lnTo>
                        <a:pt x="23" y="16"/>
                      </a:lnTo>
                      <a:lnTo>
                        <a:pt x="23" y="0"/>
                      </a:lnTo>
                      <a:lnTo>
                        <a:pt x="26" y="0"/>
                      </a:lnTo>
                      <a:lnTo>
                        <a:pt x="26" y="16"/>
                      </a:lnTo>
                      <a:close/>
                      <a:moveTo>
                        <a:pt x="28" y="16"/>
                      </a:moveTo>
                      <a:lnTo>
                        <a:pt x="28" y="16"/>
                      </a:lnTo>
                      <a:lnTo>
                        <a:pt x="26" y="16"/>
                      </a:lnTo>
                      <a:lnTo>
                        <a:pt x="26" y="0"/>
                      </a:lnTo>
                      <a:lnTo>
                        <a:pt x="28" y="0"/>
                      </a:lnTo>
                      <a:lnTo>
                        <a:pt x="28" y="16"/>
                      </a:lnTo>
                      <a:close/>
                      <a:moveTo>
                        <a:pt x="29" y="16"/>
                      </a:moveTo>
                      <a:lnTo>
                        <a:pt x="29" y="16"/>
                      </a:lnTo>
                      <a:lnTo>
                        <a:pt x="28" y="16"/>
                      </a:lnTo>
                      <a:lnTo>
                        <a:pt x="28" y="0"/>
                      </a:lnTo>
                      <a:lnTo>
                        <a:pt x="29" y="0"/>
                      </a:lnTo>
                      <a:lnTo>
                        <a:pt x="29" y="16"/>
                      </a:lnTo>
                      <a:close/>
                      <a:moveTo>
                        <a:pt x="31" y="16"/>
                      </a:moveTo>
                      <a:lnTo>
                        <a:pt x="31" y="16"/>
                      </a:lnTo>
                      <a:lnTo>
                        <a:pt x="29" y="16"/>
                      </a:lnTo>
                      <a:lnTo>
                        <a:pt x="29" y="0"/>
                      </a:lnTo>
                      <a:lnTo>
                        <a:pt x="31" y="0"/>
                      </a:lnTo>
                      <a:lnTo>
                        <a:pt x="31" y="16"/>
                      </a:lnTo>
                      <a:close/>
                      <a:moveTo>
                        <a:pt x="31" y="16"/>
                      </a:moveTo>
                      <a:lnTo>
                        <a:pt x="31" y="16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31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3" name="Freeform 1471"/>
                <p:cNvSpPr>
                  <a:spLocks noEditPoints="1"/>
                </p:cNvSpPr>
                <p:nvPr/>
              </p:nvSpPr>
              <p:spPr bwMode="auto">
                <a:xfrm>
                  <a:off x="4565" y="3202"/>
                  <a:ext cx="261" cy="17"/>
                </a:xfrm>
                <a:custGeom>
                  <a:avLst/>
                  <a:gdLst>
                    <a:gd name="T0" fmla="*/ 0 w 261"/>
                    <a:gd name="T1" fmla="*/ 0 h 17"/>
                    <a:gd name="T2" fmla="*/ 2 w 261"/>
                    <a:gd name="T3" fmla="*/ 0 h 17"/>
                    <a:gd name="T4" fmla="*/ 2 w 261"/>
                    <a:gd name="T5" fmla="*/ 0 h 17"/>
                    <a:gd name="T6" fmla="*/ 3 w 261"/>
                    <a:gd name="T7" fmla="*/ 16 h 17"/>
                    <a:gd name="T8" fmla="*/ 7 w 261"/>
                    <a:gd name="T9" fmla="*/ 16 h 17"/>
                    <a:gd name="T10" fmla="*/ 10 w 261"/>
                    <a:gd name="T11" fmla="*/ 16 h 17"/>
                    <a:gd name="T12" fmla="*/ 10 w 261"/>
                    <a:gd name="T13" fmla="*/ 16 h 17"/>
                    <a:gd name="T14" fmla="*/ 13 w 261"/>
                    <a:gd name="T15" fmla="*/ 1 h 17"/>
                    <a:gd name="T16" fmla="*/ 18 w 261"/>
                    <a:gd name="T17" fmla="*/ 1 h 17"/>
                    <a:gd name="T18" fmla="*/ 22 w 261"/>
                    <a:gd name="T19" fmla="*/ 1 h 17"/>
                    <a:gd name="T20" fmla="*/ 26 w 261"/>
                    <a:gd name="T21" fmla="*/ 1 h 17"/>
                    <a:gd name="T22" fmla="*/ 31 w 261"/>
                    <a:gd name="T23" fmla="*/ 1 h 17"/>
                    <a:gd name="T24" fmla="*/ 36 w 261"/>
                    <a:gd name="T25" fmla="*/ 1 h 17"/>
                    <a:gd name="T26" fmla="*/ 42 w 261"/>
                    <a:gd name="T27" fmla="*/ 1 h 17"/>
                    <a:gd name="T28" fmla="*/ 42 w 261"/>
                    <a:gd name="T29" fmla="*/ 1 h 17"/>
                    <a:gd name="T30" fmla="*/ 48 w 261"/>
                    <a:gd name="T31" fmla="*/ 1 h 17"/>
                    <a:gd name="T32" fmla="*/ 54 w 261"/>
                    <a:gd name="T33" fmla="*/ 1 h 17"/>
                    <a:gd name="T34" fmla="*/ 60 w 261"/>
                    <a:gd name="T35" fmla="*/ 1 h 17"/>
                    <a:gd name="T36" fmla="*/ 67 w 261"/>
                    <a:gd name="T37" fmla="*/ 1 h 17"/>
                    <a:gd name="T38" fmla="*/ 74 w 261"/>
                    <a:gd name="T39" fmla="*/ 16 h 17"/>
                    <a:gd name="T40" fmla="*/ 88 w 261"/>
                    <a:gd name="T41" fmla="*/ 16 h 17"/>
                    <a:gd name="T42" fmla="*/ 95 w 261"/>
                    <a:gd name="T43" fmla="*/ 16 h 17"/>
                    <a:gd name="T44" fmla="*/ 95 w 261"/>
                    <a:gd name="T45" fmla="*/ 16 h 17"/>
                    <a:gd name="T46" fmla="*/ 104 w 261"/>
                    <a:gd name="T47" fmla="*/ 1 h 17"/>
                    <a:gd name="T48" fmla="*/ 104 w 261"/>
                    <a:gd name="T49" fmla="*/ 1 h 17"/>
                    <a:gd name="T50" fmla="*/ 111 w 261"/>
                    <a:gd name="T51" fmla="*/ 1 h 17"/>
                    <a:gd name="T52" fmla="*/ 118 w 261"/>
                    <a:gd name="T53" fmla="*/ 16 h 17"/>
                    <a:gd name="T54" fmla="*/ 134 w 261"/>
                    <a:gd name="T55" fmla="*/ 17 h 17"/>
                    <a:gd name="T56" fmla="*/ 142 w 261"/>
                    <a:gd name="T57" fmla="*/ 17 h 17"/>
                    <a:gd name="T58" fmla="*/ 142 w 261"/>
                    <a:gd name="T59" fmla="*/ 17 h 17"/>
                    <a:gd name="T60" fmla="*/ 150 w 261"/>
                    <a:gd name="T61" fmla="*/ 1 h 17"/>
                    <a:gd name="T62" fmla="*/ 150 w 261"/>
                    <a:gd name="T63" fmla="*/ 1 h 17"/>
                    <a:gd name="T64" fmla="*/ 157 w 261"/>
                    <a:gd name="T65" fmla="*/ 1 h 17"/>
                    <a:gd name="T66" fmla="*/ 165 w 261"/>
                    <a:gd name="T67" fmla="*/ 1 h 17"/>
                    <a:gd name="T68" fmla="*/ 172 w 261"/>
                    <a:gd name="T69" fmla="*/ 17 h 17"/>
                    <a:gd name="T70" fmla="*/ 187 w 261"/>
                    <a:gd name="T71" fmla="*/ 17 h 17"/>
                    <a:gd name="T72" fmla="*/ 193 w 261"/>
                    <a:gd name="T73" fmla="*/ 17 h 17"/>
                    <a:gd name="T74" fmla="*/ 193 w 261"/>
                    <a:gd name="T75" fmla="*/ 17 h 17"/>
                    <a:gd name="T76" fmla="*/ 200 w 261"/>
                    <a:gd name="T77" fmla="*/ 17 h 17"/>
                    <a:gd name="T78" fmla="*/ 207 w 261"/>
                    <a:gd name="T79" fmla="*/ 17 h 17"/>
                    <a:gd name="T80" fmla="*/ 213 w 261"/>
                    <a:gd name="T81" fmla="*/ 1 h 17"/>
                    <a:gd name="T82" fmla="*/ 219 w 261"/>
                    <a:gd name="T83" fmla="*/ 1 h 17"/>
                    <a:gd name="T84" fmla="*/ 224 w 261"/>
                    <a:gd name="T85" fmla="*/ 1 h 17"/>
                    <a:gd name="T86" fmla="*/ 230 w 261"/>
                    <a:gd name="T87" fmla="*/ 1 h 17"/>
                    <a:gd name="T88" fmla="*/ 234 w 261"/>
                    <a:gd name="T89" fmla="*/ 1 h 17"/>
                    <a:gd name="T90" fmla="*/ 239 w 261"/>
                    <a:gd name="T91" fmla="*/ 1 h 17"/>
                    <a:gd name="T92" fmla="*/ 243 w 261"/>
                    <a:gd name="T93" fmla="*/ 1 h 17"/>
                    <a:gd name="T94" fmla="*/ 243 w 261"/>
                    <a:gd name="T95" fmla="*/ 1 h 17"/>
                    <a:gd name="T96" fmla="*/ 246 w 261"/>
                    <a:gd name="T97" fmla="*/ 17 h 17"/>
                    <a:gd name="T98" fmla="*/ 250 w 261"/>
                    <a:gd name="T99" fmla="*/ 17 h 17"/>
                    <a:gd name="T100" fmla="*/ 253 w 261"/>
                    <a:gd name="T101" fmla="*/ 17 h 17"/>
                    <a:gd name="T102" fmla="*/ 257 w 261"/>
                    <a:gd name="T103" fmla="*/ 17 h 17"/>
                    <a:gd name="T104" fmla="*/ 259 w 261"/>
                    <a:gd name="T105" fmla="*/ 17 h 17"/>
                    <a:gd name="T106" fmla="*/ 259 w 261"/>
                    <a:gd name="T107" fmla="*/ 17 h 17"/>
                    <a:gd name="T108" fmla="*/ 260 w 261"/>
                    <a:gd name="T109" fmla="*/ 17 h 17"/>
                    <a:gd name="T110" fmla="*/ 261 w 261"/>
                    <a:gd name="T111" fmla="*/ 1 h 17"/>
                    <a:gd name="T112" fmla="*/ 261 w 261"/>
                    <a:gd name="T1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61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  <a:moveTo>
                        <a:pt x="2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6"/>
                      </a:lnTo>
                      <a:close/>
                      <a:moveTo>
                        <a:pt x="3" y="16"/>
                      </a:moveTo>
                      <a:lnTo>
                        <a:pt x="3" y="16"/>
                      </a:lnTo>
                      <a:lnTo>
                        <a:pt x="2" y="16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6"/>
                      </a:lnTo>
                      <a:close/>
                      <a:moveTo>
                        <a:pt x="5" y="16"/>
                      </a:moveTo>
                      <a:lnTo>
                        <a:pt x="5" y="16"/>
                      </a:lnTo>
                      <a:lnTo>
                        <a:pt x="3" y="16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6"/>
                      </a:lnTo>
                      <a:close/>
                      <a:moveTo>
                        <a:pt x="8" y="0"/>
                      </a:move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close/>
                      <a:moveTo>
                        <a:pt x="10" y="16"/>
                      </a:move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0" y="16"/>
                      </a:lnTo>
                      <a:close/>
                      <a:moveTo>
                        <a:pt x="13" y="16"/>
                      </a:moveTo>
                      <a:lnTo>
                        <a:pt x="13" y="16"/>
                      </a:lnTo>
                      <a:lnTo>
                        <a:pt x="10" y="16"/>
                      </a:lnTo>
                      <a:lnTo>
                        <a:pt x="10" y="1"/>
                      </a:lnTo>
                      <a:lnTo>
                        <a:pt x="13" y="1"/>
                      </a:lnTo>
                      <a:lnTo>
                        <a:pt x="13" y="16"/>
                      </a:lnTo>
                      <a:close/>
                      <a:moveTo>
                        <a:pt x="18" y="16"/>
                      </a:moveTo>
                      <a:lnTo>
                        <a:pt x="13" y="16"/>
                      </a:lnTo>
                      <a:lnTo>
                        <a:pt x="13" y="1"/>
                      </a:lnTo>
                      <a:lnTo>
                        <a:pt x="18" y="1"/>
                      </a:lnTo>
                      <a:lnTo>
                        <a:pt x="18" y="16"/>
                      </a:lnTo>
                      <a:close/>
                      <a:moveTo>
                        <a:pt x="22" y="16"/>
                      </a:moveTo>
                      <a:lnTo>
                        <a:pt x="18" y="16"/>
                      </a:lnTo>
                      <a:lnTo>
                        <a:pt x="18" y="1"/>
                      </a:lnTo>
                      <a:lnTo>
                        <a:pt x="22" y="1"/>
                      </a:lnTo>
                      <a:lnTo>
                        <a:pt x="22" y="16"/>
                      </a:lnTo>
                      <a:close/>
                      <a:moveTo>
                        <a:pt x="26" y="16"/>
                      </a:moveTo>
                      <a:lnTo>
                        <a:pt x="22" y="16"/>
                      </a:lnTo>
                      <a:lnTo>
                        <a:pt x="22" y="1"/>
                      </a:lnTo>
                      <a:lnTo>
                        <a:pt x="26" y="1"/>
                      </a:lnTo>
                      <a:lnTo>
                        <a:pt x="26" y="16"/>
                      </a:lnTo>
                      <a:close/>
                      <a:moveTo>
                        <a:pt x="31" y="16"/>
                      </a:moveTo>
                      <a:lnTo>
                        <a:pt x="26" y="16"/>
                      </a:lnTo>
                      <a:lnTo>
                        <a:pt x="26" y="1"/>
                      </a:lnTo>
                      <a:lnTo>
                        <a:pt x="31" y="1"/>
                      </a:lnTo>
                      <a:lnTo>
                        <a:pt x="31" y="16"/>
                      </a:lnTo>
                      <a:close/>
                      <a:moveTo>
                        <a:pt x="36" y="16"/>
                      </a:moveTo>
                      <a:lnTo>
                        <a:pt x="31" y="16"/>
                      </a:lnTo>
                      <a:lnTo>
                        <a:pt x="31" y="1"/>
                      </a:lnTo>
                      <a:lnTo>
                        <a:pt x="36" y="1"/>
                      </a:lnTo>
                      <a:lnTo>
                        <a:pt x="36" y="16"/>
                      </a:lnTo>
                      <a:close/>
                      <a:moveTo>
                        <a:pt x="42" y="16"/>
                      </a:moveTo>
                      <a:lnTo>
                        <a:pt x="36" y="16"/>
                      </a:lnTo>
                      <a:lnTo>
                        <a:pt x="36" y="1"/>
                      </a:lnTo>
                      <a:lnTo>
                        <a:pt x="42" y="1"/>
                      </a:lnTo>
                      <a:lnTo>
                        <a:pt x="42" y="16"/>
                      </a:lnTo>
                      <a:close/>
                      <a:moveTo>
                        <a:pt x="48" y="16"/>
                      </a:moveTo>
                      <a:lnTo>
                        <a:pt x="48" y="16"/>
                      </a:lnTo>
                      <a:lnTo>
                        <a:pt x="42" y="16"/>
                      </a:lnTo>
                      <a:lnTo>
                        <a:pt x="42" y="1"/>
                      </a:lnTo>
                      <a:lnTo>
                        <a:pt x="48" y="1"/>
                      </a:lnTo>
                      <a:lnTo>
                        <a:pt x="48" y="16"/>
                      </a:lnTo>
                      <a:close/>
                      <a:moveTo>
                        <a:pt x="54" y="16"/>
                      </a:moveTo>
                      <a:lnTo>
                        <a:pt x="48" y="16"/>
                      </a:lnTo>
                      <a:lnTo>
                        <a:pt x="48" y="1"/>
                      </a:lnTo>
                      <a:lnTo>
                        <a:pt x="54" y="1"/>
                      </a:lnTo>
                      <a:lnTo>
                        <a:pt x="54" y="16"/>
                      </a:lnTo>
                      <a:close/>
                      <a:moveTo>
                        <a:pt x="60" y="16"/>
                      </a:moveTo>
                      <a:lnTo>
                        <a:pt x="54" y="16"/>
                      </a:lnTo>
                      <a:lnTo>
                        <a:pt x="54" y="1"/>
                      </a:lnTo>
                      <a:lnTo>
                        <a:pt x="60" y="1"/>
                      </a:lnTo>
                      <a:lnTo>
                        <a:pt x="60" y="16"/>
                      </a:lnTo>
                      <a:close/>
                      <a:moveTo>
                        <a:pt x="67" y="16"/>
                      </a:moveTo>
                      <a:lnTo>
                        <a:pt x="60" y="16"/>
                      </a:lnTo>
                      <a:lnTo>
                        <a:pt x="60" y="1"/>
                      </a:lnTo>
                      <a:lnTo>
                        <a:pt x="67" y="1"/>
                      </a:lnTo>
                      <a:lnTo>
                        <a:pt x="67" y="16"/>
                      </a:lnTo>
                      <a:close/>
                      <a:moveTo>
                        <a:pt x="74" y="16"/>
                      </a:moveTo>
                      <a:lnTo>
                        <a:pt x="67" y="16"/>
                      </a:lnTo>
                      <a:lnTo>
                        <a:pt x="67" y="1"/>
                      </a:lnTo>
                      <a:lnTo>
                        <a:pt x="74" y="1"/>
                      </a:lnTo>
                      <a:lnTo>
                        <a:pt x="74" y="16"/>
                      </a:lnTo>
                      <a:close/>
                      <a:moveTo>
                        <a:pt x="81" y="16"/>
                      </a:moveTo>
                      <a:lnTo>
                        <a:pt x="81" y="16"/>
                      </a:lnTo>
                      <a:lnTo>
                        <a:pt x="74" y="16"/>
                      </a:lnTo>
                      <a:lnTo>
                        <a:pt x="74" y="1"/>
                      </a:lnTo>
                      <a:lnTo>
                        <a:pt x="81" y="1"/>
                      </a:lnTo>
                      <a:lnTo>
                        <a:pt x="81" y="16"/>
                      </a:lnTo>
                      <a:close/>
                      <a:moveTo>
                        <a:pt x="88" y="16"/>
                      </a:moveTo>
                      <a:lnTo>
                        <a:pt x="88" y="16"/>
                      </a:lnTo>
                      <a:lnTo>
                        <a:pt x="81" y="16"/>
                      </a:lnTo>
                      <a:lnTo>
                        <a:pt x="81" y="1"/>
                      </a:lnTo>
                      <a:lnTo>
                        <a:pt x="88" y="1"/>
                      </a:lnTo>
                      <a:lnTo>
                        <a:pt x="88" y="16"/>
                      </a:lnTo>
                      <a:close/>
                      <a:moveTo>
                        <a:pt x="95" y="16"/>
                      </a:moveTo>
                      <a:lnTo>
                        <a:pt x="95" y="16"/>
                      </a:lnTo>
                      <a:lnTo>
                        <a:pt x="88" y="16"/>
                      </a:lnTo>
                      <a:lnTo>
                        <a:pt x="88" y="1"/>
                      </a:lnTo>
                      <a:lnTo>
                        <a:pt x="95" y="1"/>
                      </a:lnTo>
                      <a:lnTo>
                        <a:pt x="95" y="16"/>
                      </a:lnTo>
                      <a:close/>
                      <a:moveTo>
                        <a:pt x="104" y="16"/>
                      </a:moveTo>
                      <a:lnTo>
                        <a:pt x="104" y="16"/>
                      </a:lnTo>
                      <a:lnTo>
                        <a:pt x="95" y="16"/>
                      </a:lnTo>
                      <a:lnTo>
                        <a:pt x="95" y="1"/>
                      </a:lnTo>
                      <a:lnTo>
                        <a:pt x="104" y="1"/>
                      </a:lnTo>
                      <a:lnTo>
                        <a:pt x="104" y="16"/>
                      </a:lnTo>
                      <a:close/>
                      <a:moveTo>
                        <a:pt x="111" y="16"/>
                      </a:moveTo>
                      <a:lnTo>
                        <a:pt x="111" y="16"/>
                      </a:lnTo>
                      <a:lnTo>
                        <a:pt x="104" y="16"/>
                      </a:lnTo>
                      <a:lnTo>
                        <a:pt x="104" y="1"/>
                      </a:lnTo>
                      <a:lnTo>
                        <a:pt x="111" y="1"/>
                      </a:lnTo>
                      <a:lnTo>
                        <a:pt x="111" y="16"/>
                      </a:lnTo>
                      <a:close/>
                      <a:moveTo>
                        <a:pt x="118" y="16"/>
                      </a:moveTo>
                      <a:lnTo>
                        <a:pt x="111" y="16"/>
                      </a:lnTo>
                      <a:lnTo>
                        <a:pt x="111" y="1"/>
                      </a:lnTo>
                      <a:lnTo>
                        <a:pt x="118" y="1"/>
                      </a:lnTo>
                      <a:lnTo>
                        <a:pt x="118" y="16"/>
                      </a:lnTo>
                      <a:close/>
                      <a:moveTo>
                        <a:pt x="127" y="1"/>
                      </a:moveTo>
                      <a:lnTo>
                        <a:pt x="126" y="16"/>
                      </a:lnTo>
                      <a:lnTo>
                        <a:pt x="118" y="16"/>
                      </a:lnTo>
                      <a:lnTo>
                        <a:pt x="118" y="1"/>
                      </a:lnTo>
                      <a:lnTo>
                        <a:pt x="126" y="1"/>
                      </a:lnTo>
                      <a:lnTo>
                        <a:pt x="127" y="1"/>
                      </a:lnTo>
                      <a:close/>
                      <a:moveTo>
                        <a:pt x="134" y="17"/>
                      </a:moveTo>
                      <a:lnTo>
                        <a:pt x="134" y="17"/>
                      </a:lnTo>
                      <a:lnTo>
                        <a:pt x="126" y="16"/>
                      </a:lnTo>
                      <a:lnTo>
                        <a:pt x="127" y="1"/>
                      </a:lnTo>
                      <a:lnTo>
                        <a:pt x="135" y="1"/>
                      </a:lnTo>
                      <a:lnTo>
                        <a:pt x="134" y="17"/>
                      </a:lnTo>
                      <a:close/>
                      <a:moveTo>
                        <a:pt x="142" y="17"/>
                      </a:moveTo>
                      <a:lnTo>
                        <a:pt x="142" y="17"/>
                      </a:lnTo>
                      <a:lnTo>
                        <a:pt x="134" y="17"/>
                      </a:lnTo>
                      <a:lnTo>
                        <a:pt x="134" y="1"/>
                      </a:lnTo>
                      <a:lnTo>
                        <a:pt x="142" y="1"/>
                      </a:lnTo>
                      <a:lnTo>
                        <a:pt x="142" y="17"/>
                      </a:lnTo>
                      <a:close/>
                      <a:moveTo>
                        <a:pt x="150" y="17"/>
                      </a:moveTo>
                      <a:lnTo>
                        <a:pt x="150" y="17"/>
                      </a:lnTo>
                      <a:lnTo>
                        <a:pt x="142" y="17"/>
                      </a:lnTo>
                      <a:lnTo>
                        <a:pt x="142" y="1"/>
                      </a:lnTo>
                      <a:lnTo>
                        <a:pt x="150" y="1"/>
                      </a:lnTo>
                      <a:lnTo>
                        <a:pt x="150" y="17"/>
                      </a:lnTo>
                      <a:close/>
                      <a:moveTo>
                        <a:pt x="157" y="17"/>
                      </a:moveTo>
                      <a:lnTo>
                        <a:pt x="157" y="17"/>
                      </a:lnTo>
                      <a:lnTo>
                        <a:pt x="150" y="17"/>
                      </a:lnTo>
                      <a:lnTo>
                        <a:pt x="150" y="1"/>
                      </a:lnTo>
                      <a:lnTo>
                        <a:pt x="157" y="1"/>
                      </a:lnTo>
                      <a:lnTo>
                        <a:pt x="157" y="17"/>
                      </a:lnTo>
                      <a:close/>
                      <a:moveTo>
                        <a:pt x="165" y="17"/>
                      </a:moveTo>
                      <a:lnTo>
                        <a:pt x="157" y="17"/>
                      </a:lnTo>
                      <a:lnTo>
                        <a:pt x="157" y="1"/>
                      </a:lnTo>
                      <a:lnTo>
                        <a:pt x="165" y="1"/>
                      </a:lnTo>
                      <a:lnTo>
                        <a:pt x="165" y="17"/>
                      </a:lnTo>
                      <a:close/>
                      <a:moveTo>
                        <a:pt x="172" y="17"/>
                      </a:moveTo>
                      <a:lnTo>
                        <a:pt x="165" y="17"/>
                      </a:lnTo>
                      <a:lnTo>
                        <a:pt x="165" y="1"/>
                      </a:lnTo>
                      <a:lnTo>
                        <a:pt x="172" y="1"/>
                      </a:lnTo>
                      <a:lnTo>
                        <a:pt x="172" y="17"/>
                      </a:lnTo>
                      <a:close/>
                      <a:moveTo>
                        <a:pt x="180" y="17"/>
                      </a:moveTo>
                      <a:lnTo>
                        <a:pt x="180" y="17"/>
                      </a:lnTo>
                      <a:lnTo>
                        <a:pt x="172" y="17"/>
                      </a:lnTo>
                      <a:lnTo>
                        <a:pt x="172" y="1"/>
                      </a:lnTo>
                      <a:lnTo>
                        <a:pt x="180" y="1"/>
                      </a:lnTo>
                      <a:lnTo>
                        <a:pt x="180" y="17"/>
                      </a:lnTo>
                      <a:close/>
                      <a:moveTo>
                        <a:pt x="187" y="17"/>
                      </a:moveTo>
                      <a:lnTo>
                        <a:pt x="187" y="17"/>
                      </a:lnTo>
                      <a:lnTo>
                        <a:pt x="180" y="17"/>
                      </a:lnTo>
                      <a:lnTo>
                        <a:pt x="180" y="1"/>
                      </a:lnTo>
                      <a:lnTo>
                        <a:pt x="187" y="1"/>
                      </a:lnTo>
                      <a:lnTo>
                        <a:pt x="187" y="17"/>
                      </a:lnTo>
                      <a:close/>
                      <a:moveTo>
                        <a:pt x="193" y="17"/>
                      </a:moveTo>
                      <a:lnTo>
                        <a:pt x="193" y="17"/>
                      </a:lnTo>
                      <a:lnTo>
                        <a:pt x="187" y="17"/>
                      </a:lnTo>
                      <a:lnTo>
                        <a:pt x="187" y="1"/>
                      </a:lnTo>
                      <a:lnTo>
                        <a:pt x="193" y="1"/>
                      </a:lnTo>
                      <a:lnTo>
                        <a:pt x="193" y="17"/>
                      </a:lnTo>
                      <a:close/>
                      <a:moveTo>
                        <a:pt x="200" y="17"/>
                      </a:moveTo>
                      <a:lnTo>
                        <a:pt x="193" y="17"/>
                      </a:lnTo>
                      <a:lnTo>
                        <a:pt x="193" y="1"/>
                      </a:lnTo>
                      <a:lnTo>
                        <a:pt x="200" y="1"/>
                      </a:lnTo>
                      <a:lnTo>
                        <a:pt x="200" y="17"/>
                      </a:lnTo>
                      <a:close/>
                      <a:moveTo>
                        <a:pt x="207" y="17"/>
                      </a:moveTo>
                      <a:lnTo>
                        <a:pt x="200" y="17"/>
                      </a:lnTo>
                      <a:lnTo>
                        <a:pt x="200" y="1"/>
                      </a:lnTo>
                      <a:lnTo>
                        <a:pt x="207" y="1"/>
                      </a:lnTo>
                      <a:lnTo>
                        <a:pt x="207" y="17"/>
                      </a:lnTo>
                      <a:close/>
                      <a:moveTo>
                        <a:pt x="213" y="17"/>
                      </a:moveTo>
                      <a:lnTo>
                        <a:pt x="213" y="17"/>
                      </a:lnTo>
                      <a:lnTo>
                        <a:pt x="207" y="17"/>
                      </a:lnTo>
                      <a:lnTo>
                        <a:pt x="207" y="1"/>
                      </a:lnTo>
                      <a:lnTo>
                        <a:pt x="213" y="1"/>
                      </a:lnTo>
                      <a:lnTo>
                        <a:pt x="213" y="17"/>
                      </a:lnTo>
                      <a:close/>
                      <a:moveTo>
                        <a:pt x="219" y="17"/>
                      </a:moveTo>
                      <a:lnTo>
                        <a:pt x="213" y="17"/>
                      </a:lnTo>
                      <a:lnTo>
                        <a:pt x="213" y="1"/>
                      </a:lnTo>
                      <a:lnTo>
                        <a:pt x="219" y="1"/>
                      </a:lnTo>
                      <a:lnTo>
                        <a:pt x="219" y="17"/>
                      </a:lnTo>
                      <a:close/>
                      <a:moveTo>
                        <a:pt x="224" y="17"/>
                      </a:moveTo>
                      <a:lnTo>
                        <a:pt x="219" y="17"/>
                      </a:lnTo>
                      <a:lnTo>
                        <a:pt x="219" y="1"/>
                      </a:lnTo>
                      <a:lnTo>
                        <a:pt x="224" y="1"/>
                      </a:lnTo>
                      <a:lnTo>
                        <a:pt x="224" y="17"/>
                      </a:lnTo>
                      <a:close/>
                      <a:moveTo>
                        <a:pt x="230" y="17"/>
                      </a:moveTo>
                      <a:lnTo>
                        <a:pt x="224" y="17"/>
                      </a:lnTo>
                      <a:lnTo>
                        <a:pt x="224" y="1"/>
                      </a:lnTo>
                      <a:lnTo>
                        <a:pt x="230" y="1"/>
                      </a:lnTo>
                      <a:lnTo>
                        <a:pt x="230" y="17"/>
                      </a:lnTo>
                      <a:close/>
                      <a:moveTo>
                        <a:pt x="234" y="17"/>
                      </a:moveTo>
                      <a:lnTo>
                        <a:pt x="230" y="17"/>
                      </a:lnTo>
                      <a:lnTo>
                        <a:pt x="230" y="1"/>
                      </a:lnTo>
                      <a:lnTo>
                        <a:pt x="234" y="1"/>
                      </a:lnTo>
                      <a:lnTo>
                        <a:pt x="234" y="17"/>
                      </a:lnTo>
                      <a:close/>
                      <a:moveTo>
                        <a:pt x="239" y="17"/>
                      </a:moveTo>
                      <a:lnTo>
                        <a:pt x="234" y="17"/>
                      </a:lnTo>
                      <a:lnTo>
                        <a:pt x="234" y="1"/>
                      </a:lnTo>
                      <a:lnTo>
                        <a:pt x="239" y="1"/>
                      </a:lnTo>
                      <a:lnTo>
                        <a:pt x="239" y="17"/>
                      </a:lnTo>
                      <a:close/>
                      <a:moveTo>
                        <a:pt x="243" y="17"/>
                      </a:moveTo>
                      <a:lnTo>
                        <a:pt x="239" y="17"/>
                      </a:lnTo>
                      <a:lnTo>
                        <a:pt x="239" y="1"/>
                      </a:lnTo>
                      <a:lnTo>
                        <a:pt x="243" y="1"/>
                      </a:lnTo>
                      <a:lnTo>
                        <a:pt x="243" y="17"/>
                      </a:lnTo>
                      <a:close/>
                      <a:moveTo>
                        <a:pt x="248" y="1"/>
                      </a:moveTo>
                      <a:lnTo>
                        <a:pt x="247" y="17"/>
                      </a:lnTo>
                      <a:lnTo>
                        <a:pt x="243" y="17"/>
                      </a:lnTo>
                      <a:lnTo>
                        <a:pt x="243" y="1"/>
                      </a:lnTo>
                      <a:lnTo>
                        <a:pt x="247" y="1"/>
                      </a:lnTo>
                      <a:lnTo>
                        <a:pt x="248" y="1"/>
                      </a:lnTo>
                      <a:close/>
                      <a:moveTo>
                        <a:pt x="250" y="17"/>
                      </a:moveTo>
                      <a:lnTo>
                        <a:pt x="249" y="17"/>
                      </a:lnTo>
                      <a:lnTo>
                        <a:pt x="246" y="17"/>
                      </a:lnTo>
                      <a:lnTo>
                        <a:pt x="248" y="1"/>
                      </a:lnTo>
                      <a:lnTo>
                        <a:pt x="251" y="1"/>
                      </a:lnTo>
                      <a:lnTo>
                        <a:pt x="250" y="17"/>
                      </a:lnTo>
                      <a:close/>
                      <a:moveTo>
                        <a:pt x="253" y="17"/>
                      </a:moveTo>
                      <a:lnTo>
                        <a:pt x="250" y="17"/>
                      </a:lnTo>
                      <a:lnTo>
                        <a:pt x="250" y="1"/>
                      </a:lnTo>
                      <a:lnTo>
                        <a:pt x="253" y="1"/>
                      </a:lnTo>
                      <a:lnTo>
                        <a:pt x="253" y="17"/>
                      </a:lnTo>
                      <a:close/>
                      <a:moveTo>
                        <a:pt x="255" y="17"/>
                      </a:moveTo>
                      <a:lnTo>
                        <a:pt x="253" y="17"/>
                      </a:lnTo>
                      <a:lnTo>
                        <a:pt x="253" y="1"/>
                      </a:lnTo>
                      <a:lnTo>
                        <a:pt x="255" y="1"/>
                      </a:lnTo>
                      <a:lnTo>
                        <a:pt x="255" y="17"/>
                      </a:lnTo>
                      <a:close/>
                      <a:moveTo>
                        <a:pt x="257" y="17"/>
                      </a:moveTo>
                      <a:lnTo>
                        <a:pt x="257" y="17"/>
                      </a:lnTo>
                      <a:lnTo>
                        <a:pt x="255" y="17"/>
                      </a:lnTo>
                      <a:lnTo>
                        <a:pt x="255" y="1"/>
                      </a:lnTo>
                      <a:lnTo>
                        <a:pt x="257" y="1"/>
                      </a:lnTo>
                      <a:lnTo>
                        <a:pt x="257" y="17"/>
                      </a:lnTo>
                      <a:close/>
                      <a:moveTo>
                        <a:pt x="259" y="17"/>
                      </a:moveTo>
                      <a:lnTo>
                        <a:pt x="259" y="17"/>
                      </a:lnTo>
                      <a:lnTo>
                        <a:pt x="257" y="17"/>
                      </a:lnTo>
                      <a:lnTo>
                        <a:pt x="257" y="1"/>
                      </a:lnTo>
                      <a:lnTo>
                        <a:pt x="259" y="1"/>
                      </a:lnTo>
                      <a:lnTo>
                        <a:pt x="259" y="17"/>
                      </a:lnTo>
                      <a:close/>
                      <a:moveTo>
                        <a:pt x="260" y="17"/>
                      </a:moveTo>
                      <a:lnTo>
                        <a:pt x="259" y="17"/>
                      </a:lnTo>
                      <a:lnTo>
                        <a:pt x="259" y="1"/>
                      </a:lnTo>
                      <a:lnTo>
                        <a:pt x="260" y="1"/>
                      </a:lnTo>
                      <a:lnTo>
                        <a:pt x="260" y="17"/>
                      </a:lnTo>
                      <a:close/>
                      <a:moveTo>
                        <a:pt x="261" y="17"/>
                      </a:moveTo>
                      <a:lnTo>
                        <a:pt x="261" y="17"/>
                      </a:lnTo>
                      <a:lnTo>
                        <a:pt x="260" y="17"/>
                      </a:lnTo>
                      <a:lnTo>
                        <a:pt x="260" y="1"/>
                      </a:lnTo>
                      <a:lnTo>
                        <a:pt x="261" y="1"/>
                      </a:lnTo>
                      <a:lnTo>
                        <a:pt x="261" y="17"/>
                      </a:lnTo>
                      <a:close/>
                      <a:moveTo>
                        <a:pt x="261" y="17"/>
                      </a:moveTo>
                      <a:lnTo>
                        <a:pt x="261" y="17"/>
                      </a:lnTo>
                      <a:lnTo>
                        <a:pt x="261" y="1"/>
                      </a:lnTo>
                      <a:lnTo>
                        <a:pt x="261" y="1"/>
                      </a:lnTo>
                      <a:lnTo>
                        <a:pt x="261" y="1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4" name="Freeform 1472"/>
                <p:cNvSpPr>
                  <a:spLocks noEditPoints="1"/>
                </p:cNvSpPr>
                <p:nvPr/>
              </p:nvSpPr>
              <p:spPr bwMode="auto">
                <a:xfrm>
                  <a:off x="4563" y="3204"/>
                  <a:ext cx="264" cy="16"/>
                </a:xfrm>
                <a:custGeom>
                  <a:avLst/>
                  <a:gdLst>
                    <a:gd name="T0" fmla="*/ 1 w 264"/>
                    <a:gd name="T1" fmla="*/ 0 h 16"/>
                    <a:gd name="T2" fmla="*/ 1 w 264"/>
                    <a:gd name="T3" fmla="*/ 0 h 16"/>
                    <a:gd name="T4" fmla="*/ 2 w 264"/>
                    <a:gd name="T5" fmla="*/ 15 h 16"/>
                    <a:gd name="T6" fmla="*/ 4 w 264"/>
                    <a:gd name="T7" fmla="*/ 16 h 16"/>
                    <a:gd name="T8" fmla="*/ 8 w 264"/>
                    <a:gd name="T9" fmla="*/ 16 h 16"/>
                    <a:gd name="T10" fmla="*/ 11 w 264"/>
                    <a:gd name="T11" fmla="*/ 15 h 16"/>
                    <a:gd name="T12" fmla="*/ 15 w 264"/>
                    <a:gd name="T13" fmla="*/ 16 h 16"/>
                    <a:gd name="T14" fmla="*/ 15 w 264"/>
                    <a:gd name="T15" fmla="*/ 16 h 16"/>
                    <a:gd name="T16" fmla="*/ 19 w 264"/>
                    <a:gd name="T17" fmla="*/ 16 h 16"/>
                    <a:gd name="T18" fmla="*/ 23 w 264"/>
                    <a:gd name="T19" fmla="*/ 16 h 16"/>
                    <a:gd name="T20" fmla="*/ 27 w 264"/>
                    <a:gd name="T21" fmla="*/ 16 h 16"/>
                    <a:gd name="T22" fmla="*/ 32 w 264"/>
                    <a:gd name="T23" fmla="*/ 16 h 16"/>
                    <a:gd name="T24" fmla="*/ 37 w 264"/>
                    <a:gd name="T25" fmla="*/ 16 h 16"/>
                    <a:gd name="T26" fmla="*/ 43 w 264"/>
                    <a:gd name="T27" fmla="*/ 16 h 16"/>
                    <a:gd name="T28" fmla="*/ 49 w 264"/>
                    <a:gd name="T29" fmla="*/ 0 h 16"/>
                    <a:gd name="T30" fmla="*/ 55 w 264"/>
                    <a:gd name="T31" fmla="*/ 0 h 16"/>
                    <a:gd name="T32" fmla="*/ 55 w 264"/>
                    <a:gd name="T33" fmla="*/ 0 h 16"/>
                    <a:gd name="T34" fmla="*/ 62 w 264"/>
                    <a:gd name="T35" fmla="*/ 16 h 16"/>
                    <a:gd name="T36" fmla="*/ 68 w 264"/>
                    <a:gd name="T37" fmla="*/ 15 h 16"/>
                    <a:gd name="T38" fmla="*/ 83 w 264"/>
                    <a:gd name="T39" fmla="*/ 15 h 16"/>
                    <a:gd name="T40" fmla="*/ 90 w 264"/>
                    <a:gd name="T41" fmla="*/ 15 h 16"/>
                    <a:gd name="T42" fmla="*/ 90 w 264"/>
                    <a:gd name="T43" fmla="*/ 15 h 16"/>
                    <a:gd name="T44" fmla="*/ 97 w 264"/>
                    <a:gd name="T45" fmla="*/ 0 h 16"/>
                    <a:gd name="T46" fmla="*/ 97 w 264"/>
                    <a:gd name="T47" fmla="*/ 0 h 16"/>
                    <a:gd name="T48" fmla="*/ 105 w 264"/>
                    <a:gd name="T49" fmla="*/ 15 h 16"/>
                    <a:gd name="T50" fmla="*/ 120 w 264"/>
                    <a:gd name="T51" fmla="*/ 16 h 16"/>
                    <a:gd name="T52" fmla="*/ 128 w 264"/>
                    <a:gd name="T53" fmla="*/ 16 h 16"/>
                    <a:gd name="T54" fmla="*/ 136 w 264"/>
                    <a:gd name="T55" fmla="*/ 16 h 16"/>
                    <a:gd name="T56" fmla="*/ 144 w 264"/>
                    <a:gd name="T57" fmla="*/ 16 h 16"/>
                    <a:gd name="T58" fmla="*/ 152 w 264"/>
                    <a:gd name="T59" fmla="*/ 16 h 16"/>
                    <a:gd name="T60" fmla="*/ 159 w 264"/>
                    <a:gd name="T61" fmla="*/ 16 h 16"/>
                    <a:gd name="T62" fmla="*/ 159 w 264"/>
                    <a:gd name="T63" fmla="*/ 16 h 16"/>
                    <a:gd name="T64" fmla="*/ 167 w 264"/>
                    <a:gd name="T65" fmla="*/ 0 h 16"/>
                    <a:gd name="T66" fmla="*/ 167 w 264"/>
                    <a:gd name="T67" fmla="*/ 0 h 16"/>
                    <a:gd name="T68" fmla="*/ 175 w 264"/>
                    <a:gd name="T69" fmla="*/ 0 h 16"/>
                    <a:gd name="T70" fmla="*/ 182 w 264"/>
                    <a:gd name="T71" fmla="*/ 0 h 16"/>
                    <a:gd name="T72" fmla="*/ 189 w 264"/>
                    <a:gd name="T73" fmla="*/ 0 h 16"/>
                    <a:gd name="T74" fmla="*/ 196 w 264"/>
                    <a:gd name="T75" fmla="*/ 0 h 16"/>
                    <a:gd name="T76" fmla="*/ 203 w 264"/>
                    <a:gd name="T77" fmla="*/ 16 h 16"/>
                    <a:gd name="T78" fmla="*/ 215 w 264"/>
                    <a:gd name="T79" fmla="*/ 16 h 16"/>
                    <a:gd name="T80" fmla="*/ 222 w 264"/>
                    <a:gd name="T81" fmla="*/ 16 h 16"/>
                    <a:gd name="T82" fmla="*/ 222 w 264"/>
                    <a:gd name="T83" fmla="*/ 16 h 16"/>
                    <a:gd name="T84" fmla="*/ 227 w 264"/>
                    <a:gd name="T85" fmla="*/ 16 h 16"/>
                    <a:gd name="T86" fmla="*/ 232 w 264"/>
                    <a:gd name="T87" fmla="*/ 0 h 16"/>
                    <a:gd name="T88" fmla="*/ 233 w 264"/>
                    <a:gd name="T89" fmla="*/ 0 h 16"/>
                    <a:gd name="T90" fmla="*/ 237 w 264"/>
                    <a:gd name="T91" fmla="*/ 1 h 16"/>
                    <a:gd name="T92" fmla="*/ 242 w 264"/>
                    <a:gd name="T93" fmla="*/ 1 h 16"/>
                    <a:gd name="T94" fmla="*/ 246 w 264"/>
                    <a:gd name="T95" fmla="*/ 1 h 16"/>
                    <a:gd name="T96" fmla="*/ 250 w 264"/>
                    <a:gd name="T97" fmla="*/ 1 h 16"/>
                    <a:gd name="T98" fmla="*/ 253 w 264"/>
                    <a:gd name="T99" fmla="*/ 1 h 16"/>
                    <a:gd name="T100" fmla="*/ 256 w 264"/>
                    <a:gd name="T101" fmla="*/ 1 h 16"/>
                    <a:gd name="T102" fmla="*/ 259 w 264"/>
                    <a:gd name="T103" fmla="*/ 16 h 16"/>
                    <a:gd name="T104" fmla="*/ 262 w 264"/>
                    <a:gd name="T105" fmla="*/ 16 h 16"/>
                    <a:gd name="T106" fmla="*/ 264 w 264"/>
                    <a:gd name="T107" fmla="*/ 16 h 16"/>
                    <a:gd name="T108" fmla="*/ 264 w 264"/>
                    <a:gd name="T109" fmla="*/ 16 h 16"/>
                    <a:gd name="T110" fmla="*/ 264 w 264"/>
                    <a:gd name="T111" fmla="*/ 16 h 16"/>
                    <a:gd name="T112" fmla="*/ 264 w 264"/>
                    <a:gd name="T1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64" h="16">
                      <a:moveTo>
                        <a:pt x="1" y="16"/>
                      </a:moveTo>
                      <a:lnTo>
                        <a:pt x="1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6"/>
                      </a:lnTo>
                      <a:close/>
                      <a:moveTo>
                        <a:pt x="2" y="15"/>
                      </a:moveTo>
                      <a:lnTo>
                        <a:pt x="2" y="16"/>
                      </a:lnTo>
                      <a:lnTo>
                        <a:pt x="1" y="16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5"/>
                      </a:lnTo>
                      <a:close/>
                      <a:moveTo>
                        <a:pt x="4" y="16"/>
                      </a:moveTo>
                      <a:lnTo>
                        <a:pt x="4" y="15"/>
                      </a:lnTo>
                      <a:lnTo>
                        <a:pt x="2" y="15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16"/>
                      </a:lnTo>
                      <a:close/>
                      <a:moveTo>
                        <a:pt x="6" y="16"/>
                      </a:moveTo>
                      <a:lnTo>
                        <a:pt x="4" y="16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6"/>
                      </a:lnTo>
                      <a:close/>
                      <a:moveTo>
                        <a:pt x="8" y="15"/>
                      </a:move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8" y="15"/>
                      </a:lnTo>
                      <a:close/>
                      <a:moveTo>
                        <a:pt x="11" y="15"/>
                      </a:move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1" y="15"/>
                      </a:lnTo>
                      <a:close/>
                      <a:moveTo>
                        <a:pt x="15" y="16"/>
                      </a:moveTo>
                      <a:lnTo>
                        <a:pt x="15" y="15"/>
                      </a:lnTo>
                      <a:lnTo>
                        <a:pt x="11" y="15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5" y="16"/>
                      </a:lnTo>
                      <a:close/>
                      <a:moveTo>
                        <a:pt x="19" y="16"/>
                      </a:moveTo>
                      <a:lnTo>
                        <a:pt x="15" y="16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19" y="16"/>
                      </a:lnTo>
                      <a:close/>
                      <a:moveTo>
                        <a:pt x="23" y="16"/>
                      </a:moveTo>
                      <a:lnTo>
                        <a:pt x="19" y="16"/>
                      </a:lnTo>
                      <a:lnTo>
                        <a:pt x="19" y="0"/>
                      </a:lnTo>
                      <a:lnTo>
                        <a:pt x="23" y="0"/>
                      </a:lnTo>
                      <a:lnTo>
                        <a:pt x="23" y="16"/>
                      </a:lnTo>
                      <a:close/>
                      <a:moveTo>
                        <a:pt x="27" y="16"/>
                      </a:moveTo>
                      <a:lnTo>
                        <a:pt x="23" y="16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27" y="16"/>
                      </a:lnTo>
                      <a:close/>
                      <a:moveTo>
                        <a:pt x="32" y="16"/>
                      </a:moveTo>
                      <a:lnTo>
                        <a:pt x="27" y="16"/>
                      </a:lnTo>
                      <a:lnTo>
                        <a:pt x="27" y="0"/>
                      </a:lnTo>
                      <a:lnTo>
                        <a:pt x="32" y="0"/>
                      </a:lnTo>
                      <a:lnTo>
                        <a:pt x="32" y="16"/>
                      </a:lnTo>
                      <a:close/>
                      <a:moveTo>
                        <a:pt x="37" y="16"/>
                      </a:moveTo>
                      <a:lnTo>
                        <a:pt x="32" y="16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37" y="16"/>
                      </a:lnTo>
                      <a:close/>
                      <a:moveTo>
                        <a:pt x="43" y="16"/>
                      </a:moveTo>
                      <a:lnTo>
                        <a:pt x="37" y="16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3" y="16"/>
                      </a:lnTo>
                      <a:close/>
                      <a:moveTo>
                        <a:pt x="49" y="15"/>
                      </a:moveTo>
                      <a:lnTo>
                        <a:pt x="49" y="16"/>
                      </a:lnTo>
                      <a:lnTo>
                        <a:pt x="43" y="16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49" y="15"/>
                      </a:lnTo>
                      <a:close/>
                      <a:moveTo>
                        <a:pt x="55" y="15"/>
                      </a:moveTo>
                      <a:lnTo>
                        <a:pt x="49" y="15"/>
                      </a:lnTo>
                      <a:lnTo>
                        <a:pt x="49" y="0"/>
                      </a:lnTo>
                      <a:lnTo>
                        <a:pt x="55" y="0"/>
                      </a:lnTo>
                      <a:lnTo>
                        <a:pt x="55" y="15"/>
                      </a:lnTo>
                      <a:close/>
                      <a:moveTo>
                        <a:pt x="62" y="16"/>
                      </a:moveTo>
                      <a:lnTo>
                        <a:pt x="62" y="15"/>
                      </a:lnTo>
                      <a:lnTo>
                        <a:pt x="55" y="15"/>
                      </a:lnTo>
                      <a:lnTo>
                        <a:pt x="55" y="0"/>
                      </a:lnTo>
                      <a:lnTo>
                        <a:pt x="62" y="0"/>
                      </a:lnTo>
                      <a:lnTo>
                        <a:pt x="62" y="16"/>
                      </a:lnTo>
                      <a:close/>
                      <a:moveTo>
                        <a:pt x="68" y="15"/>
                      </a:moveTo>
                      <a:lnTo>
                        <a:pt x="68" y="16"/>
                      </a:lnTo>
                      <a:lnTo>
                        <a:pt x="62" y="16"/>
                      </a:lnTo>
                      <a:lnTo>
                        <a:pt x="62" y="0"/>
                      </a:lnTo>
                      <a:lnTo>
                        <a:pt x="68" y="0"/>
                      </a:lnTo>
                      <a:lnTo>
                        <a:pt x="68" y="15"/>
                      </a:lnTo>
                      <a:close/>
                      <a:moveTo>
                        <a:pt x="76" y="15"/>
                      </a:moveTo>
                      <a:lnTo>
                        <a:pt x="68" y="15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76" y="15"/>
                      </a:lnTo>
                      <a:close/>
                      <a:moveTo>
                        <a:pt x="83" y="16"/>
                      </a:moveTo>
                      <a:lnTo>
                        <a:pt x="83" y="15"/>
                      </a:lnTo>
                      <a:lnTo>
                        <a:pt x="76" y="15"/>
                      </a:lnTo>
                      <a:lnTo>
                        <a:pt x="76" y="0"/>
                      </a:lnTo>
                      <a:lnTo>
                        <a:pt x="83" y="0"/>
                      </a:lnTo>
                      <a:lnTo>
                        <a:pt x="83" y="16"/>
                      </a:lnTo>
                      <a:close/>
                      <a:moveTo>
                        <a:pt x="90" y="15"/>
                      </a:moveTo>
                      <a:lnTo>
                        <a:pt x="90" y="16"/>
                      </a:lnTo>
                      <a:lnTo>
                        <a:pt x="83" y="16"/>
                      </a:lnTo>
                      <a:lnTo>
                        <a:pt x="83" y="0"/>
                      </a:lnTo>
                      <a:lnTo>
                        <a:pt x="90" y="0"/>
                      </a:lnTo>
                      <a:lnTo>
                        <a:pt x="90" y="15"/>
                      </a:lnTo>
                      <a:close/>
                      <a:moveTo>
                        <a:pt x="97" y="16"/>
                      </a:moveTo>
                      <a:lnTo>
                        <a:pt x="97" y="15"/>
                      </a:lnTo>
                      <a:lnTo>
                        <a:pt x="90" y="15"/>
                      </a:lnTo>
                      <a:lnTo>
                        <a:pt x="90" y="0"/>
                      </a:lnTo>
                      <a:lnTo>
                        <a:pt x="97" y="0"/>
                      </a:lnTo>
                      <a:lnTo>
                        <a:pt x="97" y="16"/>
                      </a:lnTo>
                      <a:close/>
                      <a:moveTo>
                        <a:pt x="105" y="15"/>
                      </a:moveTo>
                      <a:lnTo>
                        <a:pt x="105" y="16"/>
                      </a:lnTo>
                      <a:lnTo>
                        <a:pt x="97" y="16"/>
                      </a:lnTo>
                      <a:lnTo>
                        <a:pt x="97" y="0"/>
                      </a:lnTo>
                      <a:lnTo>
                        <a:pt x="105" y="0"/>
                      </a:lnTo>
                      <a:lnTo>
                        <a:pt x="105" y="15"/>
                      </a:lnTo>
                      <a:close/>
                      <a:moveTo>
                        <a:pt x="113" y="0"/>
                      </a:moveTo>
                      <a:lnTo>
                        <a:pt x="113" y="15"/>
                      </a:lnTo>
                      <a:lnTo>
                        <a:pt x="105" y="15"/>
                      </a:lnTo>
                      <a:lnTo>
                        <a:pt x="105" y="0"/>
                      </a:lnTo>
                      <a:lnTo>
                        <a:pt x="113" y="0"/>
                      </a:lnTo>
                      <a:lnTo>
                        <a:pt x="113" y="0"/>
                      </a:lnTo>
                      <a:close/>
                      <a:moveTo>
                        <a:pt x="120" y="16"/>
                      </a:moveTo>
                      <a:lnTo>
                        <a:pt x="120" y="16"/>
                      </a:lnTo>
                      <a:lnTo>
                        <a:pt x="112" y="15"/>
                      </a:lnTo>
                      <a:lnTo>
                        <a:pt x="113" y="0"/>
                      </a:lnTo>
                      <a:lnTo>
                        <a:pt x="121" y="0"/>
                      </a:lnTo>
                      <a:lnTo>
                        <a:pt x="120" y="16"/>
                      </a:lnTo>
                      <a:close/>
                      <a:moveTo>
                        <a:pt x="128" y="16"/>
                      </a:moveTo>
                      <a:lnTo>
                        <a:pt x="120" y="16"/>
                      </a:lnTo>
                      <a:lnTo>
                        <a:pt x="120" y="0"/>
                      </a:lnTo>
                      <a:lnTo>
                        <a:pt x="128" y="0"/>
                      </a:lnTo>
                      <a:lnTo>
                        <a:pt x="128" y="16"/>
                      </a:lnTo>
                      <a:close/>
                      <a:moveTo>
                        <a:pt x="136" y="16"/>
                      </a:moveTo>
                      <a:lnTo>
                        <a:pt x="128" y="16"/>
                      </a:lnTo>
                      <a:lnTo>
                        <a:pt x="128" y="0"/>
                      </a:lnTo>
                      <a:lnTo>
                        <a:pt x="136" y="0"/>
                      </a:lnTo>
                      <a:lnTo>
                        <a:pt x="136" y="16"/>
                      </a:lnTo>
                      <a:close/>
                      <a:moveTo>
                        <a:pt x="144" y="16"/>
                      </a:moveTo>
                      <a:lnTo>
                        <a:pt x="136" y="16"/>
                      </a:lnTo>
                      <a:lnTo>
                        <a:pt x="136" y="0"/>
                      </a:lnTo>
                      <a:lnTo>
                        <a:pt x="144" y="0"/>
                      </a:lnTo>
                      <a:lnTo>
                        <a:pt x="144" y="16"/>
                      </a:lnTo>
                      <a:close/>
                      <a:moveTo>
                        <a:pt x="152" y="16"/>
                      </a:moveTo>
                      <a:lnTo>
                        <a:pt x="144" y="16"/>
                      </a:lnTo>
                      <a:lnTo>
                        <a:pt x="144" y="0"/>
                      </a:lnTo>
                      <a:lnTo>
                        <a:pt x="152" y="0"/>
                      </a:lnTo>
                      <a:lnTo>
                        <a:pt x="152" y="16"/>
                      </a:lnTo>
                      <a:close/>
                      <a:moveTo>
                        <a:pt x="159" y="16"/>
                      </a:moveTo>
                      <a:lnTo>
                        <a:pt x="159" y="16"/>
                      </a:lnTo>
                      <a:lnTo>
                        <a:pt x="152" y="16"/>
                      </a:lnTo>
                      <a:lnTo>
                        <a:pt x="152" y="0"/>
                      </a:lnTo>
                      <a:lnTo>
                        <a:pt x="159" y="0"/>
                      </a:lnTo>
                      <a:lnTo>
                        <a:pt x="159" y="16"/>
                      </a:lnTo>
                      <a:close/>
                      <a:moveTo>
                        <a:pt x="167" y="16"/>
                      </a:moveTo>
                      <a:lnTo>
                        <a:pt x="167" y="16"/>
                      </a:lnTo>
                      <a:lnTo>
                        <a:pt x="159" y="16"/>
                      </a:lnTo>
                      <a:lnTo>
                        <a:pt x="159" y="0"/>
                      </a:lnTo>
                      <a:lnTo>
                        <a:pt x="167" y="0"/>
                      </a:lnTo>
                      <a:lnTo>
                        <a:pt x="167" y="16"/>
                      </a:lnTo>
                      <a:close/>
                      <a:moveTo>
                        <a:pt x="175" y="16"/>
                      </a:moveTo>
                      <a:lnTo>
                        <a:pt x="175" y="16"/>
                      </a:lnTo>
                      <a:lnTo>
                        <a:pt x="167" y="16"/>
                      </a:lnTo>
                      <a:lnTo>
                        <a:pt x="167" y="0"/>
                      </a:lnTo>
                      <a:lnTo>
                        <a:pt x="175" y="0"/>
                      </a:lnTo>
                      <a:lnTo>
                        <a:pt x="175" y="16"/>
                      </a:lnTo>
                      <a:close/>
                      <a:moveTo>
                        <a:pt x="182" y="16"/>
                      </a:moveTo>
                      <a:lnTo>
                        <a:pt x="175" y="16"/>
                      </a:lnTo>
                      <a:lnTo>
                        <a:pt x="175" y="0"/>
                      </a:lnTo>
                      <a:lnTo>
                        <a:pt x="182" y="0"/>
                      </a:lnTo>
                      <a:lnTo>
                        <a:pt x="182" y="16"/>
                      </a:lnTo>
                      <a:close/>
                      <a:moveTo>
                        <a:pt x="189" y="16"/>
                      </a:moveTo>
                      <a:lnTo>
                        <a:pt x="182" y="16"/>
                      </a:lnTo>
                      <a:lnTo>
                        <a:pt x="182" y="0"/>
                      </a:lnTo>
                      <a:lnTo>
                        <a:pt x="189" y="0"/>
                      </a:lnTo>
                      <a:lnTo>
                        <a:pt x="189" y="16"/>
                      </a:lnTo>
                      <a:close/>
                      <a:moveTo>
                        <a:pt x="196" y="16"/>
                      </a:moveTo>
                      <a:lnTo>
                        <a:pt x="189" y="16"/>
                      </a:lnTo>
                      <a:lnTo>
                        <a:pt x="189" y="0"/>
                      </a:lnTo>
                      <a:lnTo>
                        <a:pt x="196" y="0"/>
                      </a:lnTo>
                      <a:lnTo>
                        <a:pt x="196" y="16"/>
                      </a:lnTo>
                      <a:close/>
                      <a:moveTo>
                        <a:pt x="203" y="16"/>
                      </a:moveTo>
                      <a:lnTo>
                        <a:pt x="196" y="16"/>
                      </a:lnTo>
                      <a:lnTo>
                        <a:pt x="196" y="0"/>
                      </a:lnTo>
                      <a:lnTo>
                        <a:pt x="203" y="0"/>
                      </a:lnTo>
                      <a:lnTo>
                        <a:pt x="203" y="16"/>
                      </a:lnTo>
                      <a:close/>
                      <a:moveTo>
                        <a:pt x="209" y="16"/>
                      </a:moveTo>
                      <a:lnTo>
                        <a:pt x="209" y="16"/>
                      </a:lnTo>
                      <a:lnTo>
                        <a:pt x="203" y="16"/>
                      </a:lnTo>
                      <a:lnTo>
                        <a:pt x="203" y="0"/>
                      </a:lnTo>
                      <a:lnTo>
                        <a:pt x="209" y="0"/>
                      </a:lnTo>
                      <a:lnTo>
                        <a:pt x="209" y="16"/>
                      </a:lnTo>
                      <a:close/>
                      <a:moveTo>
                        <a:pt x="215" y="16"/>
                      </a:moveTo>
                      <a:lnTo>
                        <a:pt x="215" y="16"/>
                      </a:lnTo>
                      <a:lnTo>
                        <a:pt x="209" y="16"/>
                      </a:lnTo>
                      <a:lnTo>
                        <a:pt x="209" y="0"/>
                      </a:lnTo>
                      <a:lnTo>
                        <a:pt x="215" y="0"/>
                      </a:lnTo>
                      <a:lnTo>
                        <a:pt x="215" y="16"/>
                      </a:lnTo>
                      <a:close/>
                      <a:moveTo>
                        <a:pt x="222" y="16"/>
                      </a:moveTo>
                      <a:lnTo>
                        <a:pt x="222" y="16"/>
                      </a:lnTo>
                      <a:lnTo>
                        <a:pt x="215" y="16"/>
                      </a:lnTo>
                      <a:lnTo>
                        <a:pt x="215" y="0"/>
                      </a:lnTo>
                      <a:lnTo>
                        <a:pt x="222" y="0"/>
                      </a:lnTo>
                      <a:lnTo>
                        <a:pt x="222" y="16"/>
                      </a:lnTo>
                      <a:close/>
                      <a:moveTo>
                        <a:pt x="227" y="16"/>
                      </a:moveTo>
                      <a:lnTo>
                        <a:pt x="222" y="16"/>
                      </a:lnTo>
                      <a:lnTo>
                        <a:pt x="222" y="0"/>
                      </a:lnTo>
                      <a:lnTo>
                        <a:pt x="227" y="0"/>
                      </a:lnTo>
                      <a:lnTo>
                        <a:pt x="227" y="16"/>
                      </a:lnTo>
                      <a:close/>
                      <a:moveTo>
                        <a:pt x="233" y="0"/>
                      </a:moveTo>
                      <a:lnTo>
                        <a:pt x="232" y="16"/>
                      </a:lnTo>
                      <a:lnTo>
                        <a:pt x="227" y="16"/>
                      </a:lnTo>
                      <a:lnTo>
                        <a:pt x="227" y="0"/>
                      </a:lnTo>
                      <a:lnTo>
                        <a:pt x="232" y="0"/>
                      </a:lnTo>
                      <a:lnTo>
                        <a:pt x="233" y="0"/>
                      </a:lnTo>
                      <a:close/>
                      <a:moveTo>
                        <a:pt x="237" y="16"/>
                      </a:moveTo>
                      <a:lnTo>
                        <a:pt x="237" y="16"/>
                      </a:lnTo>
                      <a:lnTo>
                        <a:pt x="232" y="16"/>
                      </a:lnTo>
                      <a:lnTo>
                        <a:pt x="233" y="0"/>
                      </a:lnTo>
                      <a:lnTo>
                        <a:pt x="238" y="1"/>
                      </a:lnTo>
                      <a:lnTo>
                        <a:pt x="237" y="16"/>
                      </a:lnTo>
                      <a:close/>
                      <a:moveTo>
                        <a:pt x="242" y="16"/>
                      </a:moveTo>
                      <a:lnTo>
                        <a:pt x="237" y="16"/>
                      </a:lnTo>
                      <a:lnTo>
                        <a:pt x="237" y="1"/>
                      </a:lnTo>
                      <a:lnTo>
                        <a:pt x="242" y="1"/>
                      </a:lnTo>
                      <a:lnTo>
                        <a:pt x="242" y="16"/>
                      </a:lnTo>
                      <a:close/>
                      <a:moveTo>
                        <a:pt x="246" y="16"/>
                      </a:moveTo>
                      <a:lnTo>
                        <a:pt x="242" y="16"/>
                      </a:lnTo>
                      <a:lnTo>
                        <a:pt x="242" y="1"/>
                      </a:lnTo>
                      <a:lnTo>
                        <a:pt x="246" y="1"/>
                      </a:lnTo>
                      <a:lnTo>
                        <a:pt x="246" y="16"/>
                      </a:lnTo>
                      <a:close/>
                      <a:moveTo>
                        <a:pt x="250" y="16"/>
                      </a:moveTo>
                      <a:lnTo>
                        <a:pt x="246" y="16"/>
                      </a:lnTo>
                      <a:lnTo>
                        <a:pt x="246" y="1"/>
                      </a:lnTo>
                      <a:lnTo>
                        <a:pt x="250" y="1"/>
                      </a:lnTo>
                      <a:lnTo>
                        <a:pt x="250" y="16"/>
                      </a:lnTo>
                      <a:close/>
                      <a:moveTo>
                        <a:pt x="253" y="16"/>
                      </a:moveTo>
                      <a:lnTo>
                        <a:pt x="250" y="16"/>
                      </a:lnTo>
                      <a:lnTo>
                        <a:pt x="250" y="1"/>
                      </a:lnTo>
                      <a:lnTo>
                        <a:pt x="253" y="1"/>
                      </a:lnTo>
                      <a:lnTo>
                        <a:pt x="253" y="16"/>
                      </a:lnTo>
                      <a:close/>
                      <a:moveTo>
                        <a:pt x="256" y="16"/>
                      </a:moveTo>
                      <a:lnTo>
                        <a:pt x="253" y="16"/>
                      </a:lnTo>
                      <a:lnTo>
                        <a:pt x="253" y="1"/>
                      </a:lnTo>
                      <a:lnTo>
                        <a:pt x="256" y="1"/>
                      </a:lnTo>
                      <a:lnTo>
                        <a:pt x="256" y="16"/>
                      </a:lnTo>
                      <a:close/>
                      <a:moveTo>
                        <a:pt x="259" y="16"/>
                      </a:moveTo>
                      <a:lnTo>
                        <a:pt x="256" y="16"/>
                      </a:lnTo>
                      <a:lnTo>
                        <a:pt x="256" y="1"/>
                      </a:lnTo>
                      <a:lnTo>
                        <a:pt x="259" y="1"/>
                      </a:lnTo>
                      <a:lnTo>
                        <a:pt x="259" y="16"/>
                      </a:lnTo>
                      <a:close/>
                      <a:moveTo>
                        <a:pt x="261" y="16"/>
                      </a:moveTo>
                      <a:lnTo>
                        <a:pt x="261" y="16"/>
                      </a:lnTo>
                      <a:lnTo>
                        <a:pt x="259" y="16"/>
                      </a:lnTo>
                      <a:lnTo>
                        <a:pt x="259" y="1"/>
                      </a:lnTo>
                      <a:lnTo>
                        <a:pt x="261" y="1"/>
                      </a:lnTo>
                      <a:lnTo>
                        <a:pt x="261" y="16"/>
                      </a:lnTo>
                      <a:close/>
                      <a:moveTo>
                        <a:pt x="262" y="16"/>
                      </a:moveTo>
                      <a:lnTo>
                        <a:pt x="262" y="16"/>
                      </a:lnTo>
                      <a:lnTo>
                        <a:pt x="261" y="16"/>
                      </a:lnTo>
                      <a:lnTo>
                        <a:pt x="261" y="1"/>
                      </a:lnTo>
                      <a:lnTo>
                        <a:pt x="262" y="1"/>
                      </a:lnTo>
                      <a:lnTo>
                        <a:pt x="262" y="16"/>
                      </a:lnTo>
                      <a:close/>
                      <a:moveTo>
                        <a:pt x="264" y="16"/>
                      </a:moveTo>
                      <a:lnTo>
                        <a:pt x="262" y="16"/>
                      </a:lnTo>
                      <a:lnTo>
                        <a:pt x="262" y="1"/>
                      </a:lnTo>
                      <a:lnTo>
                        <a:pt x="264" y="1"/>
                      </a:lnTo>
                      <a:lnTo>
                        <a:pt x="264" y="16"/>
                      </a:lnTo>
                      <a:close/>
                      <a:moveTo>
                        <a:pt x="264" y="16"/>
                      </a:moveTo>
                      <a:lnTo>
                        <a:pt x="264" y="16"/>
                      </a:lnTo>
                      <a:lnTo>
                        <a:pt x="264" y="16"/>
                      </a:lnTo>
                      <a:lnTo>
                        <a:pt x="264" y="1"/>
                      </a:lnTo>
                      <a:lnTo>
                        <a:pt x="264" y="1"/>
                      </a:lnTo>
                      <a:lnTo>
                        <a:pt x="264" y="16"/>
                      </a:lnTo>
                      <a:close/>
                      <a:moveTo>
                        <a:pt x="264" y="16"/>
                      </a:moveTo>
                      <a:lnTo>
                        <a:pt x="264" y="16"/>
                      </a:lnTo>
                      <a:lnTo>
                        <a:pt x="264" y="1"/>
                      </a:lnTo>
                      <a:lnTo>
                        <a:pt x="264" y="1"/>
                      </a:lnTo>
                      <a:lnTo>
                        <a:pt x="264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5" name="Freeform 1473"/>
                <p:cNvSpPr>
                  <a:spLocks noEditPoints="1"/>
                </p:cNvSpPr>
                <p:nvPr/>
              </p:nvSpPr>
              <p:spPr bwMode="auto">
                <a:xfrm>
                  <a:off x="4563" y="3201"/>
                  <a:ext cx="264" cy="16"/>
                </a:xfrm>
                <a:custGeom>
                  <a:avLst/>
                  <a:gdLst>
                    <a:gd name="T0" fmla="*/ 1 w 264"/>
                    <a:gd name="T1" fmla="*/ 0 h 16"/>
                    <a:gd name="T2" fmla="*/ 1 w 264"/>
                    <a:gd name="T3" fmla="*/ 0 h 16"/>
                    <a:gd name="T4" fmla="*/ 2 w 264"/>
                    <a:gd name="T5" fmla="*/ 16 h 16"/>
                    <a:gd name="T6" fmla="*/ 6 w 264"/>
                    <a:gd name="T7" fmla="*/ 16 h 16"/>
                    <a:gd name="T8" fmla="*/ 9 w 264"/>
                    <a:gd name="T9" fmla="*/ 16 h 16"/>
                    <a:gd name="T10" fmla="*/ 9 w 264"/>
                    <a:gd name="T11" fmla="*/ 16 h 16"/>
                    <a:gd name="T12" fmla="*/ 11 w 264"/>
                    <a:gd name="T13" fmla="*/ 0 h 16"/>
                    <a:gd name="T14" fmla="*/ 11 w 264"/>
                    <a:gd name="T15" fmla="*/ 0 h 16"/>
                    <a:gd name="T16" fmla="*/ 15 w 264"/>
                    <a:gd name="T17" fmla="*/ 0 h 16"/>
                    <a:gd name="T18" fmla="*/ 19 w 264"/>
                    <a:gd name="T19" fmla="*/ 0 h 16"/>
                    <a:gd name="T20" fmla="*/ 23 w 264"/>
                    <a:gd name="T21" fmla="*/ 16 h 16"/>
                    <a:gd name="T22" fmla="*/ 32 w 264"/>
                    <a:gd name="T23" fmla="*/ 16 h 16"/>
                    <a:gd name="T24" fmla="*/ 37 w 264"/>
                    <a:gd name="T25" fmla="*/ 16 h 16"/>
                    <a:gd name="T26" fmla="*/ 43 w 264"/>
                    <a:gd name="T27" fmla="*/ 16 h 16"/>
                    <a:gd name="T28" fmla="*/ 49 w 264"/>
                    <a:gd name="T29" fmla="*/ 16 h 16"/>
                    <a:gd name="T30" fmla="*/ 49 w 264"/>
                    <a:gd name="T31" fmla="*/ 16 h 16"/>
                    <a:gd name="T32" fmla="*/ 55 w 264"/>
                    <a:gd name="T33" fmla="*/ 16 h 16"/>
                    <a:gd name="T34" fmla="*/ 62 w 264"/>
                    <a:gd name="T35" fmla="*/ 0 h 16"/>
                    <a:gd name="T36" fmla="*/ 62 w 264"/>
                    <a:gd name="T37" fmla="*/ 0 h 16"/>
                    <a:gd name="T38" fmla="*/ 68 w 264"/>
                    <a:gd name="T39" fmla="*/ 0 h 16"/>
                    <a:gd name="T40" fmla="*/ 76 w 264"/>
                    <a:gd name="T41" fmla="*/ 16 h 16"/>
                    <a:gd name="T42" fmla="*/ 90 w 264"/>
                    <a:gd name="T43" fmla="*/ 16 h 16"/>
                    <a:gd name="T44" fmla="*/ 97 w 264"/>
                    <a:gd name="T45" fmla="*/ 16 h 16"/>
                    <a:gd name="T46" fmla="*/ 97 w 264"/>
                    <a:gd name="T47" fmla="*/ 16 h 16"/>
                    <a:gd name="T48" fmla="*/ 105 w 264"/>
                    <a:gd name="T49" fmla="*/ 0 h 16"/>
                    <a:gd name="T50" fmla="*/ 105 w 264"/>
                    <a:gd name="T51" fmla="*/ 0 h 16"/>
                    <a:gd name="T52" fmla="*/ 113 w 264"/>
                    <a:gd name="T53" fmla="*/ 0 h 16"/>
                    <a:gd name="T54" fmla="*/ 120 w 264"/>
                    <a:gd name="T55" fmla="*/ 0 h 16"/>
                    <a:gd name="T56" fmla="*/ 128 w 264"/>
                    <a:gd name="T57" fmla="*/ 0 h 16"/>
                    <a:gd name="T58" fmla="*/ 136 w 264"/>
                    <a:gd name="T59" fmla="*/ 16 h 16"/>
                    <a:gd name="T60" fmla="*/ 151 w 264"/>
                    <a:gd name="T61" fmla="*/ 16 h 16"/>
                    <a:gd name="T62" fmla="*/ 159 w 264"/>
                    <a:gd name="T63" fmla="*/ 16 h 16"/>
                    <a:gd name="T64" fmla="*/ 159 w 264"/>
                    <a:gd name="T65" fmla="*/ 16 h 16"/>
                    <a:gd name="T66" fmla="*/ 167 w 264"/>
                    <a:gd name="T67" fmla="*/ 1 h 16"/>
                    <a:gd name="T68" fmla="*/ 167 w 264"/>
                    <a:gd name="T69" fmla="*/ 1 h 16"/>
                    <a:gd name="T70" fmla="*/ 175 w 264"/>
                    <a:gd name="T71" fmla="*/ 1 h 16"/>
                    <a:gd name="T72" fmla="*/ 182 w 264"/>
                    <a:gd name="T73" fmla="*/ 1 h 16"/>
                    <a:gd name="T74" fmla="*/ 189 w 264"/>
                    <a:gd name="T75" fmla="*/ 1 h 16"/>
                    <a:gd name="T76" fmla="*/ 196 w 264"/>
                    <a:gd name="T77" fmla="*/ 1 h 16"/>
                    <a:gd name="T78" fmla="*/ 203 w 264"/>
                    <a:gd name="T79" fmla="*/ 16 h 16"/>
                    <a:gd name="T80" fmla="*/ 215 w 264"/>
                    <a:gd name="T81" fmla="*/ 16 h 16"/>
                    <a:gd name="T82" fmla="*/ 222 w 264"/>
                    <a:gd name="T83" fmla="*/ 16 h 16"/>
                    <a:gd name="T84" fmla="*/ 222 w 264"/>
                    <a:gd name="T85" fmla="*/ 16 h 16"/>
                    <a:gd name="T86" fmla="*/ 227 w 264"/>
                    <a:gd name="T87" fmla="*/ 16 h 16"/>
                    <a:gd name="T88" fmla="*/ 232 w 264"/>
                    <a:gd name="T89" fmla="*/ 16 h 16"/>
                    <a:gd name="T90" fmla="*/ 237 w 264"/>
                    <a:gd name="T91" fmla="*/ 16 h 16"/>
                    <a:gd name="T92" fmla="*/ 242 w 264"/>
                    <a:gd name="T93" fmla="*/ 16 h 16"/>
                    <a:gd name="T94" fmla="*/ 246 w 264"/>
                    <a:gd name="T95" fmla="*/ 16 h 16"/>
                    <a:gd name="T96" fmla="*/ 250 w 264"/>
                    <a:gd name="T97" fmla="*/ 16 h 16"/>
                    <a:gd name="T98" fmla="*/ 253 w 264"/>
                    <a:gd name="T99" fmla="*/ 16 h 16"/>
                    <a:gd name="T100" fmla="*/ 256 w 264"/>
                    <a:gd name="T101" fmla="*/ 16 h 16"/>
                    <a:gd name="T102" fmla="*/ 259 w 264"/>
                    <a:gd name="T103" fmla="*/ 16 h 16"/>
                    <a:gd name="T104" fmla="*/ 261 w 264"/>
                    <a:gd name="T105" fmla="*/ 1 h 16"/>
                    <a:gd name="T106" fmla="*/ 261 w 264"/>
                    <a:gd name="T107" fmla="*/ 1 h 16"/>
                    <a:gd name="T108" fmla="*/ 262 w 264"/>
                    <a:gd name="T109" fmla="*/ 1 h 16"/>
                    <a:gd name="T110" fmla="*/ 264 w 264"/>
                    <a:gd name="T111" fmla="*/ 16 h 16"/>
                    <a:gd name="T112" fmla="*/ 264 w 264"/>
                    <a:gd name="T1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64" h="16">
                      <a:moveTo>
                        <a:pt x="1" y="16"/>
                      </a:moveTo>
                      <a:lnTo>
                        <a:pt x="1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6"/>
                      </a:lnTo>
                      <a:close/>
                      <a:moveTo>
                        <a:pt x="2" y="16"/>
                      </a:moveTo>
                      <a:lnTo>
                        <a:pt x="2" y="16"/>
                      </a:lnTo>
                      <a:lnTo>
                        <a:pt x="1" y="16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6"/>
                      </a:lnTo>
                      <a:close/>
                      <a:moveTo>
                        <a:pt x="4" y="16"/>
                      </a:moveTo>
                      <a:lnTo>
                        <a:pt x="4" y="16"/>
                      </a:lnTo>
                      <a:lnTo>
                        <a:pt x="2" y="16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16"/>
                      </a:lnTo>
                      <a:close/>
                      <a:moveTo>
                        <a:pt x="6" y="16"/>
                      </a:moveTo>
                      <a:lnTo>
                        <a:pt x="6" y="16"/>
                      </a:lnTo>
                      <a:lnTo>
                        <a:pt x="4" y="16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6"/>
                      </a:lnTo>
                      <a:close/>
                      <a:moveTo>
                        <a:pt x="9" y="16"/>
                      </a:move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9" y="16"/>
                      </a:lnTo>
                      <a:close/>
                      <a:moveTo>
                        <a:pt x="11" y="16"/>
                      </a:moveTo>
                      <a:lnTo>
                        <a:pt x="11" y="16"/>
                      </a:lnTo>
                      <a:lnTo>
                        <a:pt x="9" y="16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1" y="16"/>
                      </a:lnTo>
                      <a:close/>
                      <a:moveTo>
                        <a:pt x="15" y="16"/>
                      </a:moveTo>
                      <a:lnTo>
                        <a:pt x="15" y="16"/>
                      </a:lnTo>
                      <a:lnTo>
                        <a:pt x="11" y="16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5" y="16"/>
                      </a:lnTo>
                      <a:close/>
                      <a:moveTo>
                        <a:pt x="19" y="16"/>
                      </a:moveTo>
                      <a:lnTo>
                        <a:pt x="15" y="16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19" y="16"/>
                      </a:lnTo>
                      <a:close/>
                      <a:moveTo>
                        <a:pt x="23" y="16"/>
                      </a:moveTo>
                      <a:lnTo>
                        <a:pt x="19" y="16"/>
                      </a:lnTo>
                      <a:lnTo>
                        <a:pt x="19" y="0"/>
                      </a:lnTo>
                      <a:lnTo>
                        <a:pt x="23" y="0"/>
                      </a:lnTo>
                      <a:lnTo>
                        <a:pt x="23" y="16"/>
                      </a:lnTo>
                      <a:close/>
                      <a:moveTo>
                        <a:pt x="28" y="0"/>
                      </a:moveTo>
                      <a:lnTo>
                        <a:pt x="27" y="16"/>
                      </a:lnTo>
                      <a:lnTo>
                        <a:pt x="23" y="16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28" y="0"/>
                      </a:lnTo>
                      <a:close/>
                      <a:moveTo>
                        <a:pt x="32" y="16"/>
                      </a:moveTo>
                      <a:lnTo>
                        <a:pt x="32" y="16"/>
                      </a:lnTo>
                      <a:lnTo>
                        <a:pt x="27" y="16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2" y="16"/>
                      </a:lnTo>
                      <a:close/>
                      <a:moveTo>
                        <a:pt x="37" y="16"/>
                      </a:moveTo>
                      <a:lnTo>
                        <a:pt x="32" y="16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37" y="16"/>
                      </a:lnTo>
                      <a:close/>
                      <a:moveTo>
                        <a:pt x="43" y="16"/>
                      </a:moveTo>
                      <a:lnTo>
                        <a:pt x="37" y="16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3" y="16"/>
                      </a:lnTo>
                      <a:close/>
                      <a:moveTo>
                        <a:pt x="49" y="16"/>
                      </a:moveTo>
                      <a:lnTo>
                        <a:pt x="49" y="16"/>
                      </a:lnTo>
                      <a:lnTo>
                        <a:pt x="43" y="16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49" y="16"/>
                      </a:lnTo>
                      <a:close/>
                      <a:moveTo>
                        <a:pt x="55" y="16"/>
                      </a:moveTo>
                      <a:lnTo>
                        <a:pt x="49" y="16"/>
                      </a:lnTo>
                      <a:lnTo>
                        <a:pt x="49" y="0"/>
                      </a:lnTo>
                      <a:lnTo>
                        <a:pt x="55" y="0"/>
                      </a:lnTo>
                      <a:lnTo>
                        <a:pt x="55" y="16"/>
                      </a:lnTo>
                      <a:close/>
                      <a:moveTo>
                        <a:pt x="62" y="16"/>
                      </a:moveTo>
                      <a:lnTo>
                        <a:pt x="62" y="16"/>
                      </a:lnTo>
                      <a:lnTo>
                        <a:pt x="55" y="16"/>
                      </a:lnTo>
                      <a:lnTo>
                        <a:pt x="55" y="0"/>
                      </a:lnTo>
                      <a:lnTo>
                        <a:pt x="62" y="0"/>
                      </a:lnTo>
                      <a:lnTo>
                        <a:pt x="62" y="16"/>
                      </a:lnTo>
                      <a:close/>
                      <a:moveTo>
                        <a:pt x="68" y="16"/>
                      </a:moveTo>
                      <a:lnTo>
                        <a:pt x="68" y="16"/>
                      </a:lnTo>
                      <a:lnTo>
                        <a:pt x="62" y="16"/>
                      </a:lnTo>
                      <a:lnTo>
                        <a:pt x="62" y="0"/>
                      </a:lnTo>
                      <a:lnTo>
                        <a:pt x="68" y="0"/>
                      </a:lnTo>
                      <a:lnTo>
                        <a:pt x="68" y="16"/>
                      </a:lnTo>
                      <a:close/>
                      <a:moveTo>
                        <a:pt x="76" y="16"/>
                      </a:moveTo>
                      <a:lnTo>
                        <a:pt x="68" y="16"/>
                      </a:lnTo>
                      <a:lnTo>
                        <a:pt x="68" y="0"/>
                      </a:lnTo>
                      <a:lnTo>
                        <a:pt x="76" y="0"/>
                      </a:lnTo>
                      <a:lnTo>
                        <a:pt x="76" y="16"/>
                      </a:lnTo>
                      <a:close/>
                      <a:moveTo>
                        <a:pt x="83" y="16"/>
                      </a:moveTo>
                      <a:lnTo>
                        <a:pt x="83" y="16"/>
                      </a:lnTo>
                      <a:lnTo>
                        <a:pt x="76" y="16"/>
                      </a:lnTo>
                      <a:lnTo>
                        <a:pt x="76" y="0"/>
                      </a:lnTo>
                      <a:lnTo>
                        <a:pt x="83" y="0"/>
                      </a:lnTo>
                      <a:lnTo>
                        <a:pt x="83" y="16"/>
                      </a:lnTo>
                      <a:close/>
                      <a:moveTo>
                        <a:pt x="90" y="16"/>
                      </a:moveTo>
                      <a:lnTo>
                        <a:pt x="90" y="16"/>
                      </a:lnTo>
                      <a:lnTo>
                        <a:pt x="83" y="16"/>
                      </a:lnTo>
                      <a:lnTo>
                        <a:pt x="83" y="0"/>
                      </a:lnTo>
                      <a:lnTo>
                        <a:pt x="90" y="0"/>
                      </a:lnTo>
                      <a:lnTo>
                        <a:pt x="90" y="16"/>
                      </a:lnTo>
                      <a:close/>
                      <a:moveTo>
                        <a:pt x="97" y="16"/>
                      </a:moveTo>
                      <a:lnTo>
                        <a:pt x="97" y="16"/>
                      </a:lnTo>
                      <a:lnTo>
                        <a:pt x="90" y="16"/>
                      </a:lnTo>
                      <a:lnTo>
                        <a:pt x="90" y="0"/>
                      </a:lnTo>
                      <a:lnTo>
                        <a:pt x="97" y="0"/>
                      </a:lnTo>
                      <a:lnTo>
                        <a:pt x="97" y="16"/>
                      </a:lnTo>
                      <a:close/>
                      <a:moveTo>
                        <a:pt x="105" y="16"/>
                      </a:moveTo>
                      <a:lnTo>
                        <a:pt x="105" y="16"/>
                      </a:lnTo>
                      <a:lnTo>
                        <a:pt x="97" y="16"/>
                      </a:lnTo>
                      <a:lnTo>
                        <a:pt x="97" y="0"/>
                      </a:lnTo>
                      <a:lnTo>
                        <a:pt x="105" y="0"/>
                      </a:lnTo>
                      <a:lnTo>
                        <a:pt x="105" y="16"/>
                      </a:lnTo>
                      <a:close/>
                      <a:moveTo>
                        <a:pt x="113" y="16"/>
                      </a:moveTo>
                      <a:lnTo>
                        <a:pt x="113" y="16"/>
                      </a:lnTo>
                      <a:lnTo>
                        <a:pt x="105" y="16"/>
                      </a:lnTo>
                      <a:lnTo>
                        <a:pt x="105" y="0"/>
                      </a:lnTo>
                      <a:lnTo>
                        <a:pt x="113" y="0"/>
                      </a:lnTo>
                      <a:lnTo>
                        <a:pt x="113" y="16"/>
                      </a:lnTo>
                      <a:close/>
                      <a:moveTo>
                        <a:pt x="120" y="16"/>
                      </a:moveTo>
                      <a:lnTo>
                        <a:pt x="113" y="16"/>
                      </a:lnTo>
                      <a:lnTo>
                        <a:pt x="113" y="0"/>
                      </a:lnTo>
                      <a:lnTo>
                        <a:pt x="120" y="0"/>
                      </a:lnTo>
                      <a:lnTo>
                        <a:pt x="120" y="16"/>
                      </a:lnTo>
                      <a:close/>
                      <a:moveTo>
                        <a:pt x="128" y="16"/>
                      </a:moveTo>
                      <a:lnTo>
                        <a:pt x="120" y="16"/>
                      </a:lnTo>
                      <a:lnTo>
                        <a:pt x="120" y="0"/>
                      </a:lnTo>
                      <a:lnTo>
                        <a:pt x="128" y="0"/>
                      </a:lnTo>
                      <a:lnTo>
                        <a:pt x="128" y="16"/>
                      </a:lnTo>
                      <a:close/>
                      <a:moveTo>
                        <a:pt x="136" y="16"/>
                      </a:moveTo>
                      <a:lnTo>
                        <a:pt x="128" y="16"/>
                      </a:lnTo>
                      <a:lnTo>
                        <a:pt x="128" y="0"/>
                      </a:lnTo>
                      <a:lnTo>
                        <a:pt x="136" y="0"/>
                      </a:lnTo>
                      <a:lnTo>
                        <a:pt x="136" y="16"/>
                      </a:lnTo>
                      <a:close/>
                      <a:moveTo>
                        <a:pt x="145" y="0"/>
                      </a:moveTo>
                      <a:lnTo>
                        <a:pt x="144" y="16"/>
                      </a:lnTo>
                      <a:lnTo>
                        <a:pt x="136" y="16"/>
                      </a:lnTo>
                      <a:lnTo>
                        <a:pt x="136" y="0"/>
                      </a:lnTo>
                      <a:lnTo>
                        <a:pt x="144" y="0"/>
                      </a:lnTo>
                      <a:lnTo>
                        <a:pt x="145" y="0"/>
                      </a:lnTo>
                      <a:close/>
                      <a:moveTo>
                        <a:pt x="152" y="16"/>
                      </a:moveTo>
                      <a:lnTo>
                        <a:pt x="151" y="16"/>
                      </a:lnTo>
                      <a:lnTo>
                        <a:pt x="144" y="16"/>
                      </a:lnTo>
                      <a:lnTo>
                        <a:pt x="145" y="0"/>
                      </a:lnTo>
                      <a:lnTo>
                        <a:pt x="152" y="1"/>
                      </a:lnTo>
                      <a:lnTo>
                        <a:pt x="152" y="16"/>
                      </a:lnTo>
                      <a:close/>
                      <a:moveTo>
                        <a:pt x="159" y="16"/>
                      </a:moveTo>
                      <a:lnTo>
                        <a:pt x="159" y="16"/>
                      </a:lnTo>
                      <a:lnTo>
                        <a:pt x="152" y="16"/>
                      </a:lnTo>
                      <a:lnTo>
                        <a:pt x="152" y="1"/>
                      </a:lnTo>
                      <a:lnTo>
                        <a:pt x="159" y="1"/>
                      </a:lnTo>
                      <a:lnTo>
                        <a:pt x="159" y="16"/>
                      </a:lnTo>
                      <a:close/>
                      <a:moveTo>
                        <a:pt x="167" y="16"/>
                      </a:moveTo>
                      <a:lnTo>
                        <a:pt x="167" y="16"/>
                      </a:lnTo>
                      <a:lnTo>
                        <a:pt x="159" y="16"/>
                      </a:lnTo>
                      <a:lnTo>
                        <a:pt x="159" y="1"/>
                      </a:lnTo>
                      <a:lnTo>
                        <a:pt x="167" y="1"/>
                      </a:lnTo>
                      <a:lnTo>
                        <a:pt x="167" y="16"/>
                      </a:lnTo>
                      <a:close/>
                      <a:moveTo>
                        <a:pt x="175" y="16"/>
                      </a:moveTo>
                      <a:lnTo>
                        <a:pt x="175" y="16"/>
                      </a:lnTo>
                      <a:lnTo>
                        <a:pt x="167" y="16"/>
                      </a:lnTo>
                      <a:lnTo>
                        <a:pt x="167" y="1"/>
                      </a:lnTo>
                      <a:lnTo>
                        <a:pt x="175" y="1"/>
                      </a:lnTo>
                      <a:lnTo>
                        <a:pt x="175" y="16"/>
                      </a:lnTo>
                      <a:close/>
                      <a:moveTo>
                        <a:pt x="182" y="16"/>
                      </a:moveTo>
                      <a:lnTo>
                        <a:pt x="175" y="16"/>
                      </a:lnTo>
                      <a:lnTo>
                        <a:pt x="175" y="1"/>
                      </a:lnTo>
                      <a:lnTo>
                        <a:pt x="182" y="1"/>
                      </a:lnTo>
                      <a:lnTo>
                        <a:pt x="182" y="16"/>
                      </a:lnTo>
                      <a:close/>
                      <a:moveTo>
                        <a:pt x="189" y="16"/>
                      </a:moveTo>
                      <a:lnTo>
                        <a:pt x="182" y="16"/>
                      </a:lnTo>
                      <a:lnTo>
                        <a:pt x="182" y="1"/>
                      </a:lnTo>
                      <a:lnTo>
                        <a:pt x="189" y="1"/>
                      </a:lnTo>
                      <a:lnTo>
                        <a:pt x="189" y="16"/>
                      </a:lnTo>
                      <a:close/>
                      <a:moveTo>
                        <a:pt x="196" y="16"/>
                      </a:moveTo>
                      <a:lnTo>
                        <a:pt x="189" y="16"/>
                      </a:lnTo>
                      <a:lnTo>
                        <a:pt x="189" y="1"/>
                      </a:lnTo>
                      <a:lnTo>
                        <a:pt x="196" y="1"/>
                      </a:lnTo>
                      <a:lnTo>
                        <a:pt x="196" y="16"/>
                      </a:lnTo>
                      <a:close/>
                      <a:moveTo>
                        <a:pt x="203" y="16"/>
                      </a:moveTo>
                      <a:lnTo>
                        <a:pt x="196" y="16"/>
                      </a:lnTo>
                      <a:lnTo>
                        <a:pt x="196" y="1"/>
                      </a:lnTo>
                      <a:lnTo>
                        <a:pt x="203" y="1"/>
                      </a:lnTo>
                      <a:lnTo>
                        <a:pt x="203" y="16"/>
                      </a:lnTo>
                      <a:close/>
                      <a:moveTo>
                        <a:pt x="209" y="16"/>
                      </a:moveTo>
                      <a:lnTo>
                        <a:pt x="209" y="16"/>
                      </a:lnTo>
                      <a:lnTo>
                        <a:pt x="203" y="16"/>
                      </a:lnTo>
                      <a:lnTo>
                        <a:pt x="203" y="1"/>
                      </a:lnTo>
                      <a:lnTo>
                        <a:pt x="209" y="1"/>
                      </a:lnTo>
                      <a:lnTo>
                        <a:pt x="209" y="16"/>
                      </a:lnTo>
                      <a:close/>
                      <a:moveTo>
                        <a:pt x="215" y="16"/>
                      </a:moveTo>
                      <a:lnTo>
                        <a:pt x="215" y="16"/>
                      </a:lnTo>
                      <a:lnTo>
                        <a:pt x="209" y="16"/>
                      </a:lnTo>
                      <a:lnTo>
                        <a:pt x="209" y="1"/>
                      </a:lnTo>
                      <a:lnTo>
                        <a:pt x="215" y="1"/>
                      </a:lnTo>
                      <a:lnTo>
                        <a:pt x="215" y="16"/>
                      </a:lnTo>
                      <a:close/>
                      <a:moveTo>
                        <a:pt x="222" y="16"/>
                      </a:moveTo>
                      <a:lnTo>
                        <a:pt x="222" y="16"/>
                      </a:lnTo>
                      <a:lnTo>
                        <a:pt x="215" y="16"/>
                      </a:lnTo>
                      <a:lnTo>
                        <a:pt x="215" y="1"/>
                      </a:lnTo>
                      <a:lnTo>
                        <a:pt x="222" y="1"/>
                      </a:lnTo>
                      <a:lnTo>
                        <a:pt x="222" y="16"/>
                      </a:lnTo>
                      <a:close/>
                      <a:moveTo>
                        <a:pt x="227" y="16"/>
                      </a:moveTo>
                      <a:lnTo>
                        <a:pt x="222" y="16"/>
                      </a:lnTo>
                      <a:lnTo>
                        <a:pt x="222" y="1"/>
                      </a:lnTo>
                      <a:lnTo>
                        <a:pt x="227" y="1"/>
                      </a:lnTo>
                      <a:lnTo>
                        <a:pt x="227" y="16"/>
                      </a:lnTo>
                      <a:close/>
                      <a:moveTo>
                        <a:pt x="232" y="16"/>
                      </a:moveTo>
                      <a:lnTo>
                        <a:pt x="227" y="16"/>
                      </a:lnTo>
                      <a:lnTo>
                        <a:pt x="227" y="1"/>
                      </a:lnTo>
                      <a:lnTo>
                        <a:pt x="232" y="1"/>
                      </a:lnTo>
                      <a:lnTo>
                        <a:pt x="232" y="16"/>
                      </a:lnTo>
                      <a:close/>
                      <a:moveTo>
                        <a:pt x="237" y="16"/>
                      </a:moveTo>
                      <a:lnTo>
                        <a:pt x="232" y="16"/>
                      </a:lnTo>
                      <a:lnTo>
                        <a:pt x="232" y="1"/>
                      </a:lnTo>
                      <a:lnTo>
                        <a:pt x="237" y="1"/>
                      </a:lnTo>
                      <a:lnTo>
                        <a:pt x="237" y="16"/>
                      </a:lnTo>
                      <a:close/>
                      <a:moveTo>
                        <a:pt x="242" y="16"/>
                      </a:moveTo>
                      <a:lnTo>
                        <a:pt x="237" y="16"/>
                      </a:lnTo>
                      <a:lnTo>
                        <a:pt x="237" y="1"/>
                      </a:lnTo>
                      <a:lnTo>
                        <a:pt x="242" y="1"/>
                      </a:lnTo>
                      <a:lnTo>
                        <a:pt x="242" y="16"/>
                      </a:lnTo>
                      <a:close/>
                      <a:moveTo>
                        <a:pt x="246" y="16"/>
                      </a:moveTo>
                      <a:lnTo>
                        <a:pt x="242" y="16"/>
                      </a:lnTo>
                      <a:lnTo>
                        <a:pt x="242" y="1"/>
                      </a:lnTo>
                      <a:lnTo>
                        <a:pt x="246" y="1"/>
                      </a:lnTo>
                      <a:lnTo>
                        <a:pt x="246" y="16"/>
                      </a:lnTo>
                      <a:close/>
                      <a:moveTo>
                        <a:pt x="250" y="16"/>
                      </a:moveTo>
                      <a:lnTo>
                        <a:pt x="246" y="16"/>
                      </a:lnTo>
                      <a:lnTo>
                        <a:pt x="246" y="1"/>
                      </a:lnTo>
                      <a:lnTo>
                        <a:pt x="250" y="1"/>
                      </a:lnTo>
                      <a:lnTo>
                        <a:pt x="250" y="16"/>
                      </a:lnTo>
                      <a:close/>
                      <a:moveTo>
                        <a:pt x="253" y="16"/>
                      </a:moveTo>
                      <a:lnTo>
                        <a:pt x="250" y="16"/>
                      </a:lnTo>
                      <a:lnTo>
                        <a:pt x="250" y="1"/>
                      </a:lnTo>
                      <a:lnTo>
                        <a:pt x="253" y="1"/>
                      </a:lnTo>
                      <a:lnTo>
                        <a:pt x="253" y="16"/>
                      </a:lnTo>
                      <a:close/>
                      <a:moveTo>
                        <a:pt x="256" y="16"/>
                      </a:moveTo>
                      <a:lnTo>
                        <a:pt x="253" y="16"/>
                      </a:lnTo>
                      <a:lnTo>
                        <a:pt x="253" y="1"/>
                      </a:lnTo>
                      <a:lnTo>
                        <a:pt x="256" y="1"/>
                      </a:lnTo>
                      <a:lnTo>
                        <a:pt x="256" y="16"/>
                      </a:lnTo>
                      <a:close/>
                      <a:moveTo>
                        <a:pt x="259" y="16"/>
                      </a:moveTo>
                      <a:lnTo>
                        <a:pt x="256" y="16"/>
                      </a:lnTo>
                      <a:lnTo>
                        <a:pt x="256" y="1"/>
                      </a:lnTo>
                      <a:lnTo>
                        <a:pt x="259" y="1"/>
                      </a:lnTo>
                      <a:lnTo>
                        <a:pt x="259" y="16"/>
                      </a:lnTo>
                      <a:close/>
                      <a:moveTo>
                        <a:pt x="261" y="16"/>
                      </a:moveTo>
                      <a:lnTo>
                        <a:pt x="261" y="16"/>
                      </a:lnTo>
                      <a:lnTo>
                        <a:pt x="259" y="16"/>
                      </a:lnTo>
                      <a:lnTo>
                        <a:pt x="259" y="1"/>
                      </a:lnTo>
                      <a:lnTo>
                        <a:pt x="261" y="1"/>
                      </a:lnTo>
                      <a:lnTo>
                        <a:pt x="261" y="16"/>
                      </a:lnTo>
                      <a:close/>
                      <a:moveTo>
                        <a:pt x="262" y="16"/>
                      </a:moveTo>
                      <a:lnTo>
                        <a:pt x="262" y="16"/>
                      </a:lnTo>
                      <a:lnTo>
                        <a:pt x="261" y="16"/>
                      </a:lnTo>
                      <a:lnTo>
                        <a:pt x="261" y="1"/>
                      </a:lnTo>
                      <a:lnTo>
                        <a:pt x="262" y="1"/>
                      </a:lnTo>
                      <a:lnTo>
                        <a:pt x="262" y="16"/>
                      </a:lnTo>
                      <a:close/>
                      <a:moveTo>
                        <a:pt x="264" y="16"/>
                      </a:moveTo>
                      <a:lnTo>
                        <a:pt x="262" y="16"/>
                      </a:lnTo>
                      <a:lnTo>
                        <a:pt x="262" y="1"/>
                      </a:lnTo>
                      <a:lnTo>
                        <a:pt x="264" y="1"/>
                      </a:lnTo>
                      <a:lnTo>
                        <a:pt x="264" y="16"/>
                      </a:lnTo>
                      <a:close/>
                      <a:moveTo>
                        <a:pt x="264" y="16"/>
                      </a:moveTo>
                      <a:lnTo>
                        <a:pt x="264" y="16"/>
                      </a:lnTo>
                      <a:lnTo>
                        <a:pt x="264" y="16"/>
                      </a:lnTo>
                      <a:lnTo>
                        <a:pt x="264" y="1"/>
                      </a:lnTo>
                      <a:lnTo>
                        <a:pt x="264" y="1"/>
                      </a:lnTo>
                      <a:lnTo>
                        <a:pt x="264" y="16"/>
                      </a:lnTo>
                      <a:close/>
                      <a:moveTo>
                        <a:pt x="264" y="16"/>
                      </a:moveTo>
                      <a:lnTo>
                        <a:pt x="264" y="16"/>
                      </a:lnTo>
                      <a:lnTo>
                        <a:pt x="264" y="1"/>
                      </a:lnTo>
                      <a:lnTo>
                        <a:pt x="264" y="1"/>
                      </a:lnTo>
                      <a:lnTo>
                        <a:pt x="264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6" name="Freeform 1474"/>
                <p:cNvSpPr>
                  <a:spLocks noEditPoints="1"/>
                </p:cNvSpPr>
                <p:nvPr/>
              </p:nvSpPr>
              <p:spPr bwMode="auto">
                <a:xfrm>
                  <a:off x="4565" y="3188"/>
                  <a:ext cx="261" cy="16"/>
                </a:xfrm>
                <a:custGeom>
                  <a:avLst/>
                  <a:gdLst>
                    <a:gd name="T0" fmla="*/ 0 w 261"/>
                    <a:gd name="T1" fmla="*/ 0 h 16"/>
                    <a:gd name="T2" fmla="*/ 2 w 261"/>
                    <a:gd name="T3" fmla="*/ 0 h 16"/>
                    <a:gd name="T4" fmla="*/ 3 w 261"/>
                    <a:gd name="T5" fmla="*/ 0 h 16"/>
                    <a:gd name="T6" fmla="*/ 5 w 261"/>
                    <a:gd name="T7" fmla="*/ 0 h 16"/>
                    <a:gd name="T8" fmla="*/ 8 w 261"/>
                    <a:gd name="T9" fmla="*/ 0 h 16"/>
                    <a:gd name="T10" fmla="*/ 8 w 261"/>
                    <a:gd name="T11" fmla="*/ 0 h 16"/>
                    <a:gd name="T12" fmla="*/ 11 w 261"/>
                    <a:gd name="T13" fmla="*/ 16 h 16"/>
                    <a:gd name="T14" fmla="*/ 14 w 261"/>
                    <a:gd name="T15" fmla="*/ 16 h 16"/>
                    <a:gd name="T16" fmla="*/ 18 w 261"/>
                    <a:gd name="T17" fmla="*/ 16 h 16"/>
                    <a:gd name="T18" fmla="*/ 22 w 261"/>
                    <a:gd name="T19" fmla="*/ 16 h 16"/>
                    <a:gd name="T20" fmla="*/ 26 w 261"/>
                    <a:gd name="T21" fmla="*/ 16 h 16"/>
                    <a:gd name="T22" fmla="*/ 31 w 261"/>
                    <a:gd name="T23" fmla="*/ 16 h 16"/>
                    <a:gd name="T24" fmla="*/ 36 w 261"/>
                    <a:gd name="T25" fmla="*/ 16 h 16"/>
                    <a:gd name="T26" fmla="*/ 48 w 261"/>
                    <a:gd name="T27" fmla="*/ 16 h 16"/>
                    <a:gd name="T28" fmla="*/ 54 w 261"/>
                    <a:gd name="T29" fmla="*/ 16 h 16"/>
                    <a:gd name="T30" fmla="*/ 54 w 261"/>
                    <a:gd name="T31" fmla="*/ 16 h 16"/>
                    <a:gd name="T32" fmla="*/ 61 w 261"/>
                    <a:gd name="T33" fmla="*/ 0 h 16"/>
                    <a:gd name="T34" fmla="*/ 61 w 261"/>
                    <a:gd name="T35" fmla="*/ 0 h 16"/>
                    <a:gd name="T36" fmla="*/ 67 w 261"/>
                    <a:gd name="T37" fmla="*/ 16 h 16"/>
                    <a:gd name="T38" fmla="*/ 81 w 261"/>
                    <a:gd name="T39" fmla="*/ 16 h 16"/>
                    <a:gd name="T40" fmla="*/ 88 w 261"/>
                    <a:gd name="T41" fmla="*/ 16 h 16"/>
                    <a:gd name="T42" fmla="*/ 88 w 261"/>
                    <a:gd name="T43" fmla="*/ 16 h 16"/>
                    <a:gd name="T44" fmla="*/ 96 w 261"/>
                    <a:gd name="T45" fmla="*/ 1 h 16"/>
                    <a:gd name="T46" fmla="*/ 96 w 261"/>
                    <a:gd name="T47" fmla="*/ 1 h 16"/>
                    <a:gd name="T48" fmla="*/ 104 w 261"/>
                    <a:gd name="T49" fmla="*/ 16 h 16"/>
                    <a:gd name="T50" fmla="*/ 111 w 261"/>
                    <a:gd name="T51" fmla="*/ 16 h 16"/>
                    <a:gd name="T52" fmla="*/ 119 w 261"/>
                    <a:gd name="T53" fmla="*/ 16 h 16"/>
                    <a:gd name="T54" fmla="*/ 134 w 261"/>
                    <a:gd name="T55" fmla="*/ 16 h 16"/>
                    <a:gd name="T56" fmla="*/ 142 w 261"/>
                    <a:gd name="T57" fmla="*/ 16 h 16"/>
                    <a:gd name="T58" fmla="*/ 142 w 261"/>
                    <a:gd name="T59" fmla="*/ 16 h 16"/>
                    <a:gd name="T60" fmla="*/ 150 w 261"/>
                    <a:gd name="T61" fmla="*/ 1 h 16"/>
                    <a:gd name="T62" fmla="*/ 150 w 261"/>
                    <a:gd name="T63" fmla="*/ 1 h 16"/>
                    <a:gd name="T64" fmla="*/ 157 w 261"/>
                    <a:gd name="T65" fmla="*/ 1 h 16"/>
                    <a:gd name="T66" fmla="*/ 165 w 261"/>
                    <a:gd name="T67" fmla="*/ 1 h 16"/>
                    <a:gd name="T68" fmla="*/ 172 w 261"/>
                    <a:gd name="T69" fmla="*/ 16 h 16"/>
                    <a:gd name="T70" fmla="*/ 187 w 261"/>
                    <a:gd name="T71" fmla="*/ 16 h 16"/>
                    <a:gd name="T72" fmla="*/ 193 w 261"/>
                    <a:gd name="T73" fmla="*/ 16 h 16"/>
                    <a:gd name="T74" fmla="*/ 193 w 261"/>
                    <a:gd name="T75" fmla="*/ 16 h 16"/>
                    <a:gd name="T76" fmla="*/ 200 w 261"/>
                    <a:gd name="T77" fmla="*/ 16 h 16"/>
                    <a:gd name="T78" fmla="*/ 207 w 261"/>
                    <a:gd name="T79" fmla="*/ 16 h 16"/>
                    <a:gd name="T80" fmla="*/ 213 w 261"/>
                    <a:gd name="T81" fmla="*/ 1 h 16"/>
                    <a:gd name="T82" fmla="*/ 219 w 261"/>
                    <a:gd name="T83" fmla="*/ 1 h 16"/>
                    <a:gd name="T84" fmla="*/ 224 w 261"/>
                    <a:gd name="T85" fmla="*/ 1 h 16"/>
                    <a:gd name="T86" fmla="*/ 230 w 261"/>
                    <a:gd name="T87" fmla="*/ 1 h 16"/>
                    <a:gd name="T88" fmla="*/ 234 w 261"/>
                    <a:gd name="T89" fmla="*/ 1 h 16"/>
                    <a:gd name="T90" fmla="*/ 239 w 261"/>
                    <a:gd name="T91" fmla="*/ 1 h 16"/>
                    <a:gd name="T92" fmla="*/ 243 w 261"/>
                    <a:gd name="T93" fmla="*/ 1 h 16"/>
                    <a:gd name="T94" fmla="*/ 243 w 261"/>
                    <a:gd name="T95" fmla="*/ 1 h 16"/>
                    <a:gd name="T96" fmla="*/ 247 w 261"/>
                    <a:gd name="T97" fmla="*/ 16 h 16"/>
                    <a:gd name="T98" fmla="*/ 250 w 261"/>
                    <a:gd name="T99" fmla="*/ 16 h 16"/>
                    <a:gd name="T100" fmla="*/ 253 w 261"/>
                    <a:gd name="T101" fmla="*/ 16 h 16"/>
                    <a:gd name="T102" fmla="*/ 257 w 261"/>
                    <a:gd name="T103" fmla="*/ 16 h 16"/>
                    <a:gd name="T104" fmla="*/ 259 w 261"/>
                    <a:gd name="T105" fmla="*/ 16 h 16"/>
                    <a:gd name="T106" fmla="*/ 259 w 261"/>
                    <a:gd name="T107" fmla="*/ 16 h 16"/>
                    <a:gd name="T108" fmla="*/ 260 w 261"/>
                    <a:gd name="T109" fmla="*/ 16 h 16"/>
                    <a:gd name="T110" fmla="*/ 261 w 261"/>
                    <a:gd name="T111" fmla="*/ 1 h 16"/>
                    <a:gd name="T112" fmla="*/ 261 w 261"/>
                    <a:gd name="T113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61" h="16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  <a:moveTo>
                        <a:pt x="2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6"/>
                      </a:lnTo>
                      <a:close/>
                      <a:moveTo>
                        <a:pt x="3" y="16"/>
                      </a:moveTo>
                      <a:lnTo>
                        <a:pt x="2" y="16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6"/>
                      </a:lnTo>
                      <a:close/>
                      <a:moveTo>
                        <a:pt x="5" y="16"/>
                      </a:moveTo>
                      <a:lnTo>
                        <a:pt x="3" y="16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6"/>
                      </a:lnTo>
                      <a:close/>
                      <a:moveTo>
                        <a:pt x="8" y="16"/>
                      </a:moveTo>
                      <a:lnTo>
                        <a:pt x="5" y="16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close/>
                      <a:moveTo>
                        <a:pt x="11" y="16"/>
                      </a:moveTo>
                      <a:lnTo>
                        <a:pt x="11" y="16"/>
                      </a:lnTo>
                      <a:lnTo>
                        <a:pt x="8" y="16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1" y="16"/>
                      </a:lnTo>
                      <a:close/>
                      <a:moveTo>
                        <a:pt x="14" y="16"/>
                      </a:moveTo>
                      <a:lnTo>
                        <a:pt x="14" y="16"/>
                      </a:lnTo>
                      <a:lnTo>
                        <a:pt x="11" y="16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4" y="16"/>
                      </a:lnTo>
                      <a:close/>
                      <a:moveTo>
                        <a:pt x="18" y="16"/>
                      </a:moveTo>
                      <a:lnTo>
                        <a:pt x="14" y="16"/>
                      </a:lnTo>
                      <a:lnTo>
                        <a:pt x="14" y="0"/>
                      </a:lnTo>
                      <a:lnTo>
                        <a:pt x="18" y="0"/>
                      </a:lnTo>
                      <a:lnTo>
                        <a:pt x="18" y="16"/>
                      </a:lnTo>
                      <a:close/>
                      <a:moveTo>
                        <a:pt x="22" y="16"/>
                      </a:moveTo>
                      <a:lnTo>
                        <a:pt x="18" y="16"/>
                      </a:lnTo>
                      <a:lnTo>
                        <a:pt x="18" y="0"/>
                      </a:lnTo>
                      <a:lnTo>
                        <a:pt x="22" y="0"/>
                      </a:lnTo>
                      <a:lnTo>
                        <a:pt x="22" y="16"/>
                      </a:lnTo>
                      <a:close/>
                      <a:moveTo>
                        <a:pt x="26" y="16"/>
                      </a:moveTo>
                      <a:lnTo>
                        <a:pt x="22" y="16"/>
                      </a:lnTo>
                      <a:lnTo>
                        <a:pt x="22" y="0"/>
                      </a:lnTo>
                      <a:lnTo>
                        <a:pt x="26" y="0"/>
                      </a:lnTo>
                      <a:lnTo>
                        <a:pt x="26" y="16"/>
                      </a:lnTo>
                      <a:close/>
                      <a:moveTo>
                        <a:pt x="31" y="16"/>
                      </a:moveTo>
                      <a:lnTo>
                        <a:pt x="26" y="16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1" y="16"/>
                      </a:lnTo>
                      <a:close/>
                      <a:moveTo>
                        <a:pt x="36" y="16"/>
                      </a:moveTo>
                      <a:lnTo>
                        <a:pt x="31" y="16"/>
                      </a:lnTo>
                      <a:lnTo>
                        <a:pt x="31" y="0"/>
                      </a:lnTo>
                      <a:lnTo>
                        <a:pt x="36" y="0"/>
                      </a:lnTo>
                      <a:lnTo>
                        <a:pt x="36" y="16"/>
                      </a:lnTo>
                      <a:close/>
                      <a:moveTo>
                        <a:pt x="42" y="16"/>
                      </a:moveTo>
                      <a:lnTo>
                        <a:pt x="36" y="16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2" y="16"/>
                      </a:lnTo>
                      <a:close/>
                      <a:moveTo>
                        <a:pt x="48" y="16"/>
                      </a:moveTo>
                      <a:lnTo>
                        <a:pt x="48" y="16"/>
                      </a:lnTo>
                      <a:lnTo>
                        <a:pt x="42" y="16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48" y="16"/>
                      </a:lnTo>
                      <a:close/>
                      <a:moveTo>
                        <a:pt x="54" y="16"/>
                      </a:moveTo>
                      <a:lnTo>
                        <a:pt x="54" y="16"/>
                      </a:lnTo>
                      <a:lnTo>
                        <a:pt x="48" y="16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54" y="16"/>
                      </a:lnTo>
                      <a:close/>
                      <a:moveTo>
                        <a:pt x="61" y="16"/>
                      </a:moveTo>
                      <a:lnTo>
                        <a:pt x="61" y="16"/>
                      </a:lnTo>
                      <a:lnTo>
                        <a:pt x="54" y="16"/>
                      </a:lnTo>
                      <a:lnTo>
                        <a:pt x="54" y="0"/>
                      </a:lnTo>
                      <a:lnTo>
                        <a:pt x="61" y="0"/>
                      </a:lnTo>
                      <a:lnTo>
                        <a:pt x="61" y="16"/>
                      </a:lnTo>
                      <a:close/>
                      <a:moveTo>
                        <a:pt x="68" y="0"/>
                      </a:moveTo>
                      <a:lnTo>
                        <a:pt x="67" y="16"/>
                      </a:lnTo>
                      <a:lnTo>
                        <a:pt x="61" y="16"/>
                      </a:lnTo>
                      <a:lnTo>
                        <a:pt x="61" y="0"/>
                      </a:lnTo>
                      <a:lnTo>
                        <a:pt x="67" y="0"/>
                      </a:lnTo>
                      <a:lnTo>
                        <a:pt x="68" y="0"/>
                      </a:lnTo>
                      <a:close/>
                      <a:moveTo>
                        <a:pt x="74" y="16"/>
                      </a:moveTo>
                      <a:lnTo>
                        <a:pt x="74" y="16"/>
                      </a:lnTo>
                      <a:lnTo>
                        <a:pt x="67" y="16"/>
                      </a:lnTo>
                      <a:lnTo>
                        <a:pt x="68" y="0"/>
                      </a:lnTo>
                      <a:lnTo>
                        <a:pt x="75" y="1"/>
                      </a:lnTo>
                      <a:lnTo>
                        <a:pt x="74" y="16"/>
                      </a:lnTo>
                      <a:close/>
                      <a:moveTo>
                        <a:pt x="81" y="16"/>
                      </a:moveTo>
                      <a:lnTo>
                        <a:pt x="81" y="16"/>
                      </a:lnTo>
                      <a:lnTo>
                        <a:pt x="74" y="16"/>
                      </a:lnTo>
                      <a:lnTo>
                        <a:pt x="74" y="1"/>
                      </a:lnTo>
                      <a:lnTo>
                        <a:pt x="81" y="1"/>
                      </a:lnTo>
                      <a:lnTo>
                        <a:pt x="81" y="16"/>
                      </a:lnTo>
                      <a:close/>
                      <a:moveTo>
                        <a:pt x="88" y="16"/>
                      </a:moveTo>
                      <a:lnTo>
                        <a:pt x="88" y="16"/>
                      </a:lnTo>
                      <a:lnTo>
                        <a:pt x="81" y="16"/>
                      </a:lnTo>
                      <a:lnTo>
                        <a:pt x="81" y="1"/>
                      </a:lnTo>
                      <a:lnTo>
                        <a:pt x="88" y="1"/>
                      </a:lnTo>
                      <a:lnTo>
                        <a:pt x="88" y="16"/>
                      </a:lnTo>
                      <a:close/>
                      <a:moveTo>
                        <a:pt x="96" y="16"/>
                      </a:moveTo>
                      <a:lnTo>
                        <a:pt x="96" y="16"/>
                      </a:lnTo>
                      <a:lnTo>
                        <a:pt x="88" y="16"/>
                      </a:lnTo>
                      <a:lnTo>
                        <a:pt x="88" y="1"/>
                      </a:lnTo>
                      <a:lnTo>
                        <a:pt x="96" y="1"/>
                      </a:lnTo>
                      <a:lnTo>
                        <a:pt x="96" y="16"/>
                      </a:lnTo>
                      <a:close/>
                      <a:moveTo>
                        <a:pt x="104" y="16"/>
                      </a:moveTo>
                      <a:lnTo>
                        <a:pt x="104" y="16"/>
                      </a:lnTo>
                      <a:lnTo>
                        <a:pt x="96" y="16"/>
                      </a:lnTo>
                      <a:lnTo>
                        <a:pt x="96" y="1"/>
                      </a:lnTo>
                      <a:lnTo>
                        <a:pt x="104" y="1"/>
                      </a:lnTo>
                      <a:lnTo>
                        <a:pt x="104" y="16"/>
                      </a:lnTo>
                      <a:close/>
                      <a:moveTo>
                        <a:pt x="111" y="16"/>
                      </a:moveTo>
                      <a:lnTo>
                        <a:pt x="111" y="16"/>
                      </a:lnTo>
                      <a:lnTo>
                        <a:pt x="104" y="16"/>
                      </a:lnTo>
                      <a:lnTo>
                        <a:pt x="104" y="1"/>
                      </a:lnTo>
                      <a:lnTo>
                        <a:pt x="111" y="1"/>
                      </a:lnTo>
                      <a:lnTo>
                        <a:pt x="111" y="16"/>
                      </a:lnTo>
                      <a:close/>
                      <a:moveTo>
                        <a:pt x="119" y="16"/>
                      </a:moveTo>
                      <a:lnTo>
                        <a:pt x="111" y="16"/>
                      </a:lnTo>
                      <a:lnTo>
                        <a:pt x="111" y="1"/>
                      </a:lnTo>
                      <a:lnTo>
                        <a:pt x="119" y="1"/>
                      </a:lnTo>
                      <a:lnTo>
                        <a:pt x="119" y="16"/>
                      </a:lnTo>
                      <a:close/>
                      <a:moveTo>
                        <a:pt x="126" y="16"/>
                      </a:moveTo>
                      <a:lnTo>
                        <a:pt x="119" y="16"/>
                      </a:lnTo>
                      <a:lnTo>
                        <a:pt x="119" y="1"/>
                      </a:lnTo>
                      <a:lnTo>
                        <a:pt x="126" y="1"/>
                      </a:lnTo>
                      <a:lnTo>
                        <a:pt x="126" y="16"/>
                      </a:lnTo>
                      <a:close/>
                      <a:moveTo>
                        <a:pt x="134" y="16"/>
                      </a:moveTo>
                      <a:lnTo>
                        <a:pt x="134" y="16"/>
                      </a:lnTo>
                      <a:lnTo>
                        <a:pt x="126" y="16"/>
                      </a:lnTo>
                      <a:lnTo>
                        <a:pt x="126" y="1"/>
                      </a:lnTo>
                      <a:lnTo>
                        <a:pt x="134" y="1"/>
                      </a:lnTo>
                      <a:lnTo>
                        <a:pt x="134" y="16"/>
                      </a:lnTo>
                      <a:close/>
                      <a:moveTo>
                        <a:pt x="142" y="16"/>
                      </a:moveTo>
                      <a:lnTo>
                        <a:pt x="142" y="16"/>
                      </a:lnTo>
                      <a:lnTo>
                        <a:pt x="134" y="16"/>
                      </a:lnTo>
                      <a:lnTo>
                        <a:pt x="134" y="1"/>
                      </a:lnTo>
                      <a:lnTo>
                        <a:pt x="142" y="1"/>
                      </a:lnTo>
                      <a:lnTo>
                        <a:pt x="142" y="16"/>
                      </a:lnTo>
                      <a:close/>
                      <a:moveTo>
                        <a:pt x="150" y="16"/>
                      </a:moveTo>
                      <a:lnTo>
                        <a:pt x="150" y="16"/>
                      </a:lnTo>
                      <a:lnTo>
                        <a:pt x="142" y="16"/>
                      </a:lnTo>
                      <a:lnTo>
                        <a:pt x="142" y="1"/>
                      </a:lnTo>
                      <a:lnTo>
                        <a:pt x="150" y="1"/>
                      </a:lnTo>
                      <a:lnTo>
                        <a:pt x="150" y="16"/>
                      </a:lnTo>
                      <a:close/>
                      <a:moveTo>
                        <a:pt x="157" y="16"/>
                      </a:moveTo>
                      <a:lnTo>
                        <a:pt x="157" y="16"/>
                      </a:lnTo>
                      <a:lnTo>
                        <a:pt x="150" y="16"/>
                      </a:lnTo>
                      <a:lnTo>
                        <a:pt x="150" y="1"/>
                      </a:lnTo>
                      <a:lnTo>
                        <a:pt x="157" y="1"/>
                      </a:lnTo>
                      <a:lnTo>
                        <a:pt x="157" y="16"/>
                      </a:lnTo>
                      <a:close/>
                      <a:moveTo>
                        <a:pt x="165" y="16"/>
                      </a:moveTo>
                      <a:lnTo>
                        <a:pt x="157" y="16"/>
                      </a:lnTo>
                      <a:lnTo>
                        <a:pt x="157" y="1"/>
                      </a:lnTo>
                      <a:lnTo>
                        <a:pt x="165" y="1"/>
                      </a:lnTo>
                      <a:lnTo>
                        <a:pt x="165" y="16"/>
                      </a:lnTo>
                      <a:close/>
                      <a:moveTo>
                        <a:pt x="172" y="16"/>
                      </a:moveTo>
                      <a:lnTo>
                        <a:pt x="165" y="16"/>
                      </a:lnTo>
                      <a:lnTo>
                        <a:pt x="165" y="1"/>
                      </a:lnTo>
                      <a:lnTo>
                        <a:pt x="172" y="1"/>
                      </a:lnTo>
                      <a:lnTo>
                        <a:pt x="172" y="16"/>
                      </a:lnTo>
                      <a:close/>
                      <a:moveTo>
                        <a:pt x="180" y="16"/>
                      </a:moveTo>
                      <a:lnTo>
                        <a:pt x="180" y="16"/>
                      </a:lnTo>
                      <a:lnTo>
                        <a:pt x="172" y="16"/>
                      </a:lnTo>
                      <a:lnTo>
                        <a:pt x="172" y="1"/>
                      </a:lnTo>
                      <a:lnTo>
                        <a:pt x="180" y="1"/>
                      </a:lnTo>
                      <a:lnTo>
                        <a:pt x="180" y="16"/>
                      </a:lnTo>
                      <a:close/>
                      <a:moveTo>
                        <a:pt x="187" y="1"/>
                      </a:moveTo>
                      <a:lnTo>
                        <a:pt x="187" y="16"/>
                      </a:lnTo>
                      <a:lnTo>
                        <a:pt x="180" y="16"/>
                      </a:lnTo>
                      <a:lnTo>
                        <a:pt x="180" y="1"/>
                      </a:lnTo>
                      <a:lnTo>
                        <a:pt x="187" y="1"/>
                      </a:lnTo>
                      <a:lnTo>
                        <a:pt x="187" y="1"/>
                      </a:lnTo>
                      <a:close/>
                      <a:moveTo>
                        <a:pt x="193" y="16"/>
                      </a:moveTo>
                      <a:lnTo>
                        <a:pt x="193" y="16"/>
                      </a:lnTo>
                      <a:lnTo>
                        <a:pt x="186" y="16"/>
                      </a:lnTo>
                      <a:lnTo>
                        <a:pt x="187" y="1"/>
                      </a:lnTo>
                      <a:lnTo>
                        <a:pt x="194" y="1"/>
                      </a:lnTo>
                      <a:lnTo>
                        <a:pt x="193" y="16"/>
                      </a:lnTo>
                      <a:close/>
                      <a:moveTo>
                        <a:pt x="200" y="16"/>
                      </a:moveTo>
                      <a:lnTo>
                        <a:pt x="193" y="16"/>
                      </a:lnTo>
                      <a:lnTo>
                        <a:pt x="193" y="1"/>
                      </a:lnTo>
                      <a:lnTo>
                        <a:pt x="200" y="1"/>
                      </a:lnTo>
                      <a:lnTo>
                        <a:pt x="200" y="16"/>
                      </a:lnTo>
                      <a:close/>
                      <a:moveTo>
                        <a:pt x="207" y="16"/>
                      </a:moveTo>
                      <a:lnTo>
                        <a:pt x="200" y="16"/>
                      </a:lnTo>
                      <a:lnTo>
                        <a:pt x="200" y="1"/>
                      </a:lnTo>
                      <a:lnTo>
                        <a:pt x="207" y="1"/>
                      </a:lnTo>
                      <a:lnTo>
                        <a:pt x="207" y="16"/>
                      </a:lnTo>
                      <a:close/>
                      <a:moveTo>
                        <a:pt x="213" y="16"/>
                      </a:moveTo>
                      <a:lnTo>
                        <a:pt x="213" y="16"/>
                      </a:lnTo>
                      <a:lnTo>
                        <a:pt x="207" y="16"/>
                      </a:lnTo>
                      <a:lnTo>
                        <a:pt x="207" y="1"/>
                      </a:lnTo>
                      <a:lnTo>
                        <a:pt x="213" y="1"/>
                      </a:lnTo>
                      <a:lnTo>
                        <a:pt x="213" y="16"/>
                      </a:lnTo>
                      <a:close/>
                      <a:moveTo>
                        <a:pt x="219" y="16"/>
                      </a:moveTo>
                      <a:lnTo>
                        <a:pt x="213" y="16"/>
                      </a:lnTo>
                      <a:lnTo>
                        <a:pt x="213" y="1"/>
                      </a:lnTo>
                      <a:lnTo>
                        <a:pt x="219" y="1"/>
                      </a:lnTo>
                      <a:lnTo>
                        <a:pt x="219" y="16"/>
                      </a:lnTo>
                      <a:close/>
                      <a:moveTo>
                        <a:pt x="224" y="16"/>
                      </a:moveTo>
                      <a:lnTo>
                        <a:pt x="219" y="16"/>
                      </a:lnTo>
                      <a:lnTo>
                        <a:pt x="219" y="1"/>
                      </a:lnTo>
                      <a:lnTo>
                        <a:pt x="224" y="1"/>
                      </a:lnTo>
                      <a:lnTo>
                        <a:pt x="224" y="16"/>
                      </a:lnTo>
                      <a:close/>
                      <a:moveTo>
                        <a:pt x="230" y="16"/>
                      </a:moveTo>
                      <a:lnTo>
                        <a:pt x="224" y="16"/>
                      </a:lnTo>
                      <a:lnTo>
                        <a:pt x="224" y="1"/>
                      </a:lnTo>
                      <a:lnTo>
                        <a:pt x="230" y="1"/>
                      </a:lnTo>
                      <a:lnTo>
                        <a:pt x="230" y="16"/>
                      </a:lnTo>
                      <a:close/>
                      <a:moveTo>
                        <a:pt x="234" y="16"/>
                      </a:moveTo>
                      <a:lnTo>
                        <a:pt x="230" y="16"/>
                      </a:lnTo>
                      <a:lnTo>
                        <a:pt x="230" y="1"/>
                      </a:lnTo>
                      <a:lnTo>
                        <a:pt x="234" y="1"/>
                      </a:lnTo>
                      <a:lnTo>
                        <a:pt x="234" y="16"/>
                      </a:lnTo>
                      <a:close/>
                      <a:moveTo>
                        <a:pt x="239" y="16"/>
                      </a:moveTo>
                      <a:lnTo>
                        <a:pt x="234" y="16"/>
                      </a:lnTo>
                      <a:lnTo>
                        <a:pt x="234" y="1"/>
                      </a:lnTo>
                      <a:lnTo>
                        <a:pt x="239" y="1"/>
                      </a:lnTo>
                      <a:lnTo>
                        <a:pt x="239" y="16"/>
                      </a:lnTo>
                      <a:close/>
                      <a:moveTo>
                        <a:pt x="243" y="16"/>
                      </a:moveTo>
                      <a:lnTo>
                        <a:pt x="239" y="16"/>
                      </a:lnTo>
                      <a:lnTo>
                        <a:pt x="239" y="1"/>
                      </a:lnTo>
                      <a:lnTo>
                        <a:pt x="243" y="1"/>
                      </a:lnTo>
                      <a:lnTo>
                        <a:pt x="243" y="16"/>
                      </a:lnTo>
                      <a:close/>
                      <a:moveTo>
                        <a:pt x="247" y="16"/>
                      </a:moveTo>
                      <a:lnTo>
                        <a:pt x="247" y="16"/>
                      </a:lnTo>
                      <a:lnTo>
                        <a:pt x="243" y="16"/>
                      </a:lnTo>
                      <a:lnTo>
                        <a:pt x="243" y="1"/>
                      </a:lnTo>
                      <a:lnTo>
                        <a:pt x="247" y="1"/>
                      </a:lnTo>
                      <a:lnTo>
                        <a:pt x="247" y="16"/>
                      </a:lnTo>
                      <a:close/>
                      <a:moveTo>
                        <a:pt x="250" y="16"/>
                      </a:moveTo>
                      <a:lnTo>
                        <a:pt x="250" y="16"/>
                      </a:lnTo>
                      <a:lnTo>
                        <a:pt x="247" y="16"/>
                      </a:lnTo>
                      <a:lnTo>
                        <a:pt x="247" y="1"/>
                      </a:lnTo>
                      <a:lnTo>
                        <a:pt x="250" y="1"/>
                      </a:lnTo>
                      <a:lnTo>
                        <a:pt x="250" y="16"/>
                      </a:lnTo>
                      <a:close/>
                      <a:moveTo>
                        <a:pt x="253" y="16"/>
                      </a:moveTo>
                      <a:lnTo>
                        <a:pt x="250" y="16"/>
                      </a:lnTo>
                      <a:lnTo>
                        <a:pt x="250" y="1"/>
                      </a:lnTo>
                      <a:lnTo>
                        <a:pt x="253" y="1"/>
                      </a:lnTo>
                      <a:lnTo>
                        <a:pt x="253" y="16"/>
                      </a:lnTo>
                      <a:close/>
                      <a:moveTo>
                        <a:pt x="255" y="16"/>
                      </a:moveTo>
                      <a:lnTo>
                        <a:pt x="253" y="16"/>
                      </a:lnTo>
                      <a:lnTo>
                        <a:pt x="253" y="1"/>
                      </a:lnTo>
                      <a:lnTo>
                        <a:pt x="255" y="1"/>
                      </a:lnTo>
                      <a:lnTo>
                        <a:pt x="255" y="16"/>
                      </a:lnTo>
                      <a:close/>
                      <a:moveTo>
                        <a:pt x="257" y="16"/>
                      </a:moveTo>
                      <a:lnTo>
                        <a:pt x="257" y="16"/>
                      </a:lnTo>
                      <a:lnTo>
                        <a:pt x="255" y="16"/>
                      </a:lnTo>
                      <a:lnTo>
                        <a:pt x="255" y="1"/>
                      </a:lnTo>
                      <a:lnTo>
                        <a:pt x="257" y="1"/>
                      </a:lnTo>
                      <a:lnTo>
                        <a:pt x="257" y="16"/>
                      </a:lnTo>
                      <a:close/>
                      <a:moveTo>
                        <a:pt x="259" y="16"/>
                      </a:moveTo>
                      <a:lnTo>
                        <a:pt x="259" y="16"/>
                      </a:lnTo>
                      <a:lnTo>
                        <a:pt x="257" y="16"/>
                      </a:lnTo>
                      <a:lnTo>
                        <a:pt x="257" y="1"/>
                      </a:lnTo>
                      <a:lnTo>
                        <a:pt x="259" y="1"/>
                      </a:lnTo>
                      <a:lnTo>
                        <a:pt x="259" y="16"/>
                      </a:lnTo>
                      <a:close/>
                      <a:moveTo>
                        <a:pt x="260" y="16"/>
                      </a:moveTo>
                      <a:lnTo>
                        <a:pt x="259" y="16"/>
                      </a:lnTo>
                      <a:lnTo>
                        <a:pt x="259" y="1"/>
                      </a:lnTo>
                      <a:lnTo>
                        <a:pt x="260" y="1"/>
                      </a:lnTo>
                      <a:lnTo>
                        <a:pt x="260" y="16"/>
                      </a:lnTo>
                      <a:close/>
                      <a:moveTo>
                        <a:pt x="261" y="16"/>
                      </a:moveTo>
                      <a:lnTo>
                        <a:pt x="261" y="16"/>
                      </a:lnTo>
                      <a:lnTo>
                        <a:pt x="260" y="16"/>
                      </a:lnTo>
                      <a:lnTo>
                        <a:pt x="260" y="1"/>
                      </a:lnTo>
                      <a:lnTo>
                        <a:pt x="261" y="1"/>
                      </a:lnTo>
                      <a:lnTo>
                        <a:pt x="261" y="16"/>
                      </a:lnTo>
                      <a:close/>
                      <a:moveTo>
                        <a:pt x="261" y="16"/>
                      </a:moveTo>
                      <a:lnTo>
                        <a:pt x="261" y="16"/>
                      </a:lnTo>
                      <a:lnTo>
                        <a:pt x="261" y="1"/>
                      </a:lnTo>
                      <a:lnTo>
                        <a:pt x="261" y="1"/>
                      </a:lnTo>
                      <a:lnTo>
                        <a:pt x="261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7" name="Freeform 1475"/>
                <p:cNvSpPr>
                  <a:spLocks noEditPoints="1"/>
                </p:cNvSpPr>
                <p:nvPr/>
              </p:nvSpPr>
              <p:spPr bwMode="auto">
                <a:xfrm>
                  <a:off x="4565" y="3217"/>
                  <a:ext cx="261" cy="16"/>
                </a:xfrm>
                <a:custGeom>
                  <a:avLst/>
                  <a:gdLst>
                    <a:gd name="T0" fmla="*/ 261 w 261"/>
                    <a:gd name="T1" fmla="*/ 16 h 16"/>
                    <a:gd name="T2" fmla="*/ 260 w 261"/>
                    <a:gd name="T3" fmla="*/ 16 h 16"/>
                    <a:gd name="T4" fmla="*/ 260 w 261"/>
                    <a:gd name="T5" fmla="*/ 16 h 16"/>
                    <a:gd name="T6" fmla="*/ 259 w 261"/>
                    <a:gd name="T7" fmla="*/ 1 h 16"/>
                    <a:gd name="T8" fmla="*/ 257 w 261"/>
                    <a:gd name="T9" fmla="*/ 1 h 16"/>
                    <a:gd name="T10" fmla="*/ 255 w 261"/>
                    <a:gd name="T11" fmla="*/ 1 h 16"/>
                    <a:gd name="T12" fmla="*/ 250 w 261"/>
                    <a:gd name="T13" fmla="*/ 1 h 16"/>
                    <a:gd name="T14" fmla="*/ 247 w 261"/>
                    <a:gd name="T15" fmla="*/ 1 h 16"/>
                    <a:gd name="T16" fmla="*/ 247 w 261"/>
                    <a:gd name="T17" fmla="*/ 1 h 16"/>
                    <a:gd name="T18" fmla="*/ 243 w 261"/>
                    <a:gd name="T19" fmla="*/ 1 h 16"/>
                    <a:gd name="T20" fmla="*/ 239 w 261"/>
                    <a:gd name="T21" fmla="*/ 1 h 16"/>
                    <a:gd name="T22" fmla="*/ 234 w 261"/>
                    <a:gd name="T23" fmla="*/ 1 h 16"/>
                    <a:gd name="T24" fmla="*/ 229 w 261"/>
                    <a:gd name="T25" fmla="*/ 1 h 16"/>
                    <a:gd name="T26" fmla="*/ 224 w 261"/>
                    <a:gd name="T27" fmla="*/ 1 h 16"/>
                    <a:gd name="T28" fmla="*/ 219 w 261"/>
                    <a:gd name="T29" fmla="*/ 16 h 16"/>
                    <a:gd name="T30" fmla="*/ 219 w 261"/>
                    <a:gd name="T31" fmla="*/ 16 h 16"/>
                    <a:gd name="T32" fmla="*/ 212 w 261"/>
                    <a:gd name="T33" fmla="*/ 1 h 16"/>
                    <a:gd name="T34" fmla="*/ 207 w 261"/>
                    <a:gd name="T35" fmla="*/ 1 h 16"/>
                    <a:gd name="T36" fmla="*/ 193 w 261"/>
                    <a:gd name="T37" fmla="*/ 1 h 16"/>
                    <a:gd name="T38" fmla="*/ 186 w 261"/>
                    <a:gd name="T39" fmla="*/ 0 h 16"/>
                    <a:gd name="T40" fmla="*/ 186 w 261"/>
                    <a:gd name="T41" fmla="*/ 0 h 16"/>
                    <a:gd name="T42" fmla="*/ 179 w 261"/>
                    <a:gd name="T43" fmla="*/ 0 h 16"/>
                    <a:gd name="T44" fmla="*/ 172 w 261"/>
                    <a:gd name="T45" fmla="*/ 16 h 16"/>
                    <a:gd name="T46" fmla="*/ 165 w 261"/>
                    <a:gd name="T47" fmla="*/ 16 h 16"/>
                    <a:gd name="T48" fmla="*/ 165 w 261"/>
                    <a:gd name="T49" fmla="*/ 16 h 16"/>
                    <a:gd name="T50" fmla="*/ 157 w 261"/>
                    <a:gd name="T51" fmla="*/ 0 h 16"/>
                    <a:gd name="T52" fmla="*/ 142 w 261"/>
                    <a:gd name="T53" fmla="*/ 0 h 16"/>
                    <a:gd name="T54" fmla="*/ 134 w 261"/>
                    <a:gd name="T55" fmla="*/ 0 h 16"/>
                    <a:gd name="T56" fmla="*/ 134 w 261"/>
                    <a:gd name="T57" fmla="*/ 0 h 16"/>
                    <a:gd name="T58" fmla="*/ 126 w 261"/>
                    <a:gd name="T59" fmla="*/ 0 h 16"/>
                    <a:gd name="T60" fmla="*/ 118 w 261"/>
                    <a:gd name="T61" fmla="*/ 0 h 16"/>
                    <a:gd name="T62" fmla="*/ 111 w 261"/>
                    <a:gd name="T63" fmla="*/ 0 h 16"/>
                    <a:gd name="T64" fmla="*/ 103 w 261"/>
                    <a:gd name="T65" fmla="*/ 0 h 16"/>
                    <a:gd name="T66" fmla="*/ 95 w 261"/>
                    <a:gd name="T67" fmla="*/ 16 h 16"/>
                    <a:gd name="T68" fmla="*/ 88 w 261"/>
                    <a:gd name="T69" fmla="*/ 16 h 16"/>
                    <a:gd name="T70" fmla="*/ 81 w 261"/>
                    <a:gd name="T71" fmla="*/ 16 h 16"/>
                    <a:gd name="T72" fmla="*/ 81 w 261"/>
                    <a:gd name="T73" fmla="*/ 16 h 16"/>
                    <a:gd name="T74" fmla="*/ 75 w 261"/>
                    <a:gd name="T75" fmla="*/ 0 h 16"/>
                    <a:gd name="T76" fmla="*/ 67 w 261"/>
                    <a:gd name="T77" fmla="*/ 0 h 16"/>
                    <a:gd name="T78" fmla="*/ 60 w 261"/>
                    <a:gd name="T79" fmla="*/ 0 h 16"/>
                    <a:gd name="T80" fmla="*/ 48 w 261"/>
                    <a:gd name="T81" fmla="*/ 0 h 16"/>
                    <a:gd name="T82" fmla="*/ 42 w 261"/>
                    <a:gd name="T83" fmla="*/ 0 h 16"/>
                    <a:gd name="T84" fmla="*/ 36 w 261"/>
                    <a:gd name="T85" fmla="*/ 0 h 16"/>
                    <a:gd name="T86" fmla="*/ 31 w 261"/>
                    <a:gd name="T87" fmla="*/ 0 h 16"/>
                    <a:gd name="T88" fmla="*/ 26 w 261"/>
                    <a:gd name="T89" fmla="*/ 0 h 16"/>
                    <a:gd name="T90" fmla="*/ 22 w 261"/>
                    <a:gd name="T91" fmla="*/ 0 h 16"/>
                    <a:gd name="T92" fmla="*/ 18 w 261"/>
                    <a:gd name="T93" fmla="*/ 0 h 16"/>
                    <a:gd name="T94" fmla="*/ 13 w 261"/>
                    <a:gd name="T95" fmla="*/ 0 h 16"/>
                    <a:gd name="T96" fmla="*/ 13 w 261"/>
                    <a:gd name="T97" fmla="*/ 0 h 16"/>
                    <a:gd name="T98" fmla="*/ 10 w 261"/>
                    <a:gd name="T99" fmla="*/ 15 h 16"/>
                    <a:gd name="T100" fmla="*/ 7 w 261"/>
                    <a:gd name="T101" fmla="*/ 15 h 16"/>
                    <a:gd name="T102" fmla="*/ 5 w 261"/>
                    <a:gd name="T103" fmla="*/ 15 h 16"/>
                    <a:gd name="T104" fmla="*/ 3 w 261"/>
                    <a:gd name="T105" fmla="*/ 15 h 16"/>
                    <a:gd name="T106" fmla="*/ 2 w 261"/>
                    <a:gd name="T107" fmla="*/ 15 h 16"/>
                    <a:gd name="T108" fmla="*/ 2 w 261"/>
                    <a:gd name="T109" fmla="*/ 15 h 16"/>
                    <a:gd name="T110" fmla="*/ 0 w 261"/>
                    <a:gd name="T111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61" h="16">
                      <a:moveTo>
                        <a:pt x="261" y="1"/>
                      </a:moveTo>
                      <a:lnTo>
                        <a:pt x="261" y="1"/>
                      </a:lnTo>
                      <a:lnTo>
                        <a:pt x="261" y="1"/>
                      </a:lnTo>
                      <a:lnTo>
                        <a:pt x="261" y="16"/>
                      </a:lnTo>
                      <a:lnTo>
                        <a:pt x="261" y="16"/>
                      </a:lnTo>
                      <a:lnTo>
                        <a:pt x="261" y="1"/>
                      </a:lnTo>
                      <a:close/>
                      <a:moveTo>
                        <a:pt x="260" y="1"/>
                      </a:moveTo>
                      <a:lnTo>
                        <a:pt x="261" y="1"/>
                      </a:lnTo>
                      <a:lnTo>
                        <a:pt x="261" y="16"/>
                      </a:lnTo>
                      <a:lnTo>
                        <a:pt x="260" y="16"/>
                      </a:lnTo>
                      <a:lnTo>
                        <a:pt x="260" y="1"/>
                      </a:lnTo>
                      <a:close/>
                      <a:moveTo>
                        <a:pt x="259" y="1"/>
                      </a:moveTo>
                      <a:lnTo>
                        <a:pt x="259" y="1"/>
                      </a:lnTo>
                      <a:lnTo>
                        <a:pt x="260" y="1"/>
                      </a:lnTo>
                      <a:lnTo>
                        <a:pt x="260" y="16"/>
                      </a:lnTo>
                      <a:lnTo>
                        <a:pt x="259" y="16"/>
                      </a:lnTo>
                      <a:lnTo>
                        <a:pt x="259" y="1"/>
                      </a:lnTo>
                      <a:close/>
                      <a:moveTo>
                        <a:pt x="257" y="1"/>
                      </a:moveTo>
                      <a:lnTo>
                        <a:pt x="257" y="1"/>
                      </a:lnTo>
                      <a:lnTo>
                        <a:pt x="259" y="1"/>
                      </a:lnTo>
                      <a:lnTo>
                        <a:pt x="259" y="16"/>
                      </a:lnTo>
                      <a:lnTo>
                        <a:pt x="257" y="16"/>
                      </a:lnTo>
                      <a:lnTo>
                        <a:pt x="257" y="1"/>
                      </a:lnTo>
                      <a:close/>
                      <a:moveTo>
                        <a:pt x="255" y="1"/>
                      </a:moveTo>
                      <a:lnTo>
                        <a:pt x="257" y="1"/>
                      </a:lnTo>
                      <a:lnTo>
                        <a:pt x="257" y="16"/>
                      </a:lnTo>
                      <a:lnTo>
                        <a:pt x="255" y="16"/>
                      </a:lnTo>
                      <a:lnTo>
                        <a:pt x="255" y="1"/>
                      </a:lnTo>
                      <a:close/>
                      <a:moveTo>
                        <a:pt x="253" y="1"/>
                      </a:moveTo>
                      <a:lnTo>
                        <a:pt x="255" y="1"/>
                      </a:lnTo>
                      <a:lnTo>
                        <a:pt x="255" y="16"/>
                      </a:lnTo>
                      <a:lnTo>
                        <a:pt x="253" y="16"/>
                      </a:lnTo>
                      <a:lnTo>
                        <a:pt x="253" y="1"/>
                      </a:lnTo>
                      <a:close/>
                      <a:moveTo>
                        <a:pt x="250" y="1"/>
                      </a:moveTo>
                      <a:lnTo>
                        <a:pt x="250" y="1"/>
                      </a:lnTo>
                      <a:lnTo>
                        <a:pt x="253" y="1"/>
                      </a:lnTo>
                      <a:lnTo>
                        <a:pt x="253" y="16"/>
                      </a:lnTo>
                      <a:lnTo>
                        <a:pt x="250" y="16"/>
                      </a:lnTo>
                      <a:lnTo>
                        <a:pt x="250" y="1"/>
                      </a:lnTo>
                      <a:close/>
                      <a:moveTo>
                        <a:pt x="247" y="1"/>
                      </a:moveTo>
                      <a:lnTo>
                        <a:pt x="247" y="1"/>
                      </a:lnTo>
                      <a:lnTo>
                        <a:pt x="250" y="1"/>
                      </a:lnTo>
                      <a:lnTo>
                        <a:pt x="250" y="16"/>
                      </a:lnTo>
                      <a:lnTo>
                        <a:pt x="247" y="16"/>
                      </a:lnTo>
                      <a:lnTo>
                        <a:pt x="247" y="1"/>
                      </a:lnTo>
                      <a:close/>
                      <a:moveTo>
                        <a:pt x="243" y="1"/>
                      </a:moveTo>
                      <a:lnTo>
                        <a:pt x="247" y="1"/>
                      </a:lnTo>
                      <a:lnTo>
                        <a:pt x="247" y="16"/>
                      </a:lnTo>
                      <a:lnTo>
                        <a:pt x="243" y="16"/>
                      </a:lnTo>
                      <a:lnTo>
                        <a:pt x="243" y="1"/>
                      </a:lnTo>
                      <a:close/>
                      <a:moveTo>
                        <a:pt x="239" y="1"/>
                      </a:moveTo>
                      <a:lnTo>
                        <a:pt x="243" y="1"/>
                      </a:lnTo>
                      <a:lnTo>
                        <a:pt x="243" y="16"/>
                      </a:lnTo>
                      <a:lnTo>
                        <a:pt x="239" y="16"/>
                      </a:lnTo>
                      <a:lnTo>
                        <a:pt x="239" y="1"/>
                      </a:lnTo>
                      <a:close/>
                      <a:moveTo>
                        <a:pt x="234" y="1"/>
                      </a:moveTo>
                      <a:lnTo>
                        <a:pt x="239" y="1"/>
                      </a:lnTo>
                      <a:lnTo>
                        <a:pt x="239" y="16"/>
                      </a:lnTo>
                      <a:lnTo>
                        <a:pt x="234" y="16"/>
                      </a:lnTo>
                      <a:lnTo>
                        <a:pt x="234" y="1"/>
                      </a:lnTo>
                      <a:close/>
                      <a:moveTo>
                        <a:pt x="229" y="1"/>
                      </a:moveTo>
                      <a:lnTo>
                        <a:pt x="234" y="1"/>
                      </a:lnTo>
                      <a:lnTo>
                        <a:pt x="234" y="16"/>
                      </a:lnTo>
                      <a:lnTo>
                        <a:pt x="229" y="16"/>
                      </a:lnTo>
                      <a:lnTo>
                        <a:pt x="229" y="1"/>
                      </a:lnTo>
                      <a:close/>
                      <a:moveTo>
                        <a:pt x="224" y="1"/>
                      </a:moveTo>
                      <a:lnTo>
                        <a:pt x="229" y="1"/>
                      </a:lnTo>
                      <a:lnTo>
                        <a:pt x="229" y="16"/>
                      </a:lnTo>
                      <a:lnTo>
                        <a:pt x="224" y="16"/>
                      </a:lnTo>
                      <a:lnTo>
                        <a:pt x="224" y="1"/>
                      </a:lnTo>
                      <a:close/>
                      <a:moveTo>
                        <a:pt x="219" y="1"/>
                      </a:moveTo>
                      <a:lnTo>
                        <a:pt x="219" y="1"/>
                      </a:lnTo>
                      <a:lnTo>
                        <a:pt x="224" y="1"/>
                      </a:lnTo>
                      <a:lnTo>
                        <a:pt x="224" y="16"/>
                      </a:lnTo>
                      <a:lnTo>
                        <a:pt x="219" y="16"/>
                      </a:lnTo>
                      <a:lnTo>
                        <a:pt x="219" y="1"/>
                      </a:lnTo>
                      <a:close/>
                      <a:moveTo>
                        <a:pt x="212" y="1"/>
                      </a:moveTo>
                      <a:lnTo>
                        <a:pt x="212" y="1"/>
                      </a:lnTo>
                      <a:lnTo>
                        <a:pt x="219" y="1"/>
                      </a:lnTo>
                      <a:lnTo>
                        <a:pt x="219" y="16"/>
                      </a:lnTo>
                      <a:lnTo>
                        <a:pt x="212" y="16"/>
                      </a:lnTo>
                      <a:lnTo>
                        <a:pt x="212" y="1"/>
                      </a:lnTo>
                      <a:close/>
                      <a:moveTo>
                        <a:pt x="207" y="1"/>
                      </a:moveTo>
                      <a:lnTo>
                        <a:pt x="207" y="1"/>
                      </a:lnTo>
                      <a:lnTo>
                        <a:pt x="212" y="1"/>
                      </a:lnTo>
                      <a:lnTo>
                        <a:pt x="212" y="16"/>
                      </a:lnTo>
                      <a:lnTo>
                        <a:pt x="207" y="16"/>
                      </a:lnTo>
                      <a:lnTo>
                        <a:pt x="207" y="1"/>
                      </a:lnTo>
                      <a:close/>
                      <a:moveTo>
                        <a:pt x="200" y="1"/>
                      </a:moveTo>
                      <a:lnTo>
                        <a:pt x="207" y="1"/>
                      </a:lnTo>
                      <a:lnTo>
                        <a:pt x="207" y="16"/>
                      </a:lnTo>
                      <a:lnTo>
                        <a:pt x="200" y="16"/>
                      </a:lnTo>
                      <a:lnTo>
                        <a:pt x="200" y="1"/>
                      </a:lnTo>
                      <a:close/>
                      <a:moveTo>
                        <a:pt x="193" y="16"/>
                      </a:moveTo>
                      <a:lnTo>
                        <a:pt x="193" y="1"/>
                      </a:lnTo>
                      <a:lnTo>
                        <a:pt x="200" y="1"/>
                      </a:lnTo>
                      <a:lnTo>
                        <a:pt x="200" y="16"/>
                      </a:lnTo>
                      <a:lnTo>
                        <a:pt x="193" y="16"/>
                      </a:lnTo>
                      <a:lnTo>
                        <a:pt x="193" y="16"/>
                      </a:lnTo>
                      <a:close/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94" y="1"/>
                      </a:lnTo>
                      <a:lnTo>
                        <a:pt x="193" y="16"/>
                      </a:lnTo>
                      <a:lnTo>
                        <a:pt x="186" y="16"/>
                      </a:lnTo>
                      <a:lnTo>
                        <a:pt x="186" y="0"/>
                      </a:lnTo>
                      <a:close/>
                      <a:moveTo>
                        <a:pt x="179" y="0"/>
                      </a:moveTo>
                      <a:lnTo>
                        <a:pt x="186" y="0"/>
                      </a:lnTo>
                      <a:lnTo>
                        <a:pt x="186" y="16"/>
                      </a:lnTo>
                      <a:lnTo>
                        <a:pt x="179" y="16"/>
                      </a:lnTo>
                      <a:lnTo>
                        <a:pt x="179" y="0"/>
                      </a:lnTo>
                      <a:close/>
                      <a:moveTo>
                        <a:pt x="172" y="0"/>
                      </a:moveTo>
                      <a:lnTo>
                        <a:pt x="172" y="0"/>
                      </a:lnTo>
                      <a:lnTo>
                        <a:pt x="179" y="0"/>
                      </a:lnTo>
                      <a:lnTo>
                        <a:pt x="179" y="16"/>
                      </a:lnTo>
                      <a:lnTo>
                        <a:pt x="172" y="16"/>
                      </a:lnTo>
                      <a:lnTo>
                        <a:pt x="172" y="0"/>
                      </a:lnTo>
                      <a:close/>
                      <a:moveTo>
                        <a:pt x="165" y="0"/>
                      </a:moveTo>
                      <a:lnTo>
                        <a:pt x="172" y="0"/>
                      </a:lnTo>
                      <a:lnTo>
                        <a:pt x="172" y="16"/>
                      </a:lnTo>
                      <a:lnTo>
                        <a:pt x="165" y="16"/>
                      </a:lnTo>
                      <a:lnTo>
                        <a:pt x="165" y="0"/>
                      </a:lnTo>
                      <a:close/>
                      <a:moveTo>
                        <a:pt x="157" y="0"/>
                      </a:moveTo>
                      <a:lnTo>
                        <a:pt x="157" y="0"/>
                      </a:lnTo>
                      <a:lnTo>
                        <a:pt x="165" y="0"/>
                      </a:lnTo>
                      <a:lnTo>
                        <a:pt x="165" y="16"/>
                      </a:lnTo>
                      <a:lnTo>
                        <a:pt x="157" y="16"/>
                      </a:lnTo>
                      <a:lnTo>
                        <a:pt x="157" y="0"/>
                      </a:lnTo>
                      <a:close/>
                      <a:moveTo>
                        <a:pt x="150" y="0"/>
                      </a:moveTo>
                      <a:lnTo>
                        <a:pt x="150" y="0"/>
                      </a:lnTo>
                      <a:lnTo>
                        <a:pt x="157" y="0"/>
                      </a:lnTo>
                      <a:lnTo>
                        <a:pt x="157" y="16"/>
                      </a:lnTo>
                      <a:lnTo>
                        <a:pt x="150" y="16"/>
                      </a:lnTo>
                      <a:lnTo>
                        <a:pt x="150" y="0"/>
                      </a:lnTo>
                      <a:close/>
                      <a:moveTo>
                        <a:pt x="142" y="0"/>
                      </a:moveTo>
                      <a:lnTo>
                        <a:pt x="142" y="0"/>
                      </a:lnTo>
                      <a:lnTo>
                        <a:pt x="150" y="0"/>
                      </a:lnTo>
                      <a:lnTo>
                        <a:pt x="150" y="16"/>
                      </a:lnTo>
                      <a:lnTo>
                        <a:pt x="142" y="16"/>
                      </a:lnTo>
                      <a:lnTo>
                        <a:pt x="142" y="0"/>
                      </a:lnTo>
                      <a:close/>
                      <a:moveTo>
                        <a:pt x="134" y="0"/>
                      </a:moveTo>
                      <a:lnTo>
                        <a:pt x="134" y="0"/>
                      </a:lnTo>
                      <a:lnTo>
                        <a:pt x="142" y="0"/>
                      </a:lnTo>
                      <a:lnTo>
                        <a:pt x="142" y="16"/>
                      </a:lnTo>
                      <a:lnTo>
                        <a:pt x="134" y="16"/>
                      </a:lnTo>
                      <a:lnTo>
                        <a:pt x="134" y="0"/>
                      </a:lnTo>
                      <a:close/>
                      <a:moveTo>
                        <a:pt x="126" y="0"/>
                      </a:moveTo>
                      <a:lnTo>
                        <a:pt x="134" y="0"/>
                      </a:lnTo>
                      <a:lnTo>
                        <a:pt x="134" y="16"/>
                      </a:lnTo>
                      <a:lnTo>
                        <a:pt x="126" y="16"/>
                      </a:lnTo>
                      <a:lnTo>
                        <a:pt x="126" y="0"/>
                      </a:lnTo>
                      <a:close/>
                      <a:moveTo>
                        <a:pt x="118" y="0"/>
                      </a:moveTo>
                      <a:lnTo>
                        <a:pt x="126" y="0"/>
                      </a:lnTo>
                      <a:lnTo>
                        <a:pt x="126" y="16"/>
                      </a:lnTo>
                      <a:lnTo>
                        <a:pt x="118" y="16"/>
                      </a:lnTo>
                      <a:lnTo>
                        <a:pt x="118" y="0"/>
                      </a:lnTo>
                      <a:close/>
                      <a:moveTo>
                        <a:pt x="111" y="0"/>
                      </a:moveTo>
                      <a:lnTo>
                        <a:pt x="118" y="0"/>
                      </a:lnTo>
                      <a:lnTo>
                        <a:pt x="118" y="16"/>
                      </a:lnTo>
                      <a:lnTo>
                        <a:pt x="111" y="16"/>
                      </a:lnTo>
                      <a:lnTo>
                        <a:pt x="111" y="0"/>
                      </a:lnTo>
                      <a:close/>
                      <a:moveTo>
                        <a:pt x="103" y="0"/>
                      </a:moveTo>
                      <a:lnTo>
                        <a:pt x="111" y="0"/>
                      </a:lnTo>
                      <a:lnTo>
                        <a:pt x="111" y="16"/>
                      </a:lnTo>
                      <a:lnTo>
                        <a:pt x="103" y="16"/>
                      </a:lnTo>
                      <a:lnTo>
                        <a:pt x="103" y="0"/>
                      </a:lnTo>
                      <a:close/>
                      <a:moveTo>
                        <a:pt x="95" y="0"/>
                      </a:moveTo>
                      <a:lnTo>
                        <a:pt x="95" y="0"/>
                      </a:lnTo>
                      <a:lnTo>
                        <a:pt x="103" y="0"/>
                      </a:lnTo>
                      <a:lnTo>
                        <a:pt x="103" y="16"/>
                      </a:lnTo>
                      <a:lnTo>
                        <a:pt x="95" y="16"/>
                      </a:lnTo>
                      <a:lnTo>
                        <a:pt x="95" y="0"/>
                      </a:lnTo>
                      <a:close/>
                      <a:moveTo>
                        <a:pt x="88" y="0"/>
                      </a:moveTo>
                      <a:lnTo>
                        <a:pt x="95" y="0"/>
                      </a:lnTo>
                      <a:lnTo>
                        <a:pt x="95" y="16"/>
                      </a:lnTo>
                      <a:lnTo>
                        <a:pt x="88" y="16"/>
                      </a:lnTo>
                      <a:lnTo>
                        <a:pt x="88" y="0"/>
                      </a:lnTo>
                      <a:close/>
                      <a:moveTo>
                        <a:pt x="81" y="0"/>
                      </a:moveTo>
                      <a:lnTo>
                        <a:pt x="88" y="0"/>
                      </a:lnTo>
                      <a:lnTo>
                        <a:pt x="88" y="16"/>
                      </a:lnTo>
                      <a:lnTo>
                        <a:pt x="81" y="16"/>
                      </a:lnTo>
                      <a:lnTo>
                        <a:pt x="81" y="0"/>
                      </a:lnTo>
                      <a:close/>
                      <a:moveTo>
                        <a:pt x="74" y="16"/>
                      </a:moveTo>
                      <a:lnTo>
                        <a:pt x="74" y="0"/>
                      </a:lnTo>
                      <a:lnTo>
                        <a:pt x="81" y="0"/>
                      </a:lnTo>
                      <a:lnTo>
                        <a:pt x="81" y="16"/>
                      </a:lnTo>
                      <a:lnTo>
                        <a:pt x="74" y="16"/>
                      </a:lnTo>
                      <a:lnTo>
                        <a:pt x="74" y="16"/>
                      </a:lnTo>
                      <a:close/>
                      <a:moveTo>
                        <a:pt x="67" y="0"/>
                      </a:moveTo>
                      <a:lnTo>
                        <a:pt x="67" y="0"/>
                      </a:lnTo>
                      <a:lnTo>
                        <a:pt x="75" y="0"/>
                      </a:lnTo>
                      <a:lnTo>
                        <a:pt x="74" y="16"/>
                      </a:lnTo>
                      <a:lnTo>
                        <a:pt x="66" y="15"/>
                      </a:lnTo>
                      <a:lnTo>
                        <a:pt x="67" y="0"/>
                      </a:lnTo>
                      <a:close/>
                      <a:moveTo>
                        <a:pt x="60" y="0"/>
                      </a:moveTo>
                      <a:lnTo>
                        <a:pt x="67" y="0"/>
                      </a:lnTo>
                      <a:lnTo>
                        <a:pt x="67" y="15"/>
                      </a:lnTo>
                      <a:lnTo>
                        <a:pt x="60" y="15"/>
                      </a:lnTo>
                      <a:lnTo>
                        <a:pt x="60" y="0"/>
                      </a:lnTo>
                      <a:close/>
                      <a:moveTo>
                        <a:pt x="54" y="0"/>
                      </a:moveTo>
                      <a:lnTo>
                        <a:pt x="60" y="0"/>
                      </a:lnTo>
                      <a:lnTo>
                        <a:pt x="60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48" y="0"/>
                      </a:move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48" y="15"/>
                      </a:lnTo>
                      <a:lnTo>
                        <a:pt x="48" y="0"/>
                      </a:lnTo>
                      <a:close/>
                      <a:moveTo>
                        <a:pt x="42" y="0"/>
                      </a:move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2" y="15"/>
                      </a:lnTo>
                      <a:lnTo>
                        <a:pt x="42" y="0"/>
                      </a:lnTo>
                      <a:close/>
                      <a:moveTo>
                        <a:pt x="36" y="0"/>
                      </a:moveTo>
                      <a:lnTo>
                        <a:pt x="42" y="0"/>
                      </a:lnTo>
                      <a:lnTo>
                        <a:pt x="42" y="15"/>
                      </a:lnTo>
                      <a:lnTo>
                        <a:pt x="36" y="15"/>
                      </a:lnTo>
                      <a:lnTo>
                        <a:pt x="36" y="0"/>
                      </a:lnTo>
                      <a:close/>
                      <a:moveTo>
                        <a:pt x="31" y="0"/>
                      </a:moveTo>
                      <a:lnTo>
                        <a:pt x="36" y="0"/>
                      </a:lnTo>
                      <a:lnTo>
                        <a:pt x="36" y="15"/>
                      </a:lnTo>
                      <a:lnTo>
                        <a:pt x="31" y="15"/>
                      </a:lnTo>
                      <a:lnTo>
                        <a:pt x="31" y="0"/>
                      </a:lnTo>
                      <a:close/>
                      <a:moveTo>
                        <a:pt x="26" y="0"/>
                      </a:move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26" y="15"/>
                      </a:lnTo>
                      <a:lnTo>
                        <a:pt x="26" y="0"/>
                      </a:lnTo>
                      <a:close/>
                      <a:moveTo>
                        <a:pt x="22" y="0"/>
                      </a:moveTo>
                      <a:lnTo>
                        <a:pt x="26" y="0"/>
                      </a:lnTo>
                      <a:lnTo>
                        <a:pt x="26" y="15"/>
                      </a:lnTo>
                      <a:lnTo>
                        <a:pt x="22" y="15"/>
                      </a:lnTo>
                      <a:lnTo>
                        <a:pt x="22" y="0"/>
                      </a:lnTo>
                      <a:close/>
                      <a:moveTo>
                        <a:pt x="18" y="0"/>
                      </a:moveTo>
                      <a:lnTo>
                        <a:pt x="22" y="0"/>
                      </a:lnTo>
                      <a:lnTo>
                        <a:pt x="22" y="15"/>
                      </a:lnTo>
                      <a:lnTo>
                        <a:pt x="18" y="15"/>
                      </a:lnTo>
                      <a:lnTo>
                        <a:pt x="18" y="0"/>
                      </a:lnTo>
                      <a:close/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8" y="0"/>
                      </a:lnTo>
                      <a:lnTo>
                        <a:pt x="18" y="15"/>
                      </a:lnTo>
                      <a:lnTo>
                        <a:pt x="13" y="15"/>
                      </a:lnTo>
                      <a:lnTo>
                        <a:pt x="13" y="0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3" y="15"/>
                      </a:lnTo>
                      <a:lnTo>
                        <a:pt x="10" y="15"/>
                      </a:lnTo>
                      <a:lnTo>
                        <a:pt x="10" y="0"/>
                      </a:lnTo>
                      <a:close/>
                      <a:moveTo>
                        <a:pt x="7" y="0"/>
                      </a:moveTo>
                      <a:lnTo>
                        <a:pt x="10" y="0"/>
                      </a:lnTo>
                      <a:lnTo>
                        <a:pt x="10" y="15"/>
                      </a:lnTo>
                      <a:lnTo>
                        <a:pt x="7" y="15"/>
                      </a:lnTo>
                      <a:lnTo>
                        <a:pt x="7" y="0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0"/>
                      </a:lnTo>
                      <a:close/>
                      <a:moveTo>
                        <a:pt x="3" y="0"/>
                      </a:moveTo>
                      <a:lnTo>
                        <a:pt x="5" y="0"/>
                      </a:lnTo>
                      <a:lnTo>
                        <a:pt x="5" y="15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  <a:moveTo>
                        <a:pt x="2" y="0"/>
                      </a:moveTo>
                      <a:lnTo>
                        <a:pt x="3" y="0"/>
                      </a:lnTo>
                      <a:lnTo>
                        <a:pt x="3" y="15"/>
                      </a:lnTo>
                      <a:lnTo>
                        <a:pt x="2" y="15"/>
                      </a:lnTo>
                      <a:lnTo>
                        <a:pt x="2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8" name="Freeform 1476"/>
                <p:cNvSpPr>
                  <a:spLocks noEditPoints="1"/>
                </p:cNvSpPr>
                <p:nvPr/>
              </p:nvSpPr>
              <p:spPr bwMode="auto">
                <a:xfrm>
                  <a:off x="4627" y="3216"/>
                  <a:ext cx="31" cy="15"/>
                </a:xfrm>
                <a:custGeom>
                  <a:avLst/>
                  <a:gdLst>
                    <a:gd name="T0" fmla="*/ 4 w 31"/>
                    <a:gd name="T1" fmla="*/ 15 h 15"/>
                    <a:gd name="T2" fmla="*/ 4 w 31"/>
                    <a:gd name="T3" fmla="*/ 15 h 15"/>
                    <a:gd name="T4" fmla="*/ 0 w 31"/>
                    <a:gd name="T5" fmla="*/ 15 h 15"/>
                    <a:gd name="T6" fmla="*/ 0 w 31"/>
                    <a:gd name="T7" fmla="*/ 0 h 15"/>
                    <a:gd name="T8" fmla="*/ 4 w 31"/>
                    <a:gd name="T9" fmla="*/ 0 h 15"/>
                    <a:gd name="T10" fmla="*/ 4 w 31"/>
                    <a:gd name="T11" fmla="*/ 15 h 15"/>
                    <a:gd name="T12" fmla="*/ 12 w 31"/>
                    <a:gd name="T13" fmla="*/ 15 h 15"/>
                    <a:gd name="T14" fmla="*/ 4 w 31"/>
                    <a:gd name="T15" fmla="*/ 15 h 15"/>
                    <a:gd name="T16" fmla="*/ 4 w 31"/>
                    <a:gd name="T17" fmla="*/ 0 h 15"/>
                    <a:gd name="T18" fmla="*/ 12 w 31"/>
                    <a:gd name="T19" fmla="*/ 0 h 15"/>
                    <a:gd name="T20" fmla="*/ 12 w 31"/>
                    <a:gd name="T21" fmla="*/ 15 h 15"/>
                    <a:gd name="T22" fmla="*/ 19 w 31"/>
                    <a:gd name="T23" fmla="*/ 0 h 15"/>
                    <a:gd name="T24" fmla="*/ 19 w 31"/>
                    <a:gd name="T25" fmla="*/ 15 h 15"/>
                    <a:gd name="T26" fmla="*/ 12 w 31"/>
                    <a:gd name="T27" fmla="*/ 15 h 15"/>
                    <a:gd name="T28" fmla="*/ 12 w 31"/>
                    <a:gd name="T29" fmla="*/ 0 h 15"/>
                    <a:gd name="T30" fmla="*/ 19 w 31"/>
                    <a:gd name="T31" fmla="*/ 0 h 15"/>
                    <a:gd name="T32" fmla="*/ 19 w 31"/>
                    <a:gd name="T33" fmla="*/ 0 h 15"/>
                    <a:gd name="T34" fmla="*/ 26 w 31"/>
                    <a:gd name="T35" fmla="*/ 15 h 15"/>
                    <a:gd name="T36" fmla="*/ 25 w 31"/>
                    <a:gd name="T37" fmla="*/ 15 h 15"/>
                    <a:gd name="T38" fmla="*/ 18 w 31"/>
                    <a:gd name="T39" fmla="*/ 15 h 15"/>
                    <a:gd name="T40" fmla="*/ 19 w 31"/>
                    <a:gd name="T41" fmla="*/ 0 h 15"/>
                    <a:gd name="T42" fmla="*/ 26 w 31"/>
                    <a:gd name="T43" fmla="*/ 0 h 15"/>
                    <a:gd name="T44" fmla="*/ 26 w 31"/>
                    <a:gd name="T45" fmla="*/ 15 h 15"/>
                    <a:gd name="T46" fmla="*/ 31 w 31"/>
                    <a:gd name="T47" fmla="*/ 15 h 15"/>
                    <a:gd name="T48" fmla="*/ 26 w 31"/>
                    <a:gd name="T49" fmla="*/ 15 h 15"/>
                    <a:gd name="T50" fmla="*/ 26 w 31"/>
                    <a:gd name="T51" fmla="*/ 0 h 15"/>
                    <a:gd name="T52" fmla="*/ 31 w 31"/>
                    <a:gd name="T53" fmla="*/ 0 h 15"/>
                    <a:gd name="T54" fmla="*/ 31 w 31"/>
                    <a:gd name="T5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" h="15">
                      <a:moveTo>
                        <a:pt x="4" y="15"/>
                      </a:move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15"/>
                      </a:lnTo>
                      <a:close/>
                      <a:moveTo>
                        <a:pt x="12" y="15"/>
                      </a:moveTo>
                      <a:lnTo>
                        <a:pt x="4" y="15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12" y="15"/>
                      </a:lnTo>
                      <a:close/>
                      <a:moveTo>
                        <a:pt x="19" y="0"/>
                      </a:moveTo>
                      <a:lnTo>
                        <a:pt x="19" y="15"/>
                      </a:lnTo>
                      <a:lnTo>
                        <a:pt x="12" y="15"/>
                      </a:lnTo>
                      <a:lnTo>
                        <a:pt x="12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close/>
                      <a:moveTo>
                        <a:pt x="26" y="15"/>
                      </a:moveTo>
                      <a:lnTo>
                        <a:pt x="25" y="15"/>
                      </a:lnTo>
                      <a:lnTo>
                        <a:pt x="18" y="15"/>
                      </a:lnTo>
                      <a:lnTo>
                        <a:pt x="19" y="0"/>
                      </a:lnTo>
                      <a:lnTo>
                        <a:pt x="26" y="0"/>
                      </a:lnTo>
                      <a:lnTo>
                        <a:pt x="26" y="15"/>
                      </a:lnTo>
                      <a:close/>
                      <a:moveTo>
                        <a:pt x="31" y="15"/>
                      </a:moveTo>
                      <a:lnTo>
                        <a:pt x="26" y="15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1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59" name="Rectangle 1477"/>
                <p:cNvSpPr>
                  <a:spLocks noChangeArrowheads="1"/>
                </p:cNvSpPr>
                <p:nvPr/>
              </p:nvSpPr>
              <p:spPr bwMode="auto">
                <a:xfrm>
                  <a:off x="4663" y="3216"/>
                  <a:ext cx="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0" name="Rectangle 1478"/>
                <p:cNvSpPr>
                  <a:spLocks noChangeArrowheads="1"/>
                </p:cNvSpPr>
                <p:nvPr/>
              </p:nvSpPr>
              <p:spPr bwMode="auto">
                <a:xfrm>
                  <a:off x="4673" y="3216"/>
                  <a:ext cx="3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1" name="Rectangle 1479"/>
                <p:cNvSpPr>
                  <a:spLocks noChangeArrowheads="1"/>
                </p:cNvSpPr>
                <p:nvPr/>
              </p:nvSpPr>
              <p:spPr bwMode="auto">
                <a:xfrm>
                  <a:off x="4676" y="3216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2" name="Rectangle 1480"/>
                <p:cNvSpPr>
                  <a:spLocks noChangeArrowheads="1"/>
                </p:cNvSpPr>
                <p:nvPr/>
              </p:nvSpPr>
              <p:spPr bwMode="auto">
                <a:xfrm>
                  <a:off x="4683" y="3216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3" name="Freeform 1481"/>
                <p:cNvSpPr>
                  <a:spLocks noEditPoints="1"/>
                </p:cNvSpPr>
                <p:nvPr/>
              </p:nvSpPr>
              <p:spPr bwMode="auto">
                <a:xfrm>
                  <a:off x="4683" y="3216"/>
                  <a:ext cx="24" cy="15"/>
                </a:xfrm>
                <a:custGeom>
                  <a:avLst/>
                  <a:gdLst>
                    <a:gd name="T0" fmla="*/ 8 w 24"/>
                    <a:gd name="T1" fmla="*/ 15 h 15"/>
                    <a:gd name="T2" fmla="*/ 0 w 24"/>
                    <a:gd name="T3" fmla="*/ 15 h 15"/>
                    <a:gd name="T4" fmla="*/ 0 w 24"/>
                    <a:gd name="T5" fmla="*/ 0 h 15"/>
                    <a:gd name="T6" fmla="*/ 8 w 24"/>
                    <a:gd name="T7" fmla="*/ 0 h 15"/>
                    <a:gd name="T8" fmla="*/ 8 w 24"/>
                    <a:gd name="T9" fmla="*/ 15 h 15"/>
                    <a:gd name="T10" fmla="*/ 16 w 24"/>
                    <a:gd name="T11" fmla="*/ 15 h 15"/>
                    <a:gd name="T12" fmla="*/ 16 w 24"/>
                    <a:gd name="T13" fmla="*/ 15 h 15"/>
                    <a:gd name="T14" fmla="*/ 8 w 24"/>
                    <a:gd name="T15" fmla="*/ 15 h 15"/>
                    <a:gd name="T16" fmla="*/ 8 w 24"/>
                    <a:gd name="T17" fmla="*/ 0 h 15"/>
                    <a:gd name="T18" fmla="*/ 16 w 24"/>
                    <a:gd name="T19" fmla="*/ 0 h 15"/>
                    <a:gd name="T20" fmla="*/ 16 w 24"/>
                    <a:gd name="T21" fmla="*/ 15 h 15"/>
                    <a:gd name="T22" fmla="*/ 24 w 24"/>
                    <a:gd name="T23" fmla="*/ 15 h 15"/>
                    <a:gd name="T24" fmla="*/ 16 w 24"/>
                    <a:gd name="T25" fmla="*/ 15 h 15"/>
                    <a:gd name="T26" fmla="*/ 16 w 24"/>
                    <a:gd name="T27" fmla="*/ 0 h 15"/>
                    <a:gd name="T28" fmla="*/ 24 w 24"/>
                    <a:gd name="T29" fmla="*/ 0 h 15"/>
                    <a:gd name="T30" fmla="*/ 24 w 24"/>
                    <a:gd name="T3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4" h="15">
                      <a:moveTo>
                        <a:pt x="8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15"/>
                      </a:lnTo>
                      <a:close/>
                      <a:moveTo>
                        <a:pt x="16" y="15"/>
                      </a:moveTo>
                      <a:lnTo>
                        <a:pt x="16" y="15"/>
                      </a:ln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close/>
                      <a:moveTo>
                        <a:pt x="24" y="15"/>
                      </a:move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4" name="Rectangle 1482"/>
                <p:cNvSpPr>
                  <a:spLocks noChangeArrowheads="1"/>
                </p:cNvSpPr>
                <p:nvPr/>
              </p:nvSpPr>
              <p:spPr bwMode="auto">
                <a:xfrm>
                  <a:off x="4707" y="3216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5" name="Rectangle 1483"/>
                <p:cNvSpPr>
                  <a:spLocks noChangeArrowheads="1"/>
                </p:cNvSpPr>
                <p:nvPr/>
              </p:nvSpPr>
              <p:spPr bwMode="auto">
                <a:xfrm>
                  <a:off x="4712" y="3216"/>
                  <a:ext cx="3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6" name="Rectangle 1484"/>
                <p:cNvSpPr>
                  <a:spLocks noChangeArrowheads="1"/>
                </p:cNvSpPr>
                <p:nvPr/>
              </p:nvSpPr>
              <p:spPr bwMode="auto">
                <a:xfrm>
                  <a:off x="4715" y="3216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7" name="Rectangle 1485"/>
                <p:cNvSpPr>
                  <a:spLocks noChangeArrowheads="1"/>
                </p:cNvSpPr>
                <p:nvPr/>
              </p:nvSpPr>
              <p:spPr bwMode="auto">
                <a:xfrm>
                  <a:off x="4722" y="3216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968" name="Rectangle 1486"/>
                <p:cNvSpPr>
                  <a:spLocks noChangeArrowheads="1"/>
                </p:cNvSpPr>
                <p:nvPr/>
              </p:nvSpPr>
              <p:spPr bwMode="auto">
                <a:xfrm>
                  <a:off x="4722" y="3216"/>
                  <a:ext cx="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grpSp>
            <p:nvGrpSpPr>
              <p:cNvPr id="3566" name="Group 1487"/>
              <p:cNvGrpSpPr>
                <a:grpSpLocks/>
              </p:cNvGrpSpPr>
              <p:nvPr/>
            </p:nvGrpSpPr>
            <p:grpSpPr bwMode="auto">
              <a:xfrm>
                <a:off x="4517" y="1045"/>
                <a:ext cx="343" cy="2206"/>
                <a:chOff x="4517" y="1045"/>
                <a:chExt cx="343" cy="2206"/>
              </a:xfrm>
            </p:grpSpPr>
            <p:sp>
              <p:nvSpPr>
                <p:cNvPr id="3569" name="Freeform 1488"/>
                <p:cNvSpPr>
                  <a:spLocks noEditPoints="1"/>
                </p:cNvSpPr>
                <p:nvPr/>
              </p:nvSpPr>
              <p:spPr bwMode="auto">
                <a:xfrm>
                  <a:off x="4732" y="3216"/>
                  <a:ext cx="27" cy="15"/>
                </a:xfrm>
                <a:custGeom>
                  <a:avLst/>
                  <a:gdLst>
                    <a:gd name="T0" fmla="*/ 6 w 27"/>
                    <a:gd name="T1" fmla="*/ 15 h 15"/>
                    <a:gd name="T2" fmla="*/ 6 w 27"/>
                    <a:gd name="T3" fmla="*/ 15 h 15"/>
                    <a:gd name="T4" fmla="*/ 0 w 27"/>
                    <a:gd name="T5" fmla="*/ 15 h 15"/>
                    <a:gd name="T6" fmla="*/ 0 w 27"/>
                    <a:gd name="T7" fmla="*/ 0 h 15"/>
                    <a:gd name="T8" fmla="*/ 6 w 27"/>
                    <a:gd name="T9" fmla="*/ 0 h 15"/>
                    <a:gd name="T10" fmla="*/ 6 w 27"/>
                    <a:gd name="T11" fmla="*/ 15 h 15"/>
                    <a:gd name="T12" fmla="*/ 13 w 27"/>
                    <a:gd name="T13" fmla="*/ 15 h 15"/>
                    <a:gd name="T14" fmla="*/ 6 w 27"/>
                    <a:gd name="T15" fmla="*/ 15 h 15"/>
                    <a:gd name="T16" fmla="*/ 6 w 27"/>
                    <a:gd name="T17" fmla="*/ 0 h 15"/>
                    <a:gd name="T18" fmla="*/ 13 w 27"/>
                    <a:gd name="T19" fmla="*/ 0 h 15"/>
                    <a:gd name="T20" fmla="*/ 13 w 27"/>
                    <a:gd name="T21" fmla="*/ 15 h 15"/>
                    <a:gd name="T22" fmla="*/ 20 w 27"/>
                    <a:gd name="T23" fmla="*/ 15 h 15"/>
                    <a:gd name="T24" fmla="*/ 13 w 27"/>
                    <a:gd name="T25" fmla="*/ 15 h 15"/>
                    <a:gd name="T26" fmla="*/ 13 w 27"/>
                    <a:gd name="T27" fmla="*/ 0 h 15"/>
                    <a:gd name="T28" fmla="*/ 20 w 27"/>
                    <a:gd name="T29" fmla="*/ 0 h 15"/>
                    <a:gd name="T30" fmla="*/ 20 w 27"/>
                    <a:gd name="T31" fmla="*/ 15 h 15"/>
                    <a:gd name="T32" fmla="*/ 27 w 27"/>
                    <a:gd name="T33" fmla="*/ 15 h 15"/>
                    <a:gd name="T34" fmla="*/ 20 w 27"/>
                    <a:gd name="T35" fmla="*/ 15 h 15"/>
                    <a:gd name="T36" fmla="*/ 20 w 27"/>
                    <a:gd name="T37" fmla="*/ 0 h 15"/>
                    <a:gd name="T38" fmla="*/ 27 w 27"/>
                    <a:gd name="T39" fmla="*/ 0 h 15"/>
                    <a:gd name="T40" fmla="*/ 27 w 27"/>
                    <a:gd name="T4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15">
                      <a:moveTo>
                        <a:pt x="6" y="15"/>
                      </a:moveTo>
                      <a:lnTo>
                        <a:pt x="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15"/>
                      </a:lnTo>
                      <a:close/>
                      <a:moveTo>
                        <a:pt x="13" y="15"/>
                      </a:moveTo>
                      <a:lnTo>
                        <a:pt x="6" y="15"/>
                      </a:lnTo>
                      <a:lnTo>
                        <a:pt x="6" y="0"/>
                      </a:lnTo>
                      <a:lnTo>
                        <a:pt x="13" y="0"/>
                      </a:lnTo>
                      <a:lnTo>
                        <a:pt x="13" y="15"/>
                      </a:lnTo>
                      <a:close/>
                      <a:moveTo>
                        <a:pt x="20" y="15"/>
                      </a:moveTo>
                      <a:lnTo>
                        <a:pt x="13" y="15"/>
                      </a:lnTo>
                      <a:lnTo>
                        <a:pt x="13" y="0"/>
                      </a:lnTo>
                      <a:lnTo>
                        <a:pt x="20" y="0"/>
                      </a:lnTo>
                      <a:lnTo>
                        <a:pt x="20" y="15"/>
                      </a:lnTo>
                      <a:close/>
                      <a:moveTo>
                        <a:pt x="27" y="15"/>
                      </a:moveTo>
                      <a:lnTo>
                        <a:pt x="20" y="15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27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0" name="Rectangle 1489"/>
                <p:cNvSpPr>
                  <a:spLocks noChangeArrowheads="1"/>
                </p:cNvSpPr>
                <p:nvPr/>
              </p:nvSpPr>
              <p:spPr bwMode="auto">
                <a:xfrm>
                  <a:off x="4759" y="3216"/>
                  <a:ext cx="4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1" name="Rectangle 1490"/>
                <p:cNvSpPr>
                  <a:spLocks noChangeArrowheads="1"/>
                </p:cNvSpPr>
                <p:nvPr/>
              </p:nvSpPr>
              <p:spPr bwMode="auto">
                <a:xfrm>
                  <a:off x="4729" y="3196"/>
                  <a:ext cx="16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2" name="Rectangle 1491"/>
                <p:cNvSpPr>
                  <a:spLocks noChangeArrowheads="1"/>
                </p:cNvSpPr>
                <p:nvPr/>
              </p:nvSpPr>
              <p:spPr bwMode="auto">
                <a:xfrm>
                  <a:off x="4590" y="3125"/>
                  <a:ext cx="15" cy="10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3" name="Freeform 1492"/>
                <p:cNvSpPr>
                  <a:spLocks noEditPoints="1"/>
                </p:cNvSpPr>
                <p:nvPr/>
              </p:nvSpPr>
              <p:spPr bwMode="auto">
                <a:xfrm>
                  <a:off x="4556" y="3217"/>
                  <a:ext cx="15" cy="15"/>
                </a:xfrm>
                <a:custGeom>
                  <a:avLst/>
                  <a:gdLst>
                    <a:gd name="T0" fmla="*/ 5 w 15"/>
                    <a:gd name="T1" fmla="*/ 14 h 15"/>
                    <a:gd name="T2" fmla="*/ 0 w 15"/>
                    <a:gd name="T3" fmla="*/ 7 h 15"/>
                    <a:gd name="T4" fmla="*/ 0 w 15"/>
                    <a:gd name="T5" fmla="*/ 6 h 15"/>
                    <a:gd name="T6" fmla="*/ 15 w 15"/>
                    <a:gd name="T7" fmla="*/ 6 h 15"/>
                    <a:gd name="T8" fmla="*/ 15 w 15"/>
                    <a:gd name="T9" fmla="*/ 7 h 15"/>
                    <a:gd name="T10" fmla="*/ 5 w 15"/>
                    <a:gd name="T11" fmla="*/ 14 h 15"/>
                    <a:gd name="T12" fmla="*/ 6 w 15"/>
                    <a:gd name="T13" fmla="*/ 15 h 15"/>
                    <a:gd name="T14" fmla="*/ 5 w 15"/>
                    <a:gd name="T15" fmla="*/ 14 h 15"/>
                    <a:gd name="T16" fmla="*/ 10 w 15"/>
                    <a:gd name="T17" fmla="*/ 0 h 15"/>
                    <a:gd name="T18" fmla="*/ 11 w 15"/>
                    <a:gd name="T19" fmla="*/ 0 h 15"/>
                    <a:gd name="T20" fmla="*/ 6 w 15"/>
                    <a:gd name="T2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15">
                      <a:moveTo>
                        <a:pt x="5" y="14"/>
                      </a:move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15" y="6"/>
                      </a:lnTo>
                      <a:lnTo>
                        <a:pt x="15" y="7"/>
                      </a:lnTo>
                      <a:lnTo>
                        <a:pt x="5" y="14"/>
                      </a:lnTo>
                      <a:close/>
                      <a:moveTo>
                        <a:pt x="6" y="15"/>
                      </a:moveTo>
                      <a:lnTo>
                        <a:pt x="5" y="14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6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4" name="Rectangle 1493"/>
                <p:cNvSpPr>
                  <a:spLocks noChangeArrowheads="1"/>
                </p:cNvSpPr>
                <p:nvPr/>
              </p:nvSpPr>
              <p:spPr bwMode="auto">
                <a:xfrm>
                  <a:off x="4656" y="3196"/>
                  <a:ext cx="16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5" name="Freeform 1494"/>
                <p:cNvSpPr>
                  <a:spLocks/>
                </p:cNvSpPr>
                <p:nvPr/>
              </p:nvSpPr>
              <p:spPr bwMode="auto">
                <a:xfrm>
                  <a:off x="4645" y="3196"/>
                  <a:ext cx="16" cy="29"/>
                </a:xfrm>
                <a:custGeom>
                  <a:avLst/>
                  <a:gdLst>
                    <a:gd name="T0" fmla="*/ 0 w 16"/>
                    <a:gd name="T1" fmla="*/ 29 h 29"/>
                    <a:gd name="T2" fmla="*/ 1 w 16"/>
                    <a:gd name="T3" fmla="*/ 0 h 29"/>
                    <a:gd name="T4" fmla="*/ 16 w 16"/>
                    <a:gd name="T5" fmla="*/ 0 h 29"/>
                    <a:gd name="T6" fmla="*/ 16 w 16"/>
                    <a:gd name="T7" fmla="*/ 29 h 29"/>
                    <a:gd name="T8" fmla="*/ 0 w 16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0" y="29"/>
                      </a:moveTo>
                      <a:lnTo>
                        <a:pt x="1" y="0"/>
                      </a:lnTo>
                      <a:lnTo>
                        <a:pt x="16" y="0"/>
                      </a:lnTo>
                      <a:lnTo>
                        <a:pt x="16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6" name="Freeform 1495"/>
                <p:cNvSpPr>
                  <a:spLocks/>
                </p:cNvSpPr>
                <p:nvPr/>
              </p:nvSpPr>
              <p:spPr bwMode="auto">
                <a:xfrm>
                  <a:off x="4623" y="3196"/>
                  <a:ext cx="16" cy="29"/>
                </a:xfrm>
                <a:custGeom>
                  <a:avLst/>
                  <a:gdLst>
                    <a:gd name="T0" fmla="*/ 16 w 16"/>
                    <a:gd name="T1" fmla="*/ 0 h 29"/>
                    <a:gd name="T2" fmla="*/ 16 w 16"/>
                    <a:gd name="T3" fmla="*/ 29 h 29"/>
                    <a:gd name="T4" fmla="*/ 0 w 16"/>
                    <a:gd name="T5" fmla="*/ 28 h 29"/>
                    <a:gd name="T6" fmla="*/ 1 w 16"/>
                    <a:gd name="T7" fmla="*/ 0 h 29"/>
                    <a:gd name="T8" fmla="*/ 16 w 16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6" y="0"/>
                      </a:moveTo>
                      <a:lnTo>
                        <a:pt x="16" y="29"/>
                      </a:lnTo>
                      <a:lnTo>
                        <a:pt x="0" y="28"/>
                      </a:ln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7" name="Rectangle 1496"/>
                <p:cNvSpPr>
                  <a:spLocks noChangeArrowheads="1"/>
                </p:cNvSpPr>
                <p:nvPr/>
              </p:nvSpPr>
              <p:spPr bwMode="auto">
                <a:xfrm>
                  <a:off x="4613" y="3196"/>
                  <a:ext cx="15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8" name="Freeform 1497"/>
                <p:cNvSpPr>
                  <a:spLocks noEditPoints="1"/>
                </p:cNvSpPr>
                <p:nvPr/>
              </p:nvSpPr>
              <p:spPr bwMode="auto">
                <a:xfrm>
                  <a:off x="4563" y="3216"/>
                  <a:ext cx="20" cy="15"/>
                </a:xfrm>
                <a:custGeom>
                  <a:avLst/>
                  <a:gdLst>
                    <a:gd name="T0" fmla="*/ 1 w 20"/>
                    <a:gd name="T1" fmla="*/ 15 h 15"/>
                    <a:gd name="T2" fmla="*/ 1 w 20"/>
                    <a:gd name="T3" fmla="*/ 15 h 15"/>
                    <a:gd name="T4" fmla="*/ 0 w 20"/>
                    <a:gd name="T5" fmla="*/ 15 h 15"/>
                    <a:gd name="T6" fmla="*/ 0 w 20"/>
                    <a:gd name="T7" fmla="*/ 0 h 15"/>
                    <a:gd name="T8" fmla="*/ 1 w 20"/>
                    <a:gd name="T9" fmla="*/ 0 h 15"/>
                    <a:gd name="T10" fmla="*/ 1 w 20"/>
                    <a:gd name="T11" fmla="*/ 15 h 15"/>
                    <a:gd name="T12" fmla="*/ 2 w 20"/>
                    <a:gd name="T13" fmla="*/ 15 h 15"/>
                    <a:gd name="T14" fmla="*/ 1 w 20"/>
                    <a:gd name="T15" fmla="*/ 15 h 15"/>
                    <a:gd name="T16" fmla="*/ 1 w 20"/>
                    <a:gd name="T17" fmla="*/ 0 h 15"/>
                    <a:gd name="T18" fmla="*/ 2 w 20"/>
                    <a:gd name="T19" fmla="*/ 0 h 15"/>
                    <a:gd name="T20" fmla="*/ 2 w 20"/>
                    <a:gd name="T21" fmla="*/ 15 h 15"/>
                    <a:gd name="T22" fmla="*/ 4 w 20"/>
                    <a:gd name="T23" fmla="*/ 15 h 15"/>
                    <a:gd name="T24" fmla="*/ 2 w 20"/>
                    <a:gd name="T25" fmla="*/ 15 h 15"/>
                    <a:gd name="T26" fmla="*/ 2 w 20"/>
                    <a:gd name="T27" fmla="*/ 0 h 15"/>
                    <a:gd name="T28" fmla="*/ 4 w 20"/>
                    <a:gd name="T29" fmla="*/ 0 h 15"/>
                    <a:gd name="T30" fmla="*/ 4 w 20"/>
                    <a:gd name="T31" fmla="*/ 15 h 15"/>
                    <a:gd name="T32" fmla="*/ 6 w 20"/>
                    <a:gd name="T33" fmla="*/ 15 h 15"/>
                    <a:gd name="T34" fmla="*/ 4 w 20"/>
                    <a:gd name="T35" fmla="*/ 15 h 15"/>
                    <a:gd name="T36" fmla="*/ 4 w 20"/>
                    <a:gd name="T37" fmla="*/ 0 h 15"/>
                    <a:gd name="T38" fmla="*/ 6 w 20"/>
                    <a:gd name="T39" fmla="*/ 0 h 15"/>
                    <a:gd name="T40" fmla="*/ 6 w 20"/>
                    <a:gd name="T41" fmla="*/ 15 h 15"/>
                    <a:gd name="T42" fmla="*/ 8 w 20"/>
                    <a:gd name="T43" fmla="*/ 15 h 15"/>
                    <a:gd name="T44" fmla="*/ 6 w 20"/>
                    <a:gd name="T45" fmla="*/ 15 h 15"/>
                    <a:gd name="T46" fmla="*/ 6 w 20"/>
                    <a:gd name="T47" fmla="*/ 0 h 15"/>
                    <a:gd name="T48" fmla="*/ 8 w 20"/>
                    <a:gd name="T49" fmla="*/ 0 h 15"/>
                    <a:gd name="T50" fmla="*/ 8 w 20"/>
                    <a:gd name="T51" fmla="*/ 15 h 15"/>
                    <a:gd name="T52" fmla="*/ 11 w 20"/>
                    <a:gd name="T53" fmla="*/ 15 h 15"/>
                    <a:gd name="T54" fmla="*/ 8 w 20"/>
                    <a:gd name="T55" fmla="*/ 15 h 15"/>
                    <a:gd name="T56" fmla="*/ 8 w 20"/>
                    <a:gd name="T57" fmla="*/ 0 h 15"/>
                    <a:gd name="T58" fmla="*/ 11 w 20"/>
                    <a:gd name="T59" fmla="*/ 0 h 15"/>
                    <a:gd name="T60" fmla="*/ 11 w 20"/>
                    <a:gd name="T61" fmla="*/ 15 h 15"/>
                    <a:gd name="T62" fmla="*/ 15 w 20"/>
                    <a:gd name="T63" fmla="*/ 15 h 15"/>
                    <a:gd name="T64" fmla="*/ 11 w 20"/>
                    <a:gd name="T65" fmla="*/ 15 h 15"/>
                    <a:gd name="T66" fmla="*/ 11 w 20"/>
                    <a:gd name="T67" fmla="*/ 0 h 15"/>
                    <a:gd name="T68" fmla="*/ 15 w 20"/>
                    <a:gd name="T69" fmla="*/ 0 h 15"/>
                    <a:gd name="T70" fmla="*/ 15 w 20"/>
                    <a:gd name="T71" fmla="*/ 15 h 15"/>
                    <a:gd name="T72" fmla="*/ 19 w 20"/>
                    <a:gd name="T73" fmla="*/ 15 h 15"/>
                    <a:gd name="T74" fmla="*/ 15 w 20"/>
                    <a:gd name="T75" fmla="*/ 15 h 15"/>
                    <a:gd name="T76" fmla="*/ 15 w 20"/>
                    <a:gd name="T77" fmla="*/ 0 h 15"/>
                    <a:gd name="T78" fmla="*/ 19 w 20"/>
                    <a:gd name="T79" fmla="*/ 0 h 15"/>
                    <a:gd name="T80" fmla="*/ 19 w 20"/>
                    <a:gd name="T81" fmla="*/ 15 h 15"/>
                    <a:gd name="T82" fmla="*/ 20 w 20"/>
                    <a:gd name="T83" fmla="*/ 15 h 15"/>
                    <a:gd name="T84" fmla="*/ 19 w 20"/>
                    <a:gd name="T85" fmla="*/ 15 h 15"/>
                    <a:gd name="T86" fmla="*/ 19 w 20"/>
                    <a:gd name="T87" fmla="*/ 0 h 15"/>
                    <a:gd name="T88" fmla="*/ 20 w 20"/>
                    <a:gd name="T89" fmla="*/ 0 h 15"/>
                    <a:gd name="T90" fmla="*/ 20 w 20"/>
                    <a:gd name="T9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0" h="15">
                      <a:moveTo>
                        <a:pt x="1" y="15"/>
                      </a:moveTo>
                      <a:lnTo>
                        <a:pt x="1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5"/>
                      </a:lnTo>
                      <a:close/>
                      <a:moveTo>
                        <a:pt x="2" y="15"/>
                      </a:moveTo>
                      <a:lnTo>
                        <a:pt x="1" y="15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15"/>
                      </a:lnTo>
                      <a:close/>
                      <a:moveTo>
                        <a:pt x="4" y="15"/>
                      </a:moveTo>
                      <a:lnTo>
                        <a:pt x="2" y="15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15"/>
                      </a:lnTo>
                      <a:close/>
                      <a:moveTo>
                        <a:pt x="6" y="15"/>
                      </a:moveTo>
                      <a:lnTo>
                        <a:pt x="4" y="15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5"/>
                      </a:lnTo>
                      <a:close/>
                      <a:moveTo>
                        <a:pt x="8" y="15"/>
                      </a:moveTo>
                      <a:lnTo>
                        <a:pt x="6" y="15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8" y="15"/>
                      </a:lnTo>
                      <a:close/>
                      <a:moveTo>
                        <a:pt x="11" y="15"/>
                      </a:move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1" y="15"/>
                      </a:lnTo>
                      <a:close/>
                      <a:moveTo>
                        <a:pt x="15" y="15"/>
                      </a:moveTo>
                      <a:lnTo>
                        <a:pt x="11" y="15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5" y="15"/>
                      </a:lnTo>
                      <a:close/>
                      <a:moveTo>
                        <a:pt x="19" y="15"/>
                      </a:moveTo>
                      <a:lnTo>
                        <a:pt x="15" y="1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19" y="15"/>
                      </a:lnTo>
                      <a:close/>
                      <a:moveTo>
                        <a:pt x="20" y="15"/>
                      </a:moveTo>
                      <a:lnTo>
                        <a:pt x="19" y="15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0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79" name="Freeform 1498"/>
                <p:cNvSpPr>
                  <a:spLocks noEditPoints="1"/>
                </p:cNvSpPr>
                <p:nvPr/>
              </p:nvSpPr>
              <p:spPr bwMode="auto">
                <a:xfrm>
                  <a:off x="4588" y="3216"/>
                  <a:ext cx="5" cy="15"/>
                </a:xfrm>
                <a:custGeom>
                  <a:avLst/>
                  <a:gdLst>
                    <a:gd name="T0" fmla="*/ 2 w 5"/>
                    <a:gd name="T1" fmla="*/ 15 h 15"/>
                    <a:gd name="T2" fmla="*/ 0 w 5"/>
                    <a:gd name="T3" fmla="*/ 15 h 15"/>
                    <a:gd name="T4" fmla="*/ 0 w 5"/>
                    <a:gd name="T5" fmla="*/ 0 h 15"/>
                    <a:gd name="T6" fmla="*/ 2 w 5"/>
                    <a:gd name="T7" fmla="*/ 0 h 15"/>
                    <a:gd name="T8" fmla="*/ 2 w 5"/>
                    <a:gd name="T9" fmla="*/ 15 h 15"/>
                    <a:gd name="T10" fmla="*/ 5 w 5"/>
                    <a:gd name="T11" fmla="*/ 15 h 15"/>
                    <a:gd name="T12" fmla="*/ 2 w 5"/>
                    <a:gd name="T13" fmla="*/ 15 h 15"/>
                    <a:gd name="T14" fmla="*/ 2 w 5"/>
                    <a:gd name="T15" fmla="*/ 0 h 15"/>
                    <a:gd name="T16" fmla="*/ 5 w 5"/>
                    <a:gd name="T17" fmla="*/ 0 h 15"/>
                    <a:gd name="T18" fmla="*/ 5 w 5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5">
                      <a:moveTo>
                        <a:pt x="2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5"/>
                      </a:lnTo>
                      <a:close/>
                      <a:moveTo>
                        <a:pt x="5" y="15"/>
                      </a:moveTo>
                      <a:lnTo>
                        <a:pt x="2" y="15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0" name="Freeform 1499"/>
                <p:cNvSpPr>
                  <a:spLocks noEditPoints="1"/>
                </p:cNvSpPr>
                <p:nvPr/>
              </p:nvSpPr>
              <p:spPr bwMode="auto">
                <a:xfrm>
                  <a:off x="4598" y="3216"/>
                  <a:ext cx="5" cy="15"/>
                </a:xfrm>
                <a:custGeom>
                  <a:avLst/>
                  <a:gdLst>
                    <a:gd name="T0" fmla="*/ 2 w 5"/>
                    <a:gd name="T1" fmla="*/ 15 h 15"/>
                    <a:gd name="T2" fmla="*/ 0 w 5"/>
                    <a:gd name="T3" fmla="*/ 15 h 15"/>
                    <a:gd name="T4" fmla="*/ 0 w 5"/>
                    <a:gd name="T5" fmla="*/ 0 h 15"/>
                    <a:gd name="T6" fmla="*/ 2 w 5"/>
                    <a:gd name="T7" fmla="*/ 0 h 15"/>
                    <a:gd name="T8" fmla="*/ 2 w 5"/>
                    <a:gd name="T9" fmla="*/ 15 h 15"/>
                    <a:gd name="T10" fmla="*/ 5 w 5"/>
                    <a:gd name="T11" fmla="*/ 15 h 15"/>
                    <a:gd name="T12" fmla="*/ 2 w 5"/>
                    <a:gd name="T13" fmla="*/ 15 h 15"/>
                    <a:gd name="T14" fmla="*/ 2 w 5"/>
                    <a:gd name="T15" fmla="*/ 0 h 15"/>
                    <a:gd name="T16" fmla="*/ 5 w 5"/>
                    <a:gd name="T17" fmla="*/ 0 h 15"/>
                    <a:gd name="T18" fmla="*/ 5 w 5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5">
                      <a:moveTo>
                        <a:pt x="2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5"/>
                      </a:lnTo>
                      <a:close/>
                      <a:moveTo>
                        <a:pt x="5" y="15"/>
                      </a:moveTo>
                      <a:lnTo>
                        <a:pt x="2" y="15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1" name="Freeform 1500"/>
                <p:cNvSpPr>
                  <a:spLocks noEditPoints="1"/>
                </p:cNvSpPr>
                <p:nvPr/>
              </p:nvSpPr>
              <p:spPr bwMode="auto">
                <a:xfrm>
                  <a:off x="4607" y="3216"/>
                  <a:ext cx="18" cy="15"/>
                </a:xfrm>
                <a:custGeom>
                  <a:avLst/>
                  <a:gdLst>
                    <a:gd name="T0" fmla="*/ 5 w 18"/>
                    <a:gd name="T1" fmla="*/ 15 h 15"/>
                    <a:gd name="T2" fmla="*/ 5 w 18"/>
                    <a:gd name="T3" fmla="*/ 15 h 15"/>
                    <a:gd name="T4" fmla="*/ 0 w 18"/>
                    <a:gd name="T5" fmla="*/ 15 h 15"/>
                    <a:gd name="T6" fmla="*/ 0 w 18"/>
                    <a:gd name="T7" fmla="*/ 0 h 15"/>
                    <a:gd name="T8" fmla="*/ 5 w 18"/>
                    <a:gd name="T9" fmla="*/ 0 h 15"/>
                    <a:gd name="T10" fmla="*/ 5 w 18"/>
                    <a:gd name="T11" fmla="*/ 15 h 15"/>
                    <a:gd name="T12" fmla="*/ 11 w 18"/>
                    <a:gd name="T13" fmla="*/ 15 h 15"/>
                    <a:gd name="T14" fmla="*/ 5 w 18"/>
                    <a:gd name="T15" fmla="*/ 15 h 15"/>
                    <a:gd name="T16" fmla="*/ 5 w 18"/>
                    <a:gd name="T17" fmla="*/ 0 h 15"/>
                    <a:gd name="T18" fmla="*/ 11 w 18"/>
                    <a:gd name="T19" fmla="*/ 0 h 15"/>
                    <a:gd name="T20" fmla="*/ 11 w 18"/>
                    <a:gd name="T21" fmla="*/ 15 h 15"/>
                    <a:gd name="T22" fmla="*/ 18 w 18"/>
                    <a:gd name="T23" fmla="*/ 15 h 15"/>
                    <a:gd name="T24" fmla="*/ 11 w 18"/>
                    <a:gd name="T25" fmla="*/ 15 h 15"/>
                    <a:gd name="T26" fmla="*/ 11 w 18"/>
                    <a:gd name="T27" fmla="*/ 0 h 15"/>
                    <a:gd name="T28" fmla="*/ 18 w 18"/>
                    <a:gd name="T29" fmla="*/ 0 h 15"/>
                    <a:gd name="T30" fmla="*/ 18 w 18"/>
                    <a:gd name="T3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8" h="15">
                      <a:moveTo>
                        <a:pt x="5" y="15"/>
                      </a:move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5"/>
                      </a:lnTo>
                      <a:close/>
                      <a:moveTo>
                        <a:pt x="11" y="15"/>
                      </a:moveTo>
                      <a:lnTo>
                        <a:pt x="5" y="15"/>
                      </a:ln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11" y="15"/>
                      </a:lnTo>
                      <a:close/>
                      <a:moveTo>
                        <a:pt x="18" y="15"/>
                      </a:moveTo>
                      <a:lnTo>
                        <a:pt x="11" y="15"/>
                      </a:lnTo>
                      <a:lnTo>
                        <a:pt x="11" y="0"/>
                      </a:lnTo>
                      <a:lnTo>
                        <a:pt x="18" y="0"/>
                      </a:lnTo>
                      <a:lnTo>
                        <a:pt x="18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2" name="Rectangle 1501"/>
                <p:cNvSpPr>
                  <a:spLocks noChangeArrowheads="1"/>
                </p:cNvSpPr>
                <p:nvPr/>
              </p:nvSpPr>
              <p:spPr bwMode="auto">
                <a:xfrm>
                  <a:off x="4625" y="3216"/>
                  <a:ext cx="2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3" name="Freeform 1502"/>
                <p:cNvSpPr>
                  <a:spLocks/>
                </p:cNvSpPr>
                <p:nvPr/>
              </p:nvSpPr>
              <p:spPr bwMode="auto">
                <a:xfrm>
                  <a:off x="4575" y="3196"/>
                  <a:ext cx="16" cy="29"/>
                </a:xfrm>
                <a:custGeom>
                  <a:avLst/>
                  <a:gdLst>
                    <a:gd name="T0" fmla="*/ 16 w 16"/>
                    <a:gd name="T1" fmla="*/ 0 h 29"/>
                    <a:gd name="T2" fmla="*/ 15 w 16"/>
                    <a:gd name="T3" fmla="*/ 29 h 29"/>
                    <a:gd name="T4" fmla="*/ 0 w 16"/>
                    <a:gd name="T5" fmla="*/ 28 h 29"/>
                    <a:gd name="T6" fmla="*/ 0 w 16"/>
                    <a:gd name="T7" fmla="*/ 0 h 29"/>
                    <a:gd name="T8" fmla="*/ 16 w 16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6" y="0"/>
                      </a:moveTo>
                      <a:lnTo>
                        <a:pt x="15" y="29"/>
                      </a:ln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4" name="Rectangle 1503"/>
                <p:cNvSpPr>
                  <a:spLocks noChangeArrowheads="1"/>
                </p:cNvSpPr>
                <p:nvPr/>
              </p:nvSpPr>
              <p:spPr bwMode="auto">
                <a:xfrm>
                  <a:off x="4564" y="3196"/>
                  <a:ext cx="15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5" name="Freeform 1504"/>
                <p:cNvSpPr>
                  <a:spLocks/>
                </p:cNvSpPr>
                <p:nvPr/>
              </p:nvSpPr>
              <p:spPr bwMode="auto">
                <a:xfrm>
                  <a:off x="4580" y="3196"/>
                  <a:ext cx="16" cy="29"/>
                </a:xfrm>
                <a:custGeom>
                  <a:avLst/>
                  <a:gdLst>
                    <a:gd name="T0" fmla="*/ 16 w 16"/>
                    <a:gd name="T1" fmla="*/ 0 h 29"/>
                    <a:gd name="T2" fmla="*/ 16 w 16"/>
                    <a:gd name="T3" fmla="*/ 29 h 29"/>
                    <a:gd name="T4" fmla="*/ 0 w 16"/>
                    <a:gd name="T5" fmla="*/ 28 h 29"/>
                    <a:gd name="T6" fmla="*/ 1 w 16"/>
                    <a:gd name="T7" fmla="*/ 0 h 29"/>
                    <a:gd name="T8" fmla="*/ 16 w 16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6" y="0"/>
                      </a:moveTo>
                      <a:lnTo>
                        <a:pt x="16" y="29"/>
                      </a:lnTo>
                      <a:lnTo>
                        <a:pt x="0" y="28"/>
                      </a:ln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6" name="Rectangle 1505"/>
                <p:cNvSpPr>
                  <a:spLocks noChangeArrowheads="1"/>
                </p:cNvSpPr>
                <p:nvPr/>
              </p:nvSpPr>
              <p:spPr bwMode="auto">
                <a:xfrm>
                  <a:off x="4570" y="3196"/>
                  <a:ext cx="15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7" name="Rectangle 1506"/>
                <p:cNvSpPr>
                  <a:spLocks noChangeArrowheads="1"/>
                </p:cNvSpPr>
                <p:nvPr/>
              </p:nvSpPr>
              <p:spPr bwMode="auto">
                <a:xfrm>
                  <a:off x="4597" y="3196"/>
                  <a:ext cx="16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8" name="Freeform 1507"/>
                <p:cNvSpPr>
                  <a:spLocks/>
                </p:cNvSpPr>
                <p:nvPr/>
              </p:nvSpPr>
              <p:spPr bwMode="auto">
                <a:xfrm>
                  <a:off x="4586" y="3196"/>
                  <a:ext cx="16" cy="29"/>
                </a:xfrm>
                <a:custGeom>
                  <a:avLst/>
                  <a:gdLst>
                    <a:gd name="T0" fmla="*/ 0 w 16"/>
                    <a:gd name="T1" fmla="*/ 28 h 29"/>
                    <a:gd name="T2" fmla="*/ 1 w 16"/>
                    <a:gd name="T3" fmla="*/ 0 h 29"/>
                    <a:gd name="T4" fmla="*/ 16 w 16"/>
                    <a:gd name="T5" fmla="*/ 0 h 29"/>
                    <a:gd name="T6" fmla="*/ 16 w 16"/>
                    <a:gd name="T7" fmla="*/ 29 h 29"/>
                    <a:gd name="T8" fmla="*/ 0 w 16"/>
                    <a:gd name="T9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0" y="28"/>
                      </a:moveTo>
                      <a:lnTo>
                        <a:pt x="1" y="0"/>
                      </a:lnTo>
                      <a:lnTo>
                        <a:pt x="16" y="0"/>
                      </a:lnTo>
                      <a:lnTo>
                        <a:pt x="16" y="29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89" name="Freeform 1508"/>
                <p:cNvSpPr>
                  <a:spLocks/>
                </p:cNvSpPr>
                <p:nvPr/>
              </p:nvSpPr>
              <p:spPr bwMode="auto">
                <a:xfrm>
                  <a:off x="4557" y="3205"/>
                  <a:ext cx="14" cy="11"/>
                </a:xfrm>
                <a:custGeom>
                  <a:avLst/>
                  <a:gdLst>
                    <a:gd name="T0" fmla="*/ 0 w 14"/>
                    <a:gd name="T1" fmla="*/ 2 h 11"/>
                    <a:gd name="T2" fmla="*/ 1 w 14"/>
                    <a:gd name="T3" fmla="*/ 0 h 11"/>
                    <a:gd name="T4" fmla="*/ 14 w 14"/>
                    <a:gd name="T5" fmla="*/ 9 h 11"/>
                    <a:gd name="T6" fmla="*/ 12 w 14"/>
                    <a:gd name="T7" fmla="*/ 11 h 11"/>
                    <a:gd name="T8" fmla="*/ 0 w 14"/>
                    <a:gd name="T9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14" y="9"/>
                      </a:lnTo>
                      <a:lnTo>
                        <a:pt x="12" y="1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0" name="Freeform 1509"/>
                <p:cNvSpPr>
                  <a:spLocks/>
                </p:cNvSpPr>
                <p:nvPr/>
              </p:nvSpPr>
              <p:spPr bwMode="auto">
                <a:xfrm>
                  <a:off x="4558" y="3203"/>
                  <a:ext cx="12" cy="13"/>
                </a:xfrm>
                <a:custGeom>
                  <a:avLst/>
                  <a:gdLst>
                    <a:gd name="T0" fmla="*/ 1 w 12"/>
                    <a:gd name="T1" fmla="*/ 13 h 13"/>
                    <a:gd name="T2" fmla="*/ 0 w 12"/>
                    <a:gd name="T3" fmla="*/ 11 h 13"/>
                    <a:gd name="T4" fmla="*/ 11 w 12"/>
                    <a:gd name="T5" fmla="*/ 0 h 13"/>
                    <a:gd name="T6" fmla="*/ 12 w 12"/>
                    <a:gd name="T7" fmla="*/ 1 h 13"/>
                    <a:gd name="T8" fmla="*/ 1 w 12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1" y="13"/>
                      </a:move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12" y="1"/>
                      </a:lnTo>
                      <a:lnTo>
                        <a:pt x="1" y="1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1" name="Rectangle 1510"/>
                <p:cNvSpPr>
                  <a:spLocks noChangeArrowheads="1"/>
                </p:cNvSpPr>
                <p:nvPr/>
              </p:nvSpPr>
              <p:spPr bwMode="auto">
                <a:xfrm>
                  <a:off x="4556" y="3211"/>
                  <a:ext cx="15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2" name="Rectangle 1511"/>
                <p:cNvSpPr>
                  <a:spLocks noChangeArrowheads="1"/>
                </p:cNvSpPr>
                <p:nvPr/>
              </p:nvSpPr>
              <p:spPr bwMode="auto">
                <a:xfrm>
                  <a:off x="4556" y="3197"/>
                  <a:ext cx="15" cy="1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3" name="Freeform 1512"/>
                <p:cNvSpPr>
                  <a:spLocks noEditPoints="1"/>
                </p:cNvSpPr>
                <p:nvPr/>
              </p:nvSpPr>
              <p:spPr bwMode="auto">
                <a:xfrm>
                  <a:off x="4556" y="3189"/>
                  <a:ext cx="15" cy="14"/>
                </a:xfrm>
                <a:custGeom>
                  <a:avLst/>
                  <a:gdLst>
                    <a:gd name="T0" fmla="*/ 1 w 15"/>
                    <a:gd name="T1" fmla="*/ 4 h 14"/>
                    <a:gd name="T2" fmla="*/ 4 w 15"/>
                    <a:gd name="T3" fmla="*/ 0 h 14"/>
                    <a:gd name="T4" fmla="*/ 5 w 15"/>
                    <a:gd name="T5" fmla="*/ 0 h 14"/>
                    <a:gd name="T6" fmla="*/ 12 w 15"/>
                    <a:gd name="T7" fmla="*/ 14 h 14"/>
                    <a:gd name="T8" fmla="*/ 11 w 15"/>
                    <a:gd name="T9" fmla="*/ 14 h 14"/>
                    <a:gd name="T10" fmla="*/ 1 w 15"/>
                    <a:gd name="T11" fmla="*/ 4 h 14"/>
                    <a:gd name="T12" fmla="*/ 0 w 15"/>
                    <a:gd name="T13" fmla="*/ 5 h 14"/>
                    <a:gd name="T14" fmla="*/ 1 w 15"/>
                    <a:gd name="T15" fmla="*/ 4 h 14"/>
                    <a:gd name="T16" fmla="*/ 15 w 15"/>
                    <a:gd name="T17" fmla="*/ 11 h 14"/>
                    <a:gd name="T18" fmla="*/ 14 w 15"/>
                    <a:gd name="T19" fmla="*/ 12 h 14"/>
                    <a:gd name="T20" fmla="*/ 0 w 15"/>
                    <a:gd name="T21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14">
                      <a:moveTo>
                        <a:pt x="1" y="4"/>
                      </a:move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12" y="14"/>
                      </a:lnTo>
                      <a:lnTo>
                        <a:pt x="11" y="14"/>
                      </a:lnTo>
                      <a:lnTo>
                        <a:pt x="1" y="4"/>
                      </a:lnTo>
                      <a:close/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15" y="11"/>
                      </a:lnTo>
                      <a:lnTo>
                        <a:pt x="14" y="12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4" name="Rectangle 1513"/>
                <p:cNvSpPr>
                  <a:spLocks noChangeArrowheads="1"/>
                </p:cNvSpPr>
                <p:nvPr/>
              </p:nvSpPr>
              <p:spPr bwMode="auto">
                <a:xfrm>
                  <a:off x="4556" y="3220"/>
                  <a:ext cx="15" cy="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5" name="Freeform 1514"/>
                <p:cNvSpPr>
                  <a:spLocks/>
                </p:cNvSpPr>
                <p:nvPr/>
              </p:nvSpPr>
              <p:spPr bwMode="auto">
                <a:xfrm>
                  <a:off x="4693" y="3196"/>
                  <a:ext cx="16" cy="29"/>
                </a:xfrm>
                <a:custGeom>
                  <a:avLst/>
                  <a:gdLst>
                    <a:gd name="T0" fmla="*/ 16 w 16"/>
                    <a:gd name="T1" fmla="*/ 0 h 29"/>
                    <a:gd name="T2" fmla="*/ 15 w 16"/>
                    <a:gd name="T3" fmla="*/ 29 h 29"/>
                    <a:gd name="T4" fmla="*/ 0 w 16"/>
                    <a:gd name="T5" fmla="*/ 29 h 29"/>
                    <a:gd name="T6" fmla="*/ 0 w 16"/>
                    <a:gd name="T7" fmla="*/ 0 h 29"/>
                    <a:gd name="T8" fmla="*/ 16 w 16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6" y="0"/>
                      </a:moveTo>
                      <a:lnTo>
                        <a:pt x="15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6" name="Rectangle 1515"/>
                <p:cNvSpPr>
                  <a:spLocks noChangeArrowheads="1"/>
                </p:cNvSpPr>
                <p:nvPr/>
              </p:nvSpPr>
              <p:spPr bwMode="auto">
                <a:xfrm>
                  <a:off x="4682" y="3196"/>
                  <a:ext cx="16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7" name="Rectangle 1516"/>
                <p:cNvSpPr>
                  <a:spLocks noChangeArrowheads="1"/>
                </p:cNvSpPr>
                <p:nvPr/>
              </p:nvSpPr>
              <p:spPr bwMode="auto">
                <a:xfrm>
                  <a:off x="4718" y="3196"/>
                  <a:ext cx="16" cy="2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8" name="Freeform 1517"/>
                <p:cNvSpPr>
                  <a:spLocks/>
                </p:cNvSpPr>
                <p:nvPr/>
              </p:nvSpPr>
              <p:spPr bwMode="auto">
                <a:xfrm>
                  <a:off x="4811" y="3197"/>
                  <a:ext cx="16" cy="28"/>
                </a:xfrm>
                <a:custGeom>
                  <a:avLst/>
                  <a:gdLst>
                    <a:gd name="T0" fmla="*/ 16 w 16"/>
                    <a:gd name="T1" fmla="*/ 0 h 28"/>
                    <a:gd name="T2" fmla="*/ 15 w 16"/>
                    <a:gd name="T3" fmla="*/ 28 h 28"/>
                    <a:gd name="T4" fmla="*/ 0 w 16"/>
                    <a:gd name="T5" fmla="*/ 28 h 28"/>
                    <a:gd name="T6" fmla="*/ 0 w 16"/>
                    <a:gd name="T7" fmla="*/ 0 h 28"/>
                    <a:gd name="T8" fmla="*/ 16 w 16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8">
                      <a:moveTo>
                        <a:pt x="16" y="0"/>
                      </a:moveTo>
                      <a:lnTo>
                        <a:pt x="15" y="28"/>
                      </a:ln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599" name="Rectangle 1518"/>
                <p:cNvSpPr>
                  <a:spLocks noChangeArrowheads="1"/>
                </p:cNvSpPr>
                <p:nvPr/>
              </p:nvSpPr>
              <p:spPr bwMode="auto">
                <a:xfrm>
                  <a:off x="4800" y="3197"/>
                  <a:ext cx="16" cy="2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0" name="Rectangle 1519"/>
                <p:cNvSpPr>
                  <a:spLocks noChangeArrowheads="1"/>
                </p:cNvSpPr>
                <p:nvPr/>
              </p:nvSpPr>
              <p:spPr bwMode="auto">
                <a:xfrm>
                  <a:off x="4805" y="3197"/>
                  <a:ext cx="16" cy="2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1" name="Rectangle 1520"/>
                <p:cNvSpPr>
                  <a:spLocks noChangeArrowheads="1"/>
                </p:cNvSpPr>
                <p:nvPr/>
              </p:nvSpPr>
              <p:spPr bwMode="auto">
                <a:xfrm>
                  <a:off x="4794" y="3197"/>
                  <a:ext cx="16" cy="2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2" name="Rectangle 1521"/>
                <p:cNvSpPr>
                  <a:spLocks noChangeArrowheads="1"/>
                </p:cNvSpPr>
                <p:nvPr/>
              </p:nvSpPr>
              <p:spPr bwMode="auto">
                <a:xfrm>
                  <a:off x="4788" y="3197"/>
                  <a:ext cx="16" cy="2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3" name="Rectangle 1522"/>
                <p:cNvSpPr>
                  <a:spLocks noChangeArrowheads="1"/>
                </p:cNvSpPr>
                <p:nvPr/>
              </p:nvSpPr>
              <p:spPr bwMode="auto">
                <a:xfrm>
                  <a:off x="4777" y="3197"/>
                  <a:ext cx="16" cy="2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4" name="Freeform 1523"/>
                <p:cNvSpPr>
                  <a:spLocks noEditPoints="1"/>
                </p:cNvSpPr>
                <p:nvPr/>
              </p:nvSpPr>
              <p:spPr bwMode="auto">
                <a:xfrm>
                  <a:off x="4820" y="3205"/>
                  <a:ext cx="13" cy="13"/>
                </a:xfrm>
                <a:custGeom>
                  <a:avLst/>
                  <a:gdLst>
                    <a:gd name="T0" fmla="*/ 0 w 13"/>
                    <a:gd name="T1" fmla="*/ 1 h 13"/>
                    <a:gd name="T2" fmla="*/ 12 w 13"/>
                    <a:gd name="T3" fmla="*/ 1 h 13"/>
                    <a:gd name="T4" fmla="*/ 13 w 13"/>
                    <a:gd name="T5" fmla="*/ 2 h 13"/>
                    <a:gd name="T6" fmla="*/ 2 w 13"/>
                    <a:gd name="T7" fmla="*/ 13 h 13"/>
                    <a:gd name="T8" fmla="*/ 1 w 13"/>
                    <a:gd name="T9" fmla="*/ 12 h 13"/>
                    <a:gd name="T10" fmla="*/ 0 w 13"/>
                    <a:gd name="T11" fmla="*/ 1 h 13"/>
                    <a:gd name="T12" fmla="*/ 13 w 13"/>
                    <a:gd name="T13" fmla="*/ 9 h 13"/>
                    <a:gd name="T14" fmla="*/ 12 w 13"/>
                    <a:gd name="T15" fmla="*/ 11 h 13"/>
                    <a:gd name="T16" fmla="*/ 0 w 13"/>
                    <a:gd name="T17" fmla="*/ 1 h 13"/>
                    <a:gd name="T18" fmla="*/ 1 w 13"/>
                    <a:gd name="T19" fmla="*/ 0 h 13"/>
                    <a:gd name="T20" fmla="*/ 13 w 13"/>
                    <a:gd name="T21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" h="13">
                      <a:moveTo>
                        <a:pt x="0" y="1"/>
                      </a:moveTo>
                      <a:lnTo>
                        <a:pt x="12" y="1"/>
                      </a:lnTo>
                      <a:lnTo>
                        <a:pt x="13" y="2"/>
                      </a:lnTo>
                      <a:lnTo>
                        <a:pt x="2" y="13"/>
                      </a:lnTo>
                      <a:lnTo>
                        <a:pt x="1" y="12"/>
                      </a:lnTo>
                      <a:lnTo>
                        <a:pt x="0" y="1"/>
                      </a:lnTo>
                      <a:close/>
                      <a:moveTo>
                        <a:pt x="13" y="9"/>
                      </a:moveTo>
                      <a:lnTo>
                        <a:pt x="12" y="11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5" name="Rectangle 1524"/>
                <p:cNvSpPr>
                  <a:spLocks noChangeArrowheads="1"/>
                </p:cNvSpPr>
                <p:nvPr/>
              </p:nvSpPr>
              <p:spPr bwMode="auto">
                <a:xfrm>
                  <a:off x="4820" y="3212"/>
                  <a:ext cx="15" cy="8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6" name="Rectangle 1525"/>
                <p:cNvSpPr>
                  <a:spLocks noChangeArrowheads="1"/>
                </p:cNvSpPr>
                <p:nvPr/>
              </p:nvSpPr>
              <p:spPr bwMode="auto">
                <a:xfrm>
                  <a:off x="4820" y="3198"/>
                  <a:ext cx="15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7" name="Freeform 1526"/>
                <p:cNvSpPr>
                  <a:spLocks noEditPoints="1"/>
                </p:cNvSpPr>
                <p:nvPr/>
              </p:nvSpPr>
              <p:spPr bwMode="auto">
                <a:xfrm>
                  <a:off x="4820" y="3190"/>
                  <a:ext cx="14" cy="14"/>
                </a:xfrm>
                <a:custGeom>
                  <a:avLst/>
                  <a:gdLst>
                    <a:gd name="T0" fmla="*/ 10 w 14"/>
                    <a:gd name="T1" fmla="*/ 0 h 14"/>
                    <a:gd name="T2" fmla="*/ 14 w 14"/>
                    <a:gd name="T3" fmla="*/ 4 h 14"/>
                    <a:gd name="T4" fmla="*/ 14 w 14"/>
                    <a:gd name="T5" fmla="*/ 5 h 14"/>
                    <a:gd name="T6" fmla="*/ 0 w 14"/>
                    <a:gd name="T7" fmla="*/ 11 h 14"/>
                    <a:gd name="T8" fmla="*/ 0 w 14"/>
                    <a:gd name="T9" fmla="*/ 11 h 14"/>
                    <a:gd name="T10" fmla="*/ 10 w 14"/>
                    <a:gd name="T11" fmla="*/ 0 h 14"/>
                    <a:gd name="T12" fmla="*/ 10 w 14"/>
                    <a:gd name="T13" fmla="*/ 0 h 14"/>
                    <a:gd name="T14" fmla="*/ 10 w 14"/>
                    <a:gd name="T15" fmla="*/ 0 h 14"/>
                    <a:gd name="T16" fmla="*/ 4 w 14"/>
                    <a:gd name="T17" fmla="*/ 14 h 14"/>
                    <a:gd name="T18" fmla="*/ 3 w 14"/>
                    <a:gd name="T19" fmla="*/ 14 h 14"/>
                    <a:gd name="T20" fmla="*/ 10 w 14"/>
                    <a:gd name="T2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14">
                      <a:moveTo>
                        <a:pt x="10" y="0"/>
                      </a:moveTo>
                      <a:lnTo>
                        <a:pt x="14" y="4"/>
                      </a:lnTo>
                      <a:lnTo>
                        <a:pt x="14" y="5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4" y="14"/>
                      </a:lnTo>
                      <a:lnTo>
                        <a:pt x="3" y="14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8" name="Freeform 1527"/>
                <p:cNvSpPr>
                  <a:spLocks noEditPoints="1"/>
                </p:cNvSpPr>
                <p:nvPr/>
              </p:nvSpPr>
              <p:spPr bwMode="auto">
                <a:xfrm>
                  <a:off x="4820" y="3218"/>
                  <a:ext cx="14" cy="14"/>
                </a:xfrm>
                <a:custGeom>
                  <a:avLst/>
                  <a:gdLst>
                    <a:gd name="T0" fmla="*/ 14 w 14"/>
                    <a:gd name="T1" fmla="*/ 10 h 14"/>
                    <a:gd name="T2" fmla="*/ 10 w 14"/>
                    <a:gd name="T3" fmla="*/ 14 h 14"/>
                    <a:gd name="T4" fmla="*/ 10 w 14"/>
                    <a:gd name="T5" fmla="*/ 14 h 14"/>
                    <a:gd name="T6" fmla="*/ 3 w 14"/>
                    <a:gd name="T7" fmla="*/ 1 h 14"/>
                    <a:gd name="T8" fmla="*/ 4 w 14"/>
                    <a:gd name="T9" fmla="*/ 0 h 14"/>
                    <a:gd name="T10" fmla="*/ 14 w 14"/>
                    <a:gd name="T11" fmla="*/ 10 h 14"/>
                    <a:gd name="T12" fmla="*/ 14 w 14"/>
                    <a:gd name="T13" fmla="*/ 10 h 14"/>
                    <a:gd name="T14" fmla="*/ 14 w 14"/>
                    <a:gd name="T15" fmla="*/ 10 h 14"/>
                    <a:gd name="T16" fmla="*/ 0 w 14"/>
                    <a:gd name="T17" fmla="*/ 4 h 14"/>
                    <a:gd name="T18" fmla="*/ 0 w 14"/>
                    <a:gd name="T19" fmla="*/ 3 h 14"/>
                    <a:gd name="T20" fmla="*/ 14 w 14"/>
                    <a:gd name="T21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14">
                      <a:moveTo>
                        <a:pt x="14" y="10"/>
                      </a:move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3" y="1"/>
                      </a:lnTo>
                      <a:lnTo>
                        <a:pt x="4" y="0"/>
                      </a:lnTo>
                      <a:lnTo>
                        <a:pt x="14" y="10"/>
                      </a:lnTo>
                      <a:close/>
                      <a:moveTo>
                        <a:pt x="14" y="10"/>
                      </a:moveTo>
                      <a:lnTo>
                        <a:pt x="14" y="10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09" name="Rectangle 1528"/>
                <p:cNvSpPr>
                  <a:spLocks noChangeArrowheads="1"/>
                </p:cNvSpPr>
                <p:nvPr/>
              </p:nvSpPr>
              <p:spPr bwMode="auto">
                <a:xfrm>
                  <a:off x="4820" y="3220"/>
                  <a:ext cx="15" cy="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0" name="Freeform 1529"/>
                <p:cNvSpPr>
                  <a:spLocks noEditPoints="1"/>
                </p:cNvSpPr>
                <p:nvPr/>
              </p:nvSpPr>
              <p:spPr bwMode="auto">
                <a:xfrm>
                  <a:off x="4763" y="3216"/>
                  <a:ext cx="20" cy="16"/>
                </a:xfrm>
                <a:custGeom>
                  <a:avLst/>
                  <a:gdLst>
                    <a:gd name="T0" fmla="*/ 3 w 20"/>
                    <a:gd name="T1" fmla="*/ 0 h 16"/>
                    <a:gd name="T2" fmla="*/ 3 w 20"/>
                    <a:gd name="T3" fmla="*/ 15 h 16"/>
                    <a:gd name="T4" fmla="*/ 0 w 20"/>
                    <a:gd name="T5" fmla="*/ 15 h 16"/>
                    <a:gd name="T6" fmla="*/ 0 w 20"/>
                    <a:gd name="T7" fmla="*/ 0 h 16"/>
                    <a:gd name="T8" fmla="*/ 3 w 20"/>
                    <a:gd name="T9" fmla="*/ 0 h 16"/>
                    <a:gd name="T10" fmla="*/ 3 w 20"/>
                    <a:gd name="T11" fmla="*/ 0 h 16"/>
                    <a:gd name="T12" fmla="*/ 9 w 20"/>
                    <a:gd name="T13" fmla="*/ 16 h 16"/>
                    <a:gd name="T14" fmla="*/ 8 w 20"/>
                    <a:gd name="T15" fmla="*/ 16 h 16"/>
                    <a:gd name="T16" fmla="*/ 2 w 20"/>
                    <a:gd name="T17" fmla="*/ 15 h 16"/>
                    <a:gd name="T18" fmla="*/ 3 w 20"/>
                    <a:gd name="T19" fmla="*/ 0 h 16"/>
                    <a:gd name="T20" fmla="*/ 10 w 20"/>
                    <a:gd name="T21" fmla="*/ 1 h 16"/>
                    <a:gd name="T22" fmla="*/ 9 w 20"/>
                    <a:gd name="T23" fmla="*/ 16 h 16"/>
                    <a:gd name="T24" fmla="*/ 15 w 20"/>
                    <a:gd name="T25" fmla="*/ 16 h 16"/>
                    <a:gd name="T26" fmla="*/ 15 w 20"/>
                    <a:gd name="T27" fmla="*/ 16 h 16"/>
                    <a:gd name="T28" fmla="*/ 9 w 20"/>
                    <a:gd name="T29" fmla="*/ 16 h 16"/>
                    <a:gd name="T30" fmla="*/ 9 w 20"/>
                    <a:gd name="T31" fmla="*/ 1 h 16"/>
                    <a:gd name="T32" fmla="*/ 15 w 20"/>
                    <a:gd name="T33" fmla="*/ 1 h 16"/>
                    <a:gd name="T34" fmla="*/ 15 w 20"/>
                    <a:gd name="T35" fmla="*/ 16 h 16"/>
                    <a:gd name="T36" fmla="*/ 20 w 20"/>
                    <a:gd name="T37" fmla="*/ 16 h 16"/>
                    <a:gd name="T38" fmla="*/ 15 w 20"/>
                    <a:gd name="T39" fmla="*/ 16 h 16"/>
                    <a:gd name="T40" fmla="*/ 15 w 20"/>
                    <a:gd name="T41" fmla="*/ 0 h 16"/>
                    <a:gd name="T42" fmla="*/ 20 w 20"/>
                    <a:gd name="T43" fmla="*/ 0 h 16"/>
                    <a:gd name="T44" fmla="*/ 20 w 20"/>
                    <a:gd name="T4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0" h="16">
                      <a:moveTo>
                        <a:pt x="3" y="0"/>
                      </a:moveTo>
                      <a:lnTo>
                        <a:pt x="3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  <a:moveTo>
                        <a:pt x="9" y="16"/>
                      </a:moveTo>
                      <a:lnTo>
                        <a:pt x="8" y="16"/>
                      </a:lnTo>
                      <a:lnTo>
                        <a:pt x="2" y="15"/>
                      </a:lnTo>
                      <a:lnTo>
                        <a:pt x="3" y="0"/>
                      </a:lnTo>
                      <a:lnTo>
                        <a:pt x="10" y="1"/>
                      </a:lnTo>
                      <a:lnTo>
                        <a:pt x="9" y="16"/>
                      </a:lnTo>
                      <a:close/>
                      <a:moveTo>
                        <a:pt x="15" y="16"/>
                      </a:moveTo>
                      <a:lnTo>
                        <a:pt x="15" y="16"/>
                      </a:lnTo>
                      <a:lnTo>
                        <a:pt x="9" y="16"/>
                      </a:lnTo>
                      <a:lnTo>
                        <a:pt x="9" y="1"/>
                      </a:lnTo>
                      <a:lnTo>
                        <a:pt x="15" y="1"/>
                      </a:lnTo>
                      <a:lnTo>
                        <a:pt x="15" y="16"/>
                      </a:lnTo>
                      <a:close/>
                      <a:moveTo>
                        <a:pt x="20" y="16"/>
                      </a:moveTo>
                      <a:lnTo>
                        <a:pt x="15" y="16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1" name="Freeform 1530"/>
                <p:cNvSpPr>
                  <a:spLocks noEditPoints="1"/>
                </p:cNvSpPr>
                <p:nvPr/>
              </p:nvSpPr>
              <p:spPr bwMode="auto">
                <a:xfrm>
                  <a:off x="4788" y="3216"/>
                  <a:ext cx="5" cy="16"/>
                </a:xfrm>
                <a:custGeom>
                  <a:avLst/>
                  <a:gdLst>
                    <a:gd name="T0" fmla="*/ 2 w 5"/>
                    <a:gd name="T1" fmla="*/ 16 h 16"/>
                    <a:gd name="T2" fmla="*/ 2 w 5"/>
                    <a:gd name="T3" fmla="*/ 16 h 16"/>
                    <a:gd name="T4" fmla="*/ 0 w 5"/>
                    <a:gd name="T5" fmla="*/ 16 h 16"/>
                    <a:gd name="T6" fmla="*/ 0 w 5"/>
                    <a:gd name="T7" fmla="*/ 0 h 16"/>
                    <a:gd name="T8" fmla="*/ 2 w 5"/>
                    <a:gd name="T9" fmla="*/ 0 h 16"/>
                    <a:gd name="T10" fmla="*/ 2 w 5"/>
                    <a:gd name="T11" fmla="*/ 16 h 16"/>
                    <a:gd name="T12" fmla="*/ 5 w 5"/>
                    <a:gd name="T13" fmla="*/ 16 h 16"/>
                    <a:gd name="T14" fmla="*/ 2 w 5"/>
                    <a:gd name="T15" fmla="*/ 16 h 16"/>
                    <a:gd name="T16" fmla="*/ 2 w 5"/>
                    <a:gd name="T17" fmla="*/ 1 h 16"/>
                    <a:gd name="T18" fmla="*/ 5 w 5"/>
                    <a:gd name="T19" fmla="*/ 1 h 16"/>
                    <a:gd name="T20" fmla="*/ 5 w 5"/>
                    <a:gd name="T21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16">
                      <a:moveTo>
                        <a:pt x="2" y="16"/>
                      </a:moveTo>
                      <a:lnTo>
                        <a:pt x="2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6"/>
                      </a:lnTo>
                      <a:close/>
                      <a:moveTo>
                        <a:pt x="5" y="16"/>
                      </a:moveTo>
                      <a:lnTo>
                        <a:pt x="2" y="16"/>
                      </a:lnTo>
                      <a:lnTo>
                        <a:pt x="2" y="1"/>
                      </a:lnTo>
                      <a:lnTo>
                        <a:pt x="5" y="1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2" name="Freeform 1531"/>
                <p:cNvSpPr>
                  <a:spLocks noEditPoints="1"/>
                </p:cNvSpPr>
                <p:nvPr/>
              </p:nvSpPr>
              <p:spPr bwMode="auto">
                <a:xfrm>
                  <a:off x="4797" y="3216"/>
                  <a:ext cx="5" cy="16"/>
                </a:xfrm>
                <a:custGeom>
                  <a:avLst/>
                  <a:gdLst>
                    <a:gd name="T0" fmla="*/ 3 w 5"/>
                    <a:gd name="T1" fmla="*/ 16 h 16"/>
                    <a:gd name="T2" fmla="*/ 0 w 5"/>
                    <a:gd name="T3" fmla="*/ 16 h 16"/>
                    <a:gd name="T4" fmla="*/ 0 w 5"/>
                    <a:gd name="T5" fmla="*/ 0 h 16"/>
                    <a:gd name="T6" fmla="*/ 3 w 5"/>
                    <a:gd name="T7" fmla="*/ 0 h 16"/>
                    <a:gd name="T8" fmla="*/ 3 w 5"/>
                    <a:gd name="T9" fmla="*/ 16 h 16"/>
                    <a:gd name="T10" fmla="*/ 5 w 5"/>
                    <a:gd name="T11" fmla="*/ 16 h 16"/>
                    <a:gd name="T12" fmla="*/ 3 w 5"/>
                    <a:gd name="T13" fmla="*/ 16 h 16"/>
                    <a:gd name="T14" fmla="*/ 3 w 5"/>
                    <a:gd name="T15" fmla="*/ 0 h 16"/>
                    <a:gd name="T16" fmla="*/ 5 w 5"/>
                    <a:gd name="T17" fmla="*/ 0 h 16"/>
                    <a:gd name="T18" fmla="*/ 5 w 5"/>
                    <a:gd name="T1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6">
                      <a:moveTo>
                        <a:pt x="3" y="16"/>
                      </a:move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16"/>
                      </a:lnTo>
                      <a:close/>
                      <a:moveTo>
                        <a:pt x="5" y="16"/>
                      </a:moveTo>
                      <a:lnTo>
                        <a:pt x="3" y="16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3" name="Freeform 1532"/>
                <p:cNvSpPr>
                  <a:spLocks noEditPoints="1"/>
                </p:cNvSpPr>
                <p:nvPr/>
              </p:nvSpPr>
              <p:spPr bwMode="auto">
                <a:xfrm>
                  <a:off x="4807" y="3216"/>
                  <a:ext cx="20" cy="16"/>
                </a:xfrm>
                <a:custGeom>
                  <a:avLst/>
                  <a:gdLst>
                    <a:gd name="T0" fmla="*/ 2 w 20"/>
                    <a:gd name="T1" fmla="*/ 16 h 16"/>
                    <a:gd name="T2" fmla="*/ 2 w 20"/>
                    <a:gd name="T3" fmla="*/ 16 h 16"/>
                    <a:gd name="T4" fmla="*/ 0 w 20"/>
                    <a:gd name="T5" fmla="*/ 16 h 16"/>
                    <a:gd name="T6" fmla="*/ 0 w 20"/>
                    <a:gd name="T7" fmla="*/ 1 h 16"/>
                    <a:gd name="T8" fmla="*/ 2 w 20"/>
                    <a:gd name="T9" fmla="*/ 1 h 16"/>
                    <a:gd name="T10" fmla="*/ 2 w 20"/>
                    <a:gd name="T11" fmla="*/ 16 h 16"/>
                    <a:gd name="T12" fmla="*/ 6 w 20"/>
                    <a:gd name="T13" fmla="*/ 16 h 16"/>
                    <a:gd name="T14" fmla="*/ 2 w 20"/>
                    <a:gd name="T15" fmla="*/ 16 h 16"/>
                    <a:gd name="T16" fmla="*/ 2 w 20"/>
                    <a:gd name="T17" fmla="*/ 0 h 16"/>
                    <a:gd name="T18" fmla="*/ 6 w 20"/>
                    <a:gd name="T19" fmla="*/ 0 h 16"/>
                    <a:gd name="T20" fmla="*/ 6 w 20"/>
                    <a:gd name="T21" fmla="*/ 16 h 16"/>
                    <a:gd name="T22" fmla="*/ 9 w 20"/>
                    <a:gd name="T23" fmla="*/ 16 h 16"/>
                    <a:gd name="T24" fmla="*/ 6 w 20"/>
                    <a:gd name="T25" fmla="*/ 16 h 16"/>
                    <a:gd name="T26" fmla="*/ 6 w 20"/>
                    <a:gd name="T27" fmla="*/ 0 h 16"/>
                    <a:gd name="T28" fmla="*/ 9 w 20"/>
                    <a:gd name="T29" fmla="*/ 0 h 16"/>
                    <a:gd name="T30" fmla="*/ 9 w 20"/>
                    <a:gd name="T31" fmla="*/ 16 h 16"/>
                    <a:gd name="T32" fmla="*/ 12 w 20"/>
                    <a:gd name="T33" fmla="*/ 16 h 16"/>
                    <a:gd name="T34" fmla="*/ 9 w 20"/>
                    <a:gd name="T35" fmla="*/ 16 h 16"/>
                    <a:gd name="T36" fmla="*/ 9 w 20"/>
                    <a:gd name="T37" fmla="*/ 0 h 16"/>
                    <a:gd name="T38" fmla="*/ 12 w 20"/>
                    <a:gd name="T39" fmla="*/ 0 h 16"/>
                    <a:gd name="T40" fmla="*/ 12 w 20"/>
                    <a:gd name="T41" fmla="*/ 16 h 16"/>
                    <a:gd name="T42" fmla="*/ 15 w 20"/>
                    <a:gd name="T43" fmla="*/ 16 h 16"/>
                    <a:gd name="T44" fmla="*/ 12 w 20"/>
                    <a:gd name="T45" fmla="*/ 16 h 16"/>
                    <a:gd name="T46" fmla="*/ 12 w 20"/>
                    <a:gd name="T47" fmla="*/ 0 h 16"/>
                    <a:gd name="T48" fmla="*/ 15 w 20"/>
                    <a:gd name="T49" fmla="*/ 0 h 16"/>
                    <a:gd name="T50" fmla="*/ 15 w 20"/>
                    <a:gd name="T51" fmla="*/ 16 h 16"/>
                    <a:gd name="T52" fmla="*/ 17 w 20"/>
                    <a:gd name="T53" fmla="*/ 16 h 16"/>
                    <a:gd name="T54" fmla="*/ 17 w 20"/>
                    <a:gd name="T55" fmla="*/ 16 h 16"/>
                    <a:gd name="T56" fmla="*/ 15 w 20"/>
                    <a:gd name="T57" fmla="*/ 16 h 16"/>
                    <a:gd name="T58" fmla="*/ 15 w 20"/>
                    <a:gd name="T59" fmla="*/ 0 h 16"/>
                    <a:gd name="T60" fmla="*/ 17 w 20"/>
                    <a:gd name="T61" fmla="*/ 0 h 16"/>
                    <a:gd name="T62" fmla="*/ 17 w 20"/>
                    <a:gd name="T63" fmla="*/ 16 h 16"/>
                    <a:gd name="T64" fmla="*/ 18 w 20"/>
                    <a:gd name="T65" fmla="*/ 16 h 16"/>
                    <a:gd name="T66" fmla="*/ 18 w 20"/>
                    <a:gd name="T67" fmla="*/ 16 h 16"/>
                    <a:gd name="T68" fmla="*/ 17 w 20"/>
                    <a:gd name="T69" fmla="*/ 16 h 16"/>
                    <a:gd name="T70" fmla="*/ 17 w 20"/>
                    <a:gd name="T71" fmla="*/ 1 h 16"/>
                    <a:gd name="T72" fmla="*/ 18 w 20"/>
                    <a:gd name="T73" fmla="*/ 1 h 16"/>
                    <a:gd name="T74" fmla="*/ 18 w 20"/>
                    <a:gd name="T75" fmla="*/ 16 h 16"/>
                    <a:gd name="T76" fmla="*/ 20 w 20"/>
                    <a:gd name="T77" fmla="*/ 16 h 16"/>
                    <a:gd name="T78" fmla="*/ 18 w 20"/>
                    <a:gd name="T79" fmla="*/ 16 h 16"/>
                    <a:gd name="T80" fmla="*/ 18 w 20"/>
                    <a:gd name="T81" fmla="*/ 0 h 16"/>
                    <a:gd name="T82" fmla="*/ 20 w 20"/>
                    <a:gd name="T83" fmla="*/ 0 h 16"/>
                    <a:gd name="T84" fmla="*/ 20 w 20"/>
                    <a:gd name="T85" fmla="*/ 16 h 16"/>
                    <a:gd name="T86" fmla="*/ 20 w 20"/>
                    <a:gd name="T87" fmla="*/ 16 h 16"/>
                    <a:gd name="T88" fmla="*/ 20 w 20"/>
                    <a:gd name="T89" fmla="*/ 16 h 16"/>
                    <a:gd name="T90" fmla="*/ 20 w 20"/>
                    <a:gd name="T91" fmla="*/ 0 h 16"/>
                    <a:gd name="T92" fmla="*/ 20 w 20"/>
                    <a:gd name="T93" fmla="*/ 0 h 16"/>
                    <a:gd name="T94" fmla="*/ 20 w 20"/>
                    <a:gd name="T9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0" h="16">
                      <a:moveTo>
                        <a:pt x="2" y="16"/>
                      </a:moveTo>
                      <a:lnTo>
                        <a:pt x="2" y="16"/>
                      </a:lnTo>
                      <a:lnTo>
                        <a:pt x="0" y="16"/>
                      </a:ln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2" y="16"/>
                      </a:lnTo>
                      <a:close/>
                      <a:moveTo>
                        <a:pt x="6" y="16"/>
                      </a:moveTo>
                      <a:lnTo>
                        <a:pt x="2" y="16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16"/>
                      </a:lnTo>
                      <a:close/>
                      <a:moveTo>
                        <a:pt x="9" y="16"/>
                      </a:moveTo>
                      <a:lnTo>
                        <a:pt x="6" y="16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9" y="16"/>
                      </a:lnTo>
                      <a:close/>
                      <a:moveTo>
                        <a:pt x="12" y="16"/>
                      </a:moveTo>
                      <a:lnTo>
                        <a:pt x="9" y="16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2" y="16"/>
                      </a:lnTo>
                      <a:close/>
                      <a:moveTo>
                        <a:pt x="15" y="16"/>
                      </a:moveTo>
                      <a:lnTo>
                        <a:pt x="12" y="16"/>
                      </a:lnTo>
                      <a:lnTo>
                        <a:pt x="12" y="0"/>
                      </a:lnTo>
                      <a:lnTo>
                        <a:pt x="15" y="0"/>
                      </a:lnTo>
                      <a:lnTo>
                        <a:pt x="15" y="16"/>
                      </a:lnTo>
                      <a:close/>
                      <a:moveTo>
                        <a:pt x="17" y="16"/>
                      </a:moveTo>
                      <a:lnTo>
                        <a:pt x="17" y="16"/>
                      </a:lnTo>
                      <a:lnTo>
                        <a:pt x="15" y="16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7" y="16"/>
                      </a:lnTo>
                      <a:close/>
                      <a:moveTo>
                        <a:pt x="18" y="16"/>
                      </a:moveTo>
                      <a:lnTo>
                        <a:pt x="18" y="16"/>
                      </a:lnTo>
                      <a:lnTo>
                        <a:pt x="17" y="16"/>
                      </a:lnTo>
                      <a:lnTo>
                        <a:pt x="17" y="1"/>
                      </a:lnTo>
                      <a:lnTo>
                        <a:pt x="18" y="1"/>
                      </a:lnTo>
                      <a:lnTo>
                        <a:pt x="18" y="16"/>
                      </a:lnTo>
                      <a:close/>
                      <a:moveTo>
                        <a:pt x="20" y="16"/>
                      </a:moveTo>
                      <a:lnTo>
                        <a:pt x="18" y="16"/>
                      </a:lnTo>
                      <a:lnTo>
                        <a:pt x="18" y="0"/>
                      </a:lnTo>
                      <a:lnTo>
                        <a:pt x="20" y="0"/>
                      </a:lnTo>
                      <a:lnTo>
                        <a:pt x="20" y="16"/>
                      </a:lnTo>
                      <a:close/>
                      <a:moveTo>
                        <a:pt x="20" y="16"/>
                      </a:moveTo>
                      <a:lnTo>
                        <a:pt x="20" y="16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20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4" name="Rectangle 1533"/>
                <p:cNvSpPr>
                  <a:spLocks noChangeArrowheads="1"/>
                </p:cNvSpPr>
                <p:nvPr/>
              </p:nvSpPr>
              <p:spPr bwMode="auto">
                <a:xfrm>
                  <a:off x="4827" y="3217"/>
                  <a:ext cx="1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5" name="Freeform 1534"/>
                <p:cNvSpPr>
                  <a:spLocks/>
                </p:cNvSpPr>
                <p:nvPr/>
              </p:nvSpPr>
              <p:spPr bwMode="auto">
                <a:xfrm>
                  <a:off x="4762" y="3197"/>
                  <a:ext cx="16" cy="28"/>
                </a:xfrm>
                <a:custGeom>
                  <a:avLst/>
                  <a:gdLst>
                    <a:gd name="T0" fmla="*/ 16 w 16"/>
                    <a:gd name="T1" fmla="*/ 0 h 28"/>
                    <a:gd name="T2" fmla="*/ 16 w 16"/>
                    <a:gd name="T3" fmla="*/ 28 h 28"/>
                    <a:gd name="T4" fmla="*/ 0 w 16"/>
                    <a:gd name="T5" fmla="*/ 28 h 28"/>
                    <a:gd name="T6" fmla="*/ 1 w 16"/>
                    <a:gd name="T7" fmla="*/ 0 h 28"/>
                    <a:gd name="T8" fmla="*/ 16 w 16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8">
                      <a:moveTo>
                        <a:pt x="16" y="0"/>
                      </a:moveTo>
                      <a:lnTo>
                        <a:pt x="16" y="28"/>
                      </a:lnTo>
                      <a:lnTo>
                        <a:pt x="0" y="28"/>
                      </a:ln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6" name="Rectangle 1535"/>
                <p:cNvSpPr>
                  <a:spLocks noChangeArrowheads="1"/>
                </p:cNvSpPr>
                <p:nvPr/>
              </p:nvSpPr>
              <p:spPr bwMode="auto">
                <a:xfrm>
                  <a:off x="4687" y="3219"/>
                  <a:ext cx="16" cy="32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7" name="Rectangle 1536"/>
                <p:cNvSpPr>
                  <a:spLocks noChangeArrowheads="1"/>
                </p:cNvSpPr>
                <p:nvPr/>
              </p:nvSpPr>
              <p:spPr bwMode="auto">
                <a:xfrm>
                  <a:off x="4687" y="3199"/>
                  <a:ext cx="16" cy="10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8" name="Freeform 1537"/>
                <p:cNvSpPr>
                  <a:spLocks/>
                </p:cNvSpPr>
                <p:nvPr/>
              </p:nvSpPr>
              <p:spPr bwMode="auto">
                <a:xfrm>
                  <a:off x="4687" y="3140"/>
                  <a:ext cx="16" cy="49"/>
                </a:xfrm>
                <a:custGeom>
                  <a:avLst/>
                  <a:gdLst>
                    <a:gd name="T0" fmla="*/ 16 w 16"/>
                    <a:gd name="T1" fmla="*/ 0 h 49"/>
                    <a:gd name="T2" fmla="*/ 16 w 16"/>
                    <a:gd name="T3" fmla="*/ 49 h 49"/>
                    <a:gd name="T4" fmla="*/ 0 w 16"/>
                    <a:gd name="T5" fmla="*/ 49 h 49"/>
                    <a:gd name="T6" fmla="*/ 1 w 16"/>
                    <a:gd name="T7" fmla="*/ 0 h 49"/>
                    <a:gd name="T8" fmla="*/ 16 w 16"/>
                    <a:gd name="T9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9">
                      <a:moveTo>
                        <a:pt x="16" y="0"/>
                      </a:moveTo>
                      <a:lnTo>
                        <a:pt x="16" y="49"/>
                      </a:lnTo>
                      <a:lnTo>
                        <a:pt x="0" y="49"/>
                      </a:lnTo>
                      <a:lnTo>
                        <a:pt x="1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19" name="Rectangle 1538"/>
                <p:cNvSpPr>
                  <a:spLocks noChangeArrowheads="1"/>
                </p:cNvSpPr>
                <p:nvPr/>
              </p:nvSpPr>
              <p:spPr bwMode="auto">
                <a:xfrm>
                  <a:off x="4688" y="3120"/>
                  <a:ext cx="15" cy="11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0" name="Freeform 1539"/>
                <p:cNvSpPr>
                  <a:spLocks/>
                </p:cNvSpPr>
                <p:nvPr/>
              </p:nvSpPr>
              <p:spPr bwMode="auto">
                <a:xfrm>
                  <a:off x="4688" y="3062"/>
                  <a:ext cx="16" cy="49"/>
                </a:xfrm>
                <a:custGeom>
                  <a:avLst/>
                  <a:gdLst>
                    <a:gd name="T0" fmla="*/ 16 w 16"/>
                    <a:gd name="T1" fmla="*/ 0 h 49"/>
                    <a:gd name="T2" fmla="*/ 15 w 16"/>
                    <a:gd name="T3" fmla="*/ 49 h 49"/>
                    <a:gd name="T4" fmla="*/ 0 w 16"/>
                    <a:gd name="T5" fmla="*/ 49 h 49"/>
                    <a:gd name="T6" fmla="*/ 0 w 16"/>
                    <a:gd name="T7" fmla="*/ 0 h 49"/>
                    <a:gd name="T8" fmla="*/ 16 w 16"/>
                    <a:gd name="T9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9">
                      <a:moveTo>
                        <a:pt x="16" y="0"/>
                      </a:moveTo>
                      <a:lnTo>
                        <a:pt x="15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1" name="Rectangle 1540"/>
                <p:cNvSpPr>
                  <a:spLocks noChangeArrowheads="1"/>
                </p:cNvSpPr>
                <p:nvPr/>
              </p:nvSpPr>
              <p:spPr bwMode="auto">
                <a:xfrm>
                  <a:off x="4688" y="3043"/>
                  <a:ext cx="16" cy="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2" name="Rectangle 1541"/>
                <p:cNvSpPr>
                  <a:spLocks noChangeArrowheads="1"/>
                </p:cNvSpPr>
                <p:nvPr/>
              </p:nvSpPr>
              <p:spPr bwMode="auto">
                <a:xfrm>
                  <a:off x="4688" y="3000"/>
                  <a:ext cx="16" cy="33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3" name="Rectangle 1542"/>
                <p:cNvSpPr>
                  <a:spLocks noChangeArrowheads="1"/>
                </p:cNvSpPr>
                <p:nvPr/>
              </p:nvSpPr>
              <p:spPr bwMode="auto">
                <a:xfrm>
                  <a:off x="4687" y="1272"/>
                  <a:ext cx="16" cy="30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4" name="Rectangle 1543"/>
                <p:cNvSpPr>
                  <a:spLocks noChangeArrowheads="1"/>
                </p:cNvSpPr>
                <p:nvPr/>
              </p:nvSpPr>
              <p:spPr bwMode="auto">
                <a:xfrm>
                  <a:off x="4687" y="1272"/>
                  <a:ext cx="16" cy="307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5" name="Rectangle 1544"/>
                <p:cNvSpPr>
                  <a:spLocks noChangeArrowheads="1"/>
                </p:cNvSpPr>
                <p:nvPr/>
              </p:nvSpPr>
              <p:spPr bwMode="auto">
                <a:xfrm>
                  <a:off x="4668" y="1452"/>
                  <a:ext cx="15" cy="6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6" name="Freeform 1545"/>
                <p:cNvSpPr>
                  <a:spLocks noEditPoints="1"/>
                </p:cNvSpPr>
                <p:nvPr/>
              </p:nvSpPr>
              <p:spPr bwMode="auto">
                <a:xfrm>
                  <a:off x="4676" y="1444"/>
                  <a:ext cx="46" cy="73"/>
                </a:xfrm>
                <a:custGeom>
                  <a:avLst/>
                  <a:gdLst>
                    <a:gd name="T0" fmla="*/ 39 w 46"/>
                    <a:gd name="T1" fmla="*/ 0 h 73"/>
                    <a:gd name="T2" fmla="*/ 46 w 46"/>
                    <a:gd name="T3" fmla="*/ 8 h 73"/>
                    <a:gd name="T4" fmla="*/ 46 w 46"/>
                    <a:gd name="T5" fmla="*/ 73 h 73"/>
                    <a:gd name="T6" fmla="*/ 31 w 46"/>
                    <a:gd name="T7" fmla="*/ 73 h 73"/>
                    <a:gd name="T8" fmla="*/ 31 w 46"/>
                    <a:gd name="T9" fmla="*/ 8 h 73"/>
                    <a:gd name="T10" fmla="*/ 39 w 46"/>
                    <a:gd name="T11" fmla="*/ 0 h 73"/>
                    <a:gd name="T12" fmla="*/ 0 w 46"/>
                    <a:gd name="T13" fmla="*/ 0 h 73"/>
                    <a:gd name="T14" fmla="*/ 39 w 46"/>
                    <a:gd name="T15" fmla="*/ 0 h 73"/>
                    <a:gd name="T16" fmla="*/ 39 w 46"/>
                    <a:gd name="T17" fmla="*/ 16 h 73"/>
                    <a:gd name="T18" fmla="*/ 0 w 46"/>
                    <a:gd name="T19" fmla="*/ 16 h 73"/>
                    <a:gd name="T20" fmla="*/ 0 w 46"/>
                    <a:gd name="T21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6" h="73">
                      <a:moveTo>
                        <a:pt x="39" y="0"/>
                      </a:moveTo>
                      <a:lnTo>
                        <a:pt x="46" y="8"/>
                      </a:lnTo>
                      <a:lnTo>
                        <a:pt x="46" y="73"/>
                      </a:lnTo>
                      <a:lnTo>
                        <a:pt x="31" y="73"/>
                      </a:lnTo>
                      <a:lnTo>
                        <a:pt x="31" y="8"/>
                      </a:lnTo>
                      <a:lnTo>
                        <a:pt x="39" y="0"/>
                      </a:lnTo>
                      <a:close/>
                      <a:moveTo>
                        <a:pt x="0" y="0"/>
                      </a:moveTo>
                      <a:lnTo>
                        <a:pt x="39" y="0"/>
                      </a:lnTo>
                      <a:lnTo>
                        <a:pt x="39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7" name="Rectangle 1546"/>
                <p:cNvSpPr>
                  <a:spLocks noChangeArrowheads="1"/>
                </p:cNvSpPr>
                <p:nvPr/>
              </p:nvSpPr>
              <p:spPr bwMode="auto">
                <a:xfrm>
                  <a:off x="4676" y="1476"/>
                  <a:ext cx="3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8" name="Rectangle 1547"/>
                <p:cNvSpPr>
                  <a:spLocks noChangeArrowheads="1"/>
                </p:cNvSpPr>
                <p:nvPr/>
              </p:nvSpPr>
              <p:spPr bwMode="auto">
                <a:xfrm>
                  <a:off x="4676" y="1509"/>
                  <a:ext cx="39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29" name="Rectangle 1548"/>
                <p:cNvSpPr>
                  <a:spLocks noChangeArrowheads="1"/>
                </p:cNvSpPr>
                <p:nvPr/>
              </p:nvSpPr>
              <p:spPr bwMode="auto">
                <a:xfrm>
                  <a:off x="4711" y="1052"/>
                  <a:ext cx="15" cy="109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0" name="Freeform 1549"/>
                <p:cNvSpPr>
                  <a:spLocks noEditPoints="1"/>
                </p:cNvSpPr>
                <p:nvPr/>
              </p:nvSpPr>
              <p:spPr bwMode="auto">
                <a:xfrm>
                  <a:off x="4547" y="1045"/>
                  <a:ext cx="171" cy="116"/>
                </a:xfrm>
                <a:custGeom>
                  <a:avLst/>
                  <a:gdLst>
                    <a:gd name="T0" fmla="*/ 8 w 171"/>
                    <a:gd name="T1" fmla="*/ 0 h 116"/>
                    <a:gd name="T2" fmla="*/ 15 w 171"/>
                    <a:gd name="T3" fmla="*/ 7 h 116"/>
                    <a:gd name="T4" fmla="*/ 15 w 171"/>
                    <a:gd name="T5" fmla="*/ 116 h 116"/>
                    <a:gd name="T6" fmla="*/ 0 w 171"/>
                    <a:gd name="T7" fmla="*/ 116 h 116"/>
                    <a:gd name="T8" fmla="*/ 0 w 171"/>
                    <a:gd name="T9" fmla="*/ 7 h 116"/>
                    <a:gd name="T10" fmla="*/ 8 w 171"/>
                    <a:gd name="T11" fmla="*/ 0 h 116"/>
                    <a:gd name="T12" fmla="*/ 171 w 171"/>
                    <a:gd name="T13" fmla="*/ 15 h 116"/>
                    <a:gd name="T14" fmla="*/ 8 w 171"/>
                    <a:gd name="T15" fmla="*/ 15 h 116"/>
                    <a:gd name="T16" fmla="*/ 8 w 171"/>
                    <a:gd name="T17" fmla="*/ 0 h 116"/>
                    <a:gd name="T18" fmla="*/ 171 w 171"/>
                    <a:gd name="T19" fmla="*/ 0 h 116"/>
                    <a:gd name="T20" fmla="*/ 171 w 171"/>
                    <a:gd name="T21" fmla="*/ 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1" h="116">
                      <a:moveTo>
                        <a:pt x="8" y="0"/>
                      </a:moveTo>
                      <a:lnTo>
                        <a:pt x="15" y="7"/>
                      </a:lnTo>
                      <a:lnTo>
                        <a:pt x="15" y="116"/>
                      </a:lnTo>
                      <a:lnTo>
                        <a:pt x="0" y="116"/>
                      </a:lnTo>
                      <a:lnTo>
                        <a:pt x="0" y="7"/>
                      </a:lnTo>
                      <a:lnTo>
                        <a:pt x="8" y="0"/>
                      </a:lnTo>
                      <a:close/>
                      <a:moveTo>
                        <a:pt x="171" y="15"/>
                      </a:move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171" y="0"/>
                      </a:lnTo>
                      <a:lnTo>
                        <a:pt x="171" y="1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1" name="Rectangle 1550"/>
                <p:cNvSpPr>
                  <a:spLocks noChangeArrowheads="1"/>
                </p:cNvSpPr>
                <p:nvPr/>
              </p:nvSpPr>
              <p:spPr bwMode="auto">
                <a:xfrm>
                  <a:off x="4555" y="1153"/>
                  <a:ext cx="16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2" name="Freeform 1551"/>
                <p:cNvSpPr>
                  <a:spLocks noEditPoints="1"/>
                </p:cNvSpPr>
                <p:nvPr/>
              </p:nvSpPr>
              <p:spPr bwMode="auto">
                <a:xfrm>
                  <a:off x="4621" y="1167"/>
                  <a:ext cx="31" cy="18"/>
                </a:xfrm>
                <a:custGeom>
                  <a:avLst/>
                  <a:gdLst>
                    <a:gd name="T0" fmla="*/ 0 w 31"/>
                    <a:gd name="T1" fmla="*/ 10 h 18"/>
                    <a:gd name="T2" fmla="*/ 7 w 31"/>
                    <a:gd name="T3" fmla="*/ 3 h 18"/>
                    <a:gd name="T4" fmla="*/ 23 w 31"/>
                    <a:gd name="T5" fmla="*/ 3 h 18"/>
                    <a:gd name="T6" fmla="*/ 23 w 31"/>
                    <a:gd name="T7" fmla="*/ 18 h 18"/>
                    <a:gd name="T8" fmla="*/ 7 w 31"/>
                    <a:gd name="T9" fmla="*/ 18 h 18"/>
                    <a:gd name="T10" fmla="*/ 0 w 31"/>
                    <a:gd name="T11" fmla="*/ 10 h 18"/>
                    <a:gd name="T12" fmla="*/ 7 w 31"/>
                    <a:gd name="T13" fmla="*/ 0 h 18"/>
                    <a:gd name="T14" fmla="*/ 15 w 31"/>
                    <a:gd name="T15" fmla="*/ 8 h 18"/>
                    <a:gd name="T16" fmla="*/ 15 w 31"/>
                    <a:gd name="T17" fmla="*/ 10 h 18"/>
                    <a:gd name="T18" fmla="*/ 0 w 31"/>
                    <a:gd name="T19" fmla="*/ 10 h 18"/>
                    <a:gd name="T20" fmla="*/ 0 w 31"/>
                    <a:gd name="T21" fmla="*/ 8 h 18"/>
                    <a:gd name="T22" fmla="*/ 7 w 31"/>
                    <a:gd name="T23" fmla="*/ 0 h 18"/>
                    <a:gd name="T24" fmla="*/ 31 w 31"/>
                    <a:gd name="T25" fmla="*/ 8 h 18"/>
                    <a:gd name="T26" fmla="*/ 23 w 31"/>
                    <a:gd name="T27" fmla="*/ 15 h 18"/>
                    <a:gd name="T28" fmla="*/ 7 w 31"/>
                    <a:gd name="T29" fmla="*/ 15 h 18"/>
                    <a:gd name="T30" fmla="*/ 7 w 31"/>
                    <a:gd name="T31" fmla="*/ 0 h 18"/>
                    <a:gd name="T32" fmla="*/ 23 w 31"/>
                    <a:gd name="T33" fmla="*/ 0 h 18"/>
                    <a:gd name="T34" fmla="*/ 31 w 31"/>
                    <a:gd name="T35" fmla="*/ 8 h 18"/>
                    <a:gd name="T36" fmla="*/ 23 w 31"/>
                    <a:gd name="T37" fmla="*/ 18 h 18"/>
                    <a:gd name="T38" fmla="*/ 15 w 31"/>
                    <a:gd name="T39" fmla="*/ 10 h 18"/>
                    <a:gd name="T40" fmla="*/ 15 w 31"/>
                    <a:gd name="T41" fmla="*/ 8 h 18"/>
                    <a:gd name="T42" fmla="*/ 31 w 31"/>
                    <a:gd name="T43" fmla="*/ 8 h 18"/>
                    <a:gd name="T44" fmla="*/ 31 w 31"/>
                    <a:gd name="T45" fmla="*/ 10 h 18"/>
                    <a:gd name="T46" fmla="*/ 23 w 31"/>
                    <a:gd name="T47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1" h="18">
                      <a:moveTo>
                        <a:pt x="0" y="10"/>
                      </a:moveTo>
                      <a:lnTo>
                        <a:pt x="7" y="3"/>
                      </a:lnTo>
                      <a:lnTo>
                        <a:pt x="23" y="3"/>
                      </a:lnTo>
                      <a:lnTo>
                        <a:pt x="23" y="18"/>
                      </a:lnTo>
                      <a:lnTo>
                        <a:pt x="7" y="18"/>
                      </a:lnTo>
                      <a:lnTo>
                        <a:pt x="0" y="10"/>
                      </a:lnTo>
                      <a:close/>
                      <a:moveTo>
                        <a:pt x="7" y="0"/>
                      </a:move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7" y="0"/>
                      </a:lnTo>
                      <a:close/>
                      <a:moveTo>
                        <a:pt x="31" y="8"/>
                      </a:moveTo>
                      <a:lnTo>
                        <a:pt x="23" y="15"/>
                      </a:lnTo>
                      <a:lnTo>
                        <a:pt x="7" y="15"/>
                      </a:lnTo>
                      <a:lnTo>
                        <a:pt x="7" y="0"/>
                      </a:lnTo>
                      <a:lnTo>
                        <a:pt x="23" y="0"/>
                      </a:lnTo>
                      <a:lnTo>
                        <a:pt x="31" y="8"/>
                      </a:lnTo>
                      <a:close/>
                      <a:moveTo>
                        <a:pt x="23" y="18"/>
                      </a:moveTo>
                      <a:lnTo>
                        <a:pt x="15" y="10"/>
                      </a:lnTo>
                      <a:lnTo>
                        <a:pt x="15" y="8"/>
                      </a:lnTo>
                      <a:lnTo>
                        <a:pt x="31" y="8"/>
                      </a:lnTo>
                      <a:lnTo>
                        <a:pt x="31" y="10"/>
                      </a:lnTo>
                      <a:lnTo>
                        <a:pt x="23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3" name="Rectangle 1552"/>
                <p:cNvSpPr>
                  <a:spLocks noChangeArrowheads="1"/>
                </p:cNvSpPr>
                <p:nvPr/>
              </p:nvSpPr>
              <p:spPr bwMode="auto">
                <a:xfrm>
                  <a:off x="4629" y="1174"/>
                  <a:ext cx="15" cy="4"/>
                </a:xfrm>
                <a:prstGeom prst="rect">
                  <a:avLst/>
                </a:prstGeom>
                <a:solidFill>
                  <a:srgbClr val="2A1F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4" name="Rectangle 1553"/>
                <p:cNvSpPr>
                  <a:spLocks noChangeArrowheads="1"/>
                </p:cNvSpPr>
                <p:nvPr/>
              </p:nvSpPr>
              <p:spPr bwMode="auto">
                <a:xfrm>
                  <a:off x="4576" y="1161"/>
                  <a:ext cx="16" cy="2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5" name="Rectangle 1554"/>
                <p:cNvSpPr>
                  <a:spLocks noChangeArrowheads="1"/>
                </p:cNvSpPr>
                <p:nvPr/>
              </p:nvSpPr>
              <p:spPr bwMode="auto">
                <a:xfrm>
                  <a:off x="4681" y="1161"/>
                  <a:ext cx="16" cy="24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6" name="Freeform 1555"/>
                <p:cNvSpPr>
                  <a:spLocks noEditPoints="1"/>
                </p:cNvSpPr>
                <p:nvPr/>
              </p:nvSpPr>
              <p:spPr bwMode="auto">
                <a:xfrm>
                  <a:off x="4580" y="1204"/>
                  <a:ext cx="112" cy="17"/>
                </a:xfrm>
                <a:custGeom>
                  <a:avLst/>
                  <a:gdLst>
                    <a:gd name="T0" fmla="*/ 112 w 112"/>
                    <a:gd name="T1" fmla="*/ 9 h 17"/>
                    <a:gd name="T2" fmla="*/ 105 w 112"/>
                    <a:gd name="T3" fmla="*/ 17 h 17"/>
                    <a:gd name="T4" fmla="*/ 8 w 112"/>
                    <a:gd name="T5" fmla="*/ 17 h 17"/>
                    <a:gd name="T6" fmla="*/ 8 w 112"/>
                    <a:gd name="T7" fmla="*/ 1 h 17"/>
                    <a:gd name="T8" fmla="*/ 105 w 112"/>
                    <a:gd name="T9" fmla="*/ 1 h 17"/>
                    <a:gd name="T10" fmla="*/ 112 w 112"/>
                    <a:gd name="T11" fmla="*/ 9 h 17"/>
                    <a:gd name="T12" fmla="*/ 105 w 112"/>
                    <a:gd name="T13" fmla="*/ 0 h 17"/>
                    <a:gd name="T14" fmla="*/ 112 w 112"/>
                    <a:gd name="T15" fmla="*/ 7 h 17"/>
                    <a:gd name="T16" fmla="*/ 112 w 112"/>
                    <a:gd name="T17" fmla="*/ 9 h 17"/>
                    <a:gd name="T18" fmla="*/ 97 w 112"/>
                    <a:gd name="T19" fmla="*/ 9 h 17"/>
                    <a:gd name="T20" fmla="*/ 97 w 112"/>
                    <a:gd name="T21" fmla="*/ 7 h 17"/>
                    <a:gd name="T22" fmla="*/ 105 w 112"/>
                    <a:gd name="T23" fmla="*/ 0 h 17"/>
                    <a:gd name="T24" fmla="*/ 0 w 112"/>
                    <a:gd name="T25" fmla="*/ 7 h 17"/>
                    <a:gd name="T26" fmla="*/ 8 w 112"/>
                    <a:gd name="T27" fmla="*/ 0 h 17"/>
                    <a:gd name="T28" fmla="*/ 105 w 112"/>
                    <a:gd name="T29" fmla="*/ 0 h 17"/>
                    <a:gd name="T30" fmla="*/ 105 w 112"/>
                    <a:gd name="T31" fmla="*/ 15 h 17"/>
                    <a:gd name="T32" fmla="*/ 8 w 112"/>
                    <a:gd name="T33" fmla="*/ 15 h 17"/>
                    <a:gd name="T34" fmla="*/ 0 w 112"/>
                    <a:gd name="T35" fmla="*/ 7 h 17"/>
                    <a:gd name="T36" fmla="*/ 8 w 112"/>
                    <a:gd name="T37" fmla="*/ 17 h 17"/>
                    <a:gd name="T38" fmla="*/ 0 w 112"/>
                    <a:gd name="T39" fmla="*/ 9 h 17"/>
                    <a:gd name="T40" fmla="*/ 0 w 112"/>
                    <a:gd name="T41" fmla="*/ 7 h 17"/>
                    <a:gd name="T42" fmla="*/ 16 w 112"/>
                    <a:gd name="T43" fmla="*/ 7 h 17"/>
                    <a:gd name="T44" fmla="*/ 16 w 112"/>
                    <a:gd name="T45" fmla="*/ 9 h 17"/>
                    <a:gd name="T46" fmla="*/ 8 w 112"/>
                    <a:gd name="T47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" h="17">
                      <a:moveTo>
                        <a:pt x="112" y="9"/>
                      </a:moveTo>
                      <a:lnTo>
                        <a:pt x="105" y="17"/>
                      </a:lnTo>
                      <a:lnTo>
                        <a:pt x="8" y="17"/>
                      </a:lnTo>
                      <a:lnTo>
                        <a:pt x="8" y="1"/>
                      </a:lnTo>
                      <a:lnTo>
                        <a:pt x="105" y="1"/>
                      </a:lnTo>
                      <a:lnTo>
                        <a:pt x="112" y="9"/>
                      </a:lnTo>
                      <a:close/>
                      <a:moveTo>
                        <a:pt x="105" y="0"/>
                      </a:moveTo>
                      <a:lnTo>
                        <a:pt x="112" y="7"/>
                      </a:lnTo>
                      <a:lnTo>
                        <a:pt x="112" y="9"/>
                      </a:lnTo>
                      <a:lnTo>
                        <a:pt x="97" y="9"/>
                      </a:lnTo>
                      <a:lnTo>
                        <a:pt x="97" y="7"/>
                      </a:lnTo>
                      <a:lnTo>
                        <a:pt x="105" y="0"/>
                      </a:lnTo>
                      <a:close/>
                      <a:moveTo>
                        <a:pt x="0" y="7"/>
                      </a:moveTo>
                      <a:lnTo>
                        <a:pt x="8" y="0"/>
                      </a:lnTo>
                      <a:lnTo>
                        <a:pt x="105" y="0"/>
                      </a:lnTo>
                      <a:lnTo>
                        <a:pt x="105" y="15"/>
                      </a:lnTo>
                      <a:lnTo>
                        <a:pt x="8" y="15"/>
                      </a:lnTo>
                      <a:lnTo>
                        <a:pt x="0" y="7"/>
                      </a:lnTo>
                      <a:close/>
                      <a:moveTo>
                        <a:pt x="8" y="17"/>
                      </a:move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16" y="7"/>
                      </a:lnTo>
                      <a:lnTo>
                        <a:pt x="16" y="9"/>
                      </a:lnTo>
                      <a:lnTo>
                        <a:pt x="8" y="17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7" name="Rectangle 1556"/>
                <p:cNvSpPr>
                  <a:spLocks noChangeArrowheads="1"/>
                </p:cNvSpPr>
                <p:nvPr/>
              </p:nvSpPr>
              <p:spPr bwMode="auto">
                <a:xfrm>
                  <a:off x="4525" y="1205"/>
                  <a:ext cx="223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8" name="Freeform 1557"/>
                <p:cNvSpPr>
                  <a:spLocks noEditPoints="1"/>
                </p:cNvSpPr>
                <p:nvPr/>
              </p:nvSpPr>
              <p:spPr bwMode="auto">
                <a:xfrm>
                  <a:off x="4517" y="1178"/>
                  <a:ext cx="239" cy="35"/>
                </a:xfrm>
                <a:custGeom>
                  <a:avLst/>
                  <a:gdLst>
                    <a:gd name="T0" fmla="*/ 8 w 239"/>
                    <a:gd name="T1" fmla="*/ 0 h 35"/>
                    <a:gd name="T2" fmla="*/ 15 w 239"/>
                    <a:gd name="T3" fmla="*/ 7 h 35"/>
                    <a:gd name="T4" fmla="*/ 15 w 239"/>
                    <a:gd name="T5" fmla="*/ 35 h 35"/>
                    <a:gd name="T6" fmla="*/ 0 w 239"/>
                    <a:gd name="T7" fmla="*/ 35 h 35"/>
                    <a:gd name="T8" fmla="*/ 0 w 239"/>
                    <a:gd name="T9" fmla="*/ 7 h 35"/>
                    <a:gd name="T10" fmla="*/ 8 w 239"/>
                    <a:gd name="T11" fmla="*/ 0 h 35"/>
                    <a:gd name="T12" fmla="*/ 239 w 239"/>
                    <a:gd name="T13" fmla="*/ 7 h 35"/>
                    <a:gd name="T14" fmla="*/ 231 w 239"/>
                    <a:gd name="T15" fmla="*/ 15 h 35"/>
                    <a:gd name="T16" fmla="*/ 8 w 239"/>
                    <a:gd name="T17" fmla="*/ 15 h 35"/>
                    <a:gd name="T18" fmla="*/ 8 w 239"/>
                    <a:gd name="T19" fmla="*/ 0 h 35"/>
                    <a:gd name="T20" fmla="*/ 231 w 239"/>
                    <a:gd name="T21" fmla="*/ 0 h 35"/>
                    <a:gd name="T22" fmla="*/ 239 w 239"/>
                    <a:gd name="T23" fmla="*/ 7 h 35"/>
                    <a:gd name="T24" fmla="*/ 224 w 239"/>
                    <a:gd name="T25" fmla="*/ 35 h 35"/>
                    <a:gd name="T26" fmla="*/ 224 w 239"/>
                    <a:gd name="T27" fmla="*/ 7 h 35"/>
                    <a:gd name="T28" fmla="*/ 239 w 239"/>
                    <a:gd name="T29" fmla="*/ 7 h 35"/>
                    <a:gd name="T30" fmla="*/ 239 w 239"/>
                    <a:gd name="T31" fmla="*/ 35 h 35"/>
                    <a:gd name="T32" fmla="*/ 224 w 239"/>
                    <a:gd name="T33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9" h="35">
                      <a:moveTo>
                        <a:pt x="8" y="0"/>
                      </a:moveTo>
                      <a:lnTo>
                        <a:pt x="15" y="7"/>
                      </a:lnTo>
                      <a:lnTo>
                        <a:pt x="15" y="35"/>
                      </a:lnTo>
                      <a:lnTo>
                        <a:pt x="0" y="35"/>
                      </a:lnTo>
                      <a:lnTo>
                        <a:pt x="0" y="7"/>
                      </a:lnTo>
                      <a:lnTo>
                        <a:pt x="8" y="0"/>
                      </a:lnTo>
                      <a:close/>
                      <a:moveTo>
                        <a:pt x="239" y="7"/>
                      </a:moveTo>
                      <a:lnTo>
                        <a:pt x="231" y="15"/>
                      </a:ln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231" y="0"/>
                      </a:lnTo>
                      <a:lnTo>
                        <a:pt x="239" y="7"/>
                      </a:lnTo>
                      <a:close/>
                      <a:moveTo>
                        <a:pt x="224" y="35"/>
                      </a:moveTo>
                      <a:lnTo>
                        <a:pt x="224" y="7"/>
                      </a:lnTo>
                      <a:lnTo>
                        <a:pt x="239" y="7"/>
                      </a:lnTo>
                      <a:lnTo>
                        <a:pt x="239" y="35"/>
                      </a:lnTo>
                      <a:lnTo>
                        <a:pt x="224" y="3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39" name="Freeform 1558"/>
                <p:cNvSpPr>
                  <a:spLocks noEditPoints="1"/>
                </p:cNvSpPr>
                <p:nvPr/>
              </p:nvSpPr>
              <p:spPr bwMode="auto">
                <a:xfrm>
                  <a:off x="4540" y="1203"/>
                  <a:ext cx="193" cy="18"/>
                </a:xfrm>
                <a:custGeom>
                  <a:avLst/>
                  <a:gdLst>
                    <a:gd name="T0" fmla="*/ 193 w 193"/>
                    <a:gd name="T1" fmla="*/ 10 h 18"/>
                    <a:gd name="T2" fmla="*/ 185 w 193"/>
                    <a:gd name="T3" fmla="*/ 18 h 18"/>
                    <a:gd name="T4" fmla="*/ 8 w 193"/>
                    <a:gd name="T5" fmla="*/ 18 h 18"/>
                    <a:gd name="T6" fmla="*/ 8 w 193"/>
                    <a:gd name="T7" fmla="*/ 2 h 18"/>
                    <a:gd name="T8" fmla="*/ 185 w 193"/>
                    <a:gd name="T9" fmla="*/ 2 h 18"/>
                    <a:gd name="T10" fmla="*/ 193 w 193"/>
                    <a:gd name="T11" fmla="*/ 10 h 18"/>
                    <a:gd name="T12" fmla="*/ 185 w 193"/>
                    <a:gd name="T13" fmla="*/ 0 h 18"/>
                    <a:gd name="T14" fmla="*/ 193 w 193"/>
                    <a:gd name="T15" fmla="*/ 7 h 18"/>
                    <a:gd name="T16" fmla="*/ 193 w 193"/>
                    <a:gd name="T17" fmla="*/ 10 h 18"/>
                    <a:gd name="T18" fmla="*/ 177 w 193"/>
                    <a:gd name="T19" fmla="*/ 10 h 18"/>
                    <a:gd name="T20" fmla="*/ 177 w 193"/>
                    <a:gd name="T21" fmla="*/ 7 h 18"/>
                    <a:gd name="T22" fmla="*/ 185 w 193"/>
                    <a:gd name="T23" fmla="*/ 0 h 18"/>
                    <a:gd name="T24" fmla="*/ 0 w 193"/>
                    <a:gd name="T25" fmla="*/ 7 h 18"/>
                    <a:gd name="T26" fmla="*/ 8 w 193"/>
                    <a:gd name="T27" fmla="*/ 0 h 18"/>
                    <a:gd name="T28" fmla="*/ 185 w 193"/>
                    <a:gd name="T29" fmla="*/ 0 h 18"/>
                    <a:gd name="T30" fmla="*/ 185 w 193"/>
                    <a:gd name="T31" fmla="*/ 15 h 18"/>
                    <a:gd name="T32" fmla="*/ 8 w 193"/>
                    <a:gd name="T33" fmla="*/ 15 h 18"/>
                    <a:gd name="T34" fmla="*/ 0 w 193"/>
                    <a:gd name="T35" fmla="*/ 7 h 18"/>
                    <a:gd name="T36" fmla="*/ 8 w 193"/>
                    <a:gd name="T37" fmla="*/ 18 h 18"/>
                    <a:gd name="T38" fmla="*/ 0 w 193"/>
                    <a:gd name="T39" fmla="*/ 10 h 18"/>
                    <a:gd name="T40" fmla="*/ 0 w 193"/>
                    <a:gd name="T41" fmla="*/ 7 h 18"/>
                    <a:gd name="T42" fmla="*/ 16 w 193"/>
                    <a:gd name="T43" fmla="*/ 7 h 18"/>
                    <a:gd name="T44" fmla="*/ 16 w 193"/>
                    <a:gd name="T45" fmla="*/ 10 h 18"/>
                    <a:gd name="T46" fmla="*/ 8 w 193"/>
                    <a:gd name="T47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93" h="18">
                      <a:moveTo>
                        <a:pt x="193" y="10"/>
                      </a:moveTo>
                      <a:lnTo>
                        <a:pt x="185" y="18"/>
                      </a:lnTo>
                      <a:lnTo>
                        <a:pt x="8" y="18"/>
                      </a:lnTo>
                      <a:lnTo>
                        <a:pt x="8" y="2"/>
                      </a:lnTo>
                      <a:lnTo>
                        <a:pt x="185" y="2"/>
                      </a:lnTo>
                      <a:lnTo>
                        <a:pt x="193" y="10"/>
                      </a:lnTo>
                      <a:close/>
                      <a:moveTo>
                        <a:pt x="185" y="0"/>
                      </a:moveTo>
                      <a:lnTo>
                        <a:pt x="193" y="7"/>
                      </a:lnTo>
                      <a:lnTo>
                        <a:pt x="193" y="10"/>
                      </a:lnTo>
                      <a:lnTo>
                        <a:pt x="177" y="10"/>
                      </a:lnTo>
                      <a:lnTo>
                        <a:pt x="177" y="7"/>
                      </a:lnTo>
                      <a:lnTo>
                        <a:pt x="185" y="0"/>
                      </a:lnTo>
                      <a:close/>
                      <a:moveTo>
                        <a:pt x="0" y="7"/>
                      </a:moveTo>
                      <a:lnTo>
                        <a:pt x="8" y="0"/>
                      </a:lnTo>
                      <a:lnTo>
                        <a:pt x="185" y="0"/>
                      </a:lnTo>
                      <a:lnTo>
                        <a:pt x="185" y="15"/>
                      </a:lnTo>
                      <a:lnTo>
                        <a:pt x="8" y="15"/>
                      </a:lnTo>
                      <a:lnTo>
                        <a:pt x="0" y="7"/>
                      </a:lnTo>
                      <a:close/>
                      <a:moveTo>
                        <a:pt x="8" y="18"/>
                      </a:move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6" y="7"/>
                      </a:lnTo>
                      <a:lnTo>
                        <a:pt x="16" y="10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0" name="Rectangle 1559"/>
                <p:cNvSpPr>
                  <a:spLocks noChangeArrowheads="1"/>
                </p:cNvSpPr>
                <p:nvPr/>
              </p:nvSpPr>
              <p:spPr bwMode="auto">
                <a:xfrm>
                  <a:off x="4738" y="1273"/>
                  <a:ext cx="36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1" name="Freeform 1560"/>
                <p:cNvSpPr>
                  <a:spLocks/>
                </p:cNvSpPr>
                <p:nvPr/>
              </p:nvSpPr>
              <p:spPr bwMode="auto">
                <a:xfrm>
                  <a:off x="4735" y="1278"/>
                  <a:ext cx="12" cy="16"/>
                </a:xfrm>
                <a:custGeom>
                  <a:avLst/>
                  <a:gdLst>
                    <a:gd name="T0" fmla="*/ 5 w 12"/>
                    <a:gd name="T1" fmla="*/ 0 h 16"/>
                    <a:gd name="T2" fmla="*/ 12 w 12"/>
                    <a:gd name="T3" fmla="*/ 2 h 16"/>
                    <a:gd name="T4" fmla="*/ 6 w 12"/>
                    <a:gd name="T5" fmla="*/ 16 h 16"/>
                    <a:gd name="T6" fmla="*/ 0 w 12"/>
                    <a:gd name="T7" fmla="*/ 14 h 16"/>
                    <a:gd name="T8" fmla="*/ 5 w 12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5" y="0"/>
                      </a:moveTo>
                      <a:lnTo>
                        <a:pt x="12" y="2"/>
                      </a:lnTo>
                      <a:lnTo>
                        <a:pt x="6" y="16"/>
                      </a:lnTo>
                      <a:lnTo>
                        <a:pt x="0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2" name="Freeform 1561"/>
                <p:cNvSpPr>
                  <a:spLocks/>
                </p:cNvSpPr>
                <p:nvPr/>
              </p:nvSpPr>
              <p:spPr bwMode="auto">
                <a:xfrm>
                  <a:off x="4732" y="1275"/>
                  <a:ext cx="12" cy="13"/>
                </a:xfrm>
                <a:custGeom>
                  <a:avLst/>
                  <a:gdLst>
                    <a:gd name="T0" fmla="*/ 12 w 12"/>
                    <a:gd name="T1" fmla="*/ 12 h 13"/>
                    <a:gd name="T2" fmla="*/ 11 w 12"/>
                    <a:gd name="T3" fmla="*/ 13 h 13"/>
                    <a:gd name="T4" fmla="*/ 0 w 12"/>
                    <a:gd name="T5" fmla="*/ 2 h 13"/>
                    <a:gd name="T6" fmla="*/ 1 w 12"/>
                    <a:gd name="T7" fmla="*/ 0 h 13"/>
                    <a:gd name="T8" fmla="*/ 12 w 1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12" y="12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3" name="Freeform 1562"/>
                <p:cNvSpPr>
                  <a:spLocks/>
                </p:cNvSpPr>
                <p:nvPr/>
              </p:nvSpPr>
              <p:spPr bwMode="auto">
                <a:xfrm>
                  <a:off x="4732" y="1275"/>
                  <a:ext cx="14" cy="15"/>
                </a:xfrm>
                <a:custGeom>
                  <a:avLst/>
                  <a:gdLst>
                    <a:gd name="T0" fmla="*/ 14 w 14"/>
                    <a:gd name="T1" fmla="*/ 12 h 15"/>
                    <a:gd name="T2" fmla="*/ 11 w 14"/>
                    <a:gd name="T3" fmla="*/ 15 h 15"/>
                    <a:gd name="T4" fmla="*/ 0 w 14"/>
                    <a:gd name="T5" fmla="*/ 3 h 15"/>
                    <a:gd name="T6" fmla="*/ 4 w 14"/>
                    <a:gd name="T7" fmla="*/ 0 h 15"/>
                    <a:gd name="T8" fmla="*/ 14 w 14"/>
                    <a:gd name="T9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5">
                      <a:moveTo>
                        <a:pt x="14" y="12"/>
                      </a:moveTo>
                      <a:lnTo>
                        <a:pt x="11" y="15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4" name="Freeform 1563"/>
                <p:cNvSpPr>
                  <a:spLocks/>
                </p:cNvSpPr>
                <p:nvPr/>
              </p:nvSpPr>
              <p:spPr bwMode="auto">
                <a:xfrm>
                  <a:off x="4733" y="1275"/>
                  <a:ext cx="15" cy="16"/>
                </a:xfrm>
                <a:custGeom>
                  <a:avLst/>
                  <a:gdLst>
                    <a:gd name="T0" fmla="*/ 15 w 15"/>
                    <a:gd name="T1" fmla="*/ 12 h 16"/>
                    <a:gd name="T2" fmla="*/ 11 w 15"/>
                    <a:gd name="T3" fmla="*/ 16 h 16"/>
                    <a:gd name="T4" fmla="*/ 0 w 15"/>
                    <a:gd name="T5" fmla="*/ 5 h 16"/>
                    <a:gd name="T6" fmla="*/ 4 w 15"/>
                    <a:gd name="T7" fmla="*/ 0 h 16"/>
                    <a:gd name="T8" fmla="*/ 15 w 15"/>
                    <a:gd name="T9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6">
                      <a:moveTo>
                        <a:pt x="15" y="12"/>
                      </a:moveTo>
                      <a:lnTo>
                        <a:pt x="11" y="16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5" name="Freeform 1564"/>
                <p:cNvSpPr>
                  <a:spLocks/>
                </p:cNvSpPr>
                <p:nvPr/>
              </p:nvSpPr>
              <p:spPr bwMode="auto">
                <a:xfrm>
                  <a:off x="4734" y="1275"/>
                  <a:ext cx="16" cy="16"/>
                </a:xfrm>
                <a:custGeom>
                  <a:avLst/>
                  <a:gdLst>
                    <a:gd name="T0" fmla="*/ 16 w 16"/>
                    <a:gd name="T1" fmla="*/ 12 h 16"/>
                    <a:gd name="T2" fmla="*/ 11 w 16"/>
                    <a:gd name="T3" fmla="*/ 16 h 16"/>
                    <a:gd name="T4" fmla="*/ 0 w 16"/>
                    <a:gd name="T5" fmla="*/ 5 h 16"/>
                    <a:gd name="T6" fmla="*/ 5 w 16"/>
                    <a:gd name="T7" fmla="*/ 0 h 16"/>
                    <a:gd name="T8" fmla="*/ 16 w 16"/>
                    <a:gd name="T9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16" y="12"/>
                      </a:moveTo>
                      <a:lnTo>
                        <a:pt x="11" y="16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6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6" name="Freeform 1565"/>
                <p:cNvSpPr>
                  <a:spLocks/>
                </p:cNvSpPr>
                <p:nvPr/>
              </p:nvSpPr>
              <p:spPr bwMode="auto">
                <a:xfrm>
                  <a:off x="4736" y="1277"/>
                  <a:ext cx="13" cy="15"/>
                </a:xfrm>
                <a:custGeom>
                  <a:avLst/>
                  <a:gdLst>
                    <a:gd name="T0" fmla="*/ 13 w 13"/>
                    <a:gd name="T1" fmla="*/ 12 h 15"/>
                    <a:gd name="T2" fmla="*/ 10 w 13"/>
                    <a:gd name="T3" fmla="*/ 15 h 15"/>
                    <a:gd name="T4" fmla="*/ 0 w 13"/>
                    <a:gd name="T5" fmla="*/ 3 h 15"/>
                    <a:gd name="T6" fmla="*/ 3 w 13"/>
                    <a:gd name="T7" fmla="*/ 0 h 15"/>
                    <a:gd name="T8" fmla="*/ 13 w 13"/>
                    <a:gd name="T9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5">
                      <a:moveTo>
                        <a:pt x="13" y="12"/>
                      </a:moveTo>
                      <a:lnTo>
                        <a:pt x="10" y="15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3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7" name="Freeform 1566"/>
                <p:cNvSpPr>
                  <a:spLocks/>
                </p:cNvSpPr>
                <p:nvPr/>
              </p:nvSpPr>
              <p:spPr bwMode="auto">
                <a:xfrm>
                  <a:off x="4737" y="1279"/>
                  <a:ext cx="14" cy="13"/>
                </a:xfrm>
                <a:custGeom>
                  <a:avLst/>
                  <a:gdLst>
                    <a:gd name="T0" fmla="*/ 14 w 14"/>
                    <a:gd name="T1" fmla="*/ 10 h 13"/>
                    <a:gd name="T2" fmla="*/ 11 w 14"/>
                    <a:gd name="T3" fmla="*/ 13 h 13"/>
                    <a:gd name="T4" fmla="*/ 0 w 14"/>
                    <a:gd name="T5" fmla="*/ 3 h 13"/>
                    <a:gd name="T6" fmla="*/ 3 w 14"/>
                    <a:gd name="T7" fmla="*/ 0 h 13"/>
                    <a:gd name="T8" fmla="*/ 14 w 14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0"/>
                      </a:move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8" name="Freeform 1567"/>
                <p:cNvSpPr>
                  <a:spLocks/>
                </p:cNvSpPr>
                <p:nvPr/>
              </p:nvSpPr>
              <p:spPr bwMode="auto">
                <a:xfrm>
                  <a:off x="4738" y="1279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1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49" name="Freeform 1568"/>
                <p:cNvSpPr>
                  <a:spLocks/>
                </p:cNvSpPr>
                <p:nvPr/>
              </p:nvSpPr>
              <p:spPr bwMode="auto">
                <a:xfrm>
                  <a:off x="4739" y="1281"/>
                  <a:ext cx="13" cy="13"/>
                </a:xfrm>
                <a:custGeom>
                  <a:avLst/>
                  <a:gdLst>
                    <a:gd name="T0" fmla="*/ 13 w 13"/>
                    <a:gd name="T1" fmla="*/ 10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0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0" name="Freeform 1569"/>
                <p:cNvSpPr>
                  <a:spLocks/>
                </p:cNvSpPr>
                <p:nvPr/>
              </p:nvSpPr>
              <p:spPr bwMode="auto">
                <a:xfrm>
                  <a:off x="4738" y="1283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1" name="Freeform 1570"/>
                <p:cNvSpPr>
                  <a:spLocks/>
                </p:cNvSpPr>
                <p:nvPr/>
              </p:nvSpPr>
              <p:spPr bwMode="auto">
                <a:xfrm>
                  <a:off x="4739" y="1284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2" name="Freeform 1571"/>
                <p:cNvSpPr>
                  <a:spLocks/>
                </p:cNvSpPr>
                <p:nvPr/>
              </p:nvSpPr>
              <p:spPr bwMode="auto">
                <a:xfrm>
                  <a:off x="4739" y="1286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3" name="Freeform 1572"/>
                <p:cNvSpPr>
                  <a:spLocks/>
                </p:cNvSpPr>
                <p:nvPr/>
              </p:nvSpPr>
              <p:spPr bwMode="auto">
                <a:xfrm>
                  <a:off x="4739" y="1288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4" name="Freeform 1573"/>
                <p:cNvSpPr>
                  <a:spLocks/>
                </p:cNvSpPr>
                <p:nvPr/>
              </p:nvSpPr>
              <p:spPr bwMode="auto">
                <a:xfrm>
                  <a:off x="4739" y="1290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5" name="Freeform 1574"/>
                <p:cNvSpPr>
                  <a:spLocks/>
                </p:cNvSpPr>
                <p:nvPr/>
              </p:nvSpPr>
              <p:spPr bwMode="auto">
                <a:xfrm>
                  <a:off x="4738" y="1292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6" name="Freeform 1575"/>
                <p:cNvSpPr>
                  <a:spLocks/>
                </p:cNvSpPr>
                <p:nvPr/>
              </p:nvSpPr>
              <p:spPr bwMode="auto">
                <a:xfrm>
                  <a:off x="4739" y="1293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7" name="Freeform 1576"/>
                <p:cNvSpPr>
                  <a:spLocks/>
                </p:cNvSpPr>
                <p:nvPr/>
              </p:nvSpPr>
              <p:spPr bwMode="auto">
                <a:xfrm>
                  <a:off x="4738" y="1295"/>
                  <a:ext cx="15" cy="14"/>
                </a:xfrm>
                <a:custGeom>
                  <a:avLst/>
                  <a:gdLst>
                    <a:gd name="T0" fmla="*/ 15 w 15"/>
                    <a:gd name="T1" fmla="*/ 11 h 14"/>
                    <a:gd name="T2" fmla="*/ 12 w 15"/>
                    <a:gd name="T3" fmla="*/ 14 h 14"/>
                    <a:gd name="T4" fmla="*/ 0 w 15"/>
                    <a:gd name="T5" fmla="*/ 3 h 14"/>
                    <a:gd name="T6" fmla="*/ 3 w 15"/>
                    <a:gd name="T7" fmla="*/ 0 h 14"/>
                    <a:gd name="T8" fmla="*/ 15 w 15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5" y="11"/>
                      </a:moveTo>
                      <a:lnTo>
                        <a:pt x="12" y="14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8" name="Freeform 1577"/>
                <p:cNvSpPr>
                  <a:spLocks/>
                </p:cNvSpPr>
                <p:nvPr/>
              </p:nvSpPr>
              <p:spPr bwMode="auto">
                <a:xfrm>
                  <a:off x="4739" y="1297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59" name="Freeform 1578"/>
                <p:cNvSpPr>
                  <a:spLocks/>
                </p:cNvSpPr>
                <p:nvPr/>
              </p:nvSpPr>
              <p:spPr bwMode="auto">
                <a:xfrm>
                  <a:off x="4739" y="1299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0" name="Freeform 1579"/>
                <p:cNvSpPr>
                  <a:spLocks/>
                </p:cNvSpPr>
                <p:nvPr/>
              </p:nvSpPr>
              <p:spPr bwMode="auto">
                <a:xfrm>
                  <a:off x="4739" y="1301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1" name="Freeform 1580"/>
                <p:cNvSpPr>
                  <a:spLocks/>
                </p:cNvSpPr>
                <p:nvPr/>
              </p:nvSpPr>
              <p:spPr bwMode="auto">
                <a:xfrm>
                  <a:off x="4739" y="1302"/>
                  <a:ext cx="13" cy="14"/>
                </a:xfrm>
                <a:custGeom>
                  <a:avLst/>
                  <a:gdLst>
                    <a:gd name="T0" fmla="*/ 13 w 13"/>
                    <a:gd name="T1" fmla="*/ 12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2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2" name="Freeform 1581"/>
                <p:cNvSpPr>
                  <a:spLocks/>
                </p:cNvSpPr>
                <p:nvPr/>
              </p:nvSpPr>
              <p:spPr bwMode="auto">
                <a:xfrm>
                  <a:off x="4738" y="1305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3" name="Freeform 1582"/>
                <p:cNvSpPr>
                  <a:spLocks/>
                </p:cNvSpPr>
                <p:nvPr/>
              </p:nvSpPr>
              <p:spPr bwMode="auto">
                <a:xfrm>
                  <a:off x="4739" y="1306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4" name="Freeform 1583"/>
                <p:cNvSpPr>
                  <a:spLocks/>
                </p:cNvSpPr>
                <p:nvPr/>
              </p:nvSpPr>
              <p:spPr bwMode="auto">
                <a:xfrm>
                  <a:off x="4738" y="1309"/>
                  <a:ext cx="15" cy="12"/>
                </a:xfrm>
                <a:custGeom>
                  <a:avLst/>
                  <a:gdLst>
                    <a:gd name="T0" fmla="*/ 15 w 15"/>
                    <a:gd name="T1" fmla="*/ 10 h 12"/>
                    <a:gd name="T2" fmla="*/ 12 w 15"/>
                    <a:gd name="T3" fmla="*/ 12 h 12"/>
                    <a:gd name="T4" fmla="*/ 0 w 15"/>
                    <a:gd name="T5" fmla="*/ 2 h 12"/>
                    <a:gd name="T6" fmla="*/ 3 w 15"/>
                    <a:gd name="T7" fmla="*/ 0 h 12"/>
                    <a:gd name="T8" fmla="*/ 15 w 15"/>
                    <a:gd name="T9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2">
                      <a:moveTo>
                        <a:pt x="15" y="10"/>
                      </a:moveTo>
                      <a:lnTo>
                        <a:pt x="12" y="12"/>
                      </a:ln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5" name="Freeform 1584"/>
                <p:cNvSpPr>
                  <a:spLocks/>
                </p:cNvSpPr>
                <p:nvPr/>
              </p:nvSpPr>
              <p:spPr bwMode="auto">
                <a:xfrm>
                  <a:off x="4739" y="1310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3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6" name="Freeform 1585"/>
                <p:cNvSpPr>
                  <a:spLocks/>
                </p:cNvSpPr>
                <p:nvPr/>
              </p:nvSpPr>
              <p:spPr bwMode="auto">
                <a:xfrm>
                  <a:off x="4739" y="1312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7" name="Freeform 1586"/>
                <p:cNvSpPr>
                  <a:spLocks/>
                </p:cNvSpPr>
                <p:nvPr/>
              </p:nvSpPr>
              <p:spPr bwMode="auto">
                <a:xfrm>
                  <a:off x="4739" y="1314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8" name="Freeform 1587"/>
                <p:cNvSpPr>
                  <a:spLocks/>
                </p:cNvSpPr>
                <p:nvPr/>
              </p:nvSpPr>
              <p:spPr bwMode="auto">
                <a:xfrm>
                  <a:off x="4739" y="1315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69" name="Freeform 1588"/>
                <p:cNvSpPr>
                  <a:spLocks/>
                </p:cNvSpPr>
                <p:nvPr/>
              </p:nvSpPr>
              <p:spPr bwMode="auto">
                <a:xfrm>
                  <a:off x="4739" y="1318"/>
                  <a:ext cx="13" cy="13"/>
                </a:xfrm>
                <a:custGeom>
                  <a:avLst/>
                  <a:gdLst>
                    <a:gd name="T0" fmla="*/ 13 w 13"/>
                    <a:gd name="T1" fmla="*/ 10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0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0" name="Freeform 1589"/>
                <p:cNvSpPr>
                  <a:spLocks/>
                </p:cNvSpPr>
                <p:nvPr/>
              </p:nvSpPr>
              <p:spPr bwMode="auto">
                <a:xfrm>
                  <a:off x="4739" y="1319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1" name="Freeform 1590"/>
                <p:cNvSpPr>
                  <a:spLocks/>
                </p:cNvSpPr>
                <p:nvPr/>
              </p:nvSpPr>
              <p:spPr bwMode="auto">
                <a:xfrm>
                  <a:off x="4738" y="1321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2" name="Freeform 1591"/>
                <p:cNvSpPr>
                  <a:spLocks/>
                </p:cNvSpPr>
                <p:nvPr/>
              </p:nvSpPr>
              <p:spPr bwMode="auto">
                <a:xfrm>
                  <a:off x="4739" y="1323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2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3" name="Freeform 1592"/>
                <p:cNvSpPr>
                  <a:spLocks/>
                </p:cNvSpPr>
                <p:nvPr/>
              </p:nvSpPr>
              <p:spPr bwMode="auto">
                <a:xfrm>
                  <a:off x="4738" y="1325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4" name="Freeform 1593"/>
                <p:cNvSpPr>
                  <a:spLocks/>
                </p:cNvSpPr>
                <p:nvPr/>
              </p:nvSpPr>
              <p:spPr bwMode="auto">
                <a:xfrm>
                  <a:off x="4739" y="1327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5" name="Freeform 1594"/>
                <p:cNvSpPr>
                  <a:spLocks/>
                </p:cNvSpPr>
                <p:nvPr/>
              </p:nvSpPr>
              <p:spPr bwMode="auto">
                <a:xfrm>
                  <a:off x="4739" y="1328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6" name="Freeform 1595"/>
                <p:cNvSpPr>
                  <a:spLocks/>
                </p:cNvSpPr>
                <p:nvPr/>
              </p:nvSpPr>
              <p:spPr bwMode="auto">
                <a:xfrm>
                  <a:off x="4739" y="1330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7" name="Freeform 1596"/>
                <p:cNvSpPr>
                  <a:spLocks/>
                </p:cNvSpPr>
                <p:nvPr/>
              </p:nvSpPr>
              <p:spPr bwMode="auto">
                <a:xfrm>
                  <a:off x="4795" y="1278"/>
                  <a:ext cx="11" cy="11"/>
                </a:xfrm>
                <a:custGeom>
                  <a:avLst/>
                  <a:gdLst>
                    <a:gd name="T0" fmla="*/ 11 w 11"/>
                    <a:gd name="T1" fmla="*/ 11 h 11"/>
                    <a:gd name="T2" fmla="*/ 11 w 11"/>
                    <a:gd name="T3" fmla="*/ 11 h 11"/>
                    <a:gd name="T4" fmla="*/ 0 w 11"/>
                    <a:gd name="T5" fmla="*/ 1 h 11"/>
                    <a:gd name="T6" fmla="*/ 0 w 11"/>
                    <a:gd name="T7" fmla="*/ 0 h 11"/>
                    <a:gd name="T8" fmla="*/ 11 w 11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1" y="11"/>
                      </a:moveTo>
                      <a:lnTo>
                        <a:pt x="11" y="1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8" name="Freeform 1597"/>
                <p:cNvSpPr>
                  <a:spLocks/>
                </p:cNvSpPr>
                <p:nvPr/>
              </p:nvSpPr>
              <p:spPr bwMode="auto">
                <a:xfrm>
                  <a:off x="4799" y="1274"/>
                  <a:ext cx="8" cy="14"/>
                </a:xfrm>
                <a:custGeom>
                  <a:avLst/>
                  <a:gdLst>
                    <a:gd name="T0" fmla="*/ 8 w 8"/>
                    <a:gd name="T1" fmla="*/ 14 h 14"/>
                    <a:gd name="T2" fmla="*/ 7 w 8"/>
                    <a:gd name="T3" fmla="*/ 14 h 14"/>
                    <a:gd name="T4" fmla="*/ 0 w 8"/>
                    <a:gd name="T5" fmla="*/ 0 h 14"/>
                    <a:gd name="T6" fmla="*/ 1 w 8"/>
                    <a:gd name="T7" fmla="*/ 0 h 14"/>
                    <a:gd name="T8" fmla="*/ 8 w 8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4">
                      <a:moveTo>
                        <a:pt x="8" y="14"/>
                      </a:moveTo>
                      <a:lnTo>
                        <a:pt x="7" y="14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79" name="Freeform 1598"/>
                <p:cNvSpPr>
                  <a:spLocks/>
                </p:cNvSpPr>
                <p:nvPr/>
              </p:nvSpPr>
              <p:spPr bwMode="auto">
                <a:xfrm>
                  <a:off x="4739" y="1332"/>
                  <a:ext cx="13" cy="14"/>
                </a:xfrm>
                <a:custGeom>
                  <a:avLst/>
                  <a:gdLst>
                    <a:gd name="T0" fmla="*/ 13 w 13"/>
                    <a:gd name="T1" fmla="*/ 11 h 14"/>
                    <a:gd name="T2" fmla="*/ 11 w 13"/>
                    <a:gd name="T3" fmla="*/ 14 h 14"/>
                    <a:gd name="T4" fmla="*/ 0 w 13"/>
                    <a:gd name="T5" fmla="*/ 3 h 14"/>
                    <a:gd name="T6" fmla="*/ 2 w 13"/>
                    <a:gd name="T7" fmla="*/ 0 h 14"/>
                    <a:gd name="T8" fmla="*/ 13 w 13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13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0" name="Freeform 1599"/>
                <p:cNvSpPr>
                  <a:spLocks/>
                </p:cNvSpPr>
                <p:nvPr/>
              </p:nvSpPr>
              <p:spPr bwMode="auto">
                <a:xfrm>
                  <a:off x="4795" y="1278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3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1" name="Freeform 1600"/>
                <p:cNvSpPr>
                  <a:spLocks/>
                </p:cNvSpPr>
                <p:nvPr/>
              </p:nvSpPr>
              <p:spPr bwMode="auto">
                <a:xfrm>
                  <a:off x="4797" y="1275"/>
                  <a:ext cx="14" cy="14"/>
                </a:xfrm>
                <a:custGeom>
                  <a:avLst/>
                  <a:gdLst>
                    <a:gd name="T0" fmla="*/ 14 w 14"/>
                    <a:gd name="T1" fmla="*/ 12 h 14"/>
                    <a:gd name="T2" fmla="*/ 12 w 14"/>
                    <a:gd name="T3" fmla="*/ 14 h 14"/>
                    <a:gd name="T4" fmla="*/ 0 w 14"/>
                    <a:gd name="T5" fmla="*/ 3 h 14"/>
                    <a:gd name="T6" fmla="*/ 3 w 14"/>
                    <a:gd name="T7" fmla="*/ 0 h 14"/>
                    <a:gd name="T8" fmla="*/ 14 w 14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2"/>
                      </a:moveTo>
                      <a:lnTo>
                        <a:pt x="12" y="14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2" name="Freeform 1601"/>
                <p:cNvSpPr>
                  <a:spLocks/>
                </p:cNvSpPr>
                <p:nvPr/>
              </p:nvSpPr>
              <p:spPr bwMode="auto">
                <a:xfrm>
                  <a:off x="4738" y="1334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3" name="Freeform 1602"/>
                <p:cNvSpPr>
                  <a:spLocks/>
                </p:cNvSpPr>
                <p:nvPr/>
              </p:nvSpPr>
              <p:spPr bwMode="auto">
                <a:xfrm>
                  <a:off x="4795" y="1275"/>
                  <a:ext cx="18" cy="18"/>
                </a:xfrm>
                <a:custGeom>
                  <a:avLst/>
                  <a:gdLst>
                    <a:gd name="T0" fmla="*/ 18 w 18"/>
                    <a:gd name="T1" fmla="*/ 12 h 18"/>
                    <a:gd name="T2" fmla="*/ 11 w 18"/>
                    <a:gd name="T3" fmla="*/ 18 h 18"/>
                    <a:gd name="T4" fmla="*/ 0 w 18"/>
                    <a:gd name="T5" fmla="*/ 7 h 18"/>
                    <a:gd name="T6" fmla="*/ 7 w 18"/>
                    <a:gd name="T7" fmla="*/ 0 h 18"/>
                    <a:gd name="T8" fmla="*/ 18 w 18"/>
                    <a:gd name="T9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8" y="12"/>
                      </a:moveTo>
                      <a:lnTo>
                        <a:pt x="11" y="18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8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4" name="Freeform 1603"/>
                <p:cNvSpPr>
                  <a:spLocks/>
                </p:cNvSpPr>
                <p:nvPr/>
              </p:nvSpPr>
              <p:spPr bwMode="auto">
                <a:xfrm>
                  <a:off x="4739" y="1336"/>
                  <a:ext cx="13" cy="13"/>
                </a:xfrm>
                <a:custGeom>
                  <a:avLst/>
                  <a:gdLst>
                    <a:gd name="T0" fmla="*/ 13 w 13"/>
                    <a:gd name="T1" fmla="*/ 11 h 13"/>
                    <a:gd name="T2" fmla="*/ 11 w 13"/>
                    <a:gd name="T3" fmla="*/ 13 h 13"/>
                    <a:gd name="T4" fmla="*/ 0 w 13"/>
                    <a:gd name="T5" fmla="*/ 2 h 13"/>
                    <a:gd name="T6" fmla="*/ 2 w 13"/>
                    <a:gd name="T7" fmla="*/ 0 h 13"/>
                    <a:gd name="T8" fmla="*/ 13 w 13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5" name="Freeform 1604"/>
                <p:cNvSpPr>
                  <a:spLocks/>
                </p:cNvSpPr>
                <p:nvPr/>
              </p:nvSpPr>
              <p:spPr bwMode="auto">
                <a:xfrm>
                  <a:off x="4795" y="1275"/>
                  <a:ext cx="20" cy="20"/>
                </a:xfrm>
                <a:custGeom>
                  <a:avLst/>
                  <a:gdLst>
                    <a:gd name="T0" fmla="*/ 20 w 20"/>
                    <a:gd name="T1" fmla="*/ 12 h 20"/>
                    <a:gd name="T2" fmla="*/ 11 w 20"/>
                    <a:gd name="T3" fmla="*/ 20 h 20"/>
                    <a:gd name="T4" fmla="*/ 0 w 20"/>
                    <a:gd name="T5" fmla="*/ 9 h 20"/>
                    <a:gd name="T6" fmla="*/ 8 w 20"/>
                    <a:gd name="T7" fmla="*/ 0 h 20"/>
                    <a:gd name="T8" fmla="*/ 20 w 20"/>
                    <a:gd name="T9" fmla="*/ 12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0">
                      <a:moveTo>
                        <a:pt x="20" y="12"/>
                      </a:moveTo>
                      <a:lnTo>
                        <a:pt x="11" y="20"/>
                      </a:lnTo>
                      <a:lnTo>
                        <a:pt x="0" y="9"/>
                      </a:lnTo>
                      <a:lnTo>
                        <a:pt x="8" y="0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6" name="Freeform 1605"/>
                <p:cNvSpPr>
                  <a:spLocks/>
                </p:cNvSpPr>
                <p:nvPr/>
              </p:nvSpPr>
              <p:spPr bwMode="auto">
                <a:xfrm>
                  <a:off x="4739" y="1338"/>
                  <a:ext cx="14" cy="11"/>
                </a:xfrm>
                <a:custGeom>
                  <a:avLst/>
                  <a:gdLst>
                    <a:gd name="T0" fmla="*/ 14 w 14"/>
                    <a:gd name="T1" fmla="*/ 10 h 11"/>
                    <a:gd name="T2" fmla="*/ 13 w 14"/>
                    <a:gd name="T3" fmla="*/ 11 h 11"/>
                    <a:gd name="T4" fmla="*/ 0 w 14"/>
                    <a:gd name="T5" fmla="*/ 2 h 11"/>
                    <a:gd name="T6" fmla="*/ 1 w 14"/>
                    <a:gd name="T7" fmla="*/ 0 h 11"/>
                    <a:gd name="T8" fmla="*/ 14 w 14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14" y="10"/>
                      </a:moveTo>
                      <a:lnTo>
                        <a:pt x="13" y="11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7" name="Freeform 1606"/>
                <p:cNvSpPr>
                  <a:spLocks/>
                </p:cNvSpPr>
                <p:nvPr/>
              </p:nvSpPr>
              <p:spPr bwMode="auto">
                <a:xfrm>
                  <a:off x="4795" y="1284"/>
                  <a:ext cx="14" cy="13"/>
                </a:xfrm>
                <a:custGeom>
                  <a:avLst/>
                  <a:gdLst>
                    <a:gd name="T0" fmla="*/ 14 w 14"/>
                    <a:gd name="T1" fmla="*/ 10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0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8" name="Freeform 1607"/>
                <p:cNvSpPr>
                  <a:spLocks/>
                </p:cNvSpPr>
                <p:nvPr/>
              </p:nvSpPr>
              <p:spPr bwMode="auto">
                <a:xfrm>
                  <a:off x="4800" y="1277"/>
                  <a:ext cx="15" cy="15"/>
                </a:xfrm>
                <a:custGeom>
                  <a:avLst/>
                  <a:gdLst>
                    <a:gd name="T0" fmla="*/ 15 w 15"/>
                    <a:gd name="T1" fmla="*/ 11 h 15"/>
                    <a:gd name="T2" fmla="*/ 11 w 15"/>
                    <a:gd name="T3" fmla="*/ 15 h 15"/>
                    <a:gd name="T4" fmla="*/ 0 w 15"/>
                    <a:gd name="T5" fmla="*/ 4 h 15"/>
                    <a:gd name="T6" fmla="*/ 4 w 15"/>
                    <a:gd name="T7" fmla="*/ 0 h 15"/>
                    <a:gd name="T8" fmla="*/ 15 w 15"/>
                    <a:gd name="T9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5" y="11"/>
                      </a:moveTo>
                      <a:lnTo>
                        <a:pt x="11" y="15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89" name="Freeform 1608"/>
                <p:cNvSpPr>
                  <a:spLocks/>
                </p:cNvSpPr>
                <p:nvPr/>
              </p:nvSpPr>
              <p:spPr bwMode="auto">
                <a:xfrm>
                  <a:off x="4741" y="1340"/>
                  <a:ext cx="11" cy="11"/>
                </a:xfrm>
                <a:custGeom>
                  <a:avLst/>
                  <a:gdLst>
                    <a:gd name="T0" fmla="*/ 11 w 11"/>
                    <a:gd name="T1" fmla="*/ 11 h 11"/>
                    <a:gd name="T2" fmla="*/ 11 w 11"/>
                    <a:gd name="T3" fmla="*/ 11 h 11"/>
                    <a:gd name="T4" fmla="*/ 0 w 11"/>
                    <a:gd name="T5" fmla="*/ 0 h 11"/>
                    <a:gd name="T6" fmla="*/ 0 w 11"/>
                    <a:gd name="T7" fmla="*/ 0 h 11"/>
                    <a:gd name="T8" fmla="*/ 11 w 11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1" y="11"/>
                      </a:moveTo>
                      <a:lnTo>
                        <a:pt x="11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1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0" name="Freeform 1609"/>
                <p:cNvSpPr>
                  <a:spLocks/>
                </p:cNvSpPr>
                <p:nvPr/>
              </p:nvSpPr>
              <p:spPr bwMode="auto">
                <a:xfrm>
                  <a:off x="4803" y="1279"/>
                  <a:ext cx="12" cy="12"/>
                </a:xfrm>
                <a:custGeom>
                  <a:avLst/>
                  <a:gdLst>
                    <a:gd name="T0" fmla="*/ 12 w 12"/>
                    <a:gd name="T1" fmla="*/ 11 h 12"/>
                    <a:gd name="T2" fmla="*/ 11 w 12"/>
                    <a:gd name="T3" fmla="*/ 12 h 12"/>
                    <a:gd name="T4" fmla="*/ 0 w 12"/>
                    <a:gd name="T5" fmla="*/ 1 h 12"/>
                    <a:gd name="T6" fmla="*/ 1 w 12"/>
                    <a:gd name="T7" fmla="*/ 0 h 12"/>
                    <a:gd name="T8" fmla="*/ 12 w 12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2" y="11"/>
                      </a:moveTo>
                      <a:lnTo>
                        <a:pt x="11" y="12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1" name="Freeform 1610"/>
                <p:cNvSpPr>
                  <a:spLocks/>
                </p:cNvSpPr>
                <p:nvPr/>
              </p:nvSpPr>
              <p:spPr bwMode="auto">
                <a:xfrm>
                  <a:off x="4794" y="1286"/>
                  <a:ext cx="15" cy="12"/>
                </a:xfrm>
                <a:custGeom>
                  <a:avLst/>
                  <a:gdLst>
                    <a:gd name="T0" fmla="*/ 15 w 15"/>
                    <a:gd name="T1" fmla="*/ 10 h 12"/>
                    <a:gd name="T2" fmla="*/ 12 w 15"/>
                    <a:gd name="T3" fmla="*/ 12 h 12"/>
                    <a:gd name="T4" fmla="*/ 0 w 15"/>
                    <a:gd name="T5" fmla="*/ 2 h 12"/>
                    <a:gd name="T6" fmla="*/ 3 w 15"/>
                    <a:gd name="T7" fmla="*/ 0 h 12"/>
                    <a:gd name="T8" fmla="*/ 15 w 15"/>
                    <a:gd name="T9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2">
                      <a:moveTo>
                        <a:pt x="15" y="10"/>
                      </a:moveTo>
                      <a:lnTo>
                        <a:pt x="12" y="12"/>
                      </a:ln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2" name="Freeform 1611"/>
                <p:cNvSpPr>
                  <a:spLocks/>
                </p:cNvSpPr>
                <p:nvPr/>
              </p:nvSpPr>
              <p:spPr bwMode="auto">
                <a:xfrm>
                  <a:off x="4795" y="1287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3" name="Freeform 1612"/>
                <p:cNvSpPr>
                  <a:spLocks/>
                </p:cNvSpPr>
                <p:nvPr/>
              </p:nvSpPr>
              <p:spPr bwMode="auto">
                <a:xfrm>
                  <a:off x="4795" y="1289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4" name="Freeform 1613"/>
                <p:cNvSpPr>
                  <a:spLocks/>
                </p:cNvSpPr>
                <p:nvPr/>
              </p:nvSpPr>
              <p:spPr bwMode="auto">
                <a:xfrm>
                  <a:off x="4795" y="1291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5" name="Freeform 1614"/>
                <p:cNvSpPr>
                  <a:spLocks/>
                </p:cNvSpPr>
                <p:nvPr/>
              </p:nvSpPr>
              <p:spPr bwMode="auto">
                <a:xfrm>
                  <a:off x="4795" y="1293"/>
                  <a:ext cx="14" cy="13"/>
                </a:xfrm>
                <a:custGeom>
                  <a:avLst/>
                  <a:gdLst>
                    <a:gd name="T0" fmla="*/ 14 w 14"/>
                    <a:gd name="T1" fmla="*/ 10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0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6" name="Freeform 1615"/>
                <p:cNvSpPr>
                  <a:spLocks/>
                </p:cNvSpPr>
                <p:nvPr/>
              </p:nvSpPr>
              <p:spPr bwMode="auto">
                <a:xfrm>
                  <a:off x="4795" y="1295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7" name="Freeform 1616"/>
                <p:cNvSpPr>
                  <a:spLocks/>
                </p:cNvSpPr>
                <p:nvPr/>
              </p:nvSpPr>
              <p:spPr bwMode="auto">
                <a:xfrm>
                  <a:off x="4795" y="1296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8" name="Freeform 1617"/>
                <p:cNvSpPr>
                  <a:spLocks/>
                </p:cNvSpPr>
                <p:nvPr/>
              </p:nvSpPr>
              <p:spPr bwMode="auto">
                <a:xfrm>
                  <a:off x="4794" y="1298"/>
                  <a:ext cx="15" cy="14"/>
                </a:xfrm>
                <a:custGeom>
                  <a:avLst/>
                  <a:gdLst>
                    <a:gd name="T0" fmla="*/ 15 w 15"/>
                    <a:gd name="T1" fmla="*/ 11 h 14"/>
                    <a:gd name="T2" fmla="*/ 12 w 15"/>
                    <a:gd name="T3" fmla="*/ 14 h 14"/>
                    <a:gd name="T4" fmla="*/ 0 w 15"/>
                    <a:gd name="T5" fmla="*/ 3 h 14"/>
                    <a:gd name="T6" fmla="*/ 3 w 15"/>
                    <a:gd name="T7" fmla="*/ 0 h 14"/>
                    <a:gd name="T8" fmla="*/ 15 w 15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5" y="11"/>
                      </a:moveTo>
                      <a:lnTo>
                        <a:pt x="12" y="14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699" name="Freeform 1618"/>
                <p:cNvSpPr>
                  <a:spLocks/>
                </p:cNvSpPr>
                <p:nvPr/>
              </p:nvSpPr>
              <p:spPr bwMode="auto">
                <a:xfrm>
                  <a:off x="4795" y="1300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2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0" name="Freeform 1619"/>
                <p:cNvSpPr>
                  <a:spLocks/>
                </p:cNvSpPr>
                <p:nvPr/>
              </p:nvSpPr>
              <p:spPr bwMode="auto">
                <a:xfrm>
                  <a:off x="4794" y="1302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1" name="Freeform 1620"/>
                <p:cNvSpPr>
                  <a:spLocks/>
                </p:cNvSpPr>
                <p:nvPr/>
              </p:nvSpPr>
              <p:spPr bwMode="auto">
                <a:xfrm>
                  <a:off x="4795" y="1304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2" name="Freeform 1621"/>
                <p:cNvSpPr>
                  <a:spLocks/>
                </p:cNvSpPr>
                <p:nvPr/>
              </p:nvSpPr>
              <p:spPr bwMode="auto">
                <a:xfrm>
                  <a:off x="4795" y="1306"/>
                  <a:ext cx="14" cy="13"/>
                </a:xfrm>
                <a:custGeom>
                  <a:avLst/>
                  <a:gdLst>
                    <a:gd name="T0" fmla="*/ 14 w 14"/>
                    <a:gd name="T1" fmla="*/ 10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0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3" name="Freeform 1622"/>
                <p:cNvSpPr>
                  <a:spLocks/>
                </p:cNvSpPr>
                <p:nvPr/>
              </p:nvSpPr>
              <p:spPr bwMode="auto">
                <a:xfrm>
                  <a:off x="4795" y="1308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4" name="Freeform 1623"/>
                <p:cNvSpPr>
                  <a:spLocks/>
                </p:cNvSpPr>
                <p:nvPr/>
              </p:nvSpPr>
              <p:spPr bwMode="auto">
                <a:xfrm>
                  <a:off x="4795" y="1309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5" name="Freeform 1624"/>
                <p:cNvSpPr>
                  <a:spLocks/>
                </p:cNvSpPr>
                <p:nvPr/>
              </p:nvSpPr>
              <p:spPr bwMode="auto">
                <a:xfrm>
                  <a:off x="4794" y="1311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6" name="Freeform 1625"/>
                <p:cNvSpPr>
                  <a:spLocks/>
                </p:cNvSpPr>
                <p:nvPr/>
              </p:nvSpPr>
              <p:spPr bwMode="auto">
                <a:xfrm>
                  <a:off x="4795" y="1313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3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7" name="Freeform 1626"/>
                <p:cNvSpPr>
                  <a:spLocks/>
                </p:cNvSpPr>
                <p:nvPr/>
              </p:nvSpPr>
              <p:spPr bwMode="auto">
                <a:xfrm>
                  <a:off x="4794" y="1315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8" name="Freeform 1627"/>
                <p:cNvSpPr>
                  <a:spLocks/>
                </p:cNvSpPr>
                <p:nvPr/>
              </p:nvSpPr>
              <p:spPr bwMode="auto">
                <a:xfrm>
                  <a:off x="4795" y="1317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09" name="Freeform 1628"/>
                <p:cNvSpPr>
                  <a:spLocks/>
                </p:cNvSpPr>
                <p:nvPr/>
              </p:nvSpPr>
              <p:spPr bwMode="auto">
                <a:xfrm>
                  <a:off x="4795" y="1318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0" name="Freeform 1629"/>
                <p:cNvSpPr>
                  <a:spLocks/>
                </p:cNvSpPr>
                <p:nvPr/>
              </p:nvSpPr>
              <p:spPr bwMode="auto">
                <a:xfrm>
                  <a:off x="4795" y="1320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1" name="Freeform 1630"/>
                <p:cNvSpPr>
                  <a:spLocks/>
                </p:cNvSpPr>
                <p:nvPr/>
              </p:nvSpPr>
              <p:spPr bwMode="auto">
                <a:xfrm>
                  <a:off x="4795" y="1322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2" name="Freeform 1631"/>
                <p:cNvSpPr>
                  <a:spLocks/>
                </p:cNvSpPr>
                <p:nvPr/>
              </p:nvSpPr>
              <p:spPr bwMode="auto">
                <a:xfrm>
                  <a:off x="4794" y="1324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3" name="Freeform 1632"/>
                <p:cNvSpPr>
                  <a:spLocks/>
                </p:cNvSpPr>
                <p:nvPr/>
              </p:nvSpPr>
              <p:spPr bwMode="auto">
                <a:xfrm>
                  <a:off x="4795" y="1326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4" name="Freeform 1633"/>
                <p:cNvSpPr>
                  <a:spLocks/>
                </p:cNvSpPr>
                <p:nvPr/>
              </p:nvSpPr>
              <p:spPr bwMode="auto">
                <a:xfrm>
                  <a:off x="4794" y="1328"/>
                  <a:ext cx="15" cy="13"/>
                </a:xfrm>
                <a:custGeom>
                  <a:avLst/>
                  <a:gdLst>
                    <a:gd name="T0" fmla="*/ 15 w 15"/>
                    <a:gd name="T1" fmla="*/ 10 h 13"/>
                    <a:gd name="T2" fmla="*/ 12 w 15"/>
                    <a:gd name="T3" fmla="*/ 13 h 13"/>
                    <a:gd name="T4" fmla="*/ 0 w 15"/>
                    <a:gd name="T5" fmla="*/ 3 h 13"/>
                    <a:gd name="T6" fmla="*/ 3 w 15"/>
                    <a:gd name="T7" fmla="*/ 0 h 13"/>
                    <a:gd name="T8" fmla="*/ 15 w 15"/>
                    <a:gd name="T9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0"/>
                      </a:moveTo>
                      <a:lnTo>
                        <a:pt x="12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5" name="Freeform 1634"/>
                <p:cNvSpPr>
                  <a:spLocks/>
                </p:cNvSpPr>
                <p:nvPr/>
              </p:nvSpPr>
              <p:spPr bwMode="auto">
                <a:xfrm>
                  <a:off x="4795" y="1330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2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6" name="Freeform 1635"/>
                <p:cNvSpPr>
                  <a:spLocks/>
                </p:cNvSpPr>
                <p:nvPr/>
              </p:nvSpPr>
              <p:spPr bwMode="auto">
                <a:xfrm>
                  <a:off x="4795" y="1331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7" name="Freeform 1636"/>
                <p:cNvSpPr>
                  <a:spLocks/>
                </p:cNvSpPr>
                <p:nvPr/>
              </p:nvSpPr>
              <p:spPr bwMode="auto">
                <a:xfrm>
                  <a:off x="4795" y="1333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8" name="Freeform 1637"/>
                <p:cNvSpPr>
                  <a:spLocks/>
                </p:cNvSpPr>
                <p:nvPr/>
              </p:nvSpPr>
              <p:spPr bwMode="auto">
                <a:xfrm>
                  <a:off x="4795" y="1335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3 h 13"/>
                    <a:gd name="T6" fmla="*/ 2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19" name="Freeform 1638"/>
                <p:cNvSpPr>
                  <a:spLocks/>
                </p:cNvSpPr>
                <p:nvPr/>
              </p:nvSpPr>
              <p:spPr bwMode="auto">
                <a:xfrm>
                  <a:off x="4795" y="1337"/>
                  <a:ext cx="14" cy="14"/>
                </a:xfrm>
                <a:custGeom>
                  <a:avLst/>
                  <a:gdLst>
                    <a:gd name="T0" fmla="*/ 14 w 14"/>
                    <a:gd name="T1" fmla="*/ 11 h 14"/>
                    <a:gd name="T2" fmla="*/ 11 w 14"/>
                    <a:gd name="T3" fmla="*/ 14 h 14"/>
                    <a:gd name="T4" fmla="*/ 0 w 14"/>
                    <a:gd name="T5" fmla="*/ 3 h 14"/>
                    <a:gd name="T6" fmla="*/ 2 w 14"/>
                    <a:gd name="T7" fmla="*/ 0 h 14"/>
                    <a:gd name="T8" fmla="*/ 14 w 14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4" y="11"/>
                      </a:moveTo>
                      <a:lnTo>
                        <a:pt x="11" y="14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0" name="Rectangle 1639"/>
                <p:cNvSpPr>
                  <a:spLocks noChangeArrowheads="1"/>
                </p:cNvSpPr>
                <p:nvPr/>
              </p:nvSpPr>
              <p:spPr bwMode="auto">
                <a:xfrm>
                  <a:off x="4695" y="1307"/>
                  <a:ext cx="165" cy="15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1" name="Freeform 1640"/>
                <p:cNvSpPr>
                  <a:spLocks/>
                </p:cNvSpPr>
                <p:nvPr/>
              </p:nvSpPr>
              <p:spPr bwMode="auto">
                <a:xfrm>
                  <a:off x="4744" y="1343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0 w 3"/>
                    <a:gd name="T3" fmla="*/ 3 h 3"/>
                    <a:gd name="T4" fmla="*/ 0 w 3"/>
                    <a:gd name="T5" fmla="*/ 0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2" name="Freeform 1641"/>
                <p:cNvSpPr>
                  <a:spLocks noEditPoints="1"/>
                </p:cNvSpPr>
                <p:nvPr/>
              </p:nvSpPr>
              <p:spPr bwMode="auto">
                <a:xfrm>
                  <a:off x="4736" y="1338"/>
                  <a:ext cx="16" cy="16"/>
                </a:xfrm>
                <a:custGeom>
                  <a:avLst/>
                  <a:gdLst>
                    <a:gd name="T0" fmla="*/ 0 w 16"/>
                    <a:gd name="T1" fmla="*/ 8 h 16"/>
                    <a:gd name="T2" fmla="*/ 8 w 16"/>
                    <a:gd name="T3" fmla="*/ 0 h 16"/>
                    <a:gd name="T4" fmla="*/ 11 w 16"/>
                    <a:gd name="T5" fmla="*/ 0 h 16"/>
                    <a:gd name="T6" fmla="*/ 11 w 16"/>
                    <a:gd name="T7" fmla="*/ 16 h 16"/>
                    <a:gd name="T8" fmla="*/ 8 w 16"/>
                    <a:gd name="T9" fmla="*/ 16 h 16"/>
                    <a:gd name="T10" fmla="*/ 0 w 16"/>
                    <a:gd name="T11" fmla="*/ 8 h 16"/>
                    <a:gd name="T12" fmla="*/ 14 w 16"/>
                    <a:gd name="T13" fmla="*/ 0 h 16"/>
                    <a:gd name="T14" fmla="*/ 16 w 16"/>
                    <a:gd name="T15" fmla="*/ 5 h 16"/>
                    <a:gd name="T16" fmla="*/ 16 w 16"/>
                    <a:gd name="T17" fmla="*/ 8 h 16"/>
                    <a:gd name="T18" fmla="*/ 0 w 16"/>
                    <a:gd name="T19" fmla="*/ 8 h 16"/>
                    <a:gd name="T20" fmla="*/ 0 w 16"/>
                    <a:gd name="T21" fmla="*/ 5 h 16"/>
                    <a:gd name="T22" fmla="*/ 14 w 16"/>
                    <a:gd name="T23" fmla="*/ 0 h 16"/>
                    <a:gd name="T24" fmla="*/ 11 w 16"/>
                    <a:gd name="T25" fmla="*/ 16 h 16"/>
                    <a:gd name="T26" fmla="*/ 5 w 16"/>
                    <a:gd name="T27" fmla="*/ 13 h 16"/>
                    <a:gd name="T28" fmla="*/ 3 w 16"/>
                    <a:gd name="T29" fmla="*/ 11 h 16"/>
                    <a:gd name="T30" fmla="*/ 14 w 16"/>
                    <a:gd name="T31" fmla="*/ 0 h 16"/>
                    <a:gd name="T32" fmla="*/ 16 w 16"/>
                    <a:gd name="T33" fmla="*/ 3 h 16"/>
                    <a:gd name="T34" fmla="*/ 11 w 16"/>
                    <a:gd name="T3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" h="16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1" y="16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  <a:moveTo>
                        <a:pt x="14" y="0"/>
                      </a:move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4" y="0"/>
                      </a:lnTo>
                      <a:close/>
                      <a:moveTo>
                        <a:pt x="11" y="16"/>
                      </a:moveTo>
                      <a:lnTo>
                        <a:pt x="5" y="13"/>
                      </a:lnTo>
                      <a:lnTo>
                        <a:pt x="3" y="11"/>
                      </a:lnTo>
                      <a:lnTo>
                        <a:pt x="14" y="0"/>
                      </a:lnTo>
                      <a:lnTo>
                        <a:pt x="16" y="3"/>
                      </a:lnTo>
                      <a:lnTo>
                        <a:pt x="11" y="16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3" name="Freeform 1642"/>
                <p:cNvSpPr>
                  <a:spLocks/>
                </p:cNvSpPr>
                <p:nvPr/>
              </p:nvSpPr>
              <p:spPr bwMode="auto">
                <a:xfrm>
                  <a:off x="4742" y="1343"/>
                  <a:ext cx="2" cy="3"/>
                </a:xfrm>
                <a:custGeom>
                  <a:avLst/>
                  <a:gdLst>
                    <a:gd name="T0" fmla="*/ 2 w 2"/>
                    <a:gd name="T1" fmla="*/ 0 h 3"/>
                    <a:gd name="T2" fmla="*/ 2 w 2"/>
                    <a:gd name="T3" fmla="*/ 3 h 3"/>
                    <a:gd name="T4" fmla="*/ 0 w 2"/>
                    <a:gd name="T5" fmla="*/ 3 h 3"/>
                    <a:gd name="T6" fmla="*/ 2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4" name="Freeform 1643"/>
                <p:cNvSpPr>
                  <a:spLocks noEditPoints="1"/>
                </p:cNvSpPr>
                <p:nvPr/>
              </p:nvSpPr>
              <p:spPr bwMode="auto">
                <a:xfrm>
                  <a:off x="4736" y="1338"/>
                  <a:ext cx="16" cy="16"/>
                </a:xfrm>
                <a:custGeom>
                  <a:avLst/>
                  <a:gdLst>
                    <a:gd name="T0" fmla="*/ 8 w 16"/>
                    <a:gd name="T1" fmla="*/ 16 h 16"/>
                    <a:gd name="T2" fmla="*/ 0 w 16"/>
                    <a:gd name="T3" fmla="*/ 8 h 16"/>
                    <a:gd name="T4" fmla="*/ 0 w 16"/>
                    <a:gd name="T5" fmla="*/ 5 h 16"/>
                    <a:gd name="T6" fmla="*/ 16 w 16"/>
                    <a:gd name="T7" fmla="*/ 5 h 16"/>
                    <a:gd name="T8" fmla="*/ 16 w 16"/>
                    <a:gd name="T9" fmla="*/ 8 h 16"/>
                    <a:gd name="T10" fmla="*/ 8 w 16"/>
                    <a:gd name="T11" fmla="*/ 16 h 16"/>
                    <a:gd name="T12" fmla="*/ 0 w 16"/>
                    <a:gd name="T13" fmla="*/ 3 h 16"/>
                    <a:gd name="T14" fmla="*/ 6 w 16"/>
                    <a:gd name="T15" fmla="*/ 0 h 16"/>
                    <a:gd name="T16" fmla="*/ 8 w 16"/>
                    <a:gd name="T17" fmla="*/ 0 h 16"/>
                    <a:gd name="T18" fmla="*/ 8 w 16"/>
                    <a:gd name="T19" fmla="*/ 16 h 16"/>
                    <a:gd name="T20" fmla="*/ 6 w 16"/>
                    <a:gd name="T21" fmla="*/ 16 h 16"/>
                    <a:gd name="T22" fmla="*/ 0 w 16"/>
                    <a:gd name="T23" fmla="*/ 3 h 16"/>
                    <a:gd name="T24" fmla="*/ 16 w 16"/>
                    <a:gd name="T25" fmla="*/ 5 h 16"/>
                    <a:gd name="T26" fmla="*/ 14 w 16"/>
                    <a:gd name="T27" fmla="*/ 11 h 16"/>
                    <a:gd name="T28" fmla="*/ 11 w 16"/>
                    <a:gd name="T29" fmla="*/ 13 h 16"/>
                    <a:gd name="T30" fmla="*/ 0 w 16"/>
                    <a:gd name="T31" fmla="*/ 3 h 16"/>
                    <a:gd name="T32" fmla="*/ 3 w 16"/>
                    <a:gd name="T33" fmla="*/ 0 h 16"/>
                    <a:gd name="T34" fmla="*/ 16 w 16"/>
                    <a:gd name="T35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" h="16">
                      <a:moveTo>
                        <a:pt x="8" y="16"/>
                      </a:move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8" y="16"/>
                      </a:lnTo>
                      <a:close/>
                      <a:moveTo>
                        <a:pt x="0" y="3"/>
                      </a:move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0" y="3"/>
                      </a:lnTo>
                      <a:close/>
                      <a:moveTo>
                        <a:pt x="16" y="5"/>
                      </a:moveTo>
                      <a:lnTo>
                        <a:pt x="14" y="11"/>
                      </a:ln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5" name="Freeform 1644"/>
                <p:cNvSpPr>
                  <a:spLocks/>
                </p:cNvSpPr>
                <p:nvPr/>
              </p:nvSpPr>
              <p:spPr bwMode="auto">
                <a:xfrm>
                  <a:off x="4736" y="1338"/>
                  <a:ext cx="14" cy="13"/>
                </a:xfrm>
                <a:custGeom>
                  <a:avLst/>
                  <a:gdLst>
                    <a:gd name="T0" fmla="*/ 14 w 14"/>
                    <a:gd name="T1" fmla="*/ 11 h 13"/>
                    <a:gd name="T2" fmla="*/ 11 w 14"/>
                    <a:gd name="T3" fmla="*/ 13 h 13"/>
                    <a:gd name="T4" fmla="*/ 0 w 14"/>
                    <a:gd name="T5" fmla="*/ 3 h 13"/>
                    <a:gd name="T6" fmla="*/ 3 w 14"/>
                    <a:gd name="T7" fmla="*/ 0 h 13"/>
                    <a:gd name="T8" fmla="*/ 14 w 14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4" y="11"/>
                      </a:move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6" name="Rectangle 1645"/>
                <p:cNvSpPr>
                  <a:spLocks noChangeArrowheads="1"/>
                </p:cNvSpPr>
                <p:nvPr/>
              </p:nvSpPr>
              <p:spPr bwMode="auto">
                <a:xfrm>
                  <a:off x="4695" y="1338"/>
                  <a:ext cx="131" cy="16"/>
                </a:xfrm>
                <a:prstGeom prst="rect">
                  <a:avLst/>
                </a:pr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7" name="Freeform 1646"/>
                <p:cNvSpPr>
                  <a:spLocks/>
                </p:cNvSpPr>
                <p:nvPr/>
              </p:nvSpPr>
              <p:spPr bwMode="auto">
                <a:xfrm>
                  <a:off x="4742" y="1343"/>
                  <a:ext cx="2" cy="3"/>
                </a:xfrm>
                <a:custGeom>
                  <a:avLst/>
                  <a:gdLst>
                    <a:gd name="T0" fmla="*/ 2 w 2"/>
                    <a:gd name="T1" fmla="*/ 0 h 3"/>
                    <a:gd name="T2" fmla="*/ 2 w 2"/>
                    <a:gd name="T3" fmla="*/ 3 h 3"/>
                    <a:gd name="T4" fmla="*/ 0 w 2"/>
                    <a:gd name="T5" fmla="*/ 3 h 3"/>
                    <a:gd name="T6" fmla="*/ 2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8" name="Freeform 1647"/>
                <p:cNvSpPr>
                  <a:spLocks noEditPoints="1"/>
                </p:cNvSpPr>
                <p:nvPr/>
              </p:nvSpPr>
              <p:spPr bwMode="auto">
                <a:xfrm>
                  <a:off x="4736" y="1338"/>
                  <a:ext cx="16" cy="16"/>
                </a:xfrm>
                <a:custGeom>
                  <a:avLst/>
                  <a:gdLst>
                    <a:gd name="T0" fmla="*/ 8 w 16"/>
                    <a:gd name="T1" fmla="*/ 16 h 16"/>
                    <a:gd name="T2" fmla="*/ 0 w 16"/>
                    <a:gd name="T3" fmla="*/ 8 h 16"/>
                    <a:gd name="T4" fmla="*/ 0 w 16"/>
                    <a:gd name="T5" fmla="*/ 5 h 16"/>
                    <a:gd name="T6" fmla="*/ 16 w 16"/>
                    <a:gd name="T7" fmla="*/ 5 h 16"/>
                    <a:gd name="T8" fmla="*/ 16 w 16"/>
                    <a:gd name="T9" fmla="*/ 8 h 16"/>
                    <a:gd name="T10" fmla="*/ 8 w 16"/>
                    <a:gd name="T11" fmla="*/ 16 h 16"/>
                    <a:gd name="T12" fmla="*/ 0 w 16"/>
                    <a:gd name="T13" fmla="*/ 3 h 16"/>
                    <a:gd name="T14" fmla="*/ 6 w 16"/>
                    <a:gd name="T15" fmla="*/ 0 h 16"/>
                    <a:gd name="T16" fmla="*/ 8 w 16"/>
                    <a:gd name="T17" fmla="*/ 0 h 16"/>
                    <a:gd name="T18" fmla="*/ 8 w 16"/>
                    <a:gd name="T19" fmla="*/ 16 h 16"/>
                    <a:gd name="T20" fmla="*/ 6 w 16"/>
                    <a:gd name="T21" fmla="*/ 16 h 16"/>
                    <a:gd name="T22" fmla="*/ 0 w 16"/>
                    <a:gd name="T23" fmla="*/ 3 h 16"/>
                    <a:gd name="T24" fmla="*/ 16 w 16"/>
                    <a:gd name="T25" fmla="*/ 5 h 16"/>
                    <a:gd name="T26" fmla="*/ 14 w 16"/>
                    <a:gd name="T27" fmla="*/ 11 h 16"/>
                    <a:gd name="T28" fmla="*/ 11 w 16"/>
                    <a:gd name="T29" fmla="*/ 13 h 16"/>
                    <a:gd name="T30" fmla="*/ 0 w 16"/>
                    <a:gd name="T31" fmla="*/ 3 h 16"/>
                    <a:gd name="T32" fmla="*/ 3 w 16"/>
                    <a:gd name="T33" fmla="*/ 0 h 16"/>
                    <a:gd name="T34" fmla="*/ 16 w 16"/>
                    <a:gd name="T35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" h="16">
                      <a:moveTo>
                        <a:pt x="8" y="16"/>
                      </a:move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8" y="16"/>
                      </a:lnTo>
                      <a:close/>
                      <a:moveTo>
                        <a:pt x="0" y="3"/>
                      </a:move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0" y="3"/>
                      </a:lnTo>
                      <a:close/>
                      <a:moveTo>
                        <a:pt x="16" y="5"/>
                      </a:moveTo>
                      <a:lnTo>
                        <a:pt x="14" y="11"/>
                      </a:ln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29" name="Freeform 1648"/>
                <p:cNvSpPr>
                  <a:spLocks/>
                </p:cNvSpPr>
                <p:nvPr/>
              </p:nvSpPr>
              <p:spPr bwMode="auto">
                <a:xfrm>
                  <a:off x="4744" y="1343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3 h 3"/>
                    <a:gd name="T6" fmla="*/ 0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3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0" name="Freeform 1649"/>
                <p:cNvSpPr>
                  <a:spLocks noEditPoints="1"/>
                </p:cNvSpPr>
                <p:nvPr/>
              </p:nvSpPr>
              <p:spPr bwMode="auto">
                <a:xfrm>
                  <a:off x="4736" y="1338"/>
                  <a:ext cx="16" cy="16"/>
                </a:xfrm>
                <a:custGeom>
                  <a:avLst/>
                  <a:gdLst>
                    <a:gd name="T0" fmla="*/ 11 w 16"/>
                    <a:gd name="T1" fmla="*/ 16 h 16"/>
                    <a:gd name="T2" fmla="*/ 5 w 16"/>
                    <a:gd name="T3" fmla="*/ 13 h 16"/>
                    <a:gd name="T4" fmla="*/ 3 w 16"/>
                    <a:gd name="T5" fmla="*/ 11 h 16"/>
                    <a:gd name="T6" fmla="*/ 14 w 16"/>
                    <a:gd name="T7" fmla="*/ 0 h 16"/>
                    <a:gd name="T8" fmla="*/ 16 w 16"/>
                    <a:gd name="T9" fmla="*/ 3 h 16"/>
                    <a:gd name="T10" fmla="*/ 11 w 16"/>
                    <a:gd name="T11" fmla="*/ 16 h 16"/>
                    <a:gd name="T12" fmla="*/ 0 w 16"/>
                    <a:gd name="T13" fmla="*/ 8 h 16"/>
                    <a:gd name="T14" fmla="*/ 8 w 16"/>
                    <a:gd name="T15" fmla="*/ 0 h 16"/>
                    <a:gd name="T16" fmla="*/ 11 w 16"/>
                    <a:gd name="T17" fmla="*/ 0 h 16"/>
                    <a:gd name="T18" fmla="*/ 11 w 16"/>
                    <a:gd name="T19" fmla="*/ 16 h 16"/>
                    <a:gd name="T20" fmla="*/ 8 w 16"/>
                    <a:gd name="T21" fmla="*/ 16 h 16"/>
                    <a:gd name="T22" fmla="*/ 0 w 16"/>
                    <a:gd name="T23" fmla="*/ 8 h 16"/>
                    <a:gd name="T24" fmla="*/ 14 w 16"/>
                    <a:gd name="T25" fmla="*/ 0 h 16"/>
                    <a:gd name="T26" fmla="*/ 16 w 16"/>
                    <a:gd name="T27" fmla="*/ 5 h 16"/>
                    <a:gd name="T28" fmla="*/ 16 w 16"/>
                    <a:gd name="T29" fmla="*/ 8 h 16"/>
                    <a:gd name="T30" fmla="*/ 0 w 16"/>
                    <a:gd name="T31" fmla="*/ 8 h 16"/>
                    <a:gd name="T32" fmla="*/ 0 w 16"/>
                    <a:gd name="T33" fmla="*/ 5 h 16"/>
                    <a:gd name="T34" fmla="*/ 14 w 16"/>
                    <a:gd name="T3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" h="16">
                      <a:moveTo>
                        <a:pt x="11" y="16"/>
                      </a:moveTo>
                      <a:lnTo>
                        <a:pt x="5" y="13"/>
                      </a:lnTo>
                      <a:lnTo>
                        <a:pt x="3" y="11"/>
                      </a:lnTo>
                      <a:lnTo>
                        <a:pt x="14" y="0"/>
                      </a:lnTo>
                      <a:lnTo>
                        <a:pt x="16" y="3"/>
                      </a:lnTo>
                      <a:lnTo>
                        <a:pt x="11" y="16"/>
                      </a:lnTo>
                      <a:close/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1" y="16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  <a:moveTo>
                        <a:pt x="14" y="0"/>
                      </a:move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1" name="Freeform 1650"/>
                <p:cNvSpPr>
                  <a:spLocks/>
                </p:cNvSpPr>
                <p:nvPr/>
              </p:nvSpPr>
              <p:spPr bwMode="auto">
                <a:xfrm>
                  <a:off x="4800" y="1343"/>
                  <a:ext cx="3" cy="3"/>
                </a:xfrm>
                <a:custGeom>
                  <a:avLst/>
                  <a:gdLst>
                    <a:gd name="T0" fmla="*/ 3 w 3"/>
                    <a:gd name="T1" fmla="*/ 0 h 3"/>
                    <a:gd name="T2" fmla="*/ 3 w 3"/>
                    <a:gd name="T3" fmla="*/ 3 h 3"/>
                    <a:gd name="T4" fmla="*/ 0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lnTo>
                        <a:pt x="3" y="3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2" name="Freeform 1651"/>
                <p:cNvSpPr>
                  <a:spLocks noEditPoints="1"/>
                </p:cNvSpPr>
                <p:nvPr/>
              </p:nvSpPr>
              <p:spPr bwMode="auto">
                <a:xfrm>
                  <a:off x="4795" y="1338"/>
                  <a:ext cx="16" cy="16"/>
                </a:xfrm>
                <a:custGeom>
                  <a:avLst/>
                  <a:gdLst>
                    <a:gd name="T0" fmla="*/ 8 w 16"/>
                    <a:gd name="T1" fmla="*/ 16 h 16"/>
                    <a:gd name="T2" fmla="*/ 0 w 16"/>
                    <a:gd name="T3" fmla="*/ 8 h 16"/>
                    <a:gd name="T4" fmla="*/ 0 w 16"/>
                    <a:gd name="T5" fmla="*/ 5 h 16"/>
                    <a:gd name="T6" fmla="*/ 16 w 16"/>
                    <a:gd name="T7" fmla="*/ 5 h 16"/>
                    <a:gd name="T8" fmla="*/ 16 w 16"/>
                    <a:gd name="T9" fmla="*/ 8 h 16"/>
                    <a:gd name="T10" fmla="*/ 8 w 16"/>
                    <a:gd name="T11" fmla="*/ 16 h 16"/>
                    <a:gd name="T12" fmla="*/ 0 w 16"/>
                    <a:gd name="T13" fmla="*/ 3 h 16"/>
                    <a:gd name="T14" fmla="*/ 5 w 16"/>
                    <a:gd name="T15" fmla="*/ 0 h 16"/>
                    <a:gd name="T16" fmla="*/ 8 w 16"/>
                    <a:gd name="T17" fmla="*/ 0 h 16"/>
                    <a:gd name="T18" fmla="*/ 8 w 16"/>
                    <a:gd name="T19" fmla="*/ 16 h 16"/>
                    <a:gd name="T20" fmla="*/ 5 w 16"/>
                    <a:gd name="T21" fmla="*/ 16 h 16"/>
                    <a:gd name="T22" fmla="*/ 0 w 16"/>
                    <a:gd name="T23" fmla="*/ 3 h 16"/>
                    <a:gd name="T24" fmla="*/ 16 w 16"/>
                    <a:gd name="T25" fmla="*/ 5 h 16"/>
                    <a:gd name="T26" fmla="*/ 14 w 16"/>
                    <a:gd name="T27" fmla="*/ 11 h 16"/>
                    <a:gd name="T28" fmla="*/ 11 w 16"/>
                    <a:gd name="T29" fmla="*/ 13 h 16"/>
                    <a:gd name="T30" fmla="*/ 0 w 16"/>
                    <a:gd name="T31" fmla="*/ 3 h 16"/>
                    <a:gd name="T32" fmla="*/ 2 w 16"/>
                    <a:gd name="T33" fmla="*/ 0 h 16"/>
                    <a:gd name="T34" fmla="*/ 16 w 16"/>
                    <a:gd name="T35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" h="16">
                      <a:moveTo>
                        <a:pt x="8" y="16"/>
                      </a:move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8" y="16"/>
                      </a:lnTo>
                      <a:close/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5" y="16"/>
                      </a:lnTo>
                      <a:lnTo>
                        <a:pt x="0" y="3"/>
                      </a:lnTo>
                      <a:close/>
                      <a:moveTo>
                        <a:pt x="16" y="5"/>
                      </a:moveTo>
                      <a:lnTo>
                        <a:pt x="14" y="11"/>
                      </a:lnTo>
                      <a:lnTo>
                        <a:pt x="11" y="13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3" name="Freeform 1652"/>
                <p:cNvSpPr>
                  <a:spLocks/>
                </p:cNvSpPr>
                <p:nvPr/>
              </p:nvSpPr>
              <p:spPr bwMode="auto">
                <a:xfrm>
                  <a:off x="4803" y="1343"/>
                  <a:ext cx="2" cy="3"/>
                </a:xfrm>
                <a:custGeom>
                  <a:avLst/>
                  <a:gdLst>
                    <a:gd name="T0" fmla="*/ 0 w 2"/>
                    <a:gd name="T1" fmla="*/ 0 h 3"/>
                    <a:gd name="T2" fmla="*/ 2 w 2"/>
                    <a:gd name="T3" fmla="*/ 3 h 3"/>
                    <a:gd name="T4" fmla="*/ 0 w 2"/>
                    <a:gd name="T5" fmla="*/ 3 h 3"/>
                    <a:gd name="T6" fmla="*/ 0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4" name="Freeform 1653"/>
                <p:cNvSpPr>
                  <a:spLocks noEditPoints="1"/>
                </p:cNvSpPr>
                <p:nvPr/>
              </p:nvSpPr>
              <p:spPr bwMode="auto">
                <a:xfrm>
                  <a:off x="4795" y="1338"/>
                  <a:ext cx="16" cy="16"/>
                </a:xfrm>
                <a:custGeom>
                  <a:avLst/>
                  <a:gdLst>
                    <a:gd name="T0" fmla="*/ 10 w 16"/>
                    <a:gd name="T1" fmla="*/ 16 h 16"/>
                    <a:gd name="T2" fmla="*/ 5 w 16"/>
                    <a:gd name="T3" fmla="*/ 13 h 16"/>
                    <a:gd name="T4" fmla="*/ 2 w 16"/>
                    <a:gd name="T5" fmla="*/ 11 h 16"/>
                    <a:gd name="T6" fmla="*/ 14 w 16"/>
                    <a:gd name="T7" fmla="*/ 0 h 16"/>
                    <a:gd name="T8" fmla="*/ 16 w 16"/>
                    <a:gd name="T9" fmla="*/ 3 h 16"/>
                    <a:gd name="T10" fmla="*/ 10 w 16"/>
                    <a:gd name="T11" fmla="*/ 16 h 16"/>
                    <a:gd name="T12" fmla="*/ 0 w 16"/>
                    <a:gd name="T13" fmla="*/ 8 h 16"/>
                    <a:gd name="T14" fmla="*/ 8 w 16"/>
                    <a:gd name="T15" fmla="*/ 0 h 16"/>
                    <a:gd name="T16" fmla="*/ 10 w 16"/>
                    <a:gd name="T17" fmla="*/ 0 h 16"/>
                    <a:gd name="T18" fmla="*/ 10 w 16"/>
                    <a:gd name="T19" fmla="*/ 16 h 16"/>
                    <a:gd name="T20" fmla="*/ 8 w 16"/>
                    <a:gd name="T21" fmla="*/ 16 h 16"/>
                    <a:gd name="T22" fmla="*/ 0 w 16"/>
                    <a:gd name="T23" fmla="*/ 8 h 16"/>
                    <a:gd name="T24" fmla="*/ 14 w 16"/>
                    <a:gd name="T25" fmla="*/ 0 h 16"/>
                    <a:gd name="T26" fmla="*/ 16 w 16"/>
                    <a:gd name="T27" fmla="*/ 5 h 16"/>
                    <a:gd name="T28" fmla="*/ 16 w 16"/>
                    <a:gd name="T29" fmla="*/ 8 h 16"/>
                    <a:gd name="T30" fmla="*/ 0 w 16"/>
                    <a:gd name="T31" fmla="*/ 8 h 16"/>
                    <a:gd name="T32" fmla="*/ 0 w 16"/>
                    <a:gd name="T33" fmla="*/ 5 h 16"/>
                    <a:gd name="T34" fmla="*/ 14 w 16"/>
                    <a:gd name="T3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" h="16">
                      <a:moveTo>
                        <a:pt x="10" y="16"/>
                      </a:moveTo>
                      <a:lnTo>
                        <a:pt x="5" y="13"/>
                      </a:lnTo>
                      <a:lnTo>
                        <a:pt x="2" y="11"/>
                      </a:lnTo>
                      <a:lnTo>
                        <a:pt x="14" y="0"/>
                      </a:lnTo>
                      <a:lnTo>
                        <a:pt x="16" y="3"/>
                      </a:lnTo>
                      <a:lnTo>
                        <a:pt x="10" y="16"/>
                      </a:lnTo>
                      <a:close/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  <a:moveTo>
                        <a:pt x="14" y="0"/>
                      </a:move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5" name="Freeform 1654"/>
                <p:cNvSpPr>
                  <a:spLocks/>
                </p:cNvSpPr>
                <p:nvPr/>
              </p:nvSpPr>
              <p:spPr bwMode="auto">
                <a:xfrm>
                  <a:off x="4525" y="1340"/>
                  <a:ext cx="12" cy="12"/>
                </a:xfrm>
                <a:custGeom>
                  <a:avLst/>
                  <a:gdLst>
                    <a:gd name="T0" fmla="*/ 10 w 12"/>
                    <a:gd name="T1" fmla="*/ 0 h 12"/>
                    <a:gd name="T2" fmla="*/ 12 w 12"/>
                    <a:gd name="T3" fmla="*/ 1 h 12"/>
                    <a:gd name="T4" fmla="*/ 1 w 12"/>
                    <a:gd name="T5" fmla="*/ 12 h 12"/>
                    <a:gd name="T6" fmla="*/ 0 w 12"/>
                    <a:gd name="T7" fmla="*/ 11 h 12"/>
                    <a:gd name="T8" fmla="*/ 10 w 12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0" y="0"/>
                      </a:moveTo>
                      <a:lnTo>
                        <a:pt x="12" y="1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6" name="Freeform 1655"/>
                <p:cNvSpPr>
                  <a:spLocks/>
                </p:cNvSpPr>
                <p:nvPr/>
              </p:nvSpPr>
              <p:spPr bwMode="auto">
                <a:xfrm>
                  <a:off x="4525" y="1336"/>
                  <a:ext cx="16" cy="16"/>
                </a:xfrm>
                <a:custGeom>
                  <a:avLst/>
                  <a:gdLst>
                    <a:gd name="T0" fmla="*/ 10 w 16"/>
                    <a:gd name="T1" fmla="*/ 0 h 16"/>
                    <a:gd name="T2" fmla="*/ 16 w 16"/>
                    <a:gd name="T3" fmla="*/ 5 h 16"/>
                    <a:gd name="T4" fmla="*/ 5 w 16"/>
                    <a:gd name="T5" fmla="*/ 16 h 16"/>
                    <a:gd name="T6" fmla="*/ 0 w 16"/>
                    <a:gd name="T7" fmla="*/ 11 h 16"/>
                    <a:gd name="T8" fmla="*/ 10 w 16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10" y="0"/>
                      </a:moveTo>
                      <a:lnTo>
                        <a:pt x="16" y="5"/>
                      </a:lnTo>
                      <a:lnTo>
                        <a:pt x="5" y="16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7" name="Freeform 1656"/>
                <p:cNvSpPr>
                  <a:spLocks/>
                </p:cNvSpPr>
                <p:nvPr/>
              </p:nvSpPr>
              <p:spPr bwMode="auto">
                <a:xfrm>
                  <a:off x="4525" y="1332"/>
                  <a:ext cx="19" cy="19"/>
                </a:xfrm>
                <a:custGeom>
                  <a:avLst/>
                  <a:gdLst>
                    <a:gd name="T0" fmla="*/ 10 w 19"/>
                    <a:gd name="T1" fmla="*/ 0 h 19"/>
                    <a:gd name="T2" fmla="*/ 19 w 19"/>
                    <a:gd name="T3" fmla="*/ 8 h 19"/>
                    <a:gd name="T4" fmla="*/ 8 w 19"/>
                    <a:gd name="T5" fmla="*/ 19 h 19"/>
                    <a:gd name="T6" fmla="*/ 0 w 19"/>
                    <a:gd name="T7" fmla="*/ 11 h 19"/>
                    <a:gd name="T8" fmla="*/ 10 w 1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0" y="0"/>
                      </a:moveTo>
                      <a:lnTo>
                        <a:pt x="19" y="8"/>
                      </a:lnTo>
                      <a:lnTo>
                        <a:pt x="8" y="19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8" name="Freeform 1657"/>
                <p:cNvSpPr>
                  <a:spLocks/>
                </p:cNvSpPr>
                <p:nvPr/>
              </p:nvSpPr>
              <p:spPr bwMode="auto">
                <a:xfrm>
                  <a:off x="4525" y="1328"/>
                  <a:ext cx="19" cy="20"/>
                </a:xfrm>
                <a:custGeom>
                  <a:avLst/>
                  <a:gdLst>
                    <a:gd name="T0" fmla="*/ 10 w 19"/>
                    <a:gd name="T1" fmla="*/ 0 h 20"/>
                    <a:gd name="T2" fmla="*/ 19 w 19"/>
                    <a:gd name="T3" fmla="*/ 9 h 20"/>
                    <a:gd name="T4" fmla="*/ 8 w 19"/>
                    <a:gd name="T5" fmla="*/ 20 h 20"/>
                    <a:gd name="T6" fmla="*/ 0 w 19"/>
                    <a:gd name="T7" fmla="*/ 11 h 20"/>
                    <a:gd name="T8" fmla="*/ 10 w 19"/>
                    <a:gd name="T9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0">
                      <a:moveTo>
                        <a:pt x="10" y="0"/>
                      </a:moveTo>
                      <a:lnTo>
                        <a:pt x="19" y="9"/>
                      </a:lnTo>
                      <a:lnTo>
                        <a:pt x="8" y="20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39" name="Freeform 1658"/>
                <p:cNvSpPr>
                  <a:spLocks/>
                </p:cNvSpPr>
                <p:nvPr/>
              </p:nvSpPr>
              <p:spPr bwMode="auto">
                <a:xfrm>
                  <a:off x="4525" y="1325"/>
                  <a:ext cx="19" cy="19"/>
                </a:xfrm>
                <a:custGeom>
                  <a:avLst/>
                  <a:gdLst>
                    <a:gd name="T0" fmla="*/ 11 w 19"/>
                    <a:gd name="T1" fmla="*/ 0 h 19"/>
                    <a:gd name="T2" fmla="*/ 19 w 19"/>
                    <a:gd name="T3" fmla="*/ 8 h 19"/>
                    <a:gd name="T4" fmla="*/ 8 w 19"/>
                    <a:gd name="T5" fmla="*/ 19 h 19"/>
                    <a:gd name="T6" fmla="*/ 0 w 19"/>
                    <a:gd name="T7" fmla="*/ 11 h 19"/>
                    <a:gd name="T8" fmla="*/ 11 w 1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1" y="0"/>
                      </a:moveTo>
                      <a:lnTo>
                        <a:pt x="19" y="8"/>
                      </a:lnTo>
                      <a:lnTo>
                        <a:pt x="8" y="19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0" name="Freeform 1659"/>
                <p:cNvSpPr>
                  <a:spLocks/>
                </p:cNvSpPr>
                <p:nvPr/>
              </p:nvSpPr>
              <p:spPr bwMode="auto">
                <a:xfrm>
                  <a:off x="4525" y="1321"/>
                  <a:ext cx="19" cy="20"/>
                </a:xfrm>
                <a:custGeom>
                  <a:avLst/>
                  <a:gdLst>
                    <a:gd name="T0" fmla="*/ 10 w 19"/>
                    <a:gd name="T1" fmla="*/ 0 h 20"/>
                    <a:gd name="T2" fmla="*/ 19 w 19"/>
                    <a:gd name="T3" fmla="*/ 8 h 20"/>
                    <a:gd name="T4" fmla="*/ 8 w 19"/>
                    <a:gd name="T5" fmla="*/ 20 h 20"/>
                    <a:gd name="T6" fmla="*/ 0 w 19"/>
                    <a:gd name="T7" fmla="*/ 11 h 20"/>
                    <a:gd name="T8" fmla="*/ 10 w 19"/>
                    <a:gd name="T9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0">
                      <a:moveTo>
                        <a:pt x="10" y="0"/>
                      </a:moveTo>
                      <a:lnTo>
                        <a:pt x="19" y="8"/>
                      </a:lnTo>
                      <a:lnTo>
                        <a:pt x="8" y="20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1" name="Freeform 1660"/>
                <p:cNvSpPr>
                  <a:spLocks/>
                </p:cNvSpPr>
                <p:nvPr/>
              </p:nvSpPr>
              <p:spPr bwMode="auto">
                <a:xfrm>
                  <a:off x="4544" y="1340"/>
                  <a:ext cx="12" cy="12"/>
                </a:xfrm>
                <a:custGeom>
                  <a:avLst/>
                  <a:gdLst>
                    <a:gd name="T0" fmla="*/ 11 w 12"/>
                    <a:gd name="T1" fmla="*/ 0 h 12"/>
                    <a:gd name="T2" fmla="*/ 12 w 12"/>
                    <a:gd name="T3" fmla="*/ 1 h 12"/>
                    <a:gd name="T4" fmla="*/ 1 w 12"/>
                    <a:gd name="T5" fmla="*/ 12 h 12"/>
                    <a:gd name="T6" fmla="*/ 0 w 12"/>
                    <a:gd name="T7" fmla="*/ 11 h 12"/>
                    <a:gd name="T8" fmla="*/ 11 w 12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1" y="0"/>
                      </a:moveTo>
                      <a:lnTo>
                        <a:pt x="12" y="1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2" name="Freeform 1661"/>
                <p:cNvSpPr>
                  <a:spLocks/>
                </p:cNvSpPr>
                <p:nvPr/>
              </p:nvSpPr>
              <p:spPr bwMode="auto">
                <a:xfrm>
                  <a:off x="4525" y="1318"/>
                  <a:ext cx="19" cy="19"/>
                </a:xfrm>
                <a:custGeom>
                  <a:avLst/>
                  <a:gdLst>
                    <a:gd name="T0" fmla="*/ 10 w 19"/>
                    <a:gd name="T1" fmla="*/ 0 h 19"/>
                    <a:gd name="T2" fmla="*/ 19 w 19"/>
                    <a:gd name="T3" fmla="*/ 8 h 19"/>
                    <a:gd name="T4" fmla="*/ 8 w 19"/>
                    <a:gd name="T5" fmla="*/ 19 h 19"/>
                    <a:gd name="T6" fmla="*/ 0 w 19"/>
                    <a:gd name="T7" fmla="*/ 10 h 19"/>
                    <a:gd name="T8" fmla="*/ 10 w 1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0" y="0"/>
                      </a:moveTo>
                      <a:lnTo>
                        <a:pt x="19" y="8"/>
                      </a:lnTo>
                      <a:lnTo>
                        <a:pt x="8" y="19"/>
                      </a:lnTo>
                      <a:lnTo>
                        <a:pt x="0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3" name="Freeform 1662"/>
                <p:cNvSpPr>
                  <a:spLocks/>
                </p:cNvSpPr>
                <p:nvPr/>
              </p:nvSpPr>
              <p:spPr bwMode="auto">
                <a:xfrm>
                  <a:off x="4544" y="1337"/>
                  <a:ext cx="16" cy="15"/>
                </a:xfrm>
                <a:custGeom>
                  <a:avLst/>
                  <a:gdLst>
                    <a:gd name="T0" fmla="*/ 11 w 16"/>
                    <a:gd name="T1" fmla="*/ 0 h 15"/>
                    <a:gd name="T2" fmla="*/ 16 w 16"/>
                    <a:gd name="T3" fmla="*/ 4 h 15"/>
                    <a:gd name="T4" fmla="*/ 4 w 16"/>
                    <a:gd name="T5" fmla="*/ 15 h 15"/>
                    <a:gd name="T6" fmla="*/ 0 w 16"/>
                    <a:gd name="T7" fmla="*/ 11 h 15"/>
                    <a:gd name="T8" fmla="*/ 11 w 16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5">
                      <a:moveTo>
                        <a:pt x="11" y="0"/>
                      </a:moveTo>
                      <a:lnTo>
                        <a:pt x="16" y="4"/>
                      </a:lnTo>
                      <a:lnTo>
                        <a:pt x="4" y="15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4" name="Freeform 1663"/>
                <p:cNvSpPr>
                  <a:spLocks/>
                </p:cNvSpPr>
                <p:nvPr/>
              </p:nvSpPr>
              <p:spPr bwMode="auto">
                <a:xfrm>
                  <a:off x="4525" y="1314"/>
                  <a:ext cx="19" cy="19"/>
                </a:xfrm>
                <a:custGeom>
                  <a:avLst/>
                  <a:gdLst>
                    <a:gd name="T0" fmla="*/ 10 w 19"/>
                    <a:gd name="T1" fmla="*/ 0 h 19"/>
                    <a:gd name="T2" fmla="*/ 19 w 19"/>
                    <a:gd name="T3" fmla="*/ 8 h 19"/>
                    <a:gd name="T4" fmla="*/ 8 w 19"/>
                    <a:gd name="T5" fmla="*/ 19 h 19"/>
                    <a:gd name="T6" fmla="*/ 0 w 19"/>
                    <a:gd name="T7" fmla="*/ 11 h 19"/>
                    <a:gd name="T8" fmla="*/ 10 w 1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0" y="0"/>
                      </a:moveTo>
                      <a:lnTo>
                        <a:pt x="19" y="8"/>
                      </a:lnTo>
                      <a:lnTo>
                        <a:pt x="8" y="19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5" name="Freeform 1664"/>
                <p:cNvSpPr>
                  <a:spLocks/>
                </p:cNvSpPr>
                <p:nvPr/>
              </p:nvSpPr>
              <p:spPr bwMode="auto">
                <a:xfrm>
                  <a:off x="4544" y="1333"/>
                  <a:ext cx="19" cy="19"/>
                </a:xfrm>
                <a:custGeom>
                  <a:avLst/>
                  <a:gdLst>
                    <a:gd name="T0" fmla="*/ 11 w 19"/>
                    <a:gd name="T1" fmla="*/ 0 h 19"/>
                    <a:gd name="T2" fmla="*/ 19 w 19"/>
                    <a:gd name="T3" fmla="*/ 8 h 19"/>
                    <a:gd name="T4" fmla="*/ 8 w 19"/>
                    <a:gd name="T5" fmla="*/ 19 h 19"/>
                    <a:gd name="T6" fmla="*/ 0 w 19"/>
                    <a:gd name="T7" fmla="*/ 11 h 19"/>
                    <a:gd name="T8" fmla="*/ 11 w 1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1" y="0"/>
                      </a:moveTo>
                      <a:lnTo>
                        <a:pt x="19" y="8"/>
                      </a:lnTo>
                      <a:lnTo>
                        <a:pt x="8" y="19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6" name="Freeform 1665"/>
                <p:cNvSpPr>
                  <a:spLocks/>
                </p:cNvSpPr>
                <p:nvPr/>
              </p:nvSpPr>
              <p:spPr bwMode="auto">
                <a:xfrm>
                  <a:off x="4525" y="1310"/>
                  <a:ext cx="19" cy="19"/>
                </a:xfrm>
                <a:custGeom>
                  <a:avLst/>
                  <a:gdLst>
                    <a:gd name="T0" fmla="*/ 10 w 19"/>
                    <a:gd name="T1" fmla="*/ 0 h 19"/>
                    <a:gd name="T2" fmla="*/ 19 w 19"/>
                    <a:gd name="T3" fmla="*/ 8 h 19"/>
                    <a:gd name="T4" fmla="*/ 8 w 19"/>
                    <a:gd name="T5" fmla="*/ 19 h 19"/>
                    <a:gd name="T6" fmla="*/ 0 w 19"/>
                    <a:gd name="T7" fmla="*/ 11 h 19"/>
                    <a:gd name="T8" fmla="*/ 10 w 1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10" y="0"/>
                      </a:moveTo>
                      <a:lnTo>
                        <a:pt x="19" y="8"/>
                      </a:lnTo>
                      <a:lnTo>
                        <a:pt x="8" y="19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7" name="Freeform 1666"/>
                <p:cNvSpPr>
                  <a:spLocks/>
                </p:cNvSpPr>
                <p:nvPr/>
              </p:nvSpPr>
              <p:spPr bwMode="auto">
                <a:xfrm>
                  <a:off x="4544" y="1329"/>
                  <a:ext cx="23" cy="23"/>
                </a:xfrm>
                <a:custGeom>
                  <a:avLst/>
                  <a:gdLst>
                    <a:gd name="T0" fmla="*/ 11 w 23"/>
                    <a:gd name="T1" fmla="*/ 0 h 23"/>
                    <a:gd name="T2" fmla="*/ 23 w 23"/>
                    <a:gd name="T3" fmla="*/ 12 h 23"/>
                    <a:gd name="T4" fmla="*/ 12 w 23"/>
                    <a:gd name="T5" fmla="*/ 23 h 23"/>
                    <a:gd name="T6" fmla="*/ 0 w 23"/>
                    <a:gd name="T7" fmla="*/ 11 h 23"/>
                    <a:gd name="T8" fmla="*/ 11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8" name="Freeform 1667"/>
                <p:cNvSpPr>
                  <a:spLocks/>
                </p:cNvSpPr>
                <p:nvPr/>
              </p:nvSpPr>
              <p:spPr bwMode="auto">
                <a:xfrm>
                  <a:off x="4528" y="1309"/>
                  <a:ext cx="16" cy="17"/>
                </a:xfrm>
                <a:custGeom>
                  <a:avLst/>
                  <a:gdLst>
                    <a:gd name="T0" fmla="*/ 10 w 16"/>
                    <a:gd name="T1" fmla="*/ 0 h 17"/>
                    <a:gd name="T2" fmla="*/ 16 w 16"/>
                    <a:gd name="T3" fmla="*/ 6 h 17"/>
                    <a:gd name="T4" fmla="*/ 5 w 16"/>
                    <a:gd name="T5" fmla="*/ 17 h 17"/>
                    <a:gd name="T6" fmla="*/ 0 w 16"/>
                    <a:gd name="T7" fmla="*/ 11 h 17"/>
                    <a:gd name="T8" fmla="*/ 10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10" y="0"/>
                      </a:moveTo>
                      <a:lnTo>
                        <a:pt x="16" y="6"/>
                      </a:lnTo>
                      <a:lnTo>
                        <a:pt x="5" y="17"/>
                      </a:lnTo>
                      <a:lnTo>
                        <a:pt x="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49" name="Freeform 1668"/>
                <p:cNvSpPr>
                  <a:spLocks/>
                </p:cNvSpPr>
                <p:nvPr/>
              </p:nvSpPr>
              <p:spPr bwMode="auto">
                <a:xfrm>
                  <a:off x="4544" y="1326"/>
                  <a:ext cx="26" cy="26"/>
                </a:xfrm>
                <a:custGeom>
                  <a:avLst/>
                  <a:gdLst>
                    <a:gd name="T0" fmla="*/ 11 w 26"/>
                    <a:gd name="T1" fmla="*/ 0 h 26"/>
                    <a:gd name="T2" fmla="*/ 26 w 26"/>
                    <a:gd name="T3" fmla="*/ 15 h 26"/>
                    <a:gd name="T4" fmla="*/ 15 w 26"/>
                    <a:gd name="T5" fmla="*/ 26 h 26"/>
                    <a:gd name="T6" fmla="*/ 0 w 26"/>
                    <a:gd name="T7" fmla="*/ 11 h 26"/>
                    <a:gd name="T8" fmla="*/ 11 w 26"/>
                    <a:gd name="T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6">
                      <a:moveTo>
                        <a:pt x="11" y="0"/>
                      </a:moveTo>
                      <a:lnTo>
                        <a:pt x="26" y="15"/>
                      </a:lnTo>
                      <a:lnTo>
                        <a:pt x="15" y="26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0" name="Freeform 1669"/>
                <p:cNvSpPr>
                  <a:spLocks/>
                </p:cNvSpPr>
                <p:nvPr/>
              </p:nvSpPr>
              <p:spPr bwMode="auto">
                <a:xfrm>
                  <a:off x="4531" y="1309"/>
                  <a:ext cx="13" cy="13"/>
                </a:xfrm>
                <a:custGeom>
                  <a:avLst/>
                  <a:gdLst>
                    <a:gd name="T0" fmla="*/ 11 w 13"/>
                    <a:gd name="T1" fmla="*/ 0 h 13"/>
                    <a:gd name="T2" fmla="*/ 13 w 13"/>
                    <a:gd name="T3" fmla="*/ 2 h 13"/>
                    <a:gd name="T4" fmla="*/ 2 w 13"/>
                    <a:gd name="T5" fmla="*/ 13 h 13"/>
                    <a:gd name="T6" fmla="*/ 0 w 13"/>
                    <a:gd name="T7" fmla="*/ 11 h 13"/>
                    <a:gd name="T8" fmla="*/ 11 w 13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1" y="0"/>
                      </a:moveTo>
                      <a:lnTo>
                        <a:pt x="13" y="2"/>
                      </a:lnTo>
                      <a:lnTo>
                        <a:pt x="2" y="1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1" name="Freeform 1670"/>
                <p:cNvSpPr>
                  <a:spLocks/>
                </p:cNvSpPr>
                <p:nvPr/>
              </p:nvSpPr>
              <p:spPr bwMode="auto">
                <a:xfrm>
                  <a:off x="4544" y="1322"/>
                  <a:ext cx="29" cy="29"/>
                </a:xfrm>
                <a:custGeom>
                  <a:avLst/>
                  <a:gdLst>
                    <a:gd name="T0" fmla="*/ 11 w 29"/>
                    <a:gd name="T1" fmla="*/ 0 h 29"/>
                    <a:gd name="T2" fmla="*/ 29 w 29"/>
                    <a:gd name="T3" fmla="*/ 18 h 29"/>
                    <a:gd name="T4" fmla="*/ 18 w 29"/>
                    <a:gd name="T5" fmla="*/ 29 h 29"/>
                    <a:gd name="T6" fmla="*/ 0 w 29"/>
                    <a:gd name="T7" fmla="*/ 11 h 29"/>
                    <a:gd name="T8" fmla="*/ 11 w 29"/>
                    <a:gd name="T9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9">
                      <a:moveTo>
                        <a:pt x="11" y="0"/>
                      </a:moveTo>
                      <a:lnTo>
                        <a:pt x="29" y="18"/>
                      </a:lnTo>
                      <a:lnTo>
                        <a:pt x="18" y="29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2" name="Freeform 1671"/>
                <p:cNvSpPr>
                  <a:spLocks/>
                </p:cNvSpPr>
                <p:nvPr/>
              </p:nvSpPr>
              <p:spPr bwMode="auto">
                <a:xfrm>
                  <a:off x="4544" y="1318"/>
                  <a:ext cx="33" cy="33"/>
                </a:xfrm>
                <a:custGeom>
                  <a:avLst/>
                  <a:gdLst>
                    <a:gd name="T0" fmla="*/ 11 w 33"/>
                    <a:gd name="T1" fmla="*/ 0 h 33"/>
                    <a:gd name="T2" fmla="*/ 33 w 33"/>
                    <a:gd name="T3" fmla="*/ 22 h 33"/>
                    <a:gd name="T4" fmla="*/ 22 w 33"/>
                    <a:gd name="T5" fmla="*/ 33 h 33"/>
                    <a:gd name="T6" fmla="*/ 0 w 33"/>
                    <a:gd name="T7" fmla="*/ 11 h 33"/>
                    <a:gd name="T8" fmla="*/ 11 w 3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3">
                      <a:moveTo>
                        <a:pt x="11" y="0"/>
                      </a:moveTo>
                      <a:lnTo>
                        <a:pt x="33" y="22"/>
                      </a:lnTo>
                      <a:lnTo>
                        <a:pt x="22" y="33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3" name="Freeform 1672"/>
                <p:cNvSpPr>
                  <a:spLocks/>
                </p:cNvSpPr>
                <p:nvPr/>
              </p:nvSpPr>
              <p:spPr bwMode="auto">
                <a:xfrm>
                  <a:off x="4544" y="1315"/>
                  <a:ext cx="37" cy="36"/>
                </a:xfrm>
                <a:custGeom>
                  <a:avLst/>
                  <a:gdLst>
                    <a:gd name="T0" fmla="*/ 11 w 37"/>
                    <a:gd name="T1" fmla="*/ 0 h 36"/>
                    <a:gd name="T2" fmla="*/ 37 w 37"/>
                    <a:gd name="T3" fmla="*/ 25 h 36"/>
                    <a:gd name="T4" fmla="*/ 26 w 37"/>
                    <a:gd name="T5" fmla="*/ 36 h 36"/>
                    <a:gd name="T6" fmla="*/ 0 w 37"/>
                    <a:gd name="T7" fmla="*/ 11 h 36"/>
                    <a:gd name="T8" fmla="*/ 11 w 37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6">
                      <a:moveTo>
                        <a:pt x="11" y="0"/>
                      </a:moveTo>
                      <a:lnTo>
                        <a:pt x="37" y="25"/>
                      </a:lnTo>
                      <a:lnTo>
                        <a:pt x="26" y="36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4" name="Freeform 1673"/>
                <p:cNvSpPr>
                  <a:spLocks/>
                </p:cNvSpPr>
                <p:nvPr/>
              </p:nvSpPr>
              <p:spPr bwMode="auto">
                <a:xfrm>
                  <a:off x="4544" y="1311"/>
                  <a:ext cx="41" cy="40"/>
                </a:xfrm>
                <a:custGeom>
                  <a:avLst/>
                  <a:gdLst>
                    <a:gd name="T0" fmla="*/ 11 w 41"/>
                    <a:gd name="T1" fmla="*/ 0 h 40"/>
                    <a:gd name="T2" fmla="*/ 41 w 41"/>
                    <a:gd name="T3" fmla="*/ 29 h 40"/>
                    <a:gd name="T4" fmla="*/ 29 w 41"/>
                    <a:gd name="T5" fmla="*/ 40 h 40"/>
                    <a:gd name="T6" fmla="*/ 0 w 41"/>
                    <a:gd name="T7" fmla="*/ 11 h 40"/>
                    <a:gd name="T8" fmla="*/ 11 w 41"/>
                    <a:gd name="T9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0">
                      <a:moveTo>
                        <a:pt x="11" y="0"/>
                      </a:moveTo>
                      <a:lnTo>
                        <a:pt x="41" y="29"/>
                      </a:lnTo>
                      <a:lnTo>
                        <a:pt x="29" y="40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5" name="Freeform 1674"/>
                <p:cNvSpPr>
                  <a:spLocks/>
                </p:cNvSpPr>
                <p:nvPr/>
              </p:nvSpPr>
              <p:spPr bwMode="auto">
                <a:xfrm>
                  <a:off x="4546" y="1309"/>
                  <a:ext cx="31" cy="32"/>
                </a:xfrm>
                <a:custGeom>
                  <a:avLst/>
                  <a:gdLst>
                    <a:gd name="T0" fmla="*/ 11 w 31"/>
                    <a:gd name="T1" fmla="*/ 0 h 32"/>
                    <a:gd name="T2" fmla="*/ 31 w 31"/>
                    <a:gd name="T3" fmla="*/ 21 h 32"/>
                    <a:gd name="T4" fmla="*/ 20 w 31"/>
                    <a:gd name="T5" fmla="*/ 32 h 32"/>
                    <a:gd name="T6" fmla="*/ 0 w 31"/>
                    <a:gd name="T7" fmla="*/ 11 h 32"/>
                    <a:gd name="T8" fmla="*/ 11 w 31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1" y="0"/>
                      </a:moveTo>
                      <a:lnTo>
                        <a:pt x="31" y="21"/>
                      </a:lnTo>
                      <a:lnTo>
                        <a:pt x="20" y="3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6" name="Freeform 1675"/>
                <p:cNvSpPr>
                  <a:spLocks/>
                </p:cNvSpPr>
                <p:nvPr/>
              </p:nvSpPr>
              <p:spPr bwMode="auto">
                <a:xfrm>
                  <a:off x="4567" y="1330"/>
                  <a:ext cx="21" cy="21"/>
                </a:xfrm>
                <a:custGeom>
                  <a:avLst/>
                  <a:gdLst>
                    <a:gd name="T0" fmla="*/ 11 w 21"/>
                    <a:gd name="T1" fmla="*/ 0 h 21"/>
                    <a:gd name="T2" fmla="*/ 21 w 21"/>
                    <a:gd name="T3" fmla="*/ 10 h 21"/>
                    <a:gd name="T4" fmla="*/ 10 w 21"/>
                    <a:gd name="T5" fmla="*/ 21 h 21"/>
                    <a:gd name="T6" fmla="*/ 0 w 21"/>
                    <a:gd name="T7" fmla="*/ 12 h 21"/>
                    <a:gd name="T8" fmla="*/ 11 w 21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11" y="0"/>
                      </a:moveTo>
                      <a:lnTo>
                        <a:pt x="21" y="10"/>
                      </a:lnTo>
                      <a:lnTo>
                        <a:pt x="10" y="21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7" name="Freeform 1676"/>
                <p:cNvSpPr>
                  <a:spLocks/>
                </p:cNvSpPr>
                <p:nvPr/>
              </p:nvSpPr>
              <p:spPr bwMode="auto">
                <a:xfrm>
                  <a:off x="4550" y="1309"/>
                  <a:ext cx="27" cy="28"/>
                </a:xfrm>
                <a:custGeom>
                  <a:avLst/>
                  <a:gdLst>
                    <a:gd name="T0" fmla="*/ 11 w 27"/>
                    <a:gd name="T1" fmla="*/ 0 h 28"/>
                    <a:gd name="T2" fmla="*/ 27 w 27"/>
                    <a:gd name="T3" fmla="*/ 17 h 28"/>
                    <a:gd name="T4" fmla="*/ 16 w 27"/>
                    <a:gd name="T5" fmla="*/ 28 h 28"/>
                    <a:gd name="T6" fmla="*/ 0 w 27"/>
                    <a:gd name="T7" fmla="*/ 11 h 28"/>
                    <a:gd name="T8" fmla="*/ 11 w 27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8">
                      <a:moveTo>
                        <a:pt x="11" y="0"/>
                      </a:moveTo>
                      <a:lnTo>
                        <a:pt x="27" y="17"/>
                      </a:lnTo>
                      <a:lnTo>
                        <a:pt x="16" y="28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8" name="Freeform 1677"/>
                <p:cNvSpPr>
                  <a:spLocks/>
                </p:cNvSpPr>
                <p:nvPr/>
              </p:nvSpPr>
              <p:spPr bwMode="auto">
                <a:xfrm>
                  <a:off x="4572" y="1332"/>
                  <a:ext cx="20" cy="19"/>
                </a:xfrm>
                <a:custGeom>
                  <a:avLst/>
                  <a:gdLst>
                    <a:gd name="T0" fmla="*/ 11 w 20"/>
                    <a:gd name="T1" fmla="*/ 0 h 19"/>
                    <a:gd name="T2" fmla="*/ 20 w 20"/>
                    <a:gd name="T3" fmla="*/ 8 h 19"/>
                    <a:gd name="T4" fmla="*/ 9 w 20"/>
                    <a:gd name="T5" fmla="*/ 19 h 19"/>
                    <a:gd name="T6" fmla="*/ 0 w 20"/>
                    <a:gd name="T7" fmla="*/ 11 h 19"/>
                    <a:gd name="T8" fmla="*/ 11 w 20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19">
                      <a:moveTo>
                        <a:pt x="11" y="0"/>
                      </a:moveTo>
                      <a:lnTo>
                        <a:pt x="20" y="8"/>
                      </a:lnTo>
                      <a:lnTo>
                        <a:pt x="9" y="19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59" name="Freeform 1678"/>
                <p:cNvSpPr>
                  <a:spLocks noEditPoints="1"/>
                </p:cNvSpPr>
                <p:nvPr/>
              </p:nvSpPr>
              <p:spPr bwMode="auto">
                <a:xfrm>
                  <a:off x="4553" y="1309"/>
                  <a:ext cx="24" cy="24"/>
                </a:xfrm>
                <a:custGeom>
                  <a:avLst/>
                  <a:gdLst>
                    <a:gd name="T0" fmla="*/ 23 w 24"/>
                    <a:gd name="T1" fmla="*/ 13 h 24"/>
                    <a:gd name="T2" fmla="*/ 24 w 24"/>
                    <a:gd name="T3" fmla="*/ 13 h 24"/>
                    <a:gd name="T4" fmla="*/ 24 w 24"/>
                    <a:gd name="T5" fmla="*/ 13 h 24"/>
                    <a:gd name="T6" fmla="*/ 13 w 24"/>
                    <a:gd name="T7" fmla="*/ 24 h 24"/>
                    <a:gd name="T8" fmla="*/ 13 w 24"/>
                    <a:gd name="T9" fmla="*/ 24 h 24"/>
                    <a:gd name="T10" fmla="*/ 23 w 24"/>
                    <a:gd name="T11" fmla="*/ 13 h 24"/>
                    <a:gd name="T12" fmla="*/ 11 w 24"/>
                    <a:gd name="T13" fmla="*/ 0 h 24"/>
                    <a:gd name="T14" fmla="*/ 23 w 24"/>
                    <a:gd name="T15" fmla="*/ 13 h 24"/>
                    <a:gd name="T16" fmla="*/ 13 w 24"/>
                    <a:gd name="T17" fmla="*/ 24 h 24"/>
                    <a:gd name="T18" fmla="*/ 0 w 24"/>
                    <a:gd name="T19" fmla="*/ 11 h 24"/>
                    <a:gd name="T20" fmla="*/ 11 w 24"/>
                    <a:gd name="T2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24">
                      <a:moveTo>
                        <a:pt x="23" y="13"/>
                      </a:moveTo>
                      <a:lnTo>
                        <a:pt x="24" y="13"/>
                      </a:lnTo>
                      <a:lnTo>
                        <a:pt x="24" y="13"/>
                      </a:lnTo>
                      <a:lnTo>
                        <a:pt x="13" y="24"/>
                      </a:lnTo>
                      <a:lnTo>
                        <a:pt x="13" y="24"/>
                      </a:lnTo>
                      <a:lnTo>
                        <a:pt x="23" y="13"/>
                      </a:lnTo>
                      <a:close/>
                      <a:moveTo>
                        <a:pt x="11" y="0"/>
                      </a:moveTo>
                      <a:lnTo>
                        <a:pt x="23" y="13"/>
                      </a:lnTo>
                      <a:lnTo>
                        <a:pt x="13" y="2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0" name="Freeform 1679"/>
                <p:cNvSpPr>
                  <a:spLocks/>
                </p:cNvSpPr>
                <p:nvPr/>
              </p:nvSpPr>
              <p:spPr bwMode="auto">
                <a:xfrm>
                  <a:off x="4574" y="1330"/>
                  <a:ext cx="22" cy="21"/>
                </a:xfrm>
                <a:custGeom>
                  <a:avLst/>
                  <a:gdLst>
                    <a:gd name="T0" fmla="*/ 11 w 22"/>
                    <a:gd name="T1" fmla="*/ 0 h 21"/>
                    <a:gd name="T2" fmla="*/ 22 w 22"/>
                    <a:gd name="T3" fmla="*/ 10 h 21"/>
                    <a:gd name="T4" fmla="*/ 11 w 22"/>
                    <a:gd name="T5" fmla="*/ 21 h 21"/>
                    <a:gd name="T6" fmla="*/ 0 w 22"/>
                    <a:gd name="T7" fmla="*/ 12 h 21"/>
                    <a:gd name="T8" fmla="*/ 11 w 22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1">
                      <a:moveTo>
                        <a:pt x="11" y="0"/>
                      </a:moveTo>
                      <a:lnTo>
                        <a:pt x="22" y="10"/>
                      </a:lnTo>
                      <a:lnTo>
                        <a:pt x="11" y="21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1" name="Freeform 1680"/>
                <p:cNvSpPr>
                  <a:spLocks noEditPoints="1"/>
                </p:cNvSpPr>
                <p:nvPr/>
              </p:nvSpPr>
              <p:spPr bwMode="auto">
                <a:xfrm>
                  <a:off x="4557" y="1309"/>
                  <a:ext cx="20" cy="21"/>
                </a:xfrm>
                <a:custGeom>
                  <a:avLst/>
                  <a:gdLst>
                    <a:gd name="T0" fmla="*/ 19 w 20"/>
                    <a:gd name="T1" fmla="*/ 9 h 21"/>
                    <a:gd name="T2" fmla="*/ 20 w 20"/>
                    <a:gd name="T3" fmla="*/ 9 h 21"/>
                    <a:gd name="T4" fmla="*/ 20 w 20"/>
                    <a:gd name="T5" fmla="*/ 10 h 21"/>
                    <a:gd name="T6" fmla="*/ 9 w 20"/>
                    <a:gd name="T7" fmla="*/ 21 h 21"/>
                    <a:gd name="T8" fmla="*/ 9 w 20"/>
                    <a:gd name="T9" fmla="*/ 20 h 21"/>
                    <a:gd name="T10" fmla="*/ 19 w 20"/>
                    <a:gd name="T11" fmla="*/ 9 h 21"/>
                    <a:gd name="T12" fmla="*/ 11 w 20"/>
                    <a:gd name="T13" fmla="*/ 0 h 21"/>
                    <a:gd name="T14" fmla="*/ 19 w 20"/>
                    <a:gd name="T15" fmla="*/ 9 h 21"/>
                    <a:gd name="T16" fmla="*/ 9 w 20"/>
                    <a:gd name="T17" fmla="*/ 20 h 21"/>
                    <a:gd name="T18" fmla="*/ 0 w 20"/>
                    <a:gd name="T19" fmla="*/ 11 h 21"/>
                    <a:gd name="T20" fmla="*/ 11 w 20"/>
                    <a:gd name="T21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" h="21">
                      <a:moveTo>
                        <a:pt x="19" y="9"/>
                      </a:moveTo>
                      <a:lnTo>
                        <a:pt x="20" y="9"/>
                      </a:lnTo>
                      <a:lnTo>
                        <a:pt x="20" y="10"/>
                      </a:lnTo>
                      <a:lnTo>
                        <a:pt x="9" y="21"/>
                      </a:lnTo>
                      <a:lnTo>
                        <a:pt x="9" y="20"/>
                      </a:lnTo>
                      <a:lnTo>
                        <a:pt x="19" y="9"/>
                      </a:lnTo>
                      <a:close/>
                      <a:moveTo>
                        <a:pt x="11" y="0"/>
                      </a:moveTo>
                      <a:lnTo>
                        <a:pt x="19" y="9"/>
                      </a:lnTo>
                      <a:lnTo>
                        <a:pt x="9" y="20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2" name="Freeform 1681"/>
                <p:cNvSpPr>
                  <a:spLocks/>
                </p:cNvSpPr>
                <p:nvPr/>
              </p:nvSpPr>
              <p:spPr bwMode="auto">
                <a:xfrm>
                  <a:off x="4575" y="1327"/>
                  <a:ext cx="24" cy="24"/>
                </a:xfrm>
                <a:custGeom>
                  <a:avLst/>
                  <a:gdLst>
                    <a:gd name="T0" fmla="*/ 11 w 24"/>
                    <a:gd name="T1" fmla="*/ 0 h 24"/>
                    <a:gd name="T2" fmla="*/ 24 w 24"/>
                    <a:gd name="T3" fmla="*/ 13 h 24"/>
                    <a:gd name="T4" fmla="*/ 14 w 24"/>
                    <a:gd name="T5" fmla="*/ 24 h 24"/>
                    <a:gd name="T6" fmla="*/ 0 w 24"/>
                    <a:gd name="T7" fmla="*/ 11 h 24"/>
                    <a:gd name="T8" fmla="*/ 11 w 24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24">
                      <a:moveTo>
                        <a:pt x="11" y="0"/>
                      </a:moveTo>
                      <a:lnTo>
                        <a:pt x="24" y="13"/>
                      </a:lnTo>
                      <a:lnTo>
                        <a:pt x="14" y="2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3" name="Freeform 1682"/>
                <p:cNvSpPr>
                  <a:spLocks/>
                </p:cNvSpPr>
                <p:nvPr/>
              </p:nvSpPr>
              <p:spPr bwMode="auto">
                <a:xfrm>
                  <a:off x="4566" y="1314"/>
                  <a:ext cx="11" cy="12"/>
                </a:xfrm>
                <a:custGeom>
                  <a:avLst/>
                  <a:gdLst>
                    <a:gd name="T0" fmla="*/ 11 w 11"/>
                    <a:gd name="T1" fmla="*/ 0 h 12"/>
                    <a:gd name="T2" fmla="*/ 11 w 11"/>
                    <a:gd name="T3" fmla="*/ 1 h 12"/>
                    <a:gd name="T4" fmla="*/ 0 w 11"/>
                    <a:gd name="T5" fmla="*/ 12 h 12"/>
                    <a:gd name="T6" fmla="*/ 0 w 11"/>
                    <a:gd name="T7" fmla="*/ 11 h 12"/>
                    <a:gd name="T8" fmla="*/ 11 w 11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2">
                      <a:moveTo>
                        <a:pt x="11" y="0"/>
                      </a:moveTo>
                      <a:lnTo>
                        <a:pt x="11" y="1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4" name="Freeform 1683"/>
                <p:cNvSpPr>
                  <a:spLocks/>
                </p:cNvSpPr>
                <p:nvPr/>
              </p:nvSpPr>
              <p:spPr bwMode="auto">
                <a:xfrm>
                  <a:off x="4575" y="1323"/>
                  <a:ext cx="12" cy="13"/>
                </a:xfrm>
                <a:custGeom>
                  <a:avLst/>
                  <a:gdLst>
                    <a:gd name="T0" fmla="*/ 11 w 12"/>
                    <a:gd name="T1" fmla="*/ 0 h 13"/>
                    <a:gd name="T2" fmla="*/ 12 w 12"/>
                    <a:gd name="T3" fmla="*/ 2 h 13"/>
                    <a:gd name="T4" fmla="*/ 1 w 12"/>
                    <a:gd name="T5" fmla="*/ 13 h 13"/>
                    <a:gd name="T6" fmla="*/ 0 w 12"/>
                    <a:gd name="T7" fmla="*/ 12 h 13"/>
                    <a:gd name="T8" fmla="*/ 11 w 12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11" y="0"/>
                      </a:moveTo>
                      <a:lnTo>
                        <a:pt x="12" y="2"/>
                      </a:lnTo>
                      <a:lnTo>
                        <a:pt x="1" y="13"/>
                      </a:lnTo>
                      <a:lnTo>
                        <a:pt x="0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5" name="Freeform 1684"/>
                <p:cNvSpPr>
                  <a:spLocks/>
                </p:cNvSpPr>
                <p:nvPr/>
              </p:nvSpPr>
              <p:spPr bwMode="auto">
                <a:xfrm>
                  <a:off x="4561" y="1309"/>
                  <a:ext cx="16" cy="16"/>
                </a:xfrm>
                <a:custGeom>
                  <a:avLst/>
                  <a:gdLst>
                    <a:gd name="T0" fmla="*/ 11 w 16"/>
                    <a:gd name="T1" fmla="*/ 0 h 16"/>
                    <a:gd name="T2" fmla="*/ 16 w 16"/>
                    <a:gd name="T3" fmla="*/ 5 h 16"/>
                    <a:gd name="T4" fmla="*/ 5 w 16"/>
                    <a:gd name="T5" fmla="*/ 16 h 16"/>
                    <a:gd name="T6" fmla="*/ 0 w 16"/>
                    <a:gd name="T7" fmla="*/ 11 h 16"/>
                    <a:gd name="T8" fmla="*/ 11 w 16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11" y="0"/>
                      </a:moveTo>
                      <a:lnTo>
                        <a:pt x="16" y="5"/>
                      </a:lnTo>
                      <a:lnTo>
                        <a:pt x="5" y="16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6" name="Freeform 1685"/>
                <p:cNvSpPr>
                  <a:spLocks/>
                </p:cNvSpPr>
                <p:nvPr/>
              </p:nvSpPr>
              <p:spPr bwMode="auto">
                <a:xfrm>
                  <a:off x="4576" y="1325"/>
                  <a:ext cx="25" cy="24"/>
                </a:xfrm>
                <a:custGeom>
                  <a:avLst/>
                  <a:gdLst>
                    <a:gd name="T0" fmla="*/ 11 w 25"/>
                    <a:gd name="T1" fmla="*/ 0 h 24"/>
                    <a:gd name="T2" fmla="*/ 25 w 25"/>
                    <a:gd name="T3" fmla="*/ 13 h 24"/>
                    <a:gd name="T4" fmla="*/ 14 w 25"/>
                    <a:gd name="T5" fmla="*/ 24 h 24"/>
                    <a:gd name="T6" fmla="*/ 0 w 25"/>
                    <a:gd name="T7" fmla="*/ 11 h 24"/>
                    <a:gd name="T8" fmla="*/ 11 w 25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11" y="0"/>
                      </a:moveTo>
                      <a:lnTo>
                        <a:pt x="25" y="13"/>
                      </a:lnTo>
                      <a:lnTo>
                        <a:pt x="14" y="24"/>
                      </a:lnTo>
                      <a:lnTo>
                        <a:pt x="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7" name="Freeform 1686"/>
                <p:cNvSpPr>
                  <a:spLocks/>
                </p:cNvSpPr>
                <p:nvPr/>
              </p:nvSpPr>
              <p:spPr bwMode="auto">
                <a:xfrm>
                  <a:off x="4566" y="1311"/>
                  <a:ext cx="11" cy="11"/>
                </a:xfrm>
                <a:custGeom>
                  <a:avLst/>
                  <a:gdLst>
                    <a:gd name="T0" fmla="*/ 10 w 11"/>
                    <a:gd name="T1" fmla="*/ 0 h 11"/>
                    <a:gd name="T2" fmla="*/ 11 w 11"/>
                    <a:gd name="T3" fmla="*/ 0 h 11"/>
                    <a:gd name="T4" fmla="*/ 1 w 11"/>
                    <a:gd name="T5" fmla="*/ 11 h 11"/>
                    <a:gd name="T6" fmla="*/ 0 w 11"/>
                    <a:gd name="T7" fmla="*/ 10 h 11"/>
                    <a:gd name="T8" fmla="*/ 10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" y="11"/>
                      </a:lnTo>
                      <a:lnTo>
                        <a:pt x="0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3768" name="Freeform 1687"/>
                <p:cNvSpPr>
                  <a:spLocks/>
                </p:cNvSpPr>
                <p:nvPr/>
              </p:nvSpPr>
              <p:spPr bwMode="auto">
                <a:xfrm>
                  <a:off x="4576" y="1319"/>
                  <a:ext cx="10" cy="14"/>
                </a:xfrm>
                <a:custGeom>
                  <a:avLst/>
                  <a:gdLst>
                    <a:gd name="T0" fmla="*/ 9 w 10"/>
                    <a:gd name="T1" fmla="*/ 0 h 14"/>
                    <a:gd name="T2" fmla="*/ 10 w 10"/>
                    <a:gd name="T3" fmla="*/ 1 h 14"/>
                    <a:gd name="T4" fmla="*/ 1 w 10"/>
                    <a:gd name="T5" fmla="*/ 14 h 14"/>
                    <a:gd name="T6" fmla="*/ 0 w 10"/>
                    <a:gd name="T7" fmla="*/ 13 h 14"/>
                    <a:gd name="T8" fmla="*/ 9 w 10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9" y="0"/>
                      </a:moveTo>
                      <a:lnTo>
                        <a:pt x="10" y="1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1315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sp>
            <p:nvSpPr>
              <p:cNvPr id="3567" name="Freeform 1688"/>
              <p:cNvSpPr>
                <a:spLocks noEditPoints="1"/>
              </p:cNvSpPr>
              <p:nvPr/>
            </p:nvSpPr>
            <p:spPr bwMode="auto">
              <a:xfrm>
                <a:off x="4693" y="1443"/>
                <a:ext cx="25" cy="82"/>
              </a:xfrm>
              <a:custGeom>
                <a:avLst/>
                <a:gdLst>
                  <a:gd name="T0" fmla="*/ 21 w 25"/>
                  <a:gd name="T1" fmla="*/ 8 h 82"/>
                  <a:gd name="T2" fmla="*/ 14 w 25"/>
                  <a:gd name="T3" fmla="*/ 16 h 82"/>
                  <a:gd name="T4" fmla="*/ 1 w 25"/>
                  <a:gd name="T5" fmla="*/ 17 h 82"/>
                  <a:gd name="T6" fmla="*/ 0 w 25"/>
                  <a:gd name="T7" fmla="*/ 1 h 82"/>
                  <a:gd name="T8" fmla="*/ 13 w 25"/>
                  <a:gd name="T9" fmla="*/ 0 h 82"/>
                  <a:gd name="T10" fmla="*/ 21 w 25"/>
                  <a:gd name="T11" fmla="*/ 8 h 82"/>
                  <a:gd name="T12" fmla="*/ 17 w 25"/>
                  <a:gd name="T13" fmla="*/ 81 h 82"/>
                  <a:gd name="T14" fmla="*/ 9 w 25"/>
                  <a:gd name="T15" fmla="*/ 74 h 82"/>
                  <a:gd name="T16" fmla="*/ 6 w 25"/>
                  <a:gd name="T17" fmla="*/ 9 h 82"/>
                  <a:gd name="T18" fmla="*/ 21 w 25"/>
                  <a:gd name="T19" fmla="*/ 8 h 82"/>
                  <a:gd name="T20" fmla="*/ 25 w 25"/>
                  <a:gd name="T21" fmla="*/ 73 h 82"/>
                  <a:gd name="T22" fmla="*/ 17 w 25"/>
                  <a:gd name="T23" fmla="*/ 81 h 82"/>
                  <a:gd name="T24" fmla="*/ 4 w 25"/>
                  <a:gd name="T25" fmla="*/ 66 h 82"/>
                  <a:gd name="T26" fmla="*/ 17 w 25"/>
                  <a:gd name="T27" fmla="*/ 66 h 82"/>
                  <a:gd name="T28" fmla="*/ 17 w 25"/>
                  <a:gd name="T29" fmla="*/ 81 h 82"/>
                  <a:gd name="T30" fmla="*/ 4 w 25"/>
                  <a:gd name="T31" fmla="*/ 82 h 82"/>
                  <a:gd name="T32" fmla="*/ 4 w 25"/>
                  <a:gd name="T33" fmla="*/ 6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82">
                    <a:moveTo>
                      <a:pt x="21" y="8"/>
                    </a:moveTo>
                    <a:lnTo>
                      <a:pt x="14" y="16"/>
                    </a:lnTo>
                    <a:lnTo>
                      <a:pt x="1" y="17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21" y="8"/>
                    </a:lnTo>
                    <a:close/>
                    <a:moveTo>
                      <a:pt x="17" y="81"/>
                    </a:moveTo>
                    <a:lnTo>
                      <a:pt x="9" y="74"/>
                    </a:lnTo>
                    <a:lnTo>
                      <a:pt x="6" y="9"/>
                    </a:lnTo>
                    <a:lnTo>
                      <a:pt x="21" y="8"/>
                    </a:lnTo>
                    <a:lnTo>
                      <a:pt x="25" y="73"/>
                    </a:lnTo>
                    <a:lnTo>
                      <a:pt x="17" y="81"/>
                    </a:lnTo>
                    <a:close/>
                    <a:moveTo>
                      <a:pt x="4" y="66"/>
                    </a:moveTo>
                    <a:lnTo>
                      <a:pt x="17" y="66"/>
                    </a:lnTo>
                    <a:lnTo>
                      <a:pt x="17" y="81"/>
                    </a:lnTo>
                    <a:lnTo>
                      <a:pt x="4" y="82"/>
                    </a:lnTo>
                    <a:lnTo>
                      <a:pt x="4" y="66"/>
                    </a:lnTo>
                    <a:close/>
                  </a:path>
                </a:pathLst>
              </a:custGeom>
              <a:solidFill>
                <a:srgbClr val="009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3568" name="Freeform 1689"/>
              <p:cNvSpPr>
                <a:spLocks/>
              </p:cNvSpPr>
              <p:nvPr/>
            </p:nvSpPr>
            <p:spPr bwMode="auto">
              <a:xfrm>
                <a:off x="4686" y="1452"/>
                <a:ext cx="19" cy="65"/>
              </a:xfrm>
              <a:custGeom>
                <a:avLst/>
                <a:gdLst>
                  <a:gd name="T0" fmla="*/ 15 w 19"/>
                  <a:gd name="T1" fmla="*/ 0 h 65"/>
                  <a:gd name="T2" fmla="*/ 19 w 19"/>
                  <a:gd name="T3" fmla="*/ 65 h 65"/>
                  <a:gd name="T4" fmla="*/ 3 w 19"/>
                  <a:gd name="T5" fmla="*/ 65 h 65"/>
                  <a:gd name="T6" fmla="*/ 0 w 19"/>
                  <a:gd name="T7" fmla="*/ 0 h 65"/>
                  <a:gd name="T8" fmla="*/ 15 w 19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5">
                    <a:moveTo>
                      <a:pt x="15" y="0"/>
                    </a:moveTo>
                    <a:lnTo>
                      <a:pt x="19" y="65"/>
                    </a:lnTo>
                    <a:lnTo>
                      <a:pt x="3" y="65"/>
                    </a:ln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9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</p:grpSp>
      </p:grpSp>
      <p:sp>
        <p:nvSpPr>
          <p:cNvPr id="10" name="Rectangle 3376"/>
          <p:cNvSpPr>
            <a:spLocks noChangeArrowheads="1"/>
          </p:cNvSpPr>
          <p:nvPr/>
        </p:nvSpPr>
        <p:spPr bwMode="auto">
          <a:xfrm>
            <a:off x="2379364" y="5698606"/>
            <a:ext cx="773345" cy="168804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11" name="Rectangle 3377"/>
          <p:cNvSpPr>
            <a:spLocks noChangeArrowheads="1"/>
          </p:cNvSpPr>
          <p:nvPr/>
        </p:nvSpPr>
        <p:spPr bwMode="auto">
          <a:xfrm>
            <a:off x="4606933" y="5149612"/>
            <a:ext cx="926332" cy="167283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12" name="Rectangle 3378"/>
          <p:cNvSpPr>
            <a:spLocks noChangeArrowheads="1"/>
          </p:cNvSpPr>
          <p:nvPr/>
        </p:nvSpPr>
        <p:spPr bwMode="auto">
          <a:xfrm>
            <a:off x="4704441" y="3714019"/>
            <a:ext cx="67248" cy="2646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13" name="Rectangle 3379"/>
          <p:cNvSpPr>
            <a:spLocks noChangeArrowheads="1"/>
          </p:cNvSpPr>
          <p:nvPr/>
        </p:nvSpPr>
        <p:spPr bwMode="auto">
          <a:xfrm>
            <a:off x="2497046" y="3714019"/>
            <a:ext cx="65567" cy="2646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14" name="Freeform 3380"/>
          <p:cNvSpPr>
            <a:spLocks/>
          </p:cNvSpPr>
          <p:nvPr/>
        </p:nvSpPr>
        <p:spPr bwMode="auto">
          <a:xfrm>
            <a:off x="1126880" y="3657751"/>
            <a:ext cx="305976" cy="986971"/>
          </a:xfrm>
          <a:custGeom>
            <a:avLst/>
            <a:gdLst>
              <a:gd name="T0" fmla="*/ 2 w 230"/>
              <a:gd name="T1" fmla="*/ 0 h 816"/>
              <a:gd name="T2" fmla="*/ 220 w 230"/>
              <a:gd name="T3" fmla="*/ 0 h 816"/>
              <a:gd name="T4" fmla="*/ 220 w 230"/>
              <a:gd name="T5" fmla="*/ 218 h 816"/>
              <a:gd name="T6" fmla="*/ 170 w 230"/>
              <a:gd name="T7" fmla="*/ 218 h 816"/>
              <a:gd name="T8" fmla="*/ 168 w 230"/>
              <a:gd name="T9" fmla="*/ 598 h 816"/>
              <a:gd name="T10" fmla="*/ 230 w 230"/>
              <a:gd name="T11" fmla="*/ 598 h 816"/>
              <a:gd name="T12" fmla="*/ 230 w 230"/>
              <a:gd name="T13" fmla="*/ 816 h 816"/>
              <a:gd name="T14" fmla="*/ 14 w 230"/>
              <a:gd name="T15" fmla="*/ 816 h 816"/>
              <a:gd name="T16" fmla="*/ 14 w 230"/>
              <a:gd name="T17" fmla="*/ 596 h 816"/>
              <a:gd name="T18" fmla="*/ 70 w 230"/>
              <a:gd name="T19" fmla="*/ 596 h 816"/>
              <a:gd name="T20" fmla="*/ 70 w 230"/>
              <a:gd name="T21" fmla="*/ 222 h 816"/>
              <a:gd name="T22" fmla="*/ 0 w 230"/>
              <a:gd name="T23" fmla="*/ 222 h 816"/>
              <a:gd name="T24" fmla="*/ 2 w 230"/>
              <a:gd name="T25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" h="816">
                <a:moveTo>
                  <a:pt x="2" y="0"/>
                </a:moveTo>
                <a:lnTo>
                  <a:pt x="220" y="0"/>
                </a:lnTo>
                <a:lnTo>
                  <a:pt x="220" y="218"/>
                </a:lnTo>
                <a:lnTo>
                  <a:pt x="170" y="218"/>
                </a:lnTo>
                <a:lnTo>
                  <a:pt x="168" y="598"/>
                </a:lnTo>
                <a:lnTo>
                  <a:pt x="230" y="598"/>
                </a:lnTo>
                <a:lnTo>
                  <a:pt x="230" y="816"/>
                </a:lnTo>
                <a:lnTo>
                  <a:pt x="14" y="816"/>
                </a:lnTo>
                <a:lnTo>
                  <a:pt x="14" y="596"/>
                </a:lnTo>
                <a:lnTo>
                  <a:pt x="70" y="596"/>
                </a:lnTo>
                <a:lnTo>
                  <a:pt x="70" y="222"/>
                </a:lnTo>
                <a:lnTo>
                  <a:pt x="0" y="222"/>
                </a:lnTo>
                <a:lnTo>
                  <a:pt x="2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grpSp>
        <p:nvGrpSpPr>
          <p:cNvPr id="15" name="Group 3381"/>
          <p:cNvGrpSpPr>
            <a:grpSpLocks/>
          </p:cNvGrpSpPr>
          <p:nvPr/>
        </p:nvGrpSpPr>
        <p:grpSpPr bwMode="auto">
          <a:xfrm>
            <a:off x="2044807" y="4437899"/>
            <a:ext cx="401803" cy="171845"/>
            <a:chOff x="1104" y="2880"/>
            <a:chExt cx="300" cy="144"/>
          </a:xfrm>
        </p:grpSpPr>
        <p:sp>
          <p:nvSpPr>
            <p:cNvPr id="3481" name="Rectangle 3382"/>
            <p:cNvSpPr>
              <a:spLocks noChangeArrowheads="1"/>
            </p:cNvSpPr>
            <p:nvPr/>
          </p:nvSpPr>
          <p:spPr bwMode="auto">
            <a:xfrm>
              <a:off x="1104" y="2880"/>
              <a:ext cx="30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82" name="Rectangle 3383"/>
            <p:cNvSpPr>
              <a:spLocks noChangeArrowheads="1"/>
            </p:cNvSpPr>
            <p:nvPr/>
          </p:nvSpPr>
          <p:spPr bwMode="auto">
            <a:xfrm rot="-1893364">
              <a:off x="1114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83" name="Rectangle 3384"/>
            <p:cNvSpPr>
              <a:spLocks noChangeArrowheads="1"/>
            </p:cNvSpPr>
            <p:nvPr/>
          </p:nvSpPr>
          <p:spPr bwMode="auto">
            <a:xfrm rot="1893364" flipH="1">
              <a:off x="1259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16" name="Group 3385"/>
          <p:cNvGrpSpPr>
            <a:grpSpLocks/>
          </p:cNvGrpSpPr>
          <p:nvPr/>
        </p:nvGrpSpPr>
        <p:grpSpPr bwMode="auto">
          <a:xfrm rot="10800000">
            <a:off x="1532046" y="4437899"/>
            <a:ext cx="398441" cy="171845"/>
            <a:chOff x="1104" y="2880"/>
            <a:chExt cx="300" cy="144"/>
          </a:xfrm>
        </p:grpSpPr>
        <p:sp>
          <p:nvSpPr>
            <p:cNvPr id="3478" name="Rectangle 3386"/>
            <p:cNvSpPr>
              <a:spLocks noChangeArrowheads="1"/>
            </p:cNvSpPr>
            <p:nvPr/>
          </p:nvSpPr>
          <p:spPr bwMode="auto">
            <a:xfrm>
              <a:off x="1104" y="2880"/>
              <a:ext cx="30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79" name="Rectangle 3387"/>
            <p:cNvSpPr>
              <a:spLocks noChangeArrowheads="1"/>
            </p:cNvSpPr>
            <p:nvPr/>
          </p:nvSpPr>
          <p:spPr bwMode="auto">
            <a:xfrm rot="-1893364">
              <a:off x="1114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80" name="Rectangle 3388"/>
            <p:cNvSpPr>
              <a:spLocks noChangeArrowheads="1"/>
            </p:cNvSpPr>
            <p:nvPr/>
          </p:nvSpPr>
          <p:spPr bwMode="auto">
            <a:xfrm rot="1893364" flipH="1">
              <a:off x="1259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17" name="Group 3389"/>
          <p:cNvGrpSpPr>
            <a:grpSpLocks/>
          </p:cNvGrpSpPr>
          <p:nvPr/>
        </p:nvGrpSpPr>
        <p:grpSpPr bwMode="auto">
          <a:xfrm>
            <a:off x="3077055" y="4437899"/>
            <a:ext cx="403484" cy="171845"/>
            <a:chOff x="1104" y="2880"/>
            <a:chExt cx="300" cy="144"/>
          </a:xfrm>
        </p:grpSpPr>
        <p:sp>
          <p:nvSpPr>
            <p:cNvPr id="3475" name="Rectangle 3390"/>
            <p:cNvSpPr>
              <a:spLocks noChangeArrowheads="1"/>
            </p:cNvSpPr>
            <p:nvPr/>
          </p:nvSpPr>
          <p:spPr bwMode="auto">
            <a:xfrm>
              <a:off x="1104" y="2880"/>
              <a:ext cx="30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76" name="Rectangle 3391"/>
            <p:cNvSpPr>
              <a:spLocks noChangeArrowheads="1"/>
            </p:cNvSpPr>
            <p:nvPr/>
          </p:nvSpPr>
          <p:spPr bwMode="auto">
            <a:xfrm rot="-1893364">
              <a:off x="1114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77" name="Rectangle 3392"/>
            <p:cNvSpPr>
              <a:spLocks noChangeArrowheads="1"/>
            </p:cNvSpPr>
            <p:nvPr/>
          </p:nvSpPr>
          <p:spPr bwMode="auto">
            <a:xfrm rot="1893364" flipH="1">
              <a:off x="1259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18" name="Group 3393"/>
          <p:cNvGrpSpPr>
            <a:grpSpLocks/>
          </p:cNvGrpSpPr>
          <p:nvPr/>
        </p:nvGrpSpPr>
        <p:grpSpPr bwMode="auto">
          <a:xfrm rot="10800000">
            <a:off x="2562613" y="4437899"/>
            <a:ext cx="400121" cy="171845"/>
            <a:chOff x="1104" y="2880"/>
            <a:chExt cx="300" cy="144"/>
          </a:xfrm>
        </p:grpSpPr>
        <p:sp>
          <p:nvSpPr>
            <p:cNvPr id="3472" name="Rectangle 3394"/>
            <p:cNvSpPr>
              <a:spLocks noChangeArrowheads="1"/>
            </p:cNvSpPr>
            <p:nvPr/>
          </p:nvSpPr>
          <p:spPr bwMode="auto">
            <a:xfrm>
              <a:off x="1104" y="2880"/>
              <a:ext cx="30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73" name="Rectangle 3395"/>
            <p:cNvSpPr>
              <a:spLocks noChangeArrowheads="1"/>
            </p:cNvSpPr>
            <p:nvPr/>
          </p:nvSpPr>
          <p:spPr bwMode="auto">
            <a:xfrm rot="-1893364">
              <a:off x="1114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74" name="Rectangle 3396"/>
            <p:cNvSpPr>
              <a:spLocks noChangeArrowheads="1"/>
            </p:cNvSpPr>
            <p:nvPr/>
          </p:nvSpPr>
          <p:spPr bwMode="auto">
            <a:xfrm rot="1893364" flipH="1">
              <a:off x="1259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19" name="Group 3397"/>
          <p:cNvGrpSpPr>
            <a:grpSpLocks/>
          </p:cNvGrpSpPr>
          <p:nvPr/>
        </p:nvGrpSpPr>
        <p:grpSpPr bwMode="auto">
          <a:xfrm rot="10800000">
            <a:off x="3594859" y="4437899"/>
            <a:ext cx="401803" cy="171845"/>
            <a:chOff x="1104" y="2880"/>
            <a:chExt cx="300" cy="144"/>
          </a:xfrm>
        </p:grpSpPr>
        <p:sp>
          <p:nvSpPr>
            <p:cNvPr id="3469" name="Rectangle 3398"/>
            <p:cNvSpPr>
              <a:spLocks noChangeArrowheads="1"/>
            </p:cNvSpPr>
            <p:nvPr/>
          </p:nvSpPr>
          <p:spPr bwMode="auto">
            <a:xfrm>
              <a:off x="1104" y="2880"/>
              <a:ext cx="30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70" name="Rectangle 3399"/>
            <p:cNvSpPr>
              <a:spLocks noChangeArrowheads="1"/>
            </p:cNvSpPr>
            <p:nvPr/>
          </p:nvSpPr>
          <p:spPr bwMode="auto">
            <a:xfrm rot="-1893364">
              <a:off x="1114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71" name="Rectangle 3400"/>
            <p:cNvSpPr>
              <a:spLocks noChangeArrowheads="1"/>
            </p:cNvSpPr>
            <p:nvPr/>
          </p:nvSpPr>
          <p:spPr bwMode="auto">
            <a:xfrm rot="1893364" flipH="1">
              <a:off x="1259" y="2934"/>
              <a:ext cx="132" cy="2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sp>
        <p:nvSpPr>
          <p:cNvPr id="20" name="Rectangle 3401"/>
          <p:cNvSpPr>
            <a:spLocks noChangeArrowheads="1"/>
          </p:cNvSpPr>
          <p:nvPr/>
        </p:nvSpPr>
        <p:spPr bwMode="auto">
          <a:xfrm>
            <a:off x="1496741" y="4349696"/>
            <a:ext cx="35304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1" name="Rectangle 3402"/>
          <p:cNvSpPr>
            <a:spLocks noChangeArrowheads="1"/>
          </p:cNvSpPr>
          <p:nvPr/>
        </p:nvSpPr>
        <p:spPr bwMode="auto">
          <a:xfrm>
            <a:off x="1930487" y="4349696"/>
            <a:ext cx="33624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2" name="Rectangle 3403"/>
          <p:cNvSpPr>
            <a:spLocks noChangeArrowheads="1"/>
          </p:cNvSpPr>
          <p:nvPr/>
        </p:nvSpPr>
        <p:spPr bwMode="auto">
          <a:xfrm>
            <a:off x="2016227" y="4349696"/>
            <a:ext cx="28580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3" name="Rectangle 3404"/>
          <p:cNvSpPr>
            <a:spLocks noChangeArrowheads="1"/>
          </p:cNvSpPr>
          <p:nvPr/>
        </p:nvSpPr>
        <p:spPr bwMode="auto">
          <a:xfrm>
            <a:off x="2446609" y="4349696"/>
            <a:ext cx="33624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4" name="Rectangle 3405"/>
          <p:cNvSpPr>
            <a:spLocks noChangeArrowheads="1"/>
          </p:cNvSpPr>
          <p:nvPr/>
        </p:nvSpPr>
        <p:spPr bwMode="auto">
          <a:xfrm>
            <a:off x="2530670" y="4349696"/>
            <a:ext cx="31943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5" name="Rectangle 3406"/>
          <p:cNvSpPr>
            <a:spLocks noChangeArrowheads="1"/>
          </p:cNvSpPr>
          <p:nvPr/>
        </p:nvSpPr>
        <p:spPr bwMode="auto">
          <a:xfrm>
            <a:off x="2962734" y="4349696"/>
            <a:ext cx="31941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6" name="Rectangle 3407"/>
          <p:cNvSpPr>
            <a:spLocks noChangeArrowheads="1"/>
          </p:cNvSpPr>
          <p:nvPr/>
        </p:nvSpPr>
        <p:spPr bwMode="auto">
          <a:xfrm>
            <a:off x="3046794" y="4349696"/>
            <a:ext cx="30261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7" name="Rectangle 3408"/>
          <p:cNvSpPr>
            <a:spLocks noChangeArrowheads="1"/>
          </p:cNvSpPr>
          <p:nvPr/>
        </p:nvSpPr>
        <p:spPr bwMode="auto">
          <a:xfrm>
            <a:off x="3480539" y="4349696"/>
            <a:ext cx="31941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8" name="Rectangle 3409"/>
          <p:cNvSpPr>
            <a:spLocks noChangeArrowheads="1"/>
          </p:cNvSpPr>
          <p:nvPr/>
        </p:nvSpPr>
        <p:spPr bwMode="auto">
          <a:xfrm>
            <a:off x="3562917" y="4349696"/>
            <a:ext cx="31943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29" name="Rectangle 3410"/>
          <p:cNvSpPr>
            <a:spLocks noChangeArrowheads="1"/>
          </p:cNvSpPr>
          <p:nvPr/>
        </p:nvSpPr>
        <p:spPr bwMode="auto">
          <a:xfrm>
            <a:off x="3996662" y="4349696"/>
            <a:ext cx="31943" cy="2904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0" name="Rectangle 3411"/>
          <p:cNvSpPr>
            <a:spLocks noChangeArrowheads="1"/>
          </p:cNvSpPr>
          <p:nvPr/>
        </p:nvSpPr>
        <p:spPr bwMode="auto">
          <a:xfrm>
            <a:off x="1432856" y="4288865"/>
            <a:ext cx="4001219" cy="6083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1" name="Rectangle 3412"/>
          <p:cNvSpPr>
            <a:spLocks noChangeArrowheads="1"/>
          </p:cNvSpPr>
          <p:nvPr/>
        </p:nvSpPr>
        <p:spPr bwMode="auto">
          <a:xfrm>
            <a:off x="1787586" y="4027295"/>
            <a:ext cx="65567" cy="26157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2" name="Rectangle 3413"/>
          <p:cNvSpPr>
            <a:spLocks noChangeArrowheads="1"/>
          </p:cNvSpPr>
          <p:nvPr/>
        </p:nvSpPr>
        <p:spPr bwMode="auto">
          <a:xfrm>
            <a:off x="2497046" y="4027295"/>
            <a:ext cx="65567" cy="26157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3" name="Rectangle 3414"/>
          <p:cNvSpPr>
            <a:spLocks noChangeArrowheads="1"/>
          </p:cNvSpPr>
          <p:nvPr/>
        </p:nvSpPr>
        <p:spPr bwMode="auto">
          <a:xfrm>
            <a:off x="3221636" y="4027295"/>
            <a:ext cx="63885" cy="26157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4" name="Rectangle 3415"/>
          <p:cNvSpPr>
            <a:spLocks noChangeArrowheads="1"/>
          </p:cNvSpPr>
          <p:nvPr/>
        </p:nvSpPr>
        <p:spPr bwMode="auto">
          <a:xfrm>
            <a:off x="1432856" y="3967986"/>
            <a:ext cx="4001219" cy="59309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5" name="Rectangle 3416"/>
          <p:cNvSpPr>
            <a:spLocks noChangeArrowheads="1"/>
          </p:cNvSpPr>
          <p:nvPr/>
        </p:nvSpPr>
        <p:spPr bwMode="auto">
          <a:xfrm>
            <a:off x="3929415" y="4027295"/>
            <a:ext cx="67248" cy="26157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6" name="Rectangle 3417"/>
          <p:cNvSpPr>
            <a:spLocks noChangeArrowheads="1"/>
          </p:cNvSpPr>
          <p:nvPr/>
        </p:nvSpPr>
        <p:spPr bwMode="auto">
          <a:xfrm>
            <a:off x="4079041" y="4409005"/>
            <a:ext cx="289164" cy="2646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7" name="Rectangle 3418"/>
          <p:cNvSpPr>
            <a:spLocks noChangeArrowheads="1"/>
          </p:cNvSpPr>
          <p:nvPr/>
        </p:nvSpPr>
        <p:spPr bwMode="auto">
          <a:xfrm>
            <a:off x="4208491" y="4463753"/>
            <a:ext cx="31943" cy="153596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8" name="Rectangle 3419"/>
          <p:cNvSpPr>
            <a:spLocks noChangeArrowheads="1"/>
          </p:cNvSpPr>
          <p:nvPr/>
        </p:nvSpPr>
        <p:spPr bwMode="auto">
          <a:xfrm rot="19208163">
            <a:off x="1271463" y="4456147"/>
            <a:ext cx="31941" cy="1535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39" name="Rectangle 3420"/>
          <p:cNvSpPr>
            <a:spLocks noChangeArrowheads="1"/>
          </p:cNvSpPr>
          <p:nvPr/>
        </p:nvSpPr>
        <p:spPr bwMode="auto">
          <a:xfrm>
            <a:off x="3430103" y="3680561"/>
            <a:ext cx="566559" cy="1748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grpSp>
        <p:nvGrpSpPr>
          <p:cNvPr id="40" name="Group 3421"/>
          <p:cNvGrpSpPr>
            <a:grpSpLocks/>
          </p:cNvGrpSpPr>
          <p:nvPr/>
        </p:nvGrpSpPr>
        <p:grpSpPr bwMode="auto">
          <a:xfrm>
            <a:off x="1495061" y="3668397"/>
            <a:ext cx="1935044" cy="232676"/>
            <a:chOff x="1958" y="2876"/>
            <a:chExt cx="1450" cy="192"/>
          </a:xfrm>
        </p:grpSpPr>
        <p:sp>
          <p:nvSpPr>
            <p:cNvPr id="3467" name="Freeform 3422"/>
            <p:cNvSpPr>
              <a:spLocks/>
            </p:cNvSpPr>
            <p:nvPr/>
          </p:nvSpPr>
          <p:spPr bwMode="auto">
            <a:xfrm>
              <a:off x="1958" y="2876"/>
              <a:ext cx="1450" cy="192"/>
            </a:xfrm>
            <a:custGeom>
              <a:avLst/>
              <a:gdLst>
                <a:gd name="T0" fmla="*/ 1450 w 1450"/>
                <a:gd name="T1" fmla="*/ 46 h 192"/>
                <a:gd name="T2" fmla="*/ 0 w 1450"/>
                <a:gd name="T3" fmla="*/ 0 h 192"/>
                <a:gd name="T4" fmla="*/ 0 w 1450"/>
                <a:gd name="T5" fmla="*/ 192 h 192"/>
                <a:gd name="T6" fmla="*/ 1450 w 1450"/>
                <a:gd name="T7" fmla="*/ 124 h 192"/>
                <a:gd name="T8" fmla="*/ 1450 w 1450"/>
                <a:gd name="T9" fmla="*/ 4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0" h="192">
                  <a:moveTo>
                    <a:pt x="1450" y="4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1450" y="124"/>
                  </a:lnTo>
                  <a:lnTo>
                    <a:pt x="1450" y="46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68" name="Freeform 3423"/>
            <p:cNvSpPr>
              <a:spLocks/>
            </p:cNvSpPr>
            <p:nvPr/>
          </p:nvSpPr>
          <p:spPr bwMode="auto">
            <a:xfrm>
              <a:off x="1985" y="2886"/>
              <a:ext cx="40" cy="170"/>
            </a:xfrm>
            <a:custGeom>
              <a:avLst/>
              <a:gdLst>
                <a:gd name="T0" fmla="*/ 0 w 40"/>
                <a:gd name="T1" fmla="*/ 0 h 170"/>
                <a:gd name="T2" fmla="*/ 0 w 40"/>
                <a:gd name="T3" fmla="*/ 170 h 170"/>
                <a:gd name="T4" fmla="*/ 24 w 40"/>
                <a:gd name="T5" fmla="*/ 170 h 170"/>
                <a:gd name="T6" fmla="*/ 40 w 40"/>
                <a:gd name="T7" fmla="*/ 86 h 170"/>
                <a:gd name="T8" fmla="*/ 24 w 40"/>
                <a:gd name="T9" fmla="*/ 0 h 170"/>
                <a:gd name="T10" fmla="*/ 0 w 40"/>
                <a:gd name="T1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70">
                  <a:moveTo>
                    <a:pt x="0" y="0"/>
                  </a:moveTo>
                  <a:lnTo>
                    <a:pt x="0" y="170"/>
                  </a:lnTo>
                  <a:lnTo>
                    <a:pt x="24" y="170"/>
                  </a:lnTo>
                  <a:cubicBezTo>
                    <a:pt x="31" y="156"/>
                    <a:pt x="40" y="114"/>
                    <a:pt x="40" y="86"/>
                  </a:cubicBezTo>
                  <a:cubicBezTo>
                    <a:pt x="40" y="58"/>
                    <a:pt x="31" y="14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</p:grpSp>
      <p:grpSp>
        <p:nvGrpSpPr>
          <p:cNvPr id="41" name="Group 3424"/>
          <p:cNvGrpSpPr>
            <a:grpSpLocks/>
          </p:cNvGrpSpPr>
          <p:nvPr/>
        </p:nvGrpSpPr>
        <p:grpSpPr bwMode="auto">
          <a:xfrm rot="10800000">
            <a:off x="3996662" y="3641023"/>
            <a:ext cx="1933361" cy="231155"/>
            <a:chOff x="1958" y="2876"/>
            <a:chExt cx="1450" cy="192"/>
          </a:xfrm>
        </p:grpSpPr>
        <p:sp>
          <p:nvSpPr>
            <p:cNvPr id="3465" name="Freeform 3425"/>
            <p:cNvSpPr>
              <a:spLocks/>
            </p:cNvSpPr>
            <p:nvPr/>
          </p:nvSpPr>
          <p:spPr bwMode="auto">
            <a:xfrm>
              <a:off x="1958" y="2876"/>
              <a:ext cx="1450" cy="192"/>
            </a:xfrm>
            <a:custGeom>
              <a:avLst/>
              <a:gdLst>
                <a:gd name="T0" fmla="*/ 1450 w 1450"/>
                <a:gd name="T1" fmla="*/ 46 h 192"/>
                <a:gd name="T2" fmla="*/ 0 w 1450"/>
                <a:gd name="T3" fmla="*/ 0 h 192"/>
                <a:gd name="T4" fmla="*/ 0 w 1450"/>
                <a:gd name="T5" fmla="*/ 192 h 192"/>
                <a:gd name="T6" fmla="*/ 1450 w 1450"/>
                <a:gd name="T7" fmla="*/ 124 h 192"/>
                <a:gd name="T8" fmla="*/ 1450 w 1450"/>
                <a:gd name="T9" fmla="*/ 4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0" h="192">
                  <a:moveTo>
                    <a:pt x="1450" y="4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1450" y="124"/>
                  </a:lnTo>
                  <a:lnTo>
                    <a:pt x="1450" y="46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66" name="Freeform 3426"/>
            <p:cNvSpPr>
              <a:spLocks/>
            </p:cNvSpPr>
            <p:nvPr/>
          </p:nvSpPr>
          <p:spPr bwMode="auto">
            <a:xfrm>
              <a:off x="1985" y="2886"/>
              <a:ext cx="40" cy="170"/>
            </a:xfrm>
            <a:custGeom>
              <a:avLst/>
              <a:gdLst>
                <a:gd name="T0" fmla="*/ 0 w 40"/>
                <a:gd name="T1" fmla="*/ 0 h 170"/>
                <a:gd name="T2" fmla="*/ 0 w 40"/>
                <a:gd name="T3" fmla="*/ 170 h 170"/>
                <a:gd name="T4" fmla="*/ 24 w 40"/>
                <a:gd name="T5" fmla="*/ 170 h 170"/>
                <a:gd name="T6" fmla="*/ 40 w 40"/>
                <a:gd name="T7" fmla="*/ 86 h 170"/>
                <a:gd name="T8" fmla="*/ 24 w 40"/>
                <a:gd name="T9" fmla="*/ 0 h 170"/>
                <a:gd name="T10" fmla="*/ 0 w 40"/>
                <a:gd name="T1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70">
                  <a:moveTo>
                    <a:pt x="0" y="0"/>
                  </a:moveTo>
                  <a:lnTo>
                    <a:pt x="0" y="170"/>
                  </a:lnTo>
                  <a:lnTo>
                    <a:pt x="24" y="170"/>
                  </a:lnTo>
                  <a:cubicBezTo>
                    <a:pt x="31" y="156"/>
                    <a:pt x="40" y="114"/>
                    <a:pt x="40" y="86"/>
                  </a:cubicBezTo>
                  <a:cubicBezTo>
                    <a:pt x="40" y="58"/>
                    <a:pt x="31" y="14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</p:grpSp>
      <p:sp>
        <p:nvSpPr>
          <p:cNvPr id="42" name="Rectangle 3427"/>
          <p:cNvSpPr>
            <a:spLocks noChangeArrowheads="1"/>
          </p:cNvSpPr>
          <p:nvPr/>
        </p:nvSpPr>
        <p:spPr bwMode="auto">
          <a:xfrm rot="2391837" flipV="1">
            <a:off x="1256331" y="3698811"/>
            <a:ext cx="31943" cy="1520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grpSp>
        <p:nvGrpSpPr>
          <p:cNvPr id="43" name="Group 3428"/>
          <p:cNvGrpSpPr>
            <a:grpSpLocks/>
          </p:cNvGrpSpPr>
          <p:nvPr/>
        </p:nvGrpSpPr>
        <p:grpSpPr bwMode="auto">
          <a:xfrm flipH="1" flipV="1">
            <a:off x="5926662" y="3624295"/>
            <a:ext cx="289164" cy="263091"/>
            <a:chOff x="1792" y="3563"/>
            <a:chExt cx="217" cy="218"/>
          </a:xfrm>
        </p:grpSpPr>
        <p:sp>
          <p:nvSpPr>
            <p:cNvPr id="3463" name="Rectangle 3429"/>
            <p:cNvSpPr>
              <a:spLocks noChangeArrowheads="1"/>
            </p:cNvSpPr>
            <p:nvPr/>
          </p:nvSpPr>
          <p:spPr bwMode="auto">
            <a:xfrm>
              <a:off x="1792" y="3563"/>
              <a:ext cx="217" cy="21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64" name="Rectangle 3430"/>
            <p:cNvSpPr>
              <a:spLocks noChangeArrowheads="1"/>
            </p:cNvSpPr>
            <p:nvPr/>
          </p:nvSpPr>
          <p:spPr bwMode="auto">
            <a:xfrm rot="-2391837">
              <a:off x="1888" y="3625"/>
              <a:ext cx="24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44" name="Group 3431"/>
          <p:cNvGrpSpPr>
            <a:grpSpLocks/>
          </p:cNvGrpSpPr>
          <p:nvPr/>
        </p:nvGrpSpPr>
        <p:grpSpPr bwMode="auto">
          <a:xfrm>
            <a:off x="5911531" y="4015128"/>
            <a:ext cx="282439" cy="594616"/>
            <a:chOff x="5292" y="2708"/>
            <a:chExt cx="214" cy="492"/>
          </a:xfrm>
        </p:grpSpPr>
        <p:grpSp>
          <p:nvGrpSpPr>
            <p:cNvPr id="3455" name="Group 3432"/>
            <p:cNvGrpSpPr>
              <a:grpSpLocks/>
            </p:cNvGrpSpPr>
            <p:nvPr/>
          </p:nvGrpSpPr>
          <p:grpSpPr bwMode="auto">
            <a:xfrm>
              <a:off x="5292" y="2864"/>
              <a:ext cx="214" cy="180"/>
              <a:chOff x="5284" y="2944"/>
              <a:chExt cx="214" cy="180"/>
            </a:xfrm>
          </p:grpSpPr>
          <p:sp>
            <p:nvSpPr>
              <p:cNvPr id="3461" name="Rectangle 3433"/>
              <p:cNvSpPr>
                <a:spLocks noChangeArrowheads="1"/>
              </p:cNvSpPr>
              <p:nvPr/>
            </p:nvSpPr>
            <p:spPr bwMode="auto">
              <a:xfrm>
                <a:off x="5284" y="2944"/>
                <a:ext cx="214" cy="18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67" dirty="0"/>
              </a:p>
            </p:txBody>
          </p:sp>
          <p:sp>
            <p:nvSpPr>
              <p:cNvPr id="3462" name="Rectangle 3434"/>
              <p:cNvSpPr>
                <a:spLocks noChangeArrowheads="1"/>
              </p:cNvSpPr>
              <p:nvPr/>
            </p:nvSpPr>
            <p:spPr bwMode="auto">
              <a:xfrm>
                <a:off x="5338" y="3023"/>
                <a:ext cx="120" cy="2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67" dirty="0"/>
              </a:p>
            </p:txBody>
          </p:sp>
        </p:grpSp>
        <p:sp>
          <p:nvSpPr>
            <p:cNvPr id="3456" name="Rectangle 3435"/>
            <p:cNvSpPr>
              <a:spLocks noChangeArrowheads="1"/>
            </p:cNvSpPr>
            <p:nvPr/>
          </p:nvSpPr>
          <p:spPr bwMode="auto">
            <a:xfrm>
              <a:off x="5342" y="2708"/>
              <a:ext cx="120" cy="15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sp>
          <p:nvSpPr>
            <p:cNvPr id="3457" name="Oval 3436"/>
            <p:cNvSpPr>
              <a:spLocks noChangeArrowheads="1"/>
            </p:cNvSpPr>
            <p:nvPr/>
          </p:nvSpPr>
          <p:spPr bwMode="auto">
            <a:xfrm rot="-2082592">
              <a:off x="5374" y="2728"/>
              <a:ext cx="56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p:grpSp>
          <p:nvGrpSpPr>
            <p:cNvPr id="3458" name="Group 3437"/>
            <p:cNvGrpSpPr>
              <a:grpSpLocks/>
            </p:cNvGrpSpPr>
            <p:nvPr/>
          </p:nvGrpSpPr>
          <p:grpSpPr bwMode="auto">
            <a:xfrm flipH="1">
              <a:off x="5342" y="3044"/>
              <a:ext cx="120" cy="156"/>
              <a:chOff x="5370" y="3977"/>
              <a:chExt cx="120" cy="156"/>
            </a:xfrm>
          </p:grpSpPr>
          <p:sp>
            <p:nvSpPr>
              <p:cNvPr id="3459" name="Rectangle 3438"/>
              <p:cNvSpPr>
                <a:spLocks noChangeArrowheads="1"/>
              </p:cNvSpPr>
              <p:nvPr/>
            </p:nvSpPr>
            <p:spPr bwMode="auto">
              <a:xfrm>
                <a:off x="5370" y="3977"/>
                <a:ext cx="120" cy="15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67" dirty="0"/>
              </a:p>
            </p:txBody>
          </p:sp>
          <p:sp>
            <p:nvSpPr>
              <p:cNvPr id="3460" name="Oval 3439"/>
              <p:cNvSpPr>
                <a:spLocks noChangeArrowheads="1"/>
              </p:cNvSpPr>
              <p:nvPr/>
            </p:nvSpPr>
            <p:spPr bwMode="auto">
              <a:xfrm rot="-2082592">
                <a:off x="5402" y="3997"/>
                <a:ext cx="56" cy="12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67" dirty="0"/>
              </a:p>
            </p:txBody>
          </p:sp>
        </p:grpSp>
      </p:grpSp>
      <p:sp>
        <p:nvSpPr>
          <p:cNvPr id="45" name="Text Box 3440"/>
          <p:cNvSpPr txBox="1">
            <a:spLocks noChangeArrowheads="1"/>
          </p:cNvSpPr>
          <p:nvPr/>
        </p:nvSpPr>
        <p:spPr bwMode="auto">
          <a:xfrm>
            <a:off x="3201461" y="3415951"/>
            <a:ext cx="1348446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67" b="1" dirty="0">
                <a:ea typeface="MS PGothic" pitchFamily="34" charset="-128"/>
              </a:rPr>
              <a:t>Injection box</a:t>
            </a:r>
          </a:p>
        </p:txBody>
      </p:sp>
      <p:sp>
        <p:nvSpPr>
          <p:cNvPr id="46" name="Line 3441"/>
          <p:cNvSpPr>
            <a:spLocks noChangeShapeType="1"/>
          </p:cNvSpPr>
          <p:nvPr/>
        </p:nvSpPr>
        <p:spPr bwMode="auto">
          <a:xfrm flipH="1">
            <a:off x="1303405" y="3753557"/>
            <a:ext cx="2626009" cy="0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" name="Line 3442"/>
          <p:cNvSpPr>
            <a:spLocks noChangeShapeType="1"/>
          </p:cNvSpPr>
          <p:nvPr/>
        </p:nvSpPr>
        <p:spPr bwMode="auto">
          <a:xfrm>
            <a:off x="1303404" y="3753557"/>
            <a:ext cx="0" cy="778627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" name="Line 3443"/>
          <p:cNvSpPr>
            <a:spLocks noChangeShapeType="1"/>
          </p:cNvSpPr>
          <p:nvPr/>
        </p:nvSpPr>
        <p:spPr bwMode="auto">
          <a:xfrm>
            <a:off x="1303405" y="4532185"/>
            <a:ext cx="2905087" cy="0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" name="Line 3444"/>
          <p:cNvSpPr>
            <a:spLocks noChangeShapeType="1"/>
          </p:cNvSpPr>
          <p:nvPr/>
        </p:nvSpPr>
        <p:spPr bwMode="auto">
          <a:xfrm flipH="1" flipV="1">
            <a:off x="1288275" y="4513937"/>
            <a:ext cx="2920216" cy="18249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" name="Line 3445"/>
          <p:cNvSpPr>
            <a:spLocks noChangeShapeType="1"/>
          </p:cNvSpPr>
          <p:nvPr/>
        </p:nvSpPr>
        <p:spPr bwMode="auto">
          <a:xfrm flipH="1" flipV="1">
            <a:off x="1271463" y="3811347"/>
            <a:ext cx="16812" cy="702589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" name="Line 3446"/>
          <p:cNvSpPr>
            <a:spLocks noChangeShapeType="1"/>
          </p:cNvSpPr>
          <p:nvPr/>
        </p:nvSpPr>
        <p:spPr bwMode="auto">
          <a:xfrm flipV="1">
            <a:off x="1271463" y="3753558"/>
            <a:ext cx="4784651" cy="57789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" name="Rectangle 3447"/>
          <p:cNvSpPr>
            <a:spLocks noChangeArrowheads="1"/>
          </p:cNvSpPr>
          <p:nvPr/>
        </p:nvSpPr>
        <p:spPr bwMode="auto">
          <a:xfrm>
            <a:off x="6278029" y="3641023"/>
            <a:ext cx="423659" cy="840979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altLang="en-US" sz="1467" dirty="0">
              <a:ea typeface="MS PGothic" pitchFamily="34" charset="-128"/>
            </a:endParaRPr>
          </a:p>
        </p:txBody>
      </p:sp>
      <p:sp>
        <p:nvSpPr>
          <p:cNvPr id="53" name="Text Box 3448"/>
          <p:cNvSpPr txBox="1">
            <a:spLocks noChangeArrowheads="1"/>
          </p:cNvSpPr>
          <p:nvPr/>
        </p:nvSpPr>
        <p:spPr bwMode="auto">
          <a:xfrm rot="16200000">
            <a:off x="6024768" y="3911245"/>
            <a:ext cx="8931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b="1" dirty="0">
                <a:solidFill>
                  <a:schemeClr val="bg1"/>
                </a:solidFill>
                <a:ea typeface="MS PGothic" pitchFamily="34" charset="-128"/>
              </a:rPr>
              <a:t>Main Amplifier</a:t>
            </a:r>
          </a:p>
          <a:p>
            <a:pPr eaLnBrk="1" hangingPunct="1"/>
            <a:r>
              <a:rPr lang="en-US" altLang="en-US" sz="800" b="1" dirty="0">
                <a:solidFill>
                  <a:schemeClr val="bg1"/>
                </a:solidFill>
                <a:ea typeface="MS PGothic" pitchFamily="34" charset="-128"/>
              </a:rPr>
              <a:t>Sensor</a:t>
            </a:r>
          </a:p>
        </p:txBody>
      </p:sp>
      <p:sp>
        <p:nvSpPr>
          <p:cNvPr id="54" name="Text Box 3449"/>
          <p:cNvSpPr txBox="1">
            <a:spLocks noChangeArrowheads="1"/>
          </p:cNvSpPr>
          <p:nvPr/>
        </p:nvSpPr>
        <p:spPr bwMode="auto">
          <a:xfrm>
            <a:off x="5041199" y="3911717"/>
            <a:ext cx="958916" cy="76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1467" b="1" dirty="0">
                <a:ea typeface="MS PGothic" pitchFamily="34" charset="-128"/>
              </a:rPr>
              <a:t>Faraday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1467" b="1" dirty="0">
                <a:ea typeface="MS PGothic" pitchFamily="34" charset="-128"/>
              </a:rPr>
              <a:t>Isolator</a:t>
            </a:r>
          </a:p>
        </p:txBody>
      </p:sp>
      <p:sp>
        <p:nvSpPr>
          <p:cNvPr id="55" name="Rectangle 3450"/>
          <p:cNvSpPr>
            <a:spLocks noChangeArrowheads="1"/>
          </p:cNvSpPr>
          <p:nvPr/>
        </p:nvSpPr>
        <p:spPr bwMode="auto">
          <a:xfrm>
            <a:off x="5533265" y="5100949"/>
            <a:ext cx="660705" cy="2691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56" name="Rectangle 3451"/>
          <p:cNvSpPr>
            <a:spLocks noChangeArrowheads="1"/>
          </p:cNvSpPr>
          <p:nvPr/>
        </p:nvSpPr>
        <p:spPr bwMode="auto">
          <a:xfrm flipH="1" flipV="1">
            <a:off x="5906487" y="5370123"/>
            <a:ext cx="287483" cy="2646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57" name="Rectangle 3452"/>
          <p:cNvSpPr>
            <a:spLocks noChangeArrowheads="1"/>
          </p:cNvSpPr>
          <p:nvPr/>
        </p:nvSpPr>
        <p:spPr bwMode="auto">
          <a:xfrm rot="13808163" flipH="1" flipV="1">
            <a:off x="6045027" y="5151317"/>
            <a:ext cx="28895" cy="17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58" name="Oval 3453"/>
          <p:cNvSpPr>
            <a:spLocks noChangeArrowheads="1"/>
          </p:cNvSpPr>
          <p:nvPr/>
        </p:nvSpPr>
        <p:spPr bwMode="auto">
          <a:xfrm>
            <a:off x="5973735" y="5467452"/>
            <a:ext cx="156351" cy="8212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0" name="Line 3455"/>
          <p:cNvSpPr>
            <a:spLocks noChangeShapeType="1"/>
          </p:cNvSpPr>
          <p:nvPr/>
        </p:nvSpPr>
        <p:spPr bwMode="auto">
          <a:xfrm flipH="1">
            <a:off x="4606933" y="5222608"/>
            <a:ext cx="1440775" cy="0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" name="Line 3456"/>
          <p:cNvSpPr>
            <a:spLocks noChangeShapeType="1"/>
          </p:cNvSpPr>
          <p:nvPr/>
        </p:nvSpPr>
        <p:spPr bwMode="auto">
          <a:xfrm>
            <a:off x="3929415" y="3753558"/>
            <a:ext cx="0" cy="171845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" name="Line 3457"/>
          <p:cNvSpPr>
            <a:spLocks noChangeShapeType="1"/>
          </p:cNvSpPr>
          <p:nvPr/>
        </p:nvSpPr>
        <p:spPr bwMode="auto">
          <a:xfrm flipH="1">
            <a:off x="3270389" y="3925405"/>
            <a:ext cx="659024" cy="3041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" name="Line 3458"/>
          <p:cNvSpPr>
            <a:spLocks noChangeShapeType="1"/>
          </p:cNvSpPr>
          <p:nvPr/>
        </p:nvSpPr>
        <p:spPr bwMode="auto">
          <a:xfrm flipH="1" flipV="1">
            <a:off x="6049389" y="5505469"/>
            <a:ext cx="228641" cy="0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" name="Line 3459"/>
          <p:cNvSpPr>
            <a:spLocks noChangeShapeType="1"/>
          </p:cNvSpPr>
          <p:nvPr/>
        </p:nvSpPr>
        <p:spPr bwMode="auto">
          <a:xfrm rot="928024" flipH="1" flipV="1">
            <a:off x="7322044" y="5294084"/>
            <a:ext cx="0" cy="16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" name="Line 3460"/>
          <p:cNvSpPr>
            <a:spLocks noChangeShapeType="1"/>
          </p:cNvSpPr>
          <p:nvPr/>
        </p:nvSpPr>
        <p:spPr bwMode="auto">
          <a:xfrm flipH="1">
            <a:off x="3208187" y="3177192"/>
            <a:ext cx="0" cy="23115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" name="Line 3461"/>
          <p:cNvSpPr>
            <a:spLocks noChangeShapeType="1"/>
          </p:cNvSpPr>
          <p:nvPr/>
        </p:nvSpPr>
        <p:spPr bwMode="auto">
          <a:xfrm>
            <a:off x="1787585" y="3641023"/>
            <a:ext cx="0" cy="273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" name="Line 3462"/>
          <p:cNvSpPr>
            <a:spLocks noChangeShapeType="1"/>
          </p:cNvSpPr>
          <p:nvPr/>
        </p:nvSpPr>
        <p:spPr bwMode="auto">
          <a:xfrm>
            <a:off x="1787585" y="3887385"/>
            <a:ext cx="0" cy="28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" name="Line 3463"/>
          <p:cNvSpPr>
            <a:spLocks noChangeShapeType="1"/>
          </p:cNvSpPr>
          <p:nvPr/>
        </p:nvSpPr>
        <p:spPr bwMode="auto">
          <a:xfrm>
            <a:off x="5645904" y="3612128"/>
            <a:ext cx="0" cy="288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" name="Line 3464"/>
          <p:cNvSpPr>
            <a:spLocks noChangeShapeType="1"/>
          </p:cNvSpPr>
          <p:nvPr/>
        </p:nvSpPr>
        <p:spPr bwMode="auto">
          <a:xfrm>
            <a:off x="5645904" y="3872178"/>
            <a:ext cx="0" cy="28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" name="Text Box 3465"/>
          <p:cNvSpPr txBox="1">
            <a:spLocks noChangeArrowheads="1"/>
          </p:cNvSpPr>
          <p:nvPr/>
        </p:nvSpPr>
        <p:spPr bwMode="auto">
          <a:xfrm flipH="1">
            <a:off x="3773742" y="5526385"/>
            <a:ext cx="12410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400" b="1" dirty="0" err="1">
                <a:ea typeface="MS PGothic" pitchFamily="34" charset="-128"/>
              </a:rPr>
              <a:t>Petawatt</a:t>
            </a:r>
            <a:endParaRPr lang="en-US" altLang="en-US" sz="1400" b="1" dirty="0">
              <a:ea typeface="MS PGothic" pitchFamily="34" charset="-128"/>
            </a:endParaRPr>
          </a:p>
          <a:p>
            <a:pPr algn="ctr" eaLnBrk="1" hangingPunct="1"/>
            <a:r>
              <a:rPr lang="en-US" altLang="en-US" sz="1400" b="1" dirty="0">
                <a:ea typeface="MS PGothic" pitchFamily="34" charset="-128"/>
              </a:rPr>
              <a:t>Compressor</a:t>
            </a:r>
          </a:p>
        </p:txBody>
      </p:sp>
      <p:sp>
        <p:nvSpPr>
          <p:cNvPr id="71" name="Line 3466"/>
          <p:cNvSpPr>
            <a:spLocks noChangeShapeType="1"/>
          </p:cNvSpPr>
          <p:nvPr/>
        </p:nvSpPr>
        <p:spPr bwMode="auto">
          <a:xfrm>
            <a:off x="3448597" y="5441598"/>
            <a:ext cx="5044" cy="355857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" name="Line 3467"/>
          <p:cNvSpPr>
            <a:spLocks noChangeShapeType="1"/>
          </p:cNvSpPr>
          <p:nvPr/>
        </p:nvSpPr>
        <p:spPr bwMode="auto">
          <a:xfrm flipH="1">
            <a:off x="2095244" y="5794413"/>
            <a:ext cx="1353353" cy="0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" name="Line 3468"/>
          <p:cNvSpPr>
            <a:spLocks noChangeShapeType="1"/>
          </p:cNvSpPr>
          <p:nvPr/>
        </p:nvSpPr>
        <p:spPr bwMode="auto">
          <a:xfrm flipH="1" flipV="1">
            <a:off x="4934763" y="5058367"/>
            <a:ext cx="30429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" name="Text Box 3469"/>
          <p:cNvSpPr txBox="1">
            <a:spLocks noChangeArrowheads="1"/>
          </p:cNvSpPr>
          <p:nvPr/>
        </p:nvSpPr>
        <p:spPr bwMode="auto">
          <a:xfrm>
            <a:off x="366841" y="4971686"/>
            <a:ext cx="1000595" cy="54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467" b="1" dirty="0">
                <a:ea typeface="MS PGothic" pitchFamily="34" charset="-128"/>
              </a:rPr>
              <a:t>Target </a:t>
            </a:r>
          </a:p>
          <a:p>
            <a:pPr algn="ctr" eaLnBrk="1" hangingPunct="1"/>
            <a:r>
              <a:rPr lang="en-US" altLang="en-US" sz="1467" b="1" dirty="0">
                <a:ea typeface="MS PGothic" pitchFamily="34" charset="-128"/>
              </a:rPr>
              <a:t>Chamber</a:t>
            </a:r>
          </a:p>
        </p:txBody>
      </p:sp>
      <p:sp>
        <p:nvSpPr>
          <p:cNvPr id="75" name="Line 3470"/>
          <p:cNvSpPr>
            <a:spLocks noChangeShapeType="1"/>
          </p:cNvSpPr>
          <p:nvPr/>
        </p:nvSpPr>
        <p:spPr bwMode="auto">
          <a:xfrm flipV="1">
            <a:off x="3525929" y="4930624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" name="Line 3471"/>
          <p:cNvSpPr>
            <a:spLocks noChangeShapeType="1"/>
          </p:cNvSpPr>
          <p:nvPr/>
        </p:nvSpPr>
        <p:spPr bwMode="auto">
          <a:xfrm>
            <a:off x="3337638" y="4930624"/>
            <a:ext cx="1681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" name="Line 3472"/>
          <p:cNvSpPr>
            <a:spLocks noChangeShapeType="1"/>
          </p:cNvSpPr>
          <p:nvPr/>
        </p:nvSpPr>
        <p:spPr bwMode="auto">
          <a:xfrm>
            <a:off x="3337638" y="4933666"/>
            <a:ext cx="1681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" name="Line 3473"/>
          <p:cNvSpPr>
            <a:spLocks noChangeShapeType="1"/>
          </p:cNvSpPr>
          <p:nvPr/>
        </p:nvSpPr>
        <p:spPr bwMode="auto">
          <a:xfrm flipV="1">
            <a:off x="3525929" y="4933666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" name="Line 3474"/>
          <p:cNvSpPr>
            <a:spLocks noChangeShapeType="1"/>
          </p:cNvSpPr>
          <p:nvPr/>
        </p:nvSpPr>
        <p:spPr bwMode="auto">
          <a:xfrm flipV="1">
            <a:off x="3525929" y="4935186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" name="Line 3475"/>
          <p:cNvSpPr>
            <a:spLocks noChangeShapeType="1"/>
          </p:cNvSpPr>
          <p:nvPr/>
        </p:nvSpPr>
        <p:spPr bwMode="auto">
          <a:xfrm>
            <a:off x="3337638" y="4935186"/>
            <a:ext cx="1681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" name="Line 3476"/>
          <p:cNvSpPr>
            <a:spLocks noChangeShapeType="1"/>
          </p:cNvSpPr>
          <p:nvPr/>
        </p:nvSpPr>
        <p:spPr bwMode="auto">
          <a:xfrm flipH="1" flipV="1">
            <a:off x="3525929" y="493518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" name="Line 3477"/>
          <p:cNvSpPr>
            <a:spLocks noChangeShapeType="1"/>
          </p:cNvSpPr>
          <p:nvPr/>
        </p:nvSpPr>
        <p:spPr bwMode="auto">
          <a:xfrm flipH="1">
            <a:off x="3337638" y="4935185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" name="Line 3478"/>
          <p:cNvSpPr>
            <a:spLocks noChangeShapeType="1"/>
          </p:cNvSpPr>
          <p:nvPr/>
        </p:nvSpPr>
        <p:spPr bwMode="auto">
          <a:xfrm flipV="1">
            <a:off x="3522569" y="4938228"/>
            <a:ext cx="1681" cy="1672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" name="Line 3479"/>
          <p:cNvSpPr>
            <a:spLocks noChangeShapeType="1"/>
          </p:cNvSpPr>
          <p:nvPr/>
        </p:nvSpPr>
        <p:spPr bwMode="auto">
          <a:xfrm>
            <a:off x="3344363" y="493822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" name="Line 3480"/>
          <p:cNvSpPr>
            <a:spLocks noChangeShapeType="1"/>
          </p:cNvSpPr>
          <p:nvPr/>
        </p:nvSpPr>
        <p:spPr bwMode="auto">
          <a:xfrm>
            <a:off x="3337638" y="5628652"/>
            <a:ext cx="1681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" name="Line 3481"/>
          <p:cNvSpPr>
            <a:spLocks noChangeShapeType="1"/>
          </p:cNvSpPr>
          <p:nvPr/>
        </p:nvSpPr>
        <p:spPr bwMode="auto">
          <a:xfrm flipV="1">
            <a:off x="3525929" y="5628652"/>
            <a:ext cx="0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" name="Line 3482"/>
          <p:cNvSpPr>
            <a:spLocks noChangeShapeType="1"/>
          </p:cNvSpPr>
          <p:nvPr/>
        </p:nvSpPr>
        <p:spPr bwMode="auto">
          <a:xfrm>
            <a:off x="3337638" y="5628651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" name="Line 3483"/>
          <p:cNvSpPr>
            <a:spLocks noChangeShapeType="1"/>
          </p:cNvSpPr>
          <p:nvPr/>
        </p:nvSpPr>
        <p:spPr bwMode="auto">
          <a:xfrm flipV="1">
            <a:off x="3525929" y="562865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" name="Line 3484"/>
          <p:cNvSpPr>
            <a:spLocks noChangeShapeType="1"/>
          </p:cNvSpPr>
          <p:nvPr/>
        </p:nvSpPr>
        <p:spPr bwMode="auto">
          <a:xfrm>
            <a:off x="3337638" y="5628651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" name="Line 3485"/>
          <p:cNvSpPr>
            <a:spLocks noChangeShapeType="1"/>
          </p:cNvSpPr>
          <p:nvPr/>
        </p:nvSpPr>
        <p:spPr bwMode="auto">
          <a:xfrm flipV="1">
            <a:off x="3525929" y="562865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" name="Line 3486"/>
          <p:cNvSpPr>
            <a:spLocks noChangeShapeType="1"/>
          </p:cNvSpPr>
          <p:nvPr/>
        </p:nvSpPr>
        <p:spPr bwMode="auto">
          <a:xfrm flipH="1" flipV="1">
            <a:off x="3525929" y="562865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2" name="Line 3487"/>
          <p:cNvSpPr>
            <a:spLocks noChangeShapeType="1"/>
          </p:cNvSpPr>
          <p:nvPr/>
        </p:nvSpPr>
        <p:spPr bwMode="auto">
          <a:xfrm flipH="1">
            <a:off x="3337638" y="5628651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3" name="Line 3488"/>
          <p:cNvSpPr>
            <a:spLocks noChangeShapeType="1"/>
          </p:cNvSpPr>
          <p:nvPr/>
        </p:nvSpPr>
        <p:spPr bwMode="auto">
          <a:xfrm>
            <a:off x="3344363" y="5616486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4" name="Line 3489"/>
          <p:cNvSpPr>
            <a:spLocks noChangeShapeType="1"/>
          </p:cNvSpPr>
          <p:nvPr/>
        </p:nvSpPr>
        <p:spPr bwMode="auto">
          <a:xfrm flipV="1">
            <a:off x="3522569" y="5607360"/>
            <a:ext cx="1681" cy="212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5" name="Line 3490"/>
          <p:cNvSpPr>
            <a:spLocks noChangeShapeType="1"/>
          </p:cNvSpPr>
          <p:nvPr/>
        </p:nvSpPr>
        <p:spPr bwMode="auto">
          <a:xfrm flipH="1">
            <a:off x="2898849" y="5304729"/>
            <a:ext cx="504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6" name="Line 3491"/>
          <p:cNvSpPr>
            <a:spLocks noChangeShapeType="1"/>
          </p:cNvSpPr>
          <p:nvPr/>
        </p:nvSpPr>
        <p:spPr bwMode="auto">
          <a:xfrm>
            <a:off x="2898849" y="5476575"/>
            <a:ext cx="504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7" name="Line 3492"/>
          <p:cNvSpPr>
            <a:spLocks noChangeShapeType="1"/>
          </p:cNvSpPr>
          <p:nvPr/>
        </p:nvSpPr>
        <p:spPr bwMode="auto">
          <a:xfrm flipH="1">
            <a:off x="2903893" y="5304729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8" name="Line 3493"/>
          <p:cNvSpPr>
            <a:spLocks noChangeShapeType="1"/>
          </p:cNvSpPr>
          <p:nvPr/>
        </p:nvSpPr>
        <p:spPr bwMode="auto">
          <a:xfrm>
            <a:off x="2903893" y="5476575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9" name="Line 3494"/>
          <p:cNvSpPr>
            <a:spLocks noChangeShapeType="1"/>
          </p:cNvSpPr>
          <p:nvPr/>
        </p:nvSpPr>
        <p:spPr bwMode="auto">
          <a:xfrm flipV="1">
            <a:off x="2903892" y="547657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0" name="Line 3495"/>
          <p:cNvSpPr>
            <a:spLocks noChangeShapeType="1"/>
          </p:cNvSpPr>
          <p:nvPr/>
        </p:nvSpPr>
        <p:spPr bwMode="auto">
          <a:xfrm flipH="1" flipV="1">
            <a:off x="2903892" y="530472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1" name="Line 3496"/>
          <p:cNvSpPr>
            <a:spLocks noChangeShapeType="1"/>
          </p:cNvSpPr>
          <p:nvPr/>
        </p:nvSpPr>
        <p:spPr bwMode="auto">
          <a:xfrm flipH="1">
            <a:off x="2903892" y="530472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2" name="Line 3497"/>
          <p:cNvSpPr>
            <a:spLocks noChangeShapeType="1"/>
          </p:cNvSpPr>
          <p:nvPr/>
        </p:nvSpPr>
        <p:spPr bwMode="auto">
          <a:xfrm>
            <a:off x="2903892" y="547657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3" name="Line 3498"/>
          <p:cNvSpPr>
            <a:spLocks noChangeShapeType="1"/>
          </p:cNvSpPr>
          <p:nvPr/>
        </p:nvSpPr>
        <p:spPr bwMode="auto">
          <a:xfrm flipH="1">
            <a:off x="2905574" y="5307771"/>
            <a:ext cx="840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4" name="Line 3499"/>
          <p:cNvSpPr>
            <a:spLocks noChangeShapeType="1"/>
          </p:cNvSpPr>
          <p:nvPr/>
        </p:nvSpPr>
        <p:spPr bwMode="auto">
          <a:xfrm>
            <a:off x="2905574" y="5473533"/>
            <a:ext cx="1849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5" name="Line 3500"/>
          <p:cNvSpPr>
            <a:spLocks noChangeShapeType="1"/>
          </p:cNvSpPr>
          <p:nvPr/>
        </p:nvSpPr>
        <p:spPr bwMode="auto">
          <a:xfrm>
            <a:off x="4603569" y="530320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6" name="Line 3501"/>
          <p:cNvSpPr>
            <a:spLocks noChangeShapeType="1"/>
          </p:cNvSpPr>
          <p:nvPr/>
        </p:nvSpPr>
        <p:spPr bwMode="auto">
          <a:xfrm flipH="1">
            <a:off x="4603569" y="512984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7" name="Line 3502"/>
          <p:cNvSpPr>
            <a:spLocks noChangeShapeType="1"/>
          </p:cNvSpPr>
          <p:nvPr/>
        </p:nvSpPr>
        <p:spPr bwMode="auto">
          <a:xfrm flipV="1">
            <a:off x="4603569" y="530320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8" name="Line 3503"/>
          <p:cNvSpPr>
            <a:spLocks noChangeShapeType="1"/>
          </p:cNvSpPr>
          <p:nvPr/>
        </p:nvSpPr>
        <p:spPr bwMode="auto">
          <a:xfrm flipH="1" flipV="1">
            <a:off x="4603569" y="512984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9" name="Line 3504"/>
          <p:cNvSpPr>
            <a:spLocks noChangeShapeType="1"/>
          </p:cNvSpPr>
          <p:nvPr/>
        </p:nvSpPr>
        <p:spPr bwMode="auto">
          <a:xfrm>
            <a:off x="4601889" y="5303209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0" name="Line 3505"/>
          <p:cNvSpPr>
            <a:spLocks noChangeShapeType="1"/>
          </p:cNvSpPr>
          <p:nvPr/>
        </p:nvSpPr>
        <p:spPr bwMode="auto">
          <a:xfrm flipH="1">
            <a:off x="4601889" y="5129843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1" name="Line 3506"/>
          <p:cNvSpPr>
            <a:spLocks noChangeShapeType="1"/>
          </p:cNvSpPr>
          <p:nvPr/>
        </p:nvSpPr>
        <p:spPr bwMode="auto">
          <a:xfrm flipH="1">
            <a:off x="4603569" y="512984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2" name="Line 3507"/>
          <p:cNvSpPr>
            <a:spLocks noChangeShapeType="1"/>
          </p:cNvSpPr>
          <p:nvPr/>
        </p:nvSpPr>
        <p:spPr bwMode="auto">
          <a:xfrm>
            <a:off x="4603569" y="530320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3" name="Line 3508"/>
          <p:cNvSpPr>
            <a:spLocks noChangeShapeType="1"/>
          </p:cNvSpPr>
          <p:nvPr/>
        </p:nvSpPr>
        <p:spPr bwMode="auto">
          <a:xfrm>
            <a:off x="4595163" y="5298647"/>
            <a:ext cx="6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4" name="Line 3509"/>
          <p:cNvSpPr>
            <a:spLocks noChangeShapeType="1"/>
          </p:cNvSpPr>
          <p:nvPr/>
        </p:nvSpPr>
        <p:spPr bwMode="auto">
          <a:xfrm flipH="1">
            <a:off x="4581714" y="5132885"/>
            <a:ext cx="20175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5" name="Line 3510"/>
          <p:cNvSpPr>
            <a:spLocks noChangeShapeType="1"/>
          </p:cNvSpPr>
          <p:nvPr/>
        </p:nvSpPr>
        <p:spPr bwMode="auto">
          <a:xfrm flipH="1">
            <a:off x="4558177" y="5132885"/>
            <a:ext cx="23536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6" name="Line 3511"/>
          <p:cNvSpPr>
            <a:spLocks noChangeShapeType="1"/>
          </p:cNvSpPr>
          <p:nvPr/>
        </p:nvSpPr>
        <p:spPr bwMode="auto">
          <a:xfrm flipV="1">
            <a:off x="3522569" y="5534365"/>
            <a:ext cx="1681" cy="7299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7" name="Line 3512"/>
          <p:cNvSpPr>
            <a:spLocks noChangeShapeType="1"/>
          </p:cNvSpPr>
          <p:nvPr/>
        </p:nvSpPr>
        <p:spPr bwMode="auto">
          <a:xfrm flipV="1">
            <a:off x="3522569" y="4954955"/>
            <a:ext cx="1681" cy="7451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8" name="Line 3513"/>
          <p:cNvSpPr>
            <a:spLocks noChangeShapeType="1"/>
          </p:cNvSpPr>
          <p:nvPr/>
        </p:nvSpPr>
        <p:spPr bwMode="auto">
          <a:xfrm>
            <a:off x="2924066" y="5473533"/>
            <a:ext cx="521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19" name="Line 3542"/>
          <p:cNvSpPr>
            <a:spLocks noChangeShapeType="1"/>
          </p:cNvSpPr>
          <p:nvPr/>
        </p:nvSpPr>
        <p:spPr bwMode="auto">
          <a:xfrm>
            <a:off x="3682280" y="51556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0" name="Line 3543"/>
          <p:cNvSpPr>
            <a:spLocks noChangeShapeType="1"/>
          </p:cNvSpPr>
          <p:nvPr/>
        </p:nvSpPr>
        <p:spPr bwMode="auto">
          <a:xfrm flipH="1">
            <a:off x="3682280" y="514505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1" name="Line 3544"/>
          <p:cNvSpPr>
            <a:spLocks noChangeShapeType="1"/>
          </p:cNvSpPr>
          <p:nvPr/>
        </p:nvSpPr>
        <p:spPr bwMode="auto">
          <a:xfrm flipV="1">
            <a:off x="3682280" y="51556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2" name="Line 3545"/>
          <p:cNvSpPr>
            <a:spLocks noChangeShapeType="1"/>
          </p:cNvSpPr>
          <p:nvPr/>
        </p:nvSpPr>
        <p:spPr bwMode="auto">
          <a:xfrm flipH="1" flipV="1">
            <a:off x="3682280" y="514505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3" name="Line 3546"/>
          <p:cNvSpPr>
            <a:spLocks noChangeShapeType="1"/>
          </p:cNvSpPr>
          <p:nvPr/>
        </p:nvSpPr>
        <p:spPr bwMode="auto">
          <a:xfrm flipH="1">
            <a:off x="3662107" y="5438557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4" name="Line 3547"/>
          <p:cNvSpPr>
            <a:spLocks noChangeShapeType="1"/>
          </p:cNvSpPr>
          <p:nvPr/>
        </p:nvSpPr>
        <p:spPr bwMode="auto">
          <a:xfrm>
            <a:off x="3662107" y="545072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5" name="Line 3548"/>
          <p:cNvSpPr>
            <a:spLocks noChangeShapeType="1"/>
          </p:cNvSpPr>
          <p:nvPr/>
        </p:nvSpPr>
        <p:spPr bwMode="auto">
          <a:xfrm flipH="1">
            <a:off x="3662107" y="5438557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6" name="Line 3549"/>
          <p:cNvSpPr>
            <a:spLocks noChangeShapeType="1"/>
          </p:cNvSpPr>
          <p:nvPr/>
        </p:nvSpPr>
        <p:spPr bwMode="auto">
          <a:xfrm>
            <a:off x="3662107" y="545072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7" name="Line 3550"/>
          <p:cNvSpPr>
            <a:spLocks noChangeShapeType="1"/>
          </p:cNvSpPr>
          <p:nvPr/>
        </p:nvSpPr>
        <p:spPr bwMode="auto">
          <a:xfrm>
            <a:off x="3682280" y="541726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8" name="Line 3551"/>
          <p:cNvSpPr>
            <a:spLocks noChangeShapeType="1"/>
          </p:cNvSpPr>
          <p:nvPr/>
        </p:nvSpPr>
        <p:spPr bwMode="auto">
          <a:xfrm flipH="1">
            <a:off x="3682280" y="540662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29" name="Line 3552"/>
          <p:cNvSpPr>
            <a:spLocks noChangeShapeType="1"/>
          </p:cNvSpPr>
          <p:nvPr/>
        </p:nvSpPr>
        <p:spPr bwMode="auto">
          <a:xfrm flipV="1">
            <a:off x="3682280" y="541726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0" name="Line 3553"/>
          <p:cNvSpPr>
            <a:spLocks noChangeShapeType="1"/>
          </p:cNvSpPr>
          <p:nvPr/>
        </p:nvSpPr>
        <p:spPr bwMode="auto">
          <a:xfrm flipH="1" flipV="1">
            <a:off x="3682280" y="540662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1" name="Line 3554"/>
          <p:cNvSpPr>
            <a:spLocks noChangeShapeType="1"/>
          </p:cNvSpPr>
          <p:nvPr/>
        </p:nvSpPr>
        <p:spPr bwMode="auto">
          <a:xfrm>
            <a:off x="3682280" y="5221088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2" name="Line 3555"/>
          <p:cNvSpPr>
            <a:spLocks noChangeShapeType="1"/>
          </p:cNvSpPr>
          <p:nvPr/>
        </p:nvSpPr>
        <p:spPr bwMode="auto">
          <a:xfrm flipH="1">
            <a:off x="3682280" y="5211964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3" name="Line 3556"/>
          <p:cNvSpPr>
            <a:spLocks noChangeShapeType="1"/>
          </p:cNvSpPr>
          <p:nvPr/>
        </p:nvSpPr>
        <p:spPr bwMode="auto">
          <a:xfrm flipV="1">
            <a:off x="3682280" y="5221088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4" name="Line 3557"/>
          <p:cNvSpPr>
            <a:spLocks noChangeShapeType="1"/>
          </p:cNvSpPr>
          <p:nvPr/>
        </p:nvSpPr>
        <p:spPr bwMode="auto">
          <a:xfrm flipH="1" flipV="1">
            <a:off x="3682280" y="5211964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5" name="Line 3558"/>
          <p:cNvSpPr>
            <a:spLocks noChangeShapeType="1"/>
          </p:cNvSpPr>
          <p:nvPr/>
        </p:nvSpPr>
        <p:spPr bwMode="auto">
          <a:xfrm flipV="1">
            <a:off x="3682280" y="525606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6" name="Line 3559"/>
          <p:cNvSpPr>
            <a:spLocks noChangeShapeType="1"/>
          </p:cNvSpPr>
          <p:nvPr/>
        </p:nvSpPr>
        <p:spPr bwMode="auto">
          <a:xfrm flipH="1" flipV="1">
            <a:off x="3682280" y="524542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7" name="Line 3560"/>
          <p:cNvSpPr>
            <a:spLocks noChangeShapeType="1"/>
          </p:cNvSpPr>
          <p:nvPr/>
        </p:nvSpPr>
        <p:spPr bwMode="auto">
          <a:xfrm>
            <a:off x="3682280" y="525606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8" name="Line 3561"/>
          <p:cNvSpPr>
            <a:spLocks noChangeShapeType="1"/>
          </p:cNvSpPr>
          <p:nvPr/>
        </p:nvSpPr>
        <p:spPr bwMode="auto">
          <a:xfrm flipH="1">
            <a:off x="3682280" y="524542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39" name="Line 3562"/>
          <p:cNvSpPr>
            <a:spLocks noChangeShapeType="1"/>
          </p:cNvSpPr>
          <p:nvPr/>
        </p:nvSpPr>
        <p:spPr bwMode="auto">
          <a:xfrm flipV="1">
            <a:off x="3682280" y="5284960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0" name="Line 3563"/>
          <p:cNvSpPr>
            <a:spLocks noChangeShapeType="1"/>
          </p:cNvSpPr>
          <p:nvPr/>
        </p:nvSpPr>
        <p:spPr bwMode="auto">
          <a:xfrm flipH="1" flipV="1">
            <a:off x="3682280" y="5277357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1" name="Line 3564"/>
          <p:cNvSpPr>
            <a:spLocks noChangeShapeType="1"/>
          </p:cNvSpPr>
          <p:nvPr/>
        </p:nvSpPr>
        <p:spPr bwMode="auto">
          <a:xfrm>
            <a:off x="3682280" y="5284960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2" name="Line 3565"/>
          <p:cNvSpPr>
            <a:spLocks noChangeShapeType="1"/>
          </p:cNvSpPr>
          <p:nvPr/>
        </p:nvSpPr>
        <p:spPr bwMode="auto">
          <a:xfrm flipH="1">
            <a:off x="3682280" y="5277357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3" name="Line 3566"/>
          <p:cNvSpPr>
            <a:spLocks noChangeShapeType="1"/>
          </p:cNvSpPr>
          <p:nvPr/>
        </p:nvSpPr>
        <p:spPr bwMode="auto">
          <a:xfrm flipV="1">
            <a:off x="3682280" y="5316896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4" name="Line 3567"/>
          <p:cNvSpPr>
            <a:spLocks noChangeShapeType="1"/>
          </p:cNvSpPr>
          <p:nvPr/>
        </p:nvSpPr>
        <p:spPr bwMode="auto">
          <a:xfrm flipH="1" flipV="1">
            <a:off x="3682280" y="530777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5" name="Line 3568"/>
          <p:cNvSpPr>
            <a:spLocks noChangeShapeType="1"/>
          </p:cNvSpPr>
          <p:nvPr/>
        </p:nvSpPr>
        <p:spPr bwMode="auto">
          <a:xfrm>
            <a:off x="3682280" y="531993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6" name="Line 3569"/>
          <p:cNvSpPr>
            <a:spLocks noChangeShapeType="1"/>
          </p:cNvSpPr>
          <p:nvPr/>
        </p:nvSpPr>
        <p:spPr bwMode="auto">
          <a:xfrm flipH="1">
            <a:off x="3682280" y="530777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7" name="Line 3570"/>
          <p:cNvSpPr>
            <a:spLocks noChangeShapeType="1"/>
          </p:cNvSpPr>
          <p:nvPr/>
        </p:nvSpPr>
        <p:spPr bwMode="auto">
          <a:xfrm flipV="1">
            <a:off x="3682280" y="5351873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8" name="Line 3571"/>
          <p:cNvSpPr>
            <a:spLocks noChangeShapeType="1"/>
          </p:cNvSpPr>
          <p:nvPr/>
        </p:nvSpPr>
        <p:spPr bwMode="auto">
          <a:xfrm flipH="1" flipV="1">
            <a:off x="3682280" y="534274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49" name="Line 3572"/>
          <p:cNvSpPr>
            <a:spLocks noChangeShapeType="1"/>
          </p:cNvSpPr>
          <p:nvPr/>
        </p:nvSpPr>
        <p:spPr bwMode="auto">
          <a:xfrm>
            <a:off x="3682280" y="535339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0" name="Line 3573"/>
          <p:cNvSpPr>
            <a:spLocks noChangeShapeType="1"/>
          </p:cNvSpPr>
          <p:nvPr/>
        </p:nvSpPr>
        <p:spPr bwMode="auto">
          <a:xfrm flipH="1">
            <a:off x="3682280" y="534274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1" name="Line 3574"/>
          <p:cNvSpPr>
            <a:spLocks noChangeShapeType="1"/>
          </p:cNvSpPr>
          <p:nvPr/>
        </p:nvSpPr>
        <p:spPr bwMode="auto">
          <a:xfrm flipV="1">
            <a:off x="3682280" y="538532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2" name="Line 3575"/>
          <p:cNvSpPr>
            <a:spLocks noChangeShapeType="1"/>
          </p:cNvSpPr>
          <p:nvPr/>
        </p:nvSpPr>
        <p:spPr bwMode="auto">
          <a:xfrm flipH="1" flipV="1">
            <a:off x="3682280" y="537620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3" name="Line 3576"/>
          <p:cNvSpPr>
            <a:spLocks noChangeShapeType="1"/>
          </p:cNvSpPr>
          <p:nvPr/>
        </p:nvSpPr>
        <p:spPr bwMode="auto">
          <a:xfrm>
            <a:off x="3682280" y="538532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4" name="Line 3577"/>
          <p:cNvSpPr>
            <a:spLocks noChangeShapeType="1"/>
          </p:cNvSpPr>
          <p:nvPr/>
        </p:nvSpPr>
        <p:spPr bwMode="auto">
          <a:xfrm flipH="1">
            <a:off x="3682280" y="537620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5" name="Line 3578"/>
          <p:cNvSpPr>
            <a:spLocks noChangeShapeType="1"/>
          </p:cNvSpPr>
          <p:nvPr/>
        </p:nvSpPr>
        <p:spPr bwMode="auto">
          <a:xfrm>
            <a:off x="3682280" y="545072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6" name="Line 3579"/>
          <p:cNvSpPr>
            <a:spLocks noChangeShapeType="1"/>
          </p:cNvSpPr>
          <p:nvPr/>
        </p:nvSpPr>
        <p:spPr bwMode="auto">
          <a:xfrm flipH="1">
            <a:off x="3682280" y="5438557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7" name="Line 3580"/>
          <p:cNvSpPr>
            <a:spLocks noChangeShapeType="1"/>
          </p:cNvSpPr>
          <p:nvPr/>
        </p:nvSpPr>
        <p:spPr bwMode="auto">
          <a:xfrm flipV="1">
            <a:off x="3682280" y="545072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8" name="Line 3581"/>
          <p:cNvSpPr>
            <a:spLocks noChangeShapeType="1"/>
          </p:cNvSpPr>
          <p:nvPr/>
        </p:nvSpPr>
        <p:spPr bwMode="auto">
          <a:xfrm flipH="1" flipV="1">
            <a:off x="3682280" y="5438557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59" name="Line 3582"/>
          <p:cNvSpPr>
            <a:spLocks noChangeShapeType="1"/>
          </p:cNvSpPr>
          <p:nvPr/>
        </p:nvSpPr>
        <p:spPr bwMode="auto">
          <a:xfrm flipV="1">
            <a:off x="3682280" y="5187632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0" name="Line 3583"/>
          <p:cNvSpPr>
            <a:spLocks noChangeShapeType="1"/>
          </p:cNvSpPr>
          <p:nvPr/>
        </p:nvSpPr>
        <p:spPr bwMode="auto">
          <a:xfrm flipH="1" flipV="1">
            <a:off x="3682280" y="517850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1" name="Line 3584"/>
          <p:cNvSpPr>
            <a:spLocks noChangeShapeType="1"/>
          </p:cNvSpPr>
          <p:nvPr/>
        </p:nvSpPr>
        <p:spPr bwMode="auto">
          <a:xfrm>
            <a:off x="3682280" y="5187632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2" name="Line 3585"/>
          <p:cNvSpPr>
            <a:spLocks noChangeShapeType="1"/>
          </p:cNvSpPr>
          <p:nvPr/>
        </p:nvSpPr>
        <p:spPr bwMode="auto">
          <a:xfrm flipH="1">
            <a:off x="3682280" y="517850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3" name="Line 3586"/>
          <p:cNvSpPr>
            <a:spLocks noChangeShapeType="1"/>
          </p:cNvSpPr>
          <p:nvPr/>
        </p:nvSpPr>
        <p:spPr bwMode="auto">
          <a:xfrm flipH="1">
            <a:off x="3662107" y="524542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4" name="Line 3587"/>
          <p:cNvSpPr>
            <a:spLocks noChangeShapeType="1"/>
          </p:cNvSpPr>
          <p:nvPr/>
        </p:nvSpPr>
        <p:spPr bwMode="auto">
          <a:xfrm>
            <a:off x="3662107" y="525606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5" name="Line 3588"/>
          <p:cNvSpPr>
            <a:spLocks noChangeShapeType="1"/>
          </p:cNvSpPr>
          <p:nvPr/>
        </p:nvSpPr>
        <p:spPr bwMode="auto">
          <a:xfrm flipH="1">
            <a:off x="3662107" y="524542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6" name="Line 3589"/>
          <p:cNvSpPr>
            <a:spLocks noChangeShapeType="1"/>
          </p:cNvSpPr>
          <p:nvPr/>
        </p:nvSpPr>
        <p:spPr bwMode="auto">
          <a:xfrm>
            <a:off x="3662107" y="525606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7" name="Line 3590"/>
          <p:cNvSpPr>
            <a:spLocks noChangeShapeType="1"/>
          </p:cNvSpPr>
          <p:nvPr/>
        </p:nvSpPr>
        <p:spPr bwMode="auto">
          <a:xfrm flipH="1">
            <a:off x="3662107" y="5277357"/>
            <a:ext cx="3363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8" name="Line 3591"/>
          <p:cNvSpPr>
            <a:spLocks noChangeShapeType="1"/>
          </p:cNvSpPr>
          <p:nvPr/>
        </p:nvSpPr>
        <p:spPr bwMode="auto">
          <a:xfrm>
            <a:off x="3662107" y="5284960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69" name="Line 3592"/>
          <p:cNvSpPr>
            <a:spLocks noChangeShapeType="1"/>
          </p:cNvSpPr>
          <p:nvPr/>
        </p:nvSpPr>
        <p:spPr bwMode="auto">
          <a:xfrm flipH="1">
            <a:off x="3662107" y="5277357"/>
            <a:ext cx="3363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0" name="Line 3593"/>
          <p:cNvSpPr>
            <a:spLocks noChangeShapeType="1"/>
          </p:cNvSpPr>
          <p:nvPr/>
        </p:nvSpPr>
        <p:spPr bwMode="auto">
          <a:xfrm>
            <a:off x="3662107" y="5284960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1" name="Line 3594"/>
          <p:cNvSpPr>
            <a:spLocks noChangeShapeType="1"/>
          </p:cNvSpPr>
          <p:nvPr/>
        </p:nvSpPr>
        <p:spPr bwMode="auto">
          <a:xfrm flipH="1">
            <a:off x="3662107" y="534274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2" name="Line 3595"/>
          <p:cNvSpPr>
            <a:spLocks noChangeShapeType="1"/>
          </p:cNvSpPr>
          <p:nvPr/>
        </p:nvSpPr>
        <p:spPr bwMode="auto">
          <a:xfrm>
            <a:off x="3662107" y="535339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3" name="Line 3596"/>
          <p:cNvSpPr>
            <a:spLocks noChangeShapeType="1"/>
          </p:cNvSpPr>
          <p:nvPr/>
        </p:nvSpPr>
        <p:spPr bwMode="auto">
          <a:xfrm flipH="1">
            <a:off x="3662107" y="534274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4" name="Line 3597"/>
          <p:cNvSpPr>
            <a:spLocks noChangeShapeType="1"/>
          </p:cNvSpPr>
          <p:nvPr/>
        </p:nvSpPr>
        <p:spPr bwMode="auto">
          <a:xfrm>
            <a:off x="3662107" y="5351873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5" name="Line 3598"/>
          <p:cNvSpPr>
            <a:spLocks noChangeShapeType="1"/>
          </p:cNvSpPr>
          <p:nvPr/>
        </p:nvSpPr>
        <p:spPr bwMode="auto">
          <a:xfrm flipH="1">
            <a:off x="3662107" y="537620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6" name="Line 3599"/>
          <p:cNvSpPr>
            <a:spLocks noChangeShapeType="1"/>
          </p:cNvSpPr>
          <p:nvPr/>
        </p:nvSpPr>
        <p:spPr bwMode="auto">
          <a:xfrm>
            <a:off x="3662107" y="538532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7" name="Line 3600"/>
          <p:cNvSpPr>
            <a:spLocks noChangeShapeType="1"/>
          </p:cNvSpPr>
          <p:nvPr/>
        </p:nvSpPr>
        <p:spPr bwMode="auto">
          <a:xfrm flipH="1">
            <a:off x="3662107" y="537620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8" name="Line 3601"/>
          <p:cNvSpPr>
            <a:spLocks noChangeShapeType="1"/>
          </p:cNvSpPr>
          <p:nvPr/>
        </p:nvSpPr>
        <p:spPr bwMode="auto">
          <a:xfrm>
            <a:off x="3662107" y="538532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79" name="Line 3602"/>
          <p:cNvSpPr>
            <a:spLocks noChangeShapeType="1"/>
          </p:cNvSpPr>
          <p:nvPr/>
        </p:nvSpPr>
        <p:spPr bwMode="auto">
          <a:xfrm flipH="1">
            <a:off x="3662107" y="540662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0" name="Line 3603"/>
          <p:cNvSpPr>
            <a:spLocks noChangeShapeType="1"/>
          </p:cNvSpPr>
          <p:nvPr/>
        </p:nvSpPr>
        <p:spPr bwMode="auto">
          <a:xfrm>
            <a:off x="3662107" y="541726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1" name="Line 3604"/>
          <p:cNvSpPr>
            <a:spLocks noChangeShapeType="1"/>
          </p:cNvSpPr>
          <p:nvPr/>
        </p:nvSpPr>
        <p:spPr bwMode="auto">
          <a:xfrm flipH="1">
            <a:off x="3662107" y="540662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2" name="Line 3605"/>
          <p:cNvSpPr>
            <a:spLocks noChangeShapeType="1"/>
          </p:cNvSpPr>
          <p:nvPr/>
        </p:nvSpPr>
        <p:spPr bwMode="auto">
          <a:xfrm>
            <a:off x="3662107" y="541726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3" name="Line 3606"/>
          <p:cNvSpPr>
            <a:spLocks noChangeShapeType="1"/>
          </p:cNvSpPr>
          <p:nvPr/>
        </p:nvSpPr>
        <p:spPr bwMode="auto">
          <a:xfrm flipH="1">
            <a:off x="3662107" y="514505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4" name="Line 3607"/>
          <p:cNvSpPr>
            <a:spLocks noChangeShapeType="1"/>
          </p:cNvSpPr>
          <p:nvPr/>
        </p:nvSpPr>
        <p:spPr bwMode="auto">
          <a:xfrm>
            <a:off x="3662107" y="515569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5" name="Line 3608"/>
          <p:cNvSpPr>
            <a:spLocks noChangeShapeType="1"/>
          </p:cNvSpPr>
          <p:nvPr/>
        </p:nvSpPr>
        <p:spPr bwMode="auto">
          <a:xfrm flipH="1">
            <a:off x="3662107" y="514505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6" name="Line 3609"/>
          <p:cNvSpPr>
            <a:spLocks noChangeShapeType="1"/>
          </p:cNvSpPr>
          <p:nvPr/>
        </p:nvSpPr>
        <p:spPr bwMode="auto">
          <a:xfrm>
            <a:off x="3662107" y="515569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7" name="Line 3610"/>
          <p:cNvSpPr>
            <a:spLocks noChangeShapeType="1"/>
          </p:cNvSpPr>
          <p:nvPr/>
        </p:nvSpPr>
        <p:spPr bwMode="auto">
          <a:xfrm flipH="1">
            <a:off x="3662107" y="517850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8" name="Line 3611"/>
          <p:cNvSpPr>
            <a:spLocks noChangeShapeType="1"/>
          </p:cNvSpPr>
          <p:nvPr/>
        </p:nvSpPr>
        <p:spPr bwMode="auto">
          <a:xfrm>
            <a:off x="3662107" y="5187632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89" name="Line 3612"/>
          <p:cNvSpPr>
            <a:spLocks noChangeShapeType="1"/>
          </p:cNvSpPr>
          <p:nvPr/>
        </p:nvSpPr>
        <p:spPr bwMode="auto">
          <a:xfrm flipH="1">
            <a:off x="3662107" y="517850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0" name="Line 3613"/>
          <p:cNvSpPr>
            <a:spLocks noChangeShapeType="1"/>
          </p:cNvSpPr>
          <p:nvPr/>
        </p:nvSpPr>
        <p:spPr bwMode="auto">
          <a:xfrm>
            <a:off x="3662107" y="5187632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1" name="Line 3614"/>
          <p:cNvSpPr>
            <a:spLocks noChangeShapeType="1"/>
          </p:cNvSpPr>
          <p:nvPr/>
        </p:nvSpPr>
        <p:spPr bwMode="auto">
          <a:xfrm flipH="1">
            <a:off x="3662107" y="5211964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2" name="Line 3615"/>
          <p:cNvSpPr>
            <a:spLocks noChangeShapeType="1"/>
          </p:cNvSpPr>
          <p:nvPr/>
        </p:nvSpPr>
        <p:spPr bwMode="auto">
          <a:xfrm>
            <a:off x="3662107" y="5221088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3" name="Line 3616"/>
          <p:cNvSpPr>
            <a:spLocks noChangeShapeType="1"/>
          </p:cNvSpPr>
          <p:nvPr/>
        </p:nvSpPr>
        <p:spPr bwMode="auto">
          <a:xfrm flipH="1">
            <a:off x="3662107" y="5211964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4" name="Line 3617"/>
          <p:cNvSpPr>
            <a:spLocks noChangeShapeType="1"/>
          </p:cNvSpPr>
          <p:nvPr/>
        </p:nvSpPr>
        <p:spPr bwMode="auto">
          <a:xfrm>
            <a:off x="3662107" y="5221088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5" name="Line 3618"/>
          <p:cNvSpPr>
            <a:spLocks noChangeShapeType="1"/>
          </p:cNvSpPr>
          <p:nvPr/>
        </p:nvSpPr>
        <p:spPr bwMode="auto">
          <a:xfrm flipH="1">
            <a:off x="3662107" y="511463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6" name="Line 3619"/>
          <p:cNvSpPr>
            <a:spLocks noChangeShapeType="1"/>
          </p:cNvSpPr>
          <p:nvPr/>
        </p:nvSpPr>
        <p:spPr bwMode="auto">
          <a:xfrm>
            <a:off x="3662107" y="512376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7" name="Line 3620"/>
          <p:cNvSpPr>
            <a:spLocks noChangeShapeType="1"/>
          </p:cNvSpPr>
          <p:nvPr/>
        </p:nvSpPr>
        <p:spPr bwMode="auto">
          <a:xfrm flipH="1">
            <a:off x="3662107" y="511463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8" name="Line 3621"/>
          <p:cNvSpPr>
            <a:spLocks noChangeShapeType="1"/>
          </p:cNvSpPr>
          <p:nvPr/>
        </p:nvSpPr>
        <p:spPr bwMode="auto">
          <a:xfrm>
            <a:off x="3662107" y="512376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99" name="Line 3622"/>
          <p:cNvSpPr>
            <a:spLocks noChangeShapeType="1"/>
          </p:cNvSpPr>
          <p:nvPr/>
        </p:nvSpPr>
        <p:spPr bwMode="auto">
          <a:xfrm flipV="1">
            <a:off x="3682280" y="512376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0" name="Line 3623"/>
          <p:cNvSpPr>
            <a:spLocks noChangeShapeType="1"/>
          </p:cNvSpPr>
          <p:nvPr/>
        </p:nvSpPr>
        <p:spPr bwMode="auto">
          <a:xfrm flipH="1" flipV="1">
            <a:off x="3682280" y="511463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1" name="Line 3624"/>
          <p:cNvSpPr>
            <a:spLocks noChangeShapeType="1"/>
          </p:cNvSpPr>
          <p:nvPr/>
        </p:nvSpPr>
        <p:spPr bwMode="auto">
          <a:xfrm>
            <a:off x="3682280" y="512376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2" name="Line 3625"/>
          <p:cNvSpPr>
            <a:spLocks noChangeShapeType="1"/>
          </p:cNvSpPr>
          <p:nvPr/>
        </p:nvSpPr>
        <p:spPr bwMode="auto">
          <a:xfrm flipH="1">
            <a:off x="3682280" y="511463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3" name="Line 3626"/>
          <p:cNvSpPr>
            <a:spLocks noChangeShapeType="1"/>
          </p:cNvSpPr>
          <p:nvPr/>
        </p:nvSpPr>
        <p:spPr bwMode="auto">
          <a:xfrm flipH="1">
            <a:off x="3662107" y="530777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4" name="Line 3627"/>
          <p:cNvSpPr>
            <a:spLocks noChangeShapeType="1"/>
          </p:cNvSpPr>
          <p:nvPr/>
        </p:nvSpPr>
        <p:spPr bwMode="auto">
          <a:xfrm>
            <a:off x="3662107" y="531993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5" name="Line 3628"/>
          <p:cNvSpPr>
            <a:spLocks noChangeShapeType="1"/>
          </p:cNvSpPr>
          <p:nvPr/>
        </p:nvSpPr>
        <p:spPr bwMode="auto">
          <a:xfrm flipH="1">
            <a:off x="3662107" y="530777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6" name="Line 3629"/>
          <p:cNvSpPr>
            <a:spLocks noChangeShapeType="1"/>
          </p:cNvSpPr>
          <p:nvPr/>
        </p:nvSpPr>
        <p:spPr bwMode="auto">
          <a:xfrm>
            <a:off x="3662107" y="5316896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7" name="Line 3630"/>
          <p:cNvSpPr>
            <a:spLocks noChangeShapeType="1"/>
          </p:cNvSpPr>
          <p:nvPr/>
        </p:nvSpPr>
        <p:spPr bwMode="auto">
          <a:xfrm>
            <a:off x="3655381" y="538228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8" name="Line 3631"/>
          <p:cNvSpPr>
            <a:spLocks noChangeShapeType="1"/>
          </p:cNvSpPr>
          <p:nvPr/>
        </p:nvSpPr>
        <p:spPr bwMode="auto">
          <a:xfrm flipH="1">
            <a:off x="3655381" y="537772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09" name="Line 3632"/>
          <p:cNvSpPr>
            <a:spLocks noChangeShapeType="1"/>
          </p:cNvSpPr>
          <p:nvPr/>
        </p:nvSpPr>
        <p:spPr bwMode="auto">
          <a:xfrm flipH="1">
            <a:off x="3653701" y="5377725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0" name="Line 3633"/>
          <p:cNvSpPr>
            <a:spLocks noChangeShapeType="1"/>
          </p:cNvSpPr>
          <p:nvPr/>
        </p:nvSpPr>
        <p:spPr bwMode="auto">
          <a:xfrm>
            <a:off x="3653701" y="5382288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1" name="Line 3634"/>
          <p:cNvSpPr>
            <a:spLocks noChangeShapeType="1"/>
          </p:cNvSpPr>
          <p:nvPr/>
        </p:nvSpPr>
        <p:spPr bwMode="auto">
          <a:xfrm>
            <a:off x="3655381" y="5415745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2" name="Line 3635"/>
          <p:cNvSpPr>
            <a:spLocks noChangeShapeType="1"/>
          </p:cNvSpPr>
          <p:nvPr/>
        </p:nvSpPr>
        <p:spPr bwMode="auto">
          <a:xfrm flipH="1">
            <a:off x="3655381" y="541118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3" name="Line 3636"/>
          <p:cNvSpPr>
            <a:spLocks noChangeShapeType="1"/>
          </p:cNvSpPr>
          <p:nvPr/>
        </p:nvSpPr>
        <p:spPr bwMode="auto">
          <a:xfrm flipH="1">
            <a:off x="3653701" y="5411183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4" name="Line 3637"/>
          <p:cNvSpPr>
            <a:spLocks noChangeShapeType="1"/>
          </p:cNvSpPr>
          <p:nvPr/>
        </p:nvSpPr>
        <p:spPr bwMode="auto">
          <a:xfrm>
            <a:off x="3653701" y="5415745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5" name="Line 3638"/>
          <p:cNvSpPr>
            <a:spLocks noChangeShapeType="1"/>
          </p:cNvSpPr>
          <p:nvPr/>
        </p:nvSpPr>
        <p:spPr bwMode="auto">
          <a:xfrm>
            <a:off x="3655381" y="5350352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6" name="Line 3639"/>
          <p:cNvSpPr>
            <a:spLocks noChangeShapeType="1"/>
          </p:cNvSpPr>
          <p:nvPr/>
        </p:nvSpPr>
        <p:spPr bwMode="auto">
          <a:xfrm flipH="1">
            <a:off x="3655381" y="534579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7" name="Line 3640"/>
          <p:cNvSpPr>
            <a:spLocks noChangeShapeType="1"/>
          </p:cNvSpPr>
          <p:nvPr/>
        </p:nvSpPr>
        <p:spPr bwMode="auto">
          <a:xfrm flipH="1">
            <a:off x="3653701" y="5345791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8" name="Line 3641"/>
          <p:cNvSpPr>
            <a:spLocks noChangeShapeType="1"/>
          </p:cNvSpPr>
          <p:nvPr/>
        </p:nvSpPr>
        <p:spPr bwMode="auto">
          <a:xfrm>
            <a:off x="3653701" y="5348832"/>
            <a:ext cx="1681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19" name="Line 3642"/>
          <p:cNvSpPr>
            <a:spLocks noChangeShapeType="1"/>
          </p:cNvSpPr>
          <p:nvPr/>
        </p:nvSpPr>
        <p:spPr bwMode="auto">
          <a:xfrm>
            <a:off x="3655381" y="5152654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0" name="Line 3643"/>
          <p:cNvSpPr>
            <a:spLocks noChangeShapeType="1"/>
          </p:cNvSpPr>
          <p:nvPr/>
        </p:nvSpPr>
        <p:spPr bwMode="auto">
          <a:xfrm flipH="1">
            <a:off x="3655381" y="5149612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1" name="Line 3644"/>
          <p:cNvSpPr>
            <a:spLocks noChangeShapeType="1"/>
          </p:cNvSpPr>
          <p:nvPr/>
        </p:nvSpPr>
        <p:spPr bwMode="auto">
          <a:xfrm flipH="1">
            <a:off x="3653701" y="5149612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2" name="Line 3645"/>
          <p:cNvSpPr>
            <a:spLocks noChangeShapeType="1"/>
          </p:cNvSpPr>
          <p:nvPr/>
        </p:nvSpPr>
        <p:spPr bwMode="auto">
          <a:xfrm>
            <a:off x="3653701" y="5152653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3" name="Line 3646"/>
          <p:cNvSpPr>
            <a:spLocks noChangeShapeType="1"/>
          </p:cNvSpPr>
          <p:nvPr/>
        </p:nvSpPr>
        <p:spPr bwMode="auto">
          <a:xfrm>
            <a:off x="3655381" y="531689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4" name="Line 3647"/>
          <p:cNvSpPr>
            <a:spLocks noChangeShapeType="1"/>
          </p:cNvSpPr>
          <p:nvPr/>
        </p:nvSpPr>
        <p:spPr bwMode="auto">
          <a:xfrm flipH="1">
            <a:off x="3655381" y="531233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5" name="Line 3648"/>
          <p:cNvSpPr>
            <a:spLocks noChangeShapeType="1"/>
          </p:cNvSpPr>
          <p:nvPr/>
        </p:nvSpPr>
        <p:spPr bwMode="auto">
          <a:xfrm flipH="1">
            <a:off x="3653701" y="5312333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6" name="Line 3649"/>
          <p:cNvSpPr>
            <a:spLocks noChangeShapeType="1"/>
          </p:cNvSpPr>
          <p:nvPr/>
        </p:nvSpPr>
        <p:spPr bwMode="auto">
          <a:xfrm>
            <a:off x="3653701" y="5316895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7" name="Line 3650"/>
          <p:cNvSpPr>
            <a:spLocks noChangeShapeType="1"/>
          </p:cNvSpPr>
          <p:nvPr/>
        </p:nvSpPr>
        <p:spPr bwMode="auto">
          <a:xfrm>
            <a:off x="3655381" y="5187632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8" name="Line 3651"/>
          <p:cNvSpPr>
            <a:spLocks noChangeShapeType="1"/>
          </p:cNvSpPr>
          <p:nvPr/>
        </p:nvSpPr>
        <p:spPr bwMode="auto">
          <a:xfrm flipH="1">
            <a:off x="3655381" y="518154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29" name="Line 3652"/>
          <p:cNvSpPr>
            <a:spLocks noChangeShapeType="1"/>
          </p:cNvSpPr>
          <p:nvPr/>
        </p:nvSpPr>
        <p:spPr bwMode="auto">
          <a:xfrm flipH="1">
            <a:off x="3653701" y="5181548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0" name="Line 3653"/>
          <p:cNvSpPr>
            <a:spLocks noChangeShapeType="1"/>
          </p:cNvSpPr>
          <p:nvPr/>
        </p:nvSpPr>
        <p:spPr bwMode="auto">
          <a:xfrm>
            <a:off x="3653701" y="5186112"/>
            <a:ext cx="1681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1" name="Line 3654"/>
          <p:cNvSpPr>
            <a:spLocks noChangeShapeType="1"/>
          </p:cNvSpPr>
          <p:nvPr/>
        </p:nvSpPr>
        <p:spPr bwMode="auto">
          <a:xfrm>
            <a:off x="3655381" y="522108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2" name="Line 3655"/>
          <p:cNvSpPr>
            <a:spLocks noChangeShapeType="1"/>
          </p:cNvSpPr>
          <p:nvPr/>
        </p:nvSpPr>
        <p:spPr bwMode="auto">
          <a:xfrm flipH="1">
            <a:off x="3655381" y="5213484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3" name="Line 3656"/>
          <p:cNvSpPr>
            <a:spLocks noChangeShapeType="1"/>
          </p:cNvSpPr>
          <p:nvPr/>
        </p:nvSpPr>
        <p:spPr bwMode="auto">
          <a:xfrm flipH="1">
            <a:off x="3653701" y="5213484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4" name="Line 3657"/>
          <p:cNvSpPr>
            <a:spLocks noChangeShapeType="1"/>
          </p:cNvSpPr>
          <p:nvPr/>
        </p:nvSpPr>
        <p:spPr bwMode="auto">
          <a:xfrm>
            <a:off x="3653701" y="5221088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5" name="Line 3658"/>
          <p:cNvSpPr>
            <a:spLocks noChangeShapeType="1"/>
          </p:cNvSpPr>
          <p:nvPr/>
        </p:nvSpPr>
        <p:spPr bwMode="auto">
          <a:xfrm>
            <a:off x="3655381" y="525150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6" name="Line 3659"/>
          <p:cNvSpPr>
            <a:spLocks noChangeShapeType="1"/>
          </p:cNvSpPr>
          <p:nvPr/>
        </p:nvSpPr>
        <p:spPr bwMode="auto">
          <a:xfrm flipH="1">
            <a:off x="3655381" y="524694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7" name="Line 3660"/>
          <p:cNvSpPr>
            <a:spLocks noChangeShapeType="1"/>
          </p:cNvSpPr>
          <p:nvPr/>
        </p:nvSpPr>
        <p:spPr bwMode="auto">
          <a:xfrm flipH="1">
            <a:off x="3653701" y="5246940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8" name="Line 3661"/>
          <p:cNvSpPr>
            <a:spLocks noChangeShapeType="1"/>
          </p:cNvSpPr>
          <p:nvPr/>
        </p:nvSpPr>
        <p:spPr bwMode="auto">
          <a:xfrm>
            <a:off x="3653701" y="5249982"/>
            <a:ext cx="1681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39" name="Line 3662"/>
          <p:cNvSpPr>
            <a:spLocks noChangeShapeType="1"/>
          </p:cNvSpPr>
          <p:nvPr/>
        </p:nvSpPr>
        <p:spPr bwMode="auto">
          <a:xfrm>
            <a:off x="3655381" y="528343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0" name="Line 3663"/>
          <p:cNvSpPr>
            <a:spLocks noChangeShapeType="1"/>
          </p:cNvSpPr>
          <p:nvPr/>
        </p:nvSpPr>
        <p:spPr bwMode="auto">
          <a:xfrm flipH="1">
            <a:off x="3655381" y="528039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1" name="Line 3664"/>
          <p:cNvSpPr>
            <a:spLocks noChangeShapeType="1"/>
          </p:cNvSpPr>
          <p:nvPr/>
        </p:nvSpPr>
        <p:spPr bwMode="auto">
          <a:xfrm flipH="1">
            <a:off x="3653701" y="5280397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2" name="Line 3665"/>
          <p:cNvSpPr>
            <a:spLocks noChangeShapeType="1"/>
          </p:cNvSpPr>
          <p:nvPr/>
        </p:nvSpPr>
        <p:spPr bwMode="auto">
          <a:xfrm>
            <a:off x="3653701" y="5281919"/>
            <a:ext cx="1681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3" name="Line 3666"/>
          <p:cNvSpPr>
            <a:spLocks noChangeShapeType="1"/>
          </p:cNvSpPr>
          <p:nvPr/>
        </p:nvSpPr>
        <p:spPr bwMode="auto">
          <a:xfrm>
            <a:off x="3655381" y="512071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4" name="Line 3667"/>
          <p:cNvSpPr>
            <a:spLocks noChangeShapeType="1"/>
          </p:cNvSpPr>
          <p:nvPr/>
        </p:nvSpPr>
        <p:spPr bwMode="auto">
          <a:xfrm flipH="1">
            <a:off x="3655381" y="511767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5" name="Line 3668"/>
          <p:cNvSpPr>
            <a:spLocks noChangeShapeType="1"/>
          </p:cNvSpPr>
          <p:nvPr/>
        </p:nvSpPr>
        <p:spPr bwMode="auto">
          <a:xfrm flipH="1">
            <a:off x="3653701" y="5117677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6" name="Line 3669"/>
          <p:cNvSpPr>
            <a:spLocks noChangeShapeType="1"/>
          </p:cNvSpPr>
          <p:nvPr/>
        </p:nvSpPr>
        <p:spPr bwMode="auto">
          <a:xfrm>
            <a:off x="3653701" y="5120719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7" name="Line 3670"/>
          <p:cNvSpPr>
            <a:spLocks noChangeShapeType="1"/>
          </p:cNvSpPr>
          <p:nvPr/>
        </p:nvSpPr>
        <p:spPr bwMode="auto">
          <a:xfrm>
            <a:off x="3655381" y="544768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8" name="Line 3671"/>
          <p:cNvSpPr>
            <a:spLocks noChangeShapeType="1"/>
          </p:cNvSpPr>
          <p:nvPr/>
        </p:nvSpPr>
        <p:spPr bwMode="auto">
          <a:xfrm flipH="1">
            <a:off x="3655381" y="544159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49" name="Line 3672"/>
          <p:cNvSpPr>
            <a:spLocks noChangeShapeType="1"/>
          </p:cNvSpPr>
          <p:nvPr/>
        </p:nvSpPr>
        <p:spPr bwMode="auto">
          <a:xfrm flipH="1">
            <a:off x="3653701" y="5441597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0" name="Line 3673"/>
          <p:cNvSpPr>
            <a:spLocks noChangeShapeType="1"/>
          </p:cNvSpPr>
          <p:nvPr/>
        </p:nvSpPr>
        <p:spPr bwMode="auto">
          <a:xfrm>
            <a:off x="3653701" y="5447680"/>
            <a:ext cx="16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1" name="Line 3674"/>
          <p:cNvSpPr>
            <a:spLocks noChangeShapeType="1"/>
          </p:cNvSpPr>
          <p:nvPr/>
        </p:nvSpPr>
        <p:spPr bwMode="auto">
          <a:xfrm>
            <a:off x="3742803" y="5283440"/>
            <a:ext cx="23536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2" name="Line 3675"/>
          <p:cNvSpPr>
            <a:spLocks noChangeShapeType="1"/>
          </p:cNvSpPr>
          <p:nvPr/>
        </p:nvSpPr>
        <p:spPr bwMode="auto">
          <a:xfrm flipH="1">
            <a:off x="3742803" y="5280398"/>
            <a:ext cx="23536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3" name="Line 3676"/>
          <p:cNvSpPr>
            <a:spLocks noChangeShapeType="1"/>
          </p:cNvSpPr>
          <p:nvPr/>
        </p:nvSpPr>
        <p:spPr bwMode="auto">
          <a:xfrm>
            <a:off x="3685644" y="5444640"/>
            <a:ext cx="139537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4" name="Line 3677"/>
          <p:cNvSpPr>
            <a:spLocks noChangeShapeType="1"/>
          </p:cNvSpPr>
          <p:nvPr/>
        </p:nvSpPr>
        <p:spPr bwMode="auto">
          <a:xfrm flipH="1">
            <a:off x="3685644" y="5117678"/>
            <a:ext cx="139537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5" name="Line 3678"/>
          <p:cNvSpPr>
            <a:spLocks noChangeShapeType="1"/>
          </p:cNvSpPr>
          <p:nvPr/>
        </p:nvSpPr>
        <p:spPr bwMode="auto">
          <a:xfrm flipH="1">
            <a:off x="3685644" y="5447680"/>
            <a:ext cx="13953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6" name="Line 3679"/>
          <p:cNvSpPr>
            <a:spLocks noChangeShapeType="1"/>
          </p:cNvSpPr>
          <p:nvPr/>
        </p:nvSpPr>
        <p:spPr bwMode="auto">
          <a:xfrm>
            <a:off x="3685644" y="5117677"/>
            <a:ext cx="13953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7" name="Line 3680"/>
          <p:cNvSpPr>
            <a:spLocks noChangeShapeType="1"/>
          </p:cNvSpPr>
          <p:nvPr/>
        </p:nvSpPr>
        <p:spPr bwMode="auto">
          <a:xfrm>
            <a:off x="3843675" y="5097907"/>
            <a:ext cx="3363" cy="3665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8" name="Line 3681"/>
          <p:cNvSpPr>
            <a:spLocks noChangeShapeType="1"/>
          </p:cNvSpPr>
          <p:nvPr/>
        </p:nvSpPr>
        <p:spPr bwMode="auto">
          <a:xfrm flipH="1">
            <a:off x="3833587" y="5464409"/>
            <a:ext cx="100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59" name="Line 3682"/>
          <p:cNvSpPr>
            <a:spLocks noChangeShapeType="1"/>
          </p:cNvSpPr>
          <p:nvPr/>
        </p:nvSpPr>
        <p:spPr bwMode="auto">
          <a:xfrm>
            <a:off x="3833587" y="5097907"/>
            <a:ext cx="3363" cy="3665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0" name="Line 3683"/>
          <p:cNvSpPr>
            <a:spLocks noChangeShapeType="1"/>
          </p:cNvSpPr>
          <p:nvPr/>
        </p:nvSpPr>
        <p:spPr bwMode="auto">
          <a:xfrm flipH="1">
            <a:off x="3833587" y="5097908"/>
            <a:ext cx="10087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1" name="Line 3684"/>
          <p:cNvSpPr>
            <a:spLocks noChangeShapeType="1"/>
          </p:cNvSpPr>
          <p:nvPr/>
        </p:nvSpPr>
        <p:spPr bwMode="auto">
          <a:xfrm flipV="1">
            <a:off x="3665469" y="5097907"/>
            <a:ext cx="0" cy="3665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2" name="Line 3685"/>
          <p:cNvSpPr>
            <a:spLocks noChangeShapeType="1"/>
          </p:cNvSpPr>
          <p:nvPr/>
        </p:nvSpPr>
        <p:spPr bwMode="auto">
          <a:xfrm>
            <a:off x="3665470" y="5097908"/>
            <a:ext cx="6725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3" name="Line 3686"/>
          <p:cNvSpPr>
            <a:spLocks noChangeShapeType="1"/>
          </p:cNvSpPr>
          <p:nvPr/>
        </p:nvSpPr>
        <p:spPr bwMode="auto">
          <a:xfrm flipV="1">
            <a:off x="3672193" y="5097907"/>
            <a:ext cx="1680" cy="3665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4" name="Line 3687"/>
          <p:cNvSpPr>
            <a:spLocks noChangeShapeType="1"/>
          </p:cNvSpPr>
          <p:nvPr/>
        </p:nvSpPr>
        <p:spPr bwMode="auto">
          <a:xfrm>
            <a:off x="3665470" y="5464409"/>
            <a:ext cx="6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5" name="Line 3688"/>
          <p:cNvSpPr>
            <a:spLocks noChangeShapeType="1"/>
          </p:cNvSpPr>
          <p:nvPr/>
        </p:nvSpPr>
        <p:spPr bwMode="auto">
          <a:xfrm flipH="1">
            <a:off x="3833587" y="5097908"/>
            <a:ext cx="10087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6" name="Line 3689"/>
          <p:cNvSpPr>
            <a:spLocks noChangeShapeType="1"/>
          </p:cNvSpPr>
          <p:nvPr/>
        </p:nvSpPr>
        <p:spPr bwMode="auto">
          <a:xfrm flipH="1">
            <a:off x="3833587" y="5464409"/>
            <a:ext cx="100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7" name="Line 3690"/>
          <p:cNvSpPr>
            <a:spLocks noChangeShapeType="1"/>
          </p:cNvSpPr>
          <p:nvPr/>
        </p:nvSpPr>
        <p:spPr bwMode="auto">
          <a:xfrm>
            <a:off x="3665470" y="5097908"/>
            <a:ext cx="6725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8" name="Line 3691"/>
          <p:cNvSpPr>
            <a:spLocks noChangeShapeType="1"/>
          </p:cNvSpPr>
          <p:nvPr/>
        </p:nvSpPr>
        <p:spPr bwMode="auto">
          <a:xfrm>
            <a:off x="3665470" y="5464409"/>
            <a:ext cx="6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69" name="Line 3692"/>
          <p:cNvSpPr>
            <a:spLocks noChangeShapeType="1"/>
          </p:cNvSpPr>
          <p:nvPr/>
        </p:nvSpPr>
        <p:spPr bwMode="auto">
          <a:xfrm flipH="1">
            <a:off x="3337638" y="4930624"/>
            <a:ext cx="188292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0" name="Line 3693"/>
          <p:cNvSpPr>
            <a:spLocks noChangeShapeType="1"/>
          </p:cNvSpPr>
          <p:nvPr/>
        </p:nvSpPr>
        <p:spPr bwMode="auto">
          <a:xfrm flipH="1">
            <a:off x="3337638" y="4933666"/>
            <a:ext cx="188292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1" name="Line 3694"/>
          <p:cNvSpPr>
            <a:spLocks noChangeShapeType="1"/>
          </p:cNvSpPr>
          <p:nvPr/>
        </p:nvSpPr>
        <p:spPr bwMode="auto">
          <a:xfrm flipH="1">
            <a:off x="3339319" y="4935185"/>
            <a:ext cx="186611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2" name="Line 3695"/>
          <p:cNvSpPr>
            <a:spLocks noChangeShapeType="1"/>
          </p:cNvSpPr>
          <p:nvPr/>
        </p:nvSpPr>
        <p:spPr bwMode="auto">
          <a:xfrm flipH="1">
            <a:off x="3337638" y="4935185"/>
            <a:ext cx="188292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3" name="Line 3696"/>
          <p:cNvSpPr>
            <a:spLocks noChangeShapeType="1"/>
          </p:cNvSpPr>
          <p:nvPr/>
        </p:nvSpPr>
        <p:spPr bwMode="auto">
          <a:xfrm flipH="1">
            <a:off x="3337638" y="4938228"/>
            <a:ext cx="18829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4" name="Line 3697"/>
          <p:cNvSpPr>
            <a:spLocks noChangeShapeType="1"/>
          </p:cNvSpPr>
          <p:nvPr/>
        </p:nvSpPr>
        <p:spPr bwMode="auto">
          <a:xfrm flipH="1">
            <a:off x="3376306" y="4954956"/>
            <a:ext cx="146263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5" name="Line 3698"/>
          <p:cNvSpPr>
            <a:spLocks noChangeShapeType="1"/>
          </p:cNvSpPr>
          <p:nvPr/>
        </p:nvSpPr>
        <p:spPr bwMode="auto">
          <a:xfrm>
            <a:off x="3337638" y="5633213"/>
            <a:ext cx="188292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6" name="Line 3699"/>
          <p:cNvSpPr>
            <a:spLocks noChangeShapeType="1"/>
          </p:cNvSpPr>
          <p:nvPr/>
        </p:nvSpPr>
        <p:spPr bwMode="auto">
          <a:xfrm>
            <a:off x="3337638" y="5628651"/>
            <a:ext cx="188292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7" name="Line 3700"/>
          <p:cNvSpPr>
            <a:spLocks noChangeShapeType="1"/>
          </p:cNvSpPr>
          <p:nvPr/>
        </p:nvSpPr>
        <p:spPr bwMode="auto">
          <a:xfrm>
            <a:off x="3337638" y="5628651"/>
            <a:ext cx="188292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8" name="Line 3701"/>
          <p:cNvSpPr>
            <a:spLocks noChangeShapeType="1"/>
          </p:cNvSpPr>
          <p:nvPr/>
        </p:nvSpPr>
        <p:spPr bwMode="auto">
          <a:xfrm>
            <a:off x="3337638" y="5628651"/>
            <a:ext cx="18829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79" name="Line 3702"/>
          <p:cNvSpPr>
            <a:spLocks noChangeShapeType="1"/>
          </p:cNvSpPr>
          <p:nvPr/>
        </p:nvSpPr>
        <p:spPr bwMode="auto">
          <a:xfrm>
            <a:off x="3339319" y="5628651"/>
            <a:ext cx="186611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0" name="Line 3703"/>
          <p:cNvSpPr>
            <a:spLocks noChangeShapeType="1"/>
          </p:cNvSpPr>
          <p:nvPr/>
        </p:nvSpPr>
        <p:spPr bwMode="auto">
          <a:xfrm>
            <a:off x="3376306" y="5607360"/>
            <a:ext cx="1462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1" name="Line 3704"/>
          <p:cNvSpPr>
            <a:spLocks noChangeShapeType="1"/>
          </p:cNvSpPr>
          <p:nvPr/>
        </p:nvSpPr>
        <p:spPr bwMode="auto">
          <a:xfrm>
            <a:off x="2898849" y="5304730"/>
            <a:ext cx="1680" cy="1718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2" name="Line 3705"/>
          <p:cNvSpPr>
            <a:spLocks noChangeShapeType="1"/>
          </p:cNvSpPr>
          <p:nvPr/>
        </p:nvSpPr>
        <p:spPr bwMode="auto">
          <a:xfrm>
            <a:off x="2903892" y="5304730"/>
            <a:ext cx="0" cy="1718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3" name="Line 3706"/>
          <p:cNvSpPr>
            <a:spLocks noChangeShapeType="1"/>
          </p:cNvSpPr>
          <p:nvPr/>
        </p:nvSpPr>
        <p:spPr bwMode="auto">
          <a:xfrm>
            <a:off x="2903893" y="5304730"/>
            <a:ext cx="1681" cy="1718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4" name="Line 3707"/>
          <p:cNvSpPr>
            <a:spLocks noChangeShapeType="1"/>
          </p:cNvSpPr>
          <p:nvPr/>
        </p:nvSpPr>
        <p:spPr bwMode="auto">
          <a:xfrm>
            <a:off x="2905573" y="5304730"/>
            <a:ext cx="0" cy="1718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5" name="Line 3708"/>
          <p:cNvSpPr>
            <a:spLocks noChangeShapeType="1"/>
          </p:cNvSpPr>
          <p:nvPr/>
        </p:nvSpPr>
        <p:spPr bwMode="auto">
          <a:xfrm>
            <a:off x="2903892" y="5304730"/>
            <a:ext cx="0" cy="1718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6" name="Line 3709"/>
          <p:cNvSpPr>
            <a:spLocks noChangeShapeType="1"/>
          </p:cNvSpPr>
          <p:nvPr/>
        </p:nvSpPr>
        <p:spPr bwMode="auto">
          <a:xfrm>
            <a:off x="2924065" y="5373165"/>
            <a:ext cx="3363" cy="1003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7" name="Line 3710"/>
          <p:cNvSpPr>
            <a:spLocks noChangeShapeType="1"/>
          </p:cNvSpPr>
          <p:nvPr/>
        </p:nvSpPr>
        <p:spPr bwMode="auto">
          <a:xfrm flipV="1">
            <a:off x="4606932" y="5129843"/>
            <a:ext cx="1680" cy="1733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8" name="Line 3711"/>
          <p:cNvSpPr>
            <a:spLocks noChangeShapeType="1"/>
          </p:cNvSpPr>
          <p:nvPr/>
        </p:nvSpPr>
        <p:spPr bwMode="auto">
          <a:xfrm flipV="1">
            <a:off x="4603569" y="5129843"/>
            <a:ext cx="3363" cy="1733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89" name="Line 3712"/>
          <p:cNvSpPr>
            <a:spLocks noChangeShapeType="1"/>
          </p:cNvSpPr>
          <p:nvPr/>
        </p:nvSpPr>
        <p:spPr bwMode="auto">
          <a:xfrm flipV="1">
            <a:off x="4603569" y="5129843"/>
            <a:ext cx="3363" cy="1733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0" name="Line 3713"/>
          <p:cNvSpPr>
            <a:spLocks noChangeShapeType="1"/>
          </p:cNvSpPr>
          <p:nvPr/>
        </p:nvSpPr>
        <p:spPr bwMode="auto">
          <a:xfrm flipV="1">
            <a:off x="4601888" y="5129843"/>
            <a:ext cx="0" cy="1733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1" name="Line 3714"/>
          <p:cNvSpPr>
            <a:spLocks noChangeShapeType="1"/>
          </p:cNvSpPr>
          <p:nvPr/>
        </p:nvSpPr>
        <p:spPr bwMode="auto">
          <a:xfrm flipV="1">
            <a:off x="4603569" y="5129843"/>
            <a:ext cx="3363" cy="1733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2" name="Line 3715"/>
          <p:cNvSpPr>
            <a:spLocks noChangeShapeType="1"/>
          </p:cNvSpPr>
          <p:nvPr/>
        </p:nvSpPr>
        <p:spPr bwMode="auto">
          <a:xfrm flipV="1">
            <a:off x="4581713" y="5132884"/>
            <a:ext cx="0" cy="5778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3" name="Line 3716"/>
          <p:cNvSpPr>
            <a:spLocks noChangeShapeType="1"/>
          </p:cNvSpPr>
          <p:nvPr/>
        </p:nvSpPr>
        <p:spPr bwMode="auto">
          <a:xfrm flipV="1">
            <a:off x="4581713" y="5132884"/>
            <a:ext cx="0" cy="5778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4" name="Line 3717"/>
          <p:cNvSpPr>
            <a:spLocks noChangeShapeType="1"/>
          </p:cNvSpPr>
          <p:nvPr/>
        </p:nvSpPr>
        <p:spPr bwMode="auto">
          <a:xfrm flipH="1">
            <a:off x="3376306" y="5607360"/>
            <a:ext cx="1462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5" name="Line 3718"/>
          <p:cNvSpPr>
            <a:spLocks noChangeShapeType="1"/>
          </p:cNvSpPr>
          <p:nvPr/>
        </p:nvSpPr>
        <p:spPr bwMode="auto">
          <a:xfrm>
            <a:off x="3431784" y="4954956"/>
            <a:ext cx="90784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6" name="Line 3719"/>
          <p:cNvSpPr>
            <a:spLocks noChangeShapeType="1"/>
          </p:cNvSpPr>
          <p:nvPr/>
        </p:nvSpPr>
        <p:spPr bwMode="auto">
          <a:xfrm>
            <a:off x="3376306" y="4954956"/>
            <a:ext cx="5547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7" name="Line 3720"/>
          <p:cNvSpPr>
            <a:spLocks noChangeShapeType="1"/>
          </p:cNvSpPr>
          <p:nvPr/>
        </p:nvSpPr>
        <p:spPr bwMode="auto">
          <a:xfrm flipV="1">
            <a:off x="2924065" y="5373165"/>
            <a:ext cx="3363" cy="1003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8" name="Freeform 3722"/>
          <p:cNvSpPr>
            <a:spLocks/>
          </p:cNvSpPr>
          <p:nvPr/>
        </p:nvSpPr>
        <p:spPr bwMode="auto">
          <a:xfrm>
            <a:off x="3951271" y="5505469"/>
            <a:ext cx="36987" cy="33456"/>
          </a:xfrm>
          <a:custGeom>
            <a:avLst/>
            <a:gdLst>
              <a:gd name="T0" fmla="*/ 390 w 390"/>
              <a:gd name="T1" fmla="*/ 390 h 390"/>
              <a:gd name="T2" fmla="*/ 390 w 390"/>
              <a:gd name="T3" fmla="*/ 389 h 390"/>
              <a:gd name="T4" fmla="*/ 389 w 390"/>
              <a:gd name="T5" fmla="*/ 388 h 390"/>
              <a:gd name="T6" fmla="*/ 387 w 390"/>
              <a:gd name="T7" fmla="*/ 387 h 390"/>
              <a:gd name="T8" fmla="*/ 385 w 390"/>
              <a:gd name="T9" fmla="*/ 384 h 390"/>
              <a:gd name="T10" fmla="*/ 382 w 390"/>
              <a:gd name="T11" fmla="*/ 381 h 390"/>
              <a:gd name="T12" fmla="*/ 378 w 390"/>
              <a:gd name="T13" fmla="*/ 378 h 390"/>
              <a:gd name="T14" fmla="*/ 373 w 390"/>
              <a:gd name="T15" fmla="*/ 373 h 390"/>
              <a:gd name="T16" fmla="*/ 368 w 390"/>
              <a:gd name="T17" fmla="*/ 369 h 390"/>
              <a:gd name="T18" fmla="*/ 363 w 390"/>
              <a:gd name="T19" fmla="*/ 363 h 390"/>
              <a:gd name="T20" fmla="*/ 357 w 390"/>
              <a:gd name="T21" fmla="*/ 357 h 390"/>
              <a:gd name="T22" fmla="*/ 350 w 390"/>
              <a:gd name="T23" fmla="*/ 349 h 390"/>
              <a:gd name="T24" fmla="*/ 343 w 390"/>
              <a:gd name="T25" fmla="*/ 342 h 390"/>
              <a:gd name="T26" fmla="*/ 335 w 390"/>
              <a:gd name="T27" fmla="*/ 335 h 390"/>
              <a:gd name="T28" fmla="*/ 326 w 390"/>
              <a:gd name="T29" fmla="*/ 327 h 390"/>
              <a:gd name="T30" fmla="*/ 318 w 390"/>
              <a:gd name="T31" fmla="*/ 318 h 390"/>
              <a:gd name="T32" fmla="*/ 309 w 390"/>
              <a:gd name="T33" fmla="*/ 308 h 390"/>
              <a:gd name="T34" fmla="*/ 299 w 390"/>
              <a:gd name="T35" fmla="*/ 299 h 390"/>
              <a:gd name="T36" fmla="*/ 289 w 390"/>
              <a:gd name="T37" fmla="*/ 289 h 390"/>
              <a:gd name="T38" fmla="*/ 278 w 390"/>
              <a:gd name="T39" fmla="*/ 279 h 390"/>
              <a:gd name="T40" fmla="*/ 268 w 390"/>
              <a:gd name="T41" fmla="*/ 269 h 390"/>
              <a:gd name="T42" fmla="*/ 258 w 390"/>
              <a:gd name="T43" fmla="*/ 257 h 390"/>
              <a:gd name="T44" fmla="*/ 246 w 390"/>
              <a:gd name="T45" fmla="*/ 246 h 390"/>
              <a:gd name="T46" fmla="*/ 235 w 390"/>
              <a:gd name="T47" fmla="*/ 235 h 390"/>
              <a:gd name="T48" fmla="*/ 224 w 390"/>
              <a:gd name="T49" fmla="*/ 223 h 390"/>
              <a:gd name="T50" fmla="*/ 212 w 390"/>
              <a:gd name="T51" fmla="*/ 212 h 390"/>
              <a:gd name="T52" fmla="*/ 200 w 390"/>
              <a:gd name="T53" fmla="*/ 201 h 390"/>
              <a:gd name="T54" fmla="*/ 189 w 390"/>
              <a:gd name="T55" fmla="*/ 189 h 390"/>
              <a:gd name="T56" fmla="*/ 178 w 390"/>
              <a:gd name="T57" fmla="*/ 177 h 390"/>
              <a:gd name="T58" fmla="*/ 166 w 390"/>
              <a:gd name="T59" fmla="*/ 166 h 390"/>
              <a:gd name="T60" fmla="*/ 154 w 390"/>
              <a:gd name="T61" fmla="*/ 155 h 390"/>
              <a:gd name="T62" fmla="*/ 143 w 390"/>
              <a:gd name="T63" fmla="*/ 144 h 390"/>
              <a:gd name="T64" fmla="*/ 133 w 390"/>
              <a:gd name="T65" fmla="*/ 132 h 390"/>
              <a:gd name="T66" fmla="*/ 121 w 390"/>
              <a:gd name="T67" fmla="*/ 121 h 390"/>
              <a:gd name="T68" fmla="*/ 111 w 390"/>
              <a:gd name="T69" fmla="*/ 111 h 390"/>
              <a:gd name="T70" fmla="*/ 101 w 390"/>
              <a:gd name="T71" fmla="*/ 101 h 390"/>
              <a:gd name="T72" fmla="*/ 91 w 390"/>
              <a:gd name="T73" fmla="*/ 90 h 390"/>
              <a:gd name="T74" fmla="*/ 82 w 390"/>
              <a:gd name="T75" fmla="*/ 81 h 390"/>
              <a:gd name="T76" fmla="*/ 72 w 390"/>
              <a:gd name="T77" fmla="*/ 72 h 390"/>
              <a:gd name="T78" fmla="*/ 63 w 390"/>
              <a:gd name="T79" fmla="*/ 63 h 390"/>
              <a:gd name="T80" fmla="*/ 55 w 390"/>
              <a:gd name="T81" fmla="*/ 54 h 390"/>
              <a:gd name="T82" fmla="*/ 47 w 390"/>
              <a:gd name="T83" fmla="*/ 47 h 390"/>
              <a:gd name="T84" fmla="*/ 40 w 390"/>
              <a:gd name="T85" fmla="*/ 40 h 390"/>
              <a:gd name="T86" fmla="*/ 33 w 390"/>
              <a:gd name="T87" fmla="*/ 33 h 390"/>
              <a:gd name="T88" fmla="*/ 27 w 390"/>
              <a:gd name="T89" fmla="*/ 27 h 390"/>
              <a:gd name="T90" fmla="*/ 21 w 390"/>
              <a:gd name="T91" fmla="*/ 22 h 390"/>
              <a:gd name="T92" fmla="*/ 16 w 390"/>
              <a:gd name="T93" fmla="*/ 17 h 390"/>
              <a:gd name="T94" fmla="*/ 12 w 390"/>
              <a:gd name="T95" fmla="*/ 11 h 390"/>
              <a:gd name="T96" fmla="*/ 8 w 390"/>
              <a:gd name="T97" fmla="*/ 8 h 390"/>
              <a:gd name="T98" fmla="*/ 5 w 390"/>
              <a:gd name="T99" fmla="*/ 5 h 390"/>
              <a:gd name="T100" fmla="*/ 3 w 390"/>
              <a:gd name="T101" fmla="*/ 3 h 390"/>
              <a:gd name="T102" fmla="*/ 1 w 390"/>
              <a:gd name="T103" fmla="*/ 1 h 390"/>
              <a:gd name="T104" fmla="*/ 0 w 390"/>
              <a:gd name="T105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0" h="390">
                <a:moveTo>
                  <a:pt x="390" y="390"/>
                </a:moveTo>
                <a:lnTo>
                  <a:pt x="390" y="389"/>
                </a:lnTo>
                <a:lnTo>
                  <a:pt x="389" y="388"/>
                </a:lnTo>
                <a:lnTo>
                  <a:pt x="387" y="387"/>
                </a:lnTo>
                <a:lnTo>
                  <a:pt x="385" y="384"/>
                </a:lnTo>
                <a:lnTo>
                  <a:pt x="382" y="381"/>
                </a:lnTo>
                <a:lnTo>
                  <a:pt x="378" y="378"/>
                </a:lnTo>
                <a:lnTo>
                  <a:pt x="373" y="373"/>
                </a:lnTo>
                <a:lnTo>
                  <a:pt x="368" y="369"/>
                </a:lnTo>
                <a:lnTo>
                  <a:pt x="363" y="363"/>
                </a:lnTo>
                <a:lnTo>
                  <a:pt x="357" y="357"/>
                </a:lnTo>
                <a:lnTo>
                  <a:pt x="350" y="349"/>
                </a:lnTo>
                <a:lnTo>
                  <a:pt x="343" y="342"/>
                </a:lnTo>
                <a:lnTo>
                  <a:pt x="335" y="335"/>
                </a:lnTo>
                <a:lnTo>
                  <a:pt x="326" y="327"/>
                </a:lnTo>
                <a:lnTo>
                  <a:pt x="318" y="318"/>
                </a:lnTo>
                <a:lnTo>
                  <a:pt x="309" y="308"/>
                </a:lnTo>
                <a:lnTo>
                  <a:pt x="299" y="299"/>
                </a:lnTo>
                <a:lnTo>
                  <a:pt x="289" y="289"/>
                </a:lnTo>
                <a:lnTo>
                  <a:pt x="278" y="279"/>
                </a:lnTo>
                <a:lnTo>
                  <a:pt x="268" y="269"/>
                </a:lnTo>
                <a:lnTo>
                  <a:pt x="258" y="257"/>
                </a:lnTo>
                <a:lnTo>
                  <a:pt x="246" y="246"/>
                </a:lnTo>
                <a:lnTo>
                  <a:pt x="235" y="235"/>
                </a:lnTo>
                <a:lnTo>
                  <a:pt x="224" y="223"/>
                </a:lnTo>
                <a:lnTo>
                  <a:pt x="212" y="212"/>
                </a:lnTo>
                <a:lnTo>
                  <a:pt x="200" y="201"/>
                </a:lnTo>
                <a:lnTo>
                  <a:pt x="189" y="189"/>
                </a:lnTo>
                <a:lnTo>
                  <a:pt x="178" y="177"/>
                </a:lnTo>
                <a:lnTo>
                  <a:pt x="166" y="166"/>
                </a:lnTo>
                <a:lnTo>
                  <a:pt x="154" y="155"/>
                </a:lnTo>
                <a:lnTo>
                  <a:pt x="143" y="144"/>
                </a:lnTo>
                <a:lnTo>
                  <a:pt x="133" y="132"/>
                </a:lnTo>
                <a:lnTo>
                  <a:pt x="121" y="121"/>
                </a:lnTo>
                <a:lnTo>
                  <a:pt x="111" y="111"/>
                </a:lnTo>
                <a:lnTo>
                  <a:pt x="101" y="101"/>
                </a:lnTo>
                <a:lnTo>
                  <a:pt x="91" y="90"/>
                </a:lnTo>
                <a:lnTo>
                  <a:pt x="82" y="81"/>
                </a:lnTo>
                <a:lnTo>
                  <a:pt x="72" y="72"/>
                </a:lnTo>
                <a:lnTo>
                  <a:pt x="63" y="63"/>
                </a:lnTo>
                <a:lnTo>
                  <a:pt x="55" y="54"/>
                </a:lnTo>
                <a:lnTo>
                  <a:pt x="47" y="47"/>
                </a:lnTo>
                <a:lnTo>
                  <a:pt x="40" y="40"/>
                </a:lnTo>
                <a:lnTo>
                  <a:pt x="33" y="33"/>
                </a:lnTo>
                <a:lnTo>
                  <a:pt x="27" y="27"/>
                </a:lnTo>
                <a:lnTo>
                  <a:pt x="21" y="22"/>
                </a:lnTo>
                <a:lnTo>
                  <a:pt x="16" y="17"/>
                </a:lnTo>
                <a:lnTo>
                  <a:pt x="12" y="11"/>
                </a:lnTo>
                <a:lnTo>
                  <a:pt x="8" y="8"/>
                </a:lnTo>
                <a:lnTo>
                  <a:pt x="5" y="5"/>
                </a:lnTo>
                <a:lnTo>
                  <a:pt x="3" y="3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299" name="Line 6222"/>
          <p:cNvSpPr>
            <a:spLocks noChangeShapeType="1"/>
          </p:cNvSpPr>
          <p:nvPr/>
        </p:nvSpPr>
        <p:spPr bwMode="auto">
          <a:xfrm flipV="1">
            <a:off x="3682280" y="5145051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0" name="Line 6223"/>
          <p:cNvSpPr>
            <a:spLocks noChangeShapeType="1"/>
          </p:cNvSpPr>
          <p:nvPr/>
        </p:nvSpPr>
        <p:spPr bwMode="auto">
          <a:xfrm>
            <a:off x="3682280" y="5145051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1" name="Line 6224"/>
          <p:cNvSpPr>
            <a:spLocks noChangeShapeType="1"/>
          </p:cNvSpPr>
          <p:nvPr/>
        </p:nvSpPr>
        <p:spPr bwMode="auto">
          <a:xfrm>
            <a:off x="3662107" y="5438557"/>
            <a:ext cx="3363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2" name="Line 6225"/>
          <p:cNvSpPr>
            <a:spLocks noChangeShapeType="1"/>
          </p:cNvSpPr>
          <p:nvPr/>
        </p:nvSpPr>
        <p:spPr bwMode="auto">
          <a:xfrm flipV="1">
            <a:off x="3662107" y="5438557"/>
            <a:ext cx="3363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3" name="Line 6226"/>
          <p:cNvSpPr>
            <a:spLocks noChangeShapeType="1"/>
          </p:cNvSpPr>
          <p:nvPr/>
        </p:nvSpPr>
        <p:spPr bwMode="auto">
          <a:xfrm flipV="1">
            <a:off x="3682280" y="5406620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4" name="Line 6227"/>
          <p:cNvSpPr>
            <a:spLocks noChangeShapeType="1"/>
          </p:cNvSpPr>
          <p:nvPr/>
        </p:nvSpPr>
        <p:spPr bwMode="auto">
          <a:xfrm>
            <a:off x="3682280" y="5406620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5" name="Line 6228"/>
          <p:cNvSpPr>
            <a:spLocks noChangeShapeType="1"/>
          </p:cNvSpPr>
          <p:nvPr/>
        </p:nvSpPr>
        <p:spPr bwMode="auto">
          <a:xfrm flipV="1">
            <a:off x="3682280" y="5211965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6" name="Line 6229"/>
          <p:cNvSpPr>
            <a:spLocks noChangeShapeType="1"/>
          </p:cNvSpPr>
          <p:nvPr/>
        </p:nvSpPr>
        <p:spPr bwMode="auto">
          <a:xfrm>
            <a:off x="3682280" y="5211965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7" name="Line 6230"/>
          <p:cNvSpPr>
            <a:spLocks noChangeShapeType="1"/>
          </p:cNvSpPr>
          <p:nvPr/>
        </p:nvSpPr>
        <p:spPr bwMode="auto">
          <a:xfrm>
            <a:off x="3682280" y="5245420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8" name="Line 6231"/>
          <p:cNvSpPr>
            <a:spLocks noChangeShapeType="1"/>
          </p:cNvSpPr>
          <p:nvPr/>
        </p:nvSpPr>
        <p:spPr bwMode="auto">
          <a:xfrm flipV="1">
            <a:off x="3682280" y="5245420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09" name="Line 6232"/>
          <p:cNvSpPr>
            <a:spLocks noChangeShapeType="1"/>
          </p:cNvSpPr>
          <p:nvPr/>
        </p:nvSpPr>
        <p:spPr bwMode="auto">
          <a:xfrm>
            <a:off x="3682280" y="5277357"/>
            <a:ext cx="0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0" name="Line 6233"/>
          <p:cNvSpPr>
            <a:spLocks noChangeShapeType="1"/>
          </p:cNvSpPr>
          <p:nvPr/>
        </p:nvSpPr>
        <p:spPr bwMode="auto">
          <a:xfrm flipV="1">
            <a:off x="3682280" y="5277357"/>
            <a:ext cx="0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1" name="Line 6234"/>
          <p:cNvSpPr>
            <a:spLocks noChangeShapeType="1"/>
          </p:cNvSpPr>
          <p:nvPr/>
        </p:nvSpPr>
        <p:spPr bwMode="auto">
          <a:xfrm>
            <a:off x="3682280" y="5307771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2" name="Line 6235"/>
          <p:cNvSpPr>
            <a:spLocks noChangeShapeType="1"/>
          </p:cNvSpPr>
          <p:nvPr/>
        </p:nvSpPr>
        <p:spPr bwMode="auto">
          <a:xfrm flipV="1">
            <a:off x="3682280" y="5307771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3" name="Line 6236"/>
          <p:cNvSpPr>
            <a:spLocks noChangeShapeType="1"/>
          </p:cNvSpPr>
          <p:nvPr/>
        </p:nvSpPr>
        <p:spPr bwMode="auto">
          <a:xfrm>
            <a:off x="3682280" y="5342749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4" name="Line 6237"/>
          <p:cNvSpPr>
            <a:spLocks noChangeShapeType="1"/>
          </p:cNvSpPr>
          <p:nvPr/>
        </p:nvSpPr>
        <p:spPr bwMode="auto">
          <a:xfrm flipV="1">
            <a:off x="3682280" y="534274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5" name="Line 6238"/>
          <p:cNvSpPr>
            <a:spLocks noChangeShapeType="1"/>
          </p:cNvSpPr>
          <p:nvPr/>
        </p:nvSpPr>
        <p:spPr bwMode="auto">
          <a:xfrm>
            <a:off x="3682280" y="5376206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6" name="Line 6239"/>
          <p:cNvSpPr>
            <a:spLocks noChangeShapeType="1"/>
          </p:cNvSpPr>
          <p:nvPr/>
        </p:nvSpPr>
        <p:spPr bwMode="auto">
          <a:xfrm flipV="1">
            <a:off x="3682280" y="5376206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7" name="Line 6240"/>
          <p:cNvSpPr>
            <a:spLocks noChangeShapeType="1"/>
          </p:cNvSpPr>
          <p:nvPr/>
        </p:nvSpPr>
        <p:spPr bwMode="auto">
          <a:xfrm flipV="1">
            <a:off x="3682280" y="543855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8" name="Line 6241"/>
          <p:cNvSpPr>
            <a:spLocks noChangeShapeType="1"/>
          </p:cNvSpPr>
          <p:nvPr/>
        </p:nvSpPr>
        <p:spPr bwMode="auto">
          <a:xfrm>
            <a:off x="3682280" y="543855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19" name="Line 6242"/>
          <p:cNvSpPr>
            <a:spLocks noChangeShapeType="1"/>
          </p:cNvSpPr>
          <p:nvPr/>
        </p:nvSpPr>
        <p:spPr bwMode="auto">
          <a:xfrm>
            <a:off x="3682280" y="5178507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0" name="Line 6243"/>
          <p:cNvSpPr>
            <a:spLocks noChangeShapeType="1"/>
          </p:cNvSpPr>
          <p:nvPr/>
        </p:nvSpPr>
        <p:spPr bwMode="auto">
          <a:xfrm flipV="1">
            <a:off x="3682280" y="5178507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1" name="Line 6244"/>
          <p:cNvSpPr>
            <a:spLocks noChangeShapeType="1"/>
          </p:cNvSpPr>
          <p:nvPr/>
        </p:nvSpPr>
        <p:spPr bwMode="auto">
          <a:xfrm>
            <a:off x="3662107" y="5245420"/>
            <a:ext cx="3363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2" name="Line 6245"/>
          <p:cNvSpPr>
            <a:spLocks noChangeShapeType="1"/>
          </p:cNvSpPr>
          <p:nvPr/>
        </p:nvSpPr>
        <p:spPr bwMode="auto">
          <a:xfrm flipV="1">
            <a:off x="3662107" y="5245420"/>
            <a:ext cx="3363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3" name="Line 6246"/>
          <p:cNvSpPr>
            <a:spLocks noChangeShapeType="1"/>
          </p:cNvSpPr>
          <p:nvPr/>
        </p:nvSpPr>
        <p:spPr bwMode="auto">
          <a:xfrm>
            <a:off x="3662107" y="5277357"/>
            <a:ext cx="3363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4" name="Line 6247"/>
          <p:cNvSpPr>
            <a:spLocks noChangeShapeType="1"/>
          </p:cNvSpPr>
          <p:nvPr/>
        </p:nvSpPr>
        <p:spPr bwMode="auto">
          <a:xfrm flipV="1">
            <a:off x="3662107" y="5277357"/>
            <a:ext cx="3363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5" name="Line 6248"/>
          <p:cNvSpPr>
            <a:spLocks noChangeShapeType="1"/>
          </p:cNvSpPr>
          <p:nvPr/>
        </p:nvSpPr>
        <p:spPr bwMode="auto">
          <a:xfrm>
            <a:off x="3662107" y="5342748"/>
            <a:ext cx="3363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6" name="Line 6249"/>
          <p:cNvSpPr>
            <a:spLocks noChangeShapeType="1"/>
          </p:cNvSpPr>
          <p:nvPr/>
        </p:nvSpPr>
        <p:spPr bwMode="auto">
          <a:xfrm flipV="1">
            <a:off x="3662107" y="5342749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7" name="Line 6250"/>
          <p:cNvSpPr>
            <a:spLocks noChangeShapeType="1"/>
          </p:cNvSpPr>
          <p:nvPr/>
        </p:nvSpPr>
        <p:spPr bwMode="auto">
          <a:xfrm>
            <a:off x="3662107" y="5376206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8" name="Line 6251"/>
          <p:cNvSpPr>
            <a:spLocks noChangeShapeType="1"/>
          </p:cNvSpPr>
          <p:nvPr/>
        </p:nvSpPr>
        <p:spPr bwMode="auto">
          <a:xfrm flipV="1">
            <a:off x="3662107" y="5376206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29" name="Line 6252"/>
          <p:cNvSpPr>
            <a:spLocks noChangeShapeType="1"/>
          </p:cNvSpPr>
          <p:nvPr/>
        </p:nvSpPr>
        <p:spPr bwMode="auto">
          <a:xfrm>
            <a:off x="3662107" y="5406620"/>
            <a:ext cx="3363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0" name="Line 6253"/>
          <p:cNvSpPr>
            <a:spLocks noChangeShapeType="1"/>
          </p:cNvSpPr>
          <p:nvPr/>
        </p:nvSpPr>
        <p:spPr bwMode="auto">
          <a:xfrm flipV="1">
            <a:off x="3662107" y="5406620"/>
            <a:ext cx="3363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1" name="Line 6254"/>
          <p:cNvSpPr>
            <a:spLocks noChangeShapeType="1"/>
          </p:cNvSpPr>
          <p:nvPr/>
        </p:nvSpPr>
        <p:spPr bwMode="auto">
          <a:xfrm>
            <a:off x="3662107" y="5145051"/>
            <a:ext cx="3363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2" name="Line 6255"/>
          <p:cNvSpPr>
            <a:spLocks noChangeShapeType="1"/>
          </p:cNvSpPr>
          <p:nvPr/>
        </p:nvSpPr>
        <p:spPr bwMode="auto">
          <a:xfrm flipV="1">
            <a:off x="3662107" y="5145051"/>
            <a:ext cx="3363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3" name="Line 6256"/>
          <p:cNvSpPr>
            <a:spLocks noChangeShapeType="1"/>
          </p:cNvSpPr>
          <p:nvPr/>
        </p:nvSpPr>
        <p:spPr bwMode="auto">
          <a:xfrm>
            <a:off x="3662107" y="5178507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4" name="Line 6257"/>
          <p:cNvSpPr>
            <a:spLocks noChangeShapeType="1"/>
          </p:cNvSpPr>
          <p:nvPr/>
        </p:nvSpPr>
        <p:spPr bwMode="auto">
          <a:xfrm flipV="1">
            <a:off x="3662107" y="5178507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5" name="Line 6258"/>
          <p:cNvSpPr>
            <a:spLocks noChangeShapeType="1"/>
          </p:cNvSpPr>
          <p:nvPr/>
        </p:nvSpPr>
        <p:spPr bwMode="auto">
          <a:xfrm>
            <a:off x="3662107" y="5211965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6" name="Line 6259"/>
          <p:cNvSpPr>
            <a:spLocks noChangeShapeType="1"/>
          </p:cNvSpPr>
          <p:nvPr/>
        </p:nvSpPr>
        <p:spPr bwMode="auto">
          <a:xfrm flipV="1">
            <a:off x="3662107" y="5211965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7" name="Line 6260"/>
          <p:cNvSpPr>
            <a:spLocks noChangeShapeType="1"/>
          </p:cNvSpPr>
          <p:nvPr/>
        </p:nvSpPr>
        <p:spPr bwMode="auto">
          <a:xfrm>
            <a:off x="3662107" y="5114635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8" name="Line 6261"/>
          <p:cNvSpPr>
            <a:spLocks noChangeShapeType="1"/>
          </p:cNvSpPr>
          <p:nvPr/>
        </p:nvSpPr>
        <p:spPr bwMode="auto">
          <a:xfrm flipV="1">
            <a:off x="3662107" y="5114635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39" name="Line 6262"/>
          <p:cNvSpPr>
            <a:spLocks noChangeShapeType="1"/>
          </p:cNvSpPr>
          <p:nvPr/>
        </p:nvSpPr>
        <p:spPr bwMode="auto">
          <a:xfrm>
            <a:off x="3682280" y="5114635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0" name="Line 6263"/>
          <p:cNvSpPr>
            <a:spLocks noChangeShapeType="1"/>
          </p:cNvSpPr>
          <p:nvPr/>
        </p:nvSpPr>
        <p:spPr bwMode="auto">
          <a:xfrm flipV="1">
            <a:off x="3682280" y="5114635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1" name="Line 6264"/>
          <p:cNvSpPr>
            <a:spLocks noChangeShapeType="1"/>
          </p:cNvSpPr>
          <p:nvPr/>
        </p:nvSpPr>
        <p:spPr bwMode="auto">
          <a:xfrm>
            <a:off x="3662107" y="5307771"/>
            <a:ext cx="3363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2" name="Line 6265"/>
          <p:cNvSpPr>
            <a:spLocks noChangeShapeType="1"/>
          </p:cNvSpPr>
          <p:nvPr/>
        </p:nvSpPr>
        <p:spPr bwMode="auto">
          <a:xfrm flipV="1">
            <a:off x="3662107" y="5307771"/>
            <a:ext cx="3363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3" name="Line 6266"/>
          <p:cNvSpPr>
            <a:spLocks noChangeShapeType="1"/>
          </p:cNvSpPr>
          <p:nvPr/>
        </p:nvSpPr>
        <p:spPr bwMode="auto">
          <a:xfrm flipH="1">
            <a:off x="3682280" y="537620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4" name="Line 6267"/>
          <p:cNvSpPr>
            <a:spLocks noChangeShapeType="1"/>
          </p:cNvSpPr>
          <p:nvPr/>
        </p:nvSpPr>
        <p:spPr bwMode="auto">
          <a:xfrm flipH="1" flipV="1">
            <a:off x="3685643" y="537620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5" name="Line 6268"/>
          <p:cNvSpPr>
            <a:spLocks noChangeShapeType="1"/>
          </p:cNvSpPr>
          <p:nvPr/>
        </p:nvSpPr>
        <p:spPr bwMode="auto">
          <a:xfrm flipV="1">
            <a:off x="3685643" y="5377726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6" name="Line 6269"/>
          <p:cNvSpPr>
            <a:spLocks noChangeShapeType="1"/>
          </p:cNvSpPr>
          <p:nvPr/>
        </p:nvSpPr>
        <p:spPr bwMode="auto">
          <a:xfrm flipH="1">
            <a:off x="3682280" y="538076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7" name="Line 6270"/>
          <p:cNvSpPr>
            <a:spLocks noChangeShapeType="1"/>
          </p:cNvSpPr>
          <p:nvPr/>
        </p:nvSpPr>
        <p:spPr bwMode="auto">
          <a:xfrm flipV="1">
            <a:off x="3682280" y="5376206"/>
            <a:ext cx="0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8" name="Line 6271"/>
          <p:cNvSpPr>
            <a:spLocks noChangeShapeType="1"/>
          </p:cNvSpPr>
          <p:nvPr/>
        </p:nvSpPr>
        <p:spPr bwMode="auto">
          <a:xfrm flipH="1" flipV="1">
            <a:off x="3685643" y="5380768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49" name="Line 6272"/>
          <p:cNvSpPr>
            <a:spLocks noChangeShapeType="1"/>
          </p:cNvSpPr>
          <p:nvPr/>
        </p:nvSpPr>
        <p:spPr bwMode="auto">
          <a:xfrm>
            <a:off x="3685643" y="5377725"/>
            <a:ext cx="168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0" name="Line 6273"/>
          <p:cNvSpPr>
            <a:spLocks noChangeShapeType="1"/>
          </p:cNvSpPr>
          <p:nvPr/>
        </p:nvSpPr>
        <p:spPr bwMode="auto">
          <a:xfrm flipV="1">
            <a:off x="3685643" y="5382289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1" name="Line 6274"/>
          <p:cNvSpPr>
            <a:spLocks noChangeShapeType="1"/>
          </p:cNvSpPr>
          <p:nvPr/>
        </p:nvSpPr>
        <p:spPr bwMode="auto">
          <a:xfrm flipH="1">
            <a:off x="3682280" y="538532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2" name="Line 6275"/>
          <p:cNvSpPr>
            <a:spLocks noChangeShapeType="1"/>
          </p:cNvSpPr>
          <p:nvPr/>
        </p:nvSpPr>
        <p:spPr bwMode="auto">
          <a:xfrm flipV="1">
            <a:off x="3682280" y="5380767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3" name="Line 6276"/>
          <p:cNvSpPr>
            <a:spLocks noChangeShapeType="1"/>
          </p:cNvSpPr>
          <p:nvPr/>
        </p:nvSpPr>
        <p:spPr bwMode="auto">
          <a:xfrm>
            <a:off x="3685643" y="538532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4" name="Line 6277"/>
          <p:cNvSpPr>
            <a:spLocks noChangeShapeType="1"/>
          </p:cNvSpPr>
          <p:nvPr/>
        </p:nvSpPr>
        <p:spPr bwMode="auto">
          <a:xfrm>
            <a:off x="3685643" y="5382289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5" name="Line 6278"/>
          <p:cNvSpPr>
            <a:spLocks noChangeShapeType="1"/>
          </p:cNvSpPr>
          <p:nvPr/>
        </p:nvSpPr>
        <p:spPr bwMode="auto">
          <a:xfrm flipH="1">
            <a:off x="3685643" y="537620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6" name="Line 6279"/>
          <p:cNvSpPr>
            <a:spLocks noChangeShapeType="1"/>
          </p:cNvSpPr>
          <p:nvPr/>
        </p:nvSpPr>
        <p:spPr bwMode="auto">
          <a:xfrm>
            <a:off x="3685643" y="5376205"/>
            <a:ext cx="168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7" name="Line 6280"/>
          <p:cNvSpPr>
            <a:spLocks noChangeShapeType="1"/>
          </p:cNvSpPr>
          <p:nvPr/>
        </p:nvSpPr>
        <p:spPr bwMode="auto">
          <a:xfrm>
            <a:off x="3655381" y="5377725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8" name="Line 6281"/>
          <p:cNvSpPr>
            <a:spLocks noChangeShapeType="1"/>
          </p:cNvSpPr>
          <p:nvPr/>
        </p:nvSpPr>
        <p:spPr bwMode="auto">
          <a:xfrm flipV="1">
            <a:off x="3653701" y="5377725"/>
            <a:ext cx="1681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59" name="Line 6282"/>
          <p:cNvSpPr>
            <a:spLocks noChangeShapeType="1"/>
          </p:cNvSpPr>
          <p:nvPr/>
        </p:nvSpPr>
        <p:spPr bwMode="auto">
          <a:xfrm flipH="1">
            <a:off x="3682280" y="541118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0" name="Line 6283"/>
          <p:cNvSpPr>
            <a:spLocks noChangeShapeType="1"/>
          </p:cNvSpPr>
          <p:nvPr/>
        </p:nvSpPr>
        <p:spPr bwMode="auto">
          <a:xfrm flipH="1" flipV="1">
            <a:off x="3685643" y="541118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1" name="Line 6284"/>
          <p:cNvSpPr>
            <a:spLocks noChangeShapeType="1"/>
          </p:cNvSpPr>
          <p:nvPr/>
        </p:nvSpPr>
        <p:spPr bwMode="auto">
          <a:xfrm flipV="1">
            <a:off x="3685643" y="5411184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2" name="Line 6285"/>
          <p:cNvSpPr>
            <a:spLocks noChangeShapeType="1"/>
          </p:cNvSpPr>
          <p:nvPr/>
        </p:nvSpPr>
        <p:spPr bwMode="auto">
          <a:xfrm flipH="1">
            <a:off x="3682280" y="5412704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3" name="Line 6286"/>
          <p:cNvSpPr>
            <a:spLocks noChangeShapeType="1"/>
          </p:cNvSpPr>
          <p:nvPr/>
        </p:nvSpPr>
        <p:spPr bwMode="auto">
          <a:xfrm flipV="1">
            <a:off x="3682280" y="5411184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4" name="Line 6287"/>
          <p:cNvSpPr>
            <a:spLocks noChangeShapeType="1"/>
          </p:cNvSpPr>
          <p:nvPr/>
        </p:nvSpPr>
        <p:spPr bwMode="auto">
          <a:xfrm flipH="1" flipV="1">
            <a:off x="3685643" y="5412705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5" name="Line 6288"/>
          <p:cNvSpPr>
            <a:spLocks noChangeShapeType="1"/>
          </p:cNvSpPr>
          <p:nvPr/>
        </p:nvSpPr>
        <p:spPr bwMode="auto">
          <a:xfrm>
            <a:off x="3685643" y="5411183"/>
            <a:ext cx="168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6" name="Line 6289"/>
          <p:cNvSpPr>
            <a:spLocks noChangeShapeType="1"/>
          </p:cNvSpPr>
          <p:nvPr/>
        </p:nvSpPr>
        <p:spPr bwMode="auto">
          <a:xfrm flipV="1">
            <a:off x="3685643" y="541574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7" name="Line 6290"/>
          <p:cNvSpPr>
            <a:spLocks noChangeShapeType="1"/>
          </p:cNvSpPr>
          <p:nvPr/>
        </p:nvSpPr>
        <p:spPr bwMode="auto">
          <a:xfrm flipH="1">
            <a:off x="3682280" y="541726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8" name="Line 6291"/>
          <p:cNvSpPr>
            <a:spLocks noChangeShapeType="1"/>
          </p:cNvSpPr>
          <p:nvPr/>
        </p:nvSpPr>
        <p:spPr bwMode="auto">
          <a:xfrm flipV="1">
            <a:off x="3682280" y="5412705"/>
            <a:ext cx="0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69" name="Line 6292"/>
          <p:cNvSpPr>
            <a:spLocks noChangeShapeType="1"/>
          </p:cNvSpPr>
          <p:nvPr/>
        </p:nvSpPr>
        <p:spPr bwMode="auto">
          <a:xfrm>
            <a:off x="3685643" y="541726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0" name="Line 6293"/>
          <p:cNvSpPr>
            <a:spLocks noChangeShapeType="1"/>
          </p:cNvSpPr>
          <p:nvPr/>
        </p:nvSpPr>
        <p:spPr bwMode="auto">
          <a:xfrm>
            <a:off x="3685643" y="5415745"/>
            <a:ext cx="168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1" name="Line 6294"/>
          <p:cNvSpPr>
            <a:spLocks noChangeShapeType="1"/>
          </p:cNvSpPr>
          <p:nvPr/>
        </p:nvSpPr>
        <p:spPr bwMode="auto">
          <a:xfrm flipH="1">
            <a:off x="3685643" y="541118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2" name="Line 6295"/>
          <p:cNvSpPr>
            <a:spLocks noChangeShapeType="1"/>
          </p:cNvSpPr>
          <p:nvPr/>
        </p:nvSpPr>
        <p:spPr bwMode="auto">
          <a:xfrm>
            <a:off x="3685643" y="5411183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3" name="Line 6296"/>
          <p:cNvSpPr>
            <a:spLocks noChangeShapeType="1"/>
          </p:cNvSpPr>
          <p:nvPr/>
        </p:nvSpPr>
        <p:spPr bwMode="auto">
          <a:xfrm>
            <a:off x="3655381" y="5411183"/>
            <a:ext cx="3363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4" name="Line 6297"/>
          <p:cNvSpPr>
            <a:spLocks noChangeShapeType="1"/>
          </p:cNvSpPr>
          <p:nvPr/>
        </p:nvSpPr>
        <p:spPr bwMode="auto">
          <a:xfrm flipV="1">
            <a:off x="3653701" y="5411183"/>
            <a:ext cx="1681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5" name="Line 6298"/>
          <p:cNvSpPr>
            <a:spLocks noChangeShapeType="1"/>
          </p:cNvSpPr>
          <p:nvPr/>
        </p:nvSpPr>
        <p:spPr bwMode="auto">
          <a:xfrm flipH="1">
            <a:off x="3682280" y="534274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6" name="Line 6299"/>
          <p:cNvSpPr>
            <a:spLocks noChangeShapeType="1"/>
          </p:cNvSpPr>
          <p:nvPr/>
        </p:nvSpPr>
        <p:spPr bwMode="auto">
          <a:xfrm flipH="1" flipV="1">
            <a:off x="3685643" y="5342749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7" name="Line 6300"/>
          <p:cNvSpPr>
            <a:spLocks noChangeShapeType="1"/>
          </p:cNvSpPr>
          <p:nvPr/>
        </p:nvSpPr>
        <p:spPr bwMode="auto">
          <a:xfrm flipV="1">
            <a:off x="3685643" y="534579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8" name="Line 6301"/>
          <p:cNvSpPr>
            <a:spLocks noChangeShapeType="1"/>
          </p:cNvSpPr>
          <p:nvPr/>
        </p:nvSpPr>
        <p:spPr bwMode="auto">
          <a:xfrm flipH="1">
            <a:off x="3682280" y="5345791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79" name="Line 6302"/>
          <p:cNvSpPr>
            <a:spLocks noChangeShapeType="1"/>
          </p:cNvSpPr>
          <p:nvPr/>
        </p:nvSpPr>
        <p:spPr bwMode="auto">
          <a:xfrm flipV="1">
            <a:off x="3682280" y="5342749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0" name="Line 6303"/>
          <p:cNvSpPr>
            <a:spLocks noChangeShapeType="1"/>
          </p:cNvSpPr>
          <p:nvPr/>
        </p:nvSpPr>
        <p:spPr bwMode="auto">
          <a:xfrm flipH="1" flipV="1">
            <a:off x="3685643" y="5345792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1" name="Line 6304"/>
          <p:cNvSpPr>
            <a:spLocks noChangeShapeType="1"/>
          </p:cNvSpPr>
          <p:nvPr/>
        </p:nvSpPr>
        <p:spPr bwMode="auto">
          <a:xfrm>
            <a:off x="3685643" y="5345792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2" name="Line 6305"/>
          <p:cNvSpPr>
            <a:spLocks noChangeShapeType="1"/>
          </p:cNvSpPr>
          <p:nvPr/>
        </p:nvSpPr>
        <p:spPr bwMode="auto">
          <a:xfrm flipV="1">
            <a:off x="3685643" y="5348833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3" name="Line 6306"/>
          <p:cNvSpPr>
            <a:spLocks noChangeShapeType="1"/>
          </p:cNvSpPr>
          <p:nvPr/>
        </p:nvSpPr>
        <p:spPr bwMode="auto">
          <a:xfrm flipH="1">
            <a:off x="3682280" y="535187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4" name="Line 6307"/>
          <p:cNvSpPr>
            <a:spLocks noChangeShapeType="1"/>
          </p:cNvSpPr>
          <p:nvPr/>
        </p:nvSpPr>
        <p:spPr bwMode="auto">
          <a:xfrm flipV="1">
            <a:off x="3682280" y="5345791"/>
            <a:ext cx="0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5" name="Line 6308"/>
          <p:cNvSpPr>
            <a:spLocks noChangeShapeType="1"/>
          </p:cNvSpPr>
          <p:nvPr/>
        </p:nvSpPr>
        <p:spPr bwMode="auto">
          <a:xfrm>
            <a:off x="3685643" y="535187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6" name="Line 6309"/>
          <p:cNvSpPr>
            <a:spLocks noChangeShapeType="1"/>
          </p:cNvSpPr>
          <p:nvPr/>
        </p:nvSpPr>
        <p:spPr bwMode="auto">
          <a:xfrm>
            <a:off x="3685643" y="5348833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7" name="Line 6310"/>
          <p:cNvSpPr>
            <a:spLocks noChangeShapeType="1"/>
          </p:cNvSpPr>
          <p:nvPr/>
        </p:nvSpPr>
        <p:spPr bwMode="auto">
          <a:xfrm flipH="1">
            <a:off x="3685643" y="534274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8" name="Line 6311"/>
          <p:cNvSpPr>
            <a:spLocks noChangeShapeType="1"/>
          </p:cNvSpPr>
          <p:nvPr/>
        </p:nvSpPr>
        <p:spPr bwMode="auto">
          <a:xfrm>
            <a:off x="3685643" y="5342749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89" name="Line 6312"/>
          <p:cNvSpPr>
            <a:spLocks noChangeShapeType="1"/>
          </p:cNvSpPr>
          <p:nvPr/>
        </p:nvSpPr>
        <p:spPr bwMode="auto">
          <a:xfrm>
            <a:off x="3655381" y="5345792"/>
            <a:ext cx="3363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0" name="Line 6313"/>
          <p:cNvSpPr>
            <a:spLocks noChangeShapeType="1"/>
          </p:cNvSpPr>
          <p:nvPr/>
        </p:nvSpPr>
        <p:spPr bwMode="auto">
          <a:xfrm flipV="1">
            <a:off x="3653701" y="5345792"/>
            <a:ext cx="1681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1" name="Line 6314"/>
          <p:cNvSpPr>
            <a:spLocks noChangeShapeType="1"/>
          </p:cNvSpPr>
          <p:nvPr/>
        </p:nvSpPr>
        <p:spPr bwMode="auto">
          <a:xfrm flipH="1">
            <a:off x="3682280" y="514657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2" name="Line 6315"/>
          <p:cNvSpPr>
            <a:spLocks noChangeShapeType="1"/>
          </p:cNvSpPr>
          <p:nvPr/>
        </p:nvSpPr>
        <p:spPr bwMode="auto">
          <a:xfrm flipH="1" flipV="1">
            <a:off x="3685643" y="5146572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3" name="Line 6316"/>
          <p:cNvSpPr>
            <a:spLocks noChangeShapeType="1"/>
          </p:cNvSpPr>
          <p:nvPr/>
        </p:nvSpPr>
        <p:spPr bwMode="auto">
          <a:xfrm flipV="1">
            <a:off x="3685643" y="5149613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4" name="Line 6317"/>
          <p:cNvSpPr>
            <a:spLocks noChangeShapeType="1"/>
          </p:cNvSpPr>
          <p:nvPr/>
        </p:nvSpPr>
        <p:spPr bwMode="auto">
          <a:xfrm flipH="1">
            <a:off x="3682280" y="515265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5" name="Line 6318"/>
          <p:cNvSpPr>
            <a:spLocks noChangeShapeType="1"/>
          </p:cNvSpPr>
          <p:nvPr/>
        </p:nvSpPr>
        <p:spPr bwMode="auto">
          <a:xfrm flipV="1">
            <a:off x="3682280" y="5146571"/>
            <a:ext cx="0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6" name="Line 6319"/>
          <p:cNvSpPr>
            <a:spLocks noChangeShapeType="1"/>
          </p:cNvSpPr>
          <p:nvPr/>
        </p:nvSpPr>
        <p:spPr bwMode="auto">
          <a:xfrm flipH="1" flipV="1">
            <a:off x="3685643" y="515265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7" name="Line 6320"/>
          <p:cNvSpPr>
            <a:spLocks noChangeShapeType="1"/>
          </p:cNvSpPr>
          <p:nvPr/>
        </p:nvSpPr>
        <p:spPr bwMode="auto">
          <a:xfrm>
            <a:off x="3685643" y="5149613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8" name="Line 6321"/>
          <p:cNvSpPr>
            <a:spLocks noChangeShapeType="1"/>
          </p:cNvSpPr>
          <p:nvPr/>
        </p:nvSpPr>
        <p:spPr bwMode="auto">
          <a:xfrm flipV="1">
            <a:off x="3685643" y="5152654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99" name="Line 6322"/>
          <p:cNvSpPr>
            <a:spLocks noChangeShapeType="1"/>
          </p:cNvSpPr>
          <p:nvPr/>
        </p:nvSpPr>
        <p:spPr bwMode="auto">
          <a:xfrm flipH="1">
            <a:off x="3682280" y="515569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0" name="Line 6323"/>
          <p:cNvSpPr>
            <a:spLocks noChangeShapeType="1"/>
          </p:cNvSpPr>
          <p:nvPr/>
        </p:nvSpPr>
        <p:spPr bwMode="auto">
          <a:xfrm flipV="1">
            <a:off x="3682280" y="5152654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1" name="Line 6324"/>
          <p:cNvSpPr>
            <a:spLocks noChangeShapeType="1"/>
          </p:cNvSpPr>
          <p:nvPr/>
        </p:nvSpPr>
        <p:spPr bwMode="auto">
          <a:xfrm>
            <a:off x="3685643" y="51556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2" name="Line 6325"/>
          <p:cNvSpPr>
            <a:spLocks noChangeShapeType="1"/>
          </p:cNvSpPr>
          <p:nvPr/>
        </p:nvSpPr>
        <p:spPr bwMode="auto">
          <a:xfrm>
            <a:off x="3685643" y="5152654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3" name="Line 6326"/>
          <p:cNvSpPr>
            <a:spLocks noChangeShapeType="1"/>
          </p:cNvSpPr>
          <p:nvPr/>
        </p:nvSpPr>
        <p:spPr bwMode="auto">
          <a:xfrm flipH="1">
            <a:off x="3685643" y="514657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4" name="Line 6327"/>
          <p:cNvSpPr>
            <a:spLocks noChangeShapeType="1"/>
          </p:cNvSpPr>
          <p:nvPr/>
        </p:nvSpPr>
        <p:spPr bwMode="auto">
          <a:xfrm>
            <a:off x="3685643" y="5146572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5" name="Line 6328"/>
          <p:cNvSpPr>
            <a:spLocks noChangeShapeType="1"/>
          </p:cNvSpPr>
          <p:nvPr/>
        </p:nvSpPr>
        <p:spPr bwMode="auto">
          <a:xfrm>
            <a:off x="3655381" y="5149613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6" name="Line 6329"/>
          <p:cNvSpPr>
            <a:spLocks noChangeShapeType="1"/>
          </p:cNvSpPr>
          <p:nvPr/>
        </p:nvSpPr>
        <p:spPr bwMode="auto">
          <a:xfrm flipV="1">
            <a:off x="3653701" y="5149613"/>
            <a:ext cx="1681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7" name="Line 6330"/>
          <p:cNvSpPr>
            <a:spLocks noChangeShapeType="1"/>
          </p:cNvSpPr>
          <p:nvPr/>
        </p:nvSpPr>
        <p:spPr bwMode="auto">
          <a:xfrm flipH="1">
            <a:off x="3682280" y="5307772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8" name="Line 6331"/>
          <p:cNvSpPr>
            <a:spLocks noChangeShapeType="1"/>
          </p:cNvSpPr>
          <p:nvPr/>
        </p:nvSpPr>
        <p:spPr bwMode="auto">
          <a:xfrm flipH="1" flipV="1">
            <a:off x="3685643" y="5307771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09" name="Line 6332"/>
          <p:cNvSpPr>
            <a:spLocks noChangeShapeType="1"/>
          </p:cNvSpPr>
          <p:nvPr/>
        </p:nvSpPr>
        <p:spPr bwMode="auto">
          <a:xfrm flipV="1">
            <a:off x="3685643" y="5312334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0" name="Line 6333"/>
          <p:cNvSpPr>
            <a:spLocks noChangeShapeType="1"/>
          </p:cNvSpPr>
          <p:nvPr/>
        </p:nvSpPr>
        <p:spPr bwMode="auto">
          <a:xfrm flipH="1">
            <a:off x="3682280" y="531537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1" name="Line 6334"/>
          <p:cNvSpPr>
            <a:spLocks noChangeShapeType="1"/>
          </p:cNvSpPr>
          <p:nvPr/>
        </p:nvSpPr>
        <p:spPr bwMode="auto">
          <a:xfrm flipV="1">
            <a:off x="3682280" y="5307771"/>
            <a:ext cx="0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2" name="Line 6335"/>
          <p:cNvSpPr>
            <a:spLocks noChangeShapeType="1"/>
          </p:cNvSpPr>
          <p:nvPr/>
        </p:nvSpPr>
        <p:spPr bwMode="auto">
          <a:xfrm flipH="1" flipV="1">
            <a:off x="3685643" y="531537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3" name="Line 6336"/>
          <p:cNvSpPr>
            <a:spLocks noChangeShapeType="1"/>
          </p:cNvSpPr>
          <p:nvPr/>
        </p:nvSpPr>
        <p:spPr bwMode="auto">
          <a:xfrm>
            <a:off x="3685643" y="5312334"/>
            <a:ext cx="1680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4" name="Line 6337"/>
          <p:cNvSpPr>
            <a:spLocks noChangeShapeType="1"/>
          </p:cNvSpPr>
          <p:nvPr/>
        </p:nvSpPr>
        <p:spPr bwMode="auto">
          <a:xfrm flipV="1">
            <a:off x="3685643" y="53168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5" name="Line 6338"/>
          <p:cNvSpPr>
            <a:spLocks noChangeShapeType="1"/>
          </p:cNvSpPr>
          <p:nvPr/>
        </p:nvSpPr>
        <p:spPr bwMode="auto">
          <a:xfrm flipH="1">
            <a:off x="3682280" y="531689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6" name="Line 6339"/>
          <p:cNvSpPr>
            <a:spLocks noChangeShapeType="1"/>
          </p:cNvSpPr>
          <p:nvPr/>
        </p:nvSpPr>
        <p:spPr bwMode="auto">
          <a:xfrm flipV="1">
            <a:off x="3682280" y="531537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7" name="Line 6340"/>
          <p:cNvSpPr>
            <a:spLocks noChangeShapeType="1"/>
          </p:cNvSpPr>
          <p:nvPr/>
        </p:nvSpPr>
        <p:spPr bwMode="auto">
          <a:xfrm>
            <a:off x="3685643" y="53168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8" name="Line 6341"/>
          <p:cNvSpPr>
            <a:spLocks noChangeShapeType="1"/>
          </p:cNvSpPr>
          <p:nvPr/>
        </p:nvSpPr>
        <p:spPr bwMode="auto">
          <a:xfrm>
            <a:off x="3685643" y="5316895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19" name="Line 6342"/>
          <p:cNvSpPr>
            <a:spLocks noChangeShapeType="1"/>
          </p:cNvSpPr>
          <p:nvPr/>
        </p:nvSpPr>
        <p:spPr bwMode="auto">
          <a:xfrm flipH="1">
            <a:off x="3685643" y="5307772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0" name="Line 6343"/>
          <p:cNvSpPr>
            <a:spLocks noChangeShapeType="1"/>
          </p:cNvSpPr>
          <p:nvPr/>
        </p:nvSpPr>
        <p:spPr bwMode="auto">
          <a:xfrm>
            <a:off x="3685643" y="5307771"/>
            <a:ext cx="168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1" name="Line 6344"/>
          <p:cNvSpPr>
            <a:spLocks noChangeShapeType="1"/>
          </p:cNvSpPr>
          <p:nvPr/>
        </p:nvSpPr>
        <p:spPr bwMode="auto">
          <a:xfrm>
            <a:off x="3655381" y="5312334"/>
            <a:ext cx="3363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2" name="Line 6345"/>
          <p:cNvSpPr>
            <a:spLocks noChangeShapeType="1"/>
          </p:cNvSpPr>
          <p:nvPr/>
        </p:nvSpPr>
        <p:spPr bwMode="auto">
          <a:xfrm flipV="1">
            <a:off x="3653701" y="5312334"/>
            <a:ext cx="1681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3" name="Line 6346"/>
          <p:cNvSpPr>
            <a:spLocks noChangeShapeType="1"/>
          </p:cNvSpPr>
          <p:nvPr/>
        </p:nvSpPr>
        <p:spPr bwMode="auto">
          <a:xfrm flipH="1">
            <a:off x="3682280" y="518002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4" name="Line 6347"/>
          <p:cNvSpPr>
            <a:spLocks noChangeShapeType="1"/>
          </p:cNvSpPr>
          <p:nvPr/>
        </p:nvSpPr>
        <p:spPr bwMode="auto">
          <a:xfrm flipH="1" flipV="1">
            <a:off x="3685643" y="5180028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5" name="Line 6348"/>
          <p:cNvSpPr>
            <a:spLocks noChangeShapeType="1"/>
          </p:cNvSpPr>
          <p:nvPr/>
        </p:nvSpPr>
        <p:spPr bwMode="auto">
          <a:xfrm flipV="1">
            <a:off x="3685643" y="5181549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6" name="Line 6349"/>
          <p:cNvSpPr>
            <a:spLocks noChangeShapeType="1"/>
          </p:cNvSpPr>
          <p:nvPr/>
        </p:nvSpPr>
        <p:spPr bwMode="auto">
          <a:xfrm flipH="1">
            <a:off x="3682280" y="518458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7" name="Line 6350"/>
          <p:cNvSpPr>
            <a:spLocks noChangeShapeType="1"/>
          </p:cNvSpPr>
          <p:nvPr/>
        </p:nvSpPr>
        <p:spPr bwMode="auto">
          <a:xfrm flipV="1">
            <a:off x="3682280" y="5180027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8" name="Line 6351"/>
          <p:cNvSpPr>
            <a:spLocks noChangeShapeType="1"/>
          </p:cNvSpPr>
          <p:nvPr/>
        </p:nvSpPr>
        <p:spPr bwMode="auto">
          <a:xfrm flipH="1" flipV="1">
            <a:off x="3685643" y="5184589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29" name="Line 6352"/>
          <p:cNvSpPr>
            <a:spLocks noChangeShapeType="1"/>
          </p:cNvSpPr>
          <p:nvPr/>
        </p:nvSpPr>
        <p:spPr bwMode="auto">
          <a:xfrm>
            <a:off x="3685643" y="5181549"/>
            <a:ext cx="1680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0" name="Line 6353"/>
          <p:cNvSpPr>
            <a:spLocks noChangeShapeType="1"/>
          </p:cNvSpPr>
          <p:nvPr/>
        </p:nvSpPr>
        <p:spPr bwMode="auto">
          <a:xfrm flipV="1">
            <a:off x="3685643" y="5186112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1" name="Line 6354"/>
          <p:cNvSpPr>
            <a:spLocks noChangeShapeType="1"/>
          </p:cNvSpPr>
          <p:nvPr/>
        </p:nvSpPr>
        <p:spPr bwMode="auto">
          <a:xfrm flipH="1">
            <a:off x="3682280" y="5187632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2" name="Line 6355"/>
          <p:cNvSpPr>
            <a:spLocks noChangeShapeType="1"/>
          </p:cNvSpPr>
          <p:nvPr/>
        </p:nvSpPr>
        <p:spPr bwMode="auto">
          <a:xfrm flipV="1">
            <a:off x="3682280" y="518459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3" name="Line 6356"/>
          <p:cNvSpPr>
            <a:spLocks noChangeShapeType="1"/>
          </p:cNvSpPr>
          <p:nvPr/>
        </p:nvSpPr>
        <p:spPr bwMode="auto">
          <a:xfrm>
            <a:off x="3685643" y="5187632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4" name="Line 6357"/>
          <p:cNvSpPr>
            <a:spLocks noChangeShapeType="1"/>
          </p:cNvSpPr>
          <p:nvPr/>
        </p:nvSpPr>
        <p:spPr bwMode="auto">
          <a:xfrm>
            <a:off x="3685643" y="5186112"/>
            <a:ext cx="168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5" name="Line 6358"/>
          <p:cNvSpPr>
            <a:spLocks noChangeShapeType="1"/>
          </p:cNvSpPr>
          <p:nvPr/>
        </p:nvSpPr>
        <p:spPr bwMode="auto">
          <a:xfrm flipH="1">
            <a:off x="3685643" y="518002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6" name="Line 6359"/>
          <p:cNvSpPr>
            <a:spLocks noChangeShapeType="1"/>
          </p:cNvSpPr>
          <p:nvPr/>
        </p:nvSpPr>
        <p:spPr bwMode="auto">
          <a:xfrm>
            <a:off x="3685643" y="5180028"/>
            <a:ext cx="168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7" name="Line 6360"/>
          <p:cNvSpPr>
            <a:spLocks noChangeShapeType="1"/>
          </p:cNvSpPr>
          <p:nvPr/>
        </p:nvSpPr>
        <p:spPr bwMode="auto">
          <a:xfrm>
            <a:off x="3655381" y="5181548"/>
            <a:ext cx="3363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8" name="Line 6361"/>
          <p:cNvSpPr>
            <a:spLocks noChangeShapeType="1"/>
          </p:cNvSpPr>
          <p:nvPr/>
        </p:nvSpPr>
        <p:spPr bwMode="auto">
          <a:xfrm flipV="1">
            <a:off x="3653701" y="5181549"/>
            <a:ext cx="1681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39" name="Line 6362"/>
          <p:cNvSpPr>
            <a:spLocks noChangeShapeType="1"/>
          </p:cNvSpPr>
          <p:nvPr/>
        </p:nvSpPr>
        <p:spPr bwMode="auto">
          <a:xfrm flipH="1">
            <a:off x="3682280" y="5213484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0" name="Line 6363"/>
          <p:cNvSpPr>
            <a:spLocks noChangeShapeType="1"/>
          </p:cNvSpPr>
          <p:nvPr/>
        </p:nvSpPr>
        <p:spPr bwMode="auto">
          <a:xfrm flipH="1" flipV="1">
            <a:off x="3685643" y="5213484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1" name="Line 6364"/>
          <p:cNvSpPr>
            <a:spLocks noChangeShapeType="1"/>
          </p:cNvSpPr>
          <p:nvPr/>
        </p:nvSpPr>
        <p:spPr bwMode="auto">
          <a:xfrm flipV="1">
            <a:off x="3685643" y="5213485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2" name="Line 6365"/>
          <p:cNvSpPr>
            <a:spLocks noChangeShapeType="1"/>
          </p:cNvSpPr>
          <p:nvPr/>
        </p:nvSpPr>
        <p:spPr bwMode="auto">
          <a:xfrm flipH="1">
            <a:off x="3682280" y="5216526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3" name="Line 6366"/>
          <p:cNvSpPr>
            <a:spLocks noChangeShapeType="1"/>
          </p:cNvSpPr>
          <p:nvPr/>
        </p:nvSpPr>
        <p:spPr bwMode="auto">
          <a:xfrm flipV="1">
            <a:off x="3682280" y="5213485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4" name="Line 6367"/>
          <p:cNvSpPr>
            <a:spLocks noChangeShapeType="1"/>
          </p:cNvSpPr>
          <p:nvPr/>
        </p:nvSpPr>
        <p:spPr bwMode="auto">
          <a:xfrm flipH="1" flipV="1">
            <a:off x="3685643" y="5216525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5" name="Line 6368"/>
          <p:cNvSpPr>
            <a:spLocks noChangeShapeType="1"/>
          </p:cNvSpPr>
          <p:nvPr/>
        </p:nvSpPr>
        <p:spPr bwMode="auto">
          <a:xfrm>
            <a:off x="3685643" y="5213485"/>
            <a:ext cx="1680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6" name="Line 6369"/>
          <p:cNvSpPr>
            <a:spLocks noChangeShapeType="1"/>
          </p:cNvSpPr>
          <p:nvPr/>
        </p:nvSpPr>
        <p:spPr bwMode="auto">
          <a:xfrm flipV="1">
            <a:off x="3685643" y="522108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7" name="Line 6370"/>
          <p:cNvSpPr>
            <a:spLocks noChangeShapeType="1"/>
          </p:cNvSpPr>
          <p:nvPr/>
        </p:nvSpPr>
        <p:spPr bwMode="auto">
          <a:xfrm flipH="1">
            <a:off x="3682280" y="522108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8" name="Line 6371"/>
          <p:cNvSpPr>
            <a:spLocks noChangeShapeType="1"/>
          </p:cNvSpPr>
          <p:nvPr/>
        </p:nvSpPr>
        <p:spPr bwMode="auto">
          <a:xfrm flipV="1">
            <a:off x="3682280" y="5216525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49" name="Line 6372"/>
          <p:cNvSpPr>
            <a:spLocks noChangeShapeType="1"/>
          </p:cNvSpPr>
          <p:nvPr/>
        </p:nvSpPr>
        <p:spPr bwMode="auto">
          <a:xfrm>
            <a:off x="3685643" y="522108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0" name="Line 6373"/>
          <p:cNvSpPr>
            <a:spLocks noChangeShapeType="1"/>
          </p:cNvSpPr>
          <p:nvPr/>
        </p:nvSpPr>
        <p:spPr bwMode="auto">
          <a:xfrm>
            <a:off x="3685643" y="5221088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1" name="Line 6374"/>
          <p:cNvSpPr>
            <a:spLocks noChangeShapeType="1"/>
          </p:cNvSpPr>
          <p:nvPr/>
        </p:nvSpPr>
        <p:spPr bwMode="auto">
          <a:xfrm flipH="1">
            <a:off x="3685643" y="5213484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2" name="Line 6375"/>
          <p:cNvSpPr>
            <a:spLocks noChangeShapeType="1"/>
          </p:cNvSpPr>
          <p:nvPr/>
        </p:nvSpPr>
        <p:spPr bwMode="auto">
          <a:xfrm>
            <a:off x="3685643" y="5213484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3" name="Line 6376"/>
          <p:cNvSpPr>
            <a:spLocks noChangeShapeType="1"/>
          </p:cNvSpPr>
          <p:nvPr/>
        </p:nvSpPr>
        <p:spPr bwMode="auto">
          <a:xfrm>
            <a:off x="3655381" y="5213485"/>
            <a:ext cx="3363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4" name="Line 6377"/>
          <p:cNvSpPr>
            <a:spLocks noChangeShapeType="1"/>
          </p:cNvSpPr>
          <p:nvPr/>
        </p:nvSpPr>
        <p:spPr bwMode="auto">
          <a:xfrm flipV="1">
            <a:off x="3653701" y="5213485"/>
            <a:ext cx="1681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5" name="Line 6378"/>
          <p:cNvSpPr>
            <a:spLocks noChangeShapeType="1"/>
          </p:cNvSpPr>
          <p:nvPr/>
        </p:nvSpPr>
        <p:spPr bwMode="auto">
          <a:xfrm flipH="1">
            <a:off x="3682280" y="524542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6" name="Line 6379"/>
          <p:cNvSpPr>
            <a:spLocks noChangeShapeType="1"/>
          </p:cNvSpPr>
          <p:nvPr/>
        </p:nvSpPr>
        <p:spPr bwMode="auto">
          <a:xfrm flipH="1" flipV="1">
            <a:off x="3685643" y="5245420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7" name="Line 6380"/>
          <p:cNvSpPr>
            <a:spLocks noChangeShapeType="1"/>
          </p:cNvSpPr>
          <p:nvPr/>
        </p:nvSpPr>
        <p:spPr bwMode="auto">
          <a:xfrm flipV="1">
            <a:off x="3685643" y="5246941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8" name="Line 6381"/>
          <p:cNvSpPr>
            <a:spLocks noChangeShapeType="1"/>
          </p:cNvSpPr>
          <p:nvPr/>
        </p:nvSpPr>
        <p:spPr bwMode="auto">
          <a:xfrm flipH="1">
            <a:off x="3682280" y="524846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59" name="Line 6382"/>
          <p:cNvSpPr>
            <a:spLocks noChangeShapeType="1"/>
          </p:cNvSpPr>
          <p:nvPr/>
        </p:nvSpPr>
        <p:spPr bwMode="auto">
          <a:xfrm flipV="1">
            <a:off x="3682280" y="5245421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0" name="Line 6383"/>
          <p:cNvSpPr>
            <a:spLocks noChangeShapeType="1"/>
          </p:cNvSpPr>
          <p:nvPr/>
        </p:nvSpPr>
        <p:spPr bwMode="auto">
          <a:xfrm flipH="1" flipV="1">
            <a:off x="3685643" y="5248461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1" name="Line 6384"/>
          <p:cNvSpPr>
            <a:spLocks noChangeShapeType="1"/>
          </p:cNvSpPr>
          <p:nvPr/>
        </p:nvSpPr>
        <p:spPr bwMode="auto">
          <a:xfrm>
            <a:off x="3685643" y="5246941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2" name="Line 6385"/>
          <p:cNvSpPr>
            <a:spLocks noChangeShapeType="1"/>
          </p:cNvSpPr>
          <p:nvPr/>
        </p:nvSpPr>
        <p:spPr bwMode="auto">
          <a:xfrm flipV="1">
            <a:off x="3685643" y="5249981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3" name="Line 6386"/>
          <p:cNvSpPr>
            <a:spLocks noChangeShapeType="1"/>
          </p:cNvSpPr>
          <p:nvPr/>
        </p:nvSpPr>
        <p:spPr bwMode="auto">
          <a:xfrm flipH="1">
            <a:off x="3682280" y="5254545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4" name="Line 6387"/>
          <p:cNvSpPr>
            <a:spLocks noChangeShapeType="1"/>
          </p:cNvSpPr>
          <p:nvPr/>
        </p:nvSpPr>
        <p:spPr bwMode="auto">
          <a:xfrm flipV="1">
            <a:off x="3682280" y="5248461"/>
            <a:ext cx="0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5" name="Line 6388"/>
          <p:cNvSpPr>
            <a:spLocks noChangeShapeType="1"/>
          </p:cNvSpPr>
          <p:nvPr/>
        </p:nvSpPr>
        <p:spPr bwMode="auto">
          <a:xfrm>
            <a:off x="3685643" y="525454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6" name="Line 6389"/>
          <p:cNvSpPr>
            <a:spLocks noChangeShapeType="1"/>
          </p:cNvSpPr>
          <p:nvPr/>
        </p:nvSpPr>
        <p:spPr bwMode="auto">
          <a:xfrm>
            <a:off x="3685643" y="5249981"/>
            <a:ext cx="168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7" name="Line 6390"/>
          <p:cNvSpPr>
            <a:spLocks noChangeShapeType="1"/>
          </p:cNvSpPr>
          <p:nvPr/>
        </p:nvSpPr>
        <p:spPr bwMode="auto">
          <a:xfrm flipH="1">
            <a:off x="3685643" y="524542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8" name="Line 6391"/>
          <p:cNvSpPr>
            <a:spLocks noChangeShapeType="1"/>
          </p:cNvSpPr>
          <p:nvPr/>
        </p:nvSpPr>
        <p:spPr bwMode="auto">
          <a:xfrm>
            <a:off x="3685643" y="5245420"/>
            <a:ext cx="168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69" name="Line 6392"/>
          <p:cNvSpPr>
            <a:spLocks noChangeShapeType="1"/>
          </p:cNvSpPr>
          <p:nvPr/>
        </p:nvSpPr>
        <p:spPr bwMode="auto">
          <a:xfrm>
            <a:off x="3655381" y="5246940"/>
            <a:ext cx="3363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0" name="Line 6393"/>
          <p:cNvSpPr>
            <a:spLocks noChangeShapeType="1"/>
          </p:cNvSpPr>
          <p:nvPr/>
        </p:nvSpPr>
        <p:spPr bwMode="auto">
          <a:xfrm flipV="1">
            <a:off x="3653701" y="5246941"/>
            <a:ext cx="1681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1" name="Line 6394"/>
          <p:cNvSpPr>
            <a:spLocks noChangeShapeType="1"/>
          </p:cNvSpPr>
          <p:nvPr/>
        </p:nvSpPr>
        <p:spPr bwMode="auto">
          <a:xfrm flipH="1">
            <a:off x="3682280" y="527887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2" name="Line 6395"/>
          <p:cNvSpPr>
            <a:spLocks noChangeShapeType="1"/>
          </p:cNvSpPr>
          <p:nvPr/>
        </p:nvSpPr>
        <p:spPr bwMode="auto">
          <a:xfrm flipH="1" flipV="1">
            <a:off x="3685643" y="5278877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3" name="Line 6396"/>
          <p:cNvSpPr>
            <a:spLocks noChangeShapeType="1"/>
          </p:cNvSpPr>
          <p:nvPr/>
        </p:nvSpPr>
        <p:spPr bwMode="auto">
          <a:xfrm flipV="1">
            <a:off x="3685643" y="5280398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4" name="Line 6397"/>
          <p:cNvSpPr>
            <a:spLocks noChangeShapeType="1"/>
          </p:cNvSpPr>
          <p:nvPr/>
        </p:nvSpPr>
        <p:spPr bwMode="auto">
          <a:xfrm flipH="1">
            <a:off x="3682280" y="528191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5" name="Line 6398"/>
          <p:cNvSpPr>
            <a:spLocks noChangeShapeType="1"/>
          </p:cNvSpPr>
          <p:nvPr/>
        </p:nvSpPr>
        <p:spPr bwMode="auto">
          <a:xfrm flipV="1">
            <a:off x="3682280" y="5278878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6" name="Line 6399"/>
          <p:cNvSpPr>
            <a:spLocks noChangeShapeType="1"/>
          </p:cNvSpPr>
          <p:nvPr/>
        </p:nvSpPr>
        <p:spPr bwMode="auto">
          <a:xfrm flipH="1" flipV="1">
            <a:off x="3685643" y="528191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7" name="Line 6400"/>
          <p:cNvSpPr>
            <a:spLocks noChangeShapeType="1"/>
          </p:cNvSpPr>
          <p:nvPr/>
        </p:nvSpPr>
        <p:spPr bwMode="auto">
          <a:xfrm>
            <a:off x="3685643" y="5280398"/>
            <a:ext cx="168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8" name="Line 6401"/>
          <p:cNvSpPr>
            <a:spLocks noChangeShapeType="1"/>
          </p:cNvSpPr>
          <p:nvPr/>
        </p:nvSpPr>
        <p:spPr bwMode="auto">
          <a:xfrm flipV="1">
            <a:off x="3685643" y="528192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79" name="Line 6402"/>
          <p:cNvSpPr>
            <a:spLocks noChangeShapeType="1"/>
          </p:cNvSpPr>
          <p:nvPr/>
        </p:nvSpPr>
        <p:spPr bwMode="auto">
          <a:xfrm flipH="1">
            <a:off x="3682280" y="528496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0" name="Line 6403"/>
          <p:cNvSpPr>
            <a:spLocks noChangeShapeType="1"/>
          </p:cNvSpPr>
          <p:nvPr/>
        </p:nvSpPr>
        <p:spPr bwMode="auto">
          <a:xfrm flipV="1">
            <a:off x="3682280" y="528192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1" name="Line 6404"/>
          <p:cNvSpPr>
            <a:spLocks noChangeShapeType="1"/>
          </p:cNvSpPr>
          <p:nvPr/>
        </p:nvSpPr>
        <p:spPr bwMode="auto">
          <a:xfrm>
            <a:off x="3685643" y="528496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2" name="Line 6405"/>
          <p:cNvSpPr>
            <a:spLocks noChangeShapeType="1"/>
          </p:cNvSpPr>
          <p:nvPr/>
        </p:nvSpPr>
        <p:spPr bwMode="auto">
          <a:xfrm>
            <a:off x="3685643" y="5281920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3" name="Line 6406"/>
          <p:cNvSpPr>
            <a:spLocks noChangeShapeType="1"/>
          </p:cNvSpPr>
          <p:nvPr/>
        </p:nvSpPr>
        <p:spPr bwMode="auto">
          <a:xfrm flipH="1">
            <a:off x="3685643" y="52788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4" name="Line 6407"/>
          <p:cNvSpPr>
            <a:spLocks noChangeShapeType="1"/>
          </p:cNvSpPr>
          <p:nvPr/>
        </p:nvSpPr>
        <p:spPr bwMode="auto">
          <a:xfrm>
            <a:off x="3685643" y="5278877"/>
            <a:ext cx="168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5" name="Line 6408"/>
          <p:cNvSpPr>
            <a:spLocks noChangeShapeType="1"/>
          </p:cNvSpPr>
          <p:nvPr/>
        </p:nvSpPr>
        <p:spPr bwMode="auto">
          <a:xfrm>
            <a:off x="3655381" y="5280398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6" name="Line 6409"/>
          <p:cNvSpPr>
            <a:spLocks noChangeShapeType="1"/>
          </p:cNvSpPr>
          <p:nvPr/>
        </p:nvSpPr>
        <p:spPr bwMode="auto">
          <a:xfrm flipV="1">
            <a:off x="3653701" y="5280398"/>
            <a:ext cx="1681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7" name="Line 6410"/>
          <p:cNvSpPr>
            <a:spLocks noChangeShapeType="1"/>
          </p:cNvSpPr>
          <p:nvPr/>
        </p:nvSpPr>
        <p:spPr bwMode="auto">
          <a:xfrm flipH="1">
            <a:off x="3682280" y="5116157"/>
            <a:ext cx="3363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8" name="Line 6411"/>
          <p:cNvSpPr>
            <a:spLocks noChangeShapeType="1"/>
          </p:cNvSpPr>
          <p:nvPr/>
        </p:nvSpPr>
        <p:spPr bwMode="auto">
          <a:xfrm flipH="1" flipV="1">
            <a:off x="3685643" y="5116157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89" name="Line 6412"/>
          <p:cNvSpPr>
            <a:spLocks noChangeShapeType="1"/>
          </p:cNvSpPr>
          <p:nvPr/>
        </p:nvSpPr>
        <p:spPr bwMode="auto">
          <a:xfrm flipV="1">
            <a:off x="3685643" y="51176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0" name="Line 6413"/>
          <p:cNvSpPr>
            <a:spLocks noChangeShapeType="1"/>
          </p:cNvSpPr>
          <p:nvPr/>
        </p:nvSpPr>
        <p:spPr bwMode="auto">
          <a:xfrm flipH="1">
            <a:off x="3682280" y="5117678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1" name="Line 6414"/>
          <p:cNvSpPr>
            <a:spLocks noChangeShapeType="1"/>
          </p:cNvSpPr>
          <p:nvPr/>
        </p:nvSpPr>
        <p:spPr bwMode="auto">
          <a:xfrm flipV="1">
            <a:off x="3682280" y="5116157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2" name="Line 6415"/>
          <p:cNvSpPr>
            <a:spLocks noChangeShapeType="1"/>
          </p:cNvSpPr>
          <p:nvPr/>
        </p:nvSpPr>
        <p:spPr bwMode="auto">
          <a:xfrm flipH="1" flipV="1">
            <a:off x="3685643" y="5117678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3" name="Line 6416"/>
          <p:cNvSpPr>
            <a:spLocks noChangeShapeType="1"/>
          </p:cNvSpPr>
          <p:nvPr/>
        </p:nvSpPr>
        <p:spPr bwMode="auto">
          <a:xfrm>
            <a:off x="3685643" y="5117678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4" name="Line 6417"/>
          <p:cNvSpPr>
            <a:spLocks noChangeShapeType="1"/>
          </p:cNvSpPr>
          <p:nvPr/>
        </p:nvSpPr>
        <p:spPr bwMode="auto">
          <a:xfrm flipV="1">
            <a:off x="3685643" y="512072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5" name="Line 6418"/>
          <p:cNvSpPr>
            <a:spLocks noChangeShapeType="1"/>
          </p:cNvSpPr>
          <p:nvPr/>
        </p:nvSpPr>
        <p:spPr bwMode="auto">
          <a:xfrm flipH="1">
            <a:off x="3682280" y="512376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6" name="Line 6419"/>
          <p:cNvSpPr>
            <a:spLocks noChangeShapeType="1"/>
          </p:cNvSpPr>
          <p:nvPr/>
        </p:nvSpPr>
        <p:spPr bwMode="auto">
          <a:xfrm flipV="1">
            <a:off x="3682280" y="5117677"/>
            <a:ext cx="0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7" name="Line 6420"/>
          <p:cNvSpPr>
            <a:spLocks noChangeShapeType="1"/>
          </p:cNvSpPr>
          <p:nvPr/>
        </p:nvSpPr>
        <p:spPr bwMode="auto">
          <a:xfrm>
            <a:off x="3685643" y="512376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8" name="Line 6421"/>
          <p:cNvSpPr>
            <a:spLocks noChangeShapeType="1"/>
          </p:cNvSpPr>
          <p:nvPr/>
        </p:nvSpPr>
        <p:spPr bwMode="auto">
          <a:xfrm>
            <a:off x="3685643" y="5120720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499" name="Line 6422"/>
          <p:cNvSpPr>
            <a:spLocks noChangeShapeType="1"/>
          </p:cNvSpPr>
          <p:nvPr/>
        </p:nvSpPr>
        <p:spPr bwMode="auto">
          <a:xfrm flipH="1">
            <a:off x="3685643" y="5116157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0" name="Line 6423"/>
          <p:cNvSpPr>
            <a:spLocks noChangeShapeType="1"/>
          </p:cNvSpPr>
          <p:nvPr/>
        </p:nvSpPr>
        <p:spPr bwMode="auto">
          <a:xfrm>
            <a:off x="3685643" y="5116157"/>
            <a:ext cx="168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1" name="Line 6424"/>
          <p:cNvSpPr>
            <a:spLocks noChangeShapeType="1"/>
          </p:cNvSpPr>
          <p:nvPr/>
        </p:nvSpPr>
        <p:spPr bwMode="auto">
          <a:xfrm>
            <a:off x="3655381" y="5117678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2" name="Line 6425"/>
          <p:cNvSpPr>
            <a:spLocks noChangeShapeType="1"/>
          </p:cNvSpPr>
          <p:nvPr/>
        </p:nvSpPr>
        <p:spPr bwMode="auto">
          <a:xfrm flipV="1">
            <a:off x="3653701" y="5117678"/>
            <a:ext cx="1681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3" name="Line 6426"/>
          <p:cNvSpPr>
            <a:spLocks noChangeShapeType="1"/>
          </p:cNvSpPr>
          <p:nvPr/>
        </p:nvSpPr>
        <p:spPr bwMode="auto">
          <a:xfrm flipH="1">
            <a:off x="3682280" y="544159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4" name="Line 6427"/>
          <p:cNvSpPr>
            <a:spLocks noChangeShapeType="1"/>
          </p:cNvSpPr>
          <p:nvPr/>
        </p:nvSpPr>
        <p:spPr bwMode="auto">
          <a:xfrm flipH="1" flipV="1">
            <a:off x="3685643" y="544159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5" name="Line 6428"/>
          <p:cNvSpPr>
            <a:spLocks noChangeShapeType="1"/>
          </p:cNvSpPr>
          <p:nvPr/>
        </p:nvSpPr>
        <p:spPr bwMode="auto">
          <a:xfrm flipV="1">
            <a:off x="3685643" y="5441598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6" name="Line 6429"/>
          <p:cNvSpPr>
            <a:spLocks noChangeShapeType="1"/>
          </p:cNvSpPr>
          <p:nvPr/>
        </p:nvSpPr>
        <p:spPr bwMode="auto">
          <a:xfrm flipH="1">
            <a:off x="3682280" y="544463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7" name="Line 6430"/>
          <p:cNvSpPr>
            <a:spLocks noChangeShapeType="1"/>
          </p:cNvSpPr>
          <p:nvPr/>
        </p:nvSpPr>
        <p:spPr bwMode="auto">
          <a:xfrm flipV="1">
            <a:off x="3682280" y="5441598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8" name="Line 6431"/>
          <p:cNvSpPr>
            <a:spLocks noChangeShapeType="1"/>
          </p:cNvSpPr>
          <p:nvPr/>
        </p:nvSpPr>
        <p:spPr bwMode="auto">
          <a:xfrm flipH="1" flipV="1">
            <a:off x="3685643" y="544464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09" name="Line 6432"/>
          <p:cNvSpPr>
            <a:spLocks noChangeShapeType="1"/>
          </p:cNvSpPr>
          <p:nvPr/>
        </p:nvSpPr>
        <p:spPr bwMode="auto">
          <a:xfrm>
            <a:off x="3685643" y="5441597"/>
            <a:ext cx="1680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0" name="Line 6433"/>
          <p:cNvSpPr>
            <a:spLocks noChangeShapeType="1"/>
          </p:cNvSpPr>
          <p:nvPr/>
        </p:nvSpPr>
        <p:spPr bwMode="auto">
          <a:xfrm flipV="1">
            <a:off x="3685643" y="544768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1" name="Line 6434"/>
          <p:cNvSpPr>
            <a:spLocks noChangeShapeType="1"/>
          </p:cNvSpPr>
          <p:nvPr/>
        </p:nvSpPr>
        <p:spPr bwMode="auto">
          <a:xfrm flipH="1">
            <a:off x="3682280" y="5447681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2" name="Line 6435"/>
          <p:cNvSpPr>
            <a:spLocks noChangeShapeType="1"/>
          </p:cNvSpPr>
          <p:nvPr/>
        </p:nvSpPr>
        <p:spPr bwMode="auto">
          <a:xfrm flipV="1">
            <a:off x="3682280" y="544464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3" name="Line 6436"/>
          <p:cNvSpPr>
            <a:spLocks noChangeShapeType="1"/>
          </p:cNvSpPr>
          <p:nvPr/>
        </p:nvSpPr>
        <p:spPr bwMode="auto">
          <a:xfrm>
            <a:off x="3685643" y="5447681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4" name="Line 6437"/>
          <p:cNvSpPr>
            <a:spLocks noChangeShapeType="1"/>
          </p:cNvSpPr>
          <p:nvPr/>
        </p:nvSpPr>
        <p:spPr bwMode="auto">
          <a:xfrm>
            <a:off x="3685643" y="5447680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5" name="Line 6438"/>
          <p:cNvSpPr>
            <a:spLocks noChangeShapeType="1"/>
          </p:cNvSpPr>
          <p:nvPr/>
        </p:nvSpPr>
        <p:spPr bwMode="auto">
          <a:xfrm flipH="1">
            <a:off x="3685643" y="544159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6" name="Line 6439"/>
          <p:cNvSpPr>
            <a:spLocks noChangeShapeType="1"/>
          </p:cNvSpPr>
          <p:nvPr/>
        </p:nvSpPr>
        <p:spPr bwMode="auto">
          <a:xfrm>
            <a:off x="3685643" y="5441597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7" name="Line 6440"/>
          <p:cNvSpPr>
            <a:spLocks noChangeShapeType="1"/>
          </p:cNvSpPr>
          <p:nvPr/>
        </p:nvSpPr>
        <p:spPr bwMode="auto">
          <a:xfrm>
            <a:off x="3655381" y="5441597"/>
            <a:ext cx="3363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8" name="Line 6441"/>
          <p:cNvSpPr>
            <a:spLocks noChangeShapeType="1"/>
          </p:cNvSpPr>
          <p:nvPr/>
        </p:nvSpPr>
        <p:spPr bwMode="auto">
          <a:xfrm flipV="1">
            <a:off x="3653701" y="5441597"/>
            <a:ext cx="1681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9" name="Freeform 6442"/>
          <p:cNvSpPr>
            <a:spLocks/>
          </p:cNvSpPr>
          <p:nvPr/>
        </p:nvSpPr>
        <p:spPr bwMode="auto">
          <a:xfrm>
            <a:off x="3662107" y="5411183"/>
            <a:ext cx="3363" cy="0"/>
          </a:xfrm>
          <a:custGeom>
            <a:avLst/>
            <a:gdLst>
              <a:gd name="T0" fmla="*/ 2 w 2"/>
              <a:gd name="T1" fmla="*/ 21 h 21"/>
              <a:gd name="T2" fmla="*/ 2 w 2"/>
              <a:gd name="T3" fmla="*/ 11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2" y="1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0" name="Freeform 6443"/>
          <p:cNvSpPr>
            <a:spLocks/>
          </p:cNvSpPr>
          <p:nvPr/>
        </p:nvSpPr>
        <p:spPr bwMode="auto">
          <a:xfrm>
            <a:off x="3662107" y="5411184"/>
            <a:ext cx="3363" cy="1521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1" name="Line 6444"/>
          <p:cNvSpPr>
            <a:spLocks noChangeShapeType="1"/>
          </p:cNvSpPr>
          <p:nvPr/>
        </p:nvSpPr>
        <p:spPr bwMode="auto">
          <a:xfrm>
            <a:off x="3658744" y="5412704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2" name="Freeform 6445"/>
          <p:cNvSpPr>
            <a:spLocks/>
          </p:cNvSpPr>
          <p:nvPr/>
        </p:nvSpPr>
        <p:spPr bwMode="auto">
          <a:xfrm>
            <a:off x="3658744" y="5411184"/>
            <a:ext cx="1680" cy="1521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3" name="Freeform 6446"/>
          <p:cNvSpPr>
            <a:spLocks/>
          </p:cNvSpPr>
          <p:nvPr/>
        </p:nvSpPr>
        <p:spPr bwMode="auto">
          <a:xfrm>
            <a:off x="3658744" y="5411183"/>
            <a:ext cx="1680" cy="0"/>
          </a:xfrm>
          <a:custGeom>
            <a:avLst/>
            <a:gdLst>
              <a:gd name="T0" fmla="*/ 1 w 1"/>
              <a:gd name="T1" fmla="*/ 0 h 21"/>
              <a:gd name="T2" fmla="*/ 0 w 1"/>
              <a:gd name="T3" fmla="*/ 11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0" y="11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4" name="Line 6447"/>
          <p:cNvSpPr>
            <a:spLocks noChangeShapeType="1"/>
          </p:cNvSpPr>
          <p:nvPr/>
        </p:nvSpPr>
        <p:spPr bwMode="auto">
          <a:xfrm>
            <a:off x="3658744" y="541118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5" name="Freeform 6448"/>
          <p:cNvSpPr>
            <a:spLocks/>
          </p:cNvSpPr>
          <p:nvPr/>
        </p:nvSpPr>
        <p:spPr bwMode="auto">
          <a:xfrm>
            <a:off x="3662107" y="5412705"/>
            <a:ext cx="3363" cy="3041"/>
          </a:xfrm>
          <a:custGeom>
            <a:avLst/>
            <a:gdLst>
              <a:gd name="T0" fmla="*/ 2 w 2"/>
              <a:gd name="T1" fmla="*/ 21 h 21"/>
              <a:gd name="T2" fmla="*/ 1 w 2"/>
              <a:gd name="T3" fmla="*/ 5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6" name="Freeform 6449"/>
          <p:cNvSpPr>
            <a:spLocks/>
          </p:cNvSpPr>
          <p:nvPr/>
        </p:nvSpPr>
        <p:spPr bwMode="auto">
          <a:xfrm>
            <a:off x="3658744" y="5412705"/>
            <a:ext cx="1680" cy="3041"/>
          </a:xfrm>
          <a:custGeom>
            <a:avLst/>
            <a:gdLst>
              <a:gd name="T0" fmla="*/ 1 w 1"/>
              <a:gd name="T1" fmla="*/ 0 h 21"/>
              <a:gd name="T2" fmla="*/ 1 w 1"/>
              <a:gd name="T3" fmla="*/ 5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1" y="5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7" name="Line 6450"/>
          <p:cNvSpPr>
            <a:spLocks noChangeShapeType="1"/>
          </p:cNvSpPr>
          <p:nvPr/>
        </p:nvSpPr>
        <p:spPr bwMode="auto">
          <a:xfrm flipV="1">
            <a:off x="3658744" y="5411183"/>
            <a:ext cx="168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8" name="Freeform 6451"/>
          <p:cNvSpPr>
            <a:spLocks/>
          </p:cNvSpPr>
          <p:nvPr/>
        </p:nvSpPr>
        <p:spPr bwMode="auto">
          <a:xfrm>
            <a:off x="3662107" y="5415745"/>
            <a:ext cx="3363" cy="1520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29" name="Line 6452"/>
          <p:cNvSpPr>
            <a:spLocks noChangeShapeType="1"/>
          </p:cNvSpPr>
          <p:nvPr/>
        </p:nvSpPr>
        <p:spPr bwMode="auto">
          <a:xfrm>
            <a:off x="3658744" y="541726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0" name="Freeform 6453"/>
          <p:cNvSpPr>
            <a:spLocks/>
          </p:cNvSpPr>
          <p:nvPr/>
        </p:nvSpPr>
        <p:spPr bwMode="auto">
          <a:xfrm>
            <a:off x="3658744" y="5415745"/>
            <a:ext cx="1680" cy="1520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1" name="Line 6454"/>
          <p:cNvSpPr>
            <a:spLocks noChangeShapeType="1"/>
          </p:cNvSpPr>
          <p:nvPr/>
        </p:nvSpPr>
        <p:spPr bwMode="auto">
          <a:xfrm>
            <a:off x="3662107" y="541118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2" name="Line 6455"/>
          <p:cNvSpPr>
            <a:spLocks noChangeShapeType="1"/>
          </p:cNvSpPr>
          <p:nvPr/>
        </p:nvSpPr>
        <p:spPr bwMode="auto">
          <a:xfrm>
            <a:off x="3658744" y="541118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3" name="Line 6456"/>
          <p:cNvSpPr>
            <a:spLocks noChangeShapeType="1"/>
          </p:cNvSpPr>
          <p:nvPr/>
        </p:nvSpPr>
        <p:spPr bwMode="auto">
          <a:xfrm flipV="1">
            <a:off x="3658744" y="541118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4" name="Line 6457"/>
          <p:cNvSpPr>
            <a:spLocks noChangeShapeType="1"/>
          </p:cNvSpPr>
          <p:nvPr/>
        </p:nvSpPr>
        <p:spPr bwMode="auto">
          <a:xfrm flipH="1">
            <a:off x="3662107" y="541726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5" name="Line 6458"/>
          <p:cNvSpPr>
            <a:spLocks noChangeShapeType="1"/>
          </p:cNvSpPr>
          <p:nvPr/>
        </p:nvSpPr>
        <p:spPr bwMode="auto">
          <a:xfrm flipH="1">
            <a:off x="3658744" y="541726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6" name="Line 6459"/>
          <p:cNvSpPr>
            <a:spLocks noChangeShapeType="1"/>
          </p:cNvSpPr>
          <p:nvPr/>
        </p:nvSpPr>
        <p:spPr bwMode="auto">
          <a:xfrm flipV="1">
            <a:off x="3658744" y="541574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7" name="Freeform 6460"/>
          <p:cNvSpPr>
            <a:spLocks/>
          </p:cNvSpPr>
          <p:nvPr/>
        </p:nvSpPr>
        <p:spPr bwMode="auto">
          <a:xfrm>
            <a:off x="3662107" y="5146572"/>
            <a:ext cx="3363" cy="3041"/>
          </a:xfrm>
          <a:custGeom>
            <a:avLst/>
            <a:gdLst>
              <a:gd name="T0" fmla="*/ 2 w 2"/>
              <a:gd name="T1" fmla="*/ 21 h 21"/>
              <a:gd name="T2" fmla="*/ 2 w 2"/>
              <a:gd name="T3" fmla="*/ 10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8" name="Freeform 6461"/>
          <p:cNvSpPr>
            <a:spLocks/>
          </p:cNvSpPr>
          <p:nvPr/>
        </p:nvSpPr>
        <p:spPr bwMode="auto">
          <a:xfrm>
            <a:off x="3662107" y="5149613"/>
            <a:ext cx="3363" cy="3041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39" name="Line 6462"/>
          <p:cNvSpPr>
            <a:spLocks noChangeShapeType="1"/>
          </p:cNvSpPr>
          <p:nvPr/>
        </p:nvSpPr>
        <p:spPr bwMode="auto">
          <a:xfrm>
            <a:off x="3658744" y="515265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0" name="Freeform 6463"/>
          <p:cNvSpPr>
            <a:spLocks/>
          </p:cNvSpPr>
          <p:nvPr/>
        </p:nvSpPr>
        <p:spPr bwMode="auto">
          <a:xfrm>
            <a:off x="3658744" y="5149613"/>
            <a:ext cx="1680" cy="3041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1" name="Freeform 6464"/>
          <p:cNvSpPr>
            <a:spLocks/>
          </p:cNvSpPr>
          <p:nvPr/>
        </p:nvSpPr>
        <p:spPr bwMode="auto">
          <a:xfrm>
            <a:off x="3658744" y="5146572"/>
            <a:ext cx="1680" cy="3041"/>
          </a:xfrm>
          <a:custGeom>
            <a:avLst/>
            <a:gdLst>
              <a:gd name="T0" fmla="*/ 1 w 1"/>
              <a:gd name="T1" fmla="*/ 0 h 21"/>
              <a:gd name="T2" fmla="*/ 0 w 1"/>
              <a:gd name="T3" fmla="*/ 10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0" y="10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2" name="Line 6465"/>
          <p:cNvSpPr>
            <a:spLocks noChangeShapeType="1"/>
          </p:cNvSpPr>
          <p:nvPr/>
        </p:nvSpPr>
        <p:spPr bwMode="auto">
          <a:xfrm>
            <a:off x="3658744" y="514657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3" name="Freeform 6466"/>
          <p:cNvSpPr>
            <a:spLocks/>
          </p:cNvSpPr>
          <p:nvPr/>
        </p:nvSpPr>
        <p:spPr bwMode="auto">
          <a:xfrm>
            <a:off x="3662107" y="5152653"/>
            <a:ext cx="3363" cy="0"/>
          </a:xfrm>
          <a:custGeom>
            <a:avLst/>
            <a:gdLst>
              <a:gd name="T0" fmla="*/ 2 w 2"/>
              <a:gd name="T1" fmla="*/ 21 h 21"/>
              <a:gd name="T2" fmla="*/ 1 w 2"/>
              <a:gd name="T3" fmla="*/ 5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4" name="Freeform 6467"/>
          <p:cNvSpPr>
            <a:spLocks/>
          </p:cNvSpPr>
          <p:nvPr/>
        </p:nvSpPr>
        <p:spPr bwMode="auto">
          <a:xfrm>
            <a:off x="3658744" y="5152653"/>
            <a:ext cx="1680" cy="0"/>
          </a:xfrm>
          <a:custGeom>
            <a:avLst/>
            <a:gdLst>
              <a:gd name="T0" fmla="*/ 1 w 1"/>
              <a:gd name="T1" fmla="*/ 0 h 21"/>
              <a:gd name="T2" fmla="*/ 1 w 1"/>
              <a:gd name="T3" fmla="*/ 5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1" y="5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5" name="Line 6468"/>
          <p:cNvSpPr>
            <a:spLocks noChangeShapeType="1"/>
          </p:cNvSpPr>
          <p:nvPr/>
        </p:nvSpPr>
        <p:spPr bwMode="auto">
          <a:xfrm flipV="1">
            <a:off x="3658744" y="5149613"/>
            <a:ext cx="168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6" name="Freeform 6469"/>
          <p:cNvSpPr>
            <a:spLocks/>
          </p:cNvSpPr>
          <p:nvPr/>
        </p:nvSpPr>
        <p:spPr bwMode="auto">
          <a:xfrm>
            <a:off x="3662107" y="5152654"/>
            <a:ext cx="3363" cy="3041"/>
          </a:xfrm>
          <a:custGeom>
            <a:avLst/>
            <a:gdLst>
              <a:gd name="T0" fmla="*/ 0 w 2"/>
              <a:gd name="T1" fmla="*/ 21 h 21"/>
              <a:gd name="T2" fmla="*/ 2 w 2"/>
              <a:gd name="T3" fmla="*/ 11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1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7" name="Line 6470"/>
          <p:cNvSpPr>
            <a:spLocks noChangeShapeType="1"/>
          </p:cNvSpPr>
          <p:nvPr/>
        </p:nvSpPr>
        <p:spPr bwMode="auto">
          <a:xfrm>
            <a:off x="3658744" y="515569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8" name="Freeform 6471"/>
          <p:cNvSpPr>
            <a:spLocks/>
          </p:cNvSpPr>
          <p:nvPr/>
        </p:nvSpPr>
        <p:spPr bwMode="auto">
          <a:xfrm>
            <a:off x="3658744" y="5152654"/>
            <a:ext cx="1680" cy="3041"/>
          </a:xfrm>
          <a:custGeom>
            <a:avLst/>
            <a:gdLst>
              <a:gd name="T0" fmla="*/ 0 w 1"/>
              <a:gd name="T1" fmla="*/ 0 h 21"/>
              <a:gd name="T2" fmla="*/ 0 w 1"/>
              <a:gd name="T3" fmla="*/ 10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0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49" name="Line 6472"/>
          <p:cNvSpPr>
            <a:spLocks noChangeShapeType="1"/>
          </p:cNvSpPr>
          <p:nvPr/>
        </p:nvSpPr>
        <p:spPr bwMode="auto">
          <a:xfrm>
            <a:off x="3662107" y="514657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0" name="Line 6473"/>
          <p:cNvSpPr>
            <a:spLocks noChangeShapeType="1"/>
          </p:cNvSpPr>
          <p:nvPr/>
        </p:nvSpPr>
        <p:spPr bwMode="auto">
          <a:xfrm>
            <a:off x="3658744" y="5146571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1" name="Line 6474"/>
          <p:cNvSpPr>
            <a:spLocks noChangeShapeType="1"/>
          </p:cNvSpPr>
          <p:nvPr/>
        </p:nvSpPr>
        <p:spPr bwMode="auto">
          <a:xfrm flipV="1">
            <a:off x="3658744" y="5146572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2" name="Line 6475"/>
          <p:cNvSpPr>
            <a:spLocks noChangeShapeType="1"/>
          </p:cNvSpPr>
          <p:nvPr/>
        </p:nvSpPr>
        <p:spPr bwMode="auto">
          <a:xfrm flipH="1">
            <a:off x="3662107" y="51556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3" name="Line 6476"/>
          <p:cNvSpPr>
            <a:spLocks noChangeShapeType="1"/>
          </p:cNvSpPr>
          <p:nvPr/>
        </p:nvSpPr>
        <p:spPr bwMode="auto">
          <a:xfrm flipH="1">
            <a:off x="3658744" y="51556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4" name="Line 6477"/>
          <p:cNvSpPr>
            <a:spLocks noChangeShapeType="1"/>
          </p:cNvSpPr>
          <p:nvPr/>
        </p:nvSpPr>
        <p:spPr bwMode="auto">
          <a:xfrm flipV="1">
            <a:off x="3658744" y="5152654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5" name="Freeform 6478"/>
          <p:cNvSpPr>
            <a:spLocks/>
          </p:cNvSpPr>
          <p:nvPr/>
        </p:nvSpPr>
        <p:spPr bwMode="auto">
          <a:xfrm>
            <a:off x="3662107" y="5180028"/>
            <a:ext cx="3363" cy="1521"/>
          </a:xfrm>
          <a:custGeom>
            <a:avLst/>
            <a:gdLst>
              <a:gd name="T0" fmla="*/ 2 w 2"/>
              <a:gd name="T1" fmla="*/ 20 h 20"/>
              <a:gd name="T2" fmla="*/ 2 w 2"/>
              <a:gd name="T3" fmla="*/ 10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6" name="Freeform 6479"/>
          <p:cNvSpPr>
            <a:spLocks/>
          </p:cNvSpPr>
          <p:nvPr/>
        </p:nvSpPr>
        <p:spPr bwMode="auto">
          <a:xfrm>
            <a:off x="3662107" y="5181549"/>
            <a:ext cx="3363" cy="3041"/>
          </a:xfrm>
          <a:custGeom>
            <a:avLst/>
            <a:gdLst>
              <a:gd name="T0" fmla="*/ 0 w 2"/>
              <a:gd name="T1" fmla="*/ 22 h 22"/>
              <a:gd name="T2" fmla="*/ 2 w 2"/>
              <a:gd name="T3" fmla="*/ 11 h 22"/>
              <a:gd name="T4" fmla="*/ 2 w 2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2">
                <a:moveTo>
                  <a:pt x="0" y="22"/>
                </a:moveTo>
                <a:lnTo>
                  <a:pt x="2" y="11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7" name="Line 6480"/>
          <p:cNvSpPr>
            <a:spLocks noChangeShapeType="1"/>
          </p:cNvSpPr>
          <p:nvPr/>
        </p:nvSpPr>
        <p:spPr bwMode="auto">
          <a:xfrm>
            <a:off x="3658744" y="518458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8" name="Freeform 6481"/>
          <p:cNvSpPr>
            <a:spLocks/>
          </p:cNvSpPr>
          <p:nvPr/>
        </p:nvSpPr>
        <p:spPr bwMode="auto">
          <a:xfrm>
            <a:off x="3658744" y="5181549"/>
            <a:ext cx="1680" cy="3041"/>
          </a:xfrm>
          <a:custGeom>
            <a:avLst/>
            <a:gdLst>
              <a:gd name="T0" fmla="*/ 0 w 1"/>
              <a:gd name="T1" fmla="*/ 0 h 22"/>
              <a:gd name="T2" fmla="*/ 0 w 1"/>
              <a:gd name="T3" fmla="*/ 11 h 22"/>
              <a:gd name="T4" fmla="*/ 1 w 1"/>
              <a:gd name="T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2">
                <a:moveTo>
                  <a:pt x="0" y="0"/>
                </a:moveTo>
                <a:lnTo>
                  <a:pt x="0" y="11"/>
                </a:lnTo>
                <a:lnTo>
                  <a:pt x="1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59" name="Freeform 6482"/>
          <p:cNvSpPr>
            <a:spLocks/>
          </p:cNvSpPr>
          <p:nvPr/>
        </p:nvSpPr>
        <p:spPr bwMode="auto">
          <a:xfrm>
            <a:off x="3658744" y="5180028"/>
            <a:ext cx="1680" cy="1521"/>
          </a:xfrm>
          <a:custGeom>
            <a:avLst/>
            <a:gdLst>
              <a:gd name="T0" fmla="*/ 1 w 1"/>
              <a:gd name="T1" fmla="*/ 0 h 20"/>
              <a:gd name="T2" fmla="*/ 0 w 1"/>
              <a:gd name="T3" fmla="*/ 10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0" y="10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0" name="Line 6483"/>
          <p:cNvSpPr>
            <a:spLocks noChangeShapeType="1"/>
          </p:cNvSpPr>
          <p:nvPr/>
        </p:nvSpPr>
        <p:spPr bwMode="auto">
          <a:xfrm>
            <a:off x="3658744" y="518002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1" name="Freeform 6484"/>
          <p:cNvSpPr>
            <a:spLocks/>
          </p:cNvSpPr>
          <p:nvPr/>
        </p:nvSpPr>
        <p:spPr bwMode="auto">
          <a:xfrm>
            <a:off x="3662107" y="5184589"/>
            <a:ext cx="3363" cy="1520"/>
          </a:xfrm>
          <a:custGeom>
            <a:avLst/>
            <a:gdLst>
              <a:gd name="T0" fmla="*/ 2 w 2"/>
              <a:gd name="T1" fmla="*/ 20 h 20"/>
              <a:gd name="T2" fmla="*/ 1 w 2"/>
              <a:gd name="T3" fmla="*/ 4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1" y="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2" name="Freeform 6485"/>
          <p:cNvSpPr>
            <a:spLocks/>
          </p:cNvSpPr>
          <p:nvPr/>
        </p:nvSpPr>
        <p:spPr bwMode="auto">
          <a:xfrm>
            <a:off x="3658744" y="5184589"/>
            <a:ext cx="1680" cy="1520"/>
          </a:xfrm>
          <a:custGeom>
            <a:avLst/>
            <a:gdLst>
              <a:gd name="T0" fmla="*/ 1 w 1"/>
              <a:gd name="T1" fmla="*/ 0 h 20"/>
              <a:gd name="T2" fmla="*/ 1 w 1"/>
              <a:gd name="T3" fmla="*/ 4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1" y="4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3" name="Line 6486"/>
          <p:cNvSpPr>
            <a:spLocks noChangeShapeType="1"/>
          </p:cNvSpPr>
          <p:nvPr/>
        </p:nvSpPr>
        <p:spPr bwMode="auto">
          <a:xfrm flipV="1">
            <a:off x="3658744" y="5181549"/>
            <a:ext cx="0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4" name="Freeform 6487"/>
          <p:cNvSpPr>
            <a:spLocks/>
          </p:cNvSpPr>
          <p:nvPr/>
        </p:nvSpPr>
        <p:spPr bwMode="auto">
          <a:xfrm>
            <a:off x="3662107" y="5186112"/>
            <a:ext cx="3363" cy="1521"/>
          </a:xfrm>
          <a:custGeom>
            <a:avLst/>
            <a:gdLst>
              <a:gd name="T0" fmla="*/ 0 w 2"/>
              <a:gd name="T1" fmla="*/ 21 h 21"/>
              <a:gd name="T2" fmla="*/ 2 w 2"/>
              <a:gd name="T3" fmla="*/ 10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5" name="Line 6488"/>
          <p:cNvSpPr>
            <a:spLocks noChangeShapeType="1"/>
          </p:cNvSpPr>
          <p:nvPr/>
        </p:nvSpPr>
        <p:spPr bwMode="auto">
          <a:xfrm>
            <a:off x="3658744" y="5187632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6" name="Freeform 6489"/>
          <p:cNvSpPr>
            <a:spLocks/>
          </p:cNvSpPr>
          <p:nvPr/>
        </p:nvSpPr>
        <p:spPr bwMode="auto">
          <a:xfrm>
            <a:off x="3658744" y="5186112"/>
            <a:ext cx="1680" cy="1521"/>
          </a:xfrm>
          <a:custGeom>
            <a:avLst/>
            <a:gdLst>
              <a:gd name="T0" fmla="*/ 0 w 1"/>
              <a:gd name="T1" fmla="*/ 0 h 21"/>
              <a:gd name="T2" fmla="*/ 0 w 1"/>
              <a:gd name="T3" fmla="*/ 10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0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7" name="Line 6490"/>
          <p:cNvSpPr>
            <a:spLocks noChangeShapeType="1"/>
          </p:cNvSpPr>
          <p:nvPr/>
        </p:nvSpPr>
        <p:spPr bwMode="auto">
          <a:xfrm>
            <a:off x="3662107" y="518002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8" name="Line 6491"/>
          <p:cNvSpPr>
            <a:spLocks noChangeShapeType="1"/>
          </p:cNvSpPr>
          <p:nvPr/>
        </p:nvSpPr>
        <p:spPr bwMode="auto">
          <a:xfrm>
            <a:off x="3658744" y="518002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69" name="Line 6492"/>
          <p:cNvSpPr>
            <a:spLocks noChangeShapeType="1"/>
          </p:cNvSpPr>
          <p:nvPr/>
        </p:nvSpPr>
        <p:spPr bwMode="auto">
          <a:xfrm flipV="1">
            <a:off x="3658744" y="5180028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0" name="Line 6493"/>
          <p:cNvSpPr>
            <a:spLocks noChangeShapeType="1"/>
          </p:cNvSpPr>
          <p:nvPr/>
        </p:nvSpPr>
        <p:spPr bwMode="auto">
          <a:xfrm flipH="1">
            <a:off x="3662107" y="5187632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1" name="Line 6494"/>
          <p:cNvSpPr>
            <a:spLocks noChangeShapeType="1"/>
          </p:cNvSpPr>
          <p:nvPr/>
        </p:nvSpPr>
        <p:spPr bwMode="auto">
          <a:xfrm flipH="1">
            <a:off x="3658744" y="5187632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2" name="Line 6495"/>
          <p:cNvSpPr>
            <a:spLocks noChangeShapeType="1"/>
          </p:cNvSpPr>
          <p:nvPr/>
        </p:nvSpPr>
        <p:spPr bwMode="auto">
          <a:xfrm flipV="1">
            <a:off x="3658744" y="5186112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3" name="Freeform 6496"/>
          <p:cNvSpPr>
            <a:spLocks/>
          </p:cNvSpPr>
          <p:nvPr/>
        </p:nvSpPr>
        <p:spPr bwMode="auto">
          <a:xfrm>
            <a:off x="3662107" y="5213484"/>
            <a:ext cx="3363" cy="0"/>
          </a:xfrm>
          <a:custGeom>
            <a:avLst/>
            <a:gdLst>
              <a:gd name="T0" fmla="*/ 2 w 2"/>
              <a:gd name="T1" fmla="*/ 21 h 21"/>
              <a:gd name="T2" fmla="*/ 2 w 2"/>
              <a:gd name="T3" fmla="*/ 10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4" name="Freeform 6497"/>
          <p:cNvSpPr>
            <a:spLocks/>
          </p:cNvSpPr>
          <p:nvPr/>
        </p:nvSpPr>
        <p:spPr bwMode="auto">
          <a:xfrm>
            <a:off x="3662107" y="5213485"/>
            <a:ext cx="3363" cy="3041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5" name="Line 6498"/>
          <p:cNvSpPr>
            <a:spLocks noChangeShapeType="1"/>
          </p:cNvSpPr>
          <p:nvPr/>
        </p:nvSpPr>
        <p:spPr bwMode="auto">
          <a:xfrm>
            <a:off x="3658744" y="5216526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6" name="Freeform 6499"/>
          <p:cNvSpPr>
            <a:spLocks/>
          </p:cNvSpPr>
          <p:nvPr/>
        </p:nvSpPr>
        <p:spPr bwMode="auto">
          <a:xfrm>
            <a:off x="3658744" y="5213485"/>
            <a:ext cx="1680" cy="3041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7" name="Freeform 6500"/>
          <p:cNvSpPr>
            <a:spLocks/>
          </p:cNvSpPr>
          <p:nvPr/>
        </p:nvSpPr>
        <p:spPr bwMode="auto">
          <a:xfrm>
            <a:off x="3658744" y="5213484"/>
            <a:ext cx="1680" cy="0"/>
          </a:xfrm>
          <a:custGeom>
            <a:avLst/>
            <a:gdLst>
              <a:gd name="T0" fmla="*/ 1 w 1"/>
              <a:gd name="T1" fmla="*/ 0 h 21"/>
              <a:gd name="T2" fmla="*/ 0 w 1"/>
              <a:gd name="T3" fmla="*/ 10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0" y="10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8" name="Line 6501"/>
          <p:cNvSpPr>
            <a:spLocks noChangeShapeType="1"/>
          </p:cNvSpPr>
          <p:nvPr/>
        </p:nvSpPr>
        <p:spPr bwMode="auto">
          <a:xfrm>
            <a:off x="3658744" y="5213484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79" name="Freeform 6502"/>
          <p:cNvSpPr>
            <a:spLocks/>
          </p:cNvSpPr>
          <p:nvPr/>
        </p:nvSpPr>
        <p:spPr bwMode="auto">
          <a:xfrm>
            <a:off x="3662107" y="5216525"/>
            <a:ext cx="3363" cy="4563"/>
          </a:xfrm>
          <a:custGeom>
            <a:avLst/>
            <a:gdLst>
              <a:gd name="T0" fmla="*/ 2 w 2"/>
              <a:gd name="T1" fmla="*/ 21 h 21"/>
              <a:gd name="T2" fmla="*/ 1 w 2"/>
              <a:gd name="T3" fmla="*/ 5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0" name="Freeform 6503"/>
          <p:cNvSpPr>
            <a:spLocks/>
          </p:cNvSpPr>
          <p:nvPr/>
        </p:nvSpPr>
        <p:spPr bwMode="auto">
          <a:xfrm>
            <a:off x="3658744" y="5216525"/>
            <a:ext cx="1680" cy="4563"/>
          </a:xfrm>
          <a:custGeom>
            <a:avLst/>
            <a:gdLst>
              <a:gd name="T0" fmla="*/ 1 w 1"/>
              <a:gd name="T1" fmla="*/ 0 h 21"/>
              <a:gd name="T2" fmla="*/ 1 w 1"/>
              <a:gd name="T3" fmla="*/ 5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1" y="5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1" name="Line 6504"/>
          <p:cNvSpPr>
            <a:spLocks noChangeShapeType="1"/>
          </p:cNvSpPr>
          <p:nvPr/>
        </p:nvSpPr>
        <p:spPr bwMode="auto">
          <a:xfrm flipV="1">
            <a:off x="3658744" y="5213485"/>
            <a:ext cx="1680" cy="760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2" name="Freeform 6505"/>
          <p:cNvSpPr>
            <a:spLocks/>
          </p:cNvSpPr>
          <p:nvPr/>
        </p:nvSpPr>
        <p:spPr bwMode="auto">
          <a:xfrm>
            <a:off x="3662107" y="5221088"/>
            <a:ext cx="3363" cy="0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3" name="Line 6506"/>
          <p:cNvSpPr>
            <a:spLocks noChangeShapeType="1"/>
          </p:cNvSpPr>
          <p:nvPr/>
        </p:nvSpPr>
        <p:spPr bwMode="auto">
          <a:xfrm>
            <a:off x="3658744" y="522108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4" name="Freeform 6507"/>
          <p:cNvSpPr>
            <a:spLocks/>
          </p:cNvSpPr>
          <p:nvPr/>
        </p:nvSpPr>
        <p:spPr bwMode="auto">
          <a:xfrm>
            <a:off x="3658744" y="5221088"/>
            <a:ext cx="1680" cy="0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5" name="Line 6508"/>
          <p:cNvSpPr>
            <a:spLocks noChangeShapeType="1"/>
          </p:cNvSpPr>
          <p:nvPr/>
        </p:nvSpPr>
        <p:spPr bwMode="auto">
          <a:xfrm>
            <a:off x="3662107" y="5213484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6" name="Line 6509"/>
          <p:cNvSpPr>
            <a:spLocks noChangeShapeType="1"/>
          </p:cNvSpPr>
          <p:nvPr/>
        </p:nvSpPr>
        <p:spPr bwMode="auto">
          <a:xfrm>
            <a:off x="3658744" y="5213484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7" name="Line 6510"/>
          <p:cNvSpPr>
            <a:spLocks noChangeShapeType="1"/>
          </p:cNvSpPr>
          <p:nvPr/>
        </p:nvSpPr>
        <p:spPr bwMode="auto">
          <a:xfrm flipV="1">
            <a:off x="3658744" y="5213484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8" name="Line 6511"/>
          <p:cNvSpPr>
            <a:spLocks noChangeShapeType="1"/>
          </p:cNvSpPr>
          <p:nvPr/>
        </p:nvSpPr>
        <p:spPr bwMode="auto">
          <a:xfrm flipH="1">
            <a:off x="3662107" y="522108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89" name="Line 6512"/>
          <p:cNvSpPr>
            <a:spLocks noChangeShapeType="1"/>
          </p:cNvSpPr>
          <p:nvPr/>
        </p:nvSpPr>
        <p:spPr bwMode="auto">
          <a:xfrm flipH="1">
            <a:off x="3658744" y="522108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0" name="Line 6513"/>
          <p:cNvSpPr>
            <a:spLocks noChangeShapeType="1"/>
          </p:cNvSpPr>
          <p:nvPr/>
        </p:nvSpPr>
        <p:spPr bwMode="auto">
          <a:xfrm flipV="1">
            <a:off x="3658744" y="522108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1" name="Freeform 6514"/>
          <p:cNvSpPr>
            <a:spLocks/>
          </p:cNvSpPr>
          <p:nvPr/>
        </p:nvSpPr>
        <p:spPr bwMode="auto">
          <a:xfrm>
            <a:off x="3662107" y="5245420"/>
            <a:ext cx="3363" cy="1520"/>
          </a:xfrm>
          <a:custGeom>
            <a:avLst/>
            <a:gdLst>
              <a:gd name="T0" fmla="*/ 2 w 2"/>
              <a:gd name="T1" fmla="*/ 20 h 20"/>
              <a:gd name="T2" fmla="*/ 2 w 2"/>
              <a:gd name="T3" fmla="*/ 10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2" name="Freeform 6515"/>
          <p:cNvSpPr>
            <a:spLocks/>
          </p:cNvSpPr>
          <p:nvPr/>
        </p:nvSpPr>
        <p:spPr bwMode="auto">
          <a:xfrm>
            <a:off x="3662107" y="5246941"/>
            <a:ext cx="3363" cy="1521"/>
          </a:xfrm>
          <a:custGeom>
            <a:avLst/>
            <a:gdLst>
              <a:gd name="T0" fmla="*/ 0 w 2"/>
              <a:gd name="T1" fmla="*/ 21 h 21"/>
              <a:gd name="T2" fmla="*/ 2 w 2"/>
              <a:gd name="T3" fmla="*/ 10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3" name="Line 6516"/>
          <p:cNvSpPr>
            <a:spLocks noChangeShapeType="1"/>
          </p:cNvSpPr>
          <p:nvPr/>
        </p:nvSpPr>
        <p:spPr bwMode="auto">
          <a:xfrm>
            <a:off x="3658744" y="5248461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4" name="Freeform 6517"/>
          <p:cNvSpPr>
            <a:spLocks/>
          </p:cNvSpPr>
          <p:nvPr/>
        </p:nvSpPr>
        <p:spPr bwMode="auto">
          <a:xfrm>
            <a:off x="3658744" y="5246941"/>
            <a:ext cx="1680" cy="1521"/>
          </a:xfrm>
          <a:custGeom>
            <a:avLst/>
            <a:gdLst>
              <a:gd name="T0" fmla="*/ 0 w 1"/>
              <a:gd name="T1" fmla="*/ 0 h 21"/>
              <a:gd name="T2" fmla="*/ 0 w 1"/>
              <a:gd name="T3" fmla="*/ 10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0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5" name="Freeform 6518"/>
          <p:cNvSpPr>
            <a:spLocks/>
          </p:cNvSpPr>
          <p:nvPr/>
        </p:nvSpPr>
        <p:spPr bwMode="auto">
          <a:xfrm>
            <a:off x="3658744" y="5245420"/>
            <a:ext cx="1680" cy="1520"/>
          </a:xfrm>
          <a:custGeom>
            <a:avLst/>
            <a:gdLst>
              <a:gd name="T0" fmla="*/ 1 w 1"/>
              <a:gd name="T1" fmla="*/ 0 h 20"/>
              <a:gd name="T2" fmla="*/ 0 w 1"/>
              <a:gd name="T3" fmla="*/ 10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0" y="10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6" name="Line 6519"/>
          <p:cNvSpPr>
            <a:spLocks noChangeShapeType="1"/>
          </p:cNvSpPr>
          <p:nvPr/>
        </p:nvSpPr>
        <p:spPr bwMode="auto">
          <a:xfrm>
            <a:off x="3658744" y="524542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7" name="Freeform 6520"/>
          <p:cNvSpPr>
            <a:spLocks/>
          </p:cNvSpPr>
          <p:nvPr/>
        </p:nvSpPr>
        <p:spPr bwMode="auto">
          <a:xfrm>
            <a:off x="3662107" y="5248461"/>
            <a:ext cx="3363" cy="1520"/>
          </a:xfrm>
          <a:custGeom>
            <a:avLst/>
            <a:gdLst>
              <a:gd name="T0" fmla="*/ 2 w 2"/>
              <a:gd name="T1" fmla="*/ 20 h 20"/>
              <a:gd name="T2" fmla="*/ 1 w 2"/>
              <a:gd name="T3" fmla="*/ 5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8" name="Freeform 6521"/>
          <p:cNvSpPr>
            <a:spLocks/>
          </p:cNvSpPr>
          <p:nvPr/>
        </p:nvSpPr>
        <p:spPr bwMode="auto">
          <a:xfrm>
            <a:off x="3658744" y="5248461"/>
            <a:ext cx="1680" cy="1520"/>
          </a:xfrm>
          <a:custGeom>
            <a:avLst/>
            <a:gdLst>
              <a:gd name="T0" fmla="*/ 1 w 1"/>
              <a:gd name="T1" fmla="*/ 0 h 20"/>
              <a:gd name="T2" fmla="*/ 1 w 1"/>
              <a:gd name="T3" fmla="*/ 5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1" y="5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9" name="Line 6522"/>
          <p:cNvSpPr>
            <a:spLocks noChangeShapeType="1"/>
          </p:cNvSpPr>
          <p:nvPr/>
        </p:nvSpPr>
        <p:spPr bwMode="auto">
          <a:xfrm flipV="1">
            <a:off x="3658744" y="5246941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0" name="Freeform 6523"/>
          <p:cNvSpPr>
            <a:spLocks/>
          </p:cNvSpPr>
          <p:nvPr/>
        </p:nvSpPr>
        <p:spPr bwMode="auto">
          <a:xfrm>
            <a:off x="3662107" y="5249981"/>
            <a:ext cx="3363" cy="4563"/>
          </a:xfrm>
          <a:custGeom>
            <a:avLst/>
            <a:gdLst>
              <a:gd name="T0" fmla="*/ 0 w 2"/>
              <a:gd name="T1" fmla="*/ 22 h 22"/>
              <a:gd name="T2" fmla="*/ 2 w 2"/>
              <a:gd name="T3" fmla="*/ 11 h 22"/>
              <a:gd name="T4" fmla="*/ 2 w 2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2">
                <a:moveTo>
                  <a:pt x="0" y="22"/>
                </a:moveTo>
                <a:lnTo>
                  <a:pt x="2" y="11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1" name="Line 6524"/>
          <p:cNvSpPr>
            <a:spLocks noChangeShapeType="1"/>
          </p:cNvSpPr>
          <p:nvPr/>
        </p:nvSpPr>
        <p:spPr bwMode="auto">
          <a:xfrm>
            <a:off x="3658744" y="5254545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2" name="Freeform 6525"/>
          <p:cNvSpPr>
            <a:spLocks/>
          </p:cNvSpPr>
          <p:nvPr/>
        </p:nvSpPr>
        <p:spPr bwMode="auto">
          <a:xfrm>
            <a:off x="3658744" y="5249981"/>
            <a:ext cx="1680" cy="4563"/>
          </a:xfrm>
          <a:custGeom>
            <a:avLst/>
            <a:gdLst>
              <a:gd name="T0" fmla="*/ 0 w 1"/>
              <a:gd name="T1" fmla="*/ 0 h 22"/>
              <a:gd name="T2" fmla="*/ 0 w 1"/>
              <a:gd name="T3" fmla="*/ 11 h 22"/>
              <a:gd name="T4" fmla="*/ 1 w 1"/>
              <a:gd name="T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2">
                <a:moveTo>
                  <a:pt x="0" y="0"/>
                </a:moveTo>
                <a:lnTo>
                  <a:pt x="0" y="11"/>
                </a:lnTo>
                <a:lnTo>
                  <a:pt x="1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3" name="Line 6526"/>
          <p:cNvSpPr>
            <a:spLocks noChangeShapeType="1"/>
          </p:cNvSpPr>
          <p:nvPr/>
        </p:nvSpPr>
        <p:spPr bwMode="auto">
          <a:xfrm>
            <a:off x="3662107" y="524542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4" name="Line 6527"/>
          <p:cNvSpPr>
            <a:spLocks noChangeShapeType="1"/>
          </p:cNvSpPr>
          <p:nvPr/>
        </p:nvSpPr>
        <p:spPr bwMode="auto">
          <a:xfrm>
            <a:off x="3658744" y="524542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5" name="Line 6528"/>
          <p:cNvSpPr>
            <a:spLocks noChangeShapeType="1"/>
          </p:cNvSpPr>
          <p:nvPr/>
        </p:nvSpPr>
        <p:spPr bwMode="auto">
          <a:xfrm flipV="1">
            <a:off x="3658744" y="5245420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6" name="Line 6529"/>
          <p:cNvSpPr>
            <a:spLocks noChangeShapeType="1"/>
          </p:cNvSpPr>
          <p:nvPr/>
        </p:nvSpPr>
        <p:spPr bwMode="auto">
          <a:xfrm flipH="1">
            <a:off x="3662107" y="525454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7" name="Line 6530"/>
          <p:cNvSpPr>
            <a:spLocks noChangeShapeType="1"/>
          </p:cNvSpPr>
          <p:nvPr/>
        </p:nvSpPr>
        <p:spPr bwMode="auto">
          <a:xfrm flipH="1">
            <a:off x="3658744" y="525454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8" name="Line 6531"/>
          <p:cNvSpPr>
            <a:spLocks noChangeShapeType="1"/>
          </p:cNvSpPr>
          <p:nvPr/>
        </p:nvSpPr>
        <p:spPr bwMode="auto">
          <a:xfrm flipV="1">
            <a:off x="3658744" y="5249981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09" name="Freeform 6532"/>
          <p:cNvSpPr>
            <a:spLocks/>
          </p:cNvSpPr>
          <p:nvPr/>
        </p:nvSpPr>
        <p:spPr bwMode="auto">
          <a:xfrm>
            <a:off x="3662107" y="5376205"/>
            <a:ext cx="3363" cy="1520"/>
          </a:xfrm>
          <a:custGeom>
            <a:avLst/>
            <a:gdLst>
              <a:gd name="T0" fmla="*/ 2 w 2"/>
              <a:gd name="T1" fmla="*/ 21 h 21"/>
              <a:gd name="T2" fmla="*/ 2 w 2"/>
              <a:gd name="T3" fmla="*/ 11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2" y="1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0" name="Freeform 6533"/>
          <p:cNvSpPr>
            <a:spLocks/>
          </p:cNvSpPr>
          <p:nvPr/>
        </p:nvSpPr>
        <p:spPr bwMode="auto">
          <a:xfrm>
            <a:off x="3662107" y="5377726"/>
            <a:ext cx="3363" cy="3041"/>
          </a:xfrm>
          <a:custGeom>
            <a:avLst/>
            <a:gdLst>
              <a:gd name="T0" fmla="*/ 0 w 2"/>
              <a:gd name="T1" fmla="*/ 21 h 21"/>
              <a:gd name="T2" fmla="*/ 2 w 2"/>
              <a:gd name="T3" fmla="*/ 11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1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1" name="Line 6534"/>
          <p:cNvSpPr>
            <a:spLocks noChangeShapeType="1"/>
          </p:cNvSpPr>
          <p:nvPr/>
        </p:nvSpPr>
        <p:spPr bwMode="auto">
          <a:xfrm>
            <a:off x="3658744" y="538076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2" name="Freeform 6535"/>
          <p:cNvSpPr>
            <a:spLocks/>
          </p:cNvSpPr>
          <p:nvPr/>
        </p:nvSpPr>
        <p:spPr bwMode="auto">
          <a:xfrm>
            <a:off x="3658744" y="5377726"/>
            <a:ext cx="1680" cy="3041"/>
          </a:xfrm>
          <a:custGeom>
            <a:avLst/>
            <a:gdLst>
              <a:gd name="T0" fmla="*/ 0 w 1"/>
              <a:gd name="T1" fmla="*/ 0 h 21"/>
              <a:gd name="T2" fmla="*/ 0 w 1"/>
              <a:gd name="T3" fmla="*/ 11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1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3" name="Freeform 6536"/>
          <p:cNvSpPr>
            <a:spLocks/>
          </p:cNvSpPr>
          <p:nvPr/>
        </p:nvSpPr>
        <p:spPr bwMode="auto">
          <a:xfrm>
            <a:off x="3658744" y="5376205"/>
            <a:ext cx="1680" cy="1520"/>
          </a:xfrm>
          <a:custGeom>
            <a:avLst/>
            <a:gdLst>
              <a:gd name="T0" fmla="*/ 1 w 1"/>
              <a:gd name="T1" fmla="*/ 0 h 21"/>
              <a:gd name="T2" fmla="*/ 0 w 1"/>
              <a:gd name="T3" fmla="*/ 10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0" y="10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4" name="Line 6537"/>
          <p:cNvSpPr>
            <a:spLocks noChangeShapeType="1"/>
          </p:cNvSpPr>
          <p:nvPr/>
        </p:nvSpPr>
        <p:spPr bwMode="auto">
          <a:xfrm>
            <a:off x="3658744" y="537620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5" name="Freeform 6538"/>
          <p:cNvSpPr>
            <a:spLocks/>
          </p:cNvSpPr>
          <p:nvPr/>
        </p:nvSpPr>
        <p:spPr bwMode="auto">
          <a:xfrm>
            <a:off x="3662107" y="5380768"/>
            <a:ext cx="3363" cy="1521"/>
          </a:xfrm>
          <a:custGeom>
            <a:avLst/>
            <a:gdLst>
              <a:gd name="T0" fmla="*/ 2 w 2"/>
              <a:gd name="T1" fmla="*/ 20 h 20"/>
              <a:gd name="T2" fmla="*/ 1 w 2"/>
              <a:gd name="T3" fmla="*/ 4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1" y="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6" name="Freeform 6539"/>
          <p:cNvSpPr>
            <a:spLocks/>
          </p:cNvSpPr>
          <p:nvPr/>
        </p:nvSpPr>
        <p:spPr bwMode="auto">
          <a:xfrm>
            <a:off x="3658744" y="5380768"/>
            <a:ext cx="1680" cy="1521"/>
          </a:xfrm>
          <a:custGeom>
            <a:avLst/>
            <a:gdLst>
              <a:gd name="T0" fmla="*/ 1 w 1"/>
              <a:gd name="T1" fmla="*/ 0 h 20"/>
              <a:gd name="T2" fmla="*/ 1 w 1"/>
              <a:gd name="T3" fmla="*/ 4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1" y="4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7" name="Line 6540"/>
          <p:cNvSpPr>
            <a:spLocks noChangeShapeType="1"/>
          </p:cNvSpPr>
          <p:nvPr/>
        </p:nvSpPr>
        <p:spPr bwMode="auto">
          <a:xfrm flipV="1">
            <a:off x="3658744" y="5377725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8" name="Freeform 6541"/>
          <p:cNvSpPr>
            <a:spLocks/>
          </p:cNvSpPr>
          <p:nvPr/>
        </p:nvSpPr>
        <p:spPr bwMode="auto">
          <a:xfrm>
            <a:off x="3662107" y="5382289"/>
            <a:ext cx="3363" cy="3041"/>
          </a:xfrm>
          <a:custGeom>
            <a:avLst/>
            <a:gdLst>
              <a:gd name="T0" fmla="*/ 0 w 2"/>
              <a:gd name="T1" fmla="*/ 21 h 21"/>
              <a:gd name="T2" fmla="*/ 2 w 2"/>
              <a:gd name="T3" fmla="*/ 10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19" name="Line 6542"/>
          <p:cNvSpPr>
            <a:spLocks noChangeShapeType="1"/>
          </p:cNvSpPr>
          <p:nvPr/>
        </p:nvSpPr>
        <p:spPr bwMode="auto">
          <a:xfrm>
            <a:off x="3658744" y="538532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0" name="Freeform 6543"/>
          <p:cNvSpPr>
            <a:spLocks/>
          </p:cNvSpPr>
          <p:nvPr/>
        </p:nvSpPr>
        <p:spPr bwMode="auto">
          <a:xfrm>
            <a:off x="3658744" y="5382289"/>
            <a:ext cx="1680" cy="3041"/>
          </a:xfrm>
          <a:custGeom>
            <a:avLst/>
            <a:gdLst>
              <a:gd name="T0" fmla="*/ 0 w 1"/>
              <a:gd name="T1" fmla="*/ 0 h 21"/>
              <a:gd name="T2" fmla="*/ 0 w 1"/>
              <a:gd name="T3" fmla="*/ 10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0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1" name="Line 6544"/>
          <p:cNvSpPr>
            <a:spLocks noChangeShapeType="1"/>
          </p:cNvSpPr>
          <p:nvPr/>
        </p:nvSpPr>
        <p:spPr bwMode="auto">
          <a:xfrm>
            <a:off x="3662107" y="537620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2" name="Line 6545"/>
          <p:cNvSpPr>
            <a:spLocks noChangeShapeType="1"/>
          </p:cNvSpPr>
          <p:nvPr/>
        </p:nvSpPr>
        <p:spPr bwMode="auto">
          <a:xfrm>
            <a:off x="3658744" y="537620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3" name="Line 6546"/>
          <p:cNvSpPr>
            <a:spLocks noChangeShapeType="1"/>
          </p:cNvSpPr>
          <p:nvPr/>
        </p:nvSpPr>
        <p:spPr bwMode="auto">
          <a:xfrm flipV="1">
            <a:off x="3658744" y="5376205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4" name="Line 6547"/>
          <p:cNvSpPr>
            <a:spLocks noChangeShapeType="1"/>
          </p:cNvSpPr>
          <p:nvPr/>
        </p:nvSpPr>
        <p:spPr bwMode="auto">
          <a:xfrm flipH="1">
            <a:off x="3662107" y="538532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5" name="Line 6548"/>
          <p:cNvSpPr>
            <a:spLocks noChangeShapeType="1"/>
          </p:cNvSpPr>
          <p:nvPr/>
        </p:nvSpPr>
        <p:spPr bwMode="auto">
          <a:xfrm flipH="1">
            <a:off x="3658744" y="538532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6" name="Line 6549"/>
          <p:cNvSpPr>
            <a:spLocks noChangeShapeType="1"/>
          </p:cNvSpPr>
          <p:nvPr/>
        </p:nvSpPr>
        <p:spPr bwMode="auto">
          <a:xfrm flipV="1">
            <a:off x="3658744" y="5382289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7" name="Freeform 6550"/>
          <p:cNvSpPr>
            <a:spLocks/>
          </p:cNvSpPr>
          <p:nvPr/>
        </p:nvSpPr>
        <p:spPr bwMode="auto">
          <a:xfrm>
            <a:off x="3662107" y="5278877"/>
            <a:ext cx="3363" cy="1520"/>
          </a:xfrm>
          <a:custGeom>
            <a:avLst/>
            <a:gdLst>
              <a:gd name="T0" fmla="*/ 2 w 2"/>
              <a:gd name="T1" fmla="*/ 22 h 22"/>
              <a:gd name="T2" fmla="*/ 2 w 2"/>
              <a:gd name="T3" fmla="*/ 10 h 22"/>
              <a:gd name="T4" fmla="*/ 0 w 2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2">
                <a:moveTo>
                  <a:pt x="2" y="22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8" name="Freeform 6551"/>
          <p:cNvSpPr>
            <a:spLocks/>
          </p:cNvSpPr>
          <p:nvPr/>
        </p:nvSpPr>
        <p:spPr bwMode="auto">
          <a:xfrm>
            <a:off x="3662107" y="5280398"/>
            <a:ext cx="3363" cy="1521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29" name="Line 6552"/>
          <p:cNvSpPr>
            <a:spLocks noChangeShapeType="1"/>
          </p:cNvSpPr>
          <p:nvPr/>
        </p:nvSpPr>
        <p:spPr bwMode="auto">
          <a:xfrm>
            <a:off x="3658744" y="528191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0" name="Freeform 6553"/>
          <p:cNvSpPr>
            <a:spLocks/>
          </p:cNvSpPr>
          <p:nvPr/>
        </p:nvSpPr>
        <p:spPr bwMode="auto">
          <a:xfrm>
            <a:off x="3658744" y="5280398"/>
            <a:ext cx="1680" cy="1521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1" name="Freeform 6554"/>
          <p:cNvSpPr>
            <a:spLocks/>
          </p:cNvSpPr>
          <p:nvPr/>
        </p:nvSpPr>
        <p:spPr bwMode="auto">
          <a:xfrm>
            <a:off x="3658744" y="5278877"/>
            <a:ext cx="1680" cy="1520"/>
          </a:xfrm>
          <a:custGeom>
            <a:avLst/>
            <a:gdLst>
              <a:gd name="T0" fmla="*/ 1 w 1"/>
              <a:gd name="T1" fmla="*/ 0 h 22"/>
              <a:gd name="T2" fmla="*/ 0 w 1"/>
              <a:gd name="T3" fmla="*/ 10 h 22"/>
              <a:gd name="T4" fmla="*/ 0 w 1"/>
              <a:gd name="T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2">
                <a:moveTo>
                  <a:pt x="1" y="0"/>
                </a:moveTo>
                <a:lnTo>
                  <a:pt x="0" y="10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2" name="Line 6555"/>
          <p:cNvSpPr>
            <a:spLocks noChangeShapeType="1"/>
          </p:cNvSpPr>
          <p:nvPr/>
        </p:nvSpPr>
        <p:spPr bwMode="auto">
          <a:xfrm>
            <a:off x="3658744" y="527887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3" name="Freeform 6556"/>
          <p:cNvSpPr>
            <a:spLocks/>
          </p:cNvSpPr>
          <p:nvPr/>
        </p:nvSpPr>
        <p:spPr bwMode="auto">
          <a:xfrm>
            <a:off x="3662107" y="5281919"/>
            <a:ext cx="3363" cy="0"/>
          </a:xfrm>
          <a:custGeom>
            <a:avLst/>
            <a:gdLst>
              <a:gd name="T0" fmla="*/ 2 w 2"/>
              <a:gd name="T1" fmla="*/ 21 h 21"/>
              <a:gd name="T2" fmla="*/ 1 w 2"/>
              <a:gd name="T3" fmla="*/ 4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1" y="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4" name="Freeform 6557"/>
          <p:cNvSpPr>
            <a:spLocks/>
          </p:cNvSpPr>
          <p:nvPr/>
        </p:nvSpPr>
        <p:spPr bwMode="auto">
          <a:xfrm>
            <a:off x="3658744" y="5281919"/>
            <a:ext cx="1680" cy="0"/>
          </a:xfrm>
          <a:custGeom>
            <a:avLst/>
            <a:gdLst>
              <a:gd name="T0" fmla="*/ 1 w 1"/>
              <a:gd name="T1" fmla="*/ 0 h 21"/>
              <a:gd name="T2" fmla="*/ 1 w 1"/>
              <a:gd name="T3" fmla="*/ 4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1" y="4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5" name="Line 6558"/>
          <p:cNvSpPr>
            <a:spLocks noChangeShapeType="1"/>
          </p:cNvSpPr>
          <p:nvPr/>
        </p:nvSpPr>
        <p:spPr bwMode="auto">
          <a:xfrm flipV="1">
            <a:off x="3658744" y="5280398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6" name="Freeform 6559"/>
          <p:cNvSpPr>
            <a:spLocks/>
          </p:cNvSpPr>
          <p:nvPr/>
        </p:nvSpPr>
        <p:spPr bwMode="auto">
          <a:xfrm>
            <a:off x="3662107" y="5281920"/>
            <a:ext cx="3363" cy="3041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7" name="Line 6560"/>
          <p:cNvSpPr>
            <a:spLocks noChangeShapeType="1"/>
          </p:cNvSpPr>
          <p:nvPr/>
        </p:nvSpPr>
        <p:spPr bwMode="auto">
          <a:xfrm>
            <a:off x="3658744" y="528496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8" name="Freeform 6561"/>
          <p:cNvSpPr>
            <a:spLocks/>
          </p:cNvSpPr>
          <p:nvPr/>
        </p:nvSpPr>
        <p:spPr bwMode="auto">
          <a:xfrm>
            <a:off x="3658744" y="5281920"/>
            <a:ext cx="1680" cy="3041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39" name="Line 6562"/>
          <p:cNvSpPr>
            <a:spLocks noChangeShapeType="1"/>
          </p:cNvSpPr>
          <p:nvPr/>
        </p:nvSpPr>
        <p:spPr bwMode="auto">
          <a:xfrm>
            <a:off x="3662107" y="52788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0" name="Line 6563"/>
          <p:cNvSpPr>
            <a:spLocks noChangeShapeType="1"/>
          </p:cNvSpPr>
          <p:nvPr/>
        </p:nvSpPr>
        <p:spPr bwMode="auto">
          <a:xfrm>
            <a:off x="3658744" y="52788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1" name="Line 6564"/>
          <p:cNvSpPr>
            <a:spLocks noChangeShapeType="1"/>
          </p:cNvSpPr>
          <p:nvPr/>
        </p:nvSpPr>
        <p:spPr bwMode="auto">
          <a:xfrm flipV="1">
            <a:off x="3658744" y="5278877"/>
            <a:ext cx="0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2" name="Line 6565"/>
          <p:cNvSpPr>
            <a:spLocks noChangeShapeType="1"/>
          </p:cNvSpPr>
          <p:nvPr/>
        </p:nvSpPr>
        <p:spPr bwMode="auto">
          <a:xfrm flipH="1">
            <a:off x="3662107" y="528496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3" name="Line 6566"/>
          <p:cNvSpPr>
            <a:spLocks noChangeShapeType="1"/>
          </p:cNvSpPr>
          <p:nvPr/>
        </p:nvSpPr>
        <p:spPr bwMode="auto">
          <a:xfrm flipH="1">
            <a:off x="3658744" y="528496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4" name="Line 6567"/>
          <p:cNvSpPr>
            <a:spLocks noChangeShapeType="1"/>
          </p:cNvSpPr>
          <p:nvPr/>
        </p:nvSpPr>
        <p:spPr bwMode="auto">
          <a:xfrm flipV="1">
            <a:off x="3658744" y="528192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5" name="Freeform 6568"/>
          <p:cNvSpPr>
            <a:spLocks/>
          </p:cNvSpPr>
          <p:nvPr/>
        </p:nvSpPr>
        <p:spPr bwMode="auto">
          <a:xfrm>
            <a:off x="3662107" y="5116157"/>
            <a:ext cx="3363" cy="1521"/>
          </a:xfrm>
          <a:custGeom>
            <a:avLst/>
            <a:gdLst>
              <a:gd name="T0" fmla="*/ 2 w 2"/>
              <a:gd name="T1" fmla="*/ 20 h 20"/>
              <a:gd name="T2" fmla="*/ 2 w 2"/>
              <a:gd name="T3" fmla="*/ 10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6" name="Freeform 6569"/>
          <p:cNvSpPr>
            <a:spLocks/>
          </p:cNvSpPr>
          <p:nvPr/>
        </p:nvSpPr>
        <p:spPr bwMode="auto">
          <a:xfrm>
            <a:off x="3662107" y="5117677"/>
            <a:ext cx="3363" cy="0"/>
          </a:xfrm>
          <a:custGeom>
            <a:avLst/>
            <a:gdLst>
              <a:gd name="T0" fmla="*/ 0 w 2"/>
              <a:gd name="T1" fmla="*/ 21 h 21"/>
              <a:gd name="T2" fmla="*/ 2 w 2"/>
              <a:gd name="T3" fmla="*/ 10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7" name="Line 6570"/>
          <p:cNvSpPr>
            <a:spLocks noChangeShapeType="1"/>
          </p:cNvSpPr>
          <p:nvPr/>
        </p:nvSpPr>
        <p:spPr bwMode="auto">
          <a:xfrm>
            <a:off x="3658744" y="5117678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8" name="Freeform 6571"/>
          <p:cNvSpPr>
            <a:spLocks/>
          </p:cNvSpPr>
          <p:nvPr/>
        </p:nvSpPr>
        <p:spPr bwMode="auto">
          <a:xfrm>
            <a:off x="3658744" y="5117677"/>
            <a:ext cx="1680" cy="0"/>
          </a:xfrm>
          <a:custGeom>
            <a:avLst/>
            <a:gdLst>
              <a:gd name="T0" fmla="*/ 0 w 1"/>
              <a:gd name="T1" fmla="*/ 0 h 21"/>
              <a:gd name="T2" fmla="*/ 0 w 1"/>
              <a:gd name="T3" fmla="*/ 10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0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49" name="Freeform 6572"/>
          <p:cNvSpPr>
            <a:spLocks/>
          </p:cNvSpPr>
          <p:nvPr/>
        </p:nvSpPr>
        <p:spPr bwMode="auto">
          <a:xfrm>
            <a:off x="3658744" y="5116157"/>
            <a:ext cx="1680" cy="1521"/>
          </a:xfrm>
          <a:custGeom>
            <a:avLst/>
            <a:gdLst>
              <a:gd name="T0" fmla="*/ 1 w 1"/>
              <a:gd name="T1" fmla="*/ 0 h 20"/>
              <a:gd name="T2" fmla="*/ 0 w 1"/>
              <a:gd name="T3" fmla="*/ 10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0" y="10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0" name="Line 6573"/>
          <p:cNvSpPr>
            <a:spLocks noChangeShapeType="1"/>
          </p:cNvSpPr>
          <p:nvPr/>
        </p:nvSpPr>
        <p:spPr bwMode="auto">
          <a:xfrm>
            <a:off x="3658744" y="5116157"/>
            <a:ext cx="3363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1" name="Freeform 6574"/>
          <p:cNvSpPr>
            <a:spLocks/>
          </p:cNvSpPr>
          <p:nvPr/>
        </p:nvSpPr>
        <p:spPr bwMode="auto">
          <a:xfrm>
            <a:off x="3662107" y="5117678"/>
            <a:ext cx="3363" cy="3041"/>
          </a:xfrm>
          <a:custGeom>
            <a:avLst/>
            <a:gdLst>
              <a:gd name="T0" fmla="*/ 2 w 2"/>
              <a:gd name="T1" fmla="*/ 20 h 20"/>
              <a:gd name="T2" fmla="*/ 1 w 2"/>
              <a:gd name="T3" fmla="*/ 4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1" y="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2" name="Freeform 6575"/>
          <p:cNvSpPr>
            <a:spLocks/>
          </p:cNvSpPr>
          <p:nvPr/>
        </p:nvSpPr>
        <p:spPr bwMode="auto">
          <a:xfrm>
            <a:off x="3658744" y="5117678"/>
            <a:ext cx="1680" cy="3041"/>
          </a:xfrm>
          <a:custGeom>
            <a:avLst/>
            <a:gdLst>
              <a:gd name="T0" fmla="*/ 1 w 1"/>
              <a:gd name="T1" fmla="*/ 0 h 20"/>
              <a:gd name="T2" fmla="*/ 1 w 1"/>
              <a:gd name="T3" fmla="*/ 4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1" y="4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3" name="Line 6576"/>
          <p:cNvSpPr>
            <a:spLocks noChangeShapeType="1"/>
          </p:cNvSpPr>
          <p:nvPr/>
        </p:nvSpPr>
        <p:spPr bwMode="auto">
          <a:xfrm flipV="1">
            <a:off x="3658744" y="5117678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4" name="Freeform 6577"/>
          <p:cNvSpPr>
            <a:spLocks/>
          </p:cNvSpPr>
          <p:nvPr/>
        </p:nvSpPr>
        <p:spPr bwMode="auto">
          <a:xfrm>
            <a:off x="3662107" y="5120720"/>
            <a:ext cx="3363" cy="3041"/>
          </a:xfrm>
          <a:custGeom>
            <a:avLst/>
            <a:gdLst>
              <a:gd name="T0" fmla="*/ 0 w 2"/>
              <a:gd name="T1" fmla="*/ 21 h 21"/>
              <a:gd name="T2" fmla="*/ 2 w 2"/>
              <a:gd name="T3" fmla="*/ 10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5" name="Line 6578"/>
          <p:cNvSpPr>
            <a:spLocks noChangeShapeType="1"/>
          </p:cNvSpPr>
          <p:nvPr/>
        </p:nvSpPr>
        <p:spPr bwMode="auto">
          <a:xfrm>
            <a:off x="3658744" y="512376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6" name="Freeform 6579"/>
          <p:cNvSpPr>
            <a:spLocks/>
          </p:cNvSpPr>
          <p:nvPr/>
        </p:nvSpPr>
        <p:spPr bwMode="auto">
          <a:xfrm>
            <a:off x="3658744" y="5120720"/>
            <a:ext cx="1680" cy="3041"/>
          </a:xfrm>
          <a:custGeom>
            <a:avLst/>
            <a:gdLst>
              <a:gd name="T0" fmla="*/ 0 w 1"/>
              <a:gd name="T1" fmla="*/ 0 h 21"/>
              <a:gd name="T2" fmla="*/ 0 w 1"/>
              <a:gd name="T3" fmla="*/ 10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0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7" name="Line 6580"/>
          <p:cNvSpPr>
            <a:spLocks noChangeShapeType="1"/>
          </p:cNvSpPr>
          <p:nvPr/>
        </p:nvSpPr>
        <p:spPr bwMode="auto">
          <a:xfrm>
            <a:off x="3662107" y="5116157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8" name="Line 6581"/>
          <p:cNvSpPr>
            <a:spLocks noChangeShapeType="1"/>
          </p:cNvSpPr>
          <p:nvPr/>
        </p:nvSpPr>
        <p:spPr bwMode="auto">
          <a:xfrm>
            <a:off x="3658744" y="5116157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59" name="Line 6582"/>
          <p:cNvSpPr>
            <a:spLocks noChangeShapeType="1"/>
          </p:cNvSpPr>
          <p:nvPr/>
        </p:nvSpPr>
        <p:spPr bwMode="auto">
          <a:xfrm flipV="1">
            <a:off x="3658744" y="5116157"/>
            <a:ext cx="0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0" name="Line 6583"/>
          <p:cNvSpPr>
            <a:spLocks noChangeShapeType="1"/>
          </p:cNvSpPr>
          <p:nvPr/>
        </p:nvSpPr>
        <p:spPr bwMode="auto">
          <a:xfrm flipH="1">
            <a:off x="3662107" y="512376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1" name="Line 6584"/>
          <p:cNvSpPr>
            <a:spLocks noChangeShapeType="1"/>
          </p:cNvSpPr>
          <p:nvPr/>
        </p:nvSpPr>
        <p:spPr bwMode="auto">
          <a:xfrm flipH="1">
            <a:off x="3658744" y="512376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2" name="Line 6585"/>
          <p:cNvSpPr>
            <a:spLocks noChangeShapeType="1"/>
          </p:cNvSpPr>
          <p:nvPr/>
        </p:nvSpPr>
        <p:spPr bwMode="auto">
          <a:xfrm flipV="1">
            <a:off x="3658744" y="512072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3" name="Freeform 6586"/>
          <p:cNvSpPr>
            <a:spLocks/>
          </p:cNvSpPr>
          <p:nvPr/>
        </p:nvSpPr>
        <p:spPr bwMode="auto">
          <a:xfrm>
            <a:off x="3662107" y="5441597"/>
            <a:ext cx="3363" cy="0"/>
          </a:xfrm>
          <a:custGeom>
            <a:avLst/>
            <a:gdLst>
              <a:gd name="T0" fmla="*/ 2 w 2"/>
              <a:gd name="T1" fmla="*/ 20 h 20"/>
              <a:gd name="T2" fmla="*/ 2 w 2"/>
              <a:gd name="T3" fmla="*/ 10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4" name="Freeform 6587"/>
          <p:cNvSpPr>
            <a:spLocks/>
          </p:cNvSpPr>
          <p:nvPr/>
        </p:nvSpPr>
        <p:spPr bwMode="auto">
          <a:xfrm>
            <a:off x="3662107" y="5441598"/>
            <a:ext cx="3363" cy="3041"/>
          </a:xfrm>
          <a:custGeom>
            <a:avLst/>
            <a:gdLst>
              <a:gd name="T0" fmla="*/ 0 w 2"/>
              <a:gd name="T1" fmla="*/ 21 h 21"/>
              <a:gd name="T2" fmla="*/ 2 w 2"/>
              <a:gd name="T3" fmla="*/ 11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1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5" name="Line 6588"/>
          <p:cNvSpPr>
            <a:spLocks noChangeShapeType="1"/>
          </p:cNvSpPr>
          <p:nvPr/>
        </p:nvSpPr>
        <p:spPr bwMode="auto">
          <a:xfrm>
            <a:off x="3658744" y="544463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6" name="Freeform 6589"/>
          <p:cNvSpPr>
            <a:spLocks/>
          </p:cNvSpPr>
          <p:nvPr/>
        </p:nvSpPr>
        <p:spPr bwMode="auto">
          <a:xfrm>
            <a:off x="3658744" y="5441598"/>
            <a:ext cx="1680" cy="3041"/>
          </a:xfrm>
          <a:custGeom>
            <a:avLst/>
            <a:gdLst>
              <a:gd name="T0" fmla="*/ 0 w 1"/>
              <a:gd name="T1" fmla="*/ 0 h 21"/>
              <a:gd name="T2" fmla="*/ 0 w 1"/>
              <a:gd name="T3" fmla="*/ 11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1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7" name="Freeform 6590"/>
          <p:cNvSpPr>
            <a:spLocks/>
          </p:cNvSpPr>
          <p:nvPr/>
        </p:nvSpPr>
        <p:spPr bwMode="auto">
          <a:xfrm>
            <a:off x="3658744" y="5441597"/>
            <a:ext cx="1680" cy="0"/>
          </a:xfrm>
          <a:custGeom>
            <a:avLst/>
            <a:gdLst>
              <a:gd name="T0" fmla="*/ 1 w 1"/>
              <a:gd name="T1" fmla="*/ 0 h 20"/>
              <a:gd name="T2" fmla="*/ 0 w 1"/>
              <a:gd name="T3" fmla="*/ 10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0" y="10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8" name="Line 6591"/>
          <p:cNvSpPr>
            <a:spLocks noChangeShapeType="1"/>
          </p:cNvSpPr>
          <p:nvPr/>
        </p:nvSpPr>
        <p:spPr bwMode="auto">
          <a:xfrm>
            <a:off x="3658744" y="544159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69" name="Freeform 6592"/>
          <p:cNvSpPr>
            <a:spLocks/>
          </p:cNvSpPr>
          <p:nvPr/>
        </p:nvSpPr>
        <p:spPr bwMode="auto">
          <a:xfrm>
            <a:off x="3662107" y="5444640"/>
            <a:ext cx="3363" cy="3041"/>
          </a:xfrm>
          <a:custGeom>
            <a:avLst/>
            <a:gdLst>
              <a:gd name="T0" fmla="*/ 2 w 2"/>
              <a:gd name="T1" fmla="*/ 21 h 21"/>
              <a:gd name="T2" fmla="*/ 1 w 2"/>
              <a:gd name="T3" fmla="*/ 5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0" name="Freeform 6593"/>
          <p:cNvSpPr>
            <a:spLocks/>
          </p:cNvSpPr>
          <p:nvPr/>
        </p:nvSpPr>
        <p:spPr bwMode="auto">
          <a:xfrm>
            <a:off x="3658744" y="5444640"/>
            <a:ext cx="1680" cy="3041"/>
          </a:xfrm>
          <a:custGeom>
            <a:avLst/>
            <a:gdLst>
              <a:gd name="T0" fmla="*/ 1 w 1"/>
              <a:gd name="T1" fmla="*/ 0 h 21"/>
              <a:gd name="T2" fmla="*/ 1 w 1"/>
              <a:gd name="T3" fmla="*/ 5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1" y="5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1" name="Line 6594"/>
          <p:cNvSpPr>
            <a:spLocks noChangeShapeType="1"/>
          </p:cNvSpPr>
          <p:nvPr/>
        </p:nvSpPr>
        <p:spPr bwMode="auto">
          <a:xfrm flipV="1">
            <a:off x="3658744" y="5441597"/>
            <a:ext cx="0" cy="608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2" name="Freeform 6595"/>
          <p:cNvSpPr>
            <a:spLocks/>
          </p:cNvSpPr>
          <p:nvPr/>
        </p:nvSpPr>
        <p:spPr bwMode="auto">
          <a:xfrm>
            <a:off x="3662107" y="5447680"/>
            <a:ext cx="3363" cy="0"/>
          </a:xfrm>
          <a:custGeom>
            <a:avLst/>
            <a:gdLst>
              <a:gd name="T0" fmla="*/ 0 w 2"/>
              <a:gd name="T1" fmla="*/ 21 h 21"/>
              <a:gd name="T2" fmla="*/ 2 w 2"/>
              <a:gd name="T3" fmla="*/ 11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1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3" name="Line 6596"/>
          <p:cNvSpPr>
            <a:spLocks noChangeShapeType="1"/>
          </p:cNvSpPr>
          <p:nvPr/>
        </p:nvSpPr>
        <p:spPr bwMode="auto">
          <a:xfrm>
            <a:off x="3658744" y="5447681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4" name="Freeform 6597"/>
          <p:cNvSpPr>
            <a:spLocks/>
          </p:cNvSpPr>
          <p:nvPr/>
        </p:nvSpPr>
        <p:spPr bwMode="auto">
          <a:xfrm>
            <a:off x="3658744" y="5447680"/>
            <a:ext cx="1680" cy="0"/>
          </a:xfrm>
          <a:custGeom>
            <a:avLst/>
            <a:gdLst>
              <a:gd name="T0" fmla="*/ 0 w 1"/>
              <a:gd name="T1" fmla="*/ 0 h 21"/>
              <a:gd name="T2" fmla="*/ 0 w 1"/>
              <a:gd name="T3" fmla="*/ 11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1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5" name="Line 6598"/>
          <p:cNvSpPr>
            <a:spLocks noChangeShapeType="1"/>
          </p:cNvSpPr>
          <p:nvPr/>
        </p:nvSpPr>
        <p:spPr bwMode="auto">
          <a:xfrm>
            <a:off x="3662107" y="544159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6" name="Line 6599"/>
          <p:cNvSpPr>
            <a:spLocks noChangeShapeType="1"/>
          </p:cNvSpPr>
          <p:nvPr/>
        </p:nvSpPr>
        <p:spPr bwMode="auto">
          <a:xfrm>
            <a:off x="3658744" y="544159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7" name="Line 6600"/>
          <p:cNvSpPr>
            <a:spLocks noChangeShapeType="1"/>
          </p:cNvSpPr>
          <p:nvPr/>
        </p:nvSpPr>
        <p:spPr bwMode="auto">
          <a:xfrm flipV="1">
            <a:off x="3658744" y="544159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8" name="Line 6601"/>
          <p:cNvSpPr>
            <a:spLocks noChangeShapeType="1"/>
          </p:cNvSpPr>
          <p:nvPr/>
        </p:nvSpPr>
        <p:spPr bwMode="auto">
          <a:xfrm flipH="1">
            <a:off x="3662107" y="5447681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79" name="Line 6602"/>
          <p:cNvSpPr>
            <a:spLocks noChangeShapeType="1"/>
          </p:cNvSpPr>
          <p:nvPr/>
        </p:nvSpPr>
        <p:spPr bwMode="auto">
          <a:xfrm flipH="1">
            <a:off x="3658744" y="5447681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0" name="Line 6603"/>
          <p:cNvSpPr>
            <a:spLocks noChangeShapeType="1"/>
          </p:cNvSpPr>
          <p:nvPr/>
        </p:nvSpPr>
        <p:spPr bwMode="auto">
          <a:xfrm flipV="1">
            <a:off x="3658744" y="5447680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1" name="Freeform 6604"/>
          <p:cNvSpPr>
            <a:spLocks/>
          </p:cNvSpPr>
          <p:nvPr/>
        </p:nvSpPr>
        <p:spPr bwMode="auto">
          <a:xfrm>
            <a:off x="3662107" y="5342749"/>
            <a:ext cx="3363" cy="3041"/>
          </a:xfrm>
          <a:custGeom>
            <a:avLst/>
            <a:gdLst>
              <a:gd name="T0" fmla="*/ 2 w 2"/>
              <a:gd name="T1" fmla="*/ 21 h 21"/>
              <a:gd name="T2" fmla="*/ 2 w 2"/>
              <a:gd name="T3" fmla="*/ 10 h 21"/>
              <a:gd name="T4" fmla="*/ 0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2" y="21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2" name="Freeform 6605"/>
          <p:cNvSpPr>
            <a:spLocks/>
          </p:cNvSpPr>
          <p:nvPr/>
        </p:nvSpPr>
        <p:spPr bwMode="auto">
          <a:xfrm>
            <a:off x="3662107" y="5345791"/>
            <a:ext cx="3363" cy="0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3" name="Line 6606"/>
          <p:cNvSpPr>
            <a:spLocks noChangeShapeType="1"/>
          </p:cNvSpPr>
          <p:nvPr/>
        </p:nvSpPr>
        <p:spPr bwMode="auto">
          <a:xfrm>
            <a:off x="3658744" y="5345791"/>
            <a:ext cx="3363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4" name="Freeform 6607"/>
          <p:cNvSpPr>
            <a:spLocks/>
          </p:cNvSpPr>
          <p:nvPr/>
        </p:nvSpPr>
        <p:spPr bwMode="auto">
          <a:xfrm>
            <a:off x="3658744" y="5345791"/>
            <a:ext cx="1680" cy="0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5" name="Freeform 6608"/>
          <p:cNvSpPr>
            <a:spLocks/>
          </p:cNvSpPr>
          <p:nvPr/>
        </p:nvSpPr>
        <p:spPr bwMode="auto">
          <a:xfrm>
            <a:off x="3658744" y="5342749"/>
            <a:ext cx="1680" cy="3041"/>
          </a:xfrm>
          <a:custGeom>
            <a:avLst/>
            <a:gdLst>
              <a:gd name="T0" fmla="*/ 1 w 1"/>
              <a:gd name="T1" fmla="*/ 0 h 21"/>
              <a:gd name="T2" fmla="*/ 0 w 1"/>
              <a:gd name="T3" fmla="*/ 10 h 21"/>
              <a:gd name="T4" fmla="*/ 0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1" y="0"/>
                </a:moveTo>
                <a:lnTo>
                  <a:pt x="0" y="10"/>
                </a:lnTo>
                <a:lnTo>
                  <a:pt x="0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6" name="Line 6609"/>
          <p:cNvSpPr>
            <a:spLocks noChangeShapeType="1"/>
          </p:cNvSpPr>
          <p:nvPr/>
        </p:nvSpPr>
        <p:spPr bwMode="auto">
          <a:xfrm>
            <a:off x="3658744" y="5342748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7" name="Freeform 6610"/>
          <p:cNvSpPr>
            <a:spLocks/>
          </p:cNvSpPr>
          <p:nvPr/>
        </p:nvSpPr>
        <p:spPr bwMode="auto">
          <a:xfrm>
            <a:off x="3662107" y="5345792"/>
            <a:ext cx="3363" cy="3041"/>
          </a:xfrm>
          <a:custGeom>
            <a:avLst/>
            <a:gdLst>
              <a:gd name="T0" fmla="*/ 2 w 2"/>
              <a:gd name="T1" fmla="*/ 22 h 22"/>
              <a:gd name="T2" fmla="*/ 1 w 2"/>
              <a:gd name="T3" fmla="*/ 5 h 22"/>
              <a:gd name="T4" fmla="*/ 0 w 2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2">
                <a:moveTo>
                  <a:pt x="2" y="22"/>
                </a:move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8" name="Freeform 6611"/>
          <p:cNvSpPr>
            <a:spLocks/>
          </p:cNvSpPr>
          <p:nvPr/>
        </p:nvSpPr>
        <p:spPr bwMode="auto">
          <a:xfrm>
            <a:off x="3658744" y="5345792"/>
            <a:ext cx="1680" cy="3041"/>
          </a:xfrm>
          <a:custGeom>
            <a:avLst/>
            <a:gdLst>
              <a:gd name="T0" fmla="*/ 1 w 1"/>
              <a:gd name="T1" fmla="*/ 0 h 22"/>
              <a:gd name="T2" fmla="*/ 1 w 1"/>
              <a:gd name="T3" fmla="*/ 5 h 22"/>
              <a:gd name="T4" fmla="*/ 0 w 1"/>
              <a:gd name="T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2">
                <a:moveTo>
                  <a:pt x="1" y="0"/>
                </a:moveTo>
                <a:lnTo>
                  <a:pt x="1" y="5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9" name="Line 6612"/>
          <p:cNvSpPr>
            <a:spLocks noChangeShapeType="1"/>
          </p:cNvSpPr>
          <p:nvPr/>
        </p:nvSpPr>
        <p:spPr bwMode="auto">
          <a:xfrm flipV="1">
            <a:off x="3658744" y="5345792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0" name="Freeform 6613"/>
          <p:cNvSpPr>
            <a:spLocks/>
          </p:cNvSpPr>
          <p:nvPr/>
        </p:nvSpPr>
        <p:spPr bwMode="auto">
          <a:xfrm>
            <a:off x="3662107" y="5348833"/>
            <a:ext cx="3363" cy="3041"/>
          </a:xfrm>
          <a:custGeom>
            <a:avLst/>
            <a:gdLst>
              <a:gd name="T0" fmla="*/ 0 w 2"/>
              <a:gd name="T1" fmla="*/ 20 h 20"/>
              <a:gd name="T2" fmla="*/ 2 w 2"/>
              <a:gd name="T3" fmla="*/ 10 h 20"/>
              <a:gd name="T4" fmla="*/ 2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0" y="20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1" name="Line 6614"/>
          <p:cNvSpPr>
            <a:spLocks noChangeShapeType="1"/>
          </p:cNvSpPr>
          <p:nvPr/>
        </p:nvSpPr>
        <p:spPr bwMode="auto">
          <a:xfrm>
            <a:off x="3658744" y="5351873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2" name="Freeform 6615"/>
          <p:cNvSpPr>
            <a:spLocks/>
          </p:cNvSpPr>
          <p:nvPr/>
        </p:nvSpPr>
        <p:spPr bwMode="auto">
          <a:xfrm>
            <a:off x="3658744" y="5348833"/>
            <a:ext cx="1680" cy="3041"/>
          </a:xfrm>
          <a:custGeom>
            <a:avLst/>
            <a:gdLst>
              <a:gd name="T0" fmla="*/ 0 w 1"/>
              <a:gd name="T1" fmla="*/ 0 h 20"/>
              <a:gd name="T2" fmla="*/ 0 w 1"/>
              <a:gd name="T3" fmla="*/ 10 h 20"/>
              <a:gd name="T4" fmla="*/ 1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3" name="Line 6616"/>
          <p:cNvSpPr>
            <a:spLocks noChangeShapeType="1"/>
          </p:cNvSpPr>
          <p:nvPr/>
        </p:nvSpPr>
        <p:spPr bwMode="auto">
          <a:xfrm>
            <a:off x="3662107" y="534274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4" name="Line 6617"/>
          <p:cNvSpPr>
            <a:spLocks noChangeShapeType="1"/>
          </p:cNvSpPr>
          <p:nvPr/>
        </p:nvSpPr>
        <p:spPr bwMode="auto">
          <a:xfrm>
            <a:off x="3658744" y="5342748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5" name="Line 6618"/>
          <p:cNvSpPr>
            <a:spLocks noChangeShapeType="1"/>
          </p:cNvSpPr>
          <p:nvPr/>
        </p:nvSpPr>
        <p:spPr bwMode="auto">
          <a:xfrm flipV="1">
            <a:off x="3658744" y="5342749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6" name="Line 6619"/>
          <p:cNvSpPr>
            <a:spLocks noChangeShapeType="1"/>
          </p:cNvSpPr>
          <p:nvPr/>
        </p:nvSpPr>
        <p:spPr bwMode="auto">
          <a:xfrm flipH="1">
            <a:off x="3662107" y="535187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7" name="Line 6620"/>
          <p:cNvSpPr>
            <a:spLocks noChangeShapeType="1"/>
          </p:cNvSpPr>
          <p:nvPr/>
        </p:nvSpPr>
        <p:spPr bwMode="auto">
          <a:xfrm flipH="1">
            <a:off x="3658744" y="5351873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8" name="Line 6621"/>
          <p:cNvSpPr>
            <a:spLocks noChangeShapeType="1"/>
          </p:cNvSpPr>
          <p:nvPr/>
        </p:nvSpPr>
        <p:spPr bwMode="auto">
          <a:xfrm flipV="1">
            <a:off x="3658744" y="5348833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9" name="Freeform 6622"/>
          <p:cNvSpPr>
            <a:spLocks/>
          </p:cNvSpPr>
          <p:nvPr/>
        </p:nvSpPr>
        <p:spPr bwMode="auto">
          <a:xfrm>
            <a:off x="3662107" y="5307771"/>
            <a:ext cx="3363" cy="4563"/>
          </a:xfrm>
          <a:custGeom>
            <a:avLst/>
            <a:gdLst>
              <a:gd name="T0" fmla="*/ 2 w 2"/>
              <a:gd name="T1" fmla="*/ 20 h 20"/>
              <a:gd name="T2" fmla="*/ 2 w 2"/>
              <a:gd name="T3" fmla="*/ 10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2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0" name="Freeform 6623"/>
          <p:cNvSpPr>
            <a:spLocks/>
          </p:cNvSpPr>
          <p:nvPr/>
        </p:nvSpPr>
        <p:spPr bwMode="auto">
          <a:xfrm>
            <a:off x="3662107" y="5312334"/>
            <a:ext cx="3363" cy="3041"/>
          </a:xfrm>
          <a:custGeom>
            <a:avLst/>
            <a:gdLst>
              <a:gd name="T0" fmla="*/ 0 w 2"/>
              <a:gd name="T1" fmla="*/ 21 h 21"/>
              <a:gd name="T2" fmla="*/ 2 w 2"/>
              <a:gd name="T3" fmla="*/ 10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1" name="Line 6624"/>
          <p:cNvSpPr>
            <a:spLocks noChangeShapeType="1"/>
          </p:cNvSpPr>
          <p:nvPr/>
        </p:nvSpPr>
        <p:spPr bwMode="auto">
          <a:xfrm>
            <a:off x="3658744" y="531537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2" name="Freeform 6625"/>
          <p:cNvSpPr>
            <a:spLocks/>
          </p:cNvSpPr>
          <p:nvPr/>
        </p:nvSpPr>
        <p:spPr bwMode="auto">
          <a:xfrm>
            <a:off x="3658744" y="5312334"/>
            <a:ext cx="1680" cy="3041"/>
          </a:xfrm>
          <a:custGeom>
            <a:avLst/>
            <a:gdLst>
              <a:gd name="T0" fmla="*/ 0 w 1"/>
              <a:gd name="T1" fmla="*/ 0 h 21"/>
              <a:gd name="T2" fmla="*/ 0 w 1"/>
              <a:gd name="T3" fmla="*/ 10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0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3" name="Freeform 6626"/>
          <p:cNvSpPr>
            <a:spLocks/>
          </p:cNvSpPr>
          <p:nvPr/>
        </p:nvSpPr>
        <p:spPr bwMode="auto">
          <a:xfrm>
            <a:off x="3658744" y="5307771"/>
            <a:ext cx="1680" cy="4563"/>
          </a:xfrm>
          <a:custGeom>
            <a:avLst/>
            <a:gdLst>
              <a:gd name="T0" fmla="*/ 1 w 1"/>
              <a:gd name="T1" fmla="*/ 0 h 20"/>
              <a:gd name="T2" fmla="*/ 0 w 1"/>
              <a:gd name="T3" fmla="*/ 10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0" y="10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4" name="Line 6627"/>
          <p:cNvSpPr>
            <a:spLocks noChangeShapeType="1"/>
          </p:cNvSpPr>
          <p:nvPr/>
        </p:nvSpPr>
        <p:spPr bwMode="auto">
          <a:xfrm>
            <a:off x="3658744" y="5307772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5" name="Freeform 6628"/>
          <p:cNvSpPr>
            <a:spLocks/>
          </p:cNvSpPr>
          <p:nvPr/>
        </p:nvSpPr>
        <p:spPr bwMode="auto">
          <a:xfrm>
            <a:off x="3662107" y="5315375"/>
            <a:ext cx="3363" cy="1520"/>
          </a:xfrm>
          <a:custGeom>
            <a:avLst/>
            <a:gdLst>
              <a:gd name="T0" fmla="*/ 2 w 2"/>
              <a:gd name="T1" fmla="*/ 20 h 20"/>
              <a:gd name="T2" fmla="*/ 1 w 2"/>
              <a:gd name="T3" fmla="*/ 5 h 20"/>
              <a:gd name="T4" fmla="*/ 0 w 2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0">
                <a:moveTo>
                  <a:pt x="2" y="20"/>
                </a:move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6" name="Freeform 6629"/>
          <p:cNvSpPr>
            <a:spLocks/>
          </p:cNvSpPr>
          <p:nvPr/>
        </p:nvSpPr>
        <p:spPr bwMode="auto">
          <a:xfrm>
            <a:off x="3658744" y="5315375"/>
            <a:ext cx="1680" cy="1520"/>
          </a:xfrm>
          <a:custGeom>
            <a:avLst/>
            <a:gdLst>
              <a:gd name="T0" fmla="*/ 1 w 1"/>
              <a:gd name="T1" fmla="*/ 0 h 20"/>
              <a:gd name="T2" fmla="*/ 1 w 1"/>
              <a:gd name="T3" fmla="*/ 5 h 20"/>
              <a:gd name="T4" fmla="*/ 0 w 1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0">
                <a:moveTo>
                  <a:pt x="1" y="0"/>
                </a:moveTo>
                <a:lnTo>
                  <a:pt x="1" y="5"/>
                </a:lnTo>
                <a:lnTo>
                  <a:pt x="0" y="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7" name="Line 6630"/>
          <p:cNvSpPr>
            <a:spLocks noChangeShapeType="1"/>
          </p:cNvSpPr>
          <p:nvPr/>
        </p:nvSpPr>
        <p:spPr bwMode="auto">
          <a:xfrm flipV="1">
            <a:off x="3658744" y="5312334"/>
            <a:ext cx="0" cy="456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8" name="Freeform 6631"/>
          <p:cNvSpPr>
            <a:spLocks/>
          </p:cNvSpPr>
          <p:nvPr/>
        </p:nvSpPr>
        <p:spPr bwMode="auto">
          <a:xfrm>
            <a:off x="3662107" y="5316895"/>
            <a:ext cx="3363" cy="0"/>
          </a:xfrm>
          <a:custGeom>
            <a:avLst/>
            <a:gdLst>
              <a:gd name="T0" fmla="*/ 0 w 2"/>
              <a:gd name="T1" fmla="*/ 21 h 21"/>
              <a:gd name="T2" fmla="*/ 2 w 2"/>
              <a:gd name="T3" fmla="*/ 10 h 21"/>
              <a:gd name="T4" fmla="*/ 2 w 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1">
                <a:moveTo>
                  <a:pt x="0" y="21"/>
                </a:moveTo>
                <a:lnTo>
                  <a:pt x="2" y="10"/>
                </a:lnTo>
                <a:lnTo>
                  <a:pt x="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09" name="Line 6632"/>
          <p:cNvSpPr>
            <a:spLocks noChangeShapeType="1"/>
          </p:cNvSpPr>
          <p:nvPr/>
        </p:nvSpPr>
        <p:spPr bwMode="auto">
          <a:xfrm>
            <a:off x="3658744" y="5316895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0" name="Freeform 6633"/>
          <p:cNvSpPr>
            <a:spLocks/>
          </p:cNvSpPr>
          <p:nvPr/>
        </p:nvSpPr>
        <p:spPr bwMode="auto">
          <a:xfrm>
            <a:off x="3658744" y="5316895"/>
            <a:ext cx="1680" cy="0"/>
          </a:xfrm>
          <a:custGeom>
            <a:avLst/>
            <a:gdLst>
              <a:gd name="T0" fmla="*/ 0 w 1"/>
              <a:gd name="T1" fmla="*/ 0 h 21"/>
              <a:gd name="T2" fmla="*/ 0 w 1"/>
              <a:gd name="T3" fmla="*/ 10 h 21"/>
              <a:gd name="T4" fmla="*/ 1 w 1"/>
              <a:gd name="T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1">
                <a:moveTo>
                  <a:pt x="0" y="0"/>
                </a:moveTo>
                <a:lnTo>
                  <a:pt x="0" y="10"/>
                </a:lnTo>
                <a:lnTo>
                  <a:pt x="1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1" name="Line 6634"/>
          <p:cNvSpPr>
            <a:spLocks noChangeShapeType="1"/>
          </p:cNvSpPr>
          <p:nvPr/>
        </p:nvSpPr>
        <p:spPr bwMode="auto">
          <a:xfrm>
            <a:off x="3662107" y="5307772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2" name="Line 6635"/>
          <p:cNvSpPr>
            <a:spLocks noChangeShapeType="1"/>
          </p:cNvSpPr>
          <p:nvPr/>
        </p:nvSpPr>
        <p:spPr bwMode="auto">
          <a:xfrm>
            <a:off x="3658744" y="5307772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3" name="Line 6636"/>
          <p:cNvSpPr>
            <a:spLocks noChangeShapeType="1"/>
          </p:cNvSpPr>
          <p:nvPr/>
        </p:nvSpPr>
        <p:spPr bwMode="auto">
          <a:xfrm flipV="1">
            <a:off x="3658744" y="5307771"/>
            <a:ext cx="0" cy="4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4" name="Line 6637"/>
          <p:cNvSpPr>
            <a:spLocks noChangeShapeType="1"/>
          </p:cNvSpPr>
          <p:nvPr/>
        </p:nvSpPr>
        <p:spPr bwMode="auto">
          <a:xfrm flipH="1">
            <a:off x="3662107" y="53168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5" name="Line 6638"/>
          <p:cNvSpPr>
            <a:spLocks noChangeShapeType="1"/>
          </p:cNvSpPr>
          <p:nvPr/>
        </p:nvSpPr>
        <p:spPr bwMode="auto">
          <a:xfrm flipH="1">
            <a:off x="3658744" y="53168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6" name="Line 6639"/>
          <p:cNvSpPr>
            <a:spLocks noChangeShapeType="1"/>
          </p:cNvSpPr>
          <p:nvPr/>
        </p:nvSpPr>
        <p:spPr bwMode="auto">
          <a:xfrm flipV="1">
            <a:off x="3658744" y="5316895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7" name="Freeform 6644"/>
          <p:cNvSpPr>
            <a:spLocks/>
          </p:cNvSpPr>
          <p:nvPr/>
        </p:nvSpPr>
        <p:spPr bwMode="auto">
          <a:xfrm>
            <a:off x="2954327" y="4980809"/>
            <a:ext cx="652300" cy="602220"/>
          </a:xfrm>
          <a:custGeom>
            <a:avLst/>
            <a:gdLst>
              <a:gd name="T0" fmla="*/ 6602 w 6606"/>
              <a:gd name="T1" fmla="*/ 3135 h 6607"/>
              <a:gd name="T2" fmla="*/ 6568 w 6606"/>
              <a:gd name="T3" fmla="*/ 2802 h 6607"/>
              <a:gd name="T4" fmla="*/ 6501 w 6606"/>
              <a:gd name="T5" fmla="*/ 2474 h 6607"/>
              <a:gd name="T6" fmla="*/ 6401 w 6606"/>
              <a:gd name="T7" fmla="*/ 2156 h 6607"/>
              <a:gd name="T8" fmla="*/ 6269 w 6606"/>
              <a:gd name="T9" fmla="*/ 1848 h 6607"/>
              <a:gd name="T10" fmla="*/ 6106 w 6606"/>
              <a:gd name="T11" fmla="*/ 1556 h 6607"/>
              <a:gd name="T12" fmla="*/ 5916 w 6606"/>
              <a:gd name="T13" fmla="*/ 1281 h 6607"/>
              <a:gd name="T14" fmla="*/ 5697 w 6606"/>
              <a:gd name="T15" fmla="*/ 1027 h 6607"/>
              <a:gd name="T16" fmla="*/ 5455 w 6606"/>
              <a:gd name="T17" fmla="*/ 797 h 6607"/>
              <a:gd name="T18" fmla="*/ 5190 w 6606"/>
              <a:gd name="T19" fmla="*/ 592 h 6607"/>
              <a:gd name="T20" fmla="*/ 4907 w 6606"/>
              <a:gd name="T21" fmla="*/ 414 h 6607"/>
              <a:gd name="T22" fmla="*/ 4605 w 6606"/>
              <a:gd name="T23" fmla="*/ 267 h 6607"/>
              <a:gd name="T24" fmla="*/ 4292 w 6606"/>
              <a:gd name="T25" fmla="*/ 151 h 6607"/>
              <a:gd name="T26" fmla="*/ 3968 w 6606"/>
              <a:gd name="T27" fmla="*/ 67 h 6607"/>
              <a:gd name="T28" fmla="*/ 3637 w 6606"/>
              <a:gd name="T29" fmla="*/ 16 h 6607"/>
              <a:gd name="T30" fmla="*/ 3303 w 6606"/>
              <a:gd name="T31" fmla="*/ 0 h 6607"/>
              <a:gd name="T32" fmla="*/ 2969 w 6606"/>
              <a:gd name="T33" fmla="*/ 16 h 6607"/>
              <a:gd name="T34" fmla="*/ 2639 w 6606"/>
              <a:gd name="T35" fmla="*/ 67 h 6607"/>
              <a:gd name="T36" fmla="*/ 2315 w 6606"/>
              <a:gd name="T37" fmla="*/ 151 h 6607"/>
              <a:gd name="T38" fmla="*/ 2000 w 6606"/>
              <a:gd name="T39" fmla="*/ 267 h 6607"/>
              <a:gd name="T40" fmla="*/ 1700 w 6606"/>
              <a:gd name="T41" fmla="*/ 414 h 6607"/>
              <a:gd name="T42" fmla="*/ 1416 w 6606"/>
              <a:gd name="T43" fmla="*/ 592 h 6607"/>
              <a:gd name="T44" fmla="*/ 1152 w 6606"/>
              <a:gd name="T45" fmla="*/ 797 h 6607"/>
              <a:gd name="T46" fmla="*/ 909 w 6606"/>
              <a:gd name="T47" fmla="*/ 1027 h 6607"/>
              <a:gd name="T48" fmla="*/ 691 w 6606"/>
              <a:gd name="T49" fmla="*/ 1281 h 6607"/>
              <a:gd name="T50" fmla="*/ 500 w 6606"/>
              <a:gd name="T51" fmla="*/ 1556 h 6607"/>
              <a:gd name="T52" fmla="*/ 338 w 6606"/>
              <a:gd name="T53" fmla="*/ 1848 h 6607"/>
              <a:gd name="T54" fmla="*/ 206 w 6606"/>
              <a:gd name="T55" fmla="*/ 2156 h 6607"/>
              <a:gd name="T56" fmla="*/ 105 w 6606"/>
              <a:gd name="T57" fmla="*/ 2474 h 6607"/>
              <a:gd name="T58" fmla="*/ 39 w 6606"/>
              <a:gd name="T59" fmla="*/ 2802 h 6607"/>
              <a:gd name="T60" fmla="*/ 5 w 6606"/>
              <a:gd name="T61" fmla="*/ 3135 h 6607"/>
              <a:gd name="T62" fmla="*/ 5 w 6606"/>
              <a:gd name="T63" fmla="*/ 3470 h 6607"/>
              <a:gd name="T64" fmla="*/ 39 w 6606"/>
              <a:gd name="T65" fmla="*/ 3803 h 6607"/>
              <a:gd name="T66" fmla="*/ 105 w 6606"/>
              <a:gd name="T67" fmla="*/ 4131 h 6607"/>
              <a:gd name="T68" fmla="*/ 206 w 6606"/>
              <a:gd name="T69" fmla="*/ 4451 h 6607"/>
              <a:gd name="T70" fmla="*/ 338 w 6606"/>
              <a:gd name="T71" fmla="*/ 4758 h 6607"/>
              <a:gd name="T72" fmla="*/ 500 w 6606"/>
              <a:gd name="T73" fmla="*/ 5051 h 6607"/>
              <a:gd name="T74" fmla="*/ 691 w 6606"/>
              <a:gd name="T75" fmla="*/ 5325 h 6607"/>
              <a:gd name="T76" fmla="*/ 909 w 6606"/>
              <a:gd name="T77" fmla="*/ 5579 h 6607"/>
              <a:gd name="T78" fmla="*/ 1152 w 6606"/>
              <a:gd name="T79" fmla="*/ 5810 h 6607"/>
              <a:gd name="T80" fmla="*/ 1416 w 6606"/>
              <a:gd name="T81" fmla="*/ 6015 h 6607"/>
              <a:gd name="T82" fmla="*/ 1700 w 6606"/>
              <a:gd name="T83" fmla="*/ 6191 h 6607"/>
              <a:gd name="T84" fmla="*/ 2000 w 6606"/>
              <a:gd name="T85" fmla="*/ 6338 h 6607"/>
              <a:gd name="T86" fmla="*/ 2315 w 6606"/>
              <a:gd name="T87" fmla="*/ 6455 h 6607"/>
              <a:gd name="T88" fmla="*/ 2639 w 6606"/>
              <a:gd name="T89" fmla="*/ 6539 h 6607"/>
              <a:gd name="T90" fmla="*/ 2969 w 6606"/>
              <a:gd name="T91" fmla="*/ 6589 h 6607"/>
              <a:gd name="T92" fmla="*/ 3303 w 6606"/>
              <a:gd name="T93" fmla="*/ 6607 h 6607"/>
              <a:gd name="T94" fmla="*/ 3637 w 6606"/>
              <a:gd name="T95" fmla="*/ 6589 h 6607"/>
              <a:gd name="T96" fmla="*/ 3968 w 6606"/>
              <a:gd name="T97" fmla="*/ 6539 h 6607"/>
              <a:gd name="T98" fmla="*/ 4292 w 6606"/>
              <a:gd name="T99" fmla="*/ 6455 h 6607"/>
              <a:gd name="T100" fmla="*/ 4605 w 6606"/>
              <a:gd name="T101" fmla="*/ 6338 h 6607"/>
              <a:gd name="T102" fmla="*/ 4907 w 6606"/>
              <a:gd name="T103" fmla="*/ 6191 h 6607"/>
              <a:gd name="T104" fmla="*/ 5190 w 6606"/>
              <a:gd name="T105" fmla="*/ 6015 h 6607"/>
              <a:gd name="T106" fmla="*/ 5455 w 6606"/>
              <a:gd name="T107" fmla="*/ 5810 h 6607"/>
              <a:gd name="T108" fmla="*/ 5697 w 6606"/>
              <a:gd name="T109" fmla="*/ 5579 h 6607"/>
              <a:gd name="T110" fmla="*/ 5916 w 6606"/>
              <a:gd name="T111" fmla="*/ 5325 h 6607"/>
              <a:gd name="T112" fmla="*/ 6106 w 6606"/>
              <a:gd name="T113" fmla="*/ 5051 h 6607"/>
              <a:gd name="T114" fmla="*/ 6269 w 6606"/>
              <a:gd name="T115" fmla="*/ 4758 h 6607"/>
              <a:gd name="T116" fmla="*/ 6401 w 6606"/>
              <a:gd name="T117" fmla="*/ 4451 h 6607"/>
              <a:gd name="T118" fmla="*/ 6501 w 6606"/>
              <a:gd name="T119" fmla="*/ 4131 h 6607"/>
              <a:gd name="T120" fmla="*/ 6568 w 6606"/>
              <a:gd name="T121" fmla="*/ 3803 h 6607"/>
              <a:gd name="T122" fmla="*/ 6602 w 6606"/>
              <a:gd name="T123" fmla="*/ 3470 h 6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06" h="6607">
                <a:moveTo>
                  <a:pt x="6606" y="3303"/>
                </a:moveTo>
                <a:lnTo>
                  <a:pt x="6602" y="3135"/>
                </a:lnTo>
                <a:lnTo>
                  <a:pt x="6590" y="2968"/>
                </a:lnTo>
                <a:lnTo>
                  <a:pt x="6568" y="2802"/>
                </a:lnTo>
                <a:lnTo>
                  <a:pt x="6538" y="2638"/>
                </a:lnTo>
                <a:lnTo>
                  <a:pt x="6501" y="2474"/>
                </a:lnTo>
                <a:lnTo>
                  <a:pt x="6454" y="2314"/>
                </a:lnTo>
                <a:lnTo>
                  <a:pt x="6401" y="2156"/>
                </a:lnTo>
                <a:lnTo>
                  <a:pt x="6339" y="2000"/>
                </a:lnTo>
                <a:lnTo>
                  <a:pt x="6269" y="1848"/>
                </a:lnTo>
                <a:lnTo>
                  <a:pt x="6191" y="1700"/>
                </a:lnTo>
                <a:lnTo>
                  <a:pt x="6106" y="1556"/>
                </a:lnTo>
                <a:lnTo>
                  <a:pt x="6014" y="1415"/>
                </a:lnTo>
                <a:lnTo>
                  <a:pt x="5916" y="1281"/>
                </a:lnTo>
                <a:lnTo>
                  <a:pt x="5809" y="1151"/>
                </a:lnTo>
                <a:lnTo>
                  <a:pt x="5697" y="1027"/>
                </a:lnTo>
                <a:lnTo>
                  <a:pt x="5579" y="908"/>
                </a:lnTo>
                <a:lnTo>
                  <a:pt x="5455" y="797"/>
                </a:lnTo>
                <a:lnTo>
                  <a:pt x="5326" y="691"/>
                </a:lnTo>
                <a:lnTo>
                  <a:pt x="5190" y="592"/>
                </a:lnTo>
                <a:lnTo>
                  <a:pt x="5051" y="499"/>
                </a:lnTo>
                <a:lnTo>
                  <a:pt x="4907" y="414"/>
                </a:lnTo>
                <a:lnTo>
                  <a:pt x="4758" y="337"/>
                </a:lnTo>
                <a:lnTo>
                  <a:pt x="4605" y="267"/>
                </a:lnTo>
                <a:lnTo>
                  <a:pt x="4451" y="205"/>
                </a:lnTo>
                <a:lnTo>
                  <a:pt x="4292" y="151"/>
                </a:lnTo>
                <a:lnTo>
                  <a:pt x="4131" y="105"/>
                </a:lnTo>
                <a:lnTo>
                  <a:pt x="3968" y="67"/>
                </a:lnTo>
                <a:lnTo>
                  <a:pt x="3803" y="37"/>
                </a:lnTo>
                <a:lnTo>
                  <a:pt x="3637" y="16"/>
                </a:lnTo>
                <a:lnTo>
                  <a:pt x="3470" y="4"/>
                </a:lnTo>
                <a:lnTo>
                  <a:pt x="3303" y="0"/>
                </a:lnTo>
                <a:lnTo>
                  <a:pt x="3136" y="4"/>
                </a:lnTo>
                <a:lnTo>
                  <a:pt x="2969" y="16"/>
                </a:lnTo>
                <a:lnTo>
                  <a:pt x="2804" y="37"/>
                </a:lnTo>
                <a:lnTo>
                  <a:pt x="2639" y="67"/>
                </a:lnTo>
                <a:lnTo>
                  <a:pt x="2476" y="105"/>
                </a:lnTo>
                <a:lnTo>
                  <a:pt x="2315" y="151"/>
                </a:lnTo>
                <a:lnTo>
                  <a:pt x="2156" y="205"/>
                </a:lnTo>
                <a:lnTo>
                  <a:pt x="2000" y="267"/>
                </a:lnTo>
                <a:lnTo>
                  <a:pt x="1849" y="337"/>
                </a:lnTo>
                <a:lnTo>
                  <a:pt x="1700" y="414"/>
                </a:lnTo>
                <a:lnTo>
                  <a:pt x="1556" y="499"/>
                </a:lnTo>
                <a:lnTo>
                  <a:pt x="1416" y="592"/>
                </a:lnTo>
                <a:lnTo>
                  <a:pt x="1281" y="691"/>
                </a:lnTo>
                <a:lnTo>
                  <a:pt x="1152" y="797"/>
                </a:lnTo>
                <a:lnTo>
                  <a:pt x="1027" y="908"/>
                </a:lnTo>
                <a:lnTo>
                  <a:pt x="909" y="1027"/>
                </a:lnTo>
                <a:lnTo>
                  <a:pt x="797" y="1151"/>
                </a:lnTo>
                <a:lnTo>
                  <a:pt x="691" y="1281"/>
                </a:lnTo>
                <a:lnTo>
                  <a:pt x="592" y="1415"/>
                </a:lnTo>
                <a:lnTo>
                  <a:pt x="500" y="1556"/>
                </a:lnTo>
                <a:lnTo>
                  <a:pt x="416" y="1700"/>
                </a:lnTo>
                <a:lnTo>
                  <a:pt x="338" y="1848"/>
                </a:lnTo>
                <a:lnTo>
                  <a:pt x="268" y="2000"/>
                </a:lnTo>
                <a:lnTo>
                  <a:pt x="206" y="2156"/>
                </a:lnTo>
                <a:lnTo>
                  <a:pt x="151" y="2314"/>
                </a:lnTo>
                <a:lnTo>
                  <a:pt x="105" y="2474"/>
                </a:lnTo>
                <a:lnTo>
                  <a:pt x="67" y="2638"/>
                </a:lnTo>
                <a:lnTo>
                  <a:pt x="39" y="2802"/>
                </a:lnTo>
                <a:lnTo>
                  <a:pt x="17" y="2968"/>
                </a:lnTo>
                <a:lnTo>
                  <a:pt x="5" y="3135"/>
                </a:lnTo>
                <a:lnTo>
                  <a:pt x="0" y="3303"/>
                </a:lnTo>
                <a:lnTo>
                  <a:pt x="5" y="3470"/>
                </a:lnTo>
                <a:lnTo>
                  <a:pt x="17" y="3637"/>
                </a:lnTo>
                <a:lnTo>
                  <a:pt x="39" y="3803"/>
                </a:lnTo>
                <a:lnTo>
                  <a:pt x="67" y="3968"/>
                </a:lnTo>
                <a:lnTo>
                  <a:pt x="105" y="4131"/>
                </a:lnTo>
                <a:lnTo>
                  <a:pt x="151" y="4292"/>
                </a:lnTo>
                <a:lnTo>
                  <a:pt x="206" y="4451"/>
                </a:lnTo>
                <a:lnTo>
                  <a:pt x="268" y="4605"/>
                </a:lnTo>
                <a:lnTo>
                  <a:pt x="338" y="4758"/>
                </a:lnTo>
                <a:lnTo>
                  <a:pt x="416" y="4906"/>
                </a:lnTo>
                <a:lnTo>
                  <a:pt x="500" y="5051"/>
                </a:lnTo>
                <a:lnTo>
                  <a:pt x="592" y="5190"/>
                </a:lnTo>
                <a:lnTo>
                  <a:pt x="691" y="5325"/>
                </a:lnTo>
                <a:lnTo>
                  <a:pt x="797" y="5454"/>
                </a:lnTo>
                <a:lnTo>
                  <a:pt x="909" y="5579"/>
                </a:lnTo>
                <a:lnTo>
                  <a:pt x="1027" y="5697"/>
                </a:lnTo>
                <a:lnTo>
                  <a:pt x="1152" y="5810"/>
                </a:lnTo>
                <a:lnTo>
                  <a:pt x="1281" y="5915"/>
                </a:lnTo>
                <a:lnTo>
                  <a:pt x="1416" y="6015"/>
                </a:lnTo>
                <a:lnTo>
                  <a:pt x="1556" y="6106"/>
                </a:lnTo>
                <a:lnTo>
                  <a:pt x="1700" y="6191"/>
                </a:lnTo>
                <a:lnTo>
                  <a:pt x="1849" y="6269"/>
                </a:lnTo>
                <a:lnTo>
                  <a:pt x="2000" y="6338"/>
                </a:lnTo>
                <a:lnTo>
                  <a:pt x="2156" y="6401"/>
                </a:lnTo>
                <a:lnTo>
                  <a:pt x="2315" y="6455"/>
                </a:lnTo>
                <a:lnTo>
                  <a:pt x="2476" y="6501"/>
                </a:lnTo>
                <a:lnTo>
                  <a:pt x="2639" y="6539"/>
                </a:lnTo>
                <a:lnTo>
                  <a:pt x="2804" y="6568"/>
                </a:lnTo>
                <a:lnTo>
                  <a:pt x="2969" y="6589"/>
                </a:lnTo>
                <a:lnTo>
                  <a:pt x="3136" y="6602"/>
                </a:lnTo>
                <a:lnTo>
                  <a:pt x="3303" y="6607"/>
                </a:lnTo>
                <a:lnTo>
                  <a:pt x="3470" y="6602"/>
                </a:lnTo>
                <a:lnTo>
                  <a:pt x="3637" y="6589"/>
                </a:lnTo>
                <a:lnTo>
                  <a:pt x="3803" y="6568"/>
                </a:lnTo>
                <a:lnTo>
                  <a:pt x="3968" y="6539"/>
                </a:lnTo>
                <a:lnTo>
                  <a:pt x="4131" y="6501"/>
                </a:lnTo>
                <a:lnTo>
                  <a:pt x="4292" y="6455"/>
                </a:lnTo>
                <a:lnTo>
                  <a:pt x="4451" y="6401"/>
                </a:lnTo>
                <a:lnTo>
                  <a:pt x="4605" y="6338"/>
                </a:lnTo>
                <a:lnTo>
                  <a:pt x="4758" y="6269"/>
                </a:lnTo>
                <a:lnTo>
                  <a:pt x="4907" y="6191"/>
                </a:lnTo>
                <a:lnTo>
                  <a:pt x="5051" y="6106"/>
                </a:lnTo>
                <a:lnTo>
                  <a:pt x="5190" y="6015"/>
                </a:lnTo>
                <a:lnTo>
                  <a:pt x="5326" y="5915"/>
                </a:lnTo>
                <a:lnTo>
                  <a:pt x="5455" y="5810"/>
                </a:lnTo>
                <a:lnTo>
                  <a:pt x="5579" y="5697"/>
                </a:lnTo>
                <a:lnTo>
                  <a:pt x="5697" y="5579"/>
                </a:lnTo>
                <a:lnTo>
                  <a:pt x="5809" y="5454"/>
                </a:lnTo>
                <a:lnTo>
                  <a:pt x="5916" y="5325"/>
                </a:lnTo>
                <a:lnTo>
                  <a:pt x="6014" y="5190"/>
                </a:lnTo>
                <a:lnTo>
                  <a:pt x="6106" y="5051"/>
                </a:lnTo>
                <a:lnTo>
                  <a:pt x="6191" y="4906"/>
                </a:lnTo>
                <a:lnTo>
                  <a:pt x="6269" y="4758"/>
                </a:lnTo>
                <a:lnTo>
                  <a:pt x="6339" y="4605"/>
                </a:lnTo>
                <a:lnTo>
                  <a:pt x="6401" y="4451"/>
                </a:lnTo>
                <a:lnTo>
                  <a:pt x="6454" y="4292"/>
                </a:lnTo>
                <a:lnTo>
                  <a:pt x="6501" y="4131"/>
                </a:lnTo>
                <a:lnTo>
                  <a:pt x="6538" y="3968"/>
                </a:lnTo>
                <a:lnTo>
                  <a:pt x="6568" y="3803"/>
                </a:lnTo>
                <a:lnTo>
                  <a:pt x="6590" y="3637"/>
                </a:lnTo>
                <a:lnTo>
                  <a:pt x="6602" y="3470"/>
                </a:lnTo>
                <a:lnTo>
                  <a:pt x="6606" y="3303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8" name="Freeform 6645"/>
          <p:cNvSpPr>
            <a:spLocks/>
          </p:cNvSpPr>
          <p:nvPr/>
        </p:nvSpPr>
        <p:spPr bwMode="auto">
          <a:xfrm>
            <a:off x="3902515" y="4980809"/>
            <a:ext cx="652300" cy="602220"/>
          </a:xfrm>
          <a:custGeom>
            <a:avLst/>
            <a:gdLst>
              <a:gd name="T0" fmla="*/ 6602 w 6606"/>
              <a:gd name="T1" fmla="*/ 3135 h 6607"/>
              <a:gd name="T2" fmla="*/ 6569 w 6606"/>
              <a:gd name="T3" fmla="*/ 2802 h 6607"/>
              <a:gd name="T4" fmla="*/ 6501 w 6606"/>
              <a:gd name="T5" fmla="*/ 2474 h 6607"/>
              <a:gd name="T6" fmla="*/ 6401 w 6606"/>
              <a:gd name="T7" fmla="*/ 2156 h 6607"/>
              <a:gd name="T8" fmla="*/ 6269 w 6606"/>
              <a:gd name="T9" fmla="*/ 1848 h 6607"/>
              <a:gd name="T10" fmla="*/ 6107 w 6606"/>
              <a:gd name="T11" fmla="*/ 1556 h 6607"/>
              <a:gd name="T12" fmla="*/ 5915 w 6606"/>
              <a:gd name="T13" fmla="*/ 1281 h 6607"/>
              <a:gd name="T14" fmla="*/ 5698 w 6606"/>
              <a:gd name="T15" fmla="*/ 1027 h 6607"/>
              <a:gd name="T16" fmla="*/ 5455 w 6606"/>
              <a:gd name="T17" fmla="*/ 797 h 6607"/>
              <a:gd name="T18" fmla="*/ 5191 w 6606"/>
              <a:gd name="T19" fmla="*/ 592 h 6607"/>
              <a:gd name="T20" fmla="*/ 4906 w 6606"/>
              <a:gd name="T21" fmla="*/ 414 h 6607"/>
              <a:gd name="T22" fmla="*/ 4606 w 6606"/>
              <a:gd name="T23" fmla="*/ 267 h 6607"/>
              <a:gd name="T24" fmla="*/ 4292 w 6606"/>
              <a:gd name="T25" fmla="*/ 151 h 6607"/>
              <a:gd name="T26" fmla="*/ 3969 w 6606"/>
              <a:gd name="T27" fmla="*/ 67 h 6607"/>
              <a:gd name="T28" fmla="*/ 3638 w 6606"/>
              <a:gd name="T29" fmla="*/ 16 h 6607"/>
              <a:gd name="T30" fmla="*/ 3304 w 6606"/>
              <a:gd name="T31" fmla="*/ 0 h 6607"/>
              <a:gd name="T32" fmla="*/ 2969 w 6606"/>
              <a:gd name="T33" fmla="*/ 16 h 6607"/>
              <a:gd name="T34" fmla="*/ 2639 w 6606"/>
              <a:gd name="T35" fmla="*/ 67 h 6607"/>
              <a:gd name="T36" fmla="*/ 2314 w 6606"/>
              <a:gd name="T37" fmla="*/ 151 h 6607"/>
              <a:gd name="T38" fmla="*/ 2001 w 6606"/>
              <a:gd name="T39" fmla="*/ 267 h 6607"/>
              <a:gd name="T40" fmla="*/ 1701 w 6606"/>
              <a:gd name="T41" fmla="*/ 414 h 6607"/>
              <a:gd name="T42" fmla="*/ 1417 w 6606"/>
              <a:gd name="T43" fmla="*/ 592 h 6607"/>
              <a:gd name="T44" fmla="*/ 1152 w 6606"/>
              <a:gd name="T45" fmla="*/ 797 h 6607"/>
              <a:gd name="T46" fmla="*/ 910 w 6606"/>
              <a:gd name="T47" fmla="*/ 1027 h 6607"/>
              <a:gd name="T48" fmla="*/ 692 w 6606"/>
              <a:gd name="T49" fmla="*/ 1281 h 6607"/>
              <a:gd name="T50" fmla="*/ 500 w 6606"/>
              <a:gd name="T51" fmla="*/ 1556 h 6607"/>
              <a:gd name="T52" fmla="*/ 338 w 6606"/>
              <a:gd name="T53" fmla="*/ 1848 h 6607"/>
              <a:gd name="T54" fmla="*/ 206 w 6606"/>
              <a:gd name="T55" fmla="*/ 2156 h 6607"/>
              <a:gd name="T56" fmla="*/ 106 w 6606"/>
              <a:gd name="T57" fmla="*/ 2474 h 6607"/>
              <a:gd name="T58" fmla="*/ 38 w 6606"/>
              <a:gd name="T59" fmla="*/ 2802 h 6607"/>
              <a:gd name="T60" fmla="*/ 4 w 6606"/>
              <a:gd name="T61" fmla="*/ 3135 h 6607"/>
              <a:gd name="T62" fmla="*/ 4 w 6606"/>
              <a:gd name="T63" fmla="*/ 3470 h 6607"/>
              <a:gd name="T64" fmla="*/ 38 w 6606"/>
              <a:gd name="T65" fmla="*/ 3803 h 6607"/>
              <a:gd name="T66" fmla="*/ 106 w 6606"/>
              <a:gd name="T67" fmla="*/ 4131 h 6607"/>
              <a:gd name="T68" fmla="*/ 206 w 6606"/>
              <a:gd name="T69" fmla="*/ 4451 h 6607"/>
              <a:gd name="T70" fmla="*/ 338 w 6606"/>
              <a:gd name="T71" fmla="*/ 4758 h 6607"/>
              <a:gd name="T72" fmla="*/ 500 w 6606"/>
              <a:gd name="T73" fmla="*/ 5051 h 6607"/>
              <a:gd name="T74" fmla="*/ 692 w 6606"/>
              <a:gd name="T75" fmla="*/ 5325 h 6607"/>
              <a:gd name="T76" fmla="*/ 910 w 6606"/>
              <a:gd name="T77" fmla="*/ 5579 h 6607"/>
              <a:gd name="T78" fmla="*/ 1152 w 6606"/>
              <a:gd name="T79" fmla="*/ 5810 h 6607"/>
              <a:gd name="T80" fmla="*/ 1417 w 6606"/>
              <a:gd name="T81" fmla="*/ 6015 h 6607"/>
              <a:gd name="T82" fmla="*/ 1701 w 6606"/>
              <a:gd name="T83" fmla="*/ 6191 h 6607"/>
              <a:gd name="T84" fmla="*/ 2001 w 6606"/>
              <a:gd name="T85" fmla="*/ 6338 h 6607"/>
              <a:gd name="T86" fmla="*/ 2314 w 6606"/>
              <a:gd name="T87" fmla="*/ 6455 h 6607"/>
              <a:gd name="T88" fmla="*/ 2639 w 6606"/>
              <a:gd name="T89" fmla="*/ 6539 h 6607"/>
              <a:gd name="T90" fmla="*/ 2969 w 6606"/>
              <a:gd name="T91" fmla="*/ 6589 h 6607"/>
              <a:gd name="T92" fmla="*/ 3304 w 6606"/>
              <a:gd name="T93" fmla="*/ 6607 h 6607"/>
              <a:gd name="T94" fmla="*/ 3638 w 6606"/>
              <a:gd name="T95" fmla="*/ 6589 h 6607"/>
              <a:gd name="T96" fmla="*/ 3969 w 6606"/>
              <a:gd name="T97" fmla="*/ 6539 h 6607"/>
              <a:gd name="T98" fmla="*/ 4292 w 6606"/>
              <a:gd name="T99" fmla="*/ 6455 h 6607"/>
              <a:gd name="T100" fmla="*/ 4606 w 6606"/>
              <a:gd name="T101" fmla="*/ 6338 h 6607"/>
              <a:gd name="T102" fmla="*/ 4906 w 6606"/>
              <a:gd name="T103" fmla="*/ 6191 h 6607"/>
              <a:gd name="T104" fmla="*/ 5191 w 6606"/>
              <a:gd name="T105" fmla="*/ 6015 h 6607"/>
              <a:gd name="T106" fmla="*/ 5455 w 6606"/>
              <a:gd name="T107" fmla="*/ 5810 h 6607"/>
              <a:gd name="T108" fmla="*/ 5698 w 6606"/>
              <a:gd name="T109" fmla="*/ 5579 h 6607"/>
              <a:gd name="T110" fmla="*/ 5915 w 6606"/>
              <a:gd name="T111" fmla="*/ 5325 h 6607"/>
              <a:gd name="T112" fmla="*/ 6107 w 6606"/>
              <a:gd name="T113" fmla="*/ 5051 h 6607"/>
              <a:gd name="T114" fmla="*/ 6269 w 6606"/>
              <a:gd name="T115" fmla="*/ 4758 h 6607"/>
              <a:gd name="T116" fmla="*/ 6401 w 6606"/>
              <a:gd name="T117" fmla="*/ 4451 h 6607"/>
              <a:gd name="T118" fmla="*/ 6501 w 6606"/>
              <a:gd name="T119" fmla="*/ 4131 h 6607"/>
              <a:gd name="T120" fmla="*/ 6569 w 6606"/>
              <a:gd name="T121" fmla="*/ 3803 h 6607"/>
              <a:gd name="T122" fmla="*/ 6602 w 6606"/>
              <a:gd name="T123" fmla="*/ 3470 h 6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06" h="6607">
                <a:moveTo>
                  <a:pt x="6606" y="3303"/>
                </a:moveTo>
                <a:lnTo>
                  <a:pt x="6602" y="3135"/>
                </a:lnTo>
                <a:lnTo>
                  <a:pt x="6590" y="2968"/>
                </a:lnTo>
                <a:lnTo>
                  <a:pt x="6569" y="2802"/>
                </a:lnTo>
                <a:lnTo>
                  <a:pt x="6539" y="2638"/>
                </a:lnTo>
                <a:lnTo>
                  <a:pt x="6501" y="2474"/>
                </a:lnTo>
                <a:lnTo>
                  <a:pt x="6455" y="2314"/>
                </a:lnTo>
                <a:lnTo>
                  <a:pt x="6401" y="2156"/>
                </a:lnTo>
                <a:lnTo>
                  <a:pt x="6339" y="2000"/>
                </a:lnTo>
                <a:lnTo>
                  <a:pt x="6269" y="1848"/>
                </a:lnTo>
                <a:lnTo>
                  <a:pt x="6192" y="1700"/>
                </a:lnTo>
                <a:lnTo>
                  <a:pt x="6107" y="1556"/>
                </a:lnTo>
                <a:lnTo>
                  <a:pt x="6014" y="1415"/>
                </a:lnTo>
                <a:lnTo>
                  <a:pt x="5915" y="1281"/>
                </a:lnTo>
                <a:lnTo>
                  <a:pt x="5809" y="1151"/>
                </a:lnTo>
                <a:lnTo>
                  <a:pt x="5698" y="1027"/>
                </a:lnTo>
                <a:lnTo>
                  <a:pt x="5579" y="908"/>
                </a:lnTo>
                <a:lnTo>
                  <a:pt x="5455" y="797"/>
                </a:lnTo>
                <a:lnTo>
                  <a:pt x="5325" y="691"/>
                </a:lnTo>
                <a:lnTo>
                  <a:pt x="5191" y="592"/>
                </a:lnTo>
                <a:lnTo>
                  <a:pt x="5050" y="499"/>
                </a:lnTo>
                <a:lnTo>
                  <a:pt x="4906" y="414"/>
                </a:lnTo>
                <a:lnTo>
                  <a:pt x="4758" y="337"/>
                </a:lnTo>
                <a:lnTo>
                  <a:pt x="4606" y="267"/>
                </a:lnTo>
                <a:lnTo>
                  <a:pt x="4450" y="205"/>
                </a:lnTo>
                <a:lnTo>
                  <a:pt x="4292" y="151"/>
                </a:lnTo>
                <a:lnTo>
                  <a:pt x="4132" y="105"/>
                </a:lnTo>
                <a:lnTo>
                  <a:pt x="3969" y="67"/>
                </a:lnTo>
                <a:lnTo>
                  <a:pt x="3804" y="37"/>
                </a:lnTo>
                <a:lnTo>
                  <a:pt x="3638" y="16"/>
                </a:lnTo>
                <a:lnTo>
                  <a:pt x="3471" y="4"/>
                </a:lnTo>
                <a:lnTo>
                  <a:pt x="3304" y="0"/>
                </a:lnTo>
                <a:lnTo>
                  <a:pt x="3136" y="4"/>
                </a:lnTo>
                <a:lnTo>
                  <a:pt x="2969" y="16"/>
                </a:lnTo>
                <a:lnTo>
                  <a:pt x="2803" y="37"/>
                </a:lnTo>
                <a:lnTo>
                  <a:pt x="2639" y="67"/>
                </a:lnTo>
                <a:lnTo>
                  <a:pt x="2475" y="105"/>
                </a:lnTo>
                <a:lnTo>
                  <a:pt x="2314" y="151"/>
                </a:lnTo>
                <a:lnTo>
                  <a:pt x="2156" y="205"/>
                </a:lnTo>
                <a:lnTo>
                  <a:pt x="2001" y="267"/>
                </a:lnTo>
                <a:lnTo>
                  <a:pt x="1849" y="337"/>
                </a:lnTo>
                <a:lnTo>
                  <a:pt x="1701" y="414"/>
                </a:lnTo>
                <a:lnTo>
                  <a:pt x="1556" y="499"/>
                </a:lnTo>
                <a:lnTo>
                  <a:pt x="1417" y="592"/>
                </a:lnTo>
                <a:lnTo>
                  <a:pt x="1282" y="691"/>
                </a:lnTo>
                <a:lnTo>
                  <a:pt x="1152" y="797"/>
                </a:lnTo>
                <a:lnTo>
                  <a:pt x="1028" y="908"/>
                </a:lnTo>
                <a:lnTo>
                  <a:pt x="910" y="1027"/>
                </a:lnTo>
                <a:lnTo>
                  <a:pt x="797" y="1151"/>
                </a:lnTo>
                <a:lnTo>
                  <a:pt x="692" y="1281"/>
                </a:lnTo>
                <a:lnTo>
                  <a:pt x="592" y="1415"/>
                </a:lnTo>
                <a:lnTo>
                  <a:pt x="500" y="1556"/>
                </a:lnTo>
                <a:lnTo>
                  <a:pt x="415" y="1700"/>
                </a:lnTo>
                <a:lnTo>
                  <a:pt x="338" y="1848"/>
                </a:lnTo>
                <a:lnTo>
                  <a:pt x="268" y="2000"/>
                </a:lnTo>
                <a:lnTo>
                  <a:pt x="206" y="2156"/>
                </a:lnTo>
                <a:lnTo>
                  <a:pt x="152" y="2314"/>
                </a:lnTo>
                <a:lnTo>
                  <a:pt x="106" y="2474"/>
                </a:lnTo>
                <a:lnTo>
                  <a:pt x="68" y="2638"/>
                </a:lnTo>
                <a:lnTo>
                  <a:pt x="38" y="2802"/>
                </a:lnTo>
                <a:lnTo>
                  <a:pt x="18" y="2968"/>
                </a:lnTo>
                <a:lnTo>
                  <a:pt x="4" y="3135"/>
                </a:lnTo>
                <a:lnTo>
                  <a:pt x="0" y="3303"/>
                </a:lnTo>
                <a:lnTo>
                  <a:pt x="4" y="3470"/>
                </a:lnTo>
                <a:lnTo>
                  <a:pt x="18" y="3637"/>
                </a:lnTo>
                <a:lnTo>
                  <a:pt x="38" y="3803"/>
                </a:lnTo>
                <a:lnTo>
                  <a:pt x="68" y="3968"/>
                </a:lnTo>
                <a:lnTo>
                  <a:pt x="106" y="4131"/>
                </a:lnTo>
                <a:lnTo>
                  <a:pt x="152" y="4292"/>
                </a:lnTo>
                <a:lnTo>
                  <a:pt x="206" y="4451"/>
                </a:lnTo>
                <a:lnTo>
                  <a:pt x="268" y="4605"/>
                </a:lnTo>
                <a:lnTo>
                  <a:pt x="338" y="4758"/>
                </a:lnTo>
                <a:lnTo>
                  <a:pt x="415" y="4906"/>
                </a:lnTo>
                <a:lnTo>
                  <a:pt x="500" y="5051"/>
                </a:lnTo>
                <a:lnTo>
                  <a:pt x="592" y="5190"/>
                </a:lnTo>
                <a:lnTo>
                  <a:pt x="692" y="5325"/>
                </a:lnTo>
                <a:lnTo>
                  <a:pt x="797" y="5454"/>
                </a:lnTo>
                <a:lnTo>
                  <a:pt x="910" y="5579"/>
                </a:lnTo>
                <a:lnTo>
                  <a:pt x="1028" y="5697"/>
                </a:lnTo>
                <a:lnTo>
                  <a:pt x="1152" y="5810"/>
                </a:lnTo>
                <a:lnTo>
                  <a:pt x="1282" y="5915"/>
                </a:lnTo>
                <a:lnTo>
                  <a:pt x="1417" y="6015"/>
                </a:lnTo>
                <a:lnTo>
                  <a:pt x="1556" y="6106"/>
                </a:lnTo>
                <a:lnTo>
                  <a:pt x="1701" y="6191"/>
                </a:lnTo>
                <a:lnTo>
                  <a:pt x="1849" y="6269"/>
                </a:lnTo>
                <a:lnTo>
                  <a:pt x="2001" y="6338"/>
                </a:lnTo>
                <a:lnTo>
                  <a:pt x="2156" y="6401"/>
                </a:lnTo>
                <a:lnTo>
                  <a:pt x="2314" y="6455"/>
                </a:lnTo>
                <a:lnTo>
                  <a:pt x="2475" y="6501"/>
                </a:lnTo>
                <a:lnTo>
                  <a:pt x="2639" y="6539"/>
                </a:lnTo>
                <a:lnTo>
                  <a:pt x="2803" y="6568"/>
                </a:lnTo>
                <a:lnTo>
                  <a:pt x="2969" y="6589"/>
                </a:lnTo>
                <a:lnTo>
                  <a:pt x="3136" y="6602"/>
                </a:lnTo>
                <a:lnTo>
                  <a:pt x="3304" y="6607"/>
                </a:lnTo>
                <a:lnTo>
                  <a:pt x="3471" y="6602"/>
                </a:lnTo>
                <a:lnTo>
                  <a:pt x="3638" y="6589"/>
                </a:lnTo>
                <a:lnTo>
                  <a:pt x="3804" y="6568"/>
                </a:lnTo>
                <a:lnTo>
                  <a:pt x="3969" y="6539"/>
                </a:lnTo>
                <a:lnTo>
                  <a:pt x="4132" y="6501"/>
                </a:lnTo>
                <a:lnTo>
                  <a:pt x="4292" y="6455"/>
                </a:lnTo>
                <a:lnTo>
                  <a:pt x="4450" y="6401"/>
                </a:lnTo>
                <a:lnTo>
                  <a:pt x="4606" y="6338"/>
                </a:lnTo>
                <a:lnTo>
                  <a:pt x="4758" y="6269"/>
                </a:lnTo>
                <a:lnTo>
                  <a:pt x="4906" y="6191"/>
                </a:lnTo>
                <a:lnTo>
                  <a:pt x="5050" y="6106"/>
                </a:lnTo>
                <a:lnTo>
                  <a:pt x="5191" y="6015"/>
                </a:lnTo>
                <a:lnTo>
                  <a:pt x="5325" y="5915"/>
                </a:lnTo>
                <a:lnTo>
                  <a:pt x="5455" y="5810"/>
                </a:lnTo>
                <a:lnTo>
                  <a:pt x="5579" y="5697"/>
                </a:lnTo>
                <a:lnTo>
                  <a:pt x="5698" y="5579"/>
                </a:lnTo>
                <a:lnTo>
                  <a:pt x="5809" y="5454"/>
                </a:lnTo>
                <a:lnTo>
                  <a:pt x="5915" y="5325"/>
                </a:lnTo>
                <a:lnTo>
                  <a:pt x="6014" y="5190"/>
                </a:lnTo>
                <a:lnTo>
                  <a:pt x="6107" y="5051"/>
                </a:lnTo>
                <a:lnTo>
                  <a:pt x="6192" y="4906"/>
                </a:lnTo>
                <a:lnTo>
                  <a:pt x="6269" y="4758"/>
                </a:lnTo>
                <a:lnTo>
                  <a:pt x="6339" y="4605"/>
                </a:lnTo>
                <a:lnTo>
                  <a:pt x="6401" y="4451"/>
                </a:lnTo>
                <a:lnTo>
                  <a:pt x="6455" y="4292"/>
                </a:lnTo>
                <a:lnTo>
                  <a:pt x="6501" y="4131"/>
                </a:lnTo>
                <a:lnTo>
                  <a:pt x="6539" y="3968"/>
                </a:lnTo>
                <a:lnTo>
                  <a:pt x="6569" y="3803"/>
                </a:lnTo>
                <a:lnTo>
                  <a:pt x="6590" y="3637"/>
                </a:lnTo>
                <a:lnTo>
                  <a:pt x="6602" y="3470"/>
                </a:lnTo>
                <a:lnTo>
                  <a:pt x="6606" y="3303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19" name="Freeform 6646"/>
          <p:cNvSpPr>
            <a:spLocks/>
          </p:cNvSpPr>
          <p:nvPr/>
        </p:nvSpPr>
        <p:spPr bwMode="auto">
          <a:xfrm>
            <a:off x="3766340" y="5280398"/>
            <a:ext cx="3363" cy="3041"/>
          </a:xfrm>
          <a:custGeom>
            <a:avLst/>
            <a:gdLst>
              <a:gd name="T0" fmla="*/ 0 w 27"/>
              <a:gd name="T1" fmla="*/ 55 h 55"/>
              <a:gd name="T2" fmla="*/ 14 w 27"/>
              <a:gd name="T3" fmla="*/ 51 h 55"/>
              <a:gd name="T4" fmla="*/ 24 w 27"/>
              <a:gd name="T5" fmla="*/ 41 h 55"/>
              <a:gd name="T6" fmla="*/ 27 w 27"/>
              <a:gd name="T7" fmla="*/ 27 h 55"/>
              <a:gd name="T8" fmla="*/ 24 w 27"/>
              <a:gd name="T9" fmla="*/ 13 h 55"/>
              <a:gd name="T10" fmla="*/ 14 w 27"/>
              <a:gd name="T11" fmla="*/ 3 h 55"/>
              <a:gd name="T12" fmla="*/ 0 w 27"/>
              <a:gd name="T1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" h="55">
                <a:moveTo>
                  <a:pt x="0" y="55"/>
                </a:moveTo>
                <a:lnTo>
                  <a:pt x="14" y="51"/>
                </a:lnTo>
                <a:lnTo>
                  <a:pt x="24" y="41"/>
                </a:lnTo>
                <a:lnTo>
                  <a:pt x="27" y="27"/>
                </a:lnTo>
                <a:lnTo>
                  <a:pt x="24" y="13"/>
                </a:lnTo>
                <a:lnTo>
                  <a:pt x="14" y="3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0" name="Freeform 6647"/>
          <p:cNvSpPr>
            <a:spLocks/>
          </p:cNvSpPr>
          <p:nvPr/>
        </p:nvSpPr>
        <p:spPr bwMode="auto">
          <a:xfrm>
            <a:off x="3737759" y="5280398"/>
            <a:ext cx="5044" cy="3041"/>
          </a:xfrm>
          <a:custGeom>
            <a:avLst/>
            <a:gdLst>
              <a:gd name="T0" fmla="*/ 28 w 28"/>
              <a:gd name="T1" fmla="*/ 0 h 55"/>
              <a:gd name="T2" fmla="*/ 13 w 28"/>
              <a:gd name="T3" fmla="*/ 3 h 55"/>
              <a:gd name="T4" fmla="*/ 4 w 28"/>
              <a:gd name="T5" fmla="*/ 13 h 55"/>
              <a:gd name="T6" fmla="*/ 0 w 28"/>
              <a:gd name="T7" fmla="*/ 27 h 55"/>
              <a:gd name="T8" fmla="*/ 4 w 28"/>
              <a:gd name="T9" fmla="*/ 41 h 55"/>
              <a:gd name="T10" fmla="*/ 13 w 28"/>
              <a:gd name="T11" fmla="*/ 51 h 55"/>
              <a:gd name="T12" fmla="*/ 28 w 28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55">
                <a:moveTo>
                  <a:pt x="28" y="0"/>
                </a:moveTo>
                <a:lnTo>
                  <a:pt x="13" y="3"/>
                </a:lnTo>
                <a:lnTo>
                  <a:pt x="4" y="13"/>
                </a:lnTo>
                <a:lnTo>
                  <a:pt x="0" y="27"/>
                </a:lnTo>
                <a:lnTo>
                  <a:pt x="4" y="41"/>
                </a:lnTo>
                <a:lnTo>
                  <a:pt x="13" y="51"/>
                </a:lnTo>
                <a:lnTo>
                  <a:pt x="28" y="5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1" name="Freeform 6649"/>
          <p:cNvSpPr>
            <a:spLocks/>
          </p:cNvSpPr>
          <p:nvPr/>
        </p:nvSpPr>
        <p:spPr bwMode="auto">
          <a:xfrm>
            <a:off x="3900835" y="4980809"/>
            <a:ext cx="653980" cy="602220"/>
          </a:xfrm>
          <a:custGeom>
            <a:avLst/>
            <a:gdLst>
              <a:gd name="T0" fmla="*/ 6608 w 6613"/>
              <a:gd name="T1" fmla="*/ 3139 h 6613"/>
              <a:gd name="T2" fmla="*/ 6575 w 6613"/>
              <a:gd name="T3" fmla="*/ 2806 h 6613"/>
              <a:gd name="T4" fmla="*/ 6507 w 6613"/>
              <a:gd name="T5" fmla="*/ 2478 h 6613"/>
              <a:gd name="T6" fmla="*/ 6407 w 6613"/>
              <a:gd name="T7" fmla="*/ 2159 h 6613"/>
              <a:gd name="T8" fmla="*/ 6274 w 6613"/>
              <a:gd name="T9" fmla="*/ 1851 h 6613"/>
              <a:gd name="T10" fmla="*/ 6112 w 6613"/>
              <a:gd name="T11" fmla="*/ 1558 h 6613"/>
              <a:gd name="T12" fmla="*/ 5921 w 6613"/>
              <a:gd name="T13" fmla="*/ 1283 h 6613"/>
              <a:gd name="T14" fmla="*/ 5703 w 6613"/>
              <a:gd name="T15" fmla="*/ 1029 h 6613"/>
              <a:gd name="T16" fmla="*/ 5460 w 6613"/>
              <a:gd name="T17" fmla="*/ 798 h 6613"/>
              <a:gd name="T18" fmla="*/ 5195 w 6613"/>
              <a:gd name="T19" fmla="*/ 594 h 6613"/>
              <a:gd name="T20" fmla="*/ 4911 w 6613"/>
              <a:gd name="T21" fmla="*/ 416 h 6613"/>
              <a:gd name="T22" fmla="*/ 4610 w 6613"/>
              <a:gd name="T23" fmla="*/ 269 h 6613"/>
              <a:gd name="T24" fmla="*/ 4296 w 6613"/>
              <a:gd name="T25" fmla="*/ 152 h 6613"/>
              <a:gd name="T26" fmla="*/ 3972 w 6613"/>
              <a:gd name="T27" fmla="*/ 68 h 6613"/>
              <a:gd name="T28" fmla="*/ 3641 w 6613"/>
              <a:gd name="T29" fmla="*/ 18 h 6613"/>
              <a:gd name="T30" fmla="*/ 3307 w 6613"/>
              <a:gd name="T31" fmla="*/ 0 h 6613"/>
              <a:gd name="T32" fmla="*/ 2972 w 6613"/>
              <a:gd name="T33" fmla="*/ 18 h 6613"/>
              <a:gd name="T34" fmla="*/ 2641 w 6613"/>
              <a:gd name="T35" fmla="*/ 68 h 6613"/>
              <a:gd name="T36" fmla="*/ 2317 w 6613"/>
              <a:gd name="T37" fmla="*/ 152 h 6613"/>
              <a:gd name="T38" fmla="*/ 2003 w 6613"/>
              <a:gd name="T39" fmla="*/ 269 h 6613"/>
              <a:gd name="T40" fmla="*/ 1702 w 6613"/>
              <a:gd name="T41" fmla="*/ 416 h 6613"/>
              <a:gd name="T42" fmla="*/ 1418 w 6613"/>
              <a:gd name="T43" fmla="*/ 594 h 6613"/>
              <a:gd name="T44" fmla="*/ 1154 w 6613"/>
              <a:gd name="T45" fmla="*/ 798 h 6613"/>
              <a:gd name="T46" fmla="*/ 911 w 6613"/>
              <a:gd name="T47" fmla="*/ 1029 h 6613"/>
              <a:gd name="T48" fmla="*/ 693 w 6613"/>
              <a:gd name="T49" fmla="*/ 1283 h 6613"/>
              <a:gd name="T50" fmla="*/ 501 w 6613"/>
              <a:gd name="T51" fmla="*/ 1558 h 6613"/>
              <a:gd name="T52" fmla="*/ 338 w 6613"/>
              <a:gd name="T53" fmla="*/ 1851 h 6613"/>
              <a:gd name="T54" fmla="*/ 206 w 6613"/>
              <a:gd name="T55" fmla="*/ 2159 h 6613"/>
              <a:gd name="T56" fmla="*/ 106 w 6613"/>
              <a:gd name="T57" fmla="*/ 2478 h 6613"/>
              <a:gd name="T58" fmla="*/ 39 w 6613"/>
              <a:gd name="T59" fmla="*/ 2806 h 6613"/>
              <a:gd name="T60" fmla="*/ 5 w 6613"/>
              <a:gd name="T61" fmla="*/ 3139 h 6613"/>
              <a:gd name="T62" fmla="*/ 5 w 6613"/>
              <a:gd name="T63" fmla="*/ 3474 h 6613"/>
              <a:gd name="T64" fmla="*/ 39 w 6613"/>
              <a:gd name="T65" fmla="*/ 3807 h 6613"/>
              <a:gd name="T66" fmla="*/ 106 w 6613"/>
              <a:gd name="T67" fmla="*/ 4136 h 6613"/>
              <a:gd name="T68" fmla="*/ 206 w 6613"/>
              <a:gd name="T69" fmla="*/ 4456 h 6613"/>
              <a:gd name="T70" fmla="*/ 338 w 6613"/>
              <a:gd name="T71" fmla="*/ 4763 h 6613"/>
              <a:gd name="T72" fmla="*/ 501 w 6613"/>
              <a:gd name="T73" fmla="*/ 5056 h 6613"/>
              <a:gd name="T74" fmla="*/ 693 w 6613"/>
              <a:gd name="T75" fmla="*/ 5330 h 6613"/>
              <a:gd name="T76" fmla="*/ 911 w 6613"/>
              <a:gd name="T77" fmla="*/ 5584 h 6613"/>
              <a:gd name="T78" fmla="*/ 1154 w 6613"/>
              <a:gd name="T79" fmla="*/ 5816 h 6613"/>
              <a:gd name="T80" fmla="*/ 1418 w 6613"/>
              <a:gd name="T81" fmla="*/ 6021 h 6613"/>
              <a:gd name="T82" fmla="*/ 1702 w 6613"/>
              <a:gd name="T83" fmla="*/ 6198 h 6613"/>
              <a:gd name="T84" fmla="*/ 2003 w 6613"/>
              <a:gd name="T85" fmla="*/ 6346 h 6613"/>
              <a:gd name="T86" fmla="*/ 2317 w 6613"/>
              <a:gd name="T87" fmla="*/ 6461 h 6613"/>
              <a:gd name="T88" fmla="*/ 2641 w 6613"/>
              <a:gd name="T89" fmla="*/ 6545 h 6613"/>
              <a:gd name="T90" fmla="*/ 2972 w 6613"/>
              <a:gd name="T91" fmla="*/ 6597 h 6613"/>
              <a:gd name="T92" fmla="*/ 3307 w 6613"/>
              <a:gd name="T93" fmla="*/ 6613 h 6613"/>
              <a:gd name="T94" fmla="*/ 3641 w 6613"/>
              <a:gd name="T95" fmla="*/ 6597 h 6613"/>
              <a:gd name="T96" fmla="*/ 3972 w 6613"/>
              <a:gd name="T97" fmla="*/ 6545 h 6613"/>
              <a:gd name="T98" fmla="*/ 4296 w 6613"/>
              <a:gd name="T99" fmla="*/ 6461 h 6613"/>
              <a:gd name="T100" fmla="*/ 4610 w 6613"/>
              <a:gd name="T101" fmla="*/ 6346 h 6613"/>
              <a:gd name="T102" fmla="*/ 4911 w 6613"/>
              <a:gd name="T103" fmla="*/ 6198 h 6613"/>
              <a:gd name="T104" fmla="*/ 5195 w 6613"/>
              <a:gd name="T105" fmla="*/ 6021 h 6613"/>
              <a:gd name="T106" fmla="*/ 5460 w 6613"/>
              <a:gd name="T107" fmla="*/ 5816 h 6613"/>
              <a:gd name="T108" fmla="*/ 5703 w 6613"/>
              <a:gd name="T109" fmla="*/ 5584 h 6613"/>
              <a:gd name="T110" fmla="*/ 5921 w 6613"/>
              <a:gd name="T111" fmla="*/ 5330 h 6613"/>
              <a:gd name="T112" fmla="*/ 6112 w 6613"/>
              <a:gd name="T113" fmla="*/ 5056 h 6613"/>
              <a:gd name="T114" fmla="*/ 6274 w 6613"/>
              <a:gd name="T115" fmla="*/ 4763 h 6613"/>
              <a:gd name="T116" fmla="*/ 6407 w 6613"/>
              <a:gd name="T117" fmla="*/ 4456 h 6613"/>
              <a:gd name="T118" fmla="*/ 6507 w 6613"/>
              <a:gd name="T119" fmla="*/ 4136 h 6613"/>
              <a:gd name="T120" fmla="*/ 6575 w 6613"/>
              <a:gd name="T121" fmla="*/ 3807 h 6613"/>
              <a:gd name="T122" fmla="*/ 6608 w 6613"/>
              <a:gd name="T123" fmla="*/ 3474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13" h="6613">
                <a:moveTo>
                  <a:pt x="6613" y="3307"/>
                </a:moveTo>
                <a:lnTo>
                  <a:pt x="6608" y="3139"/>
                </a:lnTo>
                <a:lnTo>
                  <a:pt x="6595" y="2972"/>
                </a:lnTo>
                <a:lnTo>
                  <a:pt x="6575" y="2806"/>
                </a:lnTo>
                <a:lnTo>
                  <a:pt x="6545" y="2641"/>
                </a:lnTo>
                <a:lnTo>
                  <a:pt x="6507" y="2478"/>
                </a:lnTo>
                <a:lnTo>
                  <a:pt x="6461" y="2317"/>
                </a:lnTo>
                <a:lnTo>
                  <a:pt x="6407" y="2159"/>
                </a:lnTo>
                <a:lnTo>
                  <a:pt x="6344" y="2003"/>
                </a:lnTo>
                <a:lnTo>
                  <a:pt x="6274" y="1851"/>
                </a:lnTo>
                <a:lnTo>
                  <a:pt x="6197" y="1702"/>
                </a:lnTo>
                <a:lnTo>
                  <a:pt x="6112" y="1558"/>
                </a:lnTo>
                <a:lnTo>
                  <a:pt x="6019" y="1418"/>
                </a:lnTo>
                <a:lnTo>
                  <a:pt x="5921" y="1283"/>
                </a:lnTo>
                <a:lnTo>
                  <a:pt x="5815" y="1153"/>
                </a:lnTo>
                <a:lnTo>
                  <a:pt x="5703" y="1029"/>
                </a:lnTo>
                <a:lnTo>
                  <a:pt x="5584" y="910"/>
                </a:lnTo>
                <a:lnTo>
                  <a:pt x="5460" y="798"/>
                </a:lnTo>
                <a:lnTo>
                  <a:pt x="5330" y="692"/>
                </a:lnTo>
                <a:lnTo>
                  <a:pt x="5195" y="594"/>
                </a:lnTo>
                <a:lnTo>
                  <a:pt x="5055" y="501"/>
                </a:lnTo>
                <a:lnTo>
                  <a:pt x="4911" y="416"/>
                </a:lnTo>
                <a:lnTo>
                  <a:pt x="4762" y="339"/>
                </a:lnTo>
                <a:lnTo>
                  <a:pt x="4610" y="269"/>
                </a:lnTo>
                <a:lnTo>
                  <a:pt x="4454" y="206"/>
                </a:lnTo>
                <a:lnTo>
                  <a:pt x="4296" y="152"/>
                </a:lnTo>
                <a:lnTo>
                  <a:pt x="4136" y="106"/>
                </a:lnTo>
                <a:lnTo>
                  <a:pt x="3972" y="68"/>
                </a:lnTo>
                <a:lnTo>
                  <a:pt x="3807" y="38"/>
                </a:lnTo>
                <a:lnTo>
                  <a:pt x="3641" y="18"/>
                </a:lnTo>
                <a:lnTo>
                  <a:pt x="3474" y="5"/>
                </a:lnTo>
                <a:lnTo>
                  <a:pt x="3307" y="0"/>
                </a:lnTo>
                <a:lnTo>
                  <a:pt x="3139" y="5"/>
                </a:lnTo>
                <a:lnTo>
                  <a:pt x="2972" y="18"/>
                </a:lnTo>
                <a:lnTo>
                  <a:pt x="2806" y="38"/>
                </a:lnTo>
                <a:lnTo>
                  <a:pt x="2641" y="68"/>
                </a:lnTo>
                <a:lnTo>
                  <a:pt x="2478" y="106"/>
                </a:lnTo>
                <a:lnTo>
                  <a:pt x="2317" y="152"/>
                </a:lnTo>
                <a:lnTo>
                  <a:pt x="2158" y="206"/>
                </a:lnTo>
                <a:lnTo>
                  <a:pt x="2003" y="269"/>
                </a:lnTo>
                <a:lnTo>
                  <a:pt x="1850" y="339"/>
                </a:lnTo>
                <a:lnTo>
                  <a:pt x="1702" y="416"/>
                </a:lnTo>
                <a:lnTo>
                  <a:pt x="1558" y="501"/>
                </a:lnTo>
                <a:lnTo>
                  <a:pt x="1418" y="594"/>
                </a:lnTo>
                <a:lnTo>
                  <a:pt x="1283" y="692"/>
                </a:lnTo>
                <a:lnTo>
                  <a:pt x="1154" y="798"/>
                </a:lnTo>
                <a:lnTo>
                  <a:pt x="1029" y="910"/>
                </a:lnTo>
                <a:lnTo>
                  <a:pt x="911" y="1029"/>
                </a:lnTo>
                <a:lnTo>
                  <a:pt x="798" y="1153"/>
                </a:lnTo>
                <a:lnTo>
                  <a:pt x="693" y="1283"/>
                </a:lnTo>
                <a:lnTo>
                  <a:pt x="593" y="1418"/>
                </a:lnTo>
                <a:lnTo>
                  <a:pt x="501" y="1558"/>
                </a:lnTo>
                <a:lnTo>
                  <a:pt x="416" y="1702"/>
                </a:lnTo>
                <a:lnTo>
                  <a:pt x="338" y="1851"/>
                </a:lnTo>
                <a:lnTo>
                  <a:pt x="268" y="2003"/>
                </a:lnTo>
                <a:lnTo>
                  <a:pt x="206" y="2159"/>
                </a:lnTo>
                <a:lnTo>
                  <a:pt x="152" y="2317"/>
                </a:lnTo>
                <a:lnTo>
                  <a:pt x="106" y="2478"/>
                </a:lnTo>
                <a:lnTo>
                  <a:pt x="69" y="2641"/>
                </a:lnTo>
                <a:lnTo>
                  <a:pt x="39" y="2806"/>
                </a:lnTo>
                <a:lnTo>
                  <a:pt x="17" y="2972"/>
                </a:lnTo>
                <a:lnTo>
                  <a:pt x="5" y="3139"/>
                </a:lnTo>
                <a:lnTo>
                  <a:pt x="0" y="3307"/>
                </a:lnTo>
                <a:lnTo>
                  <a:pt x="5" y="3474"/>
                </a:lnTo>
                <a:lnTo>
                  <a:pt x="17" y="3641"/>
                </a:lnTo>
                <a:lnTo>
                  <a:pt x="39" y="3807"/>
                </a:lnTo>
                <a:lnTo>
                  <a:pt x="69" y="3972"/>
                </a:lnTo>
                <a:lnTo>
                  <a:pt x="106" y="4136"/>
                </a:lnTo>
                <a:lnTo>
                  <a:pt x="152" y="4297"/>
                </a:lnTo>
                <a:lnTo>
                  <a:pt x="206" y="4456"/>
                </a:lnTo>
                <a:lnTo>
                  <a:pt x="268" y="4610"/>
                </a:lnTo>
                <a:lnTo>
                  <a:pt x="338" y="4763"/>
                </a:lnTo>
                <a:lnTo>
                  <a:pt x="416" y="4911"/>
                </a:lnTo>
                <a:lnTo>
                  <a:pt x="501" y="5056"/>
                </a:lnTo>
                <a:lnTo>
                  <a:pt x="593" y="5195"/>
                </a:lnTo>
                <a:lnTo>
                  <a:pt x="693" y="5330"/>
                </a:lnTo>
                <a:lnTo>
                  <a:pt x="798" y="5460"/>
                </a:lnTo>
                <a:lnTo>
                  <a:pt x="911" y="5584"/>
                </a:lnTo>
                <a:lnTo>
                  <a:pt x="1029" y="5703"/>
                </a:lnTo>
                <a:lnTo>
                  <a:pt x="1154" y="5816"/>
                </a:lnTo>
                <a:lnTo>
                  <a:pt x="1283" y="5921"/>
                </a:lnTo>
                <a:lnTo>
                  <a:pt x="1418" y="6021"/>
                </a:lnTo>
                <a:lnTo>
                  <a:pt x="1558" y="6113"/>
                </a:lnTo>
                <a:lnTo>
                  <a:pt x="1702" y="6198"/>
                </a:lnTo>
                <a:lnTo>
                  <a:pt x="1850" y="6275"/>
                </a:lnTo>
                <a:lnTo>
                  <a:pt x="2003" y="6346"/>
                </a:lnTo>
                <a:lnTo>
                  <a:pt x="2158" y="6407"/>
                </a:lnTo>
                <a:lnTo>
                  <a:pt x="2317" y="6461"/>
                </a:lnTo>
                <a:lnTo>
                  <a:pt x="2478" y="6507"/>
                </a:lnTo>
                <a:lnTo>
                  <a:pt x="2641" y="6545"/>
                </a:lnTo>
                <a:lnTo>
                  <a:pt x="2806" y="6575"/>
                </a:lnTo>
                <a:lnTo>
                  <a:pt x="2972" y="6597"/>
                </a:lnTo>
                <a:lnTo>
                  <a:pt x="3139" y="6609"/>
                </a:lnTo>
                <a:lnTo>
                  <a:pt x="3307" y="6613"/>
                </a:lnTo>
                <a:lnTo>
                  <a:pt x="3474" y="6609"/>
                </a:lnTo>
                <a:lnTo>
                  <a:pt x="3641" y="6597"/>
                </a:lnTo>
                <a:lnTo>
                  <a:pt x="3807" y="6575"/>
                </a:lnTo>
                <a:lnTo>
                  <a:pt x="3972" y="6545"/>
                </a:lnTo>
                <a:lnTo>
                  <a:pt x="4136" y="6507"/>
                </a:lnTo>
                <a:lnTo>
                  <a:pt x="4296" y="6461"/>
                </a:lnTo>
                <a:lnTo>
                  <a:pt x="4454" y="6407"/>
                </a:lnTo>
                <a:lnTo>
                  <a:pt x="4610" y="6346"/>
                </a:lnTo>
                <a:lnTo>
                  <a:pt x="4762" y="6275"/>
                </a:lnTo>
                <a:lnTo>
                  <a:pt x="4911" y="6198"/>
                </a:lnTo>
                <a:lnTo>
                  <a:pt x="5055" y="6113"/>
                </a:lnTo>
                <a:lnTo>
                  <a:pt x="5195" y="6021"/>
                </a:lnTo>
                <a:lnTo>
                  <a:pt x="5330" y="5921"/>
                </a:lnTo>
                <a:lnTo>
                  <a:pt x="5460" y="5816"/>
                </a:lnTo>
                <a:lnTo>
                  <a:pt x="5584" y="5703"/>
                </a:lnTo>
                <a:lnTo>
                  <a:pt x="5703" y="5584"/>
                </a:lnTo>
                <a:lnTo>
                  <a:pt x="5815" y="5460"/>
                </a:lnTo>
                <a:lnTo>
                  <a:pt x="5921" y="5330"/>
                </a:lnTo>
                <a:lnTo>
                  <a:pt x="6019" y="5195"/>
                </a:lnTo>
                <a:lnTo>
                  <a:pt x="6112" y="5056"/>
                </a:lnTo>
                <a:lnTo>
                  <a:pt x="6197" y="4911"/>
                </a:lnTo>
                <a:lnTo>
                  <a:pt x="6274" y="4763"/>
                </a:lnTo>
                <a:lnTo>
                  <a:pt x="6344" y="4610"/>
                </a:lnTo>
                <a:lnTo>
                  <a:pt x="6407" y="4456"/>
                </a:lnTo>
                <a:lnTo>
                  <a:pt x="6461" y="4297"/>
                </a:lnTo>
                <a:lnTo>
                  <a:pt x="6507" y="4136"/>
                </a:lnTo>
                <a:lnTo>
                  <a:pt x="6545" y="3972"/>
                </a:lnTo>
                <a:lnTo>
                  <a:pt x="6575" y="3807"/>
                </a:lnTo>
                <a:lnTo>
                  <a:pt x="6595" y="3641"/>
                </a:lnTo>
                <a:lnTo>
                  <a:pt x="6608" y="3474"/>
                </a:lnTo>
                <a:lnTo>
                  <a:pt x="6613" y="3307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2" name="Freeform 6652"/>
          <p:cNvSpPr>
            <a:spLocks/>
          </p:cNvSpPr>
          <p:nvPr/>
        </p:nvSpPr>
        <p:spPr bwMode="auto">
          <a:xfrm>
            <a:off x="2912300" y="4945831"/>
            <a:ext cx="729633" cy="673696"/>
          </a:xfrm>
          <a:custGeom>
            <a:avLst/>
            <a:gdLst>
              <a:gd name="T0" fmla="*/ 7415 w 7432"/>
              <a:gd name="T1" fmla="*/ 3363 h 7433"/>
              <a:gd name="T2" fmla="*/ 7327 w 7432"/>
              <a:gd name="T3" fmla="*/ 2839 h 7433"/>
              <a:gd name="T4" fmla="*/ 7167 w 7432"/>
              <a:gd name="T5" fmla="*/ 2334 h 7433"/>
              <a:gd name="T6" fmla="*/ 6934 w 7432"/>
              <a:gd name="T7" fmla="*/ 1858 h 7433"/>
              <a:gd name="T8" fmla="*/ 6637 w 7432"/>
              <a:gd name="T9" fmla="*/ 1418 h 7433"/>
              <a:gd name="T10" fmla="*/ 6280 w 7432"/>
              <a:gd name="T11" fmla="*/ 1026 h 7433"/>
              <a:gd name="T12" fmla="*/ 5872 w 7432"/>
              <a:gd name="T13" fmla="*/ 688 h 7433"/>
              <a:gd name="T14" fmla="*/ 5419 w 7432"/>
              <a:gd name="T15" fmla="*/ 413 h 7433"/>
              <a:gd name="T16" fmla="*/ 4931 w 7432"/>
              <a:gd name="T17" fmla="*/ 204 h 7433"/>
              <a:gd name="T18" fmla="*/ 4419 w 7432"/>
              <a:gd name="T19" fmla="*/ 66 h 7433"/>
              <a:gd name="T20" fmla="*/ 3893 w 7432"/>
              <a:gd name="T21" fmla="*/ 4 h 7433"/>
              <a:gd name="T22" fmla="*/ 3363 w 7432"/>
              <a:gd name="T23" fmla="*/ 16 h 7433"/>
              <a:gd name="T24" fmla="*/ 2841 w 7432"/>
              <a:gd name="T25" fmla="*/ 104 h 7433"/>
              <a:gd name="T26" fmla="*/ 2336 w 7432"/>
              <a:gd name="T27" fmla="*/ 266 h 7433"/>
              <a:gd name="T28" fmla="*/ 1858 w 7432"/>
              <a:gd name="T29" fmla="*/ 498 h 7433"/>
              <a:gd name="T30" fmla="*/ 1419 w 7432"/>
              <a:gd name="T31" fmla="*/ 795 h 7433"/>
              <a:gd name="T32" fmla="*/ 1026 w 7432"/>
              <a:gd name="T33" fmla="*/ 1151 h 7433"/>
              <a:gd name="T34" fmla="*/ 689 w 7432"/>
              <a:gd name="T35" fmla="*/ 1560 h 7433"/>
              <a:gd name="T36" fmla="*/ 414 w 7432"/>
              <a:gd name="T37" fmla="*/ 2013 h 7433"/>
              <a:gd name="T38" fmla="*/ 205 w 7432"/>
              <a:gd name="T39" fmla="*/ 2500 h 7433"/>
              <a:gd name="T40" fmla="*/ 68 w 7432"/>
              <a:gd name="T41" fmla="*/ 3012 h 7433"/>
              <a:gd name="T42" fmla="*/ 4 w 7432"/>
              <a:gd name="T43" fmla="*/ 3539 h 7433"/>
              <a:gd name="T44" fmla="*/ 17 w 7432"/>
              <a:gd name="T45" fmla="*/ 4070 h 7433"/>
              <a:gd name="T46" fmla="*/ 105 w 7432"/>
              <a:gd name="T47" fmla="*/ 4592 h 7433"/>
              <a:gd name="T48" fmla="*/ 266 w 7432"/>
              <a:gd name="T49" fmla="*/ 5097 h 7433"/>
              <a:gd name="T50" fmla="*/ 498 w 7432"/>
              <a:gd name="T51" fmla="*/ 5574 h 7433"/>
              <a:gd name="T52" fmla="*/ 795 w 7432"/>
              <a:gd name="T53" fmla="*/ 6013 h 7433"/>
              <a:gd name="T54" fmla="*/ 1152 w 7432"/>
              <a:gd name="T55" fmla="*/ 6405 h 7433"/>
              <a:gd name="T56" fmla="*/ 1561 w 7432"/>
              <a:gd name="T57" fmla="*/ 6743 h 7433"/>
              <a:gd name="T58" fmla="*/ 2014 w 7432"/>
              <a:gd name="T59" fmla="*/ 7019 h 7433"/>
              <a:gd name="T60" fmla="*/ 2500 w 7432"/>
              <a:gd name="T61" fmla="*/ 7228 h 7433"/>
              <a:gd name="T62" fmla="*/ 3013 w 7432"/>
              <a:gd name="T63" fmla="*/ 7365 h 7433"/>
              <a:gd name="T64" fmla="*/ 3539 w 7432"/>
              <a:gd name="T65" fmla="*/ 7429 h 7433"/>
              <a:gd name="T66" fmla="*/ 4070 w 7432"/>
              <a:gd name="T67" fmla="*/ 7415 h 7433"/>
              <a:gd name="T68" fmla="*/ 4592 w 7432"/>
              <a:gd name="T69" fmla="*/ 7327 h 7433"/>
              <a:gd name="T70" fmla="*/ 5097 w 7432"/>
              <a:gd name="T71" fmla="*/ 7166 h 7433"/>
              <a:gd name="T72" fmla="*/ 5575 w 7432"/>
              <a:gd name="T73" fmla="*/ 6935 h 7433"/>
              <a:gd name="T74" fmla="*/ 6013 w 7432"/>
              <a:gd name="T75" fmla="*/ 6637 h 7433"/>
              <a:gd name="T76" fmla="*/ 6405 w 7432"/>
              <a:gd name="T77" fmla="*/ 6280 h 7433"/>
              <a:gd name="T78" fmla="*/ 6743 w 7432"/>
              <a:gd name="T79" fmla="*/ 5872 h 7433"/>
              <a:gd name="T80" fmla="*/ 7019 w 7432"/>
              <a:gd name="T81" fmla="*/ 5419 h 7433"/>
              <a:gd name="T82" fmla="*/ 7228 w 7432"/>
              <a:gd name="T83" fmla="*/ 4931 h 7433"/>
              <a:gd name="T84" fmla="*/ 7365 w 7432"/>
              <a:gd name="T85" fmla="*/ 4419 h 7433"/>
              <a:gd name="T86" fmla="*/ 7428 w 7432"/>
              <a:gd name="T87" fmla="*/ 3892 h 7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432" h="7433">
                <a:moveTo>
                  <a:pt x="7432" y="3716"/>
                </a:moveTo>
                <a:lnTo>
                  <a:pt x="7428" y="3539"/>
                </a:lnTo>
                <a:lnTo>
                  <a:pt x="7415" y="3363"/>
                </a:lnTo>
                <a:lnTo>
                  <a:pt x="7394" y="3187"/>
                </a:lnTo>
                <a:lnTo>
                  <a:pt x="7365" y="3012"/>
                </a:lnTo>
                <a:lnTo>
                  <a:pt x="7327" y="2839"/>
                </a:lnTo>
                <a:lnTo>
                  <a:pt x="7281" y="2669"/>
                </a:lnTo>
                <a:lnTo>
                  <a:pt x="7228" y="2500"/>
                </a:lnTo>
                <a:lnTo>
                  <a:pt x="7167" y="2334"/>
                </a:lnTo>
                <a:lnTo>
                  <a:pt x="7097" y="2172"/>
                </a:lnTo>
                <a:lnTo>
                  <a:pt x="7019" y="2013"/>
                </a:lnTo>
                <a:lnTo>
                  <a:pt x="6934" y="1858"/>
                </a:lnTo>
                <a:lnTo>
                  <a:pt x="6843" y="1706"/>
                </a:lnTo>
                <a:lnTo>
                  <a:pt x="6743" y="1560"/>
                </a:lnTo>
                <a:lnTo>
                  <a:pt x="6637" y="1418"/>
                </a:lnTo>
                <a:lnTo>
                  <a:pt x="6524" y="1282"/>
                </a:lnTo>
                <a:lnTo>
                  <a:pt x="6405" y="1151"/>
                </a:lnTo>
                <a:lnTo>
                  <a:pt x="6280" y="1026"/>
                </a:lnTo>
                <a:lnTo>
                  <a:pt x="6149" y="907"/>
                </a:lnTo>
                <a:lnTo>
                  <a:pt x="6013" y="795"/>
                </a:lnTo>
                <a:lnTo>
                  <a:pt x="5872" y="688"/>
                </a:lnTo>
                <a:lnTo>
                  <a:pt x="5725" y="590"/>
                </a:lnTo>
                <a:lnTo>
                  <a:pt x="5575" y="498"/>
                </a:lnTo>
                <a:lnTo>
                  <a:pt x="5419" y="413"/>
                </a:lnTo>
                <a:lnTo>
                  <a:pt x="5260" y="336"/>
                </a:lnTo>
                <a:lnTo>
                  <a:pt x="5097" y="266"/>
                </a:lnTo>
                <a:lnTo>
                  <a:pt x="4931" y="204"/>
                </a:lnTo>
                <a:lnTo>
                  <a:pt x="4763" y="150"/>
                </a:lnTo>
                <a:lnTo>
                  <a:pt x="4592" y="104"/>
                </a:lnTo>
                <a:lnTo>
                  <a:pt x="4419" y="66"/>
                </a:lnTo>
                <a:lnTo>
                  <a:pt x="4245" y="38"/>
                </a:lnTo>
                <a:lnTo>
                  <a:pt x="4070" y="16"/>
                </a:lnTo>
                <a:lnTo>
                  <a:pt x="3893" y="4"/>
                </a:lnTo>
                <a:lnTo>
                  <a:pt x="3716" y="0"/>
                </a:lnTo>
                <a:lnTo>
                  <a:pt x="3539" y="4"/>
                </a:lnTo>
                <a:lnTo>
                  <a:pt x="3363" y="16"/>
                </a:lnTo>
                <a:lnTo>
                  <a:pt x="3188" y="38"/>
                </a:lnTo>
                <a:lnTo>
                  <a:pt x="3013" y="66"/>
                </a:lnTo>
                <a:lnTo>
                  <a:pt x="2841" y="104"/>
                </a:lnTo>
                <a:lnTo>
                  <a:pt x="2669" y="150"/>
                </a:lnTo>
                <a:lnTo>
                  <a:pt x="2500" y="204"/>
                </a:lnTo>
                <a:lnTo>
                  <a:pt x="2336" y="266"/>
                </a:lnTo>
                <a:lnTo>
                  <a:pt x="2173" y="336"/>
                </a:lnTo>
                <a:lnTo>
                  <a:pt x="2014" y="413"/>
                </a:lnTo>
                <a:lnTo>
                  <a:pt x="1858" y="498"/>
                </a:lnTo>
                <a:lnTo>
                  <a:pt x="1708" y="590"/>
                </a:lnTo>
                <a:lnTo>
                  <a:pt x="1561" y="688"/>
                </a:lnTo>
                <a:lnTo>
                  <a:pt x="1419" y="795"/>
                </a:lnTo>
                <a:lnTo>
                  <a:pt x="1282" y="907"/>
                </a:lnTo>
                <a:lnTo>
                  <a:pt x="1152" y="1026"/>
                </a:lnTo>
                <a:lnTo>
                  <a:pt x="1026" y="1151"/>
                </a:lnTo>
                <a:lnTo>
                  <a:pt x="908" y="1282"/>
                </a:lnTo>
                <a:lnTo>
                  <a:pt x="795" y="1418"/>
                </a:lnTo>
                <a:lnTo>
                  <a:pt x="689" y="1560"/>
                </a:lnTo>
                <a:lnTo>
                  <a:pt x="590" y="1706"/>
                </a:lnTo>
                <a:lnTo>
                  <a:pt x="498" y="1858"/>
                </a:lnTo>
                <a:lnTo>
                  <a:pt x="414" y="2013"/>
                </a:lnTo>
                <a:lnTo>
                  <a:pt x="336" y="2172"/>
                </a:lnTo>
                <a:lnTo>
                  <a:pt x="266" y="2334"/>
                </a:lnTo>
                <a:lnTo>
                  <a:pt x="205" y="2500"/>
                </a:lnTo>
                <a:lnTo>
                  <a:pt x="151" y="2669"/>
                </a:lnTo>
                <a:lnTo>
                  <a:pt x="105" y="2839"/>
                </a:lnTo>
                <a:lnTo>
                  <a:pt x="68" y="3012"/>
                </a:lnTo>
                <a:lnTo>
                  <a:pt x="38" y="3187"/>
                </a:lnTo>
                <a:lnTo>
                  <a:pt x="17" y="3363"/>
                </a:lnTo>
                <a:lnTo>
                  <a:pt x="4" y="3539"/>
                </a:lnTo>
                <a:lnTo>
                  <a:pt x="0" y="3716"/>
                </a:lnTo>
                <a:lnTo>
                  <a:pt x="4" y="3892"/>
                </a:lnTo>
                <a:lnTo>
                  <a:pt x="17" y="4070"/>
                </a:lnTo>
                <a:lnTo>
                  <a:pt x="38" y="4245"/>
                </a:lnTo>
                <a:lnTo>
                  <a:pt x="68" y="4419"/>
                </a:lnTo>
                <a:lnTo>
                  <a:pt x="105" y="4592"/>
                </a:lnTo>
                <a:lnTo>
                  <a:pt x="151" y="4763"/>
                </a:lnTo>
                <a:lnTo>
                  <a:pt x="205" y="4931"/>
                </a:lnTo>
                <a:lnTo>
                  <a:pt x="266" y="5097"/>
                </a:lnTo>
                <a:lnTo>
                  <a:pt x="336" y="5260"/>
                </a:lnTo>
                <a:lnTo>
                  <a:pt x="414" y="5419"/>
                </a:lnTo>
                <a:lnTo>
                  <a:pt x="498" y="5574"/>
                </a:lnTo>
                <a:lnTo>
                  <a:pt x="590" y="5725"/>
                </a:lnTo>
                <a:lnTo>
                  <a:pt x="689" y="5872"/>
                </a:lnTo>
                <a:lnTo>
                  <a:pt x="795" y="6013"/>
                </a:lnTo>
                <a:lnTo>
                  <a:pt x="908" y="6150"/>
                </a:lnTo>
                <a:lnTo>
                  <a:pt x="1026" y="6280"/>
                </a:lnTo>
                <a:lnTo>
                  <a:pt x="1152" y="6405"/>
                </a:lnTo>
                <a:lnTo>
                  <a:pt x="1282" y="6525"/>
                </a:lnTo>
                <a:lnTo>
                  <a:pt x="1419" y="6637"/>
                </a:lnTo>
                <a:lnTo>
                  <a:pt x="1561" y="6743"/>
                </a:lnTo>
                <a:lnTo>
                  <a:pt x="1708" y="6843"/>
                </a:lnTo>
                <a:lnTo>
                  <a:pt x="1858" y="6935"/>
                </a:lnTo>
                <a:lnTo>
                  <a:pt x="2014" y="7019"/>
                </a:lnTo>
                <a:lnTo>
                  <a:pt x="2173" y="7097"/>
                </a:lnTo>
                <a:lnTo>
                  <a:pt x="2336" y="7166"/>
                </a:lnTo>
                <a:lnTo>
                  <a:pt x="2500" y="7228"/>
                </a:lnTo>
                <a:lnTo>
                  <a:pt x="2669" y="7282"/>
                </a:lnTo>
                <a:lnTo>
                  <a:pt x="2841" y="7327"/>
                </a:lnTo>
                <a:lnTo>
                  <a:pt x="3013" y="7365"/>
                </a:lnTo>
                <a:lnTo>
                  <a:pt x="3188" y="7395"/>
                </a:lnTo>
                <a:lnTo>
                  <a:pt x="3363" y="7415"/>
                </a:lnTo>
                <a:lnTo>
                  <a:pt x="3539" y="7429"/>
                </a:lnTo>
                <a:lnTo>
                  <a:pt x="3716" y="7433"/>
                </a:lnTo>
                <a:lnTo>
                  <a:pt x="3893" y="7429"/>
                </a:lnTo>
                <a:lnTo>
                  <a:pt x="4070" y="7415"/>
                </a:lnTo>
                <a:lnTo>
                  <a:pt x="4245" y="7395"/>
                </a:lnTo>
                <a:lnTo>
                  <a:pt x="4419" y="7365"/>
                </a:lnTo>
                <a:lnTo>
                  <a:pt x="4592" y="7327"/>
                </a:lnTo>
                <a:lnTo>
                  <a:pt x="4763" y="7282"/>
                </a:lnTo>
                <a:lnTo>
                  <a:pt x="4931" y="7228"/>
                </a:lnTo>
                <a:lnTo>
                  <a:pt x="5097" y="7166"/>
                </a:lnTo>
                <a:lnTo>
                  <a:pt x="5260" y="7097"/>
                </a:lnTo>
                <a:lnTo>
                  <a:pt x="5419" y="7019"/>
                </a:lnTo>
                <a:lnTo>
                  <a:pt x="5575" y="6935"/>
                </a:lnTo>
                <a:lnTo>
                  <a:pt x="5725" y="6843"/>
                </a:lnTo>
                <a:lnTo>
                  <a:pt x="5872" y="6743"/>
                </a:lnTo>
                <a:lnTo>
                  <a:pt x="6013" y="6637"/>
                </a:lnTo>
                <a:lnTo>
                  <a:pt x="6149" y="6525"/>
                </a:lnTo>
                <a:lnTo>
                  <a:pt x="6280" y="6405"/>
                </a:lnTo>
                <a:lnTo>
                  <a:pt x="6405" y="6280"/>
                </a:lnTo>
                <a:lnTo>
                  <a:pt x="6524" y="6150"/>
                </a:lnTo>
                <a:lnTo>
                  <a:pt x="6637" y="6013"/>
                </a:lnTo>
                <a:lnTo>
                  <a:pt x="6743" y="5872"/>
                </a:lnTo>
                <a:lnTo>
                  <a:pt x="6843" y="5725"/>
                </a:lnTo>
                <a:lnTo>
                  <a:pt x="6934" y="5574"/>
                </a:lnTo>
                <a:lnTo>
                  <a:pt x="7019" y="5419"/>
                </a:lnTo>
                <a:lnTo>
                  <a:pt x="7097" y="5260"/>
                </a:lnTo>
                <a:lnTo>
                  <a:pt x="7167" y="5097"/>
                </a:lnTo>
                <a:lnTo>
                  <a:pt x="7228" y="4931"/>
                </a:lnTo>
                <a:lnTo>
                  <a:pt x="7281" y="4763"/>
                </a:lnTo>
                <a:lnTo>
                  <a:pt x="7327" y="4592"/>
                </a:lnTo>
                <a:lnTo>
                  <a:pt x="7365" y="4419"/>
                </a:lnTo>
                <a:lnTo>
                  <a:pt x="7394" y="4245"/>
                </a:lnTo>
                <a:lnTo>
                  <a:pt x="7415" y="4070"/>
                </a:lnTo>
                <a:lnTo>
                  <a:pt x="7428" y="3892"/>
                </a:lnTo>
                <a:lnTo>
                  <a:pt x="7432" y="3716"/>
                </a:lnTo>
                <a:close/>
              </a:path>
            </a:pathLst>
          </a:custGeom>
          <a:noFill/>
          <a:ln w="1270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3" name="Line 6656"/>
          <p:cNvSpPr>
            <a:spLocks noChangeShapeType="1"/>
          </p:cNvSpPr>
          <p:nvPr/>
        </p:nvSpPr>
        <p:spPr bwMode="auto">
          <a:xfrm flipH="1">
            <a:off x="3672194" y="5464409"/>
            <a:ext cx="100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4" name="Line 6657"/>
          <p:cNvSpPr>
            <a:spLocks noChangeShapeType="1"/>
          </p:cNvSpPr>
          <p:nvPr/>
        </p:nvSpPr>
        <p:spPr bwMode="auto">
          <a:xfrm>
            <a:off x="3682280" y="5097907"/>
            <a:ext cx="0" cy="3665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5" name="Line 6658"/>
          <p:cNvSpPr>
            <a:spLocks noChangeShapeType="1"/>
          </p:cNvSpPr>
          <p:nvPr/>
        </p:nvSpPr>
        <p:spPr bwMode="auto">
          <a:xfrm flipH="1">
            <a:off x="3672194" y="5464409"/>
            <a:ext cx="100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6" name="Line 6659"/>
          <p:cNvSpPr>
            <a:spLocks noChangeShapeType="1"/>
          </p:cNvSpPr>
          <p:nvPr/>
        </p:nvSpPr>
        <p:spPr bwMode="auto">
          <a:xfrm>
            <a:off x="3672193" y="5097907"/>
            <a:ext cx="1680" cy="3665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7" name="Line 6660"/>
          <p:cNvSpPr>
            <a:spLocks noChangeShapeType="1"/>
          </p:cNvSpPr>
          <p:nvPr/>
        </p:nvSpPr>
        <p:spPr bwMode="auto">
          <a:xfrm flipH="1">
            <a:off x="3672194" y="5097908"/>
            <a:ext cx="10087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8" name="Line 6661"/>
          <p:cNvSpPr>
            <a:spLocks noChangeShapeType="1"/>
          </p:cNvSpPr>
          <p:nvPr/>
        </p:nvSpPr>
        <p:spPr bwMode="auto">
          <a:xfrm flipH="1">
            <a:off x="3672194" y="5097908"/>
            <a:ext cx="10087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29" name="Line 6662"/>
          <p:cNvSpPr>
            <a:spLocks noChangeShapeType="1"/>
          </p:cNvSpPr>
          <p:nvPr/>
        </p:nvSpPr>
        <p:spPr bwMode="auto">
          <a:xfrm>
            <a:off x="3825182" y="5464409"/>
            <a:ext cx="840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0" name="Line 6663"/>
          <p:cNvSpPr>
            <a:spLocks noChangeShapeType="1"/>
          </p:cNvSpPr>
          <p:nvPr/>
        </p:nvSpPr>
        <p:spPr bwMode="auto">
          <a:xfrm>
            <a:off x="3825182" y="5464409"/>
            <a:ext cx="840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1" name="Line 6664"/>
          <p:cNvSpPr>
            <a:spLocks noChangeShapeType="1"/>
          </p:cNvSpPr>
          <p:nvPr/>
        </p:nvSpPr>
        <p:spPr bwMode="auto">
          <a:xfrm flipV="1">
            <a:off x="3825182" y="5097907"/>
            <a:ext cx="1681" cy="3665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2" name="Line 6665"/>
          <p:cNvSpPr>
            <a:spLocks noChangeShapeType="1"/>
          </p:cNvSpPr>
          <p:nvPr/>
        </p:nvSpPr>
        <p:spPr bwMode="auto">
          <a:xfrm>
            <a:off x="3825182" y="5097908"/>
            <a:ext cx="8407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3" name="Line 6666"/>
          <p:cNvSpPr>
            <a:spLocks noChangeShapeType="1"/>
          </p:cNvSpPr>
          <p:nvPr/>
        </p:nvSpPr>
        <p:spPr bwMode="auto">
          <a:xfrm flipV="1">
            <a:off x="3833587" y="5097907"/>
            <a:ext cx="3363" cy="3665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4" name="Line 6667"/>
          <p:cNvSpPr>
            <a:spLocks noChangeShapeType="1"/>
          </p:cNvSpPr>
          <p:nvPr/>
        </p:nvSpPr>
        <p:spPr bwMode="auto">
          <a:xfrm>
            <a:off x="3825182" y="5097908"/>
            <a:ext cx="8407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5" name="Line 6668"/>
          <p:cNvSpPr>
            <a:spLocks noChangeShapeType="1"/>
          </p:cNvSpPr>
          <p:nvPr/>
        </p:nvSpPr>
        <p:spPr bwMode="auto">
          <a:xfrm>
            <a:off x="3601585" y="5444640"/>
            <a:ext cx="52116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6" name="Line 6669"/>
          <p:cNvSpPr>
            <a:spLocks noChangeShapeType="1"/>
          </p:cNvSpPr>
          <p:nvPr/>
        </p:nvSpPr>
        <p:spPr bwMode="auto">
          <a:xfrm flipH="1">
            <a:off x="3601585" y="5117678"/>
            <a:ext cx="52116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7" name="Line 6670"/>
          <p:cNvSpPr>
            <a:spLocks noChangeShapeType="1"/>
          </p:cNvSpPr>
          <p:nvPr/>
        </p:nvSpPr>
        <p:spPr bwMode="auto">
          <a:xfrm flipH="1">
            <a:off x="3843675" y="5117678"/>
            <a:ext cx="63885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8" name="Line 6671"/>
          <p:cNvSpPr>
            <a:spLocks noChangeShapeType="1"/>
          </p:cNvSpPr>
          <p:nvPr/>
        </p:nvSpPr>
        <p:spPr bwMode="auto">
          <a:xfrm>
            <a:off x="3843675" y="5444640"/>
            <a:ext cx="63885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39" name="Line 6672"/>
          <p:cNvSpPr>
            <a:spLocks noChangeShapeType="1"/>
          </p:cNvSpPr>
          <p:nvPr/>
        </p:nvSpPr>
        <p:spPr bwMode="auto">
          <a:xfrm flipH="1">
            <a:off x="3843675" y="5447680"/>
            <a:ext cx="6724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0" name="Line 6673"/>
          <p:cNvSpPr>
            <a:spLocks noChangeShapeType="1"/>
          </p:cNvSpPr>
          <p:nvPr/>
        </p:nvSpPr>
        <p:spPr bwMode="auto">
          <a:xfrm>
            <a:off x="3599904" y="5117677"/>
            <a:ext cx="5884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1" name="Line 6674"/>
          <p:cNvSpPr>
            <a:spLocks noChangeShapeType="1"/>
          </p:cNvSpPr>
          <p:nvPr/>
        </p:nvSpPr>
        <p:spPr bwMode="auto">
          <a:xfrm flipH="1">
            <a:off x="3599904" y="5447680"/>
            <a:ext cx="5884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2" name="Line 6675"/>
          <p:cNvSpPr>
            <a:spLocks noChangeShapeType="1"/>
          </p:cNvSpPr>
          <p:nvPr/>
        </p:nvSpPr>
        <p:spPr bwMode="auto">
          <a:xfrm>
            <a:off x="3843675" y="5117677"/>
            <a:ext cx="6724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3" name="Line 6997"/>
          <p:cNvSpPr>
            <a:spLocks noChangeShapeType="1"/>
          </p:cNvSpPr>
          <p:nvPr/>
        </p:nvSpPr>
        <p:spPr bwMode="auto">
          <a:xfrm>
            <a:off x="3678919" y="5444639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4" name="Line 6998"/>
          <p:cNvSpPr>
            <a:spLocks noChangeShapeType="1"/>
          </p:cNvSpPr>
          <p:nvPr/>
        </p:nvSpPr>
        <p:spPr bwMode="auto">
          <a:xfrm>
            <a:off x="3685643" y="5444639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5" name="Line 6999"/>
          <p:cNvSpPr>
            <a:spLocks noChangeShapeType="1"/>
          </p:cNvSpPr>
          <p:nvPr/>
        </p:nvSpPr>
        <p:spPr bwMode="auto">
          <a:xfrm>
            <a:off x="3825182" y="5444639"/>
            <a:ext cx="504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6" name="Line 7000"/>
          <p:cNvSpPr>
            <a:spLocks noChangeShapeType="1"/>
          </p:cNvSpPr>
          <p:nvPr/>
        </p:nvSpPr>
        <p:spPr bwMode="auto">
          <a:xfrm>
            <a:off x="3678919" y="511767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7" name="Line 7001"/>
          <p:cNvSpPr>
            <a:spLocks noChangeShapeType="1"/>
          </p:cNvSpPr>
          <p:nvPr/>
        </p:nvSpPr>
        <p:spPr bwMode="auto">
          <a:xfrm>
            <a:off x="3678919" y="5135926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8" name="Line 7002"/>
          <p:cNvSpPr>
            <a:spLocks noChangeShapeType="1"/>
          </p:cNvSpPr>
          <p:nvPr/>
        </p:nvSpPr>
        <p:spPr bwMode="auto">
          <a:xfrm>
            <a:off x="3678919" y="5152654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49" name="Line 7003"/>
          <p:cNvSpPr>
            <a:spLocks noChangeShapeType="1"/>
          </p:cNvSpPr>
          <p:nvPr/>
        </p:nvSpPr>
        <p:spPr bwMode="auto">
          <a:xfrm>
            <a:off x="3678919" y="5169383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0" name="Line 7004"/>
          <p:cNvSpPr>
            <a:spLocks noChangeShapeType="1"/>
          </p:cNvSpPr>
          <p:nvPr/>
        </p:nvSpPr>
        <p:spPr bwMode="auto">
          <a:xfrm>
            <a:off x="3678919" y="5187633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1" name="Line 7005"/>
          <p:cNvSpPr>
            <a:spLocks noChangeShapeType="1"/>
          </p:cNvSpPr>
          <p:nvPr/>
        </p:nvSpPr>
        <p:spPr bwMode="auto">
          <a:xfrm>
            <a:off x="3678919" y="5205881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2" name="Line 7006"/>
          <p:cNvSpPr>
            <a:spLocks noChangeShapeType="1"/>
          </p:cNvSpPr>
          <p:nvPr/>
        </p:nvSpPr>
        <p:spPr bwMode="auto">
          <a:xfrm>
            <a:off x="3678919" y="5222609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3" name="Line 7007"/>
          <p:cNvSpPr>
            <a:spLocks noChangeShapeType="1"/>
          </p:cNvSpPr>
          <p:nvPr/>
        </p:nvSpPr>
        <p:spPr bwMode="auto">
          <a:xfrm>
            <a:off x="3678919" y="524085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4" name="Line 7008"/>
          <p:cNvSpPr>
            <a:spLocks noChangeShapeType="1"/>
          </p:cNvSpPr>
          <p:nvPr/>
        </p:nvSpPr>
        <p:spPr bwMode="auto">
          <a:xfrm>
            <a:off x="3678919" y="525758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5" name="Line 7009"/>
          <p:cNvSpPr>
            <a:spLocks noChangeShapeType="1"/>
          </p:cNvSpPr>
          <p:nvPr/>
        </p:nvSpPr>
        <p:spPr bwMode="auto">
          <a:xfrm>
            <a:off x="3678919" y="5275835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6" name="Line 7010"/>
          <p:cNvSpPr>
            <a:spLocks noChangeShapeType="1"/>
          </p:cNvSpPr>
          <p:nvPr/>
        </p:nvSpPr>
        <p:spPr bwMode="auto">
          <a:xfrm>
            <a:off x="3678919" y="5294084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7" name="Line 7011"/>
          <p:cNvSpPr>
            <a:spLocks noChangeShapeType="1"/>
          </p:cNvSpPr>
          <p:nvPr/>
        </p:nvSpPr>
        <p:spPr bwMode="auto">
          <a:xfrm>
            <a:off x="3678919" y="5310813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8" name="Line 7012"/>
          <p:cNvSpPr>
            <a:spLocks noChangeShapeType="1"/>
          </p:cNvSpPr>
          <p:nvPr/>
        </p:nvSpPr>
        <p:spPr bwMode="auto">
          <a:xfrm>
            <a:off x="3678919" y="5329062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59" name="Line 7013"/>
          <p:cNvSpPr>
            <a:spLocks noChangeShapeType="1"/>
          </p:cNvSpPr>
          <p:nvPr/>
        </p:nvSpPr>
        <p:spPr bwMode="auto">
          <a:xfrm>
            <a:off x="3678919" y="5345791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0" name="Line 7014"/>
          <p:cNvSpPr>
            <a:spLocks noChangeShapeType="1"/>
          </p:cNvSpPr>
          <p:nvPr/>
        </p:nvSpPr>
        <p:spPr bwMode="auto">
          <a:xfrm>
            <a:off x="3678919" y="5364039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1" name="Line 7015"/>
          <p:cNvSpPr>
            <a:spLocks noChangeShapeType="1"/>
          </p:cNvSpPr>
          <p:nvPr/>
        </p:nvSpPr>
        <p:spPr bwMode="auto">
          <a:xfrm>
            <a:off x="3678919" y="5382289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2" name="Line 7016"/>
          <p:cNvSpPr>
            <a:spLocks noChangeShapeType="1"/>
          </p:cNvSpPr>
          <p:nvPr/>
        </p:nvSpPr>
        <p:spPr bwMode="auto">
          <a:xfrm>
            <a:off x="3678919" y="539901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3" name="Line 7017"/>
          <p:cNvSpPr>
            <a:spLocks noChangeShapeType="1"/>
          </p:cNvSpPr>
          <p:nvPr/>
        </p:nvSpPr>
        <p:spPr bwMode="auto">
          <a:xfrm>
            <a:off x="3678919" y="5417266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4" name="Line 7018"/>
          <p:cNvSpPr>
            <a:spLocks noChangeShapeType="1"/>
          </p:cNvSpPr>
          <p:nvPr/>
        </p:nvSpPr>
        <p:spPr bwMode="auto">
          <a:xfrm>
            <a:off x="3678919" y="5437036"/>
            <a:ext cx="0" cy="76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5" name="Line 7019"/>
          <p:cNvSpPr>
            <a:spLocks noChangeShapeType="1"/>
          </p:cNvSpPr>
          <p:nvPr/>
        </p:nvSpPr>
        <p:spPr bwMode="auto">
          <a:xfrm flipV="1">
            <a:off x="3830225" y="5437036"/>
            <a:ext cx="1680" cy="76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6" name="Line 7020"/>
          <p:cNvSpPr>
            <a:spLocks noChangeShapeType="1"/>
          </p:cNvSpPr>
          <p:nvPr/>
        </p:nvSpPr>
        <p:spPr bwMode="auto">
          <a:xfrm flipV="1">
            <a:off x="3830225" y="5417266"/>
            <a:ext cx="168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7" name="Line 7036"/>
          <p:cNvSpPr>
            <a:spLocks noChangeShapeType="1"/>
          </p:cNvSpPr>
          <p:nvPr/>
        </p:nvSpPr>
        <p:spPr bwMode="auto">
          <a:xfrm flipV="1">
            <a:off x="3830225" y="5135926"/>
            <a:ext cx="168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8" name="Line 7037"/>
          <p:cNvSpPr>
            <a:spLocks noChangeShapeType="1"/>
          </p:cNvSpPr>
          <p:nvPr/>
        </p:nvSpPr>
        <p:spPr bwMode="auto">
          <a:xfrm flipV="1">
            <a:off x="3830225" y="5117678"/>
            <a:ext cx="168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69" name="Line 7038"/>
          <p:cNvSpPr>
            <a:spLocks noChangeShapeType="1"/>
          </p:cNvSpPr>
          <p:nvPr/>
        </p:nvSpPr>
        <p:spPr bwMode="auto">
          <a:xfrm flipH="1">
            <a:off x="3825182" y="5117678"/>
            <a:ext cx="5044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0" name="Line 7039"/>
          <p:cNvSpPr>
            <a:spLocks noChangeShapeType="1"/>
          </p:cNvSpPr>
          <p:nvPr/>
        </p:nvSpPr>
        <p:spPr bwMode="auto">
          <a:xfrm flipH="1">
            <a:off x="3685643" y="5117678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1" name="Line 7040"/>
          <p:cNvSpPr>
            <a:spLocks noChangeShapeType="1"/>
          </p:cNvSpPr>
          <p:nvPr/>
        </p:nvSpPr>
        <p:spPr bwMode="auto">
          <a:xfrm flipH="1">
            <a:off x="3678919" y="5117678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2" name="Line 7041"/>
          <p:cNvSpPr>
            <a:spLocks noChangeShapeType="1"/>
          </p:cNvSpPr>
          <p:nvPr/>
        </p:nvSpPr>
        <p:spPr bwMode="auto">
          <a:xfrm flipV="1">
            <a:off x="3678919" y="5437036"/>
            <a:ext cx="0" cy="76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3" name="Line 7042"/>
          <p:cNvSpPr>
            <a:spLocks noChangeShapeType="1"/>
          </p:cNvSpPr>
          <p:nvPr/>
        </p:nvSpPr>
        <p:spPr bwMode="auto">
          <a:xfrm flipV="1">
            <a:off x="3678919" y="5417266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4" name="Line 7043"/>
          <p:cNvSpPr>
            <a:spLocks noChangeShapeType="1"/>
          </p:cNvSpPr>
          <p:nvPr/>
        </p:nvSpPr>
        <p:spPr bwMode="auto">
          <a:xfrm flipV="1">
            <a:off x="3678919" y="539901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5" name="Line 7044"/>
          <p:cNvSpPr>
            <a:spLocks noChangeShapeType="1"/>
          </p:cNvSpPr>
          <p:nvPr/>
        </p:nvSpPr>
        <p:spPr bwMode="auto">
          <a:xfrm flipV="1">
            <a:off x="3678919" y="5382289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6" name="Line 7045"/>
          <p:cNvSpPr>
            <a:spLocks noChangeShapeType="1"/>
          </p:cNvSpPr>
          <p:nvPr/>
        </p:nvSpPr>
        <p:spPr bwMode="auto">
          <a:xfrm flipV="1">
            <a:off x="3678919" y="5364039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7" name="Line 7046"/>
          <p:cNvSpPr>
            <a:spLocks noChangeShapeType="1"/>
          </p:cNvSpPr>
          <p:nvPr/>
        </p:nvSpPr>
        <p:spPr bwMode="auto">
          <a:xfrm flipV="1">
            <a:off x="3678919" y="5345791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8" name="Line 7047"/>
          <p:cNvSpPr>
            <a:spLocks noChangeShapeType="1"/>
          </p:cNvSpPr>
          <p:nvPr/>
        </p:nvSpPr>
        <p:spPr bwMode="auto">
          <a:xfrm flipV="1">
            <a:off x="3678919" y="5329062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79" name="Line 7048"/>
          <p:cNvSpPr>
            <a:spLocks noChangeShapeType="1"/>
          </p:cNvSpPr>
          <p:nvPr/>
        </p:nvSpPr>
        <p:spPr bwMode="auto">
          <a:xfrm flipV="1">
            <a:off x="3678919" y="5310813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0" name="Line 7049"/>
          <p:cNvSpPr>
            <a:spLocks noChangeShapeType="1"/>
          </p:cNvSpPr>
          <p:nvPr/>
        </p:nvSpPr>
        <p:spPr bwMode="auto">
          <a:xfrm flipV="1">
            <a:off x="3678919" y="5294084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1" name="Line 7050"/>
          <p:cNvSpPr>
            <a:spLocks noChangeShapeType="1"/>
          </p:cNvSpPr>
          <p:nvPr/>
        </p:nvSpPr>
        <p:spPr bwMode="auto">
          <a:xfrm flipV="1">
            <a:off x="3678919" y="5275835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2" name="Line 7051"/>
          <p:cNvSpPr>
            <a:spLocks noChangeShapeType="1"/>
          </p:cNvSpPr>
          <p:nvPr/>
        </p:nvSpPr>
        <p:spPr bwMode="auto">
          <a:xfrm flipV="1">
            <a:off x="3678919" y="525758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3" name="Line 7052"/>
          <p:cNvSpPr>
            <a:spLocks noChangeShapeType="1"/>
          </p:cNvSpPr>
          <p:nvPr/>
        </p:nvSpPr>
        <p:spPr bwMode="auto">
          <a:xfrm flipV="1">
            <a:off x="3678919" y="524085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4" name="Line 7053"/>
          <p:cNvSpPr>
            <a:spLocks noChangeShapeType="1"/>
          </p:cNvSpPr>
          <p:nvPr/>
        </p:nvSpPr>
        <p:spPr bwMode="auto">
          <a:xfrm flipV="1">
            <a:off x="3678919" y="5222609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5" name="Line 7054"/>
          <p:cNvSpPr>
            <a:spLocks noChangeShapeType="1"/>
          </p:cNvSpPr>
          <p:nvPr/>
        </p:nvSpPr>
        <p:spPr bwMode="auto">
          <a:xfrm flipV="1">
            <a:off x="3678919" y="5205881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6" name="Line 7055"/>
          <p:cNvSpPr>
            <a:spLocks noChangeShapeType="1"/>
          </p:cNvSpPr>
          <p:nvPr/>
        </p:nvSpPr>
        <p:spPr bwMode="auto">
          <a:xfrm flipV="1">
            <a:off x="3678919" y="5187633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7" name="Line 7056"/>
          <p:cNvSpPr>
            <a:spLocks noChangeShapeType="1"/>
          </p:cNvSpPr>
          <p:nvPr/>
        </p:nvSpPr>
        <p:spPr bwMode="auto">
          <a:xfrm flipV="1">
            <a:off x="3678919" y="5169383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8" name="Line 7057"/>
          <p:cNvSpPr>
            <a:spLocks noChangeShapeType="1"/>
          </p:cNvSpPr>
          <p:nvPr/>
        </p:nvSpPr>
        <p:spPr bwMode="auto">
          <a:xfrm flipV="1">
            <a:off x="3678919" y="5152654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89" name="Line 7058"/>
          <p:cNvSpPr>
            <a:spLocks noChangeShapeType="1"/>
          </p:cNvSpPr>
          <p:nvPr/>
        </p:nvSpPr>
        <p:spPr bwMode="auto">
          <a:xfrm flipV="1">
            <a:off x="3678919" y="5135926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0" name="Line 7059"/>
          <p:cNvSpPr>
            <a:spLocks noChangeShapeType="1"/>
          </p:cNvSpPr>
          <p:nvPr/>
        </p:nvSpPr>
        <p:spPr bwMode="auto">
          <a:xfrm flipV="1">
            <a:off x="3678919" y="511767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1" name="Line 7060"/>
          <p:cNvSpPr>
            <a:spLocks noChangeShapeType="1"/>
          </p:cNvSpPr>
          <p:nvPr/>
        </p:nvSpPr>
        <p:spPr bwMode="auto">
          <a:xfrm>
            <a:off x="3826863" y="5117678"/>
            <a:ext cx="168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2" name="Line 7061"/>
          <p:cNvSpPr>
            <a:spLocks noChangeShapeType="1"/>
          </p:cNvSpPr>
          <p:nvPr/>
        </p:nvSpPr>
        <p:spPr bwMode="auto">
          <a:xfrm>
            <a:off x="3826863" y="5135926"/>
            <a:ext cx="168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3" name="Line 7077"/>
          <p:cNvSpPr>
            <a:spLocks noChangeShapeType="1"/>
          </p:cNvSpPr>
          <p:nvPr/>
        </p:nvSpPr>
        <p:spPr bwMode="auto">
          <a:xfrm>
            <a:off x="3826863" y="5417266"/>
            <a:ext cx="168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4" name="Line 7078"/>
          <p:cNvSpPr>
            <a:spLocks noChangeShapeType="1"/>
          </p:cNvSpPr>
          <p:nvPr/>
        </p:nvSpPr>
        <p:spPr bwMode="auto">
          <a:xfrm>
            <a:off x="3826863" y="5437036"/>
            <a:ext cx="1680" cy="76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5" name="Line 7079"/>
          <p:cNvSpPr>
            <a:spLocks noChangeShapeType="1"/>
          </p:cNvSpPr>
          <p:nvPr/>
        </p:nvSpPr>
        <p:spPr bwMode="auto">
          <a:xfrm flipH="1" flipV="1">
            <a:off x="3826863" y="5444640"/>
            <a:ext cx="3363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6" name="Line 7080"/>
          <p:cNvSpPr>
            <a:spLocks noChangeShapeType="1"/>
          </p:cNvSpPr>
          <p:nvPr/>
        </p:nvSpPr>
        <p:spPr bwMode="auto">
          <a:xfrm flipH="1">
            <a:off x="3682280" y="544768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7" name="Line 7081"/>
          <p:cNvSpPr>
            <a:spLocks noChangeShapeType="1"/>
          </p:cNvSpPr>
          <p:nvPr/>
        </p:nvSpPr>
        <p:spPr bwMode="auto">
          <a:xfrm flipH="1">
            <a:off x="3678919" y="544464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8" name="Line 7082"/>
          <p:cNvSpPr>
            <a:spLocks noChangeShapeType="1"/>
          </p:cNvSpPr>
          <p:nvPr/>
        </p:nvSpPr>
        <p:spPr bwMode="auto">
          <a:xfrm>
            <a:off x="3678919" y="51176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799" name="Line 7083"/>
          <p:cNvSpPr>
            <a:spLocks noChangeShapeType="1"/>
          </p:cNvSpPr>
          <p:nvPr/>
        </p:nvSpPr>
        <p:spPr bwMode="auto">
          <a:xfrm>
            <a:off x="3682280" y="511767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0" name="Line 7084"/>
          <p:cNvSpPr>
            <a:spLocks noChangeShapeType="1"/>
          </p:cNvSpPr>
          <p:nvPr/>
        </p:nvSpPr>
        <p:spPr bwMode="auto">
          <a:xfrm flipV="1">
            <a:off x="3826863" y="511767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1" name="Line 7085"/>
          <p:cNvSpPr>
            <a:spLocks noChangeShapeType="1"/>
          </p:cNvSpPr>
          <p:nvPr/>
        </p:nvSpPr>
        <p:spPr bwMode="auto">
          <a:xfrm flipH="1" flipV="1">
            <a:off x="3840312" y="544464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2" name="Line 7086"/>
          <p:cNvSpPr>
            <a:spLocks noChangeShapeType="1"/>
          </p:cNvSpPr>
          <p:nvPr/>
        </p:nvSpPr>
        <p:spPr bwMode="auto">
          <a:xfrm flipV="1">
            <a:off x="3840312" y="51176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3" name="Line 7087"/>
          <p:cNvSpPr>
            <a:spLocks noChangeShapeType="1"/>
          </p:cNvSpPr>
          <p:nvPr/>
        </p:nvSpPr>
        <p:spPr bwMode="auto">
          <a:xfrm flipV="1">
            <a:off x="3840312" y="5437036"/>
            <a:ext cx="168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4" name="Line 7088"/>
          <p:cNvSpPr>
            <a:spLocks noChangeShapeType="1"/>
          </p:cNvSpPr>
          <p:nvPr/>
        </p:nvSpPr>
        <p:spPr bwMode="auto">
          <a:xfrm flipV="1">
            <a:off x="3840312" y="5417266"/>
            <a:ext cx="168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5" name="Line 7104"/>
          <p:cNvSpPr>
            <a:spLocks noChangeShapeType="1"/>
          </p:cNvSpPr>
          <p:nvPr/>
        </p:nvSpPr>
        <p:spPr bwMode="auto">
          <a:xfrm flipV="1">
            <a:off x="3840312" y="5135926"/>
            <a:ext cx="168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6" name="Line 7105"/>
          <p:cNvSpPr>
            <a:spLocks noChangeShapeType="1"/>
          </p:cNvSpPr>
          <p:nvPr/>
        </p:nvSpPr>
        <p:spPr bwMode="auto">
          <a:xfrm flipV="1">
            <a:off x="3840312" y="5117678"/>
            <a:ext cx="168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7" name="Line 7106"/>
          <p:cNvSpPr>
            <a:spLocks noChangeShapeType="1"/>
          </p:cNvSpPr>
          <p:nvPr/>
        </p:nvSpPr>
        <p:spPr bwMode="auto">
          <a:xfrm flipH="1">
            <a:off x="3840312" y="544768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8" name="Line 7107"/>
          <p:cNvSpPr>
            <a:spLocks noChangeShapeType="1"/>
          </p:cNvSpPr>
          <p:nvPr/>
        </p:nvSpPr>
        <p:spPr bwMode="auto">
          <a:xfrm>
            <a:off x="3840312" y="511767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09" name="Line 7108"/>
          <p:cNvSpPr>
            <a:spLocks noChangeShapeType="1"/>
          </p:cNvSpPr>
          <p:nvPr/>
        </p:nvSpPr>
        <p:spPr bwMode="auto">
          <a:xfrm>
            <a:off x="3840312" y="511767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0" name="Line 7109"/>
          <p:cNvSpPr>
            <a:spLocks noChangeShapeType="1"/>
          </p:cNvSpPr>
          <p:nvPr/>
        </p:nvSpPr>
        <p:spPr bwMode="auto">
          <a:xfrm>
            <a:off x="3840312" y="5135926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1" name="Line 7125"/>
          <p:cNvSpPr>
            <a:spLocks noChangeShapeType="1"/>
          </p:cNvSpPr>
          <p:nvPr/>
        </p:nvSpPr>
        <p:spPr bwMode="auto">
          <a:xfrm>
            <a:off x="3840312" y="5417266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2" name="Line 7126"/>
          <p:cNvSpPr>
            <a:spLocks noChangeShapeType="1"/>
          </p:cNvSpPr>
          <p:nvPr/>
        </p:nvSpPr>
        <p:spPr bwMode="auto">
          <a:xfrm>
            <a:off x="3840312" y="5437036"/>
            <a:ext cx="0" cy="76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3" name="Line 7127"/>
          <p:cNvSpPr>
            <a:spLocks noChangeShapeType="1"/>
          </p:cNvSpPr>
          <p:nvPr/>
        </p:nvSpPr>
        <p:spPr bwMode="auto">
          <a:xfrm flipH="1">
            <a:off x="3833587" y="5444639"/>
            <a:ext cx="6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4" name="Line 7128"/>
          <p:cNvSpPr>
            <a:spLocks noChangeShapeType="1"/>
          </p:cNvSpPr>
          <p:nvPr/>
        </p:nvSpPr>
        <p:spPr bwMode="auto">
          <a:xfrm>
            <a:off x="3833587" y="5117678"/>
            <a:ext cx="6725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5" name="Line 7129"/>
          <p:cNvSpPr>
            <a:spLocks noChangeShapeType="1"/>
          </p:cNvSpPr>
          <p:nvPr/>
        </p:nvSpPr>
        <p:spPr bwMode="auto">
          <a:xfrm>
            <a:off x="3667149" y="511767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6" name="Line 7130"/>
          <p:cNvSpPr>
            <a:spLocks noChangeShapeType="1"/>
          </p:cNvSpPr>
          <p:nvPr/>
        </p:nvSpPr>
        <p:spPr bwMode="auto">
          <a:xfrm>
            <a:off x="3667149" y="5135926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7" name="Line 7131"/>
          <p:cNvSpPr>
            <a:spLocks noChangeShapeType="1"/>
          </p:cNvSpPr>
          <p:nvPr/>
        </p:nvSpPr>
        <p:spPr bwMode="auto">
          <a:xfrm>
            <a:off x="3667149" y="5152654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8" name="Line 7132"/>
          <p:cNvSpPr>
            <a:spLocks noChangeShapeType="1"/>
          </p:cNvSpPr>
          <p:nvPr/>
        </p:nvSpPr>
        <p:spPr bwMode="auto">
          <a:xfrm>
            <a:off x="3667149" y="5169383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19" name="Line 7133"/>
          <p:cNvSpPr>
            <a:spLocks noChangeShapeType="1"/>
          </p:cNvSpPr>
          <p:nvPr/>
        </p:nvSpPr>
        <p:spPr bwMode="auto">
          <a:xfrm>
            <a:off x="3667149" y="5187633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0" name="Line 7134"/>
          <p:cNvSpPr>
            <a:spLocks noChangeShapeType="1"/>
          </p:cNvSpPr>
          <p:nvPr/>
        </p:nvSpPr>
        <p:spPr bwMode="auto">
          <a:xfrm>
            <a:off x="3667149" y="5205881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1" name="Line 7135"/>
          <p:cNvSpPr>
            <a:spLocks noChangeShapeType="1"/>
          </p:cNvSpPr>
          <p:nvPr/>
        </p:nvSpPr>
        <p:spPr bwMode="auto">
          <a:xfrm>
            <a:off x="3667149" y="5222609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2" name="Line 7136"/>
          <p:cNvSpPr>
            <a:spLocks noChangeShapeType="1"/>
          </p:cNvSpPr>
          <p:nvPr/>
        </p:nvSpPr>
        <p:spPr bwMode="auto">
          <a:xfrm>
            <a:off x="3667149" y="5240858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3" name="Line 7137"/>
          <p:cNvSpPr>
            <a:spLocks noChangeShapeType="1"/>
          </p:cNvSpPr>
          <p:nvPr/>
        </p:nvSpPr>
        <p:spPr bwMode="auto">
          <a:xfrm>
            <a:off x="3667149" y="525758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4" name="Line 7138"/>
          <p:cNvSpPr>
            <a:spLocks noChangeShapeType="1"/>
          </p:cNvSpPr>
          <p:nvPr/>
        </p:nvSpPr>
        <p:spPr bwMode="auto">
          <a:xfrm>
            <a:off x="3667149" y="5275835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5" name="Line 7139"/>
          <p:cNvSpPr>
            <a:spLocks noChangeShapeType="1"/>
          </p:cNvSpPr>
          <p:nvPr/>
        </p:nvSpPr>
        <p:spPr bwMode="auto">
          <a:xfrm>
            <a:off x="3667149" y="5294084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6" name="Line 7140"/>
          <p:cNvSpPr>
            <a:spLocks noChangeShapeType="1"/>
          </p:cNvSpPr>
          <p:nvPr/>
        </p:nvSpPr>
        <p:spPr bwMode="auto">
          <a:xfrm>
            <a:off x="3667149" y="5310813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7" name="Line 7141"/>
          <p:cNvSpPr>
            <a:spLocks noChangeShapeType="1"/>
          </p:cNvSpPr>
          <p:nvPr/>
        </p:nvSpPr>
        <p:spPr bwMode="auto">
          <a:xfrm>
            <a:off x="3667149" y="5329062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8" name="Line 7142"/>
          <p:cNvSpPr>
            <a:spLocks noChangeShapeType="1"/>
          </p:cNvSpPr>
          <p:nvPr/>
        </p:nvSpPr>
        <p:spPr bwMode="auto">
          <a:xfrm>
            <a:off x="3667149" y="5345791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29" name="Line 7143"/>
          <p:cNvSpPr>
            <a:spLocks noChangeShapeType="1"/>
          </p:cNvSpPr>
          <p:nvPr/>
        </p:nvSpPr>
        <p:spPr bwMode="auto">
          <a:xfrm>
            <a:off x="3667149" y="5364039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0" name="Line 7144"/>
          <p:cNvSpPr>
            <a:spLocks noChangeShapeType="1"/>
          </p:cNvSpPr>
          <p:nvPr/>
        </p:nvSpPr>
        <p:spPr bwMode="auto">
          <a:xfrm>
            <a:off x="3667149" y="5382289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1" name="Line 7145"/>
          <p:cNvSpPr>
            <a:spLocks noChangeShapeType="1"/>
          </p:cNvSpPr>
          <p:nvPr/>
        </p:nvSpPr>
        <p:spPr bwMode="auto">
          <a:xfrm>
            <a:off x="3667149" y="539901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2" name="Line 7146"/>
          <p:cNvSpPr>
            <a:spLocks noChangeShapeType="1"/>
          </p:cNvSpPr>
          <p:nvPr/>
        </p:nvSpPr>
        <p:spPr bwMode="auto">
          <a:xfrm>
            <a:off x="3667149" y="5417266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3" name="Line 7147"/>
          <p:cNvSpPr>
            <a:spLocks noChangeShapeType="1"/>
          </p:cNvSpPr>
          <p:nvPr/>
        </p:nvSpPr>
        <p:spPr bwMode="auto">
          <a:xfrm>
            <a:off x="3667149" y="5437036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4" name="Line 7148"/>
          <p:cNvSpPr>
            <a:spLocks noChangeShapeType="1"/>
          </p:cNvSpPr>
          <p:nvPr/>
        </p:nvSpPr>
        <p:spPr bwMode="auto">
          <a:xfrm>
            <a:off x="3665469" y="5117677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5" name="Line 7149"/>
          <p:cNvSpPr>
            <a:spLocks noChangeShapeType="1"/>
          </p:cNvSpPr>
          <p:nvPr/>
        </p:nvSpPr>
        <p:spPr bwMode="auto">
          <a:xfrm flipH="1">
            <a:off x="3665469" y="5447680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6" name="Line 7150"/>
          <p:cNvSpPr>
            <a:spLocks noChangeShapeType="1"/>
          </p:cNvSpPr>
          <p:nvPr/>
        </p:nvSpPr>
        <p:spPr bwMode="auto">
          <a:xfrm>
            <a:off x="3667149" y="51176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7" name="Line 7151"/>
          <p:cNvSpPr>
            <a:spLocks noChangeShapeType="1"/>
          </p:cNvSpPr>
          <p:nvPr/>
        </p:nvSpPr>
        <p:spPr bwMode="auto">
          <a:xfrm flipH="1">
            <a:off x="3667149" y="544464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8" name="Line 7152"/>
          <p:cNvSpPr>
            <a:spLocks noChangeShapeType="1"/>
          </p:cNvSpPr>
          <p:nvPr/>
        </p:nvSpPr>
        <p:spPr bwMode="auto">
          <a:xfrm flipV="1">
            <a:off x="3667150" y="5437036"/>
            <a:ext cx="1681" cy="760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39" name="Line 7153"/>
          <p:cNvSpPr>
            <a:spLocks noChangeShapeType="1"/>
          </p:cNvSpPr>
          <p:nvPr/>
        </p:nvSpPr>
        <p:spPr bwMode="auto">
          <a:xfrm flipV="1">
            <a:off x="3667150" y="5417266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0" name="Line 7154"/>
          <p:cNvSpPr>
            <a:spLocks noChangeShapeType="1"/>
          </p:cNvSpPr>
          <p:nvPr/>
        </p:nvSpPr>
        <p:spPr bwMode="auto">
          <a:xfrm flipV="1">
            <a:off x="3667150" y="5399017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1" name="Line 7155"/>
          <p:cNvSpPr>
            <a:spLocks noChangeShapeType="1"/>
          </p:cNvSpPr>
          <p:nvPr/>
        </p:nvSpPr>
        <p:spPr bwMode="auto">
          <a:xfrm flipV="1">
            <a:off x="3667150" y="5382289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2" name="Line 7156"/>
          <p:cNvSpPr>
            <a:spLocks noChangeShapeType="1"/>
          </p:cNvSpPr>
          <p:nvPr/>
        </p:nvSpPr>
        <p:spPr bwMode="auto">
          <a:xfrm flipV="1">
            <a:off x="3667150" y="5364039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3" name="Line 7157"/>
          <p:cNvSpPr>
            <a:spLocks noChangeShapeType="1"/>
          </p:cNvSpPr>
          <p:nvPr/>
        </p:nvSpPr>
        <p:spPr bwMode="auto">
          <a:xfrm flipV="1">
            <a:off x="3667150" y="5345791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4" name="Line 7158"/>
          <p:cNvSpPr>
            <a:spLocks noChangeShapeType="1"/>
          </p:cNvSpPr>
          <p:nvPr/>
        </p:nvSpPr>
        <p:spPr bwMode="auto">
          <a:xfrm flipV="1">
            <a:off x="3667150" y="5329062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5" name="Line 7159"/>
          <p:cNvSpPr>
            <a:spLocks noChangeShapeType="1"/>
          </p:cNvSpPr>
          <p:nvPr/>
        </p:nvSpPr>
        <p:spPr bwMode="auto">
          <a:xfrm flipV="1">
            <a:off x="3667150" y="5310813"/>
            <a:ext cx="1681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6" name="Line 7160"/>
          <p:cNvSpPr>
            <a:spLocks noChangeShapeType="1"/>
          </p:cNvSpPr>
          <p:nvPr/>
        </p:nvSpPr>
        <p:spPr bwMode="auto">
          <a:xfrm flipV="1">
            <a:off x="3667150" y="5294084"/>
            <a:ext cx="1681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7" name="Line 7161"/>
          <p:cNvSpPr>
            <a:spLocks noChangeShapeType="1"/>
          </p:cNvSpPr>
          <p:nvPr/>
        </p:nvSpPr>
        <p:spPr bwMode="auto">
          <a:xfrm flipV="1">
            <a:off x="3667150" y="5275835"/>
            <a:ext cx="1681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8" name="Line 7162"/>
          <p:cNvSpPr>
            <a:spLocks noChangeShapeType="1"/>
          </p:cNvSpPr>
          <p:nvPr/>
        </p:nvSpPr>
        <p:spPr bwMode="auto">
          <a:xfrm flipV="1">
            <a:off x="3667150" y="5257587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49" name="Line 7163"/>
          <p:cNvSpPr>
            <a:spLocks noChangeShapeType="1"/>
          </p:cNvSpPr>
          <p:nvPr/>
        </p:nvSpPr>
        <p:spPr bwMode="auto">
          <a:xfrm flipV="1">
            <a:off x="3667150" y="5240858"/>
            <a:ext cx="1681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0" name="Line 7164"/>
          <p:cNvSpPr>
            <a:spLocks noChangeShapeType="1"/>
          </p:cNvSpPr>
          <p:nvPr/>
        </p:nvSpPr>
        <p:spPr bwMode="auto">
          <a:xfrm flipV="1">
            <a:off x="3667150" y="5222609"/>
            <a:ext cx="1681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1" name="Line 7165"/>
          <p:cNvSpPr>
            <a:spLocks noChangeShapeType="1"/>
          </p:cNvSpPr>
          <p:nvPr/>
        </p:nvSpPr>
        <p:spPr bwMode="auto">
          <a:xfrm flipV="1">
            <a:off x="3667150" y="5205881"/>
            <a:ext cx="1681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2" name="Line 7166"/>
          <p:cNvSpPr>
            <a:spLocks noChangeShapeType="1"/>
          </p:cNvSpPr>
          <p:nvPr/>
        </p:nvSpPr>
        <p:spPr bwMode="auto">
          <a:xfrm flipV="1">
            <a:off x="3667150" y="5187633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3" name="Line 7167"/>
          <p:cNvSpPr>
            <a:spLocks noChangeShapeType="1"/>
          </p:cNvSpPr>
          <p:nvPr/>
        </p:nvSpPr>
        <p:spPr bwMode="auto">
          <a:xfrm flipV="1">
            <a:off x="3667150" y="5169383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4" name="Line 7168"/>
          <p:cNvSpPr>
            <a:spLocks noChangeShapeType="1"/>
          </p:cNvSpPr>
          <p:nvPr/>
        </p:nvSpPr>
        <p:spPr bwMode="auto">
          <a:xfrm flipV="1">
            <a:off x="3667150" y="5152654"/>
            <a:ext cx="1681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5" name="Line 7169"/>
          <p:cNvSpPr>
            <a:spLocks noChangeShapeType="1"/>
          </p:cNvSpPr>
          <p:nvPr/>
        </p:nvSpPr>
        <p:spPr bwMode="auto">
          <a:xfrm flipV="1">
            <a:off x="3667150" y="5135926"/>
            <a:ext cx="1681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6" name="Line 7170"/>
          <p:cNvSpPr>
            <a:spLocks noChangeShapeType="1"/>
          </p:cNvSpPr>
          <p:nvPr/>
        </p:nvSpPr>
        <p:spPr bwMode="auto">
          <a:xfrm flipV="1">
            <a:off x="3667150" y="5117678"/>
            <a:ext cx="1681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7" name="Line 7171"/>
          <p:cNvSpPr>
            <a:spLocks noChangeShapeType="1"/>
          </p:cNvSpPr>
          <p:nvPr/>
        </p:nvSpPr>
        <p:spPr bwMode="auto">
          <a:xfrm>
            <a:off x="3667150" y="5117678"/>
            <a:ext cx="5044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8" name="Line 7172"/>
          <p:cNvSpPr>
            <a:spLocks noChangeShapeType="1"/>
          </p:cNvSpPr>
          <p:nvPr/>
        </p:nvSpPr>
        <p:spPr bwMode="auto">
          <a:xfrm flipH="1">
            <a:off x="3667150" y="5444639"/>
            <a:ext cx="504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59" name="Line 7173"/>
          <p:cNvSpPr>
            <a:spLocks noChangeShapeType="1"/>
          </p:cNvSpPr>
          <p:nvPr/>
        </p:nvSpPr>
        <p:spPr bwMode="auto">
          <a:xfrm flipH="1">
            <a:off x="3840312" y="5117677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0" name="Line 7174"/>
          <p:cNvSpPr>
            <a:spLocks noChangeShapeType="1"/>
          </p:cNvSpPr>
          <p:nvPr/>
        </p:nvSpPr>
        <p:spPr bwMode="auto">
          <a:xfrm flipH="1">
            <a:off x="3840312" y="51176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1" name="Line 7175"/>
          <p:cNvSpPr>
            <a:spLocks noChangeShapeType="1"/>
          </p:cNvSpPr>
          <p:nvPr/>
        </p:nvSpPr>
        <p:spPr bwMode="auto">
          <a:xfrm flipH="1">
            <a:off x="3833587" y="5117678"/>
            <a:ext cx="6725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2" name="Line 7176"/>
          <p:cNvSpPr>
            <a:spLocks noChangeShapeType="1"/>
          </p:cNvSpPr>
          <p:nvPr/>
        </p:nvSpPr>
        <p:spPr bwMode="auto">
          <a:xfrm>
            <a:off x="3840312" y="5447680"/>
            <a:ext cx="33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3" name="Line 7177"/>
          <p:cNvSpPr>
            <a:spLocks noChangeShapeType="1"/>
          </p:cNvSpPr>
          <p:nvPr/>
        </p:nvSpPr>
        <p:spPr bwMode="auto">
          <a:xfrm>
            <a:off x="3833587" y="5444639"/>
            <a:ext cx="67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4" name="Line 7178"/>
          <p:cNvSpPr>
            <a:spLocks noChangeShapeType="1"/>
          </p:cNvSpPr>
          <p:nvPr/>
        </p:nvSpPr>
        <p:spPr bwMode="auto">
          <a:xfrm>
            <a:off x="3840312" y="544464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5" name="Line 7179"/>
          <p:cNvSpPr>
            <a:spLocks noChangeShapeType="1"/>
          </p:cNvSpPr>
          <p:nvPr/>
        </p:nvSpPr>
        <p:spPr bwMode="auto">
          <a:xfrm flipH="1">
            <a:off x="3665469" y="5117677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6" name="Line 7180"/>
          <p:cNvSpPr>
            <a:spLocks noChangeShapeType="1"/>
          </p:cNvSpPr>
          <p:nvPr/>
        </p:nvSpPr>
        <p:spPr bwMode="auto">
          <a:xfrm flipH="1">
            <a:off x="3667150" y="5117678"/>
            <a:ext cx="5044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7" name="Line 7181"/>
          <p:cNvSpPr>
            <a:spLocks noChangeShapeType="1"/>
          </p:cNvSpPr>
          <p:nvPr/>
        </p:nvSpPr>
        <p:spPr bwMode="auto">
          <a:xfrm flipH="1" flipV="1">
            <a:off x="3667149" y="5117677"/>
            <a:ext cx="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8" name="Line 7182"/>
          <p:cNvSpPr>
            <a:spLocks noChangeShapeType="1"/>
          </p:cNvSpPr>
          <p:nvPr/>
        </p:nvSpPr>
        <p:spPr bwMode="auto">
          <a:xfrm>
            <a:off x="3665469" y="5447680"/>
            <a:ext cx="16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69" name="Line 7183"/>
          <p:cNvSpPr>
            <a:spLocks noChangeShapeType="1"/>
          </p:cNvSpPr>
          <p:nvPr/>
        </p:nvSpPr>
        <p:spPr bwMode="auto">
          <a:xfrm flipV="1">
            <a:off x="3667149" y="5444640"/>
            <a:ext cx="0" cy="304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0" name="Line 7184"/>
          <p:cNvSpPr>
            <a:spLocks noChangeShapeType="1"/>
          </p:cNvSpPr>
          <p:nvPr/>
        </p:nvSpPr>
        <p:spPr bwMode="auto">
          <a:xfrm>
            <a:off x="3667150" y="5444639"/>
            <a:ext cx="504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1" name="Line 7185"/>
          <p:cNvSpPr>
            <a:spLocks noChangeShapeType="1"/>
          </p:cNvSpPr>
          <p:nvPr/>
        </p:nvSpPr>
        <p:spPr bwMode="auto">
          <a:xfrm flipH="1">
            <a:off x="3512481" y="4936708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2" name="Line 7186"/>
          <p:cNvSpPr>
            <a:spLocks noChangeShapeType="1"/>
          </p:cNvSpPr>
          <p:nvPr/>
        </p:nvSpPr>
        <p:spPr bwMode="auto">
          <a:xfrm flipH="1">
            <a:off x="3493989" y="4936708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3" name="Line 7187"/>
          <p:cNvSpPr>
            <a:spLocks noChangeShapeType="1"/>
          </p:cNvSpPr>
          <p:nvPr/>
        </p:nvSpPr>
        <p:spPr bwMode="auto">
          <a:xfrm flipH="1">
            <a:off x="3473813" y="4936708"/>
            <a:ext cx="11768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4" name="Line 7188"/>
          <p:cNvSpPr>
            <a:spLocks noChangeShapeType="1"/>
          </p:cNvSpPr>
          <p:nvPr/>
        </p:nvSpPr>
        <p:spPr bwMode="auto">
          <a:xfrm flipH="1">
            <a:off x="3455321" y="4936708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5" name="Line 7189"/>
          <p:cNvSpPr>
            <a:spLocks noChangeShapeType="1"/>
          </p:cNvSpPr>
          <p:nvPr/>
        </p:nvSpPr>
        <p:spPr bwMode="auto">
          <a:xfrm flipH="1">
            <a:off x="3435148" y="4936708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6" name="Line 7190"/>
          <p:cNvSpPr>
            <a:spLocks noChangeShapeType="1"/>
          </p:cNvSpPr>
          <p:nvPr/>
        </p:nvSpPr>
        <p:spPr bwMode="auto">
          <a:xfrm flipH="1">
            <a:off x="3416654" y="4936708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7" name="Line 7191"/>
          <p:cNvSpPr>
            <a:spLocks noChangeShapeType="1"/>
          </p:cNvSpPr>
          <p:nvPr/>
        </p:nvSpPr>
        <p:spPr bwMode="auto">
          <a:xfrm flipH="1">
            <a:off x="3398161" y="4936708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8" name="Line 7192"/>
          <p:cNvSpPr>
            <a:spLocks noChangeShapeType="1"/>
          </p:cNvSpPr>
          <p:nvPr/>
        </p:nvSpPr>
        <p:spPr bwMode="auto">
          <a:xfrm flipH="1">
            <a:off x="3379669" y="4936708"/>
            <a:ext cx="10087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79" name="Line 7193"/>
          <p:cNvSpPr>
            <a:spLocks noChangeShapeType="1"/>
          </p:cNvSpPr>
          <p:nvPr/>
        </p:nvSpPr>
        <p:spPr bwMode="auto">
          <a:xfrm flipH="1">
            <a:off x="3359493" y="4936708"/>
            <a:ext cx="11768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0" name="Line 7194"/>
          <p:cNvSpPr>
            <a:spLocks noChangeShapeType="1"/>
          </p:cNvSpPr>
          <p:nvPr/>
        </p:nvSpPr>
        <p:spPr bwMode="auto">
          <a:xfrm flipH="1">
            <a:off x="3339320" y="4936708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1" name="Line 7195"/>
          <p:cNvSpPr>
            <a:spLocks noChangeShapeType="1"/>
          </p:cNvSpPr>
          <p:nvPr/>
        </p:nvSpPr>
        <p:spPr bwMode="auto">
          <a:xfrm flipH="1">
            <a:off x="3362857" y="4954956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2" name="Line 7196"/>
          <p:cNvSpPr>
            <a:spLocks noChangeShapeType="1"/>
          </p:cNvSpPr>
          <p:nvPr/>
        </p:nvSpPr>
        <p:spPr bwMode="auto">
          <a:xfrm flipH="1">
            <a:off x="3344364" y="4954956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3" name="Line 7197"/>
          <p:cNvSpPr>
            <a:spLocks noChangeShapeType="1"/>
          </p:cNvSpPr>
          <p:nvPr/>
        </p:nvSpPr>
        <p:spPr bwMode="auto">
          <a:xfrm>
            <a:off x="3339320" y="5628651"/>
            <a:ext cx="1344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4" name="Line 7198"/>
          <p:cNvSpPr>
            <a:spLocks noChangeShapeType="1"/>
          </p:cNvSpPr>
          <p:nvPr/>
        </p:nvSpPr>
        <p:spPr bwMode="auto">
          <a:xfrm>
            <a:off x="3359493" y="5628651"/>
            <a:ext cx="1176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5" name="Line 7199"/>
          <p:cNvSpPr>
            <a:spLocks noChangeShapeType="1"/>
          </p:cNvSpPr>
          <p:nvPr/>
        </p:nvSpPr>
        <p:spPr bwMode="auto">
          <a:xfrm>
            <a:off x="3379669" y="5628651"/>
            <a:ext cx="100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6" name="Line 7200"/>
          <p:cNvSpPr>
            <a:spLocks noChangeShapeType="1"/>
          </p:cNvSpPr>
          <p:nvPr/>
        </p:nvSpPr>
        <p:spPr bwMode="auto">
          <a:xfrm>
            <a:off x="3398161" y="5628651"/>
            <a:ext cx="1344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7" name="Line 7201"/>
          <p:cNvSpPr>
            <a:spLocks noChangeShapeType="1"/>
          </p:cNvSpPr>
          <p:nvPr/>
        </p:nvSpPr>
        <p:spPr bwMode="auto">
          <a:xfrm>
            <a:off x="3416654" y="5628651"/>
            <a:ext cx="1344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8" name="Line 7202"/>
          <p:cNvSpPr>
            <a:spLocks noChangeShapeType="1"/>
          </p:cNvSpPr>
          <p:nvPr/>
        </p:nvSpPr>
        <p:spPr bwMode="auto">
          <a:xfrm>
            <a:off x="3435148" y="5628651"/>
            <a:ext cx="1344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89" name="Line 7203"/>
          <p:cNvSpPr>
            <a:spLocks noChangeShapeType="1"/>
          </p:cNvSpPr>
          <p:nvPr/>
        </p:nvSpPr>
        <p:spPr bwMode="auto">
          <a:xfrm>
            <a:off x="3455321" y="5628651"/>
            <a:ext cx="1344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0" name="Line 7204"/>
          <p:cNvSpPr>
            <a:spLocks noChangeShapeType="1"/>
          </p:cNvSpPr>
          <p:nvPr/>
        </p:nvSpPr>
        <p:spPr bwMode="auto">
          <a:xfrm>
            <a:off x="3473813" y="5628651"/>
            <a:ext cx="1176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1" name="Line 7205"/>
          <p:cNvSpPr>
            <a:spLocks noChangeShapeType="1"/>
          </p:cNvSpPr>
          <p:nvPr/>
        </p:nvSpPr>
        <p:spPr bwMode="auto">
          <a:xfrm>
            <a:off x="3493989" y="5628651"/>
            <a:ext cx="1344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2" name="Line 7206"/>
          <p:cNvSpPr>
            <a:spLocks noChangeShapeType="1"/>
          </p:cNvSpPr>
          <p:nvPr/>
        </p:nvSpPr>
        <p:spPr bwMode="auto">
          <a:xfrm>
            <a:off x="3512481" y="5628651"/>
            <a:ext cx="13449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3" name="Line 7207"/>
          <p:cNvSpPr>
            <a:spLocks noChangeShapeType="1"/>
          </p:cNvSpPr>
          <p:nvPr/>
        </p:nvSpPr>
        <p:spPr bwMode="auto">
          <a:xfrm>
            <a:off x="3344364" y="5607360"/>
            <a:ext cx="13449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4" name="Line 7208"/>
          <p:cNvSpPr>
            <a:spLocks noChangeShapeType="1"/>
          </p:cNvSpPr>
          <p:nvPr/>
        </p:nvSpPr>
        <p:spPr bwMode="auto">
          <a:xfrm>
            <a:off x="3362857" y="5607360"/>
            <a:ext cx="13449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5" name="Line 7209"/>
          <p:cNvSpPr>
            <a:spLocks noChangeShapeType="1"/>
          </p:cNvSpPr>
          <p:nvPr/>
        </p:nvSpPr>
        <p:spPr bwMode="auto">
          <a:xfrm>
            <a:off x="2905573" y="5304730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6" name="Line 7210"/>
          <p:cNvSpPr>
            <a:spLocks noChangeShapeType="1"/>
          </p:cNvSpPr>
          <p:nvPr/>
        </p:nvSpPr>
        <p:spPr bwMode="auto">
          <a:xfrm>
            <a:off x="2905573" y="5321459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7" name="Line 7211"/>
          <p:cNvSpPr>
            <a:spLocks noChangeShapeType="1"/>
          </p:cNvSpPr>
          <p:nvPr/>
        </p:nvSpPr>
        <p:spPr bwMode="auto">
          <a:xfrm>
            <a:off x="2905573" y="5341229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8" name="Line 7212"/>
          <p:cNvSpPr>
            <a:spLocks noChangeShapeType="1"/>
          </p:cNvSpPr>
          <p:nvPr/>
        </p:nvSpPr>
        <p:spPr bwMode="auto">
          <a:xfrm>
            <a:off x="2905573" y="535795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899" name="Line 7213"/>
          <p:cNvSpPr>
            <a:spLocks noChangeShapeType="1"/>
          </p:cNvSpPr>
          <p:nvPr/>
        </p:nvSpPr>
        <p:spPr bwMode="auto">
          <a:xfrm>
            <a:off x="2905573" y="5376206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0" name="Line 7214"/>
          <p:cNvSpPr>
            <a:spLocks noChangeShapeType="1"/>
          </p:cNvSpPr>
          <p:nvPr/>
        </p:nvSpPr>
        <p:spPr bwMode="auto">
          <a:xfrm>
            <a:off x="2905573" y="5394455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1" name="Line 7215"/>
          <p:cNvSpPr>
            <a:spLocks noChangeShapeType="1"/>
          </p:cNvSpPr>
          <p:nvPr/>
        </p:nvSpPr>
        <p:spPr bwMode="auto">
          <a:xfrm>
            <a:off x="2905573" y="5411183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2" name="Line 7216"/>
          <p:cNvSpPr>
            <a:spLocks noChangeShapeType="1"/>
          </p:cNvSpPr>
          <p:nvPr/>
        </p:nvSpPr>
        <p:spPr bwMode="auto">
          <a:xfrm>
            <a:off x="2905573" y="5429431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3" name="Line 7217"/>
          <p:cNvSpPr>
            <a:spLocks noChangeShapeType="1"/>
          </p:cNvSpPr>
          <p:nvPr/>
        </p:nvSpPr>
        <p:spPr bwMode="auto">
          <a:xfrm>
            <a:off x="2905573" y="5447680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4" name="Line 7218"/>
          <p:cNvSpPr>
            <a:spLocks noChangeShapeType="1"/>
          </p:cNvSpPr>
          <p:nvPr/>
        </p:nvSpPr>
        <p:spPr bwMode="auto">
          <a:xfrm>
            <a:off x="2905573" y="5464410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5" name="Line 7222"/>
          <p:cNvSpPr>
            <a:spLocks noChangeShapeType="1"/>
          </p:cNvSpPr>
          <p:nvPr/>
        </p:nvSpPr>
        <p:spPr bwMode="auto">
          <a:xfrm>
            <a:off x="2924065" y="5360998"/>
            <a:ext cx="3363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6" name="Line 7223"/>
          <p:cNvSpPr>
            <a:spLocks noChangeShapeType="1"/>
          </p:cNvSpPr>
          <p:nvPr/>
        </p:nvSpPr>
        <p:spPr bwMode="auto">
          <a:xfrm flipV="1">
            <a:off x="4601888" y="5289522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7" name="Line 7224"/>
          <p:cNvSpPr>
            <a:spLocks noChangeShapeType="1"/>
          </p:cNvSpPr>
          <p:nvPr/>
        </p:nvSpPr>
        <p:spPr bwMode="auto">
          <a:xfrm flipV="1">
            <a:off x="4601888" y="5271272"/>
            <a:ext cx="0" cy="1064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8" name="Line 7225"/>
          <p:cNvSpPr>
            <a:spLocks noChangeShapeType="1"/>
          </p:cNvSpPr>
          <p:nvPr/>
        </p:nvSpPr>
        <p:spPr bwMode="auto">
          <a:xfrm flipV="1">
            <a:off x="4601888" y="5256066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09" name="Line 7226"/>
          <p:cNvSpPr>
            <a:spLocks noChangeShapeType="1"/>
          </p:cNvSpPr>
          <p:nvPr/>
        </p:nvSpPr>
        <p:spPr bwMode="auto">
          <a:xfrm flipV="1">
            <a:off x="4601888" y="5236297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0" name="Line 7227"/>
          <p:cNvSpPr>
            <a:spLocks noChangeShapeType="1"/>
          </p:cNvSpPr>
          <p:nvPr/>
        </p:nvSpPr>
        <p:spPr bwMode="auto">
          <a:xfrm flipV="1">
            <a:off x="4601888" y="5221089"/>
            <a:ext cx="0" cy="912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1" name="Line 7228"/>
          <p:cNvSpPr>
            <a:spLocks noChangeShapeType="1"/>
          </p:cNvSpPr>
          <p:nvPr/>
        </p:nvSpPr>
        <p:spPr bwMode="auto">
          <a:xfrm flipV="1">
            <a:off x="4601888" y="5201318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2" name="Line 7229"/>
          <p:cNvSpPr>
            <a:spLocks noChangeShapeType="1"/>
          </p:cNvSpPr>
          <p:nvPr/>
        </p:nvSpPr>
        <p:spPr bwMode="auto">
          <a:xfrm flipV="1">
            <a:off x="4601888" y="5181549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3" name="Line 7230"/>
          <p:cNvSpPr>
            <a:spLocks noChangeShapeType="1"/>
          </p:cNvSpPr>
          <p:nvPr/>
        </p:nvSpPr>
        <p:spPr bwMode="auto">
          <a:xfrm flipV="1">
            <a:off x="4601888" y="5166342"/>
            <a:ext cx="0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4" name="Line 7231"/>
          <p:cNvSpPr>
            <a:spLocks noChangeShapeType="1"/>
          </p:cNvSpPr>
          <p:nvPr/>
        </p:nvSpPr>
        <p:spPr bwMode="auto">
          <a:xfrm flipV="1">
            <a:off x="4601888" y="5146571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5" name="Line 7232"/>
          <p:cNvSpPr>
            <a:spLocks noChangeShapeType="1"/>
          </p:cNvSpPr>
          <p:nvPr/>
        </p:nvSpPr>
        <p:spPr bwMode="auto">
          <a:xfrm flipV="1">
            <a:off x="4601888" y="5129843"/>
            <a:ext cx="0" cy="13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6" name="Line 7251"/>
          <p:cNvSpPr>
            <a:spLocks noChangeShapeType="1"/>
          </p:cNvSpPr>
          <p:nvPr/>
        </p:nvSpPr>
        <p:spPr bwMode="auto">
          <a:xfrm flipH="1">
            <a:off x="3362857" y="5607360"/>
            <a:ext cx="13449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7" name="Line 7252"/>
          <p:cNvSpPr>
            <a:spLocks noChangeShapeType="1"/>
          </p:cNvSpPr>
          <p:nvPr/>
        </p:nvSpPr>
        <p:spPr bwMode="auto">
          <a:xfrm flipH="1">
            <a:off x="3344364" y="5607360"/>
            <a:ext cx="13449" cy="152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8" name="Line 7253"/>
          <p:cNvSpPr>
            <a:spLocks noChangeShapeType="1"/>
          </p:cNvSpPr>
          <p:nvPr/>
        </p:nvSpPr>
        <p:spPr bwMode="auto">
          <a:xfrm>
            <a:off x="3344364" y="4954956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19" name="Line 7254"/>
          <p:cNvSpPr>
            <a:spLocks noChangeShapeType="1"/>
          </p:cNvSpPr>
          <p:nvPr/>
        </p:nvSpPr>
        <p:spPr bwMode="auto">
          <a:xfrm>
            <a:off x="3362857" y="4954956"/>
            <a:ext cx="13449" cy="152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20" name="Line 7255"/>
          <p:cNvSpPr>
            <a:spLocks noChangeShapeType="1"/>
          </p:cNvSpPr>
          <p:nvPr/>
        </p:nvSpPr>
        <p:spPr bwMode="auto">
          <a:xfrm flipV="1">
            <a:off x="2924065" y="5360998"/>
            <a:ext cx="3363" cy="1216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21" name="Freeform 8291"/>
          <p:cNvSpPr>
            <a:spLocks/>
          </p:cNvSpPr>
          <p:nvPr/>
        </p:nvSpPr>
        <p:spPr bwMode="auto">
          <a:xfrm>
            <a:off x="3545467" y="4929104"/>
            <a:ext cx="410847" cy="693465"/>
          </a:xfrm>
          <a:custGeom>
            <a:avLst/>
            <a:gdLst>
              <a:gd name="T0" fmla="*/ 26 w 986"/>
              <a:gd name="T1" fmla="*/ 6 h 1782"/>
              <a:gd name="T2" fmla="*/ 26 w 986"/>
              <a:gd name="T3" fmla="*/ 246 h 1782"/>
              <a:gd name="T4" fmla="*/ 26 w 986"/>
              <a:gd name="T5" fmla="*/ 258 h 1782"/>
              <a:gd name="T6" fmla="*/ 182 w 986"/>
              <a:gd name="T7" fmla="*/ 414 h 1782"/>
              <a:gd name="T8" fmla="*/ 272 w 986"/>
              <a:gd name="T9" fmla="*/ 654 h 1782"/>
              <a:gd name="T10" fmla="*/ 296 w 986"/>
              <a:gd name="T11" fmla="*/ 876 h 1782"/>
              <a:gd name="T12" fmla="*/ 254 w 986"/>
              <a:gd name="T13" fmla="*/ 1194 h 1782"/>
              <a:gd name="T14" fmla="*/ 164 w 986"/>
              <a:gd name="T15" fmla="*/ 1422 h 1782"/>
              <a:gd name="T16" fmla="*/ 26 w 986"/>
              <a:gd name="T17" fmla="*/ 1590 h 1782"/>
              <a:gd name="T18" fmla="*/ 26 w 986"/>
              <a:gd name="T19" fmla="*/ 1782 h 1782"/>
              <a:gd name="T20" fmla="*/ 938 w 986"/>
              <a:gd name="T21" fmla="*/ 1782 h 1782"/>
              <a:gd name="T22" fmla="*/ 932 w 986"/>
              <a:gd name="T23" fmla="*/ 1548 h 1782"/>
              <a:gd name="T24" fmla="*/ 842 w 986"/>
              <a:gd name="T25" fmla="*/ 1416 h 1782"/>
              <a:gd name="T26" fmla="*/ 740 w 986"/>
              <a:gd name="T27" fmla="*/ 1224 h 1782"/>
              <a:gd name="T28" fmla="*/ 704 w 986"/>
              <a:gd name="T29" fmla="*/ 912 h 1782"/>
              <a:gd name="T30" fmla="*/ 734 w 986"/>
              <a:gd name="T31" fmla="*/ 642 h 1782"/>
              <a:gd name="T32" fmla="*/ 806 w 986"/>
              <a:gd name="T33" fmla="*/ 432 h 1782"/>
              <a:gd name="T34" fmla="*/ 986 w 986"/>
              <a:gd name="T35" fmla="*/ 240 h 1782"/>
              <a:gd name="T36" fmla="*/ 980 w 986"/>
              <a:gd name="T37" fmla="*/ 0 h 1782"/>
              <a:gd name="T38" fmla="*/ 26 w 986"/>
              <a:gd name="T39" fmla="*/ 6 h 1782"/>
              <a:gd name="connsiteX0" fmla="*/ 118 w 9854"/>
              <a:gd name="connsiteY0" fmla="*/ 34 h 10000"/>
              <a:gd name="connsiteX1" fmla="*/ 118 w 9854"/>
              <a:gd name="connsiteY1" fmla="*/ 1380 h 10000"/>
              <a:gd name="connsiteX2" fmla="*/ 118 w 9854"/>
              <a:gd name="connsiteY2" fmla="*/ 1448 h 10000"/>
              <a:gd name="connsiteX3" fmla="*/ 1700 w 9854"/>
              <a:gd name="connsiteY3" fmla="*/ 2323 h 10000"/>
              <a:gd name="connsiteX4" fmla="*/ 2613 w 9854"/>
              <a:gd name="connsiteY4" fmla="*/ 3670 h 10000"/>
              <a:gd name="connsiteX5" fmla="*/ 2856 w 9854"/>
              <a:gd name="connsiteY5" fmla="*/ 4916 h 10000"/>
              <a:gd name="connsiteX6" fmla="*/ 2430 w 9854"/>
              <a:gd name="connsiteY6" fmla="*/ 6700 h 10000"/>
              <a:gd name="connsiteX7" fmla="*/ 1517 w 9854"/>
              <a:gd name="connsiteY7" fmla="*/ 7980 h 10000"/>
              <a:gd name="connsiteX8" fmla="*/ 118 w 9854"/>
              <a:gd name="connsiteY8" fmla="*/ 8923 h 10000"/>
              <a:gd name="connsiteX9" fmla="*/ 118 w 9854"/>
              <a:gd name="connsiteY9" fmla="*/ 10000 h 10000"/>
              <a:gd name="connsiteX10" fmla="*/ 9367 w 9854"/>
              <a:gd name="connsiteY10" fmla="*/ 10000 h 10000"/>
              <a:gd name="connsiteX11" fmla="*/ 9306 w 9854"/>
              <a:gd name="connsiteY11" fmla="*/ 8687 h 10000"/>
              <a:gd name="connsiteX12" fmla="*/ 8394 w 9854"/>
              <a:gd name="connsiteY12" fmla="*/ 7946 h 10000"/>
              <a:gd name="connsiteX13" fmla="*/ 7359 w 9854"/>
              <a:gd name="connsiteY13" fmla="*/ 6869 h 10000"/>
              <a:gd name="connsiteX14" fmla="*/ 6994 w 9854"/>
              <a:gd name="connsiteY14" fmla="*/ 5118 h 10000"/>
              <a:gd name="connsiteX15" fmla="*/ 7298 w 9854"/>
              <a:gd name="connsiteY15" fmla="*/ 3603 h 10000"/>
              <a:gd name="connsiteX16" fmla="*/ 8028 w 9854"/>
              <a:gd name="connsiteY16" fmla="*/ 2424 h 10000"/>
              <a:gd name="connsiteX17" fmla="*/ 9854 w 9854"/>
              <a:gd name="connsiteY17" fmla="*/ 1347 h 10000"/>
              <a:gd name="connsiteX18" fmla="*/ 9793 w 9854"/>
              <a:gd name="connsiteY18" fmla="*/ 0 h 10000"/>
              <a:gd name="connsiteX19" fmla="*/ 118 w 9854"/>
              <a:gd name="connsiteY19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687 h 10000"/>
              <a:gd name="connsiteX12" fmla="*/ 8518 w 10000"/>
              <a:gd name="connsiteY12" fmla="*/ 7946 h 10000"/>
              <a:gd name="connsiteX13" fmla="*/ 7468 w 10000"/>
              <a:gd name="connsiteY13" fmla="*/ 6869 h 10000"/>
              <a:gd name="connsiteX14" fmla="*/ 7098 w 10000"/>
              <a:gd name="connsiteY14" fmla="*/ 5118 h 10000"/>
              <a:gd name="connsiteX15" fmla="*/ 7406 w 10000"/>
              <a:gd name="connsiteY15" fmla="*/ 3603 h 10000"/>
              <a:gd name="connsiteX16" fmla="*/ 8147 w 10000"/>
              <a:gd name="connsiteY16" fmla="*/ 2424 h 10000"/>
              <a:gd name="connsiteX17" fmla="*/ 10000 w 10000"/>
              <a:gd name="connsiteY17" fmla="*/ 1347 h 10000"/>
              <a:gd name="connsiteX18" fmla="*/ 9938 w 10000"/>
              <a:gd name="connsiteY18" fmla="*/ 0 h 10000"/>
              <a:gd name="connsiteX19" fmla="*/ 120 w 10000"/>
              <a:gd name="connsiteY19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687 h 10000"/>
              <a:gd name="connsiteX12" fmla="*/ 8518 w 10000"/>
              <a:gd name="connsiteY12" fmla="*/ 7946 h 10000"/>
              <a:gd name="connsiteX13" fmla="*/ 7468 w 10000"/>
              <a:gd name="connsiteY13" fmla="*/ 6869 h 10000"/>
              <a:gd name="connsiteX14" fmla="*/ 7098 w 10000"/>
              <a:gd name="connsiteY14" fmla="*/ 5118 h 10000"/>
              <a:gd name="connsiteX15" fmla="*/ 7406 w 10000"/>
              <a:gd name="connsiteY15" fmla="*/ 3603 h 10000"/>
              <a:gd name="connsiteX16" fmla="*/ 10000 w 10000"/>
              <a:gd name="connsiteY16" fmla="*/ 1347 h 10000"/>
              <a:gd name="connsiteX17" fmla="*/ 9938 w 10000"/>
              <a:gd name="connsiteY17" fmla="*/ 0 h 10000"/>
              <a:gd name="connsiteX18" fmla="*/ 120 w 10000"/>
              <a:gd name="connsiteY18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687 h 10000"/>
              <a:gd name="connsiteX12" fmla="*/ 8518 w 10000"/>
              <a:gd name="connsiteY12" fmla="*/ 7946 h 10000"/>
              <a:gd name="connsiteX13" fmla="*/ 7468 w 10000"/>
              <a:gd name="connsiteY13" fmla="*/ 6869 h 10000"/>
              <a:gd name="connsiteX14" fmla="*/ 7098 w 10000"/>
              <a:gd name="connsiteY14" fmla="*/ 5118 h 10000"/>
              <a:gd name="connsiteX15" fmla="*/ 7406 w 10000"/>
              <a:gd name="connsiteY15" fmla="*/ 3603 h 10000"/>
              <a:gd name="connsiteX16" fmla="*/ 10000 w 10000"/>
              <a:gd name="connsiteY16" fmla="*/ 1347 h 10000"/>
              <a:gd name="connsiteX17" fmla="*/ 9938 w 10000"/>
              <a:gd name="connsiteY17" fmla="*/ 0 h 10000"/>
              <a:gd name="connsiteX18" fmla="*/ 120 w 10000"/>
              <a:gd name="connsiteY18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687 h 10000"/>
              <a:gd name="connsiteX12" fmla="*/ 8518 w 10000"/>
              <a:gd name="connsiteY12" fmla="*/ 7946 h 10000"/>
              <a:gd name="connsiteX13" fmla="*/ 7468 w 10000"/>
              <a:gd name="connsiteY13" fmla="*/ 6869 h 10000"/>
              <a:gd name="connsiteX14" fmla="*/ 7098 w 10000"/>
              <a:gd name="connsiteY14" fmla="*/ 5118 h 10000"/>
              <a:gd name="connsiteX15" fmla="*/ 7406 w 10000"/>
              <a:gd name="connsiteY15" fmla="*/ 3603 h 10000"/>
              <a:gd name="connsiteX16" fmla="*/ 10000 w 10000"/>
              <a:gd name="connsiteY16" fmla="*/ 1347 h 10000"/>
              <a:gd name="connsiteX17" fmla="*/ 9938 w 10000"/>
              <a:gd name="connsiteY17" fmla="*/ 0 h 10000"/>
              <a:gd name="connsiteX18" fmla="*/ 120 w 10000"/>
              <a:gd name="connsiteY18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687 h 10000"/>
              <a:gd name="connsiteX12" fmla="*/ 7468 w 10000"/>
              <a:gd name="connsiteY12" fmla="*/ 6869 h 10000"/>
              <a:gd name="connsiteX13" fmla="*/ 7098 w 10000"/>
              <a:gd name="connsiteY13" fmla="*/ 5118 h 10000"/>
              <a:gd name="connsiteX14" fmla="*/ 7406 w 10000"/>
              <a:gd name="connsiteY14" fmla="*/ 3603 h 10000"/>
              <a:gd name="connsiteX15" fmla="*/ 10000 w 10000"/>
              <a:gd name="connsiteY15" fmla="*/ 1347 h 10000"/>
              <a:gd name="connsiteX16" fmla="*/ 9938 w 10000"/>
              <a:gd name="connsiteY16" fmla="*/ 0 h 10000"/>
              <a:gd name="connsiteX17" fmla="*/ 120 w 10000"/>
              <a:gd name="connsiteY17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687 h 10000"/>
              <a:gd name="connsiteX12" fmla="*/ 7468 w 10000"/>
              <a:gd name="connsiteY12" fmla="*/ 6869 h 10000"/>
              <a:gd name="connsiteX13" fmla="*/ 7098 w 10000"/>
              <a:gd name="connsiteY13" fmla="*/ 5118 h 10000"/>
              <a:gd name="connsiteX14" fmla="*/ 7406 w 10000"/>
              <a:gd name="connsiteY14" fmla="*/ 3603 h 10000"/>
              <a:gd name="connsiteX15" fmla="*/ 10000 w 10000"/>
              <a:gd name="connsiteY15" fmla="*/ 1347 h 10000"/>
              <a:gd name="connsiteX16" fmla="*/ 9938 w 10000"/>
              <a:gd name="connsiteY16" fmla="*/ 0 h 10000"/>
              <a:gd name="connsiteX17" fmla="*/ 120 w 10000"/>
              <a:gd name="connsiteY17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687 h 10000"/>
              <a:gd name="connsiteX12" fmla="*/ 7468 w 10000"/>
              <a:gd name="connsiteY12" fmla="*/ 6869 h 10000"/>
              <a:gd name="connsiteX13" fmla="*/ 7098 w 10000"/>
              <a:gd name="connsiteY13" fmla="*/ 5118 h 10000"/>
              <a:gd name="connsiteX14" fmla="*/ 7406 w 10000"/>
              <a:gd name="connsiteY14" fmla="*/ 3603 h 10000"/>
              <a:gd name="connsiteX15" fmla="*/ 10000 w 10000"/>
              <a:gd name="connsiteY15" fmla="*/ 1347 h 10000"/>
              <a:gd name="connsiteX16" fmla="*/ 9938 w 10000"/>
              <a:gd name="connsiteY16" fmla="*/ 0 h 10000"/>
              <a:gd name="connsiteX17" fmla="*/ 120 w 10000"/>
              <a:gd name="connsiteY17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555 h 10000"/>
              <a:gd name="connsiteX12" fmla="*/ 7468 w 10000"/>
              <a:gd name="connsiteY12" fmla="*/ 6869 h 10000"/>
              <a:gd name="connsiteX13" fmla="*/ 7098 w 10000"/>
              <a:gd name="connsiteY13" fmla="*/ 5118 h 10000"/>
              <a:gd name="connsiteX14" fmla="*/ 7406 w 10000"/>
              <a:gd name="connsiteY14" fmla="*/ 3603 h 10000"/>
              <a:gd name="connsiteX15" fmla="*/ 10000 w 10000"/>
              <a:gd name="connsiteY15" fmla="*/ 1347 h 10000"/>
              <a:gd name="connsiteX16" fmla="*/ 9938 w 10000"/>
              <a:gd name="connsiteY16" fmla="*/ 0 h 10000"/>
              <a:gd name="connsiteX17" fmla="*/ 120 w 10000"/>
              <a:gd name="connsiteY17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555 h 10000"/>
              <a:gd name="connsiteX12" fmla="*/ 7468 w 10000"/>
              <a:gd name="connsiteY12" fmla="*/ 6869 h 10000"/>
              <a:gd name="connsiteX13" fmla="*/ 7098 w 10000"/>
              <a:gd name="connsiteY13" fmla="*/ 5151 h 10000"/>
              <a:gd name="connsiteX14" fmla="*/ 7406 w 10000"/>
              <a:gd name="connsiteY14" fmla="*/ 3603 h 10000"/>
              <a:gd name="connsiteX15" fmla="*/ 10000 w 10000"/>
              <a:gd name="connsiteY15" fmla="*/ 1347 h 10000"/>
              <a:gd name="connsiteX16" fmla="*/ 9938 w 10000"/>
              <a:gd name="connsiteY16" fmla="*/ 0 h 10000"/>
              <a:gd name="connsiteX17" fmla="*/ 120 w 10000"/>
              <a:gd name="connsiteY17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555 h 10000"/>
              <a:gd name="connsiteX12" fmla="*/ 7098 w 10000"/>
              <a:gd name="connsiteY12" fmla="*/ 5151 h 10000"/>
              <a:gd name="connsiteX13" fmla="*/ 7406 w 10000"/>
              <a:gd name="connsiteY13" fmla="*/ 3603 h 10000"/>
              <a:gd name="connsiteX14" fmla="*/ 10000 w 10000"/>
              <a:gd name="connsiteY14" fmla="*/ 1347 h 10000"/>
              <a:gd name="connsiteX15" fmla="*/ 9938 w 10000"/>
              <a:gd name="connsiteY15" fmla="*/ 0 h 10000"/>
              <a:gd name="connsiteX16" fmla="*/ 120 w 10000"/>
              <a:gd name="connsiteY16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555 h 10000"/>
              <a:gd name="connsiteX12" fmla="*/ 7098 w 10000"/>
              <a:gd name="connsiteY12" fmla="*/ 5151 h 10000"/>
              <a:gd name="connsiteX13" fmla="*/ 7406 w 10000"/>
              <a:gd name="connsiteY13" fmla="*/ 3603 h 10000"/>
              <a:gd name="connsiteX14" fmla="*/ 10000 w 10000"/>
              <a:gd name="connsiteY14" fmla="*/ 1347 h 10000"/>
              <a:gd name="connsiteX15" fmla="*/ 9938 w 10000"/>
              <a:gd name="connsiteY15" fmla="*/ 0 h 10000"/>
              <a:gd name="connsiteX16" fmla="*/ 120 w 10000"/>
              <a:gd name="connsiteY16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555 h 10000"/>
              <a:gd name="connsiteX12" fmla="*/ 7098 w 10000"/>
              <a:gd name="connsiteY12" fmla="*/ 5151 h 10000"/>
              <a:gd name="connsiteX13" fmla="*/ 7406 w 10000"/>
              <a:gd name="connsiteY13" fmla="*/ 3603 h 10000"/>
              <a:gd name="connsiteX14" fmla="*/ 10000 w 10000"/>
              <a:gd name="connsiteY14" fmla="*/ 1347 h 10000"/>
              <a:gd name="connsiteX15" fmla="*/ 9938 w 10000"/>
              <a:gd name="connsiteY15" fmla="*/ 0 h 10000"/>
              <a:gd name="connsiteX16" fmla="*/ 120 w 10000"/>
              <a:gd name="connsiteY16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555 h 10000"/>
              <a:gd name="connsiteX12" fmla="*/ 7098 w 10000"/>
              <a:gd name="connsiteY12" fmla="*/ 5151 h 10000"/>
              <a:gd name="connsiteX13" fmla="*/ 10000 w 10000"/>
              <a:gd name="connsiteY13" fmla="*/ 1347 h 10000"/>
              <a:gd name="connsiteX14" fmla="*/ 9938 w 10000"/>
              <a:gd name="connsiteY14" fmla="*/ 0 h 10000"/>
              <a:gd name="connsiteX15" fmla="*/ 120 w 10000"/>
              <a:gd name="connsiteY15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555 h 10000"/>
              <a:gd name="connsiteX12" fmla="*/ 7098 w 10000"/>
              <a:gd name="connsiteY12" fmla="*/ 5151 h 10000"/>
              <a:gd name="connsiteX13" fmla="*/ 10000 w 10000"/>
              <a:gd name="connsiteY13" fmla="*/ 1347 h 10000"/>
              <a:gd name="connsiteX14" fmla="*/ 9938 w 10000"/>
              <a:gd name="connsiteY14" fmla="*/ 0 h 10000"/>
              <a:gd name="connsiteX15" fmla="*/ 120 w 10000"/>
              <a:gd name="connsiteY15" fmla="*/ 34 h 10000"/>
              <a:gd name="connsiteX0" fmla="*/ 120 w 10000"/>
              <a:gd name="connsiteY0" fmla="*/ 34 h 10000"/>
              <a:gd name="connsiteX1" fmla="*/ 120 w 10000"/>
              <a:gd name="connsiteY1" fmla="*/ 1380 h 10000"/>
              <a:gd name="connsiteX2" fmla="*/ 120 w 10000"/>
              <a:gd name="connsiteY2" fmla="*/ 1448 h 10000"/>
              <a:gd name="connsiteX3" fmla="*/ 1725 w 10000"/>
              <a:gd name="connsiteY3" fmla="*/ 2323 h 10000"/>
              <a:gd name="connsiteX4" fmla="*/ 2652 w 10000"/>
              <a:gd name="connsiteY4" fmla="*/ 3670 h 10000"/>
              <a:gd name="connsiteX5" fmla="*/ 2898 w 10000"/>
              <a:gd name="connsiteY5" fmla="*/ 4916 h 10000"/>
              <a:gd name="connsiteX6" fmla="*/ 2466 w 10000"/>
              <a:gd name="connsiteY6" fmla="*/ 6700 h 10000"/>
              <a:gd name="connsiteX7" fmla="*/ 1539 w 10000"/>
              <a:gd name="connsiteY7" fmla="*/ 7980 h 10000"/>
              <a:gd name="connsiteX8" fmla="*/ 120 w 10000"/>
              <a:gd name="connsiteY8" fmla="*/ 8923 h 10000"/>
              <a:gd name="connsiteX9" fmla="*/ 120 w 10000"/>
              <a:gd name="connsiteY9" fmla="*/ 10000 h 10000"/>
              <a:gd name="connsiteX10" fmla="*/ 9506 w 10000"/>
              <a:gd name="connsiteY10" fmla="*/ 10000 h 10000"/>
              <a:gd name="connsiteX11" fmla="*/ 9444 w 10000"/>
              <a:gd name="connsiteY11" fmla="*/ 8555 h 10000"/>
              <a:gd name="connsiteX12" fmla="*/ 7098 w 10000"/>
              <a:gd name="connsiteY12" fmla="*/ 5151 h 10000"/>
              <a:gd name="connsiteX13" fmla="*/ 10000 w 10000"/>
              <a:gd name="connsiteY13" fmla="*/ 1347 h 10000"/>
              <a:gd name="connsiteX14" fmla="*/ 9938 w 10000"/>
              <a:gd name="connsiteY14" fmla="*/ 0 h 10000"/>
              <a:gd name="connsiteX15" fmla="*/ 120 w 10000"/>
              <a:gd name="connsiteY15" fmla="*/ 3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000" h="10000">
                <a:moveTo>
                  <a:pt x="120" y="34"/>
                </a:moveTo>
                <a:lnTo>
                  <a:pt x="120" y="1380"/>
                </a:lnTo>
                <a:cubicBezTo>
                  <a:pt x="120" y="1616"/>
                  <a:pt x="-148" y="1291"/>
                  <a:pt x="120" y="1448"/>
                </a:cubicBezTo>
                <a:cubicBezTo>
                  <a:pt x="387" y="1605"/>
                  <a:pt x="1303" y="1953"/>
                  <a:pt x="1725" y="2323"/>
                </a:cubicBezTo>
                <a:cubicBezTo>
                  <a:pt x="2147" y="2694"/>
                  <a:pt x="2456" y="3238"/>
                  <a:pt x="2652" y="3670"/>
                </a:cubicBezTo>
                <a:cubicBezTo>
                  <a:pt x="2847" y="4102"/>
                  <a:pt x="2929" y="4411"/>
                  <a:pt x="2898" y="4916"/>
                </a:cubicBezTo>
                <a:cubicBezTo>
                  <a:pt x="2868" y="5421"/>
                  <a:pt x="2692" y="6190"/>
                  <a:pt x="2466" y="6700"/>
                </a:cubicBezTo>
                <a:lnTo>
                  <a:pt x="1539" y="7980"/>
                </a:lnTo>
                <a:lnTo>
                  <a:pt x="120" y="8923"/>
                </a:lnTo>
                <a:lnTo>
                  <a:pt x="120" y="10000"/>
                </a:lnTo>
                <a:lnTo>
                  <a:pt x="9506" y="10000"/>
                </a:lnTo>
                <a:cubicBezTo>
                  <a:pt x="9485" y="9562"/>
                  <a:pt x="9464" y="8993"/>
                  <a:pt x="9444" y="8555"/>
                </a:cubicBezTo>
                <a:cubicBezTo>
                  <a:pt x="8000" y="7484"/>
                  <a:pt x="7254" y="7325"/>
                  <a:pt x="7098" y="5151"/>
                </a:cubicBezTo>
                <a:cubicBezTo>
                  <a:pt x="6945" y="3062"/>
                  <a:pt x="8852" y="2041"/>
                  <a:pt x="10000" y="1347"/>
                </a:cubicBezTo>
                <a:cubicBezTo>
                  <a:pt x="9980" y="898"/>
                  <a:pt x="9958" y="449"/>
                  <a:pt x="9938" y="0"/>
                </a:cubicBezTo>
                <a:lnTo>
                  <a:pt x="120" y="3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67" dirty="0"/>
          </a:p>
        </p:txBody>
      </p:sp>
      <p:sp>
        <p:nvSpPr>
          <p:cNvPr id="922" name="Rectangle 8292"/>
          <p:cNvSpPr>
            <a:spLocks noChangeArrowheads="1"/>
          </p:cNvSpPr>
          <p:nvPr/>
        </p:nvSpPr>
        <p:spPr bwMode="auto">
          <a:xfrm rot="19972519">
            <a:off x="2996358" y="5192194"/>
            <a:ext cx="257220" cy="2889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23" name="Rectangle 8293"/>
          <p:cNvSpPr>
            <a:spLocks noChangeArrowheads="1"/>
          </p:cNvSpPr>
          <p:nvPr/>
        </p:nvSpPr>
        <p:spPr bwMode="auto">
          <a:xfrm rot="19972519">
            <a:off x="4158055" y="5424870"/>
            <a:ext cx="258903" cy="2889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24" name="Line 8294"/>
          <p:cNvSpPr>
            <a:spLocks noChangeShapeType="1"/>
          </p:cNvSpPr>
          <p:nvPr/>
        </p:nvSpPr>
        <p:spPr bwMode="auto">
          <a:xfrm>
            <a:off x="3448596" y="5424869"/>
            <a:ext cx="805288" cy="1520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25" name="Line 8295"/>
          <p:cNvSpPr>
            <a:spLocks noChangeShapeType="1"/>
          </p:cNvSpPr>
          <p:nvPr/>
        </p:nvSpPr>
        <p:spPr bwMode="auto">
          <a:xfrm>
            <a:off x="3157751" y="5221088"/>
            <a:ext cx="1096132" cy="203781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26" name="Line 8296"/>
          <p:cNvSpPr>
            <a:spLocks noChangeShapeType="1"/>
          </p:cNvSpPr>
          <p:nvPr/>
        </p:nvSpPr>
        <p:spPr bwMode="auto">
          <a:xfrm>
            <a:off x="3157751" y="5221088"/>
            <a:ext cx="1420600" cy="1520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grpSp>
        <p:nvGrpSpPr>
          <p:cNvPr id="927" name="Group 8297"/>
          <p:cNvGrpSpPr>
            <a:grpSpLocks/>
          </p:cNvGrpSpPr>
          <p:nvPr/>
        </p:nvGrpSpPr>
        <p:grpSpPr bwMode="auto">
          <a:xfrm rot="5400000" flipH="1">
            <a:off x="3228236" y="5551442"/>
            <a:ext cx="348253" cy="502673"/>
            <a:chOff x="356" y="1617"/>
            <a:chExt cx="1104" cy="1500"/>
          </a:xfrm>
        </p:grpSpPr>
        <p:sp>
          <p:nvSpPr>
            <p:cNvPr id="3321" name="Rectangle 8298"/>
            <p:cNvSpPr>
              <a:spLocks noChangeArrowheads="1"/>
            </p:cNvSpPr>
            <p:nvPr/>
          </p:nvSpPr>
          <p:spPr bwMode="auto">
            <a:xfrm>
              <a:off x="731" y="1625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2" name="Rectangle 8299"/>
            <p:cNvSpPr>
              <a:spLocks noChangeArrowheads="1"/>
            </p:cNvSpPr>
            <p:nvPr/>
          </p:nvSpPr>
          <p:spPr bwMode="auto">
            <a:xfrm>
              <a:off x="731" y="1620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3" name="Rectangle 8300"/>
            <p:cNvSpPr>
              <a:spLocks noChangeArrowheads="1"/>
            </p:cNvSpPr>
            <p:nvPr/>
          </p:nvSpPr>
          <p:spPr bwMode="auto">
            <a:xfrm>
              <a:off x="731" y="1618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4" name="Rectangle 8301"/>
            <p:cNvSpPr>
              <a:spLocks noChangeArrowheads="1"/>
            </p:cNvSpPr>
            <p:nvPr/>
          </p:nvSpPr>
          <p:spPr bwMode="auto">
            <a:xfrm>
              <a:off x="733" y="1617"/>
              <a:ext cx="481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5" name="Rectangle 8302"/>
            <p:cNvSpPr>
              <a:spLocks noChangeArrowheads="1"/>
            </p:cNvSpPr>
            <p:nvPr/>
          </p:nvSpPr>
          <p:spPr bwMode="auto">
            <a:xfrm>
              <a:off x="733" y="1639"/>
              <a:ext cx="481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6" name="Freeform 8303"/>
            <p:cNvSpPr>
              <a:spLocks noEditPoints="1"/>
            </p:cNvSpPr>
            <p:nvPr/>
          </p:nvSpPr>
          <p:spPr bwMode="auto">
            <a:xfrm>
              <a:off x="724" y="1633"/>
              <a:ext cx="491" cy="21"/>
            </a:xfrm>
            <a:custGeom>
              <a:avLst/>
              <a:gdLst>
                <a:gd name="T0" fmla="*/ 0 w 491"/>
                <a:gd name="T1" fmla="*/ 13 h 21"/>
                <a:gd name="T2" fmla="*/ 7 w 491"/>
                <a:gd name="T3" fmla="*/ 5 h 21"/>
                <a:gd name="T4" fmla="*/ 491 w 491"/>
                <a:gd name="T5" fmla="*/ 5 h 21"/>
                <a:gd name="T6" fmla="*/ 491 w 491"/>
                <a:gd name="T7" fmla="*/ 21 h 21"/>
                <a:gd name="T8" fmla="*/ 7 w 491"/>
                <a:gd name="T9" fmla="*/ 21 h 21"/>
                <a:gd name="T10" fmla="*/ 0 w 491"/>
                <a:gd name="T11" fmla="*/ 13 h 21"/>
                <a:gd name="T12" fmla="*/ 15 w 491"/>
                <a:gd name="T13" fmla="*/ 0 h 21"/>
                <a:gd name="T14" fmla="*/ 15 w 491"/>
                <a:gd name="T15" fmla="*/ 13 h 21"/>
                <a:gd name="T16" fmla="*/ 0 w 491"/>
                <a:gd name="T17" fmla="*/ 13 h 21"/>
                <a:gd name="T18" fmla="*/ 0 w 491"/>
                <a:gd name="T19" fmla="*/ 0 h 21"/>
                <a:gd name="T20" fmla="*/ 15 w 491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1">
                  <a:moveTo>
                    <a:pt x="0" y="13"/>
                  </a:moveTo>
                  <a:lnTo>
                    <a:pt x="7" y="5"/>
                  </a:lnTo>
                  <a:lnTo>
                    <a:pt x="491" y="5"/>
                  </a:lnTo>
                  <a:lnTo>
                    <a:pt x="491" y="21"/>
                  </a:lnTo>
                  <a:lnTo>
                    <a:pt x="7" y="21"/>
                  </a:lnTo>
                  <a:lnTo>
                    <a:pt x="0" y="13"/>
                  </a:lnTo>
                  <a:close/>
                  <a:moveTo>
                    <a:pt x="15" y="0"/>
                  </a:moveTo>
                  <a:lnTo>
                    <a:pt x="15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7" name="Freeform 8304"/>
            <p:cNvSpPr>
              <a:spLocks noEditPoints="1"/>
            </p:cNvSpPr>
            <p:nvPr/>
          </p:nvSpPr>
          <p:spPr bwMode="auto">
            <a:xfrm>
              <a:off x="726" y="1621"/>
              <a:ext cx="15" cy="18"/>
            </a:xfrm>
            <a:custGeom>
              <a:avLst/>
              <a:gdLst>
                <a:gd name="T0" fmla="*/ 14 w 15"/>
                <a:gd name="T1" fmla="*/ 13 h 18"/>
                <a:gd name="T2" fmla="*/ 11 w 15"/>
                <a:gd name="T3" fmla="*/ 18 h 18"/>
                <a:gd name="T4" fmla="*/ 9 w 15"/>
                <a:gd name="T5" fmla="*/ 18 h 18"/>
                <a:gd name="T6" fmla="*/ 2 w 15"/>
                <a:gd name="T7" fmla="*/ 5 h 18"/>
                <a:gd name="T8" fmla="*/ 4 w 15"/>
                <a:gd name="T9" fmla="*/ 4 h 18"/>
                <a:gd name="T10" fmla="*/ 14 w 15"/>
                <a:gd name="T11" fmla="*/ 13 h 18"/>
                <a:gd name="T12" fmla="*/ 15 w 15"/>
                <a:gd name="T13" fmla="*/ 8 h 18"/>
                <a:gd name="T14" fmla="*/ 15 w 15"/>
                <a:gd name="T15" fmla="*/ 12 h 18"/>
                <a:gd name="T16" fmla="*/ 14 w 15"/>
                <a:gd name="T17" fmla="*/ 13 h 18"/>
                <a:gd name="T18" fmla="*/ 0 w 15"/>
                <a:gd name="T19" fmla="*/ 8 h 18"/>
                <a:gd name="T20" fmla="*/ 0 w 15"/>
                <a:gd name="T21" fmla="*/ 7 h 18"/>
                <a:gd name="T22" fmla="*/ 15 w 15"/>
                <a:gd name="T23" fmla="*/ 8 h 18"/>
                <a:gd name="T24" fmla="*/ 9 w 15"/>
                <a:gd name="T25" fmla="*/ 0 h 18"/>
                <a:gd name="T26" fmla="*/ 15 w 15"/>
                <a:gd name="T27" fmla="*/ 6 h 18"/>
                <a:gd name="T28" fmla="*/ 15 w 15"/>
                <a:gd name="T29" fmla="*/ 8 h 18"/>
                <a:gd name="T30" fmla="*/ 0 w 15"/>
                <a:gd name="T31" fmla="*/ 11 h 18"/>
                <a:gd name="T32" fmla="*/ 0 w 15"/>
                <a:gd name="T33" fmla="*/ 10 h 18"/>
                <a:gd name="T34" fmla="*/ 9 w 15"/>
                <a:gd name="T35" fmla="*/ 0 h 18"/>
                <a:gd name="T36" fmla="*/ 7 w 15"/>
                <a:gd name="T37" fmla="*/ 0 h 18"/>
                <a:gd name="T38" fmla="*/ 9 w 15"/>
                <a:gd name="T39" fmla="*/ 0 h 18"/>
                <a:gd name="T40" fmla="*/ 5 w 15"/>
                <a:gd name="T41" fmla="*/ 15 h 18"/>
                <a:gd name="T42" fmla="*/ 4 w 15"/>
                <a:gd name="T43" fmla="*/ 15 h 18"/>
                <a:gd name="T44" fmla="*/ 7 w 15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8">
                  <a:moveTo>
                    <a:pt x="14" y="13"/>
                  </a:moveTo>
                  <a:lnTo>
                    <a:pt x="11" y="18"/>
                  </a:lnTo>
                  <a:lnTo>
                    <a:pt x="9" y="18"/>
                  </a:lnTo>
                  <a:lnTo>
                    <a:pt x="2" y="5"/>
                  </a:lnTo>
                  <a:lnTo>
                    <a:pt x="4" y="4"/>
                  </a:lnTo>
                  <a:lnTo>
                    <a:pt x="14" y="13"/>
                  </a:lnTo>
                  <a:close/>
                  <a:moveTo>
                    <a:pt x="15" y="8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0" y="8"/>
                  </a:lnTo>
                  <a:lnTo>
                    <a:pt x="0" y="7"/>
                  </a:lnTo>
                  <a:lnTo>
                    <a:pt x="15" y="8"/>
                  </a:lnTo>
                  <a:close/>
                  <a:moveTo>
                    <a:pt x="9" y="0"/>
                  </a:moveTo>
                  <a:lnTo>
                    <a:pt x="15" y="6"/>
                  </a:lnTo>
                  <a:lnTo>
                    <a:pt x="15" y="8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9" y="0"/>
                  </a:lnTo>
                  <a:close/>
                  <a:moveTo>
                    <a:pt x="7" y="0"/>
                  </a:moveTo>
                  <a:lnTo>
                    <a:pt x="9" y="0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8" name="Freeform 8305"/>
            <p:cNvSpPr>
              <a:spLocks noEditPoints="1"/>
            </p:cNvSpPr>
            <p:nvPr/>
          </p:nvSpPr>
          <p:spPr bwMode="auto">
            <a:xfrm>
              <a:off x="724" y="1618"/>
              <a:ext cx="15" cy="14"/>
            </a:xfrm>
            <a:custGeom>
              <a:avLst/>
              <a:gdLst>
                <a:gd name="T0" fmla="*/ 0 w 15"/>
                <a:gd name="T1" fmla="*/ 8 h 14"/>
                <a:gd name="T2" fmla="*/ 3 w 15"/>
                <a:gd name="T3" fmla="*/ 1 h 14"/>
                <a:gd name="T4" fmla="*/ 4 w 15"/>
                <a:gd name="T5" fmla="*/ 0 h 14"/>
                <a:gd name="T6" fmla="*/ 13 w 15"/>
                <a:gd name="T7" fmla="*/ 14 h 14"/>
                <a:gd name="T8" fmla="*/ 12 w 15"/>
                <a:gd name="T9" fmla="*/ 14 h 14"/>
                <a:gd name="T10" fmla="*/ 0 w 15"/>
                <a:gd name="T11" fmla="*/ 8 h 14"/>
                <a:gd name="T12" fmla="*/ 0 w 15"/>
                <a:gd name="T13" fmla="*/ 10 h 14"/>
                <a:gd name="T14" fmla="*/ 0 w 15"/>
                <a:gd name="T15" fmla="*/ 8 h 14"/>
                <a:gd name="T16" fmla="*/ 15 w 15"/>
                <a:gd name="T17" fmla="*/ 8 h 14"/>
                <a:gd name="T18" fmla="*/ 15 w 15"/>
                <a:gd name="T19" fmla="*/ 10 h 14"/>
                <a:gd name="T20" fmla="*/ 0 w 15"/>
                <a:gd name="T2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4">
                  <a:moveTo>
                    <a:pt x="0" y="8"/>
                  </a:moveTo>
                  <a:lnTo>
                    <a:pt x="3" y="1"/>
                  </a:lnTo>
                  <a:lnTo>
                    <a:pt x="4" y="0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0" y="8"/>
                  </a:lnTo>
                  <a:close/>
                  <a:moveTo>
                    <a:pt x="0" y="10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9" name="Freeform 8306"/>
            <p:cNvSpPr>
              <a:spLocks/>
            </p:cNvSpPr>
            <p:nvPr/>
          </p:nvSpPr>
          <p:spPr bwMode="auto">
            <a:xfrm>
              <a:off x="727" y="1640"/>
              <a:ext cx="10" cy="14"/>
            </a:xfrm>
            <a:custGeom>
              <a:avLst/>
              <a:gdLst>
                <a:gd name="T0" fmla="*/ 1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1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0" name="Rectangle 8307"/>
            <p:cNvSpPr>
              <a:spLocks noChangeArrowheads="1"/>
            </p:cNvSpPr>
            <p:nvPr/>
          </p:nvSpPr>
          <p:spPr bwMode="auto">
            <a:xfrm>
              <a:off x="1207" y="1633"/>
              <a:ext cx="16" cy="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1" name="Freeform 8308"/>
            <p:cNvSpPr>
              <a:spLocks noEditPoints="1"/>
            </p:cNvSpPr>
            <p:nvPr/>
          </p:nvSpPr>
          <p:spPr bwMode="auto">
            <a:xfrm>
              <a:off x="1205" y="1621"/>
              <a:ext cx="16" cy="18"/>
            </a:xfrm>
            <a:custGeom>
              <a:avLst/>
              <a:gdLst>
                <a:gd name="T0" fmla="*/ 1 w 16"/>
                <a:gd name="T1" fmla="*/ 6 h 18"/>
                <a:gd name="T2" fmla="*/ 6 w 16"/>
                <a:gd name="T3" fmla="*/ 0 h 18"/>
                <a:gd name="T4" fmla="*/ 8 w 16"/>
                <a:gd name="T5" fmla="*/ 0 h 18"/>
                <a:gd name="T6" fmla="*/ 12 w 16"/>
                <a:gd name="T7" fmla="*/ 15 h 18"/>
                <a:gd name="T8" fmla="*/ 10 w 16"/>
                <a:gd name="T9" fmla="*/ 15 h 18"/>
                <a:gd name="T10" fmla="*/ 1 w 16"/>
                <a:gd name="T11" fmla="*/ 6 h 18"/>
                <a:gd name="T12" fmla="*/ 1 w 16"/>
                <a:gd name="T13" fmla="*/ 12 h 18"/>
                <a:gd name="T14" fmla="*/ 0 w 16"/>
                <a:gd name="T15" fmla="*/ 8 h 18"/>
                <a:gd name="T16" fmla="*/ 1 w 16"/>
                <a:gd name="T17" fmla="*/ 6 h 18"/>
                <a:gd name="T18" fmla="*/ 16 w 16"/>
                <a:gd name="T19" fmla="*/ 10 h 18"/>
                <a:gd name="T20" fmla="*/ 15 w 16"/>
                <a:gd name="T21" fmla="*/ 11 h 18"/>
                <a:gd name="T22" fmla="*/ 1 w 16"/>
                <a:gd name="T23" fmla="*/ 12 h 18"/>
                <a:gd name="T24" fmla="*/ 5 w 16"/>
                <a:gd name="T25" fmla="*/ 18 h 18"/>
                <a:gd name="T26" fmla="*/ 1 w 16"/>
                <a:gd name="T27" fmla="*/ 13 h 18"/>
                <a:gd name="T28" fmla="*/ 1 w 16"/>
                <a:gd name="T29" fmla="*/ 12 h 18"/>
                <a:gd name="T30" fmla="*/ 15 w 16"/>
                <a:gd name="T31" fmla="*/ 7 h 18"/>
                <a:gd name="T32" fmla="*/ 15 w 16"/>
                <a:gd name="T33" fmla="*/ 8 h 18"/>
                <a:gd name="T34" fmla="*/ 5 w 16"/>
                <a:gd name="T35" fmla="*/ 18 h 18"/>
                <a:gd name="T36" fmla="*/ 6 w 16"/>
                <a:gd name="T37" fmla="*/ 18 h 18"/>
                <a:gd name="T38" fmla="*/ 5 w 16"/>
                <a:gd name="T39" fmla="*/ 18 h 18"/>
                <a:gd name="T40" fmla="*/ 12 w 16"/>
                <a:gd name="T41" fmla="*/ 4 h 18"/>
                <a:gd name="T42" fmla="*/ 13 w 16"/>
                <a:gd name="T43" fmla="*/ 5 h 18"/>
                <a:gd name="T44" fmla="*/ 6 w 16"/>
                <a:gd name="T4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8">
                  <a:moveTo>
                    <a:pt x="1" y="6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" y="6"/>
                  </a:lnTo>
                  <a:close/>
                  <a:moveTo>
                    <a:pt x="1" y="12"/>
                  </a:moveTo>
                  <a:lnTo>
                    <a:pt x="0" y="8"/>
                  </a:lnTo>
                  <a:lnTo>
                    <a:pt x="1" y="6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" y="12"/>
                  </a:lnTo>
                  <a:close/>
                  <a:moveTo>
                    <a:pt x="5" y="18"/>
                  </a:moveTo>
                  <a:lnTo>
                    <a:pt x="1" y="13"/>
                  </a:lnTo>
                  <a:lnTo>
                    <a:pt x="1" y="12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5" y="18"/>
                  </a:lnTo>
                  <a:close/>
                  <a:moveTo>
                    <a:pt x="6" y="18"/>
                  </a:moveTo>
                  <a:lnTo>
                    <a:pt x="5" y="18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6" y="1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2" name="Rectangle 8309"/>
            <p:cNvSpPr>
              <a:spLocks noChangeArrowheads="1"/>
            </p:cNvSpPr>
            <p:nvPr/>
          </p:nvSpPr>
          <p:spPr bwMode="auto">
            <a:xfrm>
              <a:off x="1207" y="1626"/>
              <a:ext cx="16" cy="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3" name="Freeform 8310"/>
            <p:cNvSpPr>
              <a:spLocks/>
            </p:cNvSpPr>
            <p:nvPr/>
          </p:nvSpPr>
          <p:spPr bwMode="auto">
            <a:xfrm>
              <a:off x="1209" y="1618"/>
              <a:ext cx="10" cy="14"/>
            </a:xfrm>
            <a:custGeom>
              <a:avLst/>
              <a:gdLst>
                <a:gd name="T0" fmla="*/ 2 w 10"/>
                <a:gd name="T1" fmla="*/ 14 h 14"/>
                <a:gd name="T2" fmla="*/ 0 w 10"/>
                <a:gd name="T3" fmla="*/ 14 h 14"/>
                <a:gd name="T4" fmla="*/ 9 w 10"/>
                <a:gd name="T5" fmla="*/ 0 h 14"/>
                <a:gd name="T6" fmla="*/ 10 w 10"/>
                <a:gd name="T7" fmla="*/ 1 h 14"/>
                <a:gd name="T8" fmla="*/ 2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2" y="14"/>
                  </a:moveTo>
                  <a:lnTo>
                    <a:pt x="0" y="14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4" name="Freeform 8311"/>
            <p:cNvSpPr>
              <a:spLocks/>
            </p:cNvSpPr>
            <p:nvPr/>
          </p:nvSpPr>
          <p:spPr bwMode="auto">
            <a:xfrm>
              <a:off x="1209" y="1640"/>
              <a:ext cx="10" cy="14"/>
            </a:xfrm>
            <a:custGeom>
              <a:avLst/>
              <a:gdLst>
                <a:gd name="T0" fmla="*/ 0 w 10"/>
                <a:gd name="T1" fmla="*/ 1 h 14"/>
                <a:gd name="T2" fmla="*/ 2 w 10"/>
                <a:gd name="T3" fmla="*/ 0 h 14"/>
                <a:gd name="T4" fmla="*/ 10 w 10"/>
                <a:gd name="T5" fmla="*/ 13 h 14"/>
                <a:gd name="T6" fmla="*/ 9 w 10"/>
                <a:gd name="T7" fmla="*/ 14 h 14"/>
                <a:gd name="T8" fmla="*/ 0 w 10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0" y="1"/>
                  </a:moveTo>
                  <a:lnTo>
                    <a:pt x="2" y="0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5" name="Rectangle 8312"/>
            <p:cNvSpPr>
              <a:spLocks noChangeArrowheads="1"/>
            </p:cNvSpPr>
            <p:nvPr/>
          </p:nvSpPr>
          <p:spPr bwMode="auto">
            <a:xfrm>
              <a:off x="731" y="1662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6" name="Rectangle 8313"/>
            <p:cNvSpPr>
              <a:spLocks noChangeArrowheads="1"/>
            </p:cNvSpPr>
            <p:nvPr/>
          </p:nvSpPr>
          <p:spPr bwMode="auto">
            <a:xfrm>
              <a:off x="731" y="1665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7" name="Rectangle 8314"/>
            <p:cNvSpPr>
              <a:spLocks noChangeArrowheads="1"/>
            </p:cNvSpPr>
            <p:nvPr/>
          </p:nvSpPr>
          <p:spPr bwMode="auto">
            <a:xfrm>
              <a:off x="731" y="1668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8" name="Rectangle 8315"/>
            <p:cNvSpPr>
              <a:spLocks noChangeArrowheads="1"/>
            </p:cNvSpPr>
            <p:nvPr/>
          </p:nvSpPr>
          <p:spPr bwMode="auto">
            <a:xfrm>
              <a:off x="733" y="1669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39" name="Rectangle 8316"/>
            <p:cNvSpPr>
              <a:spLocks noChangeArrowheads="1"/>
            </p:cNvSpPr>
            <p:nvPr/>
          </p:nvSpPr>
          <p:spPr bwMode="auto">
            <a:xfrm>
              <a:off x="733" y="1647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0" name="Freeform 8317"/>
            <p:cNvSpPr>
              <a:spLocks noEditPoints="1"/>
            </p:cNvSpPr>
            <p:nvPr/>
          </p:nvSpPr>
          <p:spPr bwMode="auto">
            <a:xfrm>
              <a:off x="724" y="1647"/>
              <a:ext cx="491" cy="22"/>
            </a:xfrm>
            <a:custGeom>
              <a:avLst/>
              <a:gdLst>
                <a:gd name="T0" fmla="*/ 0 w 491"/>
                <a:gd name="T1" fmla="*/ 8 h 22"/>
                <a:gd name="T2" fmla="*/ 7 w 491"/>
                <a:gd name="T3" fmla="*/ 0 h 22"/>
                <a:gd name="T4" fmla="*/ 491 w 491"/>
                <a:gd name="T5" fmla="*/ 0 h 22"/>
                <a:gd name="T6" fmla="*/ 491 w 491"/>
                <a:gd name="T7" fmla="*/ 16 h 22"/>
                <a:gd name="T8" fmla="*/ 7 w 491"/>
                <a:gd name="T9" fmla="*/ 16 h 22"/>
                <a:gd name="T10" fmla="*/ 0 w 491"/>
                <a:gd name="T11" fmla="*/ 8 h 22"/>
                <a:gd name="T12" fmla="*/ 0 w 491"/>
                <a:gd name="T13" fmla="*/ 22 h 22"/>
                <a:gd name="T14" fmla="*/ 0 w 491"/>
                <a:gd name="T15" fmla="*/ 8 h 22"/>
                <a:gd name="T16" fmla="*/ 15 w 491"/>
                <a:gd name="T17" fmla="*/ 8 h 22"/>
                <a:gd name="T18" fmla="*/ 15 w 491"/>
                <a:gd name="T19" fmla="*/ 22 h 22"/>
                <a:gd name="T20" fmla="*/ 0 w 491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2">
                  <a:moveTo>
                    <a:pt x="0" y="8"/>
                  </a:moveTo>
                  <a:lnTo>
                    <a:pt x="7" y="0"/>
                  </a:lnTo>
                  <a:lnTo>
                    <a:pt x="491" y="0"/>
                  </a:lnTo>
                  <a:lnTo>
                    <a:pt x="491" y="16"/>
                  </a:lnTo>
                  <a:lnTo>
                    <a:pt x="7" y="16"/>
                  </a:lnTo>
                  <a:lnTo>
                    <a:pt x="0" y="8"/>
                  </a:lnTo>
                  <a:close/>
                  <a:moveTo>
                    <a:pt x="0" y="22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1" name="Freeform 8318"/>
            <p:cNvSpPr>
              <a:spLocks noEditPoints="1"/>
            </p:cNvSpPr>
            <p:nvPr/>
          </p:nvSpPr>
          <p:spPr bwMode="auto">
            <a:xfrm>
              <a:off x="726" y="1662"/>
              <a:ext cx="15" cy="19"/>
            </a:xfrm>
            <a:custGeom>
              <a:avLst/>
              <a:gdLst>
                <a:gd name="T0" fmla="*/ 15 w 15"/>
                <a:gd name="T1" fmla="*/ 6 h 19"/>
                <a:gd name="T2" fmla="*/ 5 w 15"/>
                <a:gd name="T3" fmla="*/ 15 h 19"/>
                <a:gd name="T4" fmla="*/ 4 w 15"/>
                <a:gd name="T5" fmla="*/ 15 h 19"/>
                <a:gd name="T6" fmla="*/ 7 w 15"/>
                <a:gd name="T7" fmla="*/ 0 h 19"/>
                <a:gd name="T8" fmla="*/ 9 w 15"/>
                <a:gd name="T9" fmla="*/ 0 h 19"/>
                <a:gd name="T10" fmla="*/ 15 w 15"/>
                <a:gd name="T11" fmla="*/ 6 h 19"/>
                <a:gd name="T12" fmla="*/ 15 w 15"/>
                <a:gd name="T13" fmla="*/ 12 h 19"/>
                <a:gd name="T14" fmla="*/ 0 w 15"/>
                <a:gd name="T15" fmla="*/ 11 h 19"/>
                <a:gd name="T16" fmla="*/ 0 w 15"/>
                <a:gd name="T17" fmla="*/ 10 h 19"/>
                <a:gd name="T18" fmla="*/ 15 w 15"/>
                <a:gd name="T19" fmla="*/ 6 h 19"/>
                <a:gd name="T20" fmla="*/ 15 w 15"/>
                <a:gd name="T21" fmla="*/ 8 h 19"/>
                <a:gd name="T22" fmla="*/ 15 w 15"/>
                <a:gd name="T23" fmla="*/ 12 h 19"/>
                <a:gd name="T24" fmla="*/ 9 w 15"/>
                <a:gd name="T25" fmla="*/ 18 h 19"/>
                <a:gd name="T26" fmla="*/ 0 w 15"/>
                <a:gd name="T27" fmla="*/ 8 h 19"/>
                <a:gd name="T28" fmla="*/ 0 w 15"/>
                <a:gd name="T29" fmla="*/ 7 h 19"/>
                <a:gd name="T30" fmla="*/ 15 w 15"/>
                <a:gd name="T31" fmla="*/ 12 h 19"/>
                <a:gd name="T32" fmla="*/ 14 w 15"/>
                <a:gd name="T33" fmla="*/ 13 h 19"/>
                <a:gd name="T34" fmla="*/ 9 w 15"/>
                <a:gd name="T35" fmla="*/ 18 h 19"/>
                <a:gd name="T36" fmla="*/ 4 w 15"/>
                <a:gd name="T37" fmla="*/ 4 h 19"/>
                <a:gd name="T38" fmla="*/ 5 w 15"/>
                <a:gd name="T39" fmla="*/ 3 h 19"/>
                <a:gd name="T40" fmla="*/ 9 w 15"/>
                <a:gd name="T41" fmla="*/ 18 h 19"/>
                <a:gd name="T42" fmla="*/ 7 w 15"/>
                <a:gd name="T43" fmla="*/ 19 h 19"/>
                <a:gd name="T44" fmla="*/ 4 w 15"/>
                <a:gd name="T45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5" y="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lnTo>
                    <a:pt x="9" y="0"/>
                  </a:lnTo>
                  <a:lnTo>
                    <a:pt x="15" y="6"/>
                  </a:lnTo>
                  <a:close/>
                  <a:moveTo>
                    <a:pt x="15" y="12"/>
                  </a:moveTo>
                  <a:lnTo>
                    <a:pt x="0" y="11"/>
                  </a:lnTo>
                  <a:lnTo>
                    <a:pt x="0" y="10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12"/>
                  </a:lnTo>
                  <a:close/>
                  <a:moveTo>
                    <a:pt x="9" y="1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15" y="12"/>
                  </a:lnTo>
                  <a:lnTo>
                    <a:pt x="14" y="13"/>
                  </a:lnTo>
                  <a:lnTo>
                    <a:pt x="9" y="18"/>
                  </a:lnTo>
                  <a:close/>
                  <a:moveTo>
                    <a:pt x="4" y="4"/>
                  </a:moveTo>
                  <a:lnTo>
                    <a:pt x="5" y="3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2" name="Freeform 8319"/>
            <p:cNvSpPr>
              <a:spLocks noEditPoints="1"/>
            </p:cNvSpPr>
            <p:nvPr/>
          </p:nvSpPr>
          <p:spPr bwMode="auto">
            <a:xfrm>
              <a:off x="724" y="1669"/>
              <a:ext cx="15" cy="14"/>
            </a:xfrm>
            <a:custGeom>
              <a:avLst/>
              <a:gdLst>
                <a:gd name="T0" fmla="*/ 0 w 15"/>
                <a:gd name="T1" fmla="*/ 7 h 14"/>
                <a:gd name="T2" fmla="*/ 12 w 15"/>
                <a:gd name="T3" fmla="*/ 0 h 14"/>
                <a:gd name="T4" fmla="*/ 13 w 15"/>
                <a:gd name="T5" fmla="*/ 1 h 14"/>
                <a:gd name="T6" fmla="*/ 4 w 15"/>
                <a:gd name="T7" fmla="*/ 14 h 14"/>
                <a:gd name="T8" fmla="*/ 3 w 15"/>
                <a:gd name="T9" fmla="*/ 13 h 14"/>
                <a:gd name="T10" fmla="*/ 0 w 15"/>
                <a:gd name="T11" fmla="*/ 7 h 14"/>
                <a:gd name="T12" fmla="*/ 15 w 15"/>
                <a:gd name="T13" fmla="*/ 4 h 14"/>
                <a:gd name="T14" fmla="*/ 15 w 15"/>
                <a:gd name="T15" fmla="*/ 7 h 14"/>
                <a:gd name="T16" fmla="*/ 0 w 15"/>
                <a:gd name="T17" fmla="*/ 7 h 14"/>
                <a:gd name="T18" fmla="*/ 0 w 15"/>
                <a:gd name="T19" fmla="*/ 4 h 14"/>
                <a:gd name="T20" fmla="*/ 15 w 15"/>
                <a:gd name="T2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4">
                  <a:moveTo>
                    <a:pt x="0" y="7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0" y="7"/>
                  </a:lnTo>
                  <a:close/>
                  <a:moveTo>
                    <a:pt x="15" y="4"/>
                  </a:moveTo>
                  <a:lnTo>
                    <a:pt x="15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3" name="Freeform 8320"/>
            <p:cNvSpPr>
              <a:spLocks/>
            </p:cNvSpPr>
            <p:nvPr/>
          </p:nvSpPr>
          <p:spPr bwMode="auto">
            <a:xfrm>
              <a:off x="727" y="1648"/>
              <a:ext cx="10" cy="14"/>
            </a:xfrm>
            <a:custGeom>
              <a:avLst/>
              <a:gdLst>
                <a:gd name="T0" fmla="*/ 10 w 10"/>
                <a:gd name="T1" fmla="*/ 13 h 14"/>
                <a:gd name="T2" fmla="*/ 9 w 10"/>
                <a:gd name="T3" fmla="*/ 14 h 14"/>
                <a:gd name="T4" fmla="*/ 0 w 10"/>
                <a:gd name="T5" fmla="*/ 1 h 14"/>
                <a:gd name="T6" fmla="*/ 1 w 10"/>
                <a:gd name="T7" fmla="*/ 0 h 14"/>
                <a:gd name="T8" fmla="*/ 10 w 10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0" y="13"/>
                  </a:moveTo>
                  <a:lnTo>
                    <a:pt x="9" y="14"/>
                  </a:lnTo>
                  <a:lnTo>
                    <a:pt x="0" y="1"/>
                  </a:lnTo>
                  <a:lnTo>
                    <a:pt x="1" y="0"/>
                  </a:lnTo>
                  <a:lnTo>
                    <a:pt x="10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4" name="Rectangle 8321"/>
            <p:cNvSpPr>
              <a:spLocks noChangeArrowheads="1"/>
            </p:cNvSpPr>
            <p:nvPr/>
          </p:nvSpPr>
          <p:spPr bwMode="auto">
            <a:xfrm>
              <a:off x="1207" y="1655"/>
              <a:ext cx="16" cy="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5" name="Freeform 8322"/>
            <p:cNvSpPr>
              <a:spLocks noEditPoints="1"/>
            </p:cNvSpPr>
            <p:nvPr/>
          </p:nvSpPr>
          <p:spPr bwMode="auto">
            <a:xfrm>
              <a:off x="1205" y="1662"/>
              <a:ext cx="16" cy="19"/>
            </a:xfrm>
            <a:custGeom>
              <a:avLst/>
              <a:gdLst>
                <a:gd name="T0" fmla="*/ 1 w 16"/>
                <a:gd name="T1" fmla="*/ 13 h 19"/>
                <a:gd name="T2" fmla="*/ 10 w 16"/>
                <a:gd name="T3" fmla="*/ 3 h 19"/>
                <a:gd name="T4" fmla="*/ 12 w 16"/>
                <a:gd name="T5" fmla="*/ 4 h 19"/>
                <a:gd name="T6" fmla="*/ 8 w 16"/>
                <a:gd name="T7" fmla="*/ 19 h 19"/>
                <a:gd name="T8" fmla="*/ 6 w 16"/>
                <a:gd name="T9" fmla="*/ 18 h 19"/>
                <a:gd name="T10" fmla="*/ 1 w 16"/>
                <a:gd name="T11" fmla="*/ 13 h 19"/>
                <a:gd name="T12" fmla="*/ 0 w 16"/>
                <a:gd name="T13" fmla="*/ 8 h 19"/>
                <a:gd name="T14" fmla="*/ 15 w 16"/>
                <a:gd name="T15" fmla="*/ 7 h 19"/>
                <a:gd name="T16" fmla="*/ 15 w 16"/>
                <a:gd name="T17" fmla="*/ 8 h 19"/>
                <a:gd name="T18" fmla="*/ 1 w 16"/>
                <a:gd name="T19" fmla="*/ 13 h 19"/>
                <a:gd name="T20" fmla="*/ 1 w 16"/>
                <a:gd name="T21" fmla="*/ 12 h 19"/>
                <a:gd name="T22" fmla="*/ 0 w 16"/>
                <a:gd name="T23" fmla="*/ 8 h 19"/>
                <a:gd name="T24" fmla="*/ 6 w 16"/>
                <a:gd name="T25" fmla="*/ 0 h 19"/>
                <a:gd name="T26" fmla="*/ 16 w 16"/>
                <a:gd name="T27" fmla="*/ 10 h 19"/>
                <a:gd name="T28" fmla="*/ 15 w 16"/>
                <a:gd name="T29" fmla="*/ 11 h 19"/>
                <a:gd name="T30" fmla="*/ 0 w 16"/>
                <a:gd name="T31" fmla="*/ 8 h 19"/>
                <a:gd name="T32" fmla="*/ 1 w 16"/>
                <a:gd name="T33" fmla="*/ 6 h 19"/>
                <a:gd name="T34" fmla="*/ 6 w 16"/>
                <a:gd name="T35" fmla="*/ 0 h 19"/>
                <a:gd name="T36" fmla="*/ 12 w 16"/>
                <a:gd name="T37" fmla="*/ 15 h 19"/>
                <a:gd name="T38" fmla="*/ 10 w 16"/>
                <a:gd name="T39" fmla="*/ 15 h 19"/>
                <a:gd name="T40" fmla="*/ 6 w 16"/>
                <a:gd name="T41" fmla="*/ 0 h 19"/>
                <a:gd name="T42" fmla="*/ 8 w 16"/>
                <a:gd name="T43" fmla="*/ 0 h 19"/>
                <a:gd name="T44" fmla="*/ 12 w 16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9">
                  <a:moveTo>
                    <a:pt x="1" y="13"/>
                  </a:moveTo>
                  <a:lnTo>
                    <a:pt x="10" y="3"/>
                  </a:lnTo>
                  <a:lnTo>
                    <a:pt x="12" y="4"/>
                  </a:lnTo>
                  <a:lnTo>
                    <a:pt x="8" y="19"/>
                  </a:lnTo>
                  <a:lnTo>
                    <a:pt x="6" y="18"/>
                  </a:lnTo>
                  <a:lnTo>
                    <a:pt x="1" y="13"/>
                  </a:lnTo>
                  <a:close/>
                  <a:moveTo>
                    <a:pt x="0" y="8"/>
                  </a:moveTo>
                  <a:lnTo>
                    <a:pt x="15" y="7"/>
                  </a:lnTo>
                  <a:lnTo>
                    <a:pt x="15" y="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close/>
                  <a:moveTo>
                    <a:pt x="6" y="0"/>
                  </a:moveTo>
                  <a:lnTo>
                    <a:pt x="16" y="10"/>
                  </a:lnTo>
                  <a:lnTo>
                    <a:pt x="15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6" y="0"/>
                  </a:lnTo>
                  <a:close/>
                  <a:moveTo>
                    <a:pt x="12" y="15"/>
                  </a:moveTo>
                  <a:lnTo>
                    <a:pt x="10" y="15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6" name="Rectangle 8323"/>
            <p:cNvSpPr>
              <a:spLocks noChangeArrowheads="1"/>
            </p:cNvSpPr>
            <p:nvPr/>
          </p:nvSpPr>
          <p:spPr bwMode="auto">
            <a:xfrm>
              <a:off x="1207" y="1673"/>
              <a:ext cx="1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7" name="Freeform 8324"/>
            <p:cNvSpPr>
              <a:spLocks/>
            </p:cNvSpPr>
            <p:nvPr/>
          </p:nvSpPr>
          <p:spPr bwMode="auto">
            <a:xfrm>
              <a:off x="1209" y="1669"/>
              <a:ext cx="10" cy="14"/>
            </a:xfrm>
            <a:custGeom>
              <a:avLst/>
              <a:gdLst>
                <a:gd name="T0" fmla="*/ 10 w 10"/>
                <a:gd name="T1" fmla="*/ 13 h 14"/>
                <a:gd name="T2" fmla="*/ 9 w 10"/>
                <a:gd name="T3" fmla="*/ 14 h 14"/>
                <a:gd name="T4" fmla="*/ 0 w 10"/>
                <a:gd name="T5" fmla="*/ 1 h 14"/>
                <a:gd name="T6" fmla="*/ 2 w 10"/>
                <a:gd name="T7" fmla="*/ 0 h 14"/>
                <a:gd name="T8" fmla="*/ 10 w 10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0" y="13"/>
                  </a:moveTo>
                  <a:lnTo>
                    <a:pt x="9" y="14"/>
                  </a:lnTo>
                  <a:lnTo>
                    <a:pt x="0" y="1"/>
                  </a:lnTo>
                  <a:lnTo>
                    <a:pt x="2" y="0"/>
                  </a:lnTo>
                  <a:lnTo>
                    <a:pt x="10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8" name="Freeform 8325"/>
            <p:cNvSpPr>
              <a:spLocks/>
            </p:cNvSpPr>
            <p:nvPr/>
          </p:nvSpPr>
          <p:spPr bwMode="auto">
            <a:xfrm>
              <a:off x="1209" y="1648"/>
              <a:ext cx="10" cy="14"/>
            </a:xfrm>
            <a:custGeom>
              <a:avLst/>
              <a:gdLst>
                <a:gd name="T0" fmla="*/ 9 w 10"/>
                <a:gd name="T1" fmla="*/ 0 h 14"/>
                <a:gd name="T2" fmla="*/ 10 w 10"/>
                <a:gd name="T3" fmla="*/ 1 h 14"/>
                <a:gd name="T4" fmla="*/ 2 w 10"/>
                <a:gd name="T5" fmla="*/ 14 h 14"/>
                <a:gd name="T6" fmla="*/ 0 w 10"/>
                <a:gd name="T7" fmla="*/ 13 h 14"/>
                <a:gd name="T8" fmla="*/ 9 w 10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9" y="0"/>
                  </a:moveTo>
                  <a:lnTo>
                    <a:pt x="10" y="1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49" name="Rectangle 8326"/>
            <p:cNvSpPr>
              <a:spLocks noChangeArrowheads="1"/>
            </p:cNvSpPr>
            <p:nvPr/>
          </p:nvSpPr>
          <p:spPr bwMode="auto">
            <a:xfrm>
              <a:off x="764" y="1669"/>
              <a:ext cx="418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0" name="Rectangle 8327"/>
            <p:cNvSpPr>
              <a:spLocks noChangeArrowheads="1"/>
            </p:cNvSpPr>
            <p:nvPr/>
          </p:nvSpPr>
          <p:spPr bwMode="auto">
            <a:xfrm>
              <a:off x="757" y="2639"/>
              <a:ext cx="15" cy="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1" name="Rectangle 8328"/>
            <p:cNvSpPr>
              <a:spLocks noChangeArrowheads="1"/>
            </p:cNvSpPr>
            <p:nvPr/>
          </p:nvSpPr>
          <p:spPr bwMode="auto">
            <a:xfrm>
              <a:off x="1326" y="2069"/>
              <a:ext cx="17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2" name="Rectangle 8329"/>
            <p:cNvSpPr>
              <a:spLocks noChangeArrowheads="1"/>
            </p:cNvSpPr>
            <p:nvPr/>
          </p:nvSpPr>
          <p:spPr bwMode="auto">
            <a:xfrm>
              <a:off x="1234" y="2487"/>
              <a:ext cx="109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3" name="Rectangle 8330"/>
            <p:cNvSpPr>
              <a:spLocks noChangeArrowheads="1"/>
            </p:cNvSpPr>
            <p:nvPr/>
          </p:nvSpPr>
          <p:spPr bwMode="auto">
            <a:xfrm>
              <a:off x="1335" y="2077"/>
              <a:ext cx="15" cy="4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4" name="Rectangle 8331"/>
            <p:cNvSpPr>
              <a:spLocks noChangeArrowheads="1"/>
            </p:cNvSpPr>
            <p:nvPr/>
          </p:nvSpPr>
          <p:spPr bwMode="auto">
            <a:xfrm>
              <a:off x="1400" y="2286"/>
              <a:ext cx="16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5" name="Rectangle 8332"/>
            <p:cNvSpPr>
              <a:spLocks noChangeArrowheads="1"/>
            </p:cNvSpPr>
            <p:nvPr/>
          </p:nvSpPr>
          <p:spPr bwMode="auto">
            <a:xfrm>
              <a:off x="1445" y="2077"/>
              <a:ext cx="15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6" name="Rectangle 8333"/>
            <p:cNvSpPr>
              <a:spLocks noChangeArrowheads="1"/>
            </p:cNvSpPr>
            <p:nvPr/>
          </p:nvSpPr>
          <p:spPr bwMode="auto">
            <a:xfrm>
              <a:off x="1400" y="2077"/>
              <a:ext cx="16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7" name="Rectangle 8334"/>
            <p:cNvSpPr>
              <a:spLocks noChangeArrowheads="1"/>
            </p:cNvSpPr>
            <p:nvPr/>
          </p:nvSpPr>
          <p:spPr bwMode="auto">
            <a:xfrm>
              <a:off x="1343" y="2487"/>
              <a:ext cx="65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8" name="Rectangle 8335"/>
            <p:cNvSpPr>
              <a:spLocks noChangeArrowheads="1"/>
            </p:cNvSpPr>
            <p:nvPr/>
          </p:nvSpPr>
          <p:spPr bwMode="auto">
            <a:xfrm>
              <a:off x="1343" y="2069"/>
              <a:ext cx="65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59" name="Rectangle 8336"/>
            <p:cNvSpPr>
              <a:spLocks noChangeArrowheads="1"/>
            </p:cNvSpPr>
            <p:nvPr/>
          </p:nvSpPr>
          <p:spPr bwMode="auto">
            <a:xfrm>
              <a:off x="1174" y="2546"/>
              <a:ext cx="16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0" name="Rectangle 8337"/>
            <p:cNvSpPr>
              <a:spLocks noChangeArrowheads="1"/>
            </p:cNvSpPr>
            <p:nvPr/>
          </p:nvSpPr>
          <p:spPr bwMode="auto">
            <a:xfrm>
              <a:off x="1407" y="2045"/>
              <a:ext cx="16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1" name="Rectangle 8338"/>
            <p:cNvSpPr>
              <a:spLocks noChangeArrowheads="1"/>
            </p:cNvSpPr>
            <p:nvPr/>
          </p:nvSpPr>
          <p:spPr bwMode="auto">
            <a:xfrm>
              <a:off x="1404" y="2045"/>
              <a:ext cx="15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2" name="Rectangle 8339"/>
            <p:cNvSpPr>
              <a:spLocks noChangeArrowheads="1"/>
            </p:cNvSpPr>
            <p:nvPr/>
          </p:nvSpPr>
          <p:spPr bwMode="auto">
            <a:xfrm>
              <a:off x="1401" y="2045"/>
              <a:ext cx="15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3" name="Rectangle 8340"/>
            <p:cNvSpPr>
              <a:spLocks noChangeArrowheads="1"/>
            </p:cNvSpPr>
            <p:nvPr/>
          </p:nvSpPr>
          <p:spPr bwMode="auto">
            <a:xfrm>
              <a:off x="1400" y="2045"/>
              <a:ext cx="16" cy="4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4" name="Rectangle 8341"/>
            <p:cNvSpPr>
              <a:spLocks noChangeArrowheads="1"/>
            </p:cNvSpPr>
            <p:nvPr/>
          </p:nvSpPr>
          <p:spPr bwMode="auto">
            <a:xfrm>
              <a:off x="1422" y="2045"/>
              <a:ext cx="16" cy="4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5" name="Freeform 8342"/>
            <p:cNvSpPr>
              <a:spLocks noEditPoints="1"/>
            </p:cNvSpPr>
            <p:nvPr/>
          </p:nvSpPr>
          <p:spPr bwMode="auto">
            <a:xfrm>
              <a:off x="1415" y="2037"/>
              <a:ext cx="22" cy="490"/>
            </a:xfrm>
            <a:custGeom>
              <a:avLst/>
              <a:gdLst>
                <a:gd name="T0" fmla="*/ 14 w 22"/>
                <a:gd name="T1" fmla="*/ 0 h 490"/>
                <a:gd name="T2" fmla="*/ 22 w 22"/>
                <a:gd name="T3" fmla="*/ 8 h 490"/>
                <a:gd name="T4" fmla="*/ 22 w 22"/>
                <a:gd name="T5" fmla="*/ 490 h 490"/>
                <a:gd name="T6" fmla="*/ 6 w 22"/>
                <a:gd name="T7" fmla="*/ 490 h 490"/>
                <a:gd name="T8" fmla="*/ 6 w 22"/>
                <a:gd name="T9" fmla="*/ 8 h 490"/>
                <a:gd name="T10" fmla="*/ 14 w 22"/>
                <a:gd name="T11" fmla="*/ 0 h 490"/>
                <a:gd name="T12" fmla="*/ 0 w 22"/>
                <a:gd name="T13" fmla="*/ 0 h 490"/>
                <a:gd name="T14" fmla="*/ 14 w 22"/>
                <a:gd name="T15" fmla="*/ 0 h 490"/>
                <a:gd name="T16" fmla="*/ 14 w 22"/>
                <a:gd name="T17" fmla="*/ 15 h 490"/>
                <a:gd name="T18" fmla="*/ 0 w 22"/>
                <a:gd name="T19" fmla="*/ 15 h 490"/>
                <a:gd name="T20" fmla="*/ 0 w 22"/>
                <a:gd name="T21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90">
                  <a:moveTo>
                    <a:pt x="14" y="0"/>
                  </a:moveTo>
                  <a:lnTo>
                    <a:pt x="22" y="8"/>
                  </a:lnTo>
                  <a:lnTo>
                    <a:pt x="22" y="490"/>
                  </a:lnTo>
                  <a:lnTo>
                    <a:pt x="6" y="490"/>
                  </a:lnTo>
                  <a:lnTo>
                    <a:pt x="6" y="8"/>
                  </a:lnTo>
                  <a:lnTo>
                    <a:pt x="14" y="0"/>
                  </a:lnTo>
                  <a:close/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6" name="Freeform 8343"/>
            <p:cNvSpPr>
              <a:spLocks noEditPoints="1"/>
            </p:cNvSpPr>
            <p:nvPr/>
          </p:nvSpPr>
          <p:spPr bwMode="auto">
            <a:xfrm>
              <a:off x="1404" y="2038"/>
              <a:ext cx="18" cy="16"/>
            </a:xfrm>
            <a:custGeom>
              <a:avLst/>
              <a:gdLst>
                <a:gd name="T0" fmla="*/ 13 w 18"/>
                <a:gd name="T1" fmla="*/ 15 h 16"/>
                <a:gd name="T2" fmla="*/ 3 w 18"/>
                <a:gd name="T3" fmla="*/ 5 h 16"/>
                <a:gd name="T4" fmla="*/ 4 w 18"/>
                <a:gd name="T5" fmla="*/ 4 h 16"/>
                <a:gd name="T6" fmla="*/ 18 w 18"/>
                <a:gd name="T7" fmla="*/ 9 h 16"/>
                <a:gd name="T8" fmla="*/ 18 w 18"/>
                <a:gd name="T9" fmla="*/ 10 h 16"/>
                <a:gd name="T10" fmla="*/ 13 w 18"/>
                <a:gd name="T11" fmla="*/ 15 h 16"/>
                <a:gd name="T12" fmla="*/ 7 w 18"/>
                <a:gd name="T13" fmla="*/ 16 h 16"/>
                <a:gd name="T14" fmla="*/ 7 w 18"/>
                <a:gd name="T15" fmla="*/ 1 h 16"/>
                <a:gd name="T16" fmla="*/ 8 w 18"/>
                <a:gd name="T17" fmla="*/ 1 h 16"/>
                <a:gd name="T18" fmla="*/ 13 w 18"/>
                <a:gd name="T19" fmla="*/ 15 h 16"/>
                <a:gd name="T20" fmla="*/ 12 w 18"/>
                <a:gd name="T21" fmla="*/ 16 h 16"/>
                <a:gd name="T22" fmla="*/ 7 w 18"/>
                <a:gd name="T23" fmla="*/ 16 h 16"/>
                <a:gd name="T24" fmla="*/ 0 w 18"/>
                <a:gd name="T25" fmla="*/ 10 h 16"/>
                <a:gd name="T26" fmla="*/ 10 w 18"/>
                <a:gd name="T27" fmla="*/ 0 h 16"/>
                <a:gd name="T28" fmla="*/ 11 w 18"/>
                <a:gd name="T29" fmla="*/ 1 h 16"/>
                <a:gd name="T30" fmla="*/ 7 w 18"/>
                <a:gd name="T31" fmla="*/ 16 h 16"/>
                <a:gd name="T32" fmla="*/ 6 w 18"/>
                <a:gd name="T33" fmla="*/ 15 h 16"/>
                <a:gd name="T34" fmla="*/ 0 w 18"/>
                <a:gd name="T35" fmla="*/ 10 h 16"/>
                <a:gd name="T36" fmla="*/ 14 w 18"/>
                <a:gd name="T37" fmla="*/ 4 h 16"/>
                <a:gd name="T38" fmla="*/ 15 w 18"/>
                <a:gd name="T39" fmla="*/ 5 h 16"/>
                <a:gd name="T40" fmla="*/ 0 w 18"/>
                <a:gd name="T41" fmla="*/ 10 h 16"/>
                <a:gd name="T42" fmla="*/ 0 w 18"/>
                <a:gd name="T43" fmla="*/ 9 h 16"/>
                <a:gd name="T44" fmla="*/ 14 w 18"/>
                <a:gd name="T4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6">
                  <a:moveTo>
                    <a:pt x="13" y="15"/>
                  </a:moveTo>
                  <a:lnTo>
                    <a:pt x="3" y="5"/>
                  </a:lnTo>
                  <a:lnTo>
                    <a:pt x="4" y="4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3" y="15"/>
                  </a:lnTo>
                  <a:close/>
                  <a:moveTo>
                    <a:pt x="7" y="16"/>
                  </a:moveTo>
                  <a:lnTo>
                    <a:pt x="7" y="1"/>
                  </a:lnTo>
                  <a:lnTo>
                    <a:pt x="8" y="1"/>
                  </a:lnTo>
                  <a:lnTo>
                    <a:pt x="13" y="15"/>
                  </a:lnTo>
                  <a:lnTo>
                    <a:pt x="12" y="16"/>
                  </a:lnTo>
                  <a:lnTo>
                    <a:pt x="7" y="16"/>
                  </a:lnTo>
                  <a:close/>
                  <a:moveTo>
                    <a:pt x="0" y="10"/>
                  </a:moveTo>
                  <a:lnTo>
                    <a:pt x="10" y="0"/>
                  </a:lnTo>
                  <a:lnTo>
                    <a:pt x="11" y="1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0" y="10"/>
                  </a:lnTo>
                  <a:close/>
                  <a:moveTo>
                    <a:pt x="14" y="4"/>
                  </a:moveTo>
                  <a:lnTo>
                    <a:pt x="15" y="5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4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7" name="Freeform 8344"/>
            <p:cNvSpPr>
              <a:spLocks noEditPoints="1"/>
            </p:cNvSpPr>
            <p:nvPr/>
          </p:nvSpPr>
          <p:spPr bwMode="auto">
            <a:xfrm>
              <a:off x="1403" y="2037"/>
              <a:ext cx="11" cy="15"/>
            </a:xfrm>
            <a:custGeom>
              <a:avLst/>
              <a:gdLst>
                <a:gd name="T0" fmla="*/ 6 w 11"/>
                <a:gd name="T1" fmla="*/ 0 h 15"/>
                <a:gd name="T2" fmla="*/ 11 w 11"/>
                <a:gd name="T3" fmla="*/ 13 h 15"/>
                <a:gd name="T4" fmla="*/ 10 w 11"/>
                <a:gd name="T5" fmla="*/ 14 h 15"/>
                <a:gd name="T6" fmla="*/ 0 w 11"/>
                <a:gd name="T7" fmla="*/ 3 h 15"/>
                <a:gd name="T8" fmla="*/ 0 w 11"/>
                <a:gd name="T9" fmla="*/ 2 h 15"/>
                <a:gd name="T10" fmla="*/ 6 w 11"/>
                <a:gd name="T11" fmla="*/ 0 h 15"/>
                <a:gd name="T12" fmla="*/ 8 w 11"/>
                <a:gd name="T13" fmla="*/ 15 h 15"/>
                <a:gd name="T14" fmla="*/ 6 w 11"/>
                <a:gd name="T15" fmla="*/ 15 h 15"/>
                <a:gd name="T16" fmla="*/ 6 w 11"/>
                <a:gd name="T17" fmla="*/ 0 h 15"/>
                <a:gd name="T18" fmla="*/ 8 w 11"/>
                <a:gd name="T19" fmla="*/ 0 h 15"/>
                <a:gd name="T20" fmla="*/ 8 w 11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11" y="13"/>
                  </a:lnTo>
                  <a:lnTo>
                    <a:pt x="10" y="14"/>
                  </a:lnTo>
                  <a:lnTo>
                    <a:pt x="0" y="3"/>
                  </a:lnTo>
                  <a:lnTo>
                    <a:pt x="0" y="2"/>
                  </a:lnTo>
                  <a:lnTo>
                    <a:pt x="6" y="0"/>
                  </a:lnTo>
                  <a:close/>
                  <a:moveTo>
                    <a:pt x="8" y="15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8" name="Freeform 8345"/>
            <p:cNvSpPr>
              <a:spLocks/>
            </p:cNvSpPr>
            <p:nvPr/>
          </p:nvSpPr>
          <p:spPr bwMode="auto">
            <a:xfrm>
              <a:off x="1423" y="2039"/>
              <a:ext cx="13" cy="12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1 h 12"/>
                <a:gd name="T4" fmla="*/ 12 w 13"/>
                <a:gd name="T5" fmla="*/ 0 h 12"/>
                <a:gd name="T6" fmla="*/ 13 w 13"/>
                <a:gd name="T7" fmla="*/ 1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69" name="Rectangle 8346"/>
            <p:cNvSpPr>
              <a:spLocks noChangeArrowheads="1"/>
            </p:cNvSpPr>
            <p:nvPr/>
          </p:nvSpPr>
          <p:spPr bwMode="auto">
            <a:xfrm>
              <a:off x="1415" y="2519"/>
              <a:ext cx="1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0" name="Freeform 8347"/>
            <p:cNvSpPr>
              <a:spLocks noEditPoints="1"/>
            </p:cNvSpPr>
            <p:nvPr/>
          </p:nvSpPr>
          <p:spPr bwMode="auto">
            <a:xfrm>
              <a:off x="1404" y="2518"/>
              <a:ext cx="18" cy="15"/>
            </a:xfrm>
            <a:custGeom>
              <a:avLst/>
              <a:gdLst>
                <a:gd name="T0" fmla="*/ 4 w 18"/>
                <a:gd name="T1" fmla="*/ 1 h 15"/>
                <a:gd name="T2" fmla="*/ 15 w 18"/>
                <a:gd name="T3" fmla="*/ 10 h 15"/>
                <a:gd name="T4" fmla="*/ 14 w 18"/>
                <a:gd name="T5" fmla="*/ 12 h 15"/>
                <a:gd name="T6" fmla="*/ 0 w 18"/>
                <a:gd name="T7" fmla="*/ 7 h 15"/>
                <a:gd name="T8" fmla="*/ 0 w 18"/>
                <a:gd name="T9" fmla="*/ 5 h 15"/>
                <a:gd name="T10" fmla="*/ 4 w 18"/>
                <a:gd name="T11" fmla="*/ 1 h 15"/>
                <a:gd name="T12" fmla="*/ 14 w 18"/>
                <a:gd name="T13" fmla="*/ 0 h 15"/>
                <a:gd name="T14" fmla="*/ 13 w 18"/>
                <a:gd name="T15" fmla="*/ 14 h 15"/>
                <a:gd name="T16" fmla="*/ 11 w 18"/>
                <a:gd name="T17" fmla="*/ 15 h 15"/>
                <a:gd name="T18" fmla="*/ 4 w 18"/>
                <a:gd name="T19" fmla="*/ 1 h 15"/>
                <a:gd name="T20" fmla="*/ 6 w 18"/>
                <a:gd name="T21" fmla="*/ 0 h 15"/>
                <a:gd name="T22" fmla="*/ 14 w 18"/>
                <a:gd name="T23" fmla="*/ 0 h 15"/>
                <a:gd name="T24" fmla="*/ 18 w 18"/>
                <a:gd name="T25" fmla="*/ 5 h 15"/>
                <a:gd name="T26" fmla="*/ 6 w 18"/>
                <a:gd name="T27" fmla="*/ 14 h 15"/>
                <a:gd name="T28" fmla="*/ 5 w 18"/>
                <a:gd name="T29" fmla="*/ 13 h 15"/>
                <a:gd name="T30" fmla="*/ 14 w 18"/>
                <a:gd name="T31" fmla="*/ 0 h 15"/>
                <a:gd name="T32" fmla="*/ 15 w 18"/>
                <a:gd name="T33" fmla="*/ 1 h 15"/>
                <a:gd name="T34" fmla="*/ 18 w 18"/>
                <a:gd name="T35" fmla="*/ 5 h 15"/>
                <a:gd name="T36" fmla="*/ 4 w 18"/>
                <a:gd name="T37" fmla="*/ 12 h 15"/>
                <a:gd name="T38" fmla="*/ 3 w 18"/>
                <a:gd name="T39" fmla="*/ 10 h 15"/>
                <a:gd name="T40" fmla="*/ 18 w 18"/>
                <a:gd name="T41" fmla="*/ 5 h 15"/>
                <a:gd name="T42" fmla="*/ 18 w 18"/>
                <a:gd name="T43" fmla="*/ 7 h 15"/>
                <a:gd name="T44" fmla="*/ 4 w 18"/>
                <a:gd name="T4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5">
                  <a:moveTo>
                    <a:pt x="4" y="1"/>
                  </a:moveTo>
                  <a:lnTo>
                    <a:pt x="15" y="10"/>
                  </a:lnTo>
                  <a:lnTo>
                    <a:pt x="14" y="12"/>
                  </a:lnTo>
                  <a:lnTo>
                    <a:pt x="0" y="7"/>
                  </a:lnTo>
                  <a:lnTo>
                    <a:pt x="0" y="5"/>
                  </a:lnTo>
                  <a:lnTo>
                    <a:pt x="4" y="1"/>
                  </a:lnTo>
                  <a:close/>
                  <a:moveTo>
                    <a:pt x="14" y="0"/>
                  </a:moveTo>
                  <a:lnTo>
                    <a:pt x="13" y="14"/>
                  </a:lnTo>
                  <a:lnTo>
                    <a:pt x="11" y="15"/>
                  </a:lnTo>
                  <a:lnTo>
                    <a:pt x="4" y="1"/>
                  </a:lnTo>
                  <a:lnTo>
                    <a:pt x="6" y="0"/>
                  </a:lnTo>
                  <a:lnTo>
                    <a:pt x="14" y="0"/>
                  </a:lnTo>
                  <a:close/>
                  <a:moveTo>
                    <a:pt x="18" y="5"/>
                  </a:moveTo>
                  <a:lnTo>
                    <a:pt x="6" y="14"/>
                  </a:lnTo>
                  <a:lnTo>
                    <a:pt x="5" y="13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8" y="5"/>
                  </a:lnTo>
                  <a:close/>
                  <a:moveTo>
                    <a:pt x="4" y="12"/>
                  </a:moveTo>
                  <a:lnTo>
                    <a:pt x="3" y="10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4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1" name="Rectangle 8348"/>
            <p:cNvSpPr>
              <a:spLocks noChangeArrowheads="1"/>
            </p:cNvSpPr>
            <p:nvPr/>
          </p:nvSpPr>
          <p:spPr bwMode="auto">
            <a:xfrm>
              <a:off x="1409" y="2519"/>
              <a:ext cx="2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2" name="Freeform 8349"/>
            <p:cNvSpPr>
              <a:spLocks/>
            </p:cNvSpPr>
            <p:nvPr/>
          </p:nvSpPr>
          <p:spPr bwMode="auto">
            <a:xfrm>
              <a:off x="1403" y="252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11 h 12"/>
                <a:gd name="T4" fmla="*/ 10 w 11"/>
                <a:gd name="T5" fmla="*/ 0 h 12"/>
                <a:gd name="T6" fmla="*/ 11 w 11"/>
                <a:gd name="T7" fmla="*/ 1 h 12"/>
                <a:gd name="T8" fmla="*/ 0 w 1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12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3" name="Freeform 8350"/>
            <p:cNvSpPr>
              <a:spLocks/>
            </p:cNvSpPr>
            <p:nvPr/>
          </p:nvSpPr>
          <p:spPr bwMode="auto">
            <a:xfrm>
              <a:off x="1423" y="2521"/>
              <a:ext cx="13" cy="12"/>
            </a:xfrm>
            <a:custGeom>
              <a:avLst/>
              <a:gdLst>
                <a:gd name="T0" fmla="*/ 13 w 13"/>
                <a:gd name="T1" fmla="*/ 11 h 12"/>
                <a:gd name="T2" fmla="*/ 12 w 13"/>
                <a:gd name="T3" fmla="*/ 12 h 12"/>
                <a:gd name="T4" fmla="*/ 0 w 13"/>
                <a:gd name="T5" fmla="*/ 1 h 12"/>
                <a:gd name="T6" fmla="*/ 1 w 13"/>
                <a:gd name="T7" fmla="*/ 0 h 12"/>
                <a:gd name="T8" fmla="*/ 13 w 13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3" y="11"/>
                  </a:moveTo>
                  <a:lnTo>
                    <a:pt x="12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3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4" name="Rectangle 8351"/>
            <p:cNvSpPr>
              <a:spLocks noChangeArrowheads="1"/>
            </p:cNvSpPr>
            <p:nvPr/>
          </p:nvSpPr>
          <p:spPr bwMode="auto">
            <a:xfrm>
              <a:off x="973" y="3046"/>
              <a:ext cx="209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5" name="Rectangle 8352"/>
            <p:cNvSpPr>
              <a:spLocks noChangeArrowheads="1"/>
            </p:cNvSpPr>
            <p:nvPr/>
          </p:nvSpPr>
          <p:spPr bwMode="auto">
            <a:xfrm>
              <a:off x="731" y="3053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6" name="Rectangle 8353"/>
            <p:cNvSpPr>
              <a:spLocks noChangeArrowheads="1"/>
            </p:cNvSpPr>
            <p:nvPr/>
          </p:nvSpPr>
          <p:spPr bwMode="auto">
            <a:xfrm>
              <a:off x="731" y="3049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7" name="Rectangle 8354"/>
            <p:cNvSpPr>
              <a:spLocks noChangeArrowheads="1"/>
            </p:cNvSpPr>
            <p:nvPr/>
          </p:nvSpPr>
          <p:spPr bwMode="auto">
            <a:xfrm>
              <a:off x="731" y="3047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8" name="Rectangle 8355"/>
            <p:cNvSpPr>
              <a:spLocks noChangeArrowheads="1"/>
            </p:cNvSpPr>
            <p:nvPr/>
          </p:nvSpPr>
          <p:spPr bwMode="auto">
            <a:xfrm>
              <a:off x="733" y="3046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79" name="Rectangle 8356"/>
            <p:cNvSpPr>
              <a:spLocks noChangeArrowheads="1"/>
            </p:cNvSpPr>
            <p:nvPr/>
          </p:nvSpPr>
          <p:spPr bwMode="auto">
            <a:xfrm>
              <a:off x="733" y="3068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0" name="Freeform 8357"/>
            <p:cNvSpPr>
              <a:spLocks noEditPoints="1"/>
            </p:cNvSpPr>
            <p:nvPr/>
          </p:nvSpPr>
          <p:spPr bwMode="auto">
            <a:xfrm>
              <a:off x="724" y="3061"/>
              <a:ext cx="491" cy="22"/>
            </a:xfrm>
            <a:custGeom>
              <a:avLst/>
              <a:gdLst>
                <a:gd name="T0" fmla="*/ 0 w 491"/>
                <a:gd name="T1" fmla="*/ 14 h 22"/>
                <a:gd name="T2" fmla="*/ 7 w 491"/>
                <a:gd name="T3" fmla="*/ 6 h 22"/>
                <a:gd name="T4" fmla="*/ 491 w 491"/>
                <a:gd name="T5" fmla="*/ 6 h 22"/>
                <a:gd name="T6" fmla="*/ 491 w 491"/>
                <a:gd name="T7" fmla="*/ 22 h 22"/>
                <a:gd name="T8" fmla="*/ 7 w 491"/>
                <a:gd name="T9" fmla="*/ 22 h 22"/>
                <a:gd name="T10" fmla="*/ 0 w 491"/>
                <a:gd name="T11" fmla="*/ 14 h 22"/>
                <a:gd name="T12" fmla="*/ 15 w 491"/>
                <a:gd name="T13" fmla="*/ 0 h 22"/>
                <a:gd name="T14" fmla="*/ 15 w 491"/>
                <a:gd name="T15" fmla="*/ 14 h 22"/>
                <a:gd name="T16" fmla="*/ 0 w 491"/>
                <a:gd name="T17" fmla="*/ 14 h 22"/>
                <a:gd name="T18" fmla="*/ 0 w 491"/>
                <a:gd name="T19" fmla="*/ 0 h 22"/>
                <a:gd name="T20" fmla="*/ 15 w 491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2">
                  <a:moveTo>
                    <a:pt x="0" y="14"/>
                  </a:moveTo>
                  <a:lnTo>
                    <a:pt x="7" y="6"/>
                  </a:lnTo>
                  <a:lnTo>
                    <a:pt x="491" y="6"/>
                  </a:lnTo>
                  <a:lnTo>
                    <a:pt x="491" y="22"/>
                  </a:lnTo>
                  <a:lnTo>
                    <a:pt x="7" y="22"/>
                  </a:lnTo>
                  <a:lnTo>
                    <a:pt x="0" y="14"/>
                  </a:lnTo>
                  <a:close/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1" name="Freeform 8358"/>
            <p:cNvSpPr>
              <a:spLocks noEditPoints="1"/>
            </p:cNvSpPr>
            <p:nvPr/>
          </p:nvSpPr>
          <p:spPr bwMode="auto">
            <a:xfrm>
              <a:off x="726" y="3049"/>
              <a:ext cx="15" cy="19"/>
            </a:xfrm>
            <a:custGeom>
              <a:avLst/>
              <a:gdLst>
                <a:gd name="T0" fmla="*/ 14 w 15"/>
                <a:gd name="T1" fmla="*/ 14 h 19"/>
                <a:gd name="T2" fmla="*/ 9 w 15"/>
                <a:gd name="T3" fmla="*/ 19 h 19"/>
                <a:gd name="T4" fmla="*/ 7 w 15"/>
                <a:gd name="T5" fmla="*/ 19 h 19"/>
                <a:gd name="T6" fmla="*/ 4 w 15"/>
                <a:gd name="T7" fmla="*/ 4 h 19"/>
                <a:gd name="T8" fmla="*/ 5 w 15"/>
                <a:gd name="T9" fmla="*/ 4 h 19"/>
                <a:gd name="T10" fmla="*/ 14 w 15"/>
                <a:gd name="T11" fmla="*/ 14 h 19"/>
                <a:gd name="T12" fmla="*/ 15 w 15"/>
                <a:gd name="T13" fmla="*/ 8 h 19"/>
                <a:gd name="T14" fmla="*/ 15 w 15"/>
                <a:gd name="T15" fmla="*/ 12 h 19"/>
                <a:gd name="T16" fmla="*/ 14 w 15"/>
                <a:gd name="T17" fmla="*/ 14 h 19"/>
                <a:gd name="T18" fmla="*/ 0 w 15"/>
                <a:gd name="T19" fmla="*/ 9 h 19"/>
                <a:gd name="T20" fmla="*/ 0 w 15"/>
                <a:gd name="T21" fmla="*/ 8 h 19"/>
                <a:gd name="T22" fmla="*/ 15 w 15"/>
                <a:gd name="T23" fmla="*/ 8 h 19"/>
                <a:gd name="T24" fmla="*/ 9 w 15"/>
                <a:gd name="T25" fmla="*/ 1 h 19"/>
                <a:gd name="T26" fmla="*/ 15 w 15"/>
                <a:gd name="T27" fmla="*/ 6 h 19"/>
                <a:gd name="T28" fmla="*/ 15 w 15"/>
                <a:gd name="T29" fmla="*/ 8 h 19"/>
                <a:gd name="T30" fmla="*/ 0 w 15"/>
                <a:gd name="T31" fmla="*/ 12 h 19"/>
                <a:gd name="T32" fmla="*/ 0 w 15"/>
                <a:gd name="T33" fmla="*/ 10 h 19"/>
                <a:gd name="T34" fmla="*/ 9 w 15"/>
                <a:gd name="T35" fmla="*/ 1 h 19"/>
                <a:gd name="T36" fmla="*/ 7 w 15"/>
                <a:gd name="T37" fmla="*/ 0 h 19"/>
                <a:gd name="T38" fmla="*/ 9 w 15"/>
                <a:gd name="T39" fmla="*/ 1 h 19"/>
                <a:gd name="T40" fmla="*/ 5 w 15"/>
                <a:gd name="T41" fmla="*/ 16 h 19"/>
                <a:gd name="T42" fmla="*/ 4 w 15"/>
                <a:gd name="T43" fmla="*/ 15 h 19"/>
                <a:gd name="T44" fmla="*/ 7 w 15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4" y="14"/>
                  </a:moveTo>
                  <a:lnTo>
                    <a:pt x="9" y="19"/>
                  </a:lnTo>
                  <a:lnTo>
                    <a:pt x="7" y="19"/>
                  </a:lnTo>
                  <a:lnTo>
                    <a:pt x="4" y="4"/>
                  </a:lnTo>
                  <a:lnTo>
                    <a:pt x="5" y="4"/>
                  </a:lnTo>
                  <a:lnTo>
                    <a:pt x="14" y="14"/>
                  </a:lnTo>
                  <a:close/>
                  <a:moveTo>
                    <a:pt x="15" y="8"/>
                  </a:moveTo>
                  <a:lnTo>
                    <a:pt x="15" y="12"/>
                  </a:lnTo>
                  <a:lnTo>
                    <a:pt x="14" y="14"/>
                  </a:lnTo>
                  <a:lnTo>
                    <a:pt x="0" y="9"/>
                  </a:lnTo>
                  <a:lnTo>
                    <a:pt x="0" y="8"/>
                  </a:lnTo>
                  <a:lnTo>
                    <a:pt x="15" y="8"/>
                  </a:lnTo>
                  <a:close/>
                  <a:moveTo>
                    <a:pt x="9" y="1"/>
                  </a:moveTo>
                  <a:lnTo>
                    <a:pt x="15" y="6"/>
                  </a:lnTo>
                  <a:lnTo>
                    <a:pt x="15" y="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9" y="1"/>
                  </a:lnTo>
                  <a:close/>
                  <a:moveTo>
                    <a:pt x="7" y="0"/>
                  </a:moveTo>
                  <a:lnTo>
                    <a:pt x="9" y="1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2" name="Freeform 8359"/>
            <p:cNvSpPr>
              <a:spLocks noEditPoints="1"/>
            </p:cNvSpPr>
            <p:nvPr/>
          </p:nvSpPr>
          <p:spPr bwMode="auto">
            <a:xfrm>
              <a:off x="724" y="3047"/>
              <a:ext cx="15" cy="14"/>
            </a:xfrm>
            <a:custGeom>
              <a:avLst/>
              <a:gdLst>
                <a:gd name="T0" fmla="*/ 0 w 15"/>
                <a:gd name="T1" fmla="*/ 7 h 14"/>
                <a:gd name="T2" fmla="*/ 3 w 15"/>
                <a:gd name="T3" fmla="*/ 1 h 14"/>
                <a:gd name="T4" fmla="*/ 4 w 15"/>
                <a:gd name="T5" fmla="*/ 0 h 14"/>
                <a:gd name="T6" fmla="*/ 13 w 15"/>
                <a:gd name="T7" fmla="*/ 13 h 14"/>
                <a:gd name="T8" fmla="*/ 12 w 15"/>
                <a:gd name="T9" fmla="*/ 14 h 14"/>
                <a:gd name="T10" fmla="*/ 0 w 15"/>
                <a:gd name="T11" fmla="*/ 7 h 14"/>
                <a:gd name="T12" fmla="*/ 0 w 15"/>
                <a:gd name="T13" fmla="*/ 10 h 14"/>
                <a:gd name="T14" fmla="*/ 0 w 15"/>
                <a:gd name="T15" fmla="*/ 7 h 14"/>
                <a:gd name="T16" fmla="*/ 15 w 15"/>
                <a:gd name="T17" fmla="*/ 7 h 14"/>
                <a:gd name="T18" fmla="*/ 15 w 15"/>
                <a:gd name="T19" fmla="*/ 10 h 14"/>
                <a:gd name="T20" fmla="*/ 0 w 15"/>
                <a:gd name="T2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4">
                  <a:moveTo>
                    <a:pt x="0" y="7"/>
                  </a:moveTo>
                  <a:lnTo>
                    <a:pt x="3" y="1"/>
                  </a:lnTo>
                  <a:lnTo>
                    <a:pt x="4" y="0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0" y="7"/>
                  </a:lnTo>
                  <a:close/>
                  <a:moveTo>
                    <a:pt x="0" y="10"/>
                  </a:moveTo>
                  <a:lnTo>
                    <a:pt x="0" y="7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3" name="Freeform 8360"/>
            <p:cNvSpPr>
              <a:spLocks/>
            </p:cNvSpPr>
            <p:nvPr/>
          </p:nvSpPr>
          <p:spPr bwMode="auto">
            <a:xfrm>
              <a:off x="727" y="3068"/>
              <a:ext cx="10" cy="14"/>
            </a:xfrm>
            <a:custGeom>
              <a:avLst/>
              <a:gdLst>
                <a:gd name="T0" fmla="*/ 1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1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4" name="Rectangle 8361"/>
            <p:cNvSpPr>
              <a:spLocks noChangeArrowheads="1"/>
            </p:cNvSpPr>
            <p:nvPr/>
          </p:nvSpPr>
          <p:spPr bwMode="auto">
            <a:xfrm>
              <a:off x="1207" y="3061"/>
              <a:ext cx="16" cy="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5" name="Freeform 8362"/>
            <p:cNvSpPr>
              <a:spLocks noEditPoints="1"/>
            </p:cNvSpPr>
            <p:nvPr/>
          </p:nvSpPr>
          <p:spPr bwMode="auto">
            <a:xfrm>
              <a:off x="1205" y="3049"/>
              <a:ext cx="16" cy="19"/>
            </a:xfrm>
            <a:custGeom>
              <a:avLst/>
              <a:gdLst>
                <a:gd name="T0" fmla="*/ 1 w 16"/>
                <a:gd name="T1" fmla="*/ 6 h 19"/>
                <a:gd name="T2" fmla="*/ 6 w 16"/>
                <a:gd name="T3" fmla="*/ 1 h 19"/>
                <a:gd name="T4" fmla="*/ 8 w 16"/>
                <a:gd name="T5" fmla="*/ 0 h 19"/>
                <a:gd name="T6" fmla="*/ 12 w 16"/>
                <a:gd name="T7" fmla="*/ 15 h 19"/>
                <a:gd name="T8" fmla="*/ 10 w 16"/>
                <a:gd name="T9" fmla="*/ 16 h 19"/>
                <a:gd name="T10" fmla="*/ 1 w 16"/>
                <a:gd name="T11" fmla="*/ 6 h 19"/>
                <a:gd name="T12" fmla="*/ 1 w 16"/>
                <a:gd name="T13" fmla="*/ 12 h 19"/>
                <a:gd name="T14" fmla="*/ 0 w 16"/>
                <a:gd name="T15" fmla="*/ 8 h 19"/>
                <a:gd name="T16" fmla="*/ 1 w 16"/>
                <a:gd name="T17" fmla="*/ 6 h 19"/>
                <a:gd name="T18" fmla="*/ 16 w 16"/>
                <a:gd name="T19" fmla="*/ 10 h 19"/>
                <a:gd name="T20" fmla="*/ 15 w 16"/>
                <a:gd name="T21" fmla="*/ 12 h 19"/>
                <a:gd name="T22" fmla="*/ 1 w 16"/>
                <a:gd name="T23" fmla="*/ 12 h 19"/>
                <a:gd name="T24" fmla="*/ 6 w 16"/>
                <a:gd name="T25" fmla="*/ 19 h 19"/>
                <a:gd name="T26" fmla="*/ 1 w 16"/>
                <a:gd name="T27" fmla="*/ 14 h 19"/>
                <a:gd name="T28" fmla="*/ 1 w 16"/>
                <a:gd name="T29" fmla="*/ 12 h 19"/>
                <a:gd name="T30" fmla="*/ 15 w 16"/>
                <a:gd name="T31" fmla="*/ 8 h 19"/>
                <a:gd name="T32" fmla="*/ 15 w 16"/>
                <a:gd name="T33" fmla="*/ 9 h 19"/>
                <a:gd name="T34" fmla="*/ 6 w 16"/>
                <a:gd name="T35" fmla="*/ 19 h 19"/>
                <a:gd name="T36" fmla="*/ 8 w 16"/>
                <a:gd name="T37" fmla="*/ 19 h 19"/>
                <a:gd name="T38" fmla="*/ 6 w 16"/>
                <a:gd name="T39" fmla="*/ 19 h 19"/>
                <a:gd name="T40" fmla="*/ 10 w 16"/>
                <a:gd name="T41" fmla="*/ 4 h 19"/>
                <a:gd name="T42" fmla="*/ 12 w 16"/>
                <a:gd name="T43" fmla="*/ 4 h 19"/>
                <a:gd name="T44" fmla="*/ 8 w 16"/>
                <a:gd name="T4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9">
                  <a:moveTo>
                    <a:pt x="1" y="6"/>
                  </a:moveTo>
                  <a:lnTo>
                    <a:pt x="6" y="1"/>
                  </a:lnTo>
                  <a:lnTo>
                    <a:pt x="8" y="0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1" y="6"/>
                  </a:lnTo>
                  <a:close/>
                  <a:moveTo>
                    <a:pt x="1" y="12"/>
                  </a:moveTo>
                  <a:lnTo>
                    <a:pt x="0" y="8"/>
                  </a:lnTo>
                  <a:lnTo>
                    <a:pt x="1" y="6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" y="12"/>
                  </a:lnTo>
                  <a:close/>
                  <a:moveTo>
                    <a:pt x="6" y="19"/>
                  </a:moveTo>
                  <a:lnTo>
                    <a:pt x="1" y="14"/>
                  </a:lnTo>
                  <a:lnTo>
                    <a:pt x="1" y="12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6" y="19"/>
                  </a:lnTo>
                  <a:close/>
                  <a:moveTo>
                    <a:pt x="8" y="19"/>
                  </a:moveTo>
                  <a:lnTo>
                    <a:pt x="6" y="19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8" y="1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6" name="Rectangle 8363"/>
            <p:cNvSpPr>
              <a:spLocks noChangeArrowheads="1"/>
            </p:cNvSpPr>
            <p:nvPr/>
          </p:nvSpPr>
          <p:spPr bwMode="auto">
            <a:xfrm>
              <a:off x="1207" y="3054"/>
              <a:ext cx="1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7" name="Freeform 8364"/>
            <p:cNvSpPr>
              <a:spLocks/>
            </p:cNvSpPr>
            <p:nvPr/>
          </p:nvSpPr>
          <p:spPr bwMode="auto">
            <a:xfrm>
              <a:off x="1209" y="3047"/>
              <a:ext cx="10" cy="14"/>
            </a:xfrm>
            <a:custGeom>
              <a:avLst/>
              <a:gdLst>
                <a:gd name="T0" fmla="*/ 2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2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2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8" name="Freeform 8365"/>
            <p:cNvSpPr>
              <a:spLocks/>
            </p:cNvSpPr>
            <p:nvPr/>
          </p:nvSpPr>
          <p:spPr bwMode="auto">
            <a:xfrm>
              <a:off x="1209" y="3068"/>
              <a:ext cx="10" cy="14"/>
            </a:xfrm>
            <a:custGeom>
              <a:avLst/>
              <a:gdLst>
                <a:gd name="T0" fmla="*/ 0 w 10"/>
                <a:gd name="T1" fmla="*/ 1 h 14"/>
                <a:gd name="T2" fmla="*/ 2 w 10"/>
                <a:gd name="T3" fmla="*/ 0 h 14"/>
                <a:gd name="T4" fmla="*/ 10 w 10"/>
                <a:gd name="T5" fmla="*/ 13 h 14"/>
                <a:gd name="T6" fmla="*/ 9 w 10"/>
                <a:gd name="T7" fmla="*/ 14 h 14"/>
                <a:gd name="T8" fmla="*/ 0 w 10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0" y="1"/>
                  </a:moveTo>
                  <a:lnTo>
                    <a:pt x="2" y="0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89" name="Rectangle 8366"/>
            <p:cNvSpPr>
              <a:spLocks noChangeArrowheads="1"/>
            </p:cNvSpPr>
            <p:nvPr/>
          </p:nvSpPr>
          <p:spPr bwMode="auto">
            <a:xfrm>
              <a:off x="731" y="2757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0" name="Rectangle 8367"/>
            <p:cNvSpPr>
              <a:spLocks noChangeArrowheads="1"/>
            </p:cNvSpPr>
            <p:nvPr/>
          </p:nvSpPr>
          <p:spPr bwMode="auto">
            <a:xfrm>
              <a:off x="731" y="2761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1" name="Rectangle 8368"/>
            <p:cNvSpPr>
              <a:spLocks noChangeArrowheads="1"/>
            </p:cNvSpPr>
            <p:nvPr/>
          </p:nvSpPr>
          <p:spPr bwMode="auto">
            <a:xfrm>
              <a:off x="731" y="2763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2" name="Rectangle 8369"/>
            <p:cNvSpPr>
              <a:spLocks noChangeArrowheads="1"/>
            </p:cNvSpPr>
            <p:nvPr/>
          </p:nvSpPr>
          <p:spPr bwMode="auto">
            <a:xfrm>
              <a:off x="733" y="2764"/>
              <a:ext cx="481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3" name="Rectangle 8370"/>
            <p:cNvSpPr>
              <a:spLocks noChangeArrowheads="1"/>
            </p:cNvSpPr>
            <p:nvPr/>
          </p:nvSpPr>
          <p:spPr bwMode="auto">
            <a:xfrm>
              <a:off x="733" y="2742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4" name="Freeform 8371"/>
            <p:cNvSpPr>
              <a:spLocks noEditPoints="1"/>
            </p:cNvSpPr>
            <p:nvPr/>
          </p:nvSpPr>
          <p:spPr bwMode="auto">
            <a:xfrm>
              <a:off x="724" y="2743"/>
              <a:ext cx="491" cy="22"/>
            </a:xfrm>
            <a:custGeom>
              <a:avLst/>
              <a:gdLst>
                <a:gd name="T0" fmla="*/ 0 w 491"/>
                <a:gd name="T1" fmla="*/ 8 h 22"/>
                <a:gd name="T2" fmla="*/ 7 w 491"/>
                <a:gd name="T3" fmla="*/ 0 h 22"/>
                <a:gd name="T4" fmla="*/ 491 w 491"/>
                <a:gd name="T5" fmla="*/ 0 h 22"/>
                <a:gd name="T6" fmla="*/ 491 w 491"/>
                <a:gd name="T7" fmla="*/ 16 h 22"/>
                <a:gd name="T8" fmla="*/ 7 w 491"/>
                <a:gd name="T9" fmla="*/ 16 h 22"/>
                <a:gd name="T10" fmla="*/ 0 w 491"/>
                <a:gd name="T11" fmla="*/ 8 h 22"/>
                <a:gd name="T12" fmla="*/ 0 w 491"/>
                <a:gd name="T13" fmla="*/ 22 h 22"/>
                <a:gd name="T14" fmla="*/ 0 w 491"/>
                <a:gd name="T15" fmla="*/ 8 h 22"/>
                <a:gd name="T16" fmla="*/ 15 w 491"/>
                <a:gd name="T17" fmla="*/ 8 h 22"/>
                <a:gd name="T18" fmla="*/ 15 w 491"/>
                <a:gd name="T19" fmla="*/ 22 h 22"/>
                <a:gd name="T20" fmla="*/ 0 w 491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2">
                  <a:moveTo>
                    <a:pt x="0" y="8"/>
                  </a:moveTo>
                  <a:lnTo>
                    <a:pt x="7" y="0"/>
                  </a:lnTo>
                  <a:lnTo>
                    <a:pt x="491" y="0"/>
                  </a:lnTo>
                  <a:lnTo>
                    <a:pt x="491" y="16"/>
                  </a:lnTo>
                  <a:lnTo>
                    <a:pt x="7" y="16"/>
                  </a:lnTo>
                  <a:lnTo>
                    <a:pt x="0" y="8"/>
                  </a:lnTo>
                  <a:close/>
                  <a:moveTo>
                    <a:pt x="0" y="22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5" name="Freeform 8372"/>
            <p:cNvSpPr>
              <a:spLocks noEditPoints="1"/>
            </p:cNvSpPr>
            <p:nvPr/>
          </p:nvSpPr>
          <p:spPr bwMode="auto">
            <a:xfrm>
              <a:off x="726" y="2757"/>
              <a:ext cx="15" cy="19"/>
            </a:xfrm>
            <a:custGeom>
              <a:avLst/>
              <a:gdLst>
                <a:gd name="T0" fmla="*/ 15 w 15"/>
                <a:gd name="T1" fmla="*/ 6 h 19"/>
                <a:gd name="T2" fmla="*/ 5 w 15"/>
                <a:gd name="T3" fmla="*/ 15 h 19"/>
                <a:gd name="T4" fmla="*/ 4 w 15"/>
                <a:gd name="T5" fmla="*/ 15 h 19"/>
                <a:gd name="T6" fmla="*/ 7 w 15"/>
                <a:gd name="T7" fmla="*/ 0 h 19"/>
                <a:gd name="T8" fmla="*/ 9 w 15"/>
                <a:gd name="T9" fmla="*/ 1 h 19"/>
                <a:gd name="T10" fmla="*/ 15 w 15"/>
                <a:gd name="T11" fmla="*/ 6 h 19"/>
                <a:gd name="T12" fmla="*/ 15 w 15"/>
                <a:gd name="T13" fmla="*/ 12 h 19"/>
                <a:gd name="T14" fmla="*/ 0 w 15"/>
                <a:gd name="T15" fmla="*/ 11 h 19"/>
                <a:gd name="T16" fmla="*/ 0 w 15"/>
                <a:gd name="T17" fmla="*/ 10 h 19"/>
                <a:gd name="T18" fmla="*/ 15 w 15"/>
                <a:gd name="T19" fmla="*/ 6 h 19"/>
                <a:gd name="T20" fmla="*/ 15 w 15"/>
                <a:gd name="T21" fmla="*/ 8 h 19"/>
                <a:gd name="T22" fmla="*/ 15 w 15"/>
                <a:gd name="T23" fmla="*/ 12 h 19"/>
                <a:gd name="T24" fmla="*/ 11 w 15"/>
                <a:gd name="T25" fmla="*/ 18 h 19"/>
                <a:gd name="T26" fmla="*/ 0 w 15"/>
                <a:gd name="T27" fmla="*/ 8 h 19"/>
                <a:gd name="T28" fmla="*/ 0 w 15"/>
                <a:gd name="T29" fmla="*/ 7 h 19"/>
                <a:gd name="T30" fmla="*/ 15 w 15"/>
                <a:gd name="T31" fmla="*/ 12 h 19"/>
                <a:gd name="T32" fmla="*/ 14 w 15"/>
                <a:gd name="T33" fmla="*/ 13 h 19"/>
                <a:gd name="T34" fmla="*/ 11 w 15"/>
                <a:gd name="T35" fmla="*/ 18 h 19"/>
                <a:gd name="T36" fmla="*/ 2 w 15"/>
                <a:gd name="T37" fmla="*/ 5 h 19"/>
                <a:gd name="T38" fmla="*/ 4 w 15"/>
                <a:gd name="T39" fmla="*/ 4 h 19"/>
                <a:gd name="T40" fmla="*/ 11 w 15"/>
                <a:gd name="T41" fmla="*/ 18 h 19"/>
                <a:gd name="T42" fmla="*/ 9 w 15"/>
                <a:gd name="T43" fmla="*/ 19 h 19"/>
                <a:gd name="T44" fmla="*/ 2 w 15"/>
                <a:gd name="T4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5" y="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lnTo>
                    <a:pt x="9" y="1"/>
                  </a:lnTo>
                  <a:lnTo>
                    <a:pt x="15" y="6"/>
                  </a:lnTo>
                  <a:close/>
                  <a:moveTo>
                    <a:pt x="15" y="12"/>
                  </a:moveTo>
                  <a:lnTo>
                    <a:pt x="0" y="11"/>
                  </a:lnTo>
                  <a:lnTo>
                    <a:pt x="0" y="10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12"/>
                  </a:lnTo>
                  <a:close/>
                  <a:moveTo>
                    <a:pt x="11" y="1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15" y="12"/>
                  </a:lnTo>
                  <a:lnTo>
                    <a:pt x="14" y="13"/>
                  </a:lnTo>
                  <a:lnTo>
                    <a:pt x="11" y="18"/>
                  </a:lnTo>
                  <a:close/>
                  <a:moveTo>
                    <a:pt x="2" y="5"/>
                  </a:moveTo>
                  <a:lnTo>
                    <a:pt x="4" y="4"/>
                  </a:lnTo>
                  <a:lnTo>
                    <a:pt x="11" y="18"/>
                  </a:lnTo>
                  <a:lnTo>
                    <a:pt x="9" y="19"/>
                  </a:lnTo>
                  <a:lnTo>
                    <a:pt x="2" y="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6" name="Freeform 8373"/>
            <p:cNvSpPr>
              <a:spLocks noEditPoints="1"/>
            </p:cNvSpPr>
            <p:nvPr/>
          </p:nvSpPr>
          <p:spPr bwMode="auto">
            <a:xfrm>
              <a:off x="724" y="2765"/>
              <a:ext cx="15" cy="12"/>
            </a:xfrm>
            <a:custGeom>
              <a:avLst/>
              <a:gdLst>
                <a:gd name="T0" fmla="*/ 0 w 15"/>
                <a:gd name="T1" fmla="*/ 6 h 12"/>
                <a:gd name="T2" fmla="*/ 13 w 15"/>
                <a:gd name="T3" fmla="*/ 0 h 12"/>
                <a:gd name="T4" fmla="*/ 14 w 15"/>
                <a:gd name="T5" fmla="*/ 2 h 12"/>
                <a:gd name="T6" fmla="*/ 3 w 15"/>
                <a:gd name="T7" fmla="*/ 12 h 12"/>
                <a:gd name="T8" fmla="*/ 2 w 15"/>
                <a:gd name="T9" fmla="*/ 11 h 12"/>
                <a:gd name="T10" fmla="*/ 0 w 15"/>
                <a:gd name="T11" fmla="*/ 6 h 12"/>
                <a:gd name="T12" fmla="*/ 15 w 15"/>
                <a:gd name="T13" fmla="*/ 4 h 12"/>
                <a:gd name="T14" fmla="*/ 15 w 15"/>
                <a:gd name="T15" fmla="*/ 6 h 12"/>
                <a:gd name="T16" fmla="*/ 0 w 15"/>
                <a:gd name="T17" fmla="*/ 6 h 12"/>
                <a:gd name="T18" fmla="*/ 0 w 15"/>
                <a:gd name="T19" fmla="*/ 4 h 12"/>
                <a:gd name="T20" fmla="*/ 15 w 15"/>
                <a:gd name="T2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2">
                  <a:moveTo>
                    <a:pt x="0" y="6"/>
                  </a:moveTo>
                  <a:lnTo>
                    <a:pt x="13" y="0"/>
                  </a:lnTo>
                  <a:lnTo>
                    <a:pt x="14" y="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6"/>
                  </a:lnTo>
                  <a:close/>
                  <a:moveTo>
                    <a:pt x="15" y="4"/>
                  </a:moveTo>
                  <a:lnTo>
                    <a:pt x="15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7" name="Freeform 8374"/>
            <p:cNvSpPr>
              <a:spLocks/>
            </p:cNvSpPr>
            <p:nvPr/>
          </p:nvSpPr>
          <p:spPr bwMode="auto">
            <a:xfrm>
              <a:off x="726" y="2744"/>
              <a:ext cx="12" cy="12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12 h 12"/>
                <a:gd name="T4" fmla="*/ 0 w 12"/>
                <a:gd name="T5" fmla="*/ 1 h 12"/>
                <a:gd name="T6" fmla="*/ 1 w 12"/>
                <a:gd name="T7" fmla="*/ 0 h 12"/>
                <a:gd name="T8" fmla="*/ 12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8" name="Rectangle 8375"/>
            <p:cNvSpPr>
              <a:spLocks noChangeArrowheads="1"/>
            </p:cNvSpPr>
            <p:nvPr/>
          </p:nvSpPr>
          <p:spPr bwMode="auto">
            <a:xfrm>
              <a:off x="1207" y="2751"/>
              <a:ext cx="16" cy="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99" name="Freeform 8376"/>
            <p:cNvSpPr>
              <a:spLocks noEditPoints="1"/>
            </p:cNvSpPr>
            <p:nvPr/>
          </p:nvSpPr>
          <p:spPr bwMode="auto">
            <a:xfrm>
              <a:off x="1205" y="2757"/>
              <a:ext cx="16" cy="19"/>
            </a:xfrm>
            <a:custGeom>
              <a:avLst/>
              <a:gdLst>
                <a:gd name="T0" fmla="*/ 1 w 16"/>
                <a:gd name="T1" fmla="*/ 13 h 19"/>
                <a:gd name="T2" fmla="*/ 12 w 16"/>
                <a:gd name="T3" fmla="*/ 4 h 19"/>
                <a:gd name="T4" fmla="*/ 13 w 16"/>
                <a:gd name="T5" fmla="*/ 5 h 19"/>
                <a:gd name="T6" fmla="*/ 6 w 16"/>
                <a:gd name="T7" fmla="*/ 19 h 19"/>
                <a:gd name="T8" fmla="*/ 5 w 16"/>
                <a:gd name="T9" fmla="*/ 18 h 19"/>
                <a:gd name="T10" fmla="*/ 1 w 16"/>
                <a:gd name="T11" fmla="*/ 13 h 19"/>
                <a:gd name="T12" fmla="*/ 0 w 16"/>
                <a:gd name="T13" fmla="*/ 8 h 19"/>
                <a:gd name="T14" fmla="*/ 15 w 16"/>
                <a:gd name="T15" fmla="*/ 7 h 19"/>
                <a:gd name="T16" fmla="*/ 15 w 16"/>
                <a:gd name="T17" fmla="*/ 8 h 19"/>
                <a:gd name="T18" fmla="*/ 1 w 16"/>
                <a:gd name="T19" fmla="*/ 13 h 19"/>
                <a:gd name="T20" fmla="*/ 1 w 16"/>
                <a:gd name="T21" fmla="*/ 12 h 19"/>
                <a:gd name="T22" fmla="*/ 0 w 16"/>
                <a:gd name="T23" fmla="*/ 8 h 19"/>
                <a:gd name="T24" fmla="*/ 6 w 16"/>
                <a:gd name="T25" fmla="*/ 1 h 19"/>
                <a:gd name="T26" fmla="*/ 16 w 16"/>
                <a:gd name="T27" fmla="*/ 10 h 19"/>
                <a:gd name="T28" fmla="*/ 15 w 16"/>
                <a:gd name="T29" fmla="*/ 11 h 19"/>
                <a:gd name="T30" fmla="*/ 0 w 16"/>
                <a:gd name="T31" fmla="*/ 8 h 19"/>
                <a:gd name="T32" fmla="*/ 1 w 16"/>
                <a:gd name="T33" fmla="*/ 6 h 19"/>
                <a:gd name="T34" fmla="*/ 6 w 16"/>
                <a:gd name="T35" fmla="*/ 1 h 19"/>
                <a:gd name="T36" fmla="*/ 12 w 16"/>
                <a:gd name="T37" fmla="*/ 15 h 19"/>
                <a:gd name="T38" fmla="*/ 10 w 16"/>
                <a:gd name="T39" fmla="*/ 15 h 19"/>
                <a:gd name="T40" fmla="*/ 6 w 16"/>
                <a:gd name="T41" fmla="*/ 1 h 19"/>
                <a:gd name="T42" fmla="*/ 8 w 16"/>
                <a:gd name="T43" fmla="*/ 0 h 19"/>
                <a:gd name="T44" fmla="*/ 12 w 16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9">
                  <a:moveTo>
                    <a:pt x="1" y="13"/>
                  </a:moveTo>
                  <a:lnTo>
                    <a:pt x="12" y="4"/>
                  </a:lnTo>
                  <a:lnTo>
                    <a:pt x="13" y="5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1" y="13"/>
                  </a:lnTo>
                  <a:close/>
                  <a:moveTo>
                    <a:pt x="0" y="8"/>
                  </a:moveTo>
                  <a:lnTo>
                    <a:pt x="15" y="7"/>
                  </a:lnTo>
                  <a:lnTo>
                    <a:pt x="15" y="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close/>
                  <a:moveTo>
                    <a:pt x="6" y="1"/>
                  </a:moveTo>
                  <a:lnTo>
                    <a:pt x="16" y="10"/>
                  </a:lnTo>
                  <a:lnTo>
                    <a:pt x="15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6" y="1"/>
                  </a:lnTo>
                  <a:close/>
                  <a:moveTo>
                    <a:pt x="12" y="15"/>
                  </a:moveTo>
                  <a:lnTo>
                    <a:pt x="10" y="15"/>
                  </a:lnTo>
                  <a:lnTo>
                    <a:pt x="6" y="1"/>
                  </a:lnTo>
                  <a:lnTo>
                    <a:pt x="8" y="0"/>
                  </a:lnTo>
                  <a:lnTo>
                    <a:pt x="12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0" name="Rectangle 8377"/>
            <p:cNvSpPr>
              <a:spLocks noChangeArrowheads="1"/>
            </p:cNvSpPr>
            <p:nvPr/>
          </p:nvSpPr>
          <p:spPr bwMode="auto">
            <a:xfrm>
              <a:off x="1207" y="2769"/>
              <a:ext cx="16" cy="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1" name="Freeform 8378"/>
            <p:cNvSpPr>
              <a:spLocks/>
            </p:cNvSpPr>
            <p:nvPr/>
          </p:nvSpPr>
          <p:spPr bwMode="auto">
            <a:xfrm>
              <a:off x="1208" y="2765"/>
              <a:ext cx="12" cy="12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12 h 12"/>
                <a:gd name="T4" fmla="*/ 0 w 12"/>
                <a:gd name="T5" fmla="*/ 2 h 12"/>
                <a:gd name="T6" fmla="*/ 1 w 12"/>
                <a:gd name="T7" fmla="*/ 0 h 12"/>
                <a:gd name="T8" fmla="*/ 12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1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2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2" name="Freeform 8379"/>
            <p:cNvSpPr>
              <a:spLocks/>
            </p:cNvSpPr>
            <p:nvPr/>
          </p:nvSpPr>
          <p:spPr bwMode="auto">
            <a:xfrm>
              <a:off x="1208" y="2744"/>
              <a:ext cx="12" cy="12"/>
            </a:xfrm>
            <a:custGeom>
              <a:avLst/>
              <a:gdLst>
                <a:gd name="T0" fmla="*/ 11 w 12"/>
                <a:gd name="T1" fmla="*/ 0 h 12"/>
                <a:gd name="T2" fmla="*/ 12 w 12"/>
                <a:gd name="T3" fmla="*/ 1 h 12"/>
                <a:gd name="T4" fmla="*/ 1 w 12"/>
                <a:gd name="T5" fmla="*/ 12 h 12"/>
                <a:gd name="T6" fmla="*/ 0 w 12"/>
                <a:gd name="T7" fmla="*/ 11 h 12"/>
                <a:gd name="T8" fmla="*/ 11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lnTo>
                    <a:pt x="12" y="1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3" name="Rectangle 8380"/>
            <p:cNvSpPr>
              <a:spLocks noChangeArrowheads="1"/>
            </p:cNvSpPr>
            <p:nvPr/>
          </p:nvSpPr>
          <p:spPr bwMode="auto">
            <a:xfrm>
              <a:off x="1174" y="2772"/>
              <a:ext cx="16" cy="2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4" name="Rectangle 8381"/>
            <p:cNvSpPr>
              <a:spLocks noChangeArrowheads="1"/>
            </p:cNvSpPr>
            <p:nvPr/>
          </p:nvSpPr>
          <p:spPr bwMode="auto">
            <a:xfrm>
              <a:off x="757" y="2772"/>
              <a:ext cx="15" cy="2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5" name="Rectangle 8382"/>
            <p:cNvSpPr>
              <a:spLocks noChangeArrowheads="1"/>
            </p:cNvSpPr>
            <p:nvPr/>
          </p:nvSpPr>
          <p:spPr bwMode="auto">
            <a:xfrm>
              <a:off x="764" y="3046"/>
              <a:ext cx="209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6" name="Rectangle 8383"/>
            <p:cNvSpPr>
              <a:spLocks noChangeArrowheads="1"/>
            </p:cNvSpPr>
            <p:nvPr/>
          </p:nvSpPr>
          <p:spPr bwMode="auto">
            <a:xfrm>
              <a:off x="764" y="1734"/>
              <a:ext cx="418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7" name="Rectangle 8384"/>
            <p:cNvSpPr>
              <a:spLocks noChangeArrowheads="1"/>
            </p:cNvSpPr>
            <p:nvPr/>
          </p:nvSpPr>
          <p:spPr bwMode="auto">
            <a:xfrm>
              <a:off x="731" y="2720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8" name="Rectangle 8385"/>
            <p:cNvSpPr>
              <a:spLocks noChangeArrowheads="1"/>
            </p:cNvSpPr>
            <p:nvPr/>
          </p:nvSpPr>
          <p:spPr bwMode="auto">
            <a:xfrm>
              <a:off x="731" y="2716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09" name="Rectangle 8386"/>
            <p:cNvSpPr>
              <a:spLocks noChangeArrowheads="1"/>
            </p:cNvSpPr>
            <p:nvPr/>
          </p:nvSpPr>
          <p:spPr bwMode="auto">
            <a:xfrm>
              <a:off x="731" y="2713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0" name="Rectangle 8387"/>
            <p:cNvSpPr>
              <a:spLocks noChangeArrowheads="1"/>
            </p:cNvSpPr>
            <p:nvPr/>
          </p:nvSpPr>
          <p:spPr bwMode="auto">
            <a:xfrm>
              <a:off x="733" y="2712"/>
              <a:ext cx="481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1" name="Rectangle 8388"/>
            <p:cNvSpPr>
              <a:spLocks noChangeArrowheads="1"/>
            </p:cNvSpPr>
            <p:nvPr/>
          </p:nvSpPr>
          <p:spPr bwMode="auto">
            <a:xfrm>
              <a:off x="733" y="2735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2" name="Freeform 8389"/>
            <p:cNvSpPr>
              <a:spLocks noEditPoints="1"/>
            </p:cNvSpPr>
            <p:nvPr/>
          </p:nvSpPr>
          <p:spPr bwMode="auto">
            <a:xfrm>
              <a:off x="724" y="2728"/>
              <a:ext cx="491" cy="21"/>
            </a:xfrm>
            <a:custGeom>
              <a:avLst/>
              <a:gdLst>
                <a:gd name="T0" fmla="*/ 0 w 491"/>
                <a:gd name="T1" fmla="*/ 13 h 21"/>
                <a:gd name="T2" fmla="*/ 7 w 491"/>
                <a:gd name="T3" fmla="*/ 6 h 21"/>
                <a:gd name="T4" fmla="*/ 491 w 491"/>
                <a:gd name="T5" fmla="*/ 6 h 21"/>
                <a:gd name="T6" fmla="*/ 491 w 491"/>
                <a:gd name="T7" fmla="*/ 21 h 21"/>
                <a:gd name="T8" fmla="*/ 7 w 491"/>
                <a:gd name="T9" fmla="*/ 21 h 21"/>
                <a:gd name="T10" fmla="*/ 0 w 491"/>
                <a:gd name="T11" fmla="*/ 13 h 21"/>
                <a:gd name="T12" fmla="*/ 15 w 491"/>
                <a:gd name="T13" fmla="*/ 0 h 21"/>
                <a:gd name="T14" fmla="*/ 15 w 491"/>
                <a:gd name="T15" fmla="*/ 13 h 21"/>
                <a:gd name="T16" fmla="*/ 0 w 491"/>
                <a:gd name="T17" fmla="*/ 13 h 21"/>
                <a:gd name="T18" fmla="*/ 0 w 491"/>
                <a:gd name="T19" fmla="*/ 0 h 21"/>
                <a:gd name="T20" fmla="*/ 15 w 491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1">
                  <a:moveTo>
                    <a:pt x="0" y="13"/>
                  </a:moveTo>
                  <a:lnTo>
                    <a:pt x="7" y="6"/>
                  </a:lnTo>
                  <a:lnTo>
                    <a:pt x="491" y="6"/>
                  </a:lnTo>
                  <a:lnTo>
                    <a:pt x="491" y="21"/>
                  </a:lnTo>
                  <a:lnTo>
                    <a:pt x="7" y="21"/>
                  </a:lnTo>
                  <a:lnTo>
                    <a:pt x="0" y="13"/>
                  </a:lnTo>
                  <a:close/>
                  <a:moveTo>
                    <a:pt x="15" y="0"/>
                  </a:moveTo>
                  <a:lnTo>
                    <a:pt x="15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3" name="Freeform 8390"/>
            <p:cNvSpPr>
              <a:spLocks noEditPoints="1"/>
            </p:cNvSpPr>
            <p:nvPr/>
          </p:nvSpPr>
          <p:spPr bwMode="auto">
            <a:xfrm>
              <a:off x="726" y="2716"/>
              <a:ext cx="15" cy="19"/>
            </a:xfrm>
            <a:custGeom>
              <a:avLst/>
              <a:gdLst>
                <a:gd name="T0" fmla="*/ 14 w 15"/>
                <a:gd name="T1" fmla="*/ 13 h 19"/>
                <a:gd name="T2" fmla="*/ 11 w 15"/>
                <a:gd name="T3" fmla="*/ 18 h 19"/>
                <a:gd name="T4" fmla="*/ 9 w 15"/>
                <a:gd name="T5" fmla="*/ 19 h 19"/>
                <a:gd name="T6" fmla="*/ 2 w 15"/>
                <a:gd name="T7" fmla="*/ 4 h 19"/>
                <a:gd name="T8" fmla="*/ 4 w 15"/>
                <a:gd name="T9" fmla="*/ 4 h 19"/>
                <a:gd name="T10" fmla="*/ 14 w 15"/>
                <a:gd name="T11" fmla="*/ 13 h 19"/>
                <a:gd name="T12" fmla="*/ 15 w 15"/>
                <a:gd name="T13" fmla="*/ 7 h 19"/>
                <a:gd name="T14" fmla="*/ 15 w 15"/>
                <a:gd name="T15" fmla="*/ 12 h 19"/>
                <a:gd name="T16" fmla="*/ 14 w 15"/>
                <a:gd name="T17" fmla="*/ 13 h 19"/>
                <a:gd name="T18" fmla="*/ 0 w 15"/>
                <a:gd name="T19" fmla="*/ 8 h 19"/>
                <a:gd name="T20" fmla="*/ 0 w 15"/>
                <a:gd name="T21" fmla="*/ 7 h 19"/>
                <a:gd name="T22" fmla="*/ 15 w 15"/>
                <a:gd name="T23" fmla="*/ 7 h 19"/>
                <a:gd name="T24" fmla="*/ 11 w 15"/>
                <a:gd name="T25" fmla="*/ 1 h 19"/>
                <a:gd name="T26" fmla="*/ 14 w 15"/>
                <a:gd name="T27" fmla="*/ 6 h 19"/>
                <a:gd name="T28" fmla="*/ 15 w 15"/>
                <a:gd name="T29" fmla="*/ 7 h 19"/>
                <a:gd name="T30" fmla="*/ 0 w 15"/>
                <a:gd name="T31" fmla="*/ 12 h 19"/>
                <a:gd name="T32" fmla="*/ 0 w 15"/>
                <a:gd name="T33" fmla="*/ 11 h 19"/>
                <a:gd name="T34" fmla="*/ 11 w 15"/>
                <a:gd name="T35" fmla="*/ 1 h 19"/>
                <a:gd name="T36" fmla="*/ 9 w 15"/>
                <a:gd name="T37" fmla="*/ 0 h 19"/>
                <a:gd name="T38" fmla="*/ 11 w 15"/>
                <a:gd name="T39" fmla="*/ 1 h 19"/>
                <a:gd name="T40" fmla="*/ 4 w 15"/>
                <a:gd name="T41" fmla="*/ 15 h 19"/>
                <a:gd name="T42" fmla="*/ 2 w 15"/>
                <a:gd name="T43" fmla="*/ 14 h 19"/>
                <a:gd name="T44" fmla="*/ 9 w 15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4" y="13"/>
                  </a:moveTo>
                  <a:lnTo>
                    <a:pt x="11" y="18"/>
                  </a:lnTo>
                  <a:lnTo>
                    <a:pt x="9" y="19"/>
                  </a:lnTo>
                  <a:lnTo>
                    <a:pt x="2" y="4"/>
                  </a:lnTo>
                  <a:lnTo>
                    <a:pt x="4" y="4"/>
                  </a:lnTo>
                  <a:lnTo>
                    <a:pt x="14" y="13"/>
                  </a:lnTo>
                  <a:close/>
                  <a:moveTo>
                    <a:pt x="15" y="7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0" y="8"/>
                  </a:lnTo>
                  <a:lnTo>
                    <a:pt x="0" y="7"/>
                  </a:lnTo>
                  <a:lnTo>
                    <a:pt x="15" y="7"/>
                  </a:lnTo>
                  <a:close/>
                  <a:moveTo>
                    <a:pt x="11" y="1"/>
                  </a:moveTo>
                  <a:lnTo>
                    <a:pt x="14" y="6"/>
                  </a:lnTo>
                  <a:lnTo>
                    <a:pt x="15" y="7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1" y="1"/>
                  </a:lnTo>
                  <a:close/>
                  <a:moveTo>
                    <a:pt x="9" y="0"/>
                  </a:moveTo>
                  <a:lnTo>
                    <a:pt x="11" y="1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4" name="Freeform 8391"/>
            <p:cNvSpPr>
              <a:spLocks noEditPoints="1"/>
            </p:cNvSpPr>
            <p:nvPr/>
          </p:nvSpPr>
          <p:spPr bwMode="auto">
            <a:xfrm>
              <a:off x="724" y="2714"/>
              <a:ext cx="15" cy="13"/>
            </a:xfrm>
            <a:custGeom>
              <a:avLst/>
              <a:gdLst>
                <a:gd name="T0" fmla="*/ 0 w 15"/>
                <a:gd name="T1" fmla="*/ 7 h 13"/>
                <a:gd name="T2" fmla="*/ 2 w 15"/>
                <a:gd name="T3" fmla="*/ 2 h 13"/>
                <a:gd name="T4" fmla="*/ 3 w 15"/>
                <a:gd name="T5" fmla="*/ 0 h 13"/>
                <a:gd name="T6" fmla="*/ 14 w 15"/>
                <a:gd name="T7" fmla="*/ 12 h 13"/>
                <a:gd name="T8" fmla="*/ 13 w 15"/>
                <a:gd name="T9" fmla="*/ 13 h 13"/>
                <a:gd name="T10" fmla="*/ 0 w 15"/>
                <a:gd name="T11" fmla="*/ 7 h 13"/>
                <a:gd name="T12" fmla="*/ 0 w 15"/>
                <a:gd name="T13" fmla="*/ 10 h 13"/>
                <a:gd name="T14" fmla="*/ 0 w 15"/>
                <a:gd name="T15" fmla="*/ 7 h 13"/>
                <a:gd name="T16" fmla="*/ 15 w 15"/>
                <a:gd name="T17" fmla="*/ 7 h 13"/>
                <a:gd name="T18" fmla="*/ 15 w 15"/>
                <a:gd name="T19" fmla="*/ 10 h 13"/>
                <a:gd name="T20" fmla="*/ 0 w 15"/>
                <a:gd name="T2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0" y="7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0" y="7"/>
                  </a:lnTo>
                  <a:close/>
                  <a:moveTo>
                    <a:pt x="0" y="10"/>
                  </a:moveTo>
                  <a:lnTo>
                    <a:pt x="0" y="7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5" name="Freeform 8392"/>
            <p:cNvSpPr>
              <a:spLocks/>
            </p:cNvSpPr>
            <p:nvPr/>
          </p:nvSpPr>
          <p:spPr bwMode="auto">
            <a:xfrm>
              <a:off x="726" y="2736"/>
              <a:ext cx="12" cy="12"/>
            </a:xfrm>
            <a:custGeom>
              <a:avLst/>
              <a:gdLst>
                <a:gd name="T0" fmla="*/ 1 w 12"/>
                <a:gd name="T1" fmla="*/ 12 h 12"/>
                <a:gd name="T2" fmla="*/ 0 w 12"/>
                <a:gd name="T3" fmla="*/ 11 h 12"/>
                <a:gd name="T4" fmla="*/ 11 w 12"/>
                <a:gd name="T5" fmla="*/ 0 h 12"/>
                <a:gd name="T6" fmla="*/ 12 w 12"/>
                <a:gd name="T7" fmla="*/ 1 h 12"/>
                <a:gd name="T8" fmla="*/ 1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" y="12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6" name="Rectangle 8393"/>
            <p:cNvSpPr>
              <a:spLocks noChangeArrowheads="1"/>
            </p:cNvSpPr>
            <p:nvPr/>
          </p:nvSpPr>
          <p:spPr bwMode="auto">
            <a:xfrm>
              <a:off x="1207" y="2728"/>
              <a:ext cx="16" cy="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7" name="Freeform 8394"/>
            <p:cNvSpPr>
              <a:spLocks noEditPoints="1"/>
            </p:cNvSpPr>
            <p:nvPr/>
          </p:nvSpPr>
          <p:spPr bwMode="auto">
            <a:xfrm>
              <a:off x="1206" y="2716"/>
              <a:ext cx="14" cy="19"/>
            </a:xfrm>
            <a:custGeom>
              <a:avLst/>
              <a:gdLst>
                <a:gd name="T0" fmla="*/ 0 w 14"/>
                <a:gd name="T1" fmla="*/ 6 h 19"/>
                <a:gd name="T2" fmla="*/ 4 w 14"/>
                <a:gd name="T3" fmla="*/ 1 h 19"/>
                <a:gd name="T4" fmla="*/ 5 w 14"/>
                <a:gd name="T5" fmla="*/ 0 h 19"/>
                <a:gd name="T6" fmla="*/ 12 w 14"/>
                <a:gd name="T7" fmla="*/ 14 h 19"/>
                <a:gd name="T8" fmla="*/ 11 w 14"/>
                <a:gd name="T9" fmla="*/ 15 h 19"/>
                <a:gd name="T10" fmla="*/ 0 w 14"/>
                <a:gd name="T11" fmla="*/ 6 h 19"/>
                <a:gd name="T12" fmla="*/ 0 w 14"/>
                <a:gd name="T13" fmla="*/ 12 h 19"/>
                <a:gd name="T14" fmla="*/ 0 w 14"/>
                <a:gd name="T15" fmla="*/ 7 h 19"/>
                <a:gd name="T16" fmla="*/ 0 w 14"/>
                <a:gd name="T17" fmla="*/ 6 h 19"/>
                <a:gd name="T18" fmla="*/ 14 w 14"/>
                <a:gd name="T19" fmla="*/ 11 h 19"/>
                <a:gd name="T20" fmla="*/ 14 w 14"/>
                <a:gd name="T21" fmla="*/ 12 h 19"/>
                <a:gd name="T22" fmla="*/ 0 w 14"/>
                <a:gd name="T23" fmla="*/ 12 h 19"/>
                <a:gd name="T24" fmla="*/ 4 w 14"/>
                <a:gd name="T25" fmla="*/ 18 h 19"/>
                <a:gd name="T26" fmla="*/ 0 w 14"/>
                <a:gd name="T27" fmla="*/ 13 h 19"/>
                <a:gd name="T28" fmla="*/ 0 w 14"/>
                <a:gd name="T29" fmla="*/ 12 h 19"/>
                <a:gd name="T30" fmla="*/ 14 w 14"/>
                <a:gd name="T31" fmla="*/ 7 h 19"/>
                <a:gd name="T32" fmla="*/ 14 w 14"/>
                <a:gd name="T33" fmla="*/ 8 h 19"/>
                <a:gd name="T34" fmla="*/ 4 w 14"/>
                <a:gd name="T35" fmla="*/ 18 h 19"/>
                <a:gd name="T36" fmla="*/ 5 w 14"/>
                <a:gd name="T37" fmla="*/ 19 h 19"/>
                <a:gd name="T38" fmla="*/ 4 w 14"/>
                <a:gd name="T39" fmla="*/ 18 h 19"/>
                <a:gd name="T40" fmla="*/ 11 w 14"/>
                <a:gd name="T41" fmla="*/ 4 h 19"/>
                <a:gd name="T42" fmla="*/ 12 w 14"/>
                <a:gd name="T43" fmla="*/ 4 h 19"/>
                <a:gd name="T44" fmla="*/ 5 w 14"/>
                <a:gd name="T4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9">
                  <a:moveTo>
                    <a:pt x="0" y="6"/>
                  </a:moveTo>
                  <a:lnTo>
                    <a:pt x="4" y="1"/>
                  </a:lnTo>
                  <a:lnTo>
                    <a:pt x="5" y="0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0" y="6"/>
                  </a:lnTo>
                  <a:close/>
                  <a:moveTo>
                    <a:pt x="0" y="12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0" y="12"/>
                  </a:lnTo>
                  <a:close/>
                  <a:moveTo>
                    <a:pt x="4" y="18"/>
                  </a:moveTo>
                  <a:lnTo>
                    <a:pt x="0" y="13"/>
                  </a:lnTo>
                  <a:lnTo>
                    <a:pt x="0" y="12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4" y="18"/>
                  </a:lnTo>
                  <a:close/>
                  <a:moveTo>
                    <a:pt x="5" y="19"/>
                  </a:moveTo>
                  <a:lnTo>
                    <a:pt x="4" y="18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5" y="1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8" name="Rectangle 8395"/>
            <p:cNvSpPr>
              <a:spLocks noChangeArrowheads="1"/>
            </p:cNvSpPr>
            <p:nvPr/>
          </p:nvSpPr>
          <p:spPr bwMode="auto">
            <a:xfrm>
              <a:off x="1207" y="2721"/>
              <a:ext cx="1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19" name="Freeform 8396"/>
            <p:cNvSpPr>
              <a:spLocks/>
            </p:cNvSpPr>
            <p:nvPr/>
          </p:nvSpPr>
          <p:spPr bwMode="auto">
            <a:xfrm>
              <a:off x="1208" y="2714"/>
              <a:ext cx="12" cy="13"/>
            </a:xfrm>
            <a:custGeom>
              <a:avLst/>
              <a:gdLst>
                <a:gd name="T0" fmla="*/ 1 w 12"/>
                <a:gd name="T1" fmla="*/ 13 h 13"/>
                <a:gd name="T2" fmla="*/ 0 w 12"/>
                <a:gd name="T3" fmla="*/ 12 h 13"/>
                <a:gd name="T4" fmla="*/ 11 w 12"/>
                <a:gd name="T5" fmla="*/ 0 h 13"/>
                <a:gd name="T6" fmla="*/ 12 w 12"/>
                <a:gd name="T7" fmla="*/ 2 h 13"/>
                <a:gd name="T8" fmla="*/ 1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" y="13"/>
                  </a:moveTo>
                  <a:lnTo>
                    <a:pt x="0" y="12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0" name="Freeform 8397"/>
            <p:cNvSpPr>
              <a:spLocks/>
            </p:cNvSpPr>
            <p:nvPr/>
          </p:nvSpPr>
          <p:spPr bwMode="auto">
            <a:xfrm>
              <a:off x="1208" y="2736"/>
              <a:ext cx="12" cy="12"/>
            </a:xfrm>
            <a:custGeom>
              <a:avLst/>
              <a:gdLst>
                <a:gd name="T0" fmla="*/ 0 w 12"/>
                <a:gd name="T1" fmla="*/ 1 h 12"/>
                <a:gd name="T2" fmla="*/ 1 w 12"/>
                <a:gd name="T3" fmla="*/ 0 h 12"/>
                <a:gd name="T4" fmla="*/ 12 w 12"/>
                <a:gd name="T5" fmla="*/ 11 h 12"/>
                <a:gd name="T6" fmla="*/ 11 w 12"/>
                <a:gd name="T7" fmla="*/ 12 h 12"/>
                <a:gd name="T8" fmla="*/ 0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1"/>
                  </a:moveTo>
                  <a:lnTo>
                    <a:pt x="1" y="0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1" name="Rectangle 8398"/>
            <p:cNvSpPr>
              <a:spLocks noChangeArrowheads="1"/>
            </p:cNvSpPr>
            <p:nvPr/>
          </p:nvSpPr>
          <p:spPr bwMode="auto">
            <a:xfrm>
              <a:off x="764" y="2647"/>
              <a:ext cx="418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2" name="Rectangle 8399"/>
            <p:cNvSpPr>
              <a:spLocks noChangeArrowheads="1"/>
            </p:cNvSpPr>
            <p:nvPr/>
          </p:nvSpPr>
          <p:spPr bwMode="auto">
            <a:xfrm>
              <a:off x="764" y="2712"/>
              <a:ext cx="418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3" name="Freeform 8400"/>
            <p:cNvSpPr>
              <a:spLocks noEditPoints="1"/>
            </p:cNvSpPr>
            <p:nvPr/>
          </p:nvSpPr>
          <p:spPr bwMode="auto">
            <a:xfrm>
              <a:off x="421" y="1734"/>
              <a:ext cx="929" cy="928"/>
            </a:xfrm>
            <a:custGeom>
              <a:avLst/>
              <a:gdLst>
                <a:gd name="T0" fmla="*/ 465 w 929"/>
                <a:gd name="T1" fmla="*/ 16 h 928"/>
                <a:gd name="T2" fmla="*/ 306 w 929"/>
                <a:gd name="T3" fmla="*/ 28 h 928"/>
                <a:gd name="T4" fmla="*/ 305 w 929"/>
                <a:gd name="T5" fmla="*/ 28 h 928"/>
                <a:gd name="T6" fmla="*/ 312 w 929"/>
                <a:gd name="T7" fmla="*/ 42 h 928"/>
                <a:gd name="T8" fmla="*/ 167 w 929"/>
                <a:gd name="T9" fmla="*/ 108 h 928"/>
                <a:gd name="T10" fmla="*/ 166 w 929"/>
                <a:gd name="T11" fmla="*/ 109 h 928"/>
                <a:gd name="T12" fmla="*/ 176 w 929"/>
                <a:gd name="T13" fmla="*/ 120 h 928"/>
                <a:gd name="T14" fmla="*/ 63 w 929"/>
                <a:gd name="T15" fmla="*/ 232 h 928"/>
                <a:gd name="T16" fmla="*/ 62 w 929"/>
                <a:gd name="T17" fmla="*/ 233 h 928"/>
                <a:gd name="T18" fmla="*/ 76 w 929"/>
                <a:gd name="T19" fmla="*/ 240 h 928"/>
                <a:gd name="T20" fmla="*/ 7 w 929"/>
                <a:gd name="T21" fmla="*/ 383 h 928"/>
                <a:gd name="T22" fmla="*/ 7 w 929"/>
                <a:gd name="T23" fmla="*/ 385 h 928"/>
                <a:gd name="T24" fmla="*/ 22 w 929"/>
                <a:gd name="T25" fmla="*/ 386 h 928"/>
                <a:gd name="T26" fmla="*/ 7 w 929"/>
                <a:gd name="T27" fmla="*/ 544 h 928"/>
                <a:gd name="T28" fmla="*/ 7 w 929"/>
                <a:gd name="T29" fmla="*/ 545 h 928"/>
                <a:gd name="T30" fmla="*/ 22 w 929"/>
                <a:gd name="T31" fmla="*/ 541 h 928"/>
                <a:gd name="T32" fmla="*/ 62 w 929"/>
                <a:gd name="T33" fmla="*/ 696 h 928"/>
                <a:gd name="T34" fmla="*/ 63 w 929"/>
                <a:gd name="T35" fmla="*/ 697 h 928"/>
                <a:gd name="T36" fmla="*/ 76 w 929"/>
                <a:gd name="T37" fmla="*/ 688 h 928"/>
                <a:gd name="T38" fmla="*/ 166 w 929"/>
                <a:gd name="T39" fmla="*/ 820 h 928"/>
                <a:gd name="T40" fmla="*/ 167 w 929"/>
                <a:gd name="T41" fmla="*/ 821 h 928"/>
                <a:gd name="T42" fmla="*/ 175 w 929"/>
                <a:gd name="T43" fmla="*/ 808 h 928"/>
                <a:gd name="T44" fmla="*/ 305 w 929"/>
                <a:gd name="T45" fmla="*/ 900 h 928"/>
                <a:gd name="T46" fmla="*/ 306 w 929"/>
                <a:gd name="T47" fmla="*/ 901 h 928"/>
                <a:gd name="T48" fmla="*/ 310 w 929"/>
                <a:gd name="T49" fmla="*/ 886 h 928"/>
                <a:gd name="T50" fmla="*/ 464 w 929"/>
                <a:gd name="T51" fmla="*/ 928 h 928"/>
                <a:gd name="T52" fmla="*/ 465 w 929"/>
                <a:gd name="T53" fmla="*/ 928 h 928"/>
                <a:gd name="T54" fmla="*/ 464 w 929"/>
                <a:gd name="T55" fmla="*/ 913 h 928"/>
                <a:gd name="T56" fmla="*/ 623 w 929"/>
                <a:gd name="T57" fmla="*/ 901 h 928"/>
                <a:gd name="T58" fmla="*/ 624 w 929"/>
                <a:gd name="T59" fmla="*/ 900 h 928"/>
                <a:gd name="T60" fmla="*/ 618 w 929"/>
                <a:gd name="T61" fmla="*/ 886 h 928"/>
                <a:gd name="T62" fmla="*/ 763 w 929"/>
                <a:gd name="T63" fmla="*/ 821 h 928"/>
                <a:gd name="T64" fmla="*/ 764 w 929"/>
                <a:gd name="T65" fmla="*/ 820 h 928"/>
                <a:gd name="T66" fmla="*/ 753 w 929"/>
                <a:gd name="T67" fmla="*/ 809 h 928"/>
                <a:gd name="T68" fmla="*/ 867 w 929"/>
                <a:gd name="T69" fmla="*/ 697 h 928"/>
                <a:gd name="T70" fmla="*/ 868 w 929"/>
                <a:gd name="T71" fmla="*/ 696 h 928"/>
                <a:gd name="T72" fmla="*/ 853 w 929"/>
                <a:gd name="T73" fmla="*/ 689 h 928"/>
                <a:gd name="T74" fmla="*/ 922 w 929"/>
                <a:gd name="T75" fmla="*/ 545 h 928"/>
                <a:gd name="T76" fmla="*/ 922 w 929"/>
                <a:gd name="T77" fmla="*/ 544 h 928"/>
                <a:gd name="T78" fmla="*/ 907 w 929"/>
                <a:gd name="T79" fmla="*/ 543 h 928"/>
                <a:gd name="T80" fmla="*/ 922 w 929"/>
                <a:gd name="T81" fmla="*/ 385 h 928"/>
                <a:gd name="T82" fmla="*/ 922 w 929"/>
                <a:gd name="T83" fmla="*/ 383 h 928"/>
                <a:gd name="T84" fmla="*/ 907 w 929"/>
                <a:gd name="T85" fmla="*/ 387 h 928"/>
                <a:gd name="T86" fmla="*/ 868 w 929"/>
                <a:gd name="T87" fmla="*/ 233 h 928"/>
                <a:gd name="T88" fmla="*/ 867 w 929"/>
                <a:gd name="T89" fmla="*/ 232 h 928"/>
                <a:gd name="T90" fmla="*/ 854 w 929"/>
                <a:gd name="T91" fmla="*/ 241 h 928"/>
                <a:gd name="T92" fmla="*/ 764 w 929"/>
                <a:gd name="T93" fmla="*/ 109 h 928"/>
                <a:gd name="T94" fmla="*/ 763 w 929"/>
                <a:gd name="T95" fmla="*/ 108 h 928"/>
                <a:gd name="T96" fmla="*/ 754 w 929"/>
                <a:gd name="T97" fmla="*/ 121 h 928"/>
                <a:gd name="T98" fmla="*/ 624 w 929"/>
                <a:gd name="T99" fmla="*/ 28 h 928"/>
                <a:gd name="T100" fmla="*/ 623 w 929"/>
                <a:gd name="T101" fmla="*/ 28 h 928"/>
                <a:gd name="T102" fmla="*/ 619 w 929"/>
                <a:gd name="T103" fmla="*/ 43 h 928"/>
                <a:gd name="T104" fmla="*/ 465 w 929"/>
                <a:gd name="T105" fmla="*/ 0 h 928"/>
                <a:gd name="T106" fmla="*/ 464 w 929"/>
                <a:gd name="T107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928">
                  <a:moveTo>
                    <a:pt x="384" y="8"/>
                  </a:moveTo>
                  <a:lnTo>
                    <a:pt x="385" y="7"/>
                  </a:lnTo>
                  <a:lnTo>
                    <a:pt x="464" y="0"/>
                  </a:lnTo>
                  <a:lnTo>
                    <a:pt x="465" y="16"/>
                  </a:lnTo>
                  <a:lnTo>
                    <a:pt x="386" y="23"/>
                  </a:lnTo>
                  <a:lnTo>
                    <a:pt x="384" y="8"/>
                  </a:lnTo>
                  <a:close/>
                  <a:moveTo>
                    <a:pt x="305" y="28"/>
                  </a:moveTo>
                  <a:lnTo>
                    <a:pt x="306" y="28"/>
                  </a:lnTo>
                  <a:lnTo>
                    <a:pt x="384" y="8"/>
                  </a:lnTo>
                  <a:lnTo>
                    <a:pt x="387" y="22"/>
                  </a:lnTo>
                  <a:lnTo>
                    <a:pt x="310" y="43"/>
                  </a:lnTo>
                  <a:lnTo>
                    <a:pt x="305" y="28"/>
                  </a:lnTo>
                  <a:close/>
                  <a:moveTo>
                    <a:pt x="232" y="62"/>
                  </a:moveTo>
                  <a:lnTo>
                    <a:pt x="233" y="62"/>
                  </a:lnTo>
                  <a:lnTo>
                    <a:pt x="305" y="28"/>
                  </a:lnTo>
                  <a:lnTo>
                    <a:pt x="312" y="42"/>
                  </a:lnTo>
                  <a:lnTo>
                    <a:pt x="240" y="76"/>
                  </a:lnTo>
                  <a:lnTo>
                    <a:pt x="232" y="62"/>
                  </a:lnTo>
                  <a:close/>
                  <a:moveTo>
                    <a:pt x="166" y="109"/>
                  </a:moveTo>
                  <a:lnTo>
                    <a:pt x="167" y="108"/>
                  </a:lnTo>
                  <a:lnTo>
                    <a:pt x="232" y="62"/>
                  </a:lnTo>
                  <a:lnTo>
                    <a:pt x="241" y="75"/>
                  </a:lnTo>
                  <a:lnTo>
                    <a:pt x="175" y="121"/>
                  </a:lnTo>
                  <a:lnTo>
                    <a:pt x="166" y="109"/>
                  </a:lnTo>
                  <a:close/>
                  <a:moveTo>
                    <a:pt x="108" y="166"/>
                  </a:moveTo>
                  <a:lnTo>
                    <a:pt x="109" y="165"/>
                  </a:lnTo>
                  <a:lnTo>
                    <a:pt x="166" y="109"/>
                  </a:lnTo>
                  <a:lnTo>
                    <a:pt x="176" y="120"/>
                  </a:lnTo>
                  <a:lnTo>
                    <a:pt x="120" y="176"/>
                  </a:lnTo>
                  <a:lnTo>
                    <a:pt x="108" y="166"/>
                  </a:lnTo>
                  <a:close/>
                  <a:moveTo>
                    <a:pt x="62" y="233"/>
                  </a:moveTo>
                  <a:lnTo>
                    <a:pt x="63" y="232"/>
                  </a:lnTo>
                  <a:lnTo>
                    <a:pt x="108" y="166"/>
                  </a:lnTo>
                  <a:lnTo>
                    <a:pt x="121" y="175"/>
                  </a:lnTo>
                  <a:lnTo>
                    <a:pt x="76" y="241"/>
                  </a:lnTo>
                  <a:lnTo>
                    <a:pt x="62" y="233"/>
                  </a:lnTo>
                  <a:close/>
                  <a:moveTo>
                    <a:pt x="28" y="306"/>
                  </a:moveTo>
                  <a:lnTo>
                    <a:pt x="28" y="305"/>
                  </a:lnTo>
                  <a:lnTo>
                    <a:pt x="62" y="233"/>
                  </a:lnTo>
                  <a:lnTo>
                    <a:pt x="76" y="240"/>
                  </a:lnTo>
                  <a:lnTo>
                    <a:pt x="43" y="311"/>
                  </a:lnTo>
                  <a:lnTo>
                    <a:pt x="28" y="306"/>
                  </a:lnTo>
                  <a:close/>
                  <a:moveTo>
                    <a:pt x="7" y="385"/>
                  </a:moveTo>
                  <a:lnTo>
                    <a:pt x="7" y="383"/>
                  </a:lnTo>
                  <a:lnTo>
                    <a:pt x="28" y="306"/>
                  </a:lnTo>
                  <a:lnTo>
                    <a:pt x="43" y="310"/>
                  </a:lnTo>
                  <a:lnTo>
                    <a:pt x="22" y="387"/>
                  </a:lnTo>
                  <a:lnTo>
                    <a:pt x="7" y="385"/>
                  </a:lnTo>
                  <a:close/>
                  <a:moveTo>
                    <a:pt x="0" y="465"/>
                  </a:moveTo>
                  <a:lnTo>
                    <a:pt x="0" y="464"/>
                  </a:lnTo>
                  <a:lnTo>
                    <a:pt x="7" y="385"/>
                  </a:lnTo>
                  <a:lnTo>
                    <a:pt x="22" y="386"/>
                  </a:lnTo>
                  <a:lnTo>
                    <a:pt x="16" y="465"/>
                  </a:lnTo>
                  <a:lnTo>
                    <a:pt x="0" y="465"/>
                  </a:lnTo>
                  <a:close/>
                  <a:moveTo>
                    <a:pt x="7" y="545"/>
                  </a:moveTo>
                  <a:lnTo>
                    <a:pt x="7" y="544"/>
                  </a:lnTo>
                  <a:lnTo>
                    <a:pt x="0" y="465"/>
                  </a:lnTo>
                  <a:lnTo>
                    <a:pt x="16" y="464"/>
                  </a:lnTo>
                  <a:lnTo>
                    <a:pt x="22" y="543"/>
                  </a:lnTo>
                  <a:lnTo>
                    <a:pt x="7" y="545"/>
                  </a:lnTo>
                  <a:close/>
                  <a:moveTo>
                    <a:pt x="28" y="624"/>
                  </a:moveTo>
                  <a:lnTo>
                    <a:pt x="28" y="623"/>
                  </a:lnTo>
                  <a:lnTo>
                    <a:pt x="7" y="545"/>
                  </a:lnTo>
                  <a:lnTo>
                    <a:pt x="22" y="541"/>
                  </a:lnTo>
                  <a:lnTo>
                    <a:pt x="43" y="619"/>
                  </a:lnTo>
                  <a:lnTo>
                    <a:pt x="28" y="624"/>
                  </a:lnTo>
                  <a:close/>
                  <a:moveTo>
                    <a:pt x="63" y="697"/>
                  </a:moveTo>
                  <a:lnTo>
                    <a:pt x="62" y="696"/>
                  </a:lnTo>
                  <a:lnTo>
                    <a:pt x="28" y="624"/>
                  </a:lnTo>
                  <a:lnTo>
                    <a:pt x="43" y="617"/>
                  </a:lnTo>
                  <a:lnTo>
                    <a:pt x="76" y="689"/>
                  </a:lnTo>
                  <a:lnTo>
                    <a:pt x="63" y="697"/>
                  </a:lnTo>
                  <a:close/>
                  <a:moveTo>
                    <a:pt x="109" y="763"/>
                  </a:moveTo>
                  <a:lnTo>
                    <a:pt x="108" y="762"/>
                  </a:lnTo>
                  <a:lnTo>
                    <a:pt x="63" y="697"/>
                  </a:lnTo>
                  <a:lnTo>
                    <a:pt x="76" y="688"/>
                  </a:lnTo>
                  <a:lnTo>
                    <a:pt x="121" y="753"/>
                  </a:lnTo>
                  <a:lnTo>
                    <a:pt x="109" y="763"/>
                  </a:lnTo>
                  <a:close/>
                  <a:moveTo>
                    <a:pt x="167" y="821"/>
                  </a:moveTo>
                  <a:lnTo>
                    <a:pt x="166" y="820"/>
                  </a:lnTo>
                  <a:lnTo>
                    <a:pt x="109" y="763"/>
                  </a:lnTo>
                  <a:lnTo>
                    <a:pt x="120" y="752"/>
                  </a:lnTo>
                  <a:lnTo>
                    <a:pt x="177" y="809"/>
                  </a:lnTo>
                  <a:lnTo>
                    <a:pt x="167" y="821"/>
                  </a:lnTo>
                  <a:close/>
                  <a:moveTo>
                    <a:pt x="233" y="867"/>
                  </a:moveTo>
                  <a:lnTo>
                    <a:pt x="232" y="866"/>
                  </a:lnTo>
                  <a:lnTo>
                    <a:pt x="167" y="821"/>
                  </a:lnTo>
                  <a:lnTo>
                    <a:pt x="175" y="808"/>
                  </a:lnTo>
                  <a:lnTo>
                    <a:pt x="241" y="853"/>
                  </a:lnTo>
                  <a:lnTo>
                    <a:pt x="233" y="867"/>
                  </a:lnTo>
                  <a:close/>
                  <a:moveTo>
                    <a:pt x="306" y="901"/>
                  </a:moveTo>
                  <a:lnTo>
                    <a:pt x="305" y="900"/>
                  </a:lnTo>
                  <a:lnTo>
                    <a:pt x="233" y="867"/>
                  </a:lnTo>
                  <a:lnTo>
                    <a:pt x="240" y="853"/>
                  </a:lnTo>
                  <a:lnTo>
                    <a:pt x="312" y="886"/>
                  </a:lnTo>
                  <a:lnTo>
                    <a:pt x="306" y="901"/>
                  </a:lnTo>
                  <a:close/>
                  <a:moveTo>
                    <a:pt x="385" y="922"/>
                  </a:moveTo>
                  <a:lnTo>
                    <a:pt x="383" y="922"/>
                  </a:lnTo>
                  <a:lnTo>
                    <a:pt x="306" y="901"/>
                  </a:lnTo>
                  <a:lnTo>
                    <a:pt x="310" y="886"/>
                  </a:lnTo>
                  <a:lnTo>
                    <a:pt x="387" y="907"/>
                  </a:lnTo>
                  <a:lnTo>
                    <a:pt x="385" y="922"/>
                  </a:lnTo>
                  <a:close/>
                  <a:moveTo>
                    <a:pt x="465" y="928"/>
                  </a:moveTo>
                  <a:lnTo>
                    <a:pt x="464" y="928"/>
                  </a:lnTo>
                  <a:lnTo>
                    <a:pt x="385" y="922"/>
                  </a:lnTo>
                  <a:lnTo>
                    <a:pt x="386" y="906"/>
                  </a:lnTo>
                  <a:lnTo>
                    <a:pt x="465" y="913"/>
                  </a:lnTo>
                  <a:lnTo>
                    <a:pt x="465" y="928"/>
                  </a:lnTo>
                  <a:close/>
                  <a:moveTo>
                    <a:pt x="546" y="922"/>
                  </a:moveTo>
                  <a:lnTo>
                    <a:pt x="544" y="922"/>
                  </a:lnTo>
                  <a:lnTo>
                    <a:pt x="465" y="928"/>
                  </a:lnTo>
                  <a:lnTo>
                    <a:pt x="464" y="913"/>
                  </a:lnTo>
                  <a:lnTo>
                    <a:pt x="543" y="906"/>
                  </a:lnTo>
                  <a:lnTo>
                    <a:pt x="546" y="922"/>
                  </a:lnTo>
                  <a:close/>
                  <a:moveTo>
                    <a:pt x="624" y="900"/>
                  </a:moveTo>
                  <a:lnTo>
                    <a:pt x="623" y="901"/>
                  </a:lnTo>
                  <a:lnTo>
                    <a:pt x="546" y="922"/>
                  </a:lnTo>
                  <a:lnTo>
                    <a:pt x="542" y="907"/>
                  </a:lnTo>
                  <a:lnTo>
                    <a:pt x="619" y="886"/>
                  </a:lnTo>
                  <a:lnTo>
                    <a:pt x="624" y="900"/>
                  </a:lnTo>
                  <a:close/>
                  <a:moveTo>
                    <a:pt x="698" y="866"/>
                  </a:moveTo>
                  <a:lnTo>
                    <a:pt x="697" y="867"/>
                  </a:lnTo>
                  <a:lnTo>
                    <a:pt x="624" y="900"/>
                  </a:lnTo>
                  <a:lnTo>
                    <a:pt x="618" y="886"/>
                  </a:lnTo>
                  <a:lnTo>
                    <a:pt x="690" y="853"/>
                  </a:lnTo>
                  <a:lnTo>
                    <a:pt x="698" y="866"/>
                  </a:lnTo>
                  <a:close/>
                  <a:moveTo>
                    <a:pt x="764" y="820"/>
                  </a:moveTo>
                  <a:lnTo>
                    <a:pt x="763" y="821"/>
                  </a:lnTo>
                  <a:lnTo>
                    <a:pt x="698" y="866"/>
                  </a:lnTo>
                  <a:lnTo>
                    <a:pt x="689" y="853"/>
                  </a:lnTo>
                  <a:lnTo>
                    <a:pt x="754" y="808"/>
                  </a:lnTo>
                  <a:lnTo>
                    <a:pt x="764" y="820"/>
                  </a:lnTo>
                  <a:close/>
                  <a:moveTo>
                    <a:pt x="821" y="762"/>
                  </a:moveTo>
                  <a:lnTo>
                    <a:pt x="820" y="763"/>
                  </a:lnTo>
                  <a:lnTo>
                    <a:pt x="764" y="820"/>
                  </a:lnTo>
                  <a:lnTo>
                    <a:pt x="753" y="809"/>
                  </a:lnTo>
                  <a:lnTo>
                    <a:pt x="809" y="752"/>
                  </a:lnTo>
                  <a:lnTo>
                    <a:pt x="821" y="762"/>
                  </a:lnTo>
                  <a:close/>
                  <a:moveTo>
                    <a:pt x="868" y="696"/>
                  </a:moveTo>
                  <a:lnTo>
                    <a:pt x="867" y="697"/>
                  </a:lnTo>
                  <a:lnTo>
                    <a:pt x="821" y="762"/>
                  </a:lnTo>
                  <a:lnTo>
                    <a:pt x="808" y="753"/>
                  </a:lnTo>
                  <a:lnTo>
                    <a:pt x="854" y="688"/>
                  </a:lnTo>
                  <a:lnTo>
                    <a:pt x="868" y="696"/>
                  </a:lnTo>
                  <a:close/>
                  <a:moveTo>
                    <a:pt x="902" y="622"/>
                  </a:moveTo>
                  <a:lnTo>
                    <a:pt x="901" y="624"/>
                  </a:lnTo>
                  <a:lnTo>
                    <a:pt x="868" y="696"/>
                  </a:lnTo>
                  <a:lnTo>
                    <a:pt x="853" y="689"/>
                  </a:lnTo>
                  <a:lnTo>
                    <a:pt x="887" y="617"/>
                  </a:lnTo>
                  <a:lnTo>
                    <a:pt x="902" y="622"/>
                  </a:lnTo>
                  <a:close/>
                  <a:moveTo>
                    <a:pt x="922" y="544"/>
                  </a:moveTo>
                  <a:lnTo>
                    <a:pt x="922" y="545"/>
                  </a:lnTo>
                  <a:lnTo>
                    <a:pt x="902" y="622"/>
                  </a:lnTo>
                  <a:lnTo>
                    <a:pt x="887" y="619"/>
                  </a:lnTo>
                  <a:lnTo>
                    <a:pt x="907" y="542"/>
                  </a:lnTo>
                  <a:lnTo>
                    <a:pt x="922" y="544"/>
                  </a:lnTo>
                  <a:close/>
                  <a:moveTo>
                    <a:pt x="929" y="464"/>
                  </a:moveTo>
                  <a:lnTo>
                    <a:pt x="929" y="465"/>
                  </a:lnTo>
                  <a:lnTo>
                    <a:pt x="922" y="544"/>
                  </a:lnTo>
                  <a:lnTo>
                    <a:pt x="907" y="543"/>
                  </a:lnTo>
                  <a:lnTo>
                    <a:pt x="914" y="464"/>
                  </a:lnTo>
                  <a:lnTo>
                    <a:pt x="929" y="464"/>
                  </a:lnTo>
                  <a:close/>
                  <a:moveTo>
                    <a:pt x="922" y="383"/>
                  </a:moveTo>
                  <a:lnTo>
                    <a:pt x="922" y="385"/>
                  </a:lnTo>
                  <a:lnTo>
                    <a:pt x="929" y="464"/>
                  </a:lnTo>
                  <a:lnTo>
                    <a:pt x="914" y="465"/>
                  </a:lnTo>
                  <a:lnTo>
                    <a:pt x="907" y="386"/>
                  </a:lnTo>
                  <a:lnTo>
                    <a:pt x="922" y="383"/>
                  </a:lnTo>
                  <a:close/>
                  <a:moveTo>
                    <a:pt x="901" y="305"/>
                  </a:moveTo>
                  <a:lnTo>
                    <a:pt x="902" y="306"/>
                  </a:lnTo>
                  <a:lnTo>
                    <a:pt x="922" y="383"/>
                  </a:lnTo>
                  <a:lnTo>
                    <a:pt x="907" y="387"/>
                  </a:lnTo>
                  <a:lnTo>
                    <a:pt x="887" y="310"/>
                  </a:lnTo>
                  <a:lnTo>
                    <a:pt x="901" y="305"/>
                  </a:lnTo>
                  <a:close/>
                  <a:moveTo>
                    <a:pt x="867" y="232"/>
                  </a:moveTo>
                  <a:lnTo>
                    <a:pt x="868" y="233"/>
                  </a:lnTo>
                  <a:lnTo>
                    <a:pt x="901" y="305"/>
                  </a:lnTo>
                  <a:lnTo>
                    <a:pt x="887" y="311"/>
                  </a:lnTo>
                  <a:lnTo>
                    <a:pt x="853" y="240"/>
                  </a:lnTo>
                  <a:lnTo>
                    <a:pt x="867" y="232"/>
                  </a:lnTo>
                  <a:close/>
                  <a:moveTo>
                    <a:pt x="820" y="165"/>
                  </a:moveTo>
                  <a:lnTo>
                    <a:pt x="821" y="166"/>
                  </a:lnTo>
                  <a:lnTo>
                    <a:pt x="867" y="232"/>
                  </a:lnTo>
                  <a:lnTo>
                    <a:pt x="854" y="241"/>
                  </a:lnTo>
                  <a:lnTo>
                    <a:pt x="808" y="175"/>
                  </a:lnTo>
                  <a:lnTo>
                    <a:pt x="820" y="165"/>
                  </a:lnTo>
                  <a:close/>
                  <a:moveTo>
                    <a:pt x="763" y="108"/>
                  </a:moveTo>
                  <a:lnTo>
                    <a:pt x="764" y="109"/>
                  </a:lnTo>
                  <a:lnTo>
                    <a:pt x="820" y="165"/>
                  </a:lnTo>
                  <a:lnTo>
                    <a:pt x="809" y="176"/>
                  </a:lnTo>
                  <a:lnTo>
                    <a:pt x="753" y="120"/>
                  </a:lnTo>
                  <a:lnTo>
                    <a:pt x="763" y="108"/>
                  </a:lnTo>
                  <a:close/>
                  <a:moveTo>
                    <a:pt x="697" y="62"/>
                  </a:moveTo>
                  <a:lnTo>
                    <a:pt x="698" y="62"/>
                  </a:lnTo>
                  <a:lnTo>
                    <a:pt x="763" y="108"/>
                  </a:lnTo>
                  <a:lnTo>
                    <a:pt x="754" y="121"/>
                  </a:lnTo>
                  <a:lnTo>
                    <a:pt x="689" y="75"/>
                  </a:lnTo>
                  <a:lnTo>
                    <a:pt x="697" y="62"/>
                  </a:lnTo>
                  <a:close/>
                  <a:moveTo>
                    <a:pt x="623" y="28"/>
                  </a:moveTo>
                  <a:lnTo>
                    <a:pt x="624" y="28"/>
                  </a:lnTo>
                  <a:lnTo>
                    <a:pt x="697" y="62"/>
                  </a:lnTo>
                  <a:lnTo>
                    <a:pt x="690" y="76"/>
                  </a:lnTo>
                  <a:lnTo>
                    <a:pt x="618" y="42"/>
                  </a:lnTo>
                  <a:lnTo>
                    <a:pt x="623" y="28"/>
                  </a:lnTo>
                  <a:close/>
                  <a:moveTo>
                    <a:pt x="544" y="7"/>
                  </a:moveTo>
                  <a:lnTo>
                    <a:pt x="546" y="8"/>
                  </a:lnTo>
                  <a:lnTo>
                    <a:pt x="623" y="28"/>
                  </a:lnTo>
                  <a:lnTo>
                    <a:pt x="619" y="43"/>
                  </a:lnTo>
                  <a:lnTo>
                    <a:pt x="542" y="22"/>
                  </a:lnTo>
                  <a:lnTo>
                    <a:pt x="544" y="7"/>
                  </a:lnTo>
                  <a:close/>
                  <a:moveTo>
                    <a:pt x="464" y="0"/>
                  </a:moveTo>
                  <a:lnTo>
                    <a:pt x="465" y="0"/>
                  </a:lnTo>
                  <a:lnTo>
                    <a:pt x="544" y="7"/>
                  </a:lnTo>
                  <a:lnTo>
                    <a:pt x="543" y="23"/>
                  </a:lnTo>
                  <a:lnTo>
                    <a:pt x="464" y="16"/>
                  </a:lnTo>
                  <a:lnTo>
                    <a:pt x="464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4" name="Freeform 8401"/>
            <p:cNvSpPr>
              <a:spLocks noEditPoints="1"/>
            </p:cNvSpPr>
            <p:nvPr/>
          </p:nvSpPr>
          <p:spPr bwMode="auto">
            <a:xfrm>
              <a:off x="356" y="1669"/>
              <a:ext cx="1060" cy="1059"/>
            </a:xfrm>
            <a:custGeom>
              <a:avLst/>
              <a:gdLst>
                <a:gd name="T0" fmla="*/ 530 w 1060"/>
                <a:gd name="T1" fmla="*/ 15 h 1059"/>
                <a:gd name="T2" fmla="*/ 367 w 1060"/>
                <a:gd name="T3" fmla="*/ 26 h 1059"/>
                <a:gd name="T4" fmla="*/ 366 w 1060"/>
                <a:gd name="T5" fmla="*/ 26 h 1059"/>
                <a:gd name="T6" fmla="*/ 371 w 1060"/>
                <a:gd name="T7" fmla="*/ 40 h 1059"/>
                <a:gd name="T8" fmla="*/ 219 w 1060"/>
                <a:gd name="T9" fmla="*/ 101 h 1059"/>
                <a:gd name="T10" fmla="*/ 218 w 1060"/>
                <a:gd name="T11" fmla="*/ 102 h 1059"/>
                <a:gd name="T12" fmla="*/ 228 w 1060"/>
                <a:gd name="T13" fmla="*/ 113 h 1059"/>
                <a:gd name="T14" fmla="*/ 101 w 1060"/>
                <a:gd name="T15" fmla="*/ 218 h 1059"/>
                <a:gd name="T16" fmla="*/ 100 w 1060"/>
                <a:gd name="T17" fmla="*/ 219 h 1059"/>
                <a:gd name="T18" fmla="*/ 114 w 1060"/>
                <a:gd name="T19" fmla="*/ 227 h 1059"/>
                <a:gd name="T20" fmla="*/ 26 w 1060"/>
                <a:gd name="T21" fmla="*/ 365 h 1059"/>
                <a:gd name="T22" fmla="*/ 26 w 1060"/>
                <a:gd name="T23" fmla="*/ 366 h 1059"/>
                <a:gd name="T24" fmla="*/ 41 w 1060"/>
                <a:gd name="T25" fmla="*/ 370 h 1059"/>
                <a:gd name="T26" fmla="*/ 0 w 1060"/>
                <a:gd name="T27" fmla="*/ 529 h 1059"/>
                <a:gd name="T28" fmla="*/ 0 w 1060"/>
                <a:gd name="T29" fmla="*/ 530 h 1059"/>
                <a:gd name="T30" fmla="*/ 15 w 1060"/>
                <a:gd name="T31" fmla="*/ 529 h 1059"/>
                <a:gd name="T32" fmla="*/ 26 w 1060"/>
                <a:gd name="T33" fmla="*/ 692 h 1059"/>
                <a:gd name="T34" fmla="*/ 26 w 1060"/>
                <a:gd name="T35" fmla="*/ 693 h 1059"/>
                <a:gd name="T36" fmla="*/ 40 w 1060"/>
                <a:gd name="T37" fmla="*/ 688 h 1059"/>
                <a:gd name="T38" fmla="*/ 100 w 1060"/>
                <a:gd name="T39" fmla="*/ 840 h 1059"/>
                <a:gd name="T40" fmla="*/ 101 w 1060"/>
                <a:gd name="T41" fmla="*/ 841 h 1059"/>
                <a:gd name="T42" fmla="*/ 113 w 1060"/>
                <a:gd name="T43" fmla="*/ 831 h 1059"/>
                <a:gd name="T44" fmla="*/ 218 w 1060"/>
                <a:gd name="T45" fmla="*/ 957 h 1059"/>
                <a:gd name="T46" fmla="*/ 219 w 1060"/>
                <a:gd name="T47" fmla="*/ 958 h 1059"/>
                <a:gd name="T48" fmla="*/ 227 w 1060"/>
                <a:gd name="T49" fmla="*/ 945 h 1059"/>
                <a:gd name="T50" fmla="*/ 366 w 1060"/>
                <a:gd name="T51" fmla="*/ 1033 h 1059"/>
                <a:gd name="T52" fmla="*/ 367 w 1060"/>
                <a:gd name="T53" fmla="*/ 1033 h 1059"/>
                <a:gd name="T54" fmla="*/ 370 w 1060"/>
                <a:gd name="T55" fmla="*/ 1018 h 1059"/>
                <a:gd name="T56" fmla="*/ 529 w 1060"/>
                <a:gd name="T57" fmla="*/ 1059 h 1059"/>
                <a:gd name="T58" fmla="*/ 530 w 1060"/>
                <a:gd name="T59" fmla="*/ 1059 h 1059"/>
                <a:gd name="T60" fmla="*/ 529 w 1060"/>
                <a:gd name="T61" fmla="*/ 1043 h 1059"/>
                <a:gd name="T62" fmla="*/ 693 w 1060"/>
                <a:gd name="T63" fmla="*/ 1033 h 1059"/>
                <a:gd name="T64" fmla="*/ 694 w 1060"/>
                <a:gd name="T65" fmla="*/ 1033 h 1059"/>
                <a:gd name="T66" fmla="*/ 688 w 1060"/>
                <a:gd name="T67" fmla="*/ 1018 h 1059"/>
                <a:gd name="T68" fmla="*/ 840 w 1060"/>
                <a:gd name="T69" fmla="*/ 958 h 1059"/>
                <a:gd name="T70" fmla="*/ 841 w 1060"/>
                <a:gd name="T71" fmla="*/ 957 h 1059"/>
                <a:gd name="T72" fmla="*/ 831 w 1060"/>
                <a:gd name="T73" fmla="*/ 946 h 1059"/>
                <a:gd name="T74" fmla="*/ 958 w 1060"/>
                <a:gd name="T75" fmla="*/ 841 h 1059"/>
                <a:gd name="T76" fmla="*/ 959 w 1060"/>
                <a:gd name="T77" fmla="*/ 840 h 1059"/>
                <a:gd name="T78" fmla="*/ 945 w 1060"/>
                <a:gd name="T79" fmla="*/ 832 h 1059"/>
                <a:gd name="T80" fmla="*/ 1033 w 1060"/>
                <a:gd name="T81" fmla="*/ 693 h 1059"/>
                <a:gd name="T82" fmla="*/ 1034 w 1060"/>
                <a:gd name="T83" fmla="*/ 692 h 1059"/>
                <a:gd name="T84" fmla="*/ 1019 w 1060"/>
                <a:gd name="T85" fmla="*/ 689 h 1059"/>
                <a:gd name="T86" fmla="*/ 1060 w 1060"/>
                <a:gd name="T87" fmla="*/ 530 h 1059"/>
                <a:gd name="T88" fmla="*/ 1060 w 1060"/>
                <a:gd name="T89" fmla="*/ 529 h 1059"/>
                <a:gd name="T90" fmla="*/ 1044 w 1060"/>
                <a:gd name="T91" fmla="*/ 530 h 1059"/>
                <a:gd name="T92" fmla="*/ 1034 w 1060"/>
                <a:gd name="T93" fmla="*/ 366 h 1059"/>
                <a:gd name="T94" fmla="*/ 1033 w 1060"/>
                <a:gd name="T95" fmla="*/ 365 h 1059"/>
                <a:gd name="T96" fmla="*/ 1019 w 1060"/>
                <a:gd name="T97" fmla="*/ 371 h 1059"/>
                <a:gd name="T98" fmla="*/ 959 w 1060"/>
                <a:gd name="T99" fmla="*/ 219 h 1059"/>
                <a:gd name="T100" fmla="*/ 958 w 1060"/>
                <a:gd name="T101" fmla="*/ 218 h 1059"/>
                <a:gd name="T102" fmla="*/ 946 w 1060"/>
                <a:gd name="T103" fmla="*/ 228 h 1059"/>
                <a:gd name="T104" fmla="*/ 841 w 1060"/>
                <a:gd name="T105" fmla="*/ 102 h 1059"/>
                <a:gd name="T106" fmla="*/ 840 w 1060"/>
                <a:gd name="T107" fmla="*/ 101 h 1059"/>
                <a:gd name="T108" fmla="*/ 832 w 1060"/>
                <a:gd name="T109" fmla="*/ 114 h 1059"/>
                <a:gd name="T110" fmla="*/ 694 w 1060"/>
                <a:gd name="T111" fmla="*/ 26 h 1059"/>
                <a:gd name="T112" fmla="*/ 693 w 1060"/>
                <a:gd name="T113" fmla="*/ 26 h 1059"/>
                <a:gd name="T114" fmla="*/ 689 w 1060"/>
                <a:gd name="T115" fmla="*/ 41 h 1059"/>
                <a:gd name="T116" fmla="*/ 530 w 1060"/>
                <a:gd name="T117" fmla="*/ 0 h 1059"/>
                <a:gd name="T118" fmla="*/ 529 w 1060"/>
                <a:gd name="T119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0" h="1059">
                  <a:moveTo>
                    <a:pt x="446" y="7"/>
                  </a:moveTo>
                  <a:lnTo>
                    <a:pt x="447" y="6"/>
                  </a:lnTo>
                  <a:lnTo>
                    <a:pt x="529" y="0"/>
                  </a:lnTo>
                  <a:lnTo>
                    <a:pt x="530" y="15"/>
                  </a:lnTo>
                  <a:lnTo>
                    <a:pt x="449" y="22"/>
                  </a:lnTo>
                  <a:lnTo>
                    <a:pt x="446" y="7"/>
                  </a:lnTo>
                  <a:close/>
                  <a:moveTo>
                    <a:pt x="366" y="26"/>
                  </a:moveTo>
                  <a:lnTo>
                    <a:pt x="367" y="26"/>
                  </a:lnTo>
                  <a:lnTo>
                    <a:pt x="446" y="7"/>
                  </a:lnTo>
                  <a:lnTo>
                    <a:pt x="450" y="22"/>
                  </a:lnTo>
                  <a:lnTo>
                    <a:pt x="370" y="41"/>
                  </a:lnTo>
                  <a:lnTo>
                    <a:pt x="366" y="26"/>
                  </a:lnTo>
                  <a:close/>
                  <a:moveTo>
                    <a:pt x="289" y="58"/>
                  </a:moveTo>
                  <a:lnTo>
                    <a:pt x="290" y="57"/>
                  </a:lnTo>
                  <a:lnTo>
                    <a:pt x="366" y="26"/>
                  </a:lnTo>
                  <a:lnTo>
                    <a:pt x="371" y="40"/>
                  </a:lnTo>
                  <a:lnTo>
                    <a:pt x="296" y="72"/>
                  </a:lnTo>
                  <a:lnTo>
                    <a:pt x="289" y="58"/>
                  </a:lnTo>
                  <a:close/>
                  <a:moveTo>
                    <a:pt x="218" y="102"/>
                  </a:moveTo>
                  <a:lnTo>
                    <a:pt x="219" y="101"/>
                  </a:lnTo>
                  <a:lnTo>
                    <a:pt x="289" y="58"/>
                  </a:lnTo>
                  <a:lnTo>
                    <a:pt x="297" y="71"/>
                  </a:lnTo>
                  <a:lnTo>
                    <a:pt x="227" y="114"/>
                  </a:lnTo>
                  <a:lnTo>
                    <a:pt x="218" y="102"/>
                  </a:lnTo>
                  <a:close/>
                  <a:moveTo>
                    <a:pt x="154" y="155"/>
                  </a:moveTo>
                  <a:lnTo>
                    <a:pt x="155" y="155"/>
                  </a:lnTo>
                  <a:lnTo>
                    <a:pt x="218" y="102"/>
                  </a:lnTo>
                  <a:lnTo>
                    <a:pt x="228" y="113"/>
                  </a:lnTo>
                  <a:lnTo>
                    <a:pt x="166" y="167"/>
                  </a:lnTo>
                  <a:lnTo>
                    <a:pt x="154" y="155"/>
                  </a:lnTo>
                  <a:close/>
                  <a:moveTo>
                    <a:pt x="100" y="219"/>
                  </a:moveTo>
                  <a:lnTo>
                    <a:pt x="101" y="218"/>
                  </a:lnTo>
                  <a:lnTo>
                    <a:pt x="154" y="155"/>
                  </a:lnTo>
                  <a:lnTo>
                    <a:pt x="166" y="166"/>
                  </a:lnTo>
                  <a:lnTo>
                    <a:pt x="113" y="228"/>
                  </a:lnTo>
                  <a:lnTo>
                    <a:pt x="100" y="219"/>
                  </a:lnTo>
                  <a:close/>
                  <a:moveTo>
                    <a:pt x="57" y="289"/>
                  </a:moveTo>
                  <a:lnTo>
                    <a:pt x="58" y="288"/>
                  </a:lnTo>
                  <a:lnTo>
                    <a:pt x="100" y="219"/>
                  </a:lnTo>
                  <a:lnTo>
                    <a:pt x="114" y="227"/>
                  </a:lnTo>
                  <a:lnTo>
                    <a:pt x="71" y="296"/>
                  </a:lnTo>
                  <a:lnTo>
                    <a:pt x="57" y="289"/>
                  </a:lnTo>
                  <a:close/>
                  <a:moveTo>
                    <a:pt x="26" y="366"/>
                  </a:moveTo>
                  <a:lnTo>
                    <a:pt x="26" y="365"/>
                  </a:lnTo>
                  <a:lnTo>
                    <a:pt x="57" y="289"/>
                  </a:lnTo>
                  <a:lnTo>
                    <a:pt x="71" y="295"/>
                  </a:lnTo>
                  <a:lnTo>
                    <a:pt x="40" y="371"/>
                  </a:lnTo>
                  <a:lnTo>
                    <a:pt x="26" y="366"/>
                  </a:lnTo>
                  <a:close/>
                  <a:moveTo>
                    <a:pt x="6" y="448"/>
                  </a:moveTo>
                  <a:lnTo>
                    <a:pt x="6" y="446"/>
                  </a:lnTo>
                  <a:lnTo>
                    <a:pt x="26" y="366"/>
                  </a:lnTo>
                  <a:lnTo>
                    <a:pt x="41" y="370"/>
                  </a:lnTo>
                  <a:lnTo>
                    <a:pt x="22" y="450"/>
                  </a:lnTo>
                  <a:lnTo>
                    <a:pt x="6" y="448"/>
                  </a:lnTo>
                  <a:close/>
                  <a:moveTo>
                    <a:pt x="0" y="530"/>
                  </a:moveTo>
                  <a:lnTo>
                    <a:pt x="0" y="529"/>
                  </a:lnTo>
                  <a:lnTo>
                    <a:pt x="6" y="448"/>
                  </a:lnTo>
                  <a:lnTo>
                    <a:pt x="22" y="449"/>
                  </a:lnTo>
                  <a:lnTo>
                    <a:pt x="15" y="530"/>
                  </a:lnTo>
                  <a:lnTo>
                    <a:pt x="0" y="530"/>
                  </a:lnTo>
                  <a:close/>
                  <a:moveTo>
                    <a:pt x="6" y="613"/>
                  </a:moveTo>
                  <a:lnTo>
                    <a:pt x="6" y="612"/>
                  </a:lnTo>
                  <a:lnTo>
                    <a:pt x="0" y="530"/>
                  </a:lnTo>
                  <a:lnTo>
                    <a:pt x="15" y="529"/>
                  </a:lnTo>
                  <a:lnTo>
                    <a:pt x="22" y="610"/>
                  </a:lnTo>
                  <a:lnTo>
                    <a:pt x="6" y="613"/>
                  </a:lnTo>
                  <a:close/>
                  <a:moveTo>
                    <a:pt x="26" y="693"/>
                  </a:moveTo>
                  <a:lnTo>
                    <a:pt x="26" y="692"/>
                  </a:lnTo>
                  <a:lnTo>
                    <a:pt x="6" y="613"/>
                  </a:lnTo>
                  <a:lnTo>
                    <a:pt x="22" y="609"/>
                  </a:lnTo>
                  <a:lnTo>
                    <a:pt x="41" y="689"/>
                  </a:lnTo>
                  <a:lnTo>
                    <a:pt x="26" y="693"/>
                  </a:lnTo>
                  <a:close/>
                  <a:moveTo>
                    <a:pt x="58" y="770"/>
                  </a:moveTo>
                  <a:lnTo>
                    <a:pt x="57" y="769"/>
                  </a:lnTo>
                  <a:lnTo>
                    <a:pt x="26" y="693"/>
                  </a:lnTo>
                  <a:lnTo>
                    <a:pt x="40" y="688"/>
                  </a:lnTo>
                  <a:lnTo>
                    <a:pt x="71" y="763"/>
                  </a:lnTo>
                  <a:lnTo>
                    <a:pt x="58" y="770"/>
                  </a:lnTo>
                  <a:close/>
                  <a:moveTo>
                    <a:pt x="101" y="841"/>
                  </a:moveTo>
                  <a:lnTo>
                    <a:pt x="100" y="840"/>
                  </a:lnTo>
                  <a:lnTo>
                    <a:pt x="58" y="770"/>
                  </a:lnTo>
                  <a:lnTo>
                    <a:pt x="71" y="762"/>
                  </a:lnTo>
                  <a:lnTo>
                    <a:pt x="114" y="832"/>
                  </a:lnTo>
                  <a:lnTo>
                    <a:pt x="101" y="841"/>
                  </a:lnTo>
                  <a:close/>
                  <a:moveTo>
                    <a:pt x="155" y="904"/>
                  </a:moveTo>
                  <a:lnTo>
                    <a:pt x="154" y="903"/>
                  </a:lnTo>
                  <a:lnTo>
                    <a:pt x="101" y="841"/>
                  </a:lnTo>
                  <a:lnTo>
                    <a:pt x="113" y="831"/>
                  </a:lnTo>
                  <a:lnTo>
                    <a:pt x="166" y="893"/>
                  </a:lnTo>
                  <a:lnTo>
                    <a:pt x="155" y="904"/>
                  </a:lnTo>
                  <a:close/>
                  <a:moveTo>
                    <a:pt x="219" y="958"/>
                  </a:moveTo>
                  <a:lnTo>
                    <a:pt x="218" y="957"/>
                  </a:lnTo>
                  <a:lnTo>
                    <a:pt x="155" y="904"/>
                  </a:lnTo>
                  <a:lnTo>
                    <a:pt x="166" y="893"/>
                  </a:lnTo>
                  <a:lnTo>
                    <a:pt x="228" y="946"/>
                  </a:lnTo>
                  <a:lnTo>
                    <a:pt x="219" y="958"/>
                  </a:lnTo>
                  <a:close/>
                  <a:moveTo>
                    <a:pt x="290" y="1002"/>
                  </a:moveTo>
                  <a:lnTo>
                    <a:pt x="289" y="1001"/>
                  </a:lnTo>
                  <a:lnTo>
                    <a:pt x="219" y="958"/>
                  </a:lnTo>
                  <a:lnTo>
                    <a:pt x="227" y="945"/>
                  </a:lnTo>
                  <a:lnTo>
                    <a:pt x="297" y="988"/>
                  </a:lnTo>
                  <a:lnTo>
                    <a:pt x="290" y="1002"/>
                  </a:lnTo>
                  <a:close/>
                  <a:moveTo>
                    <a:pt x="367" y="1033"/>
                  </a:moveTo>
                  <a:lnTo>
                    <a:pt x="366" y="1033"/>
                  </a:lnTo>
                  <a:lnTo>
                    <a:pt x="290" y="1002"/>
                  </a:lnTo>
                  <a:lnTo>
                    <a:pt x="296" y="987"/>
                  </a:lnTo>
                  <a:lnTo>
                    <a:pt x="371" y="1018"/>
                  </a:lnTo>
                  <a:lnTo>
                    <a:pt x="367" y="1033"/>
                  </a:lnTo>
                  <a:close/>
                  <a:moveTo>
                    <a:pt x="447" y="1052"/>
                  </a:moveTo>
                  <a:lnTo>
                    <a:pt x="446" y="1052"/>
                  </a:lnTo>
                  <a:lnTo>
                    <a:pt x="367" y="1033"/>
                  </a:lnTo>
                  <a:lnTo>
                    <a:pt x="370" y="1018"/>
                  </a:lnTo>
                  <a:lnTo>
                    <a:pt x="450" y="1037"/>
                  </a:lnTo>
                  <a:lnTo>
                    <a:pt x="447" y="1052"/>
                  </a:lnTo>
                  <a:close/>
                  <a:moveTo>
                    <a:pt x="530" y="1059"/>
                  </a:moveTo>
                  <a:lnTo>
                    <a:pt x="529" y="1059"/>
                  </a:lnTo>
                  <a:lnTo>
                    <a:pt x="447" y="1052"/>
                  </a:lnTo>
                  <a:lnTo>
                    <a:pt x="449" y="1037"/>
                  </a:lnTo>
                  <a:lnTo>
                    <a:pt x="530" y="1043"/>
                  </a:lnTo>
                  <a:lnTo>
                    <a:pt x="530" y="1059"/>
                  </a:lnTo>
                  <a:close/>
                  <a:moveTo>
                    <a:pt x="613" y="1052"/>
                  </a:moveTo>
                  <a:lnTo>
                    <a:pt x="612" y="1052"/>
                  </a:lnTo>
                  <a:lnTo>
                    <a:pt x="530" y="1059"/>
                  </a:lnTo>
                  <a:lnTo>
                    <a:pt x="529" y="1043"/>
                  </a:lnTo>
                  <a:lnTo>
                    <a:pt x="611" y="1037"/>
                  </a:lnTo>
                  <a:lnTo>
                    <a:pt x="613" y="1052"/>
                  </a:lnTo>
                  <a:close/>
                  <a:moveTo>
                    <a:pt x="694" y="1033"/>
                  </a:moveTo>
                  <a:lnTo>
                    <a:pt x="693" y="1033"/>
                  </a:lnTo>
                  <a:lnTo>
                    <a:pt x="613" y="1052"/>
                  </a:lnTo>
                  <a:lnTo>
                    <a:pt x="609" y="1037"/>
                  </a:lnTo>
                  <a:lnTo>
                    <a:pt x="689" y="1018"/>
                  </a:lnTo>
                  <a:lnTo>
                    <a:pt x="694" y="1033"/>
                  </a:lnTo>
                  <a:close/>
                  <a:moveTo>
                    <a:pt x="771" y="1001"/>
                  </a:moveTo>
                  <a:lnTo>
                    <a:pt x="769" y="1002"/>
                  </a:lnTo>
                  <a:lnTo>
                    <a:pt x="694" y="1033"/>
                  </a:lnTo>
                  <a:lnTo>
                    <a:pt x="688" y="1018"/>
                  </a:lnTo>
                  <a:lnTo>
                    <a:pt x="764" y="987"/>
                  </a:lnTo>
                  <a:lnTo>
                    <a:pt x="771" y="1001"/>
                  </a:lnTo>
                  <a:close/>
                  <a:moveTo>
                    <a:pt x="841" y="957"/>
                  </a:moveTo>
                  <a:lnTo>
                    <a:pt x="840" y="958"/>
                  </a:lnTo>
                  <a:lnTo>
                    <a:pt x="771" y="1001"/>
                  </a:lnTo>
                  <a:lnTo>
                    <a:pt x="763" y="988"/>
                  </a:lnTo>
                  <a:lnTo>
                    <a:pt x="832" y="945"/>
                  </a:lnTo>
                  <a:lnTo>
                    <a:pt x="841" y="957"/>
                  </a:lnTo>
                  <a:close/>
                  <a:moveTo>
                    <a:pt x="905" y="903"/>
                  </a:moveTo>
                  <a:lnTo>
                    <a:pt x="904" y="904"/>
                  </a:lnTo>
                  <a:lnTo>
                    <a:pt x="841" y="957"/>
                  </a:lnTo>
                  <a:lnTo>
                    <a:pt x="831" y="946"/>
                  </a:lnTo>
                  <a:lnTo>
                    <a:pt x="894" y="893"/>
                  </a:lnTo>
                  <a:lnTo>
                    <a:pt x="905" y="903"/>
                  </a:lnTo>
                  <a:close/>
                  <a:moveTo>
                    <a:pt x="959" y="840"/>
                  </a:moveTo>
                  <a:lnTo>
                    <a:pt x="958" y="841"/>
                  </a:lnTo>
                  <a:lnTo>
                    <a:pt x="905" y="903"/>
                  </a:lnTo>
                  <a:lnTo>
                    <a:pt x="893" y="893"/>
                  </a:lnTo>
                  <a:lnTo>
                    <a:pt x="946" y="831"/>
                  </a:lnTo>
                  <a:lnTo>
                    <a:pt x="959" y="840"/>
                  </a:lnTo>
                  <a:close/>
                  <a:moveTo>
                    <a:pt x="1002" y="769"/>
                  </a:moveTo>
                  <a:lnTo>
                    <a:pt x="1001" y="770"/>
                  </a:lnTo>
                  <a:lnTo>
                    <a:pt x="959" y="840"/>
                  </a:lnTo>
                  <a:lnTo>
                    <a:pt x="945" y="832"/>
                  </a:lnTo>
                  <a:lnTo>
                    <a:pt x="988" y="762"/>
                  </a:lnTo>
                  <a:lnTo>
                    <a:pt x="1002" y="769"/>
                  </a:lnTo>
                  <a:close/>
                  <a:moveTo>
                    <a:pt x="1034" y="692"/>
                  </a:moveTo>
                  <a:lnTo>
                    <a:pt x="1033" y="693"/>
                  </a:lnTo>
                  <a:lnTo>
                    <a:pt x="1002" y="769"/>
                  </a:lnTo>
                  <a:lnTo>
                    <a:pt x="988" y="763"/>
                  </a:lnTo>
                  <a:lnTo>
                    <a:pt x="1019" y="688"/>
                  </a:lnTo>
                  <a:lnTo>
                    <a:pt x="1034" y="692"/>
                  </a:lnTo>
                  <a:close/>
                  <a:moveTo>
                    <a:pt x="1053" y="612"/>
                  </a:moveTo>
                  <a:lnTo>
                    <a:pt x="1053" y="613"/>
                  </a:lnTo>
                  <a:lnTo>
                    <a:pt x="1034" y="692"/>
                  </a:lnTo>
                  <a:lnTo>
                    <a:pt x="1019" y="689"/>
                  </a:lnTo>
                  <a:lnTo>
                    <a:pt x="1038" y="609"/>
                  </a:lnTo>
                  <a:lnTo>
                    <a:pt x="1053" y="612"/>
                  </a:lnTo>
                  <a:close/>
                  <a:moveTo>
                    <a:pt x="1060" y="529"/>
                  </a:moveTo>
                  <a:lnTo>
                    <a:pt x="1060" y="530"/>
                  </a:lnTo>
                  <a:lnTo>
                    <a:pt x="1053" y="612"/>
                  </a:lnTo>
                  <a:lnTo>
                    <a:pt x="1037" y="610"/>
                  </a:lnTo>
                  <a:lnTo>
                    <a:pt x="1044" y="529"/>
                  </a:lnTo>
                  <a:lnTo>
                    <a:pt x="1060" y="529"/>
                  </a:lnTo>
                  <a:close/>
                  <a:moveTo>
                    <a:pt x="1053" y="446"/>
                  </a:moveTo>
                  <a:lnTo>
                    <a:pt x="1053" y="448"/>
                  </a:lnTo>
                  <a:lnTo>
                    <a:pt x="1060" y="529"/>
                  </a:lnTo>
                  <a:lnTo>
                    <a:pt x="1044" y="530"/>
                  </a:lnTo>
                  <a:lnTo>
                    <a:pt x="1037" y="449"/>
                  </a:lnTo>
                  <a:lnTo>
                    <a:pt x="1053" y="446"/>
                  </a:lnTo>
                  <a:close/>
                  <a:moveTo>
                    <a:pt x="1033" y="365"/>
                  </a:moveTo>
                  <a:lnTo>
                    <a:pt x="1034" y="366"/>
                  </a:lnTo>
                  <a:lnTo>
                    <a:pt x="1053" y="446"/>
                  </a:lnTo>
                  <a:lnTo>
                    <a:pt x="1038" y="450"/>
                  </a:lnTo>
                  <a:lnTo>
                    <a:pt x="1019" y="370"/>
                  </a:lnTo>
                  <a:lnTo>
                    <a:pt x="1033" y="365"/>
                  </a:lnTo>
                  <a:close/>
                  <a:moveTo>
                    <a:pt x="1001" y="288"/>
                  </a:moveTo>
                  <a:lnTo>
                    <a:pt x="1002" y="289"/>
                  </a:lnTo>
                  <a:lnTo>
                    <a:pt x="1033" y="365"/>
                  </a:lnTo>
                  <a:lnTo>
                    <a:pt x="1019" y="371"/>
                  </a:lnTo>
                  <a:lnTo>
                    <a:pt x="988" y="295"/>
                  </a:lnTo>
                  <a:lnTo>
                    <a:pt x="1001" y="288"/>
                  </a:lnTo>
                  <a:close/>
                  <a:moveTo>
                    <a:pt x="958" y="218"/>
                  </a:moveTo>
                  <a:lnTo>
                    <a:pt x="959" y="219"/>
                  </a:lnTo>
                  <a:lnTo>
                    <a:pt x="1001" y="288"/>
                  </a:lnTo>
                  <a:lnTo>
                    <a:pt x="988" y="296"/>
                  </a:lnTo>
                  <a:lnTo>
                    <a:pt x="945" y="227"/>
                  </a:lnTo>
                  <a:lnTo>
                    <a:pt x="958" y="218"/>
                  </a:lnTo>
                  <a:close/>
                  <a:moveTo>
                    <a:pt x="904" y="155"/>
                  </a:moveTo>
                  <a:lnTo>
                    <a:pt x="905" y="155"/>
                  </a:lnTo>
                  <a:lnTo>
                    <a:pt x="958" y="218"/>
                  </a:lnTo>
                  <a:lnTo>
                    <a:pt x="946" y="228"/>
                  </a:lnTo>
                  <a:lnTo>
                    <a:pt x="893" y="166"/>
                  </a:lnTo>
                  <a:lnTo>
                    <a:pt x="904" y="155"/>
                  </a:lnTo>
                  <a:close/>
                  <a:moveTo>
                    <a:pt x="840" y="101"/>
                  </a:moveTo>
                  <a:lnTo>
                    <a:pt x="841" y="102"/>
                  </a:lnTo>
                  <a:lnTo>
                    <a:pt x="904" y="155"/>
                  </a:lnTo>
                  <a:lnTo>
                    <a:pt x="894" y="167"/>
                  </a:lnTo>
                  <a:lnTo>
                    <a:pt x="831" y="113"/>
                  </a:lnTo>
                  <a:lnTo>
                    <a:pt x="840" y="101"/>
                  </a:lnTo>
                  <a:close/>
                  <a:moveTo>
                    <a:pt x="770" y="57"/>
                  </a:moveTo>
                  <a:lnTo>
                    <a:pt x="771" y="58"/>
                  </a:lnTo>
                  <a:lnTo>
                    <a:pt x="840" y="101"/>
                  </a:lnTo>
                  <a:lnTo>
                    <a:pt x="832" y="114"/>
                  </a:lnTo>
                  <a:lnTo>
                    <a:pt x="763" y="71"/>
                  </a:lnTo>
                  <a:lnTo>
                    <a:pt x="770" y="57"/>
                  </a:lnTo>
                  <a:close/>
                  <a:moveTo>
                    <a:pt x="693" y="26"/>
                  </a:moveTo>
                  <a:lnTo>
                    <a:pt x="694" y="26"/>
                  </a:lnTo>
                  <a:lnTo>
                    <a:pt x="770" y="57"/>
                  </a:lnTo>
                  <a:lnTo>
                    <a:pt x="764" y="72"/>
                  </a:lnTo>
                  <a:lnTo>
                    <a:pt x="688" y="40"/>
                  </a:lnTo>
                  <a:lnTo>
                    <a:pt x="693" y="26"/>
                  </a:lnTo>
                  <a:close/>
                  <a:moveTo>
                    <a:pt x="612" y="6"/>
                  </a:moveTo>
                  <a:lnTo>
                    <a:pt x="613" y="7"/>
                  </a:lnTo>
                  <a:lnTo>
                    <a:pt x="693" y="26"/>
                  </a:lnTo>
                  <a:lnTo>
                    <a:pt x="689" y="41"/>
                  </a:lnTo>
                  <a:lnTo>
                    <a:pt x="609" y="22"/>
                  </a:lnTo>
                  <a:lnTo>
                    <a:pt x="612" y="6"/>
                  </a:lnTo>
                  <a:close/>
                  <a:moveTo>
                    <a:pt x="529" y="0"/>
                  </a:moveTo>
                  <a:lnTo>
                    <a:pt x="530" y="0"/>
                  </a:lnTo>
                  <a:lnTo>
                    <a:pt x="612" y="6"/>
                  </a:lnTo>
                  <a:lnTo>
                    <a:pt x="611" y="22"/>
                  </a:lnTo>
                  <a:lnTo>
                    <a:pt x="529" y="15"/>
                  </a:lnTo>
                  <a:lnTo>
                    <a:pt x="52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5" name="Rectangle 8402"/>
            <p:cNvSpPr>
              <a:spLocks noChangeArrowheads="1"/>
            </p:cNvSpPr>
            <p:nvPr/>
          </p:nvSpPr>
          <p:spPr bwMode="auto">
            <a:xfrm>
              <a:off x="1174" y="1676"/>
              <a:ext cx="16" cy="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6" name="Rectangle 8403"/>
            <p:cNvSpPr>
              <a:spLocks noChangeArrowheads="1"/>
            </p:cNvSpPr>
            <p:nvPr/>
          </p:nvSpPr>
          <p:spPr bwMode="auto">
            <a:xfrm>
              <a:off x="757" y="1676"/>
              <a:ext cx="15" cy="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7" name="Rectangle 8404"/>
            <p:cNvSpPr>
              <a:spLocks noChangeArrowheads="1"/>
            </p:cNvSpPr>
            <p:nvPr/>
          </p:nvSpPr>
          <p:spPr bwMode="auto">
            <a:xfrm>
              <a:off x="777" y="1815"/>
              <a:ext cx="217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8" name="Rectangle 8405"/>
            <p:cNvSpPr>
              <a:spLocks noChangeArrowheads="1"/>
            </p:cNvSpPr>
            <p:nvPr/>
          </p:nvSpPr>
          <p:spPr bwMode="auto">
            <a:xfrm>
              <a:off x="1254" y="2090"/>
              <a:ext cx="16" cy="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29" name="Rectangle 8406"/>
            <p:cNvSpPr>
              <a:spLocks noChangeArrowheads="1"/>
            </p:cNvSpPr>
            <p:nvPr/>
          </p:nvSpPr>
          <p:spPr bwMode="auto">
            <a:xfrm>
              <a:off x="777" y="2567"/>
              <a:ext cx="217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0" name="Freeform 8407"/>
            <p:cNvSpPr>
              <a:spLocks/>
            </p:cNvSpPr>
            <p:nvPr/>
          </p:nvSpPr>
          <p:spPr bwMode="auto">
            <a:xfrm>
              <a:off x="989" y="1817"/>
              <a:ext cx="278" cy="279"/>
            </a:xfrm>
            <a:custGeom>
              <a:avLst/>
              <a:gdLst>
                <a:gd name="T0" fmla="*/ 268 w 278"/>
                <a:gd name="T1" fmla="*/ 279 h 279"/>
                <a:gd name="T2" fmla="*/ 0 w 278"/>
                <a:gd name="T3" fmla="*/ 11 h 279"/>
                <a:gd name="T4" fmla="*/ 11 w 278"/>
                <a:gd name="T5" fmla="*/ 0 h 279"/>
                <a:gd name="T6" fmla="*/ 278 w 278"/>
                <a:gd name="T7" fmla="*/ 267 h 279"/>
                <a:gd name="T8" fmla="*/ 268 w 278"/>
                <a:gd name="T9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9">
                  <a:moveTo>
                    <a:pt x="268" y="279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278" y="267"/>
                  </a:lnTo>
                  <a:lnTo>
                    <a:pt x="268" y="2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1" name="Freeform 8408"/>
            <p:cNvSpPr>
              <a:spLocks/>
            </p:cNvSpPr>
            <p:nvPr/>
          </p:nvSpPr>
          <p:spPr bwMode="auto">
            <a:xfrm>
              <a:off x="504" y="1817"/>
              <a:ext cx="278" cy="279"/>
            </a:xfrm>
            <a:custGeom>
              <a:avLst/>
              <a:gdLst>
                <a:gd name="T0" fmla="*/ 0 w 278"/>
                <a:gd name="T1" fmla="*/ 267 h 279"/>
                <a:gd name="T2" fmla="*/ 267 w 278"/>
                <a:gd name="T3" fmla="*/ 0 h 279"/>
                <a:gd name="T4" fmla="*/ 278 w 278"/>
                <a:gd name="T5" fmla="*/ 11 h 279"/>
                <a:gd name="T6" fmla="*/ 11 w 278"/>
                <a:gd name="T7" fmla="*/ 279 h 279"/>
                <a:gd name="T8" fmla="*/ 0 w 278"/>
                <a:gd name="T9" fmla="*/ 267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9">
                  <a:moveTo>
                    <a:pt x="0" y="267"/>
                  </a:moveTo>
                  <a:lnTo>
                    <a:pt x="267" y="0"/>
                  </a:lnTo>
                  <a:lnTo>
                    <a:pt x="278" y="11"/>
                  </a:lnTo>
                  <a:lnTo>
                    <a:pt x="11" y="279"/>
                  </a:lnTo>
                  <a:lnTo>
                    <a:pt x="0" y="26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2" name="Freeform 8409"/>
            <p:cNvSpPr>
              <a:spLocks/>
            </p:cNvSpPr>
            <p:nvPr/>
          </p:nvSpPr>
          <p:spPr bwMode="auto">
            <a:xfrm>
              <a:off x="504" y="2302"/>
              <a:ext cx="278" cy="278"/>
            </a:xfrm>
            <a:custGeom>
              <a:avLst/>
              <a:gdLst>
                <a:gd name="T0" fmla="*/ 267 w 278"/>
                <a:gd name="T1" fmla="*/ 278 h 278"/>
                <a:gd name="T2" fmla="*/ 0 w 278"/>
                <a:gd name="T3" fmla="*/ 10 h 278"/>
                <a:gd name="T4" fmla="*/ 11 w 278"/>
                <a:gd name="T5" fmla="*/ 0 h 278"/>
                <a:gd name="T6" fmla="*/ 278 w 278"/>
                <a:gd name="T7" fmla="*/ 267 h 278"/>
                <a:gd name="T8" fmla="*/ 267 w 278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8">
                  <a:moveTo>
                    <a:pt x="267" y="278"/>
                  </a:moveTo>
                  <a:lnTo>
                    <a:pt x="0" y="10"/>
                  </a:lnTo>
                  <a:lnTo>
                    <a:pt x="11" y="0"/>
                  </a:lnTo>
                  <a:lnTo>
                    <a:pt x="278" y="267"/>
                  </a:lnTo>
                  <a:lnTo>
                    <a:pt x="267" y="27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3" name="Freeform 8410"/>
            <p:cNvSpPr>
              <a:spLocks/>
            </p:cNvSpPr>
            <p:nvPr/>
          </p:nvSpPr>
          <p:spPr bwMode="auto">
            <a:xfrm>
              <a:off x="989" y="2302"/>
              <a:ext cx="278" cy="278"/>
            </a:xfrm>
            <a:custGeom>
              <a:avLst/>
              <a:gdLst>
                <a:gd name="T0" fmla="*/ 0 w 278"/>
                <a:gd name="T1" fmla="*/ 267 h 278"/>
                <a:gd name="T2" fmla="*/ 268 w 278"/>
                <a:gd name="T3" fmla="*/ 0 h 278"/>
                <a:gd name="T4" fmla="*/ 278 w 278"/>
                <a:gd name="T5" fmla="*/ 10 h 278"/>
                <a:gd name="T6" fmla="*/ 11 w 278"/>
                <a:gd name="T7" fmla="*/ 278 h 278"/>
                <a:gd name="T8" fmla="*/ 0 w 278"/>
                <a:gd name="T9" fmla="*/ 26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8">
                  <a:moveTo>
                    <a:pt x="0" y="267"/>
                  </a:moveTo>
                  <a:lnTo>
                    <a:pt x="268" y="0"/>
                  </a:lnTo>
                  <a:lnTo>
                    <a:pt x="278" y="10"/>
                  </a:lnTo>
                  <a:lnTo>
                    <a:pt x="11" y="278"/>
                  </a:lnTo>
                  <a:lnTo>
                    <a:pt x="0" y="26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4" name="Rectangle 8411"/>
            <p:cNvSpPr>
              <a:spLocks noChangeArrowheads="1"/>
            </p:cNvSpPr>
            <p:nvPr/>
          </p:nvSpPr>
          <p:spPr bwMode="auto">
            <a:xfrm>
              <a:off x="502" y="2090"/>
              <a:ext cx="15" cy="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5" name="Rectangle 8412"/>
            <p:cNvSpPr>
              <a:spLocks noChangeArrowheads="1"/>
            </p:cNvSpPr>
            <p:nvPr/>
          </p:nvSpPr>
          <p:spPr bwMode="auto">
            <a:xfrm>
              <a:off x="1243" y="3084"/>
              <a:ext cx="16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6" name="Freeform 8413"/>
            <p:cNvSpPr>
              <a:spLocks/>
            </p:cNvSpPr>
            <p:nvPr/>
          </p:nvSpPr>
          <p:spPr bwMode="auto">
            <a:xfrm>
              <a:off x="690" y="3103"/>
              <a:ext cx="12" cy="12"/>
            </a:xfrm>
            <a:custGeom>
              <a:avLst/>
              <a:gdLst>
                <a:gd name="T0" fmla="*/ 11 w 12"/>
                <a:gd name="T1" fmla="*/ 0 h 12"/>
                <a:gd name="T2" fmla="*/ 12 w 12"/>
                <a:gd name="T3" fmla="*/ 1 h 12"/>
                <a:gd name="T4" fmla="*/ 2 w 12"/>
                <a:gd name="T5" fmla="*/ 12 h 12"/>
                <a:gd name="T6" fmla="*/ 0 w 12"/>
                <a:gd name="T7" fmla="*/ 11 h 12"/>
                <a:gd name="T8" fmla="*/ 11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lnTo>
                    <a:pt x="12" y="1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7" name="Freeform 8414"/>
            <p:cNvSpPr>
              <a:spLocks/>
            </p:cNvSpPr>
            <p:nvPr/>
          </p:nvSpPr>
          <p:spPr bwMode="auto">
            <a:xfrm>
              <a:off x="1244" y="3103"/>
              <a:ext cx="12" cy="12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12 h 12"/>
                <a:gd name="T4" fmla="*/ 0 w 12"/>
                <a:gd name="T5" fmla="*/ 1 h 12"/>
                <a:gd name="T6" fmla="*/ 1 w 12"/>
                <a:gd name="T7" fmla="*/ 0 h 12"/>
                <a:gd name="T8" fmla="*/ 12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8" name="Rectangle 8415"/>
            <p:cNvSpPr>
              <a:spLocks noChangeArrowheads="1"/>
            </p:cNvSpPr>
            <p:nvPr/>
          </p:nvSpPr>
          <p:spPr bwMode="auto">
            <a:xfrm>
              <a:off x="697" y="3102"/>
              <a:ext cx="552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39" name="Rectangle 8416"/>
            <p:cNvSpPr>
              <a:spLocks noChangeArrowheads="1"/>
            </p:cNvSpPr>
            <p:nvPr/>
          </p:nvSpPr>
          <p:spPr bwMode="auto">
            <a:xfrm>
              <a:off x="696" y="3100"/>
              <a:ext cx="555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0" name="Rectangle 8417"/>
            <p:cNvSpPr>
              <a:spLocks noChangeArrowheads="1"/>
            </p:cNvSpPr>
            <p:nvPr/>
          </p:nvSpPr>
          <p:spPr bwMode="auto">
            <a:xfrm>
              <a:off x="696" y="3076"/>
              <a:ext cx="555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1" name="Freeform 8418"/>
            <p:cNvSpPr>
              <a:spLocks noEditPoints="1"/>
            </p:cNvSpPr>
            <p:nvPr/>
          </p:nvSpPr>
          <p:spPr bwMode="auto">
            <a:xfrm>
              <a:off x="697" y="3075"/>
              <a:ext cx="558" cy="16"/>
            </a:xfrm>
            <a:custGeom>
              <a:avLst/>
              <a:gdLst>
                <a:gd name="T0" fmla="*/ 557 w 558"/>
                <a:gd name="T1" fmla="*/ 2 h 16"/>
                <a:gd name="T2" fmla="*/ 552 w 558"/>
                <a:gd name="T3" fmla="*/ 16 h 16"/>
                <a:gd name="T4" fmla="*/ 0 w 558"/>
                <a:gd name="T5" fmla="*/ 16 h 16"/>
                <a:gd name="T6" fmla="*/ 0 w 558"/>
                <a:gd name="T7" fmla="*/ 0 h 16"/>
                <a:gd name="T8" fmla="*/ 552 w 558"/>
                <a:gd name="T9" fmla="*/ 0 h 16"/>
                <a:gd name="T10" fmla="*/ 557 w 558"/>
                <a:gd name="T11" fmla="*/ 2 h 16"/>
                <a:gd name="T12" fmla="*/ 549 w 558"/>
                <a:gd name="T13" fmla="*/ 15 h 16"/>
                <a:gd name="T14" fmla="*/ 548 w 558"/>
                <a:gd name="T15" fmla="*/ 15 h 16"/>
                <a:gd name="T16" fmla="*/ 557 w 558"/>
                <a:gd name="T17" fmla="*/ 2 h 16"/>
                <a:gd name="T18" fmla="*/ 558 w 558"/>
                <a:gd name="T19" fmla="*/ 3 h 16"/>
                <a:gd name="T20" fmla="*/ 549 w 55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8" h="16">
                  <a:moveTo>
                    <a:pt x="557" y="2"/>
                  </a:moveTo>
                  <a:lnTo>
                    <a:pt x="552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552" y="0"/>
                  </a:lnTo>
                  <a:lnTo>
                    <a:pt x="557" y="2"/>
                  </a:lnTo>
                  <a:close/>
                  <a:moveTo>
                    <a:pt x="549" y="15"/>
                  </a:moveTo>
                  <a:lnTo>
                    <a:pt x="548" y="15"/>
                  </a:lnTo>
                  <a:lnTo>
                    <a:pt x="557" y="2"/>
                  </a:lnTo>
                  <a:lnTo>
                    <a:pt x="558" y="3"/>
                  </a:lnTo>
                  <a:lnTo>
                    <a:pt x="549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2" name="Freeform 8419"/>
            <p:cNvSpPr>
              <a:spLocks/>
            </p:cNvSpPr>
            <p:nvPr/>
          </p:nvSpPr>
          <p:spPr bwMode="auto">
            <a:xfrm>
              <a:off x="692" y="3077"/>
              <a:ext cx="9" cy="13"/>
            </a:xfrm>
            <a:custGeom>
              <a:avLst/>
              <a:gdLst>
                <a:gd name="T0" fmla="*/ 9 w 9"/>
                <a:gd name="T1" fmla="*/ 13 h 13"/>
                <a:gd name="T2" fmla="*/ 8 w 9"/>
                <a:gd name="T3" fmla="*/ 13 h 13"/>
                <a:gd name="T4" fmla="*/ 0 w 9"/>
                <a:gd name="T5" fmla="*/ 1 h 13"/>
                <a:gd name="T6" fmla="*/ 1 w 9"/>
                <a:gd name="T7" fmla="*/ 0 h 13"/>
                <a:gd name="T8" fmla="*/ 9 w 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9" y="13"/>
                  </a:moveTo>
                  <a:lnTo>
                    <a:pt x="8" y="13"/>
                  </a:lnTo>
                  <a:lnTo>
                    <a:pt x="0" y="1"/>
                  </a:lnTo>
                  <a:lnTo>
                    <a:pt x="1" y="0"/>
                  </a:lnTo>
                  <a:lnTo>
                    <a:pt x="9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3" name="Rectangle 8420"/>
            <p:cNvSpPr>
              <a:spLocks noChangeArrowheads="1"/>
            </p:cNvSpPr>
            <p:nvPr/>
          </p:nvSpPr>
          <p:spPr bwMode="auto">
            <a:xfrm>
              <a:off x="688" y="3084"/>
              <a:ext cx="15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4" name="Rectangle 8421"/>
            <p:cNvSpPr>
              <a:spLocks noChangeArrowheads="1"/>
            </p:cNvSpPr>
            <p:nvPr/>
          </p:nvSpPr>
          <p:spPr bwMode="auto">
            <a:xfrm>
              <a:off x="1243" y="2717"/>
              <a:ext cx="16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5" name="Freeform 8422"/>
            <p:cNvSpPr>
              <a:spLocks/>
            </p:cNvSpPr>
            <p:nvPr/>
          </p:nvSpPr>
          <p:spPr bwMode="auto">
            <a:xfrm>
              <a:off x="692" y="2710"/>
              <a:ext cx="9" cy="14"/>
            </a:xfrm>
            <a:custGeom>
              <a:avLst/>
              <a:gdLst>
                <a:gd name="T0" fmla="*/ 0 w 9"/>
                <a:gd name="T1" fmla="*/ 1 h 14"/>
                <a:gd name="T2" fmla="*/ 1 w 9"/>
                <a:gd name="T3" fmla="*/ 0 h 14"/>
                <a:gd name="T4" fmla="*/ 9 w 9"/>
                <a:gd name="T5" fmla="*/ 13 h 14"/>
                <a:gd name="T6" fmla="*/ 8 w 9"/>
                <a:gd name="T7" fmla="*/ 14 h 14"/>
                <a:gd name="T8" fmla="*/ 0 w 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0" y="1"/>
                  </a:moveTo>
                  <a:lnTo>
                    <a:pt x="1" y="0"/>
                  </a:lnTo>
                  <a:lnTo>
                    <a:pt x="9" y="13"/>
                  </a:lnTo>
                  <a:lnTo>
                    <a:pt x="8" y="1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6" name="Freeform 8423"/>
            <p:cNvSpPr>
              <a:spLocks/>
            </p:cNvSpPr>
            <p:nvPr/>
          </p:nvSpPr>
          <p:spPr bwMode="auto">
            <a:xfrm>
              <a:off x="1245" y="2710"/>
              <a:ext cx="10" cy="14"/>
            </a:xfrm>
            <a:custGeom>
              <a:avLst/>
              <a:gdLst>
                <a:gd name="T0" fmla="*/ 1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1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7" name="Rectangle 8424"/>
            <p:cNvSpPr>
              <a:spLocks noChangeArrowheads="1"/>
            </p:cNvSpPr>
            <p:nvPr/>
          </p:nvSpPr>
          <p:spPr bwMode="auto">
            <a:xfrm>
              <a:off x="697" y="2709"/>
              <a:ext cx="552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8" name="Rectangle 8425"/>
            <p:cNvSpPr>
              <a:spLocks noChangeArrowheads="1"/>
            </p:cNvSpPr>
            <p:nvPr/>
          </p:nvSpPr>
          <p:spPr bwMode="auto">
            <a:xfrm>
              <a:off x="696" y="2709"/>
              <a:ext cx="555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49" name="Rectangle 8426"/>
            <p:cNvSpPr>
              <a:spLocks noChangeArrowheads="1"/>
            </p:cNvSpPr>
            <p:nvPr/>
          </p:nvSpPr>
          <p:spPr bwMode="auto">
            <a:xfrm>
              <a:off x="696" y="2734"/>
              <a:ext cx="555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50" name="Freeform 8427"/>
            <p:cNvSpPr>
              <a:spLocks noEditPoints="1"/>
            </p:cNvSpPr>
            <p:nvPr/>
          </p:nvSpPr>
          <p:spPr bwMode="auto">
            <a:xfrm>
              <a:off x="697" y="2735"/>
              <a:ext cx="559" cy="15"/>
            </a:xfrm>
            <a:custGeom>
              <a:avLst/>
              <a:gdLst>
                <a:gd name="T0" fmla="*/ 558 w 559"/>
                <a:gd name="T1" fmla="*/ 13 h 15"/>
                <a:gd name="T2" fmla="*/ 552 w 559"/>
                <a:gd name="T3" fmla="*/ 15 h 15"/>
                <a:gd name="T4" fmla="*/ 0 w 559"/>
                <a:gd name="T5" fmla="*/ 15 h 15"/>
                <a:gd name="T6" fmla="*/ 0 w 559"/>
                <a:gd name="T7" fmla="*/ 0 h 15"/>
                <a:gd name="T8" fmla="*/ 552 w 559"/>
                <a:gd name="T9" fmla="*/ 0 h 15"/>
                <a:gd name="T10" fmla="*/ 558 w 559"/>
                <a:gd name="T11" fmla="*/ 13 h 15"/>
                <a:gd name="T12" fmla="*/ 559 w 559"/>
                <a:gd name="T13" fmla="*/ 12 h 15"/>
                <a:gd name="T14" fmla="*/ 558 w 559"/>
                <a:gd name="T15" fmla="*/ 13 h 15"/>
                <a:gd name="T16" fmla="*/ 547 w 559"/>
                <a:gd name="T17" fmla="*/ 2 h 15"/>
                <a:gd name="T18" fmla="*/ 548 w 559"/>
                <a:gd name="T19" fmla="*/ 1 h 15"/>
                <a:gd name="T20" fmla="*/ 559 w 559"/>
                <a:gd name="T21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9" h="15">
                  <a:moveTo>
                    <a:pt x="558" y="13"/>
                  </a:moveTo>
                  <a:lnTo>
                    <a:pt x="552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552" y="0"/>
                  </a:lnTo>
                  <a:lnTo>
                    <a:pt x="558" y="13"/>
                  </a:lnTo>
                  <a:close/>
                  <a:moveTo>
                    <a:pt x="559" y="12"/>
                  </a:moveTo>
                  <a:lnTo>
                    <a:pt x="558" y="13"/>
                  </a:lnTo>
                  <a:lnTo>
                    <a:pt x="547" y="2"/>
                  </a:lnTo>
                  <a:lnTo>
                    <a:pt x="548" y="1"/>
                  </a:lnTo>
                  <a:lnTo>
                    <a:pt x="559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51" name="Freeform 8428"/>
            <p:cNvSpPr>
              <a:spLocks/>
            </p:cNvSpPr>
            <p:nvPr/>
          </p:nvSpPr>
          <p:spPr bwMode="auto">
            <a:xfrm>
              <a:off x="690" y="2736"/>
              <a:ext cx="12" cy="12"/>
            </a:xfrm>
            <a:custGeom>
              <a:avLst/>
              <a:gdLst>
                <a:gd name="T0" fmla="*/ 2 w 12"/>
                <a:gd name="T1" fmla="*/ 12 h 12"/>
                <a:gd name="T2" fmla="*/ 0 w 12"/>
                <a:gd name="T3" fmla="*/ 11 h 12"/>
                <a:gd name="T4" fmla="*/ 11 w 12"/>
                <a:gd name="T5" fmla="*/ 0 h 12"/>
                <a:gd name="T6" fmla="*/ 12 w 12"/>
                <a:gd name="T7" fmla="*/ 1 h 12"/>
                <a:gd name="T8" fmla="*/ 2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2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52" name="Rectangle 8429"/>
            <p:cNvSpPr>
              <a:spLocks noChangeArrowheads="1"/>
            </p:cNvSpPr>
            <p:nvPr/>
          </p:nvSpPr>
          <p:spPr bwMode="auto">
            <a:xfrm>
              <a:off x="688" y="2717"/>
              <a:ext cx="15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53" name="Rectangle 8430"/>
            <p:cNvSpPr>
              <a:spLocks noChangeArrowheads="1"/>
            </p:cNvSpPr>
            <p:nvPr/>
          </p:nvSpPr>
          <p:spPr bwMode="auto">
            <a:xfrm>
              <a:off x="1215" y="3076"/>
              <a:ext cx="16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454" name="Rectangle 8431"/>
            <p:cNvSpPr>
              <a:spLocks noChangeArrowheads="1"/>
            </p:cNvSpPr>
            <p:nvPr/>
          </p:nvSpPr>
          <p:spPr bwMode="auto">
            <a:xfrm>
              <a:off x="1223" y="3057"/>
              <a:ext cx="16" cy="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</p:grpSp>
      <p:grpSp>
        <p:nvGrpSpPr>
          <p:cNvPr id="928" name="Group 8432"/>
          <p:cNvGrpSpPr>
            <a:grpSpLocks/>
          </p:cNvGrpSpPr>
          <p:nvPr/>
        </p:nvGrpSpPr>
        <p:grpSpPr bwMode="auto">
          <a:xfrm rot="16200000">
            <a:off x="1959623" y="5553641"/>
            <a:ext cx="345212" cy="504355"/>
            <a:chOff x="356" y="1617"/>
            <a:chExt cx="1104" cy="1500"/>
          </a:xfrm>
        </p:grpSpPr>
        <p:sp>
          <p:nvSpPr>
            <p:cNvPr id="3187" name="Rectangle 8433"/>
            <p:cNvSpPr>
              <a:spLocks noChangeArrowheads="1"/>
            </p:cNvSpPr>
            <p:nvPr/>
          </p:nvSpPr>
          <p:spPr bwMode="auto">
            <a:xfrm>
              <a:off x="731" y="1625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88" name="Rectangle 8434"/>
            <p:cNvSpPr>
              <a:spLocks noChangeArrowheads="1"/>
            </p:cNvSpPr>
            <p:nvPr/>
          </p:nvSpPr>
          <p:spPr bwMode="auto">
            <a:xfrm>
              <a:off x="731" y="1620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89" name="Rectangle 8435"/>
            <p:cNvSpPr>
              <a:spLocks noChangeArrowheads="1"/>
            </p:cNvSpPr>
            <p:nvPr/>
          </p:nvSpPr>
          <p:spPr bwMode="auto">
            <a:xfrm>
              <a:off x="731" y="1618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0" name="Rectangle 8436"/>
            <p:cNvSpPr>
              <a:spLocks noChangeArrowheads="1"/>
            </p:cNvSpPr>
            <p:nvPr/>
          </p:nvSpPr>
          <p:spPr bwMode="auto">
            <a:xfrm>
              <a:off x="733" y="1617"/>
              <a:ext cx="481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1" name="Rectangle 8437"/>
            <p:cNvSpPr>
              <a:spLocks noChangeArrowheads="1"/>
            </p:cNvSpPr>
            <p:nvPr/>
          </p:nvSpPr>
          <p:spPr bwMode="auto">
            <a:xfrm>
              <a:off x="733" y="1639"/>
              <a:ext cx="481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2" name="Freeform 8438"/>
            <p:cNvSpPr>
              <a:spLocks noEditPoints="1"/>
            </p:cNvSpPr>
            <p:nvPr/>
          </p:nvSpPr>
          <p:spPr bwMode="auto">
            <a:xfrm>
              <a:off x="724" y="1633"/>
              <a:ext cx="491" cy="21"/>
            </a:xfrm>
            <a:custGeom>
              <a:avLst/>
              <a:gdLst>
                <a:gd name="T0" fmla="*/ 0 w 491"/>
                <a:gd name="T1" fmla="*/ 13 h 21"/>
                <a:gd name="T2" fmla="*/ 7 w 491"/>
                <a:gd name="T3" fmla="*/ 5 h 21"/>
                <a:gd name="T4" fmla="*/ 491 w 491"/>
                <a:gd name="T5" fmla="*/ 5 h 21"/>
                <a:gd name="T6" fmla="*/ 491 w 491"/>
                <a:gd name="T7" fmla="*/ 21 h 21"/>
                <a:gd name="T8" fmla="*/ 7 w 491"/>
                <a:gd name="T9" fmla="*/ 21 h 21"/>
                <a:gd name="T10" fmla="*/ 0 w 491"/>
                <a:gd name="T11" fmla="*/ 13 h 21"/>
                <a:gd name="T12" fmla="*/ 15 w 491"/>
                <a:gd name="T13" fmla="*/ 0 h 21"/>
                <a:gd name="T14" fmla="*/ 15 w 491"/>
                <a:gd name="T15" fmla="*/ 13 h 21"/>
                <a:gd name="T16" fmla="*/ 0 w 491"/>
                <a:gd name="T17" fmla="*/ 13 h 21"/>
                <a:gd name="T18" fmla="*/ 0 w 491"/>
                <a:gd name="T19" fmla="*/ 0 h 21"/>
                <a:gd name="T20" fmla="*/ 15 w 491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1">
                  <a:moveTo>
                    <a:pt x="0" y="13"/>
                  </a:moveTo>
                  <a:lnTo>
                    <a:pt x="7" y="5"/>
                  </a:lnTo>
                  <a:lnTo>
                    <a:pt x="491" y="5"/>
                  </a:lnTo>
                  <a:lnTo>
                    <a:pt x="491" y="21"/>
                  </a:lnTo>
                  <a:lnTo>
                    <a:pt x="7" y="21"/>
                  </a:lnTo>
                  <a:lnTo>
                    <a:pt x="0" y="13"/>
                  </a:lnTo>
                  <a:close/>
                  <a:moveTo>
                    <a:pt x="15" y="0"/>
                  </a:moveTo>
                  <a:lnTo>
                    <a:pt x="15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3" name="Freeform 8439"/>
            <p:cNvSpPr>
              <a:spLocks noEditPoints="1"/>
            </p:cNvSpPr>
            <p:nvPr/>
          </p:nvSpPr>
          <p:spPr bwMode="auto">
            <a:xfrm>
              <a:off x="726" y="1621"/>
              <a:ext cx="15" cy="18"/>
            </a:xfrm>
            <a:custGeom>
              <a:avLst/>
              <a:gdLst>
                <a:gd name="T0" fmla="*/ 14 w 15"/>
                <a:gd name="T1" fmla="*/ 13 h 18"/>
                <a:gd name="T2" fmla="*/ 11 w 15"/>
                <a:gd name="T3" fmla="*/ 18 h 18"/>
                <a:gd name="T4" fmla="*/ 9 w 15"/>
                <a:gd name="T5" fmla="*/ 18 h 18"/>
                <a:gd name="T6" fmla="*/ 2 w 15"/>
                <a:gd name="T7" fmla="*/ 5 h 18"/>
                <a:gd name="T8" fmla="*/ 4 w 15"/>
                <a:gd name="T9" fmla="*/ 4 h 18"/>
                <a:gd name="T10" fmla="*/ 14 w 15"/>
                <a:gd name="T11" fmla="*/ 13 h 18"/>
                <a:gd name="T12" fmla="*/ 15 w 15"/>
                <a:gd name="T13" fmla="*/ 8 h 18"/>
                <a:gd name="T14" fmla="*/ 15 w 15"/>
                <a:gd name="T15" fmla="*/ 12 h 18"/>
                <a:gd name="T16" fmla="*/ 14 w 15"/>
                <a:gd name="T17" fmla="*/ 13 h 18"/>
                <a:gd name="T18" fmla="*/ 0 w 15"/>
                <a:gd name="T19" fmla="*/ 8 h 18"/>
                <a:gd name="T20" fmla="*/ 0 w 15"/>
                <a:gd name="T21" fmla="*/ 7 h 18"/>
                <a:gd name="T22" fmla="*/ 15 w 15"/>
                <a:gd name="T23" fmla="*/ 8 h 18"/>
                <a:gd name="T24" fmla="*/ 9 w 15"/>
                <a:gd name="T25" fmla="*/ 0 h 18"/>
                <a:gd name="T26" fmla="*/ 15 w 15"/>
                <a:gd name="T27" fmla="*/ 6 h 18"/>
                <a:gd name="T28" fmla="*/ 15 w 15"/>
                <a:gd name="T29" fmla="*/ 8 h 18"/>
                <a:gd name="T30" fmla="*/ 0 w 15"/>
                <a:gd name="T31" fmla="*/ 11 h 18"/>
                <a:gd name="T32" fmla="*/ 0 w 15"/>
                <a:gd name="T33" fmla="*/ 10 h 18"/>
                <a:gd name="T34" fmla="*/ 9 w 15"/>
                <a:gd name="T35" fmla="*/ 0 h 18"/>
                <a:gd name="T36" fmla="*/ 7 w 15"/>
                <a:gd name="T37" fmla="*/ 0 h 18"/>
                <a:gd name="T38" fmla="*/ 9 w 15"/>
                <a:gd name="T39" fmla="*/ 0 h 18"/>
                <a:gd name="T40" fmla="*/ 5 w 15"/>
                <a:gd name="T41" fmla="*/ 15 h 18"/>
                <a:gd name="T42" fmla="*/ 4 w 15"/>
                <a:gd name="T43" fmla="*/ 15 h 18"/>
                <a:gd name="T44" fmla="*/ 7 w 15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8">
                  <a:moveTo>
                    <a:pt x="14" y="13"/>
                  </a:moveTo>
                  <a:lnTo>
                    <a:pt x="11" y="18"/>
                  </a:lnTo>
                  <a:lnTo>
                    <a:pt x="9" y="18"/>
                  </a:lnTo>
                  <a:lnTo>
                    <a:pt x="2" y="5"/>
                  </a:lnTo>
                  <a:lnTo>
                    <a:pt x="4" y="4"/>
                  </a:lnTo>
                  <a:lnTo>
                    <a:pt x="14" y="13"/>
                  </a:lnTo>
                  <a:close/>
                  <a:moveTo>
                    <a:pt x="15" y="8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0" y="8"/>
                  </a:lnTo>
                  <a:lnTo>
                    <a:pt x="0" y="7"/>
                  </a:lnTo>
                  <a:lnTo>
                    <a:pt x="15" y="8"/>
                  </a:lnTo>
                  <a:close/>
                  <a:moveTo>
                    <a:pt x="9" y="0"/>
                  </a:moveTo>
                  <a:lnTo>
                    <a:pt x="15" y="6"/>
                  </a:lnTo>
                  <a:lnTo>
                    <a:pt x="15" y="8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9" y="0"/>
                  </a:lnTo>
                  <a:close/>
                  <a:moveTo>
                    <a:pt x="7" y="0"/>
                  </a:moveTo>
                  <a:lnTo>
                    <a:pt x="9" y="0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4" name="Freeform 8440"/>
            <p:cNvSpPr>
              <a:spLocks noEditPoints="1"/>
            </p:cNvSpPr>
            <p:nvPr/>
          </p:nvSpPr>
          <p:spPr bwMode="auto">
            <a:xfrm>
              <a:off x="724" y="1618"/>
              <a:ext cx="15" cy="14"/>
            </a:xfrm>
            <a:custGeom>
              <a:avLst/>
              <a:gdLst>
                <a:gd name="T0" fmla="*/ 0 w 15"/>
                <a:gd name="T1" fmla="*/ 8 h 14"/>
                <a:gd name="T2" fmla="*/ 3 w 15"/>
                <a:gd name="T3" fmla="*/ 1 h 14"/>
                <a:gd name="T4" fmla="*/ 4 w 15"/>
                <a:gd name="T5" fmla="*/ 0 h 14"/>
                <a:gd name="T6" fmla="*/ 13 w 15"/>
                <a:gd name="T7" fmla="*/ 14 h 14"/>
                <a:gd name="T8" fmla="*/ 12 w 15"/>
                <a:gd name="T9" fmla="*/ 14 h 14"/>
                <a:gd name="T10" fmla="*/ 0 w 15"/>
                <a:gd name="T11" fmla="*/ 8 h 14"/>
                <a:gd name="T12" fmla="*/ 0 w 15"/>
                <a:gd name="T13" fmla="*/ 10 h 14"/>
                <a:gd name="T14" fmla="*/ 0 w 15"/>
                <a:gd name="T15" fmla="*/ 8 h 14"/>
                <a:gd name="T16" fmla="*/ 15 w 15"/>
                <a:gd name="T17" fmla="*/ 8 h 14"/>
                <a:gd name="T18" fmla="*/ 15 w 15"/>
                <a:gd name="T19" fmla="*/ 10 h 14"/>
                <a:gd name="T20" fmla="*/ 0 w 15"/>
                <a:gd name="T2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4">
                  <a:moveTo>
                    <a:pt x="0" y="8"/>
                  </a:moveTo>
                  <a:lnTo>
                    <a:pt x="3" y="1"/>
                  </a:lnTo>
                  <a:lnTo>
                    <a:pt x="4" y="0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0" y="8"/>
                  </a:lnTo>
                  <a:close/>
                  <a:moveTo>
                    <a:pt x="0" y="10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5" name="Freeform 8441"/>
            <p:cNvSpPr>
              <a:spLocks/>
            </p:cNvSpPr>
            <p:nvPr/>
          </p:nvSpPr>
          <p:spPr bwMode="auto">
            <a:xfrm>
              <a:off x="727" y="1640"/>
              <a:ext cx="10" cy="14"/>
            </a:xfrm>
            <a:custGeom>
              <a:avLst/>
              <a:gdLst>
                <a:gd name="T0" fmla="*/ 1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1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6" name="Rectangle 8442"/>
            <p:cNvSpPr>
              <a:spLocks noChangeArrowheads="1"/>
            </p:cNvSpPr>
            <p:nvPr/>
          </p:nvSpPr>
          <p:spPr bwMode="auto">
            <a:xfrm>
              <a:off x="1207" y="1633"/>
              <a:ext cx="16" cy="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7" name="Freeform 8443"/>
            <p:cNvSpPr>
              <a:spLocks noEditPoints="1"/>
            </p:cNvSpPr>
            <p:nvPr/>
          </p:nvSpPr>
          <p:spPr bwMode="auto">
            <a:xfrm>
              <a:off x="1205" y="1621"/>
              <a:ext cx="16" cy="18"/>
            </a:xfrm>
            <a:custGeom>
              <a:avLst/>
              <a:gdLst>
                <a:gd name="T0" fmla="*/ 1 w 16"/>
                <a:gd name="T1" fmla="*/ 6 h 18"/>
                <a:gd name="T2" fmla="*/ 6 w 16"/>
                <a:gd name="T3" fmla="*/ 0 h 18"/>
                <a:gd name="T4" fmla="*/ 8 w 16"/>
                <a:gd name="T5" fmla="*/ 0 h 18"/>
                <a:gd name="T6" fmla="*/ 12 w 16"/>
                <a:gd name="T7" fmla="*/ 15 h 18"/>
                <a:gd name="T8" fmla="*/ 10 w 16"/>
                <a:gd name="T9" fmla="*/ 15 h 18"/>
                <a:gd name="T10" fmla="*/ 1 w 16"/>
                <a:gd name="T11" fmla="*/ 6 h 18"/>
                <a:gd name="T12" fmla="*/ 1 w 16"/>
                <a:gd name="T13" fmla="*/ 12 h 18"/>
                <a:gd name="T14" fmla="*/ 0 w 16"/>
                <a:gd name="T15" fmla="*/ 8 h 18"/>
                <a:gd name="T16" fmla="*/ 1 w 16"/>
                <a:gd name="T17" fmla="*/ 6 h 18"/>
                <a:gd name="T18" fmla="*/ 16 w 16"/>
                <a:gd name="T19" fmla="*/ 10 h 18"/>
                <a:gd name="T20" fmla="*/ 15 w 16"/>
                <a:gd name="T21" fmla="*/ 11 h 18"/>
                <a:gd name="T22" fmla="*/ 1 w 16"/>
                <a:gd name="T23" fmla="*/ 12 h 18"/>
                <a:gd name="T24" fmla="*/ 5 w 16"/>
                <a:gd name="T25" fmla="*/ 18 h 18"/>
                <a:gd name="T26" fmla="*/ 1 w 16"/>
                <a:gd name="T27" fmla="*/ 13 h 18"/>
                <a:gd name="T28" fmla="*/ 1 w 16"/>
                <a:gd name="T29" fmla="*/ 12 h 18"/>
                <a:gd name="T30" fmla="*/ 15 w 16"/>
                <a:gd name="T31" fmla="*/ 7 h 18"/>
                <a:gd name="T32" fmla="*/ 15 w 16"/>
                <a:gd name="T33" fmla="*/ 8 h 18"/>
                <a:gd name="T34" fmla="*/ 5 w 16"/>
                <a:gd name="T35" fmla="*/ 18 h 18"/>
                <a:gd name="T36" fmla="*/ 6 w 16"/>
                <a:gd name="T37" fmla="*/ 18 h 18"/>
                <a:gd name="T38" fmla="*/ 5 w 16"/>
                <a:gd name="T39" fmla="*/ 18 h 18"/>
                <a:gd name="T40" fmla="*/ 12 w 16"/>
                <a:gd name="T41" fmla="*/ 4 h 18"/>
                <a:gd name="T42" fmla="*/ 13 w 16"/>
                <a:gd name="T43" fmla="*/ 5 h 18"/>
                <a:gd name="T44" fmla="*/ 6 w 16"/>
                <a:gd name="T4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8">
                  <a:moveTo>
                    <a:pt x="1" y="6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" y="6"/>
                  </a:lnTo>
                  <a:close/>
                  <a:moveTo>
                    <a:pt x="1" y="12"/>
                  </a:moveTo>
                  <a:lnTo>
                    <a:pt x="0" y="8"/>
                  </a:lnTo>
                  <a:lnTo>
                    <a:pt x="1" y="6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" y="12"/>
                  </a:lnTo>
                  <a:close/>
                  <a:moveTo>
                    <a:pt x="5" y="18"/>
                  </a:moveTo>
                  <a:lnTo>
                    <a:pt x="1" y="13"/>
                  </a:lnTo>
                  <a:lnTo>
                    <a:pt x="1" y="12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5" y="18"/>
                  </a:lnTo>
                  <a:close/>
                  <a:moveTo>
                    <a:pt x="6" y="18"/>
                  </a:moveTo>
                  <a:lnTo>
                    <a:pt x="5" y="18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6" y="1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8" name="Rectangle 8444"/>
            <p:cNvSpPr>
              <a:spLocks noChangeArrowheads="1"/>
            </p:cNvSpPr>
            <p:nvPr/>
          </p:nvSpPr>
          <p:spPr bwMode="auto">
            <a:xfrm>
              <a:off x="1207" y="1626"/>
              <a:ext cx="16" cy="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99" name="Freeform 8445"/>
            <p:cNvSpPr>
              <a:spLocks/>
            </p:cNvSpPr>
            <p:nvPr/>
          </p:nvSpPr>
          <p:spPr bwMode="auto">
            <a:xfrm>
              <a:off x="1209" y="1618"/>
              <a:ext cx="10" cy="14"/>
            </a:xfrm>
            <a:custGeom>
              <a:avLst/>
              <a:gdLst>
                <a:gd name="T0" fmla="*/ 2 w 10"/>
                <a:gd name="T1" fmla="*/ 14 h 14"/>
                <a:gd name="T2" fmla="*/ 0 w 10"/>
                <a:gd name="T3" fmla="*/ 14 h 14"/>
                <a:gd name="T4" fmla="*/ 9 w 10"/>
                <a:gd name="T5" fmla="*/ 0 h 14"/>
                <a:gd name="T6" fmla="*/ 10 w 10"/>
                <a:gd name="T7" fmla="*/ 1 h 14"/>
                <a:gd name="T8" fmla="*/ 2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2" y="14"/>
                  </a:moveTo>
                  <a:lnTo>
                    <a:pt x="0" y="14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0" name="Freeform 8446"/>
            <p:cNvSpPr>
              <a:spLocks/>
            </p:cNvSpPr>
            <p:nvPr/>
          </p:nvSpPr>
          <p:spPr bwMode="auto">
            <a:xfrm>
              <a:off x="1209" y="1640"/>
              <a:ext cx="10" cy="14"/>
            </a:xfrm>
            <a:custGeom>
              <a:avLst/>
              <a:gdLst>
                <a:gd name="T0" fmla="*/ 0 w 10"/>
                <a:gd name="T1" fmla="*/ 1 h 14"/>
                <a:gd name="T2" fmla="*/ 2 w 10"/>
                <a:gd name="T3" fmla="*/ 0 h 14"/>
                <a:gd name="T4" fmla="*/ 10 w 10"/>
                <a:gd name="T5" fmla="*/ 13 h 14"/>
                <a:gd name="T6" fmla="*/ 9 w 10"/>
                <a:gd name="T7" fmla="*/ 14 h 14"/>
                <a:gd name="T8" fmla="*/ 0 w 10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0" y="1"/>
                  </a:moveTo>
                  <a:lnTo>
                    <a:pt x="2" y="0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1" name="Rectangle 8447"/>
            <p:cNvSpPr>
              <a:spLocks noChangeArrowheads="1"/>
            </p:cNvSpPr>
            <p:nvPr/>
          </p:nvSpPr>
          <p:spPr bwMode="auto">
            <a:xfrm>
              <a:off x="731" y="1662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2" name="Rectangle 8448"/>
            <p:cNvSpPr>
              <a:spLocks noChangeArrowheads="1"/>
            </p:cNvSpPr>
            <p:nvPr/>
          </p:nvSpPr>
          <p:spPr bwMode="auto">
            <a:xfrm>
              <a:off x="731" y="1665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3" name="Rectangle 8449"/>
            <p:cNvSpPr>
              <a:spLocks noChangeArrowheads="1"/>
            </p:cNvSpPr>
            <p:nvPr/>
          </p:nvSpPr>
          <p:spPr bwMode="auto">
            <a:xfrm>
              <a:off x="731" y="1668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4" name="Rectangle 8450"/>
            <p:cNvSpPr>
              <a:spLocks noChangeArrowheads="1"/>
            </p:cNvSpPr>
            <p:nvPr/>
          </p:nvSpPr>
          <p:spPr bwMode="auto">
            <a:xfrm>
              <a:off x="733" y="1669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5" name="Rectangle 8451"/>
            <p:cNvSpPr>
              <a:spLocks noChangeArrowheads="1"/>
            </p:cNvSpPr>
            <p:nvPr/>
          </p:nvSpPr>
          <p:spPr bwMode="auto">
            <a:xfrm>
              <a:off x="733" y="1647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6" name="Freeform 8452"/>
            <p:cNvSpPr>
              <a:spLocks noEditPoints="1"/>
            </p:cNvSpPr>
            <p:nvPr/>
          </p:nvSpPr>
          <p:spPr bwMode="auto">
            <a:xfrm>
              <a:off x="724" y="1647"/>
              <a:ext cx="491" cy="22"/>
            </a:xfrm>
            <a:custGeom>
              <a:avLst/>
              <a:gdLst>
                <a:gd name="T0" fmla="*/ 0 w 491"/>
                <a:gd name="T1" fmla="*/ 8 h 22"/>
                <a:gd name="T2" fmla="*/ 7 w 491"/>
                <a:gd name="T3" fmla="*/ 0 h 22"/>
                <a:gd name="T4" fmla="*/ 491 w 491"/>
                <a:gd name="T5" fmla="*/ 0 h 22"/>
                <a:gd name="T6" fmla="*/ 491 w 491"/>
                <a:gd name="T7" fmla="*/ 16 h 22"/>
                <a:gd name="T8" fmla="*/ 7 w 491"/>
                <a:gd name="T9" fmla="*/ 16 h 22"/>
                <a:gd name="T10" fmla="*/ 0 w 491"/>
                <a:gd name="T11" fmla="*/ 8 h 22"/>
                <a:gd name="T12" fmla="*/ 0 w 491"/>
                <a:gd name="T13" fmla="*/ 22 h 22"/>
                <a:gd name="T14" fmla="*/ 0 w 491"/>
                <a:gd name="T15" fmla="*/ 8 h 22"/>
                <a:gd name="T16" fmla="*/ 15 w 491"/>
                <a:gd name="T17" fmla="*/ 8 h 22"/>
                <a:gd name="T18" fmla="*/ 15 w 491"/>
                <a:gd name="T19" fmla="*/ 22 h 22"/>
                <a:gd name="T20" fmla="*/ 0 w 491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2">
                  <a:moveTo>
                    <a:pt x="0" y="8"/>
                  </a:moveTo>
                  <a:lnTo>
                    <a:pt x="7" y="0"/>
                  </a:lnTo>
                  <a:lnTo>
                    <a:pt x="491" y="0"/>
                  </a:lnTo>
                  <a:lnTo>
                    <a:pt x="491" y="16"/>
                  </a:lnTo>
                  <a:lnTo>
                    <a:pt x="7" y="16"/>
                  </a:lnTo>
                  <a:lnTo>
                    <a:pt x="0" y="8"/>
                  </a:lnTo>
                  <a:close/>
                  <a:moveTo>
                    <a:pt x="0" y="22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7" name="Freeform 8453"/>
            <p:cNvSpPr>
              <a:spLocks noEditPoints="1"/>
            </p:cNvSpPr>
            <p:nvPr/>
          </p:nvSpPr>
          <p:spPr bwMode="auto">
            <a:xfrm>
              <a:off x="726" y="1662"/>
              <a:ext cx="15" cy="19"/>
            </a:xfrm>
            <a:custGeom>
              <a:avLst/>
              <a:gdLst>
                <a:gd name="T0" fmla="*/ 15 w 15"/>
                <a:gd name="T1" fmla="*/ 6 h 19"/>
                <a:gd name="T2" fmla="*/ 5 w 15"/>
                <a:gd name="T3" fmla="*/ 15 h 19"/>
                <a:gd name="T4" fmla="*/ 4 w 15"/>
                <a:gd name="T5" fmla="*/ 15 h 19"/>
                <a:gd name="T6" fmla="*/ 7 w 15"/>
                <a:gd name="T7" fmla="*/ 0 h 19"/>
                <a:gd name="T8" fmla="*/ 9 w 15"/>
                <a:gd name="T9" fmla="*/ 0 h 19"/>
                <a:gd name="T10" fmla="*/ 15 w 15"/>
                <a:gd name="T11" fmla="*/ 6 h 19"/>
                <a:gd name="T12" fmla="*/ 15 w 15"/>
                <a:gd name="T13" fmla="*/ 12 h 19"/>
                <a:gd name="T14" fmla="*/ 0 w 15"/>
                <a:gd name="T15" fmla="*/ 11 h 19"/>
                <a:gd name="T16" fmla="*/ 0 w 15"/>
                <a:gd name="T17" fmla="*/ 10 h 19"/>
                <a:gd name="T18" fmla="*/ 15 w 15"/>
                <a:gd name="T19" fmla="*/ 6 h 19"/>
                <a:gd name="T20" fmla="*/ 15 w 15"/>
                <a:gd name="T21" fmla="*/ 8 h 19"/>
                <a:gd name="T22" fmla="*/ 15 w 15"/>
                <a:gd name="T23" fmla="*/ 12 h 19"/>
                <a:gd name="T24" fmla="*/ 9 w 15"/>
                <a:gd name="T25" fmla="*/ 18 h 19"/>
                <a:gd name="T26" fmla="*/ 0 w 15"/>
                <a:gd name="T27" fmla="*/ 8 h 19"/>
                <a:gd name="T28" fmla="*/ 0 w 15"/>
                <a:gd name="T29" fmla="*/ 7 h 19"/>
                <a:gd name="T30" fmla="*/ 15 w 15"/>
                <a:gd name="T31" fmla="*/ 12 h 19"/>
                <a:gd name="T32" fmla="*/ 14 w 15"/>
                <a:gd name="T33" fmla="*/ 13 h 19"/>
                <a:gd name="T34" fmla="*/ 9 w 15"/>
                <a:gd name="T35" fmla="*/ 18 h 19"/>
                <a:gd name="T36" fmla="*/ 4 w 15"/>
                <a:gd name="T37" fmla="*/ 4 h 19"/>
                <a:gd name="T38" fmla="*/ 5 w 15"/>
                <a:gd name="T39" fmla="*/ 3 h 19"/>
                <a:gd name="T40" fmla="*/ 9 w 15"/>
                <a:gd name="T41" fmla="*/ 18 h 19"/>
                <a:gd name="T42" fmla="*/ 7 w 15"/>
                <a:gd name="T43" fmla="*/ 19 h 19"/>
                <a:gd name="T44" fmla="*/ 4 w 15"/>
                <a:gd name="T45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5" y="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lnTo>
                    <a:pt x="9" y="0"/>
                  </a:lnTo>
                  <a:lnTo>
                    <a:pt x="15" y="6"/>
                  </a:lnTo>
                  <a:close/>
                  <a:moveTo>
                    <a:pt x="15" y="12"/>
                  </a:moveTo>
                  <a:lnTo>
                    <a:pt x="0" y="11"/>
                  </a:lnTo>
                  <a:lnTo>
                    <a:pt x="0" y="10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12"/>
                  </a:lnTo>
                  <a:close/>
                  <a:moveTo>
                    <a:pt x="9" y="1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15" y="12"/>
                  </a:lnTo>
                  <a:lnTo>
                    <a:pt x="14" y="13"/>
                  </a:lnTo>
                  <a:lnTo>
                    <a:pt x="9" y="18"/>
                  </a:lnTo>
                  <a:close/>
                  <a:moveTo>
                    <a:pt x="4" y="4"/>
                  </a:moveTo>
                  <a:lnTo>
                    <a:pt x="5" y="3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8" name="Freeform 8454"/>
            <p:cNvSpPr>
              <a:spLocks noEditPoints="1"/>
            </p:cNvSpPr>
            <p:nvPr/>
          </p:nvSpPr>
          <p:spPr bwMode="auto">
            <a:xfrm>
              <a:off x="724" y="1669"/>
              <a:ext cx="15" cy="14"/>
            </a:xfrm>
            <a:custGeom>
              <a:avLst/>
              <a:gdLst>
                <a:gd name="T0" fmla="*/ 0 w 15"/>
                <a:gd name="T1" fmla="*/ 7 h 14"/>
                <a:gd name="T2" fmla="*/ 12 w 15"/>
                <a:gd name="T3" fmla="*/ 0 h 14"/>
                <a:gd name="T4" fmla="*/ 13 w 15"/>
                <a:gd name="T5" fmla="*/ 1 h 14"/>
                <a:gd name="T6" fmla="*/ 4 w 15"/>
                <a:gd name="T7" fmla="*/ 14 h 14"/>
                <a:gd name="T8" fmla="*/ 3 w 15"/>
                <a:gd name="T9" fmla="*/ 13 h 14"/>
                <a:gd name="T10" fmla="*/ 0 w 15"/>
                <a:gd name="T11" fmla="*/ 7 h 14"/>
                <a:gd name="T12" fmla="*/ 15 w 15"/>
                <a:gd name="T13" fmla="*/ 4 h 14"/>
                <a:gd name="T14" fmla="*/ 15 w 15"/>
                <a:gd name="T15" fmla="*/ 7 h 14"/>
                <a:gd name="T16" fmla="*/ 0 w 15"/>
                <a:gd name="T17" fmla="*/ 7 h 14"/>
                <a:gd name="T18" fmla="*/ 0 w 15"/>
                <a:gd name="T19" fmla="*/ 4 h 14"/>
                <a:gd name="T20" fmla="*/ 15 w 15"/>
                <a:gd name="T2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4">
                  <a:moveTo>
                    <a:pt x="0" y="7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0" y="7"/>
                  </a:lnTo>
                  <a:close/>
                  <a:moveTo>
                    <a:pt x="15" y="4"/>
                  </a:moveTo>
                  <a:lnTo>
                    <a:pt x="15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09" name="Freeform 8455"/>
            <p:cNvSpPr>
              <a:spLocks/>
            </p:cNvSpPr>
            <p:nvPr/>
          </p:nvSpPr>
          <p:spPr bwMode="auto">
            <a:xfrm>
              <a:off x="727" y="1648"/>
              <a:ext cx="10" cy="14"/>
            </a:xfrm>
            <a:custGeom>
              <a:avLst/>
              <a:gdLst>
                <a:gd name="T0" fmla="*/ 10 w 10"/>
                <a:gd name="T1" fmla="*/ 13 h 14"/>
                <a:gd name="T2" fmla="*/ 9 w 10"/>
                <a:gd name="T3" fmla="*/ 14 h 14"/>
                <a:gd name="T4" fmla="*/ 0 w 10"/>
                <a:gd name="T5" fmla="*/ 1 h 14"/>
                <a:gd name="T6" fmla="*/ 1 w 10"/>
                <a:gd name="T7" fmla="*/ 0 h 14"/>
                <a:gd name="T8" fmla="*/ 10 w 10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0" y="13"/>
                  </a:moveTo>
                  <a:lnTo>
                    <a:pt x="9" y="14"/>
                  </a:lnTo>
                  <a:lnTo>
                    <a:pt x="0" y="1"/>
                  </a:lnTo>
                  <a:lnTo>
                    <a:pt x="1" y="0"/>
                  </a:lnTo>
                  <a:lnTo>
                    <a:pt x="10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0" name="Rectangle 8456"/>
            <p:cNvSpPr>
              <a:spLocks noChangeArrowheads="1"/>
            </p:cNvSpPr>
            <p:nvPr/>
          </p:nvSpPr>
          <p:spPr bwMode="auto">
            <a:xfrm>
              <a:off x="1207" y="1655"/>
              <a:ext cx="16" cy="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1" name="Freeform 8457"/>
            <p:cNvSpPr>
              <a:spLocks noEditPoints="1"/>
            </p:cNvSpPr>
            <p:nvPr/>
          </p:nvSpPr>
          <p:spPr bwMode="auto">
            <a:xfrm>
              <a:off x="1205" y="1662"/>
              <a:ext cx="16" cy="19"/>
            </a:xfrm>
            <a:custGeom>
              <a:avLst/>
              <a:gdLst>
                <a:gd name="T0" fmla="*/ 1 w 16"/>
                <a:gd name="T1" fmla="*/ 13 h 19"/>
                <a:gd name="T2" fmla="*/ 10 w 16"/>
                <a:gd name="T3" fmla="*/ 3 h 19"/>
                <a:gd name="T4" fmla="*/ 12 w 16"/>
                <a:gd name="T5" fmla="*/ 4 h 19"/>
                <a:gd name="T6" fmla="*/ 8 w 16"/>
                <a:gd name="T7" fmla="*/ 19 h 19"/>
                <a:gd name="T8" fmla="*/ 6 w 16"/>
                <a:gd name="T9" fmla="*/ 18 h 19"/>
                <a:gd name="T10" fmla="*/ 1 w 16"/>
                <a:gd name="T11" fmla="*/ 13 h 19"/>
                <a:gd name="T12" fmla="*/ 0 w 16"/>
                <a:gd name="T13" fmla="*/ 8 h 19"/>
                <a:gd name="T14" fmla="*/ 15 w 16"/>
                <a:gd name="T15" fmla="*/ 7 h 19"/>
                <a:gd name="T16" fmla="*/ 15 w 16"/>
                <a:gd name="T17" fmla="*/ 8 h 19"/>
                <a:gd name="T18" fmla="*/ 1 w 16"/>
                <a:gd name="T19" fmla="*/ 13 h 19"/>
                <a:gd name="T20" fmla="*/ 1 w 16"/>
                <a:gd name="T21" fmla="*/ 12 h 19"/>
                <a:gd name="T22" fmla="*/ 0 w 16"/>
                <a:gd name="T23" fmla="*/ 8 h 19"/>
                <a:gd name="T24" fmla="*/ 6 w 16"/>
                <a:gd name="T25" fmla="*/ 0 h 19"/>
                <a:gd name="T26" fmla="*/ 16 w 16"/>
                <a:gd name="T27" fmla="*/ 10 h 19"/>
                <a:gd name="T28" fmla="*/ 15 w 16"/>
                <a:gd name="T29" fmla="*/ 11 h 19"/>
                <a:gd name="T30" fmla="*/ 0 w 16"/>
                <a:gd name="T31" fmla="*/ 8 h 19"/>
                <a:gd name="T32" fmla="*/ 1 w 16"/>
                <a:gd name="T33" fmla="*/ 6 h 19"/>
                <a:gd name="T34" fmla="*/ 6 w 16"/>
                <a:gd name="T35" fmla="*/ 0 h 19"/>
                <a:gd name="T36" fmla="*/ 12 w 16"/>
                <a:gd name="T37" fmla="*/ 15 h 19"/>
                <a:gd name="T38" fmla="*/ 10 w 16"/>
                <a:gd name="T39" fmla="*/ 15 h 19"/>
                <a:gd name="T40" fmla="*/ 6 w 16"/>
                <a:gd name="T41" fmla="*/ 0 h 19"/>
                <a:gd name="T42" fmla="*/ 8 w 16"/>
                <a:gd name="T43" fmla="*/ 0 h 19"/>
                <a:gd name="T44" fmla="*/ 12 w 16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9">
                  <a:moveTo>
                    <a:pt x="1" y="13"/>
                  </a:moveTo>
                  <a:lnTo>
                    <a:pt x="10" y="3"/>
                  </a:lnTo>
                  <a:lnTo>
                    <a:pt x="12" y="4"/>
                  </a:lnTo>
                  <a:lnTo>
                    <a:pt x="8" y="19"/>
                  </a:lnTo>
                  <a:lnTo>
                    <a:pt x="6" y="18"/>
                  </a:lnTo>
                  <a:lnTo>
                    <a:pt x="1" y="13"/>
                  </a:lnTo>
                  <a:close/>
                  <a:moveTo>
                    <a:pt x="0" y="8"/>
                  </a:moveTo>
                  <a:lnTo>
                    <a:pt x="15" y="7"/>
                  </a:lnTo>
                  <a:lnTo>
                    <a:pt x="15" y="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close/>
                  <a:moveTo>
                    <a:pt x="6" y="0"/>
                  </a:moveTo>
                  <a:lnTo>
                    <a:pt x="16" y="10"/>
                  </a:lnTo>
                  <a:lnTo>
                    <a:pt x="15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6" y="0"/>
                  </a:lnTo>
                  <a:close/>
                  <a:moveTo>
                    <a:pt x="12" y="15"/>
                  </a:moveTo>
                  <a:lnTo>
                    <a:pt x="10" y="15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2" name="Rectangle 8458"/>
            <p:cNvSpPr>
              <a:spLocks noChangeArrowheads="1"/>
            </p:cNvSpPr>
            <p:nvPr/>
          </p:nvSpPr>
          <p:spPr bwMode="auto">
            <a:xfrm>
              <a:off x="1207" y="1673"/>
              <a:ext cx="1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3" name="Freeform 8459"/>
            <p:cNvSpPr>
              <a:spLocks/>
            </p:cNvSpPr>
            <p:nvPr/>
          </p:nvSpPr>
          <p:spPr bwMode="auto">
            <a:xfrm>
              <a:off x="1209" y="1669"/>
              <a:ext cx="10" cy="14"/>
            </a:xfrm>
            <a:custGeom>
              <a:avLst/>
              <a:gdLst>
                <a:gd name="T0" fmla="*/ 10 w 10"/>
                <a:gd name="T1" fmla="*/ 13 h 14"/>
                <a:gd name="T2" fmla="*/ 9 w 10"/>
                <a:gd name="T3" fmla="*/ 14 h 14"/>
                <a:gd name="T4" fmla="*/ 0 w 10"/>
                <a:gd name="T5" fmla="*/ 1 h 14"/>
                <a:gd name="T6" fmla="*/ 2 w 10"/>
                <a:gd name="T7" fmla="*/ 0 h 14"/>
                <a:gd name="T8" fmla="*/ 10 w 10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0" y="13"/>
                  </a:moveTo>
                  <a:lnTo>
                    <a:pt x="9" y="14"/>
                  </a:lnTo>
                  <a:lnTo>
                    <a:pt x="0" y="1"/>
                  </a:lnTo>
                  <a:lnTo>
                    <a:pt x="2" y="0"/>
                  </a:lnTo>
                  <a:lnTo>
                    <a:pt x="10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4" name="Freeform 8460"/>
            <p:cNvSpPr>
              <a:spLocks/>
            </p:cNvSpPr>
            <p:nvPr/>
          </p:nvSpPr>
          <p:spPr bwMode="auto">
            <a:xfrm>
              <a:off x="1209" y="1648"/>
              <a:ext cx="10" cy="14"/>
            </a:xfrm>
            <a:custGeom>
              <a:avLst/>
              <a:gdLst>
                <a:gd name="T0" fmla="*/ 9 w 10"/>
                <a:gd name="T1" fmla="*/ 0 h 14"/>
                <a:gd name="T2" fmla="*/ 10 w 10"/>
                <a:gd name="T3" fmla="*/ 1 h 14"/>
                <a:gd name="T4" fmla="*/ 2 w 10"/>
                <a:gd name="T5" fmla="*/ 14 h 14"/>
                <a:gd name="T6" fmla="*/ 0 w 10"/>
                <a:gd name="T7" fmla="*/ 13 h 14"/>
                <a:gd name="T8" fmla="*/ 9 w 10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9" y="0"/>
                  </a:moveTo>
                  <a:lnTo>
                    <a:pt x="10" y="1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5" name="Rectangle 8461"/>
            <p:cNvSpPr>
              <a:spLocks noChangeArrowheads="1"/>
            </p:cNvSpPr>
            <p:nvPr/>
          </p:nvSpPr>
          <p:spPr bwMode="auto">
            <a:xfrm>
              <a:off x="764" y="1669"/>
              <a:ext cx="418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6" name="Rectangle 8462"/>
            <p:cNvSpPr>
              <a:spLocks noChangeArrowheads="1"/>
            </p:cNvSpPr>
            <p:nvPr/>
          </p:nvSpPr>
          <p:spPr bwMode="auto">
            <a:xfrm>
              <a:off x="757" y="2639"/>
              <a:ext cx="15" cy="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7" name="Rectangle 8463"/>
            <p:cNvSpPr>
              <a:spLocks noChangeArrowheads="1"/>
            </p:cNvSpPr>
            <p:nvPr/>
          </p:nvSpPr>
          <p:spPr bwMode="auto">
            <a:xfrm>
              <a:off x="1326" y="2069"/>
              <a:ext cx="17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8" name="Rectangle 8464"/>
            <p:cNvSpPr>
              <a:spLocks noChangeArrowheads="1"/>
            </p:cNvSpPr>
            <p:nvPr/>
          </p:nvSpPr>
          <p:spPr bwMode="auto">
            <a:xfrm>
              <a:off x="1234" y="2487"/>
              <a:ext cx="109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19" name="Rectangle 8465"/>
            <p:cNvSpPr>
              <a:spLocks noChangeArrowheads="1"/>
            </p:cNvSpPr>
            <p:nvPr/>
          </p:nvSpPr>
          <p:spPr bwMode="auto">
            <a:xfrm>
              <a:off x="1335" y="2077"/>
              <a:ext cx="15" cy="4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0" name="Rectangle 8466"/>
            <p:cNvSpPr>
              <a:spLocks noChangeArrowheads="1"/>
            </p:cNvSpPr>
            <p:nvPr/>
          </p:nvSpPr>
          <p:spPr bwMode="auto">
            <a:xfrm>
              <a:off x="1400" y="2286"/>
              <a:ext cx="16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1" name="Rectangle 8467"/>
            <p:cNvSpPr>
              <a:spLocks noChangeArrowheads="1"/>
            </p:cNvSpPr>
            <p:nvPr/>
          </p:nvSpPr>
          <p:spPr bwMode="auto">
            <a:xfrm>
              <a:off x="1445" y="2077"/>
              <a:ext cx="15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2" name="Rectangle 8468"/>
            <p:cNvSpPr>
              <a:spLocks noChangeArrowheads="1"/>
            </p:cNvSpPr>
            <p:nvPr/>
          </p:nvSpPr>
          <p:spPr bwMode="auto">
            <a:xfrm>
              <a:off x="1400" y="2077"/>
              <a:ext cx="16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3" name="Rectangle 8469"/>
            <p:cNvSpPr>
              <a:spLocks noChangeArrowheads="1"/>
            </p:cNvSpPr>
            <p:nvPr/>
          </p:nvSpPr>
          <p:spPr bwMode="auto">
            <a:xfrm>
              <a:off x="1343" y="2487"/>
              <a:ext cx="65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4" name="Rectangle 8470"/>
            <p:cNvSpPr>
              <a:spLocks noChangeArrowheads="1"/>
            </p:cNvSpPr>
            <p:nvPr/>
          </p:nvSpPr>
          <p:spPr bwMode="auto">
            <a:xfrm>
              <a:off x="1343" y="2069"/>
              <a:ext cx="65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5" name="Rectangle 8471"/>
            <p:cNvSpPr>
              <a:spLocks noChangeArrowheads="1"/>
            </p:cNvSpPr>
            <p:nvPr/>
          </p:nvSpPr>
          <p:spPr bwMode="auto">
            <a:xfrm>
              <a:off x="1174" y="2546"/>
              <a:ext cx="16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6" name="Rectangle 8472"/>
            <p:cNvSpPr>
              <a:spLocks noChangeArrowheads="1"/>
            </p:cNvSpPr>
            <p:nvPr/>
          </p:nvSpPr>
          <p:spPr bwMode="auto">
            <a:xfrm>
              <a:off x="1407" y="2045"/>
              <a:ext cx="16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7" name="Rectangle 8473"/>
            <p:cNvSpPr>
              <a:spLocks noChangeArrowheads="1"/>
            </p:cNvSpPr>
            <p:nvPr/>
          </p:nvSpPr>
          <p:spPr bwMode="auto">
            <a:xfrm>
              <a:off x="1404" y="2045"/>
              <a:ext cx="15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8" name="Rectangle 8474"/>
            <p:cNvSpPr>
              <a:spLocks noChangeArrowheads="1"/>
            </p:cNvSpPr>
            <p:nvPr/>
          </p:nvSpPr>
          <p:spPr bwMode="auto">
            <a:xfrm>
              <a:off x="1401" y="2045"/>
              <a:ext cx="15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29" name="Rectangle 8475"/>
            <p:cNvSpPr>
              <a:spLocks noChangeArrowheads="1"/>
            </p:cNvSpPr>
            <p:nvPr/>
          </p:nvSpPr>
          <p:spPr bwMode="auto">
            <a:xfrm>
              <a:off x="1400" y="2045"/>
              <a:ext cx="16" cy="4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0" name="Rectangle 8476"/>
            <p:cNvSpPr>
              <a:spLocks noChangeArrowheads="1"/>
            </p:cNvSpPr>
            <p:nvPr/>
          </p:nvSpPr>
          <p:spPr bwMode="auto">
            <a:xfrm>
              <a:off x="1422" y="2045"/>
              <a:ext cx="16" cy="4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1" name="Freeform 8477"/>
            <p:cNvSpPr>
              <a:spLocks noEditPoints="1"/>
            </p:cNvSpPr>
            <p:nvPr/>
          </p:nvSpPr>
          <p:spPr bwMode="auto">
            <a:xfrm>
              <a:off x="1415" y="2037"/>
              <a:ext cx="22" cy="490"/>
            </a:xfrm>
            <a:custGeom>
              <a:avLst/>
              <a:gdLst>
                <a:gd name="T0" fmla="*/ 14 w 22"/>
                <a:gd name="T1" fmla="*/ 0 h 490"/>
                <a:gd name="T2" fmla="*/ 22 w 22"/>
                <a:gd name="T3" fmla="*/ 8 h 490"/>
                <a:gd name="T4" fmla="*/ 22 w 22"/>
                <a:gd name="T5" fmla="*/ 490 h 490"/>
                <a:gd name="T6" fmla="*/ 6 w 22"/>
                <a:gd name="T7" fmla="*/ 490 h 490"/>
                <a:gd name="T8" fmla="*/ 6 w 22"/>
                <a:gd name="T9" fmla="*/ 8 h 490"/>
                <a:gd name="T10" fmla="*/ 14 w 22"/>
                <a:gd name="T11" fmla="*/ 0 h 490"/>
                <a:gd name="T12" fmla="*/ 0 w 22"/>
                <a:gd name="T13" fmla="*/ 0 h 490"/>
                <a:gd name="T14" fmla="*/ 14 w 22"/>
                <a:gd name="T15" fmla="*/ 0 h 490"/>
                <a:gd name="T16" fmla="*/ 14 w 22"/>
                <a:gd name="T17" fmla="*/ 15 h 490"/>
                <a:gd name="T18" fmla="*/ 0 w 22"/>
                <a:gd name="T19" fmla="*/ 15 h 490"/>
                <a:gd name="T20" fmla="*/ 0 w 22"/>
                <a:gd name="T21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90">
                  <a:moveTo>
                    <a:pt x="14" y="0"/>
                  </a:moveTo>
                  <a:lnTo>
                    <a:pt x="22" y="8"/>
                  </a:lnTo>
                  <a:lnTo>
                    <a:pt x="22" y="490"/>
                  </a:lnTo>
                  <a:lnTo>
                    <a:pt x="6" y="490"/>
                  </a:lnTo>
                  <a:lnTo>
                    <a:pt x="6" y="8"/>
                  </a:lnTo>
                  <a:lnTo>
                    <a:pt x="14" y="0"/>
                  </a:lnTo>
                  <a:close/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2" name="Freeform 8478"/>
            <p:cNvSpPr>
              <a:spLocks noEditPoints="1"/>
            </p:cNvSpPr>
            <p:nvPr/>
          </p:nvSpPr>
          <p:spPr bwMode="auto">
            <a:xfrm>
              <a:off x="1404" y="2038"/>
              <a:ext cx="18" cy="16"/>
            </a:xfrm>
            <a:custGeom>
              <a:avLst/>
              <a:gdLst>
                <a:gd name="T0" fmla="*/ 13 w 18"/>
                <a:gd name="T1" fmla="*/ 15 h 16"/>
                <a:gd name="T2" fmla="*/ 3 w 18"/>
                <a:gd name="T3" fmla="*/ 5 h 16"/>
                <a:gd name="T4" fmla="*/ 4 w 18"/>
                <a:gd name="T5" fmla="*/ 4 h 16"/>
                <a:gd name="T6" fmla="*/ 18 w 18"/>
                <a:gd name="T7" fmla="*/ 9 h 16"/>
                <a:gd name="T8" fmla="*/ 18 w 18"/>
                <a:gd name="T9" fmla="*/ 10 h 16"/>
                <a:gd name="T10" fmla="*/ 13 w 18"/>
                <a:gd name="T11" fmla="*/ 15 h 16"/>
                <a:gd name="T12" fmla="*/ 7 w 18"/>
                <a:gd name="T13" fmla="*/ 16 h 16"/>
                <a:gd name="T14" fmla="*/ 7 w 18"/>
                <a:gd name="T15" fmla="*/ 1 h 16"/>
                <a:gd name="T16" fmla="*/ 8 w 18"/>
                <a:gd name="T17" fmla="*/ 1 h 16"/>
                <a:gd name="T18" fmla="*/ 13 w 18"/>
                <a:gd name="T19" fmla="*/ 15 h 16"/>
                <a:gd name="T20" fmla="*/ 12 w 18"/>
                <a:gd name="T21" fmla="*/ 16 h 16"/>
                <a:gd name="T22" fmla="*/ 7 w 18"/>
                <a:gd name="T23" fmla="*/ 16 h 16"/>
                <a:gd name="T24" fmla="*/ 0 w 18"/>
                <a:gd name="T25" fmla="*/ 10 h 16"/>
                <a:gd name="T26" fmla="*/ 10 w 18"/>
                <a:gd name="T27" fmla="*/ 0 h 16"/>
                <a:gd name="T28" fmla="*/ 11 w 18"/>
                <a:gd name="T29" fmla="*/ 1 h 16"/>
                <a:gd name="T30" fmla="*/ 7 w 18"/>
                <a:gd name="T31" fmla="*/ 16 h 16"/>
                <a:gd name="T32" fmla="*/ 6 w 18"/>
                <a:gd name="T33" fmla="*/ 15 h 16"/>
                <a:gd name="T34" fmla="*/ 0 w 18"/>
                <a:gd name="T35" fmla="*/ 10 h 16"/>
                <a:gd name="T36" fmla="*/ 14 w 18"/>
                <a:gd name="T37" fmla="*/ 4 h 16"/>
                <a:gd name="T38" fmla="*/ 15 w 18"/>
                <a:gd name="T39" fmla="*/ 5 h 16"/>
                <a:gd name="T40" fmla="*/ 0 w 18"/>
                <a:gd name="T41" fmla="*/ 10 h 16"/>
                <a:gd name="T42" fmla="*/ 0 w 18"/>
                <a:gd name="T43" fmla="*/ 9 h 16"/>
                <a:gd name="T44" fmla="*/ 14 w 18"/>
                <a:gd name="T4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6">
                  <a:moveTo>
                    <a:pt x="13" y="15"/>
                  </a:moveTo>
                  <a:lnTo>
                    <a:pt x="3" y="5"/>
                  </a:lnTo>
                  <a:lnTo>
                    <a:pt x="4" y="4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3" y="15"/>
                  </a:lnTo>
                  <a:close/>
                  <a:moveTo>
                    <a:pt x="7" y="16"/>
                  </a:moveTo>
                  <a:lnTo>
                    <a:pt x="7" y="1"/>
                  </a:lnTo>
                  <a:lnTo>
                    <a:pt x="8" y="1"/>
                  </a:lnTo>
                  <a:lnTo>
                    <a:pt x="13" y="15"/>
                  </a:lnTo>
                  <a:lnTo>
                    <a:pt x="12" y="16"/>
                  </a:lnTo>
                  <a:lnTo>
                    <a:pt x="7" y="16"/>
                  </a:lnTo>
                  <a:close/>
                  <a:moveTo>
                    <a:pt x="0" y="10"/>
                  </a:moveTo>
                  <a:lnTo>
                    <a:pt x="10" y="0"/>
                  </a:lnTo>
                  <a:lnTo>
                    <a:pt x="11" y="1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0" y="10"/>
                  </a:lnTo>
                  <a:close/>
                  <a:moveTo>
                    <a:pt x="14" y="4"/>
                  </a:moveTo>
                  <a:lnTo>
                    <a:pt x="15" y="5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4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3" name="Freeform 8479"/>
            <p:cNvSpPr>
              <a:spLocks noEditPoints="1"/>
            </p:cNvSpPr>
            <p:nvPr/>
          </p:nvSpPr>
          <p:spPr bwMode="auto">
            <a:xfrm>
              <a:off x="1403" y="2037"/>
              <a:ext cx="11" cy="15"/>
            </a:xfrm>
            <a:custGeom>
              <a:avLst/>
              <a:gdLst>
                <a:gd name="T0" fmla="*/ 6 w 11"/>
                <a:gd name="T1" fmla="*/ 0 h 15"/>
                <a:gd name="T2" fmla="*/ 11 w 11"/>
                <a:gd name="T3" fmla="*/ 13 h 15"/>
                <a:gd name="T4" fmla="*/ 10 w 11"/>
                <a:gd name="T5" fmla="*/ 14 h 15"/>
                <a:gd name="T6" fmla="*/ 0 w 11"/>
                <a:gd name="T7" fmla="*/ 3 h 15"/>
                <a:gd name="T8" fmla="*/ 0 w 11"/>
                <a:gd name="T9" fmla="*/ 2 h 15"/>
                <a:gd name="T10" fmla="*/ 6 w 11"/>
                <a:gd name="T11" fmla="*/ 0 h 15"/>
                <a:gd name="T12" fmla="*/ 8 w 11"/>
                <a:gd name="T13" fmla="*/ 15 h 15"/>
                <a:gd name="T14" fmla="*/ 6 w 11"/>
                <a:gd name="T15" fmla="*/ 15 h 15"/>
                <a:gd name="T16" fmla="*/ 6 w 11"/>
                <a:gd name="T17" fmla="*/ 0 h 15"/>
                <a:gd name="T18" fmla="*/ 8 w 11"/>
                <a:gd name="T19" fmla="*/ 0 h 15"/>
                <a:gd name="T20" fmla="*/ 8 w 11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11" y="13"/>
                  </a:lnTo>
                  <a:lnTo>
                    <a:pt x="10" y="14"/>
                  </a:lnTo>
                  <a:lnTo>
                    <a:pt x="0" y="3"/>
                  </a:lnTo>
                  <a:lnTo>
                    <a:pt x="0" y="2"/>
                  </a:lnTo>
                  <a:lnTo>
                    <a:pt x="6" y="0"/>
                  </a:lnTo>
                  <a:close/>
                  <a:moveTo>
                    <a:pt x="8" y="15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4" name="Freeform 8480"/>
            <p:cNvSpPr>
              <a:spLocks/>
            </p:cNvSpPr>
            <p:nvPr/>
          </p:nvSpPr>
          <p:spPr bwMode="auto">
            <a:xfrm>
              <a:off x="1423" y="2039"/>
              <a:ext cx="13" cy="12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1 h 12"/>
                <a:gd name="T4" fmla="*/ 12 w 13"/>
                <a:gd name="T5" fmla="*/ 0 h 12"/>
                <a:gd name="T6" fmla="*/ 13 w 13"/>
                <a:gd name="T7" fmla="*/ 1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5" name="Rectangle 8481"/>
            <p:cNvSpPr>
              <a:spLocks noChangeArrowheads="1"/>
            </p:cNvSpPr>
            <p:nvPr/>
          </p:nvSpPr>
          <p:spPr bwMode="auto">
            <a:xfrm>
              <a:off x="1415" y="2519"/>
              <a:ext cx="1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6" name="Freeform 8482"/>
            <p:cNvSpPr>
              <a:spLocks noEditPoints="1"/>
            </p:cNvSpPr>
            <p:nvPr/>
          </p:nvSpPr>
          <p:spPr bwMode="auto">
            <a:xfrm>
              <a:off x="1404" y="2518"/>
              <a:ext cx="18" cy="15"/>
            </a:xfrm>
            <a:custGeom>
              <a:avLst/>
              <a:gdLst>
                <a:gd name="T0" fmla="*/ 4 w 18"/>
                <a:gd name="T1" fmla="*/ 1 h 15"/>
                <a:gd name="T2" fmla="*/ 15 w 18"/>
                <a:gd name="T3" fmla="*/ 10 h 15"/>
                <a:gd name="T4" fmla="*/ 14 w 18"/>
                <a:gd name="T5" fmla="*/ 12 h 15"/>
                <a:gd name="T6" fmla="*/ 0 w 18"/>
                <a:gd name="T7" fmla="*/ 7 h 15"/>
                <a:gd name="T8" fmla="*/ 0 w 18"/>
                <a:gd name="T9" fmla="*/ 5 h 15"/>
                <a:gd name="T10" fmla="*/ 4 w 18"/>
                <a:gd name="T11" fmla="*/ 1 h 15"/>
                <a:gd name="T12" fmla="*/ 14 w 18"/>
                <a:gd name="T13" fmla="*/ 0 h 15"/>
                <a:gd name="T14" fmla="*/ 13 w 18"/>
                <a:gd name="T15" fmla="*/ 14 h 15"/>
                <a:gd name="T16" fmla="*/ 11 w 18"/>
                <a:gd name="T17" fmla="*/ 15 h 15"/>
                <a:gd name="T18" fmla="*/ 4 w 18"/>
                <a:gd name="T19" fmla="*/ 1 h 15"/>
                <a:gd name="T20" fmla="*/ 6 w 18"/>
                <a:gd name="T21" fmla="*/ 0 h 15"/>
                <a:gd name="T22" fmla="*/ 14 w 18"/>
                <a:gd name="T23" fmla="*/ 0 h 15"/>
                <a:gd name="T24" fmla="*/ 18 w 18"/>
                <a:gd name="T25" fmla="*/ 5 h 15"/>
                <a:gd name="T26" fmla="*/ 6 w 18"/>
                <a:gd name="T27" fmla="*/ 14 h 15"/>
                <a:gd name="T28" fmla="*/ 5 w 18"/>
                <a:gd name="T29" fmla="*/ 13 h 15"/>
                <a:gd name="T30" fmla="*/ 14 w 18"/>
                <a:gd name="T31" fmla="*/ 0 h 15"/>
                <a:gd name="T32" fmla="*/ 15 w 18"/>
                <a:gd name="T33" fmla="*/ 1 h 15"/>
                <a:gd name="T34" fmla="*/ 18 w 18"/>
                <a:gd name="T35" fmla="*/ 5 h 15"/>
                <a:gd name="T36" fmla="*/ 4 w 18"/>
                <a:gd name="T37" fmla="*/ 12 h 15"/>
                <a:gd name="T38" fmla="*/ 3 w 18"/>
                <a:gd name="T39" fmla="*/ 10 h 15"/>
                <a:gd name="T40" fmla="*/ 18 w 18"/>
                <a:gd name="T41" fmla="*/ 5 h 15"/>
                <a:gd name="T42" fmla="*/ 18 w 18"/>
                <a:gd name="T43" fmla="*/ 7 h 15"/>
                <a:gd name="T44" fmla="*/ 4 w 18"/>
                <a:gd name="T4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5">
                  <a:moveTo>
                    <a:pt x="4" y="1"/>
                  </a:moveTo>
                  <a:lnTo>
                    <a:pt x="15" y="10"/>
                  </a:lnTo>
                  <a:lnTo>
                    <a:pt x="14" y="12"/>
                  </a:lnTo>
                  <a:lnTo>
                    <a:pt x="0" y="7"/>
                  </a:lnTo>
                  <a:lnTo>
                    <a:pt x="0" y="5"/>
                  </a:lnTo>
                  <a:lnTo>
                    <a:pt x="4" y="1"/>
                  </a:lnTo>
                  <a:close/>
                  <a:moveTo>
                    <a:pt x="14" y="0"/>
                  </a:moveTo>
                  <a:lnTo>
                    <a:pt x="13" y="14"/>
                  </a:lnTo>
                  <a:lnTo>
                    <a:pt x="11" y="15"/>
                  </a:lnTo>
                  <a:lnTo>
                    <a:pt x="4" y="1"/>
                  </a:lnTo>
                  <a:lnTo>
                    <a:pt x="6" y="0"/>
                  </a:lnTo>
                  <a:lnTo>
                    <a:pt x="14" y="0"/>
                  </a:lnTo>
                  <a:close/>
                  <a:moveTo>
                    <a:pt x="18" y="5"/>
                  </a:moveTo>
                  <a:lnTo>
                    <a:pt x="6" y="14"/>
                  </a:lnTo>
                  <a:lnTo>
                    <a:pt x="5" y="13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8" y="5"/>
                  </a:lnTo>
                  <a:close/>
                  <a:moveTo>
                    <a:pt x="4" y="12"/>
                  </a:moveTo>
                  <a:lnTo>
                    <a:pt x="3" y="10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4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7" name="Rectangle 8483"/>
            <p:cNvSpPr>
              <a:spLocks noChangeArrowheads="1"/>
            </p:cNvSpPr>
            <p:nvPr/>
          </p:nvSpPr>
          <p:spPr bwMode="auto">
            <a:xfrm>
              <a:off x="1409" y="2519"/>
              <a:ext cx="2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8" name="Freeform 8484"/>
            <p:cNvSpPr>
              <a:spLocks/>
            </p:cNvSpPr>
            <p:nvPr/>
          </p:nvSpPr>
          <p:spPr bwMode="auto">
            <a:xfrm>
              <a:off x="1403" y="252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11 h 12"/>
                <a:gd name="T4" fmla="*/ 10 w 11"/>
                <a:gd name="T5" fmla="*/ 0 h 12"/>
                <a:gd name="T6" fmla="*/ 11 w 11"/>
                <a:gd name="T7" fmla="*/ 1 h 12"/>
                <a:gd name="T8" fmla="*/ 0 w 1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12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39" name="Freeform 8485"/>
            <p:cNvSpPr>
              <a:spLocks/>
            </p:cNvSpPr>
            <p:nvPr/>
          </p:nvSpPr>
          <p:spPr bwMode="auto">
            <a:xfrm>
              <a:off x="1423" y="2521"/>
              <a:ext cx="13" cy="12"/>
            </a:xfrm>
            <a:custGeom>
              <a:avLst/>
              <a:gdLst>
                <a:gd name="T0" fmla="*/ 13 w 13"/>
                <a:gd name="T1" fmla="*/ 11 h 12"/>
                <a:gd name="T2" fmla="*/ 12 w 13"/>
                <a:gd name="T3" fmla="*/ 12 h 12"/>
                <a:gd name="T4" fmla="*/ 0 w 13"/>
                <a:gd name="T5" fmla="*/ 1 h 12"/>
                <a:gd name="T6" fmla="*/ 1 w 13"/>
                <a:gd name="T7" fmla="*/ 0 h 12"/>
                <a:gd name="T8" fmla="*/ 13 w 13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3" y="11"/>
                  </a:moveTo>
                  <a:lnTo>
                    <a:pt x="12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3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0" name="Rectangle 8486"/>
            <p:cNvSpPr>
              <a:spLocks noChangeArrowheads="1"/>
            </p:cNvSpPr>
            <p:nvPr/>
          </p:nvSpPr>
          <p:spPr bwMode="auto">
            <a:xfrm>
              <a:off x="973" y="3046"/>
              <a:ext cx="209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1" name="Rectangle 8487"/>
            <p:cNvSpPr>
              <a:spLocks noChangeArrowheads="1"/>
            </p:cNvSpPr>
            <p:nvPr/>
          </p:nvSpPr>
          <p:spPr bwMode="auto">
            <a:xfrm>
              <a:off x="731" y="3053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2" name="Rectangle 8488"/>
            <p:cNvSpPr>
              <a:spLocks noChangeArrowheads="1"/>
            </p:cNvSpPr>
            <p:nvPr/>
          </p:nvSpPr>
          <p:spPr bwMode="auto">
            <a:xfrm>
              <a:off x="731" y="3049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3" name="Rectangle 8489"/>
            <p:cNvSpPr>
              <a:spLocks noChangeArrowheads="1"/>
            </p:cNvSpPr>
            <p:nvPr/>
          </p:nvSpPr>
          <p:spPr bwMode="auto">
            <a:xfrm>
              <a:off x="731" y="3047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4" name="Rectangle 8490"/>
            <p:cNvSpPr>
              <a:spLocks noChangeArrowheads="1"/>
            </p:cNvSpPr>
            <p:nvPr/>
          </p:nvSpPr>
          <p:spPr bwMode="auto">
            <a:xfrm>
              <a:off x="733" y="3046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5" name="Rectangle 8491"/>
            <p:cNvSpPr>
              <a:spLocks noChangeArrowheads="1"/>
            </p:cNvSpPr>
            <p:nvPr/>
          </p:nvSpPr>
          <p:spPr bwMode="auto">
            <a:xfrm>
              <a:off x="733" y="3068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6" name="Freeform 8492"/>
            <p:cNvSpPr>
              <a:spLocks noEditPoints="1"/>
            </p:cNvSpPr>
            <p:nvPr/>
          </p:nvSpPr>
          <p:spPr bwMode="auto">
            <a:xfrm>
              <a:off x="724" y="3061"/>
              <a:ext cx="491" cy="22"/>
            </a:xfrm>
            <a:custGeom>
              <a:avLst/>
              <a:gdLst>
                <a:gd name="T0" fmla="*/ 0 w 491"/>
                <a:gd name="T1" fmla="*/ 14 h 22"/>
                <a:gd name="T2" fmla="*/ 7 w 491"/>
                <a:gd name="T3" fmla="*/ 6 h 22"/>
                <a:gd name="T4" fmla="*/ 491 w 491"/>
                <a:gd name="T5" fmla="*/ 6 h 22"/>
                <a:gd name="T6" fmla="*/ 491 w 491"/>
                <a:gd name="T7" fmla="*/ 22 h 22"/>
                <a:gd name="T8" fmla="*/ 7 w 491"/>
                <a:gd name="T9" fmla="*/ 22 h 22"/>
                <a:gd name="T10" fmla="*/ 0 w 491"/>
                <a:gd name="T11" fmla="*/ 14 h 22"/>
                <a:gd name="T12" fmla="*/ 15 w 491"/>
                <a:gd name="T13" fmla="*/ 0 h 22"/>
                <a:gd name="T14" fmla="*/ 15 w 491"/>
                <a:gd name="T15" fmla="*/ 14 h 22"/>
                <a:gd name="T16" fmla="*/ 0 w 491"/>
                <a:gd name="T17" fmla="*/ 14 h 22"/>
                <a:gd name="T18" fmla="*/ 0 w 491"/>
                <a:gd name="T19" fmla="*/ 0 h 22"/>
                <a:gd name="T20" fmla="*/ 15 w 491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2">
                  <a:moveTo>
                    <a:pt x="0" y="14"/>
                  </a:moveTo>
                  <a:lnTo>
                    <a:pt x="7" y="6"/>
                  </a:lnTo>
                  <a:lnTo>
                    <a:pt x="491" y="6"/>
                  </a:lnTo>
                  <a:lnTo>
                    <a:pt x="491" y="22"/>
                  </a:lnTo>
                  <a:lnTo>
                    <a:pt x="7" y="22"/>
                  </a:lnTo>
                  <a:lnTo>
                    <a:pt x="0" y="14"/>
                  </a:lnTo>
                  <a:close/>
                  <a:moveTo>
                    <a:pt x="15" y="0"/>
                  </a:moveTo>
                  <a:lnTo>
                    <a:pt x="15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7" name="Freeform 8493"/>
            <p:cNvSpPr>
              <a:spLocks noEditPoints="1"/>
            </p:cNvSpPr>
            <p:nvPr/>
          </p:nvSpPr>
          <p:spPr bwMode="auto">
            <a:xfrm>
              <a:off x="726" y="3049"/>
              <a:ext cx="15" cy="19"/>
            </a:xfrm>
            <a:custGeom>
              <a:avLst/>
              <a:gdLst>
                <a:gd name="T0" fmla="*/ 14 w 15"/>
                <a:gd name="T1" fmla="*/ 14 h 19"/>
                <a:gd name="T2" fmla="*/ 9 w 15"/>
                <a:gd name="T3" fmla="*/ 19 h 19"/>
                <a:gd name="T4" fmla="*/ 7 w 15"/>
                <a:gd name="T5" fmla="*/ 19 h 19"/>
                <a:gd name="T6" fmla="*/ 4 w 15"/>
                <a:gd name="T7" fmla="*/ 4 h 19"/>
                <a:gd name="T8" fmla="*/ 5 w 15"/>
                <a:gd name="T9" fmla="*/ 4 h 19"/>
                <a:gd name="T10" fmla="*/ 14 w 15"/>
                <a:gd name="T11" fmla="*/ 14 h 19"/>
                <a:gd name="T12" fmla="*/ 15 w 15"/>
                <a:gd name="T13" fmla="*/ 8 h 19"/>
                <a:gd name="T14" fmla="*/ 15 w 15"/>
                <a:gd name="T15" fmla="*/ 12 h 19"/>
                <a:gd name="T16" fmla="*/ 14 w 15"/>
                <a:gd name="T17" fmla="*/ 14 h 19"/>
                <a:gd name="T18" fmla="*/ 0 w 15"/>
                <a:gd name="T19" fmla="*/ 9 h 19"/>
                <a:gd name="T20" fmla="*/ 0 w 15"/>
                <a:gd name="T21" fmla="*/ 8 h 19"/>
                <a:gd name="T22" fmla="*/ 15 w 15"/>
                <a:gd name="T23" fmla="*/ 8 h 19"/>
                <a:gd name="T24" fmla="*/ 9 w 15"/>
                <a:gd name="T25" fmla="*/ 1 h 19"/>
                <a:gd name="T26" fmla="*/ 15 w 15"/>
                <a:gd name="T27" fmla="*/ 6 h 19"/>
                <a:gd name="T28" fmla="*/ 15 w 15"/>
                <a:gd name="T29" fmla="*/ 8 h 19"/>
                <a:gd name="T30" fmla="*/ 0 w 15"/>
                <a:gd name="T31" fmla="*/ 12 h 19"/>
                <a:gd name="T32" fmla="*/ 0 w 15"/>
                <a:gd name="T33" fmla="*/ 10 h 19"/>
                <a:gd name="T34" fmla="*/ 9 w 15"/>
                <a:gd name="T35" fmla="*/ 1 h 19"/>
                <a:gd name="T36" fmla="*/ 7 w 15"/>
                <a:gd name="T37" fmla="*/ 0 h 19"/>
                <a:gd name="T38" fmla="*/ 9 w 15"/>
                <a:gd name="T39" fmla="*/ 1 h 19"/>
                <a:gd name="T40" fmla="*/ 5 w 15"/>
                <a:gd name="T41" fmla="*/ 16 h 19"/>
                <a:gd name="T42" fmla="*/ 4 w 15"/>
                <a:gd name="T43" fmla="*/ 15 h 19"/>
                <a:gd name="T44" fmla="*/ 7 w 15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4" y="14"/>
                  </a:moveTo>
                  <a:lnTo>
                    <a:pt x="9" y="19"/>
                  </a:lnTo>
                  <a:lnTo>
                    <a:pt x="7" y="19"/>
                  </a:lnTo>
                  <a:lnTo>
                    <a:pt x="4" y="4"/>
                  </a:lnTo>
                  <a:lnTo>
                    <a:pt x="5" y="4"/>
                  </a:lnTo>
                  <a:lnTo>
                    <a:pt x="14" y="14"/>
                  </a:lnTo>
                  <a:close/>
                  <a:moveTo>
                    <a:pt x="15" y="8"/>
                  </a:moveTo>
                  <a:lnTo>
                    <a:pt x="15" y="12"/>
                  </a:lnTo>
                  <a:lnTo>
                    <a:pt x="14" y="14"/>
                  </a:lnTo>
                  <a:lnTo>
                    <a:pt x="0" y="9"/>
                  </a:lnTo>
                  <a:lnTo>
                    <a:pt x="0" y="8"/>
                  </a:lnTo>
                  <a:lnTo>
                    <a:pt x="15" y="8"/>
                  </a:lnTo>
                  <a:close/>
                  <a:moveTo>
                    <a:pt x="9" y="1"/>
                  </a:moveTo>
                  <a:lnTo>
                    <a:pt x="15" y="6"/>
                  </a:lnTo>
                  <a:lnTo>
                    <a:pt x="15" y="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9" y="1"/>
                  </a:lnTo>
                  <a:close/>
                  <a:moveTo>
                    <a:pt x="7" y="0"/>
                  </a:moveTo>
                  <a:lnTo>
                    <a:pt x="9" y="1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8" name="Freeform 8494"/>
            <p:cNvSpPr>
              <a:spLocks noEditPoints="1"/>
            </p:cNvSpPr>
            <p:nvPr/>
          </p:nvSpPr>
          <p:spPr bwMode="auto">
            <a:xfrm>
              <a:off x="724" y="3047"/>
              <a:ext cx="15" cy="14"/>
            </a:xfrm>
            <a:custGeom>
              <a:avLst/>
              <a:gdLst>
                <a:gd name="T0" fmla="*/ 0 w 15"/>
                <a:gd name="T1" fmla="*/ 7 h 14"/>
                <a:gd name="T2" fmla="*/ 3 w 15"/>
                <a:gd name="T3" fmla="*/ 1 h 14"/>
                <a:gd name="T4" fmla="*/ 4 w 15"/>
                <a:gd name="T5" fmla="*/ 0 h 14"/>
                <a:gd name="T6" fmla="*/ 13 w 15"/>
                <a:gd name="T7" fmla="*/ 13 h 14"/>
                <a:gd name="T8" fmla="*/ 12 w 15"/>
                <a:gd name="T9" fmla="*/ 14 h 14"/>
                <a:gd name="T10" fmla="*/ 0 w 15"/>
                <a:gd name="T11" fmla="*/ 7 h 14"/>
                <a:gd name="T12" fmla="*/ 0 w 15"/>
                <a:gd name="T13" fmla="*/ 10 h 14"/>
                <a:gd name="T14" fmla="*/ 0 w 15"/>
                <a:gd name="T15" fmla="*/ 7 h 14"/>
                <a:gd name="T16" fmla="*/ 15 w 15"/>
                <a:gd name="T17" fmla="*/ 7 h 14"/>
                <a:gd name="T18" fmla="*/ 15 w 15"/>
                <a:gd name="T19" fmla="*/ 10 h 14"/>
                <a:gd name="T20" fmla="*/ 0 w 15"/>
                <a:gd name="T2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4">
                  <a:moveTo>
                    <a:pt x="0" y="7"/>
                  </a:moveTo>
                  <a:lnTo>
                    <a:pt x="3" y="1"/>
                  </a:lnTo>
                  <a:lnTo>
                    <a:pt x="4" y="0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0" y="7"/>
                  </a:lnTo>
                  <a:close/>
                  <a:moveTo>
                    <a:pt x="0" y="10"/>
                  </a:moveTo>
                  <a:lnTo>
                    <a:pt x="0" y="7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49" name="Freeform 8495"/>
            <p:cNvSpPr>
              <a:spLocks/>
            </p:cNvSpPr>
            <p:nvPr/>
          </p:nvSpPr>
          <p:spPr bwMode="auto">
            <a:xfrm>
              <a:off x="727" y="3068"/>
              <a:ext cx="10" cy="14"/>
            </a:xfrm>
            <a:custGeom>
              <a:avLst/>
              <a:gdLst>
                <a:gd name="T0" fmla="*/ 1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1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0" name="Rectangle 8496"/>
            <p:cNvSpPr>
              <a:spLocks noChangeArrowheads="1"/>
            </p:cNvSpPr>
            <p:nvPr/>
          </p:nvSpPr>
          <p:spPr bwMode="auto">
            <a:xfrm>
              <a:off x="1207" y="3061"/>
              <a:ext cx="16" cy="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1" name="Freeform 8497"/>
            <p:cNvSpPr>
              <a:spLocks noEditPoints="1"/>
            </p:cNvSpPr>
            <p:nvPr/>
          </p:nvSpPr>
          <p:spPr bwMode="auto">
            <a:xfrm>
              <a:off x="1205" y="3049"/>
              <a:ext cx="16" cy="19"/>
            </a:xfrm>
            <a:custGeom>
              <a:avLst/>
              <a:gdLst>
                <a:gd name="T0" fmla="*/ 1 w 16"/>
                <a:gd name="T1" fmla="*/ 6 h 19"/>
                <a:gd name="T2" fmla="*/ 6 w 16"/>
                <a:gd name="T3" fmla="*/ 1 h 19"/>
                <a:gd name="T4" fmla="*/ 8 w 16"/>
                <a:gd name="T5" fmla="*/ 0 h 19"/>
                <a:gd name="T6" fmla="*/ 12 w 16"/>
                <a:gd name="T7" fmla="*/ 15 h 19"/>
                <a:gd name="T8" fmla="*/ 10 w 16"/>
                <a:gd name="T9" fmla="*/ 16 h 19"/>
                <a:gd name="T10" fmla="*/ 1 w 16"/>
                <a:gd name="T11" fmla="*/ 6 h 19"/>
                <a:gd name="T12" fmla="*/ 1 w 16"/>
                <a:gd name="T13" fmla="*/ 12 h 19"/>
                <a:gd name="T14" fmla="*/ 0 w 16"/>
                <a:gd name="T15" fmla="*/ 8 h 19"/>
                <a:gd name="T16" fmla="*/ 1 w 16"/>
                <a:gd name="T17" fmla="*/ 6 h 19"/>
                <a:gd name="T18" fmla="*/ 16 w 16"/>
                <a:gd name="T19" fmla="*/ 10 h 19"/>
                <a:gd name="T20" fmla="*/ 15 w 16"/>
                <a:gd name="T21" fmla="*/ 12 h 19"/>
                <a:gd name="T22" fmla="*/ 1 w 16"/>
                <a:gd name="T23" fmla="*/ 12 h 19"/>
                <a:gd name="T24" fmla="*/ 6 w 16"/>
                <a:gd name="T25" fmla="*/ 19 h 19"/>
                <a:gd name="T26" fmla="*/ 1 w 16"/>
                <a:gd name="T27" fmla="*/ 14 h 19"/>
                <a:gd name="T28" fmla="*/ 1 w 16"/>
                <a:gd name="T29" fmla="*/ 12 h 19"/>
                <a:gd name="T30" fmla="*/ 15 w 16"/>
                <a:gd name="T31" fmla="*/ 8 h 19"/>
                <a:gd name="T32" fmla="*/ 15 w 16"/>
                <a:gd name="T33" fmla="*/ 9 h 19"/>
                <a:gd name="T34" fmla="*/ 6 w 16"/>
                <a:gd name="T35" fmla="*/ 19 h 19"/>
                <a:gd name="T36" fmla="*/ 8 w 16"/>
                <a:gd name="T37" fmla="*/ 19 h 19"/>
                <a:gd name="T38" fmla="*/ 6 w 16"/>
                <a:gd name="T39" fmla="*/ 19 h 19"/>
                <a:gd name="T40" fmla="*/ 10 w 16"/>
                <a:gd name="T41" fmla="*/ 4 h 19"/>
                <a:gd name="T42" fmla="*/ 12 w 16"/>
                <a:gd name="T43" fmla="*/ 4 h 19"/>
                <a:gd name="T44" fmla="*/ 8 w 16"/>
                <a:gd name="T4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9">
                  <a:moveTo>
                    <a:pt x="1" y="6"/>
                  </a:moveTo>
                  <a:lnTo>
                    <a:pt x="6" y="1"/>
                  </a:lnTo>
                  <a:lnTo>
                    <a:pt x="8" y="0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1" y="6"/>
                  </a:lnTo>
                  <a:close/>
                  <a:moveTo>
                    <a:pt x="1" y="12"/>
                  </a:moveTo>
                  <a:lnTo>
                    <a:pt x="0" y="8"/>
                  </a:lnTo>
                  <a:lnTo>
                    <a:pt x="1" y="6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" y="12"/>
                  </a:lnTo>
                  <a:close/>
                  <a:moveTo>
                    <a:pt x="6" y="19"/>
                  </a:moveTo>
                  <a:lnTo>
                    <a:pt x="1" y="14"/>
                  </a:lnTo>
                  <a:lnTo>
                    <a:pt x="1" y="12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6" y="19"/>
                  </a:lnTo>
                  <a:close/>
                  <a:moveTo>
                    <a:pt x="8" y="19"/>
                  </a:moveTo>
                  <a:lnTo>
                    <a:pt x="6" y="19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8" y="1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2" name="Rectangle 8498"/>
            <p:cNvSpPr>
              <a:spLocks noChangeArrowheads="1"/>
            </p:cNvSpPr>
            <p:nvPr/>
          </p:nvSpPr>
          <p:spPr bwMode="auto">
            <a:xfrm>
              <a:off x="1207" y="3054"/>
              <a:ext cx="1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3" name="Freeform 8499"/>
            <p:cNvSpPr>
              <a:spLocks/>
            </p:cNvSpPr>
            <p:nvPr/>
          </p:nvSpPr>
          <p:spPr bwMode="auto">
            <a:xfrm>
              <a:off x="1209" y="3047"/>
              <a:ext cx="10" cy="14"/>
            </a:xfrm>
            <a:custGeom>
              <a:avLst/>
              <a:gdLst>
                <a:gd name="T0" fmla="*/ 2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2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2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4" name="Freeform 8500"/>
            <p:cNvSpPr>
              <a:spLocks/>
            </p:cNvSpPr>
            <p:nvPr/>
          </p:nvSpPr>
          <p:spPr bwMode="auto">
            <a:xfrm>
              <a:off x="1209" y="3068"/>
              <a:ext cx="10" cy="14"/>
            </a:xfrm>
            <a:custGeom>
              <a:avLst/>
              <a:gdLst>
                <a:gd name="T0" fmla="*/ 0 w 10"/>
                <a:gd name="T1" fmla="*/ 1 h 14"/>
                <a:gd name="T2" fmla="*/ 2 w 10"/>
                <a:gd name="T3" fmla="*/ 0 h 14"/>
                <a:gd name="T4" fmla="*/ 10 w 10"/>
                <a:gd name="T5" fmla="*/ 13 h 14"/>
                <a:gd name="T6" fmla="*/ 9 w 10"/>
                <a:gd name="T7" fmla="*/ 14 h 14"/>
                <a:gd name="T8" fmla="*/ 0 w 10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0" y="1"/>
                  </a:moveTo>
                  <a:lnTo>
                    <a:pt x="2" y="0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5" name="Rectangle 8501"/>
            <p:cNvSpPr>
              <a:spLocks noChangeArrowheads="1"/>
            </p:cNvSpPr>
            <p:nvPr/>
          </p:nvSpPr>
          <p:spPr bwMode="auto">
            <a:xfrm>
              <a:off x="731" y="2757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6" name="Rectangle 8502"/>
            <p:cNvSpPr>
              <a:spLocks noChangeArrowheads="1"/>
            </p:cNvSpPr>
            <p:nvPr/>
          </p:nvSpPr>
          <p:spPr bwMode="auto">
            <a:xfrm>
              <a:off x="731" y="2761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7" name="Rectangle 8503"/>
            <p:cNvSpPr>
              <a:spLocks noChangeArrowheads="1"/>
            </p:cNvSpPr>
            <p:nvPr/>
          </p:nvSpPr>
          <p:spPr bwMode="auto">
            <a:xfrm>
              <a:off x="731" y="2763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8" name="Rectangle 8504"/>
            <p:cNvSpPr>
              <a:spLocks noChangeArrowheads="1"/>
            </p:cNvSpPr>
            <p:nvPr/>
          </p:nvSpPr>
          <p:spPr bwMode="auto">
            <a:xfrm>
              <a:off x="733" y="2764"/>
              <a:ext cx="481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59" name="Rectangle 8505"/>
            <p:cNvSpPr>
              <a:spLocks noChangeArrowheads="1"/>
            </p:cNvSpPr>
            <p:nvPr/>
          </p:nvSpPr>
          <p:spPr bwMode="auto">
            <a:xfrm>
              <a:off x="733" y="2742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0" name="Freeform 8506"/>
            <p:cNvSpPr>
              <a:spLocks noEditPoints="1"/>
            </p:cNvSpPr>
            <p:nvPr/>
          </p:nvSpPr>
          <p:spPr bwMode="auto">
            <a:xfrm>
              <a:off x="724" y="2743"/>
              <a:ext cx="491" cy="22"/>
            </a:xfrm>
            <a:custGeom>
              <a:avLst/>
              <a:gdLst>
                <a:gd name="T0" fmla="*/ 0 w 491"/>
                <a:gd name="T1" fmla="*/ 8 h 22"/>
                <a:gd name="T2" fmla="*/ 7 w 491"/>
                <a:gd name="T3" fmla="*/ 0 h 22"/>
                <a:gd name="T4" fmla="*/ 491 w 491"/>
                <a:gd name="T5" fmla="*/ 0 h 22"/>
                <a:gd name="T6" fmla="*/ 491 w 491"/>
                <a:gd name="T7" fmla="*/ 16 h 22"/>
                <a:gd name="T8" fmla="*/ 7 w 491"/>
                <a:gd name="T9" fmla="*/ 16 h 22"/>
                <a:gd name="T10" fmla="*/ 0 w 491"/>
                <a:gd name="T11" fmla="*/ 8 h 22"/>
                <a:gd name="T12" fmla="*/ 0 w 491"/>
                <a:gd name="T13" fmla="*/ 22 h 22"/>
                <a:gd name="T14" fmla="*/ 0 w 491"/>
                <a:gd name="T15" fmla="*/ 8 h 22"/>
                <a:gd name="T16" fmla="*/ 15 w 491"/>
                <a:gd name="T17" fmla="*/ 8 h 22"/>
                <a:gd name="T18" fmla="*/ 15 w 491"/>
                <a:gd name="T19" fmla="*/ 22 h 22"/>
                <a:gd name="T20" fmla="*/ 0 w 491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2">
                  <a:moveTo>
                    <a:pt x="0" y="8"/>
                  </a:moveTo>
                  <a:lnTo>
                    <a:pt x="7" y="0"/>
                  </a:lnTo>
                  <a:lnTo>
                    <a:pt x="491" y="0"/>
                  </a:lnTo>
                  <a:lnTo>
                    <a:pt x="491" y="16"/>
                  </a:lnTo>
                  <a:lnTo>
                    <a:pt x="7" y="16"/>
                  </a:lnTo>
                  <a:lnTo>
                    <a:pt x="0" y="8"/>
                  </a:lnTo>
                  <a:close/>
                  <a:moveTo>
                    <a:pt x="0" y="22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1" name="Freeform 8507"/>
            <p:cNvSpPr>
              <a:spLocks noEditPoints="1"/>
            </p:cNvSpPr>
            <p:nvPr/>
          </p:nvSpPr>
          <p:spPr bwMode="auto">
            <a:xfrm>
              <a:off x="726" y="2757"/>
              <a:ext cx="15" cy="19"/>
            </a:xfrm>
            <a:custGeom>
              <a:avLst/>
              <a:gdLst>
                <a:gd name="T0" fmla="*/ 15 w 15"/>
                <a:gd name="T1" fmla="*/ 6 h 19"/>
                <a:gd name="T2" fmla="*/ 5 w 15"/>
                <a:gd name="T3" fmla="*/ 15 h 19"/>
                <a:gd name="T4" fmla="*/ 4 w 15"/>
                <a:gd name="T5" fmla="*/ 15 h 19"/>
                <a:gd name="T6" fmla="*/ 7 w 15"/>
                <a:gd name="T7" fmla="*/ 0 h 19"/>
                <a:gd name="T8" fmla="*/ 9 w 15"/>
                <a:gd name="T9" fmla="*/ 1 h 19"/>
                <a:gd name="T10" fmla="*/ 15 w 15"/>
                <a:gd name="T11" fmla="*/ 6 h 19"/>
                <a:gd name="T12" fmla="*/ 15 w 15"/>
                <a:gd name="T13" fmla="*/ 12 h 19"/>
                <a:gd name="T14" fmla="*/ 0 w 15"/>
                <a:gd name="T15" fmla="*/ 11 h 19"/>
                <a:gd name="T16" fmla="*/ 0 w 15"/>
                <a:gd name="T17" fmla="*/ 10 h 19"/>
                <a:gd name="T18" fmla="*/ 15 w 15"/>
                <a:gd name="T19" fmla="*/ 6 h 19"/>
                <a:gd name="T20" fmla="*/ 15 w 15"/>
                <a:gd name="T21" fmla="*/ 8 h 19"/>
                <a:gd name="T22" fmla="*/ 15 w 15"/>
                <a:gd name="T23" fmla="*/ 12 h 19"/>
                <a:gd name="T24" fmla="*/ 11 w 15"/>
                <a:gd name="T25" fmla="*/ 18 h 19"/>
                <a:gd name="T26" fmla="*/ 0 w 15"/>
                <a:gd name="T27" fmla="*/ 8 h 19"/>
                <a:gd name="T28" fmla="*/ 0 w 15"/>
                <a:gd name="T29" fmla="*/ 7 h 19"/>
                <a:gd name="T30" fmla="*/ 15 w 15"/>
                <a:gd name="T31" fmla="*/ 12 h 19"/>
                <a:gd name="T32" fmla="*/ 14 w 15"/>
                <a:gd name="T33" fmla="*/ 13 h 19"/>
                <a:gd name="T34" fmla="*/ 11 w 15"/>
                <a:gd name="T35" fmla="*/ 18 h 19"/>
                <a:gd name="T36" fmla="*/ 2 w 15"/>
                <a:gd name="T37" fmla="*/ 5 h 19"/>
                <a:gd name="T38" fmla="*/ 4 w 15"/>
                <a:gd name="T39" fmla="*/ 4 h 19"/>
                <a:gd name="T40" fmla="*/ 11 w 15"/>
                <a:gd name="T41" fmla="*/ 18 h 19"/>
                <a:gd name="T42" fmla="*/ 9 w 15"/>
                <a:gd name="T43" fmla="*/ 19 h 19"/>
                <a:gd name="T44" fmla="*/ 2 w 15"/>
                <a:gd name="T4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5" y="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lnTo>
                    <a:pt x="9" y="1"/>
                  </a:lnTo>
                  <a:lnTo>
                    <a:pt x="15" y="6"/>
                  </a:lnTo>
                  <a:close/>
                  <a:moveTo>
                    <a:pt x="15" y="12"/>
                  </a:moveTo>
                  <a:lnTo>
                    <a:pt x="0" y="11"/>
                  </a:lnTo>
                  <a:lnTo>
                    <a:pt x="0" y="10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12"/>
                  </a:lnTo>
                  <a:close/>
                  <a:moveTo>
                    <a:pt x="11" y="1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15" y="12"/>
                  </a:lnTo>
                  <a:lnTo>
                    <a:pt x="14" y="13"/>
                  </a:lnTo>
                  <a:lnTo>
                    <a:pt x="11" y="18"/>
                  </a:lnTo>
                  <a:close/>
                  <a:moveTo>
                    <a:pt x="2" y="5"/>
                  </a:moveTo>
                  <a:lnTo>
                    <a:pt x="4" y="4"/>
                  </a:lnTo>
                  <a:lnTo>
                    <a:pt x="11" y="18"/>
                  </a:lnTo>
                  <a:lnTo>
                    <a:pt x="9" y="19"/>
                  </a:lnTo>
                  <a:lnTo>
                    <a:pt x="2" y="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2" name="Freeform 8508"/>
            <p:cNvSpPr>
              <a:spLocks noEditPoints="1"/>
            </p:cNvSpPr>
            <p:nvPr/>
          </p:nvSpPr>
          <p:spPr bwMode="auto">
            <a:xfrm>
              <a:off x="724" y="2765"/>
              <a:ext cx="15" cy="12"/>
            </a:xfrm>
            <a:custGeom>
              <a:avLst/>
              <a:gdLst>
                <a:gd name="T0" fmla="*/ 0 w 15"/>
                <a:gd name="T1" fmla="*/ 6 h 12"/>
                <a:gd name="T2" fmla="*/ 13 w 15"/>
                <a:gd name="T3" fmla="*/ 0 h 12"/>
                <a:gd name="T4" fmla="*/ 14 w 15"/>
                <a:gd name="T5" fmla="*/ 2 h 12"/>
                <a:gd name="T6" fmla="*/ 3 w 15"/>
                <a:gd name="T7" fmla="*/ 12 h 12"/>
                <a:gd name="T8" fmla="*/ 2 w 15"/>
                <a:gd name="T9" fmla="*/ 11 h 12"/>
                <a:gd name="T10" fmla="*/ 0 w 15"/>
                <a:gd name="T11" fmla="*/ 6 h 12"/>
                <a:gd name="T12" fmla="*/ 15 w 15"/>
                <a:gd name="T13" fmla="*/ 4 h 12"/>
                <a:gd name="T14" fmla="*/ 15 w 15"/>
                <a:gd name="T15" fmla="*/ 6 h 12"/>
                <a:gd name="T16" fmla="*/ 0 w 15"/>
                <a:gd name="T17" fmla="*/ 6 h 12"/>
                <a:gd name="T18" fmla="*/ 0 w 15"/>
                <a:gd name="T19" fmla="*/ 4 h 12"/>
                <a:gd name="T20" fmla="*/ 15 w 15"/>
                <a:gd name="T2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2">
                  <a:moveTo>
                    <a:pt x="0" y="6"/>
                  </a:moveTo>
                  <a:lnTo>
                    <a:pt x="13" y="0"/>
                  </a:lnTo>
                  <a:lnTo>
                    <a:pt x="14" y="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6"/>
                  </a:lnTo>
                  <a:close/>
                  <a:moveTo>
                    <a:pt x="15" y="4"/>
                  </a:moveTo>
                  <a:lnTo>
                    <a:pt x="15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3" name="Freeform 8509"/>
            <p:cNvSpPr>
              <a:spLocks/>
            </p:cNvSpPr>
            <p:nvPr/>
          </p:nvSpPr>
          <p:spPr bwMode="auto">
            <a:xfrm>
              <a:off x="726" y="2744"/>
              <a:ext cx="12" cy="12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12 h 12"/>
                <a:gd name="T4" fmla="*/ 0 w 12"/>
                <a:gd name="T5" fmla="*/ 1 h 12"/>
                <a:gd name="T6" fmla="*/ 1 w 12"/>
                <a:gd name="T7" fmla="*/ 0 h 12"/>
                <a:gd name="T8" fmla="*/ 12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4" name="Rectangle 8510"/>
            <p:cNvSpPr>
              <a:spLocks noChangeArrowheads="1"/>
            </p:cNvSpPr>
            <p:nvPr/>
          </p:nvSpPr>
          <p:spPr bwMode="auto">
            <a:xfrm>
              <a:off x="1207" y="2751"/>
              <a:ext cx="16" cy="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5" name="Freeform 8511"/>
            <p:cNvSpPr>
              <a:spLocks noEditPoints="1"/>
            </p:cNvSpPr>
            <p:nvPr/>
          </p:nvSpPr>
          <p:spPr bwMode="auto">
            <a:xfrm>
              <a:off x="1205" y="2757"/>
              <a:ext cx="16" cy="19"/>
            </a:xfrm>
            <a:custGeom>
              <a:avLst/>
              <a:gdLst>
                <a:gd name="T0" fmla="*/ 1 w 16"/>
                <a:gd name="T1" fmla="*/ 13 h 19"/>
                <a:gd name="T2" fmla="*/ 12 w 16"/>
                <a:gd name="T3" fmla="*/ 4 h 19"/>
                <a:gd name="T4" fmla="*/ 13 w 16"/>
                <a:gd name="T5" fmla="*/ 5 h 19"/>
                <a:gd name="T6" fmla="*/ 6 w 16"/>
                <a:gd name="T7" fmla="*/ 19 h 19"/>
                <a:gd name="T8" fmla="*/ 5 w 16"/>
                <a:gd name="T9" fmla="*/ 18 h 19"/>
                <a:gd name="T10" fmla="*/ 1 w 16"/>
                <a:gd name="T11" fmla="*/ 13 h 19"/>
                <a:gd name="T12" fmla="*/ 0 w 16"/>
                <a:gd name="T13" fmla="*/ 8 h 19"/>
                <a:gd name="T14" fmla="*/ 15 w 16"/>
                <a:gd name="T15" fmla="*/ 7 h 19"/>
                <a:gd name="T16" fmla="*/ 15 w 16"/>
                <a:gd name="T17" fmla="*/ 8 h 19"/>
                <a:gd name="T18" fmla="*/ 1 w 16"/>
                <a:gd name="T19" fmla="*/ 13 h 19"/>
                <a:gd name="T20" fmla="*/ 1 w 16"/>
                <a:gd name="T21" fmla="*/ 12 h 19"/>
                <a:gd name="T22" fmla="*/ 0 w 16"/>
                <a:gd name="T23" fmla="*/ 8 h 19"/>
                <a:gd name="T24" fmla="*/ 6 w 16"/>
                <a:gd name="T25" fmla="*/ 1 h 19"/>
                <a:gd name="T26" fmla="*/ 16 w 16"/>
                <a:gd name="T27" fmla="*/ 10 h 19"/>
                <a:gd name="T28" fmla="*/ 15 w 16"/>
                <a:gd name="T29" fmla="*/ 11 h 19"/>
                <a:gd name="T30" fmla="*/ 0 w 16"/>
                <a:gd name="T31" fmla="*/ 8 h 19"/>
                <a:gd name="T32" fmla="*/ 1 w 16"/>
                <a:gd name="T33" fmla="*/ 6 h 19"/>
                <a:gd name="T34" fmla="*/ 6 w 16"/>
                <a:gd name="T35" fmla="*/ 1 h 19"/>
                <a:gd name="T36" fmla="*/ 12 w 16"/>
                <a:gd name="T37" fmla="*/ 15 h 19"/>
                <a:gd name="T38" fmla="*/ 10 w 16"/>
                <a:gd name="T39" fmla="*/ 15 h 19"/>
                <a:gd name="T40" fmla="*/ 6 w 16"/>
                <a:gd name="T41" fmla="*/ 1 h 19"/>
                <a:gd name="T42" fmla="*/ 8 w 16"/>
                <a:gd name="T43" fmla="*/ 0 h 19"/>
                <a:gd name="T44" fmla="*/ 12 w 16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9">
                  <a:moveTo>
                    <a:pt x="1" y="13"/>
                  </a:moveTo>
                  <a:lnTo>
                    <a:pt x="12" y="4"/>
                  </a:lnTo>
                  <a:lnTo>
                    <a:pt x="13" y="5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1" y="13"/>
                  </a:lnTo>
                  <a:close/>
                  <a:moveTo>
                    <a:pt x="0" y="8"/>
                  </a:moveTo>
                  <a:lnTo>
                    <a:pt x="15" y="7"/>
                  </a:lnTo>
                  <a:lnTo>
                    <a:pt x="15" y="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close/>
                  <a:moveTo>
                    <a:pt x="6" y="1"/>
                  </a:moveTo>
                  <a:lnTo>
                    <a:pt x="16" y="10"/>
                  </a:lnTo>
                  <a:lnTo>
                    <a:pt x="15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6" y="1"/>
                  </a:lnTo>
                  <a:close/>
                  <a:moveTo>
                    <a:pt x="12" y="15"/>
                  </a:moveTo>
                  <a:lnTo>
                    <a:pt x="10" y="15"/>
                  </a:lnTo>
                  <a:lnTo>
                    <a:pt x="6" y="1"/>
                  </a:lnTo>
                  <a:lnTo>
                    <a:pt x="8" y="0"/>
                  </a:lnTo>
                  <a:lnTo>
                    <a:pt x="12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6" name="Rectangle 8512"/>
            <p:cNvSpPr>
              <a:spLocks noChangeArrowheads="1"/>
            </p:cNvSpPr>
            <p:nvPr/>
          </p:nvSpPr>
          <p:spPr bwMode="auto">
            <a:xfrm>
              <a:off x="1207" y="2769"/>
              <a:ext cx="16" cy="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7" name="Freeform 8513"/>
            <p:cNvSpPr>
              <a:spLocks/>
            </p:cNvSpPr>
            <p:nvPr/>
          </p:nvSpPr>
          <p:spPr bwMode="auto">
            <a:xfrm>
              <a:off x="1208" y="2765"/>
              <a:ext cx="12" cy="12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12 h 12"/>
                <a:gd name="T4" fmla="*/ 0 w 12"/>
                <a:gd name="T5" fmla="*/ 2 h 12"/>
                <a:gd name="T6" fmla="*/ 1 w 12"/>
                <a:gd name="T7" fmla="*/ 0 h 12"/>
                <a:gd name="T8" fmla="*/ 12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1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2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8" name="Freeform 8514"/>
            <p:cNvSpPr>
              <a:spLocks/>
            </p:cNvSpPr>
            <p:nvPr/>
          </p:nvSpPr>
          <p:spPr bwMode="auto">
            <a:xfrm>
              <a:off x="1208" y="2744"/>
              <a:ext cx="12" cy="12"/>
            </a:xfrm>
            <a:custGeom>
              <a:avLst/>
              <a:gdLst>
                <a:gd name="T0" fmla="*/ 11 w 12"/>
                <a:gd name="T1" fmla="*/ 0 h 12"/>
                <a:gd name="T2" fmla="*/ 12 w 12"/>
                <a:gd name="T3" fmla="*/ 1 h 12"/>
                <a:gd name="T4" fmla="*/ 1 w 12"/>
                <a:gd name="T5" fmla="*/ 12 h 12"/>
                <a:gd name="T6" fmla="*/ 0 w 12"/>
                <a:gd name="T7" fmla="*/ 11 h 12"/>
                <a:gd name="T8" fmla="*/ 11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lnTo>
                    <a:pt x="12" y="1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69" name="Rectangle 8515"/>
            <p:cNvSpPr>
              <a:spLocks noChangeArrowheads="1"/>
            </p:cNvSpPr>
            <p:nvPr/>
          </p:nvSpPr>
          <p:spPr bwMode="auto">
            <a:xfrm>
              <a:off x="1174" y="2772"/>
              <a:ext cx="16" cy="2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0" name="Rectangle 8516"/>
            <p:cNvSpPr>
              <a:spLocks noChangeArrowheads="1"/>
            </p:cNvSpPr>
            <p:nvPr/>
          </p:nvSpPr>
          <p:spPr bwMode="auto">
            <a:xfrm>
              <a:off x="757" y="2772"/>
              <a:ext cx="15" cy="2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1" name="Rectangle 8517"/>
            <p:cNvSpPr>
              <a:spLocks noChangeArrowheads="1"/>
            </p:cNvSpPr>
            <p:nvPr/>
          </p:nvSpPr>
          <p:spPr bwMode="auto">
            <a:xfrm>
              <a:off x="764" y="3046"/>
              <a:ext cx="209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2" name="Rectangle 8518"/>
            <p:cNvSpPr>
              <a:spLocks noChangeArrowheads="1"/>
            </p:cNvSpPr>
            <p:nvPr/>
          </p:nvSpPr>
          <p:spPr bwMode="auto">
            <a:xfrm>
              <a:off x="764" y="1734"/>
              <a:ext cx="418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3" name="Rectangle 8519"/>
            <p:cNvSpPr>
              <a:spLocks noChangeArrowheads="1"/>
            </p:cNvSpPr>
            <p:nvPr/>
          </p:nvSpPr>
          <p:spPr bwMode="auto">
            <a:xfrm>
              <a:off x="731" y="2720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4" name="Rectangle 8520"/>
            <p:cNvSpPr>
              <a:spLocks noChangeArrowheads="1"/>
            </p:cNvSpPr>
            <p:nvPr/>
          </p:nvSpPr>
          <p:spPr bwMode="auto">
            <a:xfrm>
              <a:off x="731" y="2716"/>
              <a:ext cx="484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5" name="Rectangle 8521"/>
            <p:cNvSpPr>
              <a:spLocks noChangeArrowheads="1"/>
            </p:cNvSpPr>
            <p:nvPr/>
          </p:nvSpPr>
          <p:spPr bwMode="auto">
            <a:xfrm>
              <a:off x="731" y="2713"/>
              <a:ext cx="48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6" name="Rectangle 8522"/>
            <p:cNvSpPr>
              <a:spLocks noChangeArrowheads="1"/>
            </p:cNvSpPr>
            <p:nvPr/>
          </p:nvSpPr>
          <p:spPr bwMode="auto">
            <a:xfrm>
              <a:off x="733" y="2712"/>
              <a:ext cx="481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7" name="Rectangle 8523"/>
            <p:cNvSpPr>
              <a:spLocks noChangeArrowheads="1"/>
            </p:cNvSpPr>
            <p:nvPr/>
          </p:nvSpPr>
          <p:spPr bwMode="auto">
            <a:xfrm>
              <a:off x="733" y="2735"/>
              <a:ext cx="481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8" name="Freeform 8524"/>
            <p:cNvSpPr>
              <a:spLocks noEditPoints="1"/>
            </p:cNvSpPr>
            <p:nvPr/>
          </p:nvSpPr>
          <p:spPr bwMode="auto">
            <a:xfrm>
              <a:off x="724" y="2728"/>
              <a:ext cx="491" cy="21"/>
            </a:xfrm>
            <a:custGeom>
              <a:avLst/>
              <a:gdLst>
                <a:gd name="T0" fmla="*/ 0 w 491"/>
                <a:gd name="T1" fmla="*/ 13 h 21"/>
                <a:gd name="T2" fmla="*/ 7 w 491"/>
                <a:gd name="T3" fmla="*/ 6 h 21"/>
                <a:gd name="T4" fmla="*/ 491 w 491"/>
                <a:gd name="T5" fmla="*/ 6 h 21"/>
                <a:gd name="T6" fmla="*/ 491 w 491"/>
                <a:gd name="T7" fmla="*/ 21 h 21"/>
                <a:gd name="T8" fmla="*/ 7 w 491"/>
                <a:gd name="T9" fmla="*/ 21 h 21"/>
                <a:gd name="T10" fmla="*/ 0 w 491"/>
                <a:gd name="T11" fmla="*/ 13 h 21"/>
                <a:gd name="T12" fmla="*/ 15 w 491"/>
                <a:gd name="T13" fmla="*/ 0 h 21"/>
                <a:gd name="T14" fmla="*/ 15 w 491"/>
                <a:gd name="T15" fmla="*/ 13 h 21"/>
                <a:gd name="T16" fmla="*/ 0 w 491"/>
                <a:gd name="T17" fmla="*/ 13 h 21"/>
                <a:gd name="T18" fmla="*/ 0 w 491"/>
                <a:gd name="T19" fmla="*/ 0 h 21"/>
                <a:gd name="T20" fmla="*/ 15 w 491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1">
                  <a:moveTo>
                    <a:pt x="0" y="13"/>
                  </a:moveTo>
                  <a:lnTo>
                    <a:pt x="7" y="6"/>
                  </a:lnTo>
                  <a:lnTo>
                    <a:pt x="491" y="6"/>
                  </a:lnTo>
                  <a:lnTo>
                    <a:pt x="491" y="21"/>
                  </a:lnTo>
                  <a:lnTo>
                    <a:pt x="7" y="21"/>
                  </a:lnTo>
                  <a:lnTo>
                    <a:pt x="0" y="13"/>
                  </a:lnTo>
                  <a:close/>
                  <a:moveTo>
                    <a:pt x="15" y="0"/>
                  </a:moveTo>
                  <a:lnTo>
                    <a:pt x="15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79" name="Freeform 8525"/>
            <p:cNvSpPr>
              <a:spLocks noEditPoints="1"/>
            </p:cNvSpPr>
            <p:nvPr/>
          </p:nvSpPr>
          <p:spPr bwMode="auto">
            <a:xfrm>
              <a:off x="726" y="2716"/>
              <a:ext cx="15" cy="19"/>
            </a:xfrm>
            <a:custGeom>
              <a:avLst/>
              <a:gdLst>
                <a:gd name="T0" fmla="*/ 14 w 15"/>
                <a:gd name="T1" fmla="*/ 13 h 19"/>
                <a:gd name="T2" fmla="*/ 11 w 15"/>
                <a:gd name="T3" fmla="*/ 18 h 19"/>
                <a:gd name="T4" fmla="*/ 9 w 15"/>
                <a:gd name="T5" fmla="*/ 19 h 19"/>
                <a:gd name="T6" fmla="*/ 2 w 15"/>
                <a:gd name="T7" fmla="*/ 4 h 19"/>
                <a:gd name="T8" fmla="*/ 4 w 15"/>
                <a:gd name="T9" fmla="*/ 4 h 19"/>
                <a:gd name="T10" fmla="*/ 14 w 15"/>
                <a:gd name="T11" fmla="*/ 13 h 19"/>
                <a:gd name="T12" fmla="*/ 15 w 15"/>
                <a:gd name="T13" fmla="*/ 7 h 19"/>
                <a:gd name="T14" fmla="*/ 15 w 15"/>
                <a:gd name="T15" fmla="*/ 12 h 19"/>
                <a:gd name="T16" fmla="*/ 14 w 15"/>
                <a:gd name="T17" fmla="*/ 13 h 19"/>
                <a:gd name="T18" fmla="*/ 0 w 15"/>
                <a:gd name="T19" fmla="*/ 8 h 19"/>
                <a:gd name="T20" fmla="*/ 0 w 15"/>
                <a:gd name="T21" fmla="*/ 7 h 19"/>
                <a:gd name="T22" fmla="*/ 15 w 15"/>
                <a:gd name="T23" fmla="*/ 7 h 19"/>
                <a:gd name="T24" fmla="*/ 11 w 15"/>
                <a:gd name="T25" fmla="*/ 1 h 19"/>
                <a:gd name="T26" fmla="*/ 14 w 15"/>
                <a:gd name="T27" fmla="*/ 6 h 19"/>
                <a:gd name="T28" fmla="*/ 15 w 15"/>
                <a:gd name="T29" fmla="*/ 7 h 19"/>
                <a:gd name="T30" fmla="*/ 0 w 15"/>
                <a:gd name="T31" fmla="*/ 12 h 19"/>
                <a:gd name="T32" fmla="*/ 0 w 15"/>
                <a:gd name="T33" fmla="*/ 11 h 19"/>
                <a:gd name="T34" fmla="*/ 11 w 15"/>
                <a:gd name="T35" fmla="*/ 1 h 19"/>
                <a:gd name="T36" fmla="*/ 9 w 15"/>
                <a:gd name="T37" fmla="*/ 0 h 19"/>
                <a:gd name="T38" fmla="*/ 11 w 15"/>
                <a:gd name="T39" fmla="*/ 1 h 19"/>
                <a:gd name="T40" fmla="*/ 4 w 15"/>
                <a:gd name="T41" fmla="*/ 15 h 19"/>
                <a:gd name="T42" fmla="*/ 2 w 15"/>
                <a:gd name="T43" fmla="*/ 14 h 19"/>
                <a:gd name="T44" fmla="*/ 9 w 15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4" y="13"/>
                  </a:moveTo>
                  <a:lnTo>
                    <a:pt x="11" y="18"/>
                  </a:lnTo>
                  <a:lnTo>
                    <a:pt x="9" y="19"/>
                  </a:lnTo>
                  <a:lnTo>
                    <a:pt x="2" y="4"/>
                  </a:lnTo>
                  <a:lnTo>
                    <a:pt x="4" y="4"/>
                  </a:lnTo>
                  <a:lnTo>
                    <a:pt x="14" y="13"/>
                  </a:lnTo>
                  <a:close/>
                  <a:moveTo>
                    <a:pt x="15" y="7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0" y="8"/>
                  </a:lnTo>
                  <a:lnTo>
                    <a:pt x="0" y="7"/>
                  </a:lnTo>
                  <a:lnTo>
                    <a:pt x="15" y="7"/>
                  </a:lnTo>
                  <a:close/>
                  <a:moveTo>
                    <a:pt x="11" y="1"/>
                  </a:moveTo>
                  <a:lnTo>
                    <a:pt x="14" y="6"/>
                  </a:lnTo>
                  <a:lnTo>
                    <a:pt x="15" y="7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1" y="1"/>
                  </a:lnTo>
                  <a:close/>
                  <a:moveTo>
                    <a:pt x="9" y="0"/>
                  </a:moveTo>
                  <a:lnTo>
                    <a:pt x="11" y="1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0" name="Freeform 8526"/>
            <p:cNvSpPr>
              <a:spLocks noEditPoints="1"/>
            </p:cNvSpPr>
            <p:nvPr/>
          </p:nvSpPr>
          <p:spPr bwMode="auto">
            <a:xfrm>
              <a:off x="724" y="2714"/>
              <a:ext cx="15" cy="13"/>
            </a:xfrm>
            <a:custGeom>
              <a:avLst/>
              <a:gdLst>
                <a:gd name="T0" fmla="*/ 0 w 15"/>
                <a:gd name="T1" fmla="*/ 7 h 13"/>
                <a:gd name="T2" fmla="*/ 2 w 15"/>
                <a:gd name="T3" fmla="*/ 2 h 13"/>
                <a:gd name="T4" fmla="*/ 3 w 15"/>
                <a:gd name="T5" fmla="*/ 0 h 13"/>
                <a:gd name="T6" fmla="*/ 14 w 15"/>
                <a:gd name="T7" fmla="*/ 12 h 13"/>
                <a:gd name="T8" fmla="*/ 13 w 15"/>
                <a:gd name="T9" fmla="*/ 13 h 13"/>
                <a:gd name="T10" fmla="*/ 0 w 15"/>
                <a:gd name="T11" fmla="*/ 7 h 13"/>
                <a:gd name="T12" fmla="*/ 0 w 15"/>
                <a:gd name="T13" fmla="*/ 10 h 13"/>
                <a:gd name="T14" fmla="*/ 0 w 15"/>
                <a:gd name="T15" fmla="*/ 7 h 13"/>
                <a:gd name="T16" fmla="*/ 15 w 15"/>
                <a:gd name="T17" fmla="*/ 7 h 13"/>
                <a:gd name="T18" fmla="*/ 15 w 15"/>
                <a:gd name="T19" fmla="*/ 10 h 13"/>
                <a:gd name="T20" fmla="*/ 0 w 15"/>
                <a:gd name="T2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0" y="7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0" y="7"/>
                  </a:lnTo>
                  <a:close/>
                  <a:moveTo>
                    <a:pt x="0" y="10"/>
                  </a:moveTo>
                  <a:lnTo>
                    <a:pt x="0" y="7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1" name="Freeform 8527"/>
            <p:cNvSpPr>
              <a:spLocks/>
            </p:cNvSpPr>
            <p:nvPr/>
          </p:nvSpPr>
          <p:spPr bwMode="auto">
            <a:xfrm>
              <a:off x="726" y="2736"/>
              <a:ext cx="12" cy="12"/>
            </a:xfrm>
            <a:custGeom>
              <a:avLst/>
              <a:gdLst>
                <a:gd name="T0" fmla="*/ 1 w 12"/>
                <a:gd name="T1" fmla="*/ 12 h 12"/>
                <a:gd name="T2" fmla="*/ 0 w 12"/>
                <a:gd name="T3" fmla="*/ 11 h 12"/>
                <a:gd name="T4" fmla="*/ 11 w 12"/>
                <a:gd name="T5" fmla="*/ 0 h 12"/>
                <a:gd name="T6" fmla="*/ 12 w 12"/>
                <a:gd name="T7" fmla="*/ 1 h 12"/>
                <a:gd name="T8" fmla="*/ 1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" y="12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2" name="Rectangle 8528"/>
            <p:cNvSpPr>
              <a:spLocks noChangeArrowheads="1"/>
            </p:cNvSpPr>
            <p:nvPr/>
          </p:nvSpPr>
          <p:spPr bwMode="auto">
            <a:xfrm>
              <a:off x="1207" y="2728"/>
              <a:ext cx="16" cy="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3" name="Freeform 8529"/>
            <p:cNvSpPr>
              <a:spLocks noEditPoints="1"/>
            </p:cNvSpPr>
            <p:nvPr/>
          </p:nvSpPr>
          <p:spPr bwMode="auto">
            <a:xfrm>
              <a:off x="1206" y="2716"/>
              <a:ext cx="14" cy="19"/>
            </a:xfrm>
            <a:custGeom>
              <a:avLst/>
              <a:gdLst>
                <a:gd name="T0" fmla="*/ 0 w 14"/>
                <a:gd name="T1" fmla="*/ 6 h 19"/>
                <a:gd name="T2" fmla="*/ 4 w 14"/>
                <a:gd name="T3" fmla="*/ 1 h 19"/>
                <a:gd name="T4" fmla="*/ 5 w 14"/>
                <a:gd name="T5" fmla="*/ 0 h 19"/>
                <a:gd name="T6" fmla="*/ 12 w 14"/>
                <a:gd name="T7" fmla="*/ 14 h 19"/>
                <a:gd name="T8" fmla="*/ 11 w 14"/>
                <a:gd name="T9" fmla="*/ 15 h 19"/>
                <a:gd name="T10" fmla="*/ 0 w 14"/>
                <a:gd name="T11" fmla="*/ 6 h 19"/>
                <a:gd name="T12" fmla="*/ 0 w 14"/>
                <a:gd name="T13" fmla="*/ 12 h 19"/>
                <a:gd name="T14" fmla="*/ 0 w 14"/>
                <a:gd name="T15" fmla="*/ 7 h 19"/>
                <a:gd name="T16" fmla="*/ 0 w 14"/>
                <a:gd name="T17" fmla="*/ 6 h 19"/>
                <a:gd name="T18" fmla="*/ 14 w 14"/>
                <a:gd name="T19" fmla="*/ 11 h 19"/>
                <a:gd name="T20" fmla="*/ 14 w 14"/>
                <a:gd name="T21" fmla="*/ 12 h 19"/>
                <a:gd name="T22" fmla="*/ 0 w 14"/>
                <a:gd name="T23" fmla="*/ 12 h 19"/>
                <a:gd name="T24" fmla="*/ 4 w 14"/>
                <a:gd name="T25" fmla="*/ 18 h 19"/>
                <a:gd name="T26" fmla="*/ 0 w 14"/>
                <a:gd name="T27" fmla="*/ 13 h 19"/>
                <a:gd name="T28" fmla="*/ 0 w 14"/>
                <a:gd name="T29" fmla="*/ 12 h 19"/>
                <a:gd name="T30" fmla="*/ 14 w 14"/>
                <a:gd name="T31" fmla="*/ 7 h 19"/>
                <a:gd name="T32" fmla="*/ 14 w 14"/>
                <a:gd name="T33" fmla="*/ 8 h 19"/>
                <a:gd name="T34" fmla="*/ 4 w 14"/>
                <a:gd name="T35" fmla="*/ 18 h 19"/>
                <a:gd name="T36" fmla="*/ 5 w 14"/>
                <a:gd name="T37" fmla="*/ 19 h 19"/>
                <a:gd name="T38" fmla="*/ 4 w 14"/>
                <a:gd name="T39" fmla="*/ 18 h 19"/>
                <a:gd name="T40" fmla="*/ 11 w 14"/>
                <a:gd name="T41" fmla="*/ 4 h 19"/>
                <a:gd name="T42" fmla="*/ 12 w 14"/>
                <a:gd name="T43" fmla="*/ 4 h 19"/>
                <a:gd name="T44" fmla="*/ 5 w 14"/>
                <a:gd name="T4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9">
                  <a:moveTo>
                    <a:pt x="0" y="6"/>
                  </a:moveTo>
                  <a:lnTo>
                    <a:pt x="4" y="1"/>
                  </a:lnTo>
                  <a:lnTo>
                    <a:pt x="5" y="0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0" y="6"/>
                  </a:lnTo>
                  <a:close/>
                  <a:moveTo>
                    <a:pt x="0" y="12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0" y="12"/>
                  </a:lnTo>
                  <a:close/>
                  <a:moveTo>
                    <a:pt x="4" y="18"/>
                  </a:moveTo>
                  <a:lnTo>
                    <a:pt x="0" y="13"/>
                  </a:lnTo>
                  <a:lnTo>
                    <a:pt x="0" y="12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4" y="18"/>
                  </a:lnTo>
                  <a:close/>
                  <a:moveTo>
                    <a:pt x="5" y="19"/>
                  </a:moveTo>
                  <a:lnTo>
                    <a:pt x="4" y="18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5" y="1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4" name="Rectangle 8530"/>
            <p:cNvSpPr>
              <a:spLocks noChangeArrowheads="1"/>
            </p:cNvSpPr>
            <p:nvPr/>
          </p:nvSpPr>
          <p:spPr bwMode="auto">
            <a:xfrm>
              <a:off x="1207" y="2721"/>
              <a:ext cx="1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5" name="Freeform 8531"/>
            <p:cNvSpPr>
              <a:spLocks/>
            </p:cNvSpPr>
            <p:nvPr/>
          </p:nvSpPr>
          <p:spPr bwMode="auto">
            <a:xfrm>
              <a:off x="1208" y="2714"/>
              <a:ext cx="12" cy="13"/>
            </a:xfrm>
            <a:custGeom>
              <a:avLst/>
              <a:gdLst>
                <a:gd name="T0" fmla="*/ 1 w 12"/>
                <a:gd name="T1" fmla="*/ 13 h 13"/>
                <a:gd name="T2" fmla="*/ 0 w 12"/>
                <a:gd name="T3" fmla="*/ 12 h 13"/>
                <a:gd name="T4" fmla="*/ 11 w 12"/>
                <a:gd name="T5" fmla="*/ 0 h 13"/>
                <a:gd name="T6" fmla="*/ 12 w 12"/>
                <a:gd name="T7" fmla="*/ 2 h 13"/>
                <a:gd name="T8" fmla="*/ 1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" y="13"/>
                  </a:moveTo>
                  <a:lnTo>
                    <a:pt x="0" y="12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6" name="Freeform 8532"/>
            <p:cNvSpPr>
              <a:spLocks/>
            </p:cNvSpPr>
            <p:nvPr/>
          </p:nvSpPr>
          <p:spPr bwMode="auto">
            <a:xfrm>
              <a:off x="1208" y="2736"/>
              <a:ext cx="12" cy="12"/>
            </a:xfrm>
            <a:custGeom>
              <a:avLst/>
              <a:gdLst>
                <a:gd name="T0" fmla="*/ 0 w 12"/>
                <a:gd name="T1" fmla="*/ 1 h 12"/>
                <a:gd name="T2" fmla="*/ 1 w 12"/>
                <a:gd name="T3" fmla="*/ 0 h 12"/>
                <a:gd name="T4" fmla="*/ 12 w 12"/>
                <a:gd name="T5" fmla="*/ 11 h 12"/>
                <a:gd name="T6" fmla="*/ 11 w 12"/>
                <a:gd name="T7" fmla="*/ 12 h 12"/>
                <a:gd name="T8" fmla="*/ 0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1"/>
                  </a:moveTo>
                  <a:lnTo>
                    <a:pt x="1" y="0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7" name="Rectangle 8533"/>
            <p:cNvSpPr>
              <a:spLocks noChangeArrowheads="1"/>
            </p:cNvSpPr>
            <p:nvPr/>
          </p:nvSpPr>
          <p:spPr bwMode="auto">
            <a:xfrm>
              <a:off x="764" y="2647"/>
              <a:ext cx="418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8" name="Rectangle 8534"/>
            <p:cNvSpPr>
              <a:spLocks noChangeArrowheads="1"/>
            </p:cNvSpPr>
            <p:nvPr/>
          </p:nvSpPr>
          <p:spPr bwMode="auto">
            <a:xfrm>
              <a:off x="764" y="2712"/>
              <a:ext cx="418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89" name="Freeform 8535"/>
            <p:cNvSpPr>
              <a:spLocks noEditPoints="1"/>
            </p:cNvSpPr>
            <p:nvPr/>
          </p:nvSpPr>
          <p:spPr bwMode="auto">
            <a:xfrm>
              <a:off x="421" y="1734"/>
              <a:ext cx="929" cy="928"/>
            </a:xfrm>
            <a:custGeom>
              <a:avLst/>
              <a:gdLst>
                <a:gd name="T0" fmla="*/ 465 w 929"/>
                <a:gd name="T1" fmla="*/ 16 h 928"/>
                <a:gd name="T2" fmla="*/ 306 w 929"/>
                <a:gd name="T3" fmla="*/ 28 h 928"/>
                <a:gd name="T4" fmla="*/ 305 w 929"/>
                <a:gd name="T5" fmla="*/ 28 h 928"/>
                <a:gd name="T6" fmla="*/ 312 w 929"/>
                <a:gd name="T7" fmla="*/ 42 h 928"/>
                <a:gd name="T8" fmla="*/ 167 w 929"/>
                <a:gd name="T9" fmla="*/ 108 h 928"/>
                <a:gd name="T10" fmla="*/ 166 w 929"/>
                <a:gd name="T11" fmla="*/ 109 h 928"/>
                <a:gd name="T12" fmla="*/ 176 w 929"/>
                <a:gd name="T13" fmla="*/ 120 h 928"/>
                <a:gd name="T14" fmla="*/ 63 w 929"/>
                <a:gd name="T15" fmla="*/ 232 h 928"/>
                <a:gd name="T16" fmla="*/ 62 w 929"/>
                <a:gd name="T17" fmla="*/ 233 h 928"/>
                <a:gd name="T18" fmla="*/ 76 w 929"/>
                <a:gd name="T19" fmla="*/ 240 h 928"/>
                <a:gd name="T20" fmla="*/ 7 w 929"/>
                <a:gd name="T21" fmla="*/ 383 h 928"/>
                <a:gd name="T22" fmla="*/ 7 w 929"/>
                <a:gd name="T23" fmla="*/ 385 h 928"/>
                <a:gd name="T24" fmla="*/ 22 w 929"/>
                <a:gd name="T25" fmla="*/ 386 h 928"/>
                <a:gd name="T26" fmla="*/ 7 w 929"/>
                <a:gd name="T27" fmla="*/ 544 h 928"/>
                <a:gd name="T28" fmla="*/ 7 w 929"/>
                <a:gd name="T29" fmla="*/ 545 h 928"/>
                <a:gd name="T30" fmla="*/ 22 w 929"/>
                <a:gd name="T31" fmla="*/ 541 h 928"/>
                <a:gd name="T32" fmla="*/ 62 w 929"/>
                <a:gd name="T33" fmla="*/ 696 h 928"/>
                <a:gd name="T34" fmla="*/ 63 w 929"/>
                <a:gd name="T35" fmla="*/ 697 h 928"/>
                <a:gd name="T36" fmla="*/ 76 w 929"/>
                <a:gd name="T37" fmla="*/ 688 h 928"/>
                <a:gd name="T38" fmla="*/ 166 w 929"/>
                <a:gd name="T39" fmla="*/ 820 h 928"/>
                <a:gd name="T40" fmla="*/ 167 w 929"/>
                <a:gd name="T41" fmla="*/ 821 h 928"/>
                <a:gd name="T42" fmla="*/ 175 w 929"/>
                <a:gd name="T43" fmla="*/ 808 h 928"/>
                <a:gd name="T44" fmla="*/ 305 w 929"/>
                <a:gd name="T45" fmla="*/ 900 h 928"/>
                <a:gd name="T46" fmla="*/ 306 w 929"/>
                <a:gd name="T47" fmla="*/ 901 h 928"/>
                <a:gd name="T48" fmla="*/ 310 w 929"/>
                <a:gd name="T49" fmla="*/ 886 h 928"/>
                <a:gd name="T50" fmla="*/ 464 w 929"/>
                <a:gd name="T51" fmla="*/ 928 h 928"/>
                <a:gd name="T52" fmla="*/ 465 w 929"/>
                <a:gd name="T53" fmla="*/ 928 h 928"/>
                <a:gd name="T54" fmla="*/ 464 w 929"/>
                <a:gd name="T55" fmla="*/ 913 h 928"/>
                <a:gd name="T56" fmla="*/ 623 w 929"/>
                <a:gd name="T57" fmla="*/ 901 h 928"/>
                <a:gd name="T58" fmla="*/ 624 w 929"/>
                <a:gd name="T59" fmla="*/ 900 h 928"/>
                <a:gd name="T60" fmla="*/ 618 w 929"/>
                <a:gd name="T61" fmla="*/ 886 h 928"/>
                <a:gd name="T62" fmla="*/ 763 w 929"/>
                <a:gd name="T63" fmla="*/ 821 h 928"/>
                <a:gd name="T64" fmla="*/ 764 w 929"/>
                <a:gd name="T65" fmla="*/ 820 h 928"/>
                <a:gd name="T66" fmla="*/ 753 w 929"/>
                <a:gd name="T67" fmla="*/ 809 h 928"/>
                <a:gd name="T68" fmla="*/ 867 w 929"/>
                <a:gd name="T69" fmla="*/ 697 h 928"/>
                <a:gd name="T70" fmla="*/ 868 w 929"/>
                <a:gd name="T71" fmla="*/ 696 h 928"/>
                <a:gd name="T72" fmla="*/ 853 w 929"/>
                <a:gd name="T73" fmla="*/ 689 h 928"/>
                <a:gd name="T74" fmla="*/ 922 w 929"/>
                <a:gd name="T75" fmla="*/ 545 h 928"/>
                <a:gd name="T76" fmla="*/ 922 w 929"/>
                <a:gd name="T77" fmla="*/ 544 h 928"/>
                <a:gd name="T78" fmla="*/ 907 w 929"/>
                <a:gd name="T79" fmla="*/ 543 h 928"/>
                <a:gd name="T80" fmla="*/ 922 w 929"/>
                <a:gd name="T81" fmla="*/ 385 h 928"/>
                <a:gd name="T82" fmla="*/ 922 w 929"/>
                <a:gd name="T83" fmla="*/ 383 h 928"/>
                <a:gd name="T84" fmla="*/ 907 w 929"/>
                <a:gd name="T85" fmla="*/ 387 h 928"/>
                <a:gd name="T86" fmla="*/ 868 w 929"/>
                <a:gd name="T87" fmla="*/ 233 h 928"/>
                <a:gd name="T88" fmla="*/ 867 w 929"/>
                <a:gd name="T89" fmla="*/ 232 h 928"/>
                <a:gd name="T90" fmla="*/ 854 w 929"/>
                <a:gd name="T91" fmla="*/ 241 h 928"/>
                <a:gd name="T92" fmla="*/ 764 w 929"/>
                <a:gd name="T93" fmla="*/ 109 h 928"/>
                <a:gd name="T94" fmla="*/ 763 w 929"/>
                <a:gd name="T95" fmla="*/ 108 h 928"/>
                <a:gd name="T96" fmla="*/ 754 w 929"/>
                <a:gd name="T97" fmla="*/ 121 h 928"/>
                <a:gd name="T98" fmla="*/ 624 w 929"/>
                <a:gd name="T99" fmla="*/ 28 h 928"/>
                <a:gd name="T100" fmla="*/ 623 w 929"/>
                <a:gd name="T101" fmla="*/ 28 h 928"/>
                <a:gd name="T102" fmla="*/ 619 w 929"/>
                <a:gd name="T103" fmla="*/ 43 h 928"/>
                <a:gd name="T104" fmla="*/ 465 w 929"/>
                <a:gd name="T105" fmla="*/ 0 h 928"/>
                <a:gd name="T106" fmla="*/ 464 w 929"/>
                <a:gd name="T107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928">
                  <a:moveTo>
                    <a:pt x="384" y="8"/>
                  </a:moveTo>
                  <a:lnTo>
                    <a:pt x="385" y="7"/>
                  </a:lnTo>
                  <a:lnTo>
                    <a:pt x="464" y="0"/>
                  </a:lnTo>
                  <a:lnTo>
                    <a:pt x="465" y="16"/>
                  </a:lnTo>
                  <a:lnTo>
                    <a:pt x="386" y="23"/>
                  </a:lnTo>
                  <a:lnTo>
                    <a:pt x="384" y="8"/>
                  </a:lnTo>
                  <a:close/>
                  <a:moveTo>
                    <a:pt x="305" y="28"/>
                  </a:moveTo>
                  <a:lnTo>
                    <a:pt x="306" y="28"/>
                  </a:lnTo>
                  <a:lnTo>
                    <a:pt x="384" y="8"/>
                  </a:lnTo>
                  <a:lnTo>
                    <a:pt x="387" y="22"/>
                  </a:lnTo>
                  <a:lnTo>
                    <a:pt x="310" y="43"/>
                  </a:lnTo>
                  <a:lnTo>
                    <a:pt x="305" y="28"/>
                  </a:lnTo>
                  <a:close/>
                  <a:moveTo>
                    <a:pt x="232" y="62"/>
                  </a:moveTo>
                  <a:lnTo>
                    <a:pt x="233" y="62"/>
                  </a:lnTo>
                  <a:lnTo>
                    <a:pt x="305" y="28"/>
                  </a:lnTo>
                  <a:lnTo>
                    <a:pt x="312" y="42"/>
                  </a:lnTo>
                  <a:lnTo>
                    <a:pt x="240" y="76"/>
                  </a:lnTo>
                  <a:lnTo>
                    <a:pt x="232" y="62"/>
                  </a:lnTo>
                  <a:close/>
                  <a:moveTo>
                    <a:pt x="166" y="109"/>
                  </a:moveTo>
                  <a:lnTo>
                    <a:pt x="167" y="108"/>
                  </a:lnTo>
                  <a:lnTo>
                    <a:pt x="232" y="62"/>
                  </a:lnTo>
                  <a:lnTo>
                    <a:pt x="241" y="75"/>
                  </a:lnTo>
                  <a:lnTo>
                    <a:pt x="175" y="121"/>
                  </a:lnTo>
                  <a:lnTo>
                    <a:pt x="166" y="109"/>
                  </a:lnTo>
                  <a:close/>
                  <a:moveTo>
                    <a:pt x="108" y="166"/>
                  </a:moveTo>
                  <a:lnTo>
                    <a:pt x="109" y="165"/>
                  </a:lnTo>
                  <a:lnTo>
                    <a:pt x="166" y="109"/>
                  </a:lnTo>
                  <a:lnTo>
                    <a:pt x="176" y="120"/>
                  </a:lnTo>
                  <a:lnTo>
                    <a:pt x="120" y="176"/>
                  </a:lnTo>
                  <a:lnTo>
                    <a:pt x="108" y="166"/>
                  </a:lnTo>
                  <a:close/>
                  <a:moveTo>
                    <a:pt x="62" y="233"/>
                  </a:moveTo>
                  <a:lnTo>
                    <a:pt x="63" y="232"/>
                  </a:lnTo>
                  <a:lnTo>
                    <a:pt x="108" y="166"/>
                  </a:lnTo>
                  <a:lnTo>
                    <a:pt x="121" y="175"/>
                  </a:lnTo>
                  <a:lnTo>
                    <a:pt x="76" y="241"/>
                  </a:lnTo>
                  <a:lnTo>
                    <a:pt x="62" y="233"/>
                  </a:lnTo>
                  <a:close/>
                  <a:moveTo>
                    <a:pt x="28" y="306"/>
                  </a:moveTo>
                  <a:lnTo>
                    <a:pt x="28" y="305"/>
                  </a:lnTo>
                  <a:lnTo>
                    <a:pt x="62" y="233"/>
                  </a:lnTo>
                  <a:lnTo>
                    <a:pt x="76" y="240"/>
                  </a:lnTo>
                  <a:lnTo>
                    <a:pt x="43" y="311"/>
                  </a:lnTo>
                  <a:lnTo>
                    <a:pt x="28" y="306"/>
                  </a:lnTo>
                  <a:close/>
                  <a:moveTo>
                    <a:pt x="7" y="385"/>
                  </a:moveTo>
                  <a:lnTo>
                    <a:pt x="7" y="383"/>
                  </a:lnTo>
                  <a:lnTo>
                    <a:pt x="28" y="306"/>
                  </a:lnTo>
                  <a:lnTo>
                    <a:pt x="43" y="310"/>
                  </a:lnTo>
                  <a:lnTo>
                    <a:pt x="22" y="387"/>
                  </a:lnTo>
                  <a:lnTo>
                    <a:pt x="7" y="385"/>
                  </a:lnTo>
                  <a:close/>
                  <a:moveTo>
                    <a:pt x="0" y="465"/>
                  </a:moveTo>
                  <a:lnTo>
                    <a:pt x="0" y="464"/>
                  </a:lnTo>
                  <a:lnTo>
                    <a:pt x="7" y="385"/>
                  </a:lnTo>
                  <a:lnTo>
                    <a:pt x="22" y="386"/>
                  </a:lnTo>
                  <a:lnTo>
                    <a:pt x="16" y="465"/>
                  </a:lnTo>
                  <a:lnTo>
                    <a:pt x="0" y="465"/>
                  </a:lnTo>
                  <a:close/>
                  <a:moveTo>
                    <a:pt x="7" y="545"/>
                  </a:moveTo>
                  <a:lnTo>
                    <a:pt x="7" y="544"/>
                  </a:lnTo>
                  <a:lnTo>
                    <a:pt x="0" y="465"/>
                  </a:lnTo>
                  <a:lnTo>
                    <a:pt x="16" y="464"/>
                  </a:lnTo>
                  <a:lnTo>
                    <a:pt x="22" y="543"/>
                  </a:lnTo>
                  <a:lnTo>
                    <a:pt x="7" y="545"/>
                  </a:lnTo>
                  <a:close/>
                  <a:moveTo>
                    <a:pt x="28" y="624"/>
                  </a:moveTo>
                  <a:lnTo>
                    <a:pt x="28" y="623"/>
                  </a:lnTo>
                  <a:lnTo>
                    <a:pt x="7" y="545"/>
                  </a:lnTo>
                  <a:lnTo>
                    <a:pt x="22" y="541"/>
                  </a:lnTo>
                  <a:lnTo>
                    <a:pt x="43" y="619"/>
                  </a:lnTo>
                  <a:lnTo>
                    <a:pt x="28" y="624"/>
                  </a:lnTo>
                  <a:close/>
                  <a:moveTo>
                    <a:pt x="63" y="697"/>
                  </a:moveTo>
                  <a:lnTo>
                    <a:pt x="62" y="696"/>
                  </a:lnTo>
                  <a:lnTo>
                    <a:pt x="28" y="624"/>
                  </a:lnTo>
                  <a:lnTo>
                    <a:pt x="43" y="617"/>
                  </a:lnTo>
                  <a:lnTo>
                    <a:pt x="76" y="689"/>
                  </a:lnTo>
                  <a:lnTo>
                    <a:pt x="63" y="697"/>
                  </a:lnTo>
                  <a:close/>
                  <a:moveTo>
                    <a:pt x="109" y="763"/>
                  </a:moveTo>
                  <a:lnTo>
                    <a:pt x="108" y="762"/>
                  </a:lnTo>
                  <a:lnTo>
                    <a:pt x="63" y="697"/>
                  </a:lnTo>
                  <a:lnTo>
                    <a:pt x="76" y="688"/>
                  </a:lnTo>
                  <a:lnTo>
                    <a:pt x="121" y="753"/>
                  </a:lnTo>
                  <a:lnTo>
                    <a:pt x="109" y="763"/>
                  </a:lnTo>
                  <a:close/>
                  <a:moveTo>
                    <a:pt x="167" y="821"/>
                  </a:moveTo>
                  <a:lnTo>
                    <a:pt x="166" y="820"/>
                  </a:lnTo>
                  <a:lnTo>
                    <a:pt x="109" y="763"/>
                  </a:lnTo>
                  <a:lnTo>
                    <a:pt x="120" y="752"/>
                  </a:lnTo>
                  <a:lnTo>
                    <a:pt x="177" y="809"/>
                  </a:lnTo>
                  <a:lnTo>
                    <a:pt x="167" y="821"/>
                  </a:lnTo>
                  <a:close/>
                  <a:moveTo>
                    <a:pt x="233" y="867"/>
                  </a:moveTo>
                  <a:lnTo>
                    <a:pt x="232" y="866"/>
                  </a:lnTo>
                  <a:lnTo>
                    <a:pt x="167" y="821"/>
                  </a:lnTo>
                  <a:lnTo>
                    <a:pt x="175" y="808"/>
                  </a:lnTo>
                  <a:lnTo>
                    <a:pt x="241" y="853"/>
                  </a:lnTo>
                  <a:lnTo>
                    <a:pt x="233" y="867"/>
                  </a:lnTo>
                  <a:close/>
                  <a:moveTo>
                    <a:pt x="306" y="901"/>
                  </a:moveTo>
                  <a:lnTo>
                    <a:pt x="305" y="900"/>
                  </a:lnTo>
                  <a:lnTo>
                    <a:pt x="233" y="867"/>
                  </a:lnTo>
                  <a:lnTo>
                    <a:pt x="240" y="853"/>
                  </a:lnTo>
                  <a:lnTo>
                    <a:pt x="312" y="886"/>
                  </a:lnTo>
                  <a:lnTo>
                    <a:pt x="306" y="901"/>
                  </a:lnTo>
                  <a:close/>
                  <a:moveTo>
                    <a:pt x="385" y="922"/>
                  </a:moveTo>
                  <a:lnTo>
                    <a:pt x="383" y="922"/>
                  </a:lnTo>
                  <a:lnTo>
                    <a:pt x="306" y="901"/>
                  </a:lnTo>
                  <a:lnTo>
                    <a:pt x="310" y="886"/>
                  </a:lnTo>
                  <a:lnTo>
                    <a:pt x="387" y="907"/>
                  </a:lnTo>
                  <a:lnTo>
                    <a:pt x="385" y="922"/>
                  </a:lnTo>
                  <a:close/>
                  <a:moveTo>
                    <a:pt x="465" y="928"/>
                  </a:moveTo>
                  <a:lnTo>
                    <a:pt x="464" y="928"/>
                  </a:lnTo>
                  <a:lnTo>
                    <a:pt x="385" y="922"/>
                  </a:lnTo>
                  <a:lnTo>
                    <a:pt x="386" y="906"/>
                  </a:lnTo>
                  <a:lnTo>
                    <a:pt x="465" y="913"/>
                  </a:lnTo>
                  <a:lnTo>
                    <a:pt x="465" y="928"/>
                  </a:lnTo>
                  <a:close/>
                  <a:moveTo>
                    <a:pt x="546" y="922"/>
                  </a:moveTo>
                  <a:lnTo>
                    <a:pt x="544" y="922"/>
                  </a:lnTo>
                  <a:lnTo>
                    <a:pt x="465" y="928"/>
                  </a:lnTo>
                  <a:lnTo>
                    <a:pt x="464" y="913"/>
                  </a:lnTo>
                  <a:lnTo>
                    <a:pt x="543" y="906"/>
                  </a:lnTo>
                  <a:lnTo>
                    <a:pt x="546" y="922"/>
                  </a:lnTo>
                  <a:close/>
                  <a:moveTo>
                    <a:pt x="624" y="900"/>
                  </a:moveTo>
                  <a:lnTo>
                    <a:pt x="623" y="901"/>
                  </a:lnTo>
                  <a:lnTo>
                    <a:pt x="546" y="922"/>
                  </a:lnTo>
                  <a:lnTo>
                    <a:pt x="542" y="907"/>
                  </a:lnTo>
                  <a:lnTo>
                    <a:pt x="619" y="886"/>
                  </a:lnTo>
                  <a:lnTo>
                    <a:pt x="624" y="900"/>
                  </a:lnTo>
                  <a:close/>
                  <a:moveTo>
                    <a:pt x="698" y="866"/>
                  </a:moveTo>
                  <a:lnTo>
                    <a:pt x="697" y="867"/>
                  </a:lnTo>
                  <a:lnTo>
                    <a:pt x="624" y="900"/>
                  </a:lnTo>
                  <a:lnTo>
                    <a:pt x="618" y="886"/>
                  </a:lnTo>
                  <a:lnTo>
                    <a:pt x="690" y="853"/>
                  </a:lnTo>
                  <a:lnTo>
                    <a:pt x="698" y="866"/>
                  </a:lnTo>
                  <a:close/>
                  <a:moveTo>
                    <a:pt x="764" y="820"/>
                  </a:moveTo>
                  <a:lnTo>
                    <a:pt x="763" y="821"/>
                  </a:lnTo>
                  <a:lnTo>
                    <a:pt x="698" y="866"/>
                  </a:lnTo>
                  <a:lnTo>
                    <a:pt x="689" y="853"/>
                  </a:lnTo>
                  <a:lnTo>
                    <a:pt x="754" y="808"/>
                  </a:lnTo>
                  <a:lnTo>
                    <a:pt x="764" y="820"/>
                  </a:lnTo>
                  <a:close/>
                  <a:moveTo>
                    <a:pt x="821" y="762"/>
                  </a:moveTo>
                  <a:lnTo>
                    <a:pt x="820" y="763"/>
                  </a:lnTo>
                  <a:lnTo>
                    <a:pt x="764" y="820"/>
                  </a:lnTo>
                  <a:lnTo>
                    <a:pt x="753" y="809"/>
                  </a:lnTo>
                  <a:lnTo>
                    <a:pt x="809" y="752"/>
                  </a:lnTo>
                  <a:lnTo>
                    <a:pt x="821" y="762"/>
                  </a:lnTo>
                  <a:close/>
                  <a:moveTo>
                    <a:pt x="868" y="696"/>
                  </a:moveTo>
                  <a:lnTo>
                    <a:pt x="867" y="697"/>
                  </a:lnTo>
                  <a:lnTo>
                    <a:pt x="821" y="762"/>
                  </a:lnTo>
                  <a:lnTo>
                    <a:pt x="808" y="753"/>
                  </a:lnTo>
                  <a:lnTo>
                    <a:pt x="854" y="688"/>
                  </a:lnTo>
                  <a:lnTo>
                    <a:pt x="868" y="696"/>
                  </a:lnTo>
                  <a:close/>
                  <a:moveTo>
                    <a:pt x="902" y="622"/>
                  </a:moveTo>
                  <a:lnTo>
                    <a:pt x="901" y="624"/>
                  </a:lnTo>
                  <a:lnTo>
                    <a:pt x="868" y="696"/>
                  </a:lnTo>
                  <a:lnTo>
                    <a:pt x="853" y="689"/>
                  </a:lnTo>
                  <a:lnTo>
                    <a:pt x="887" y="617"/>
                  </a:lnTo>
                  <a:lnTo>
                    <a:pt x="902" y="622"/>
                  </a:lnTo>
                  <a:close/>
                  <a:moveTo>
                    <a:pt x="922" y="544"/>
                  </a:moveTo>
                  <a:lnTo>
                    <a:pt x="922" y="545"/>
                  </a:lnTo>
                  <a:lnTo>
                    <a:pt x="902" y="622"/>
                  </a:lnTo>
                  <a:lnTo>
                    <a:pt x="887" y="619"/>
                  </a:lnTo>
                  <a:lnTo>
                    <a:pt x="907" y="542"/>
                  </a:lnTo>
                  <a:lnTo>
                    <a:pt x="922" y="544"/>
                  </a:lnTo>
                  <a:close/>
                  <a:moveTo>
                    <a:pt x="929" y="464"/>
                  </a:moveTo>
                  <a:lnTo>
                    <a:pt x="929" y="465"/>
                  </a:lnTo>
                  <a:lnTo>
                    <a:pt x="922" y="544"/>
                  </a:lnTo>
                  <a:lnTo>
                    <a:pt x="907" y="543"/>
                  </a:lnTo>
                  <a:lnTo>
                    <a:pt x="914" y="464"/>
                  </a:lnTo>
                  <a:lnTo>
                    <a:pt x="929" y="464"/>
                  </a:lnTo>
                  <a:close/>
                  <a:moveTo>
                    <a:pt x="922" y="383"/>
                  </a:moveTo>
                  <a:lnTo>
                    <a:pt x="922" y="385"/>
                  </a:lnTo>
                  <a:lnTo>
                    <a:pt x="929" y="464"/>
                  </a:lnTo>
                  <a:lnTo>
                    <a:pt x="914" y="465"/>
                  </a:lnTo>
                  <a:lnTo>
                    <a:pt x="907" y="386"/>
                  </a:lnTo>
                  <a:lnTo>
                    <a:pt x="922" y="383"/>
                  </a:lnTo>
                  <a:close/>
                  <a:moveTo>
                    <a:pt x="901" y="305"/>
                  </a:moveTo>
                  <a:lnTo>
                    <a:pt x="902" y="306"/>
                  </a:lnTo>
                  <a:lnTo>
                    <a:pt x="922" y="383"/>
                  </a:lnTo>
                  <a:lnTo>
                    <a:pt x="907" y="387"/>
                  </a:lnTo>
                  <a:lnTo>
                    <a:pt x="887" y="310"/>
                  </a:lnTo>
                  <a:lnTo>
                    <a:pt x="901" y="305"/>
                  </a:lnTo>
                  <a:close/>
                  <a:moveTo>
                    <a:pt x="867" y="232"/>
                  </a:moveTo>
                  <a:lnTo>
                    <a:pt x="868" y="233"/>
                  </a:lnTo>
                  <a:lnTo>
                    <a:pt x="901" y="305"/>
                  </a:lnTo>
                  <a:lnTo>
                    <a:pt x="887" y="311"/>
                  </a:lnTo>
                  <a:lnTo>
                    <a:pt x="853" y="240"/>
                  </a:lnTo>
                  <a:lnTo>
                    <a:pt x="867" y="232"/>
                  </a:lnTo>
                  <a:close/>
                  <a:moveTo>
                    <a:pt x="820" y="165"/>
                  </a:moveTo>
                  <a:lnTo>
                    <a:pt x="821" y="166"/>
                  </a:lnTo>
                  <a:lnTo>
                    <a:pt x="867" y="232"/>
                  </a:lnTo>
                  <a:lnTo>
                    <a:pt x="854" y="241"/>
                  </a:lnTo>
                  <a:lnTo>
                    <a:pt x="808" y="175"/>
                  </a:lnTo>
                  <a:lnTo>
                    <a:pt x="820" y="165"/>
                  </a:lnTo>
                  <a:close/>
                  <a:moveTo>
                    <a:pt x="763" y="108"/>
                  </a:moveTo>
                  <a:lnTo>
                    <a:pt x="764" y="109"/>
                  </a:lnTo>
                  <a:lnTo>
                    <a:pt x="820" y="165"/>
                  </a:lnTo>
                  <a:lnTo>
                    <a:pt x="809" y="176"/>
                  </a:lnTo>
                  <a:lnTo>
                    <a:pt x="753" y="120"/>
                  </a:lnTo>
                  <a:lnTo>
                    <a:pt x="763" y="108"/>
                  </a:lnTo>
                  <a:close/>
                  <a:moveTo>
                    <a:pt x="697" y="62"/>
                  </a:moveTo>
                  <a:lnTo>
                    <a:pt x="698" y="62"/>
                  </a:lnTo>
                  <a:lnTo>
                    <a:pt x="763" y="108"/>
                  </a:lnTo>
                  <a:lnTo>
                    <a:pt x="754" y="121"/>
                  </a:lnTo>
                  <a:lnTo>
                    <a:pt x="689" y="75"/>
                  </a:lnTo>
                  <a:lnTo>
                    <a:pt x="697" y="62"/>
                  </a:lnTo>
                  <a:close/>
                  <a:moveTo>
                    <a:pt x="623" y="28"/>
                  </a:moveTo>
                  <a:lnTo>
                    <a:pt x="624" y="28"/>
                  </a:lnTo>
                  <a:lnTo>
                    <a:pt x="697" y="62"/>
                  </a:lnTo>
                  <a:lnTo>
                    <a:pt x="690" y="76"/>
                  </a:lnTo>
                  <a:lnTo>
                    <a:pt x="618" y="42"/>
                  </a:lnTo>
                  <a:lnTo>
                    <a:pt x="623" y="28"/>
                  </a:lnTo>
                  <a:close/>
                  <a:moveTo>
                    <a:pt x="544" y="7"/>
                  </a:moveTo>
                  <a:lnTo>
                    <a:pt x="546" y="8"/>
                  </a:lnTo>
                  <a:lnTo>
                    <a:pt x="623" y="28"/>
                  </a:lnTo>
                  <a:lnTo>
                    <a:pt x="619" y="43"/>
                  </a:lnTo>
                  <a:lnTo>
                    <a:pt x="542" y="22"/>
                  </a:lnTo>
                  <a:lnTo>
                    <a:pt x="544" y="7"/>
                  </a:lnTo>
                  <a:close/>
                  <a:moveTo>
                    <a:pt x="464" y="0"/>
                  </a:moveTo>
                  <a:lnTo>
                    <a:pt x="465" y="0"/>
                  </a:lnTo>
                  <a:lnTo>
                    <a:pt x="544" y="7"/>
                  </a:lnTo>
                  <a:lnTo>
                    <a:pt x="543" y="23"/>
                  </a:lnTo>
                  <a:lnTo>
                    <a:pt x="464" y="16"/>
                  </a:lnTo>
                  <a:lnTo>
                    <a:pt x="464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0" name="Freeform 8536"/>
            <p:cNvSpPr>
              <a:spLocks noEditPoints="1"/>
            </p:cNvSpPr>
            <p:nvPr/>
          </p:nvSpPr>
          <p:spPr bwMode="auto">
            <a:xfrm>
              <a:off x="356" y="1669"/>
              <a:ext cx="1060" cy="1059"/>
            </a:xfrm>
            <a:custGeom>
              <a:avLst/>
              <a:gdLst>
                <a:gd name="T0" fmla="*/ 530 w 1060"/>
                <a:gd name="T1" fmla="*/ 15 h 1059"/>
                <a:gd name="T2" fmla="*/ 367 w 1060"/>
                <a:gd name="T3" fmla="*/ 26 h 1059"/>
                <a:gd name="T4" fmla="*/ 366 w 1060"/>
                <a:gd name="T5" fmla="*/ 26 h 1059"/>
                <a:gd name="T6" fmla="*/ 371 w 1060"/>
                <a:gd name="T7" fmla="*/ 40 h 1059"/>
                <a:gd name="T8" fmla="*/ 219 w 1060"/>
                <a:gd name="T9" fmla="*/ 101 h 1059"/>
                <a:gd name="T10" fmla="*/ 218 w 1060"/>
                <a:gd name="T11" fmla="*/ 102 h 1059"/>
                <a:gd name="T12" fmla="*/ 228 w 1060"/>
                <a:gd name="T13" fmla="*/ 113 h 1059"/>
                <a:gd name="T14" fmla="*/ 101 w 1060"/>
                <a:gd name="T15" fmla="*/ 218 h 1059"/>
                <a:gd name="T16" fmla="*/ 100 w 1060"/>
                <a:gd name="T17" fmla="*/ 219 h 1059"/>
                <a:gd name="T18" fmla="*/ 114 w 1060"/>
                <a:gd name="T19" fmla="*/ 227 h 1059"/>
                <a:gd name="T20" fmla="*/ 26 w 1060"/>
                <a:gd name="T21" fmla="*/ 365 h 1059"/>
                <a:gd name="T22" fmla="*/ 26 w 1060"/>
                <a:gd name="T23" fmla="*/ 366 h 1059"/>
                <a:gd name="T24" fmla="*/ 41 w 1060"/>
                <a:gd name="T25" fmla="*/ 370 h 1059"/>
                <a:gd name="T26" fmla="*/ 0 w 1060"/>
                <a:gd name="T27" fmla="*/ 529 h 1059"/>
                <a:gd name="T28" fmla="*/ 0 w 1060"/>
                <a:gd name="T29" fmla="*/ 530 h 1059"/>
                <a:gd name="T30" fmla="*/ 15 w 1060"/>
                <a:gd name="T31" fmla="*/ 529 h 1059"/>
                <a:gd name="T32" fmla="*/ 26 w 1060"/>
                <a:gd name="T33" fmla="*/ 692 h 1059"/>
                <a:gd name="T34" fmla="*/ 26 w 1060"/>
                <a:gd name="T35" fmla="*/ 693 h 1059"/>
                <a:gd name="T36" fmla="*/ 40 w 1060"/>
                <a:gd name="T37" fmla="*/ 688 h 1059"/>
                <a:gd name="T38" fmla="*/ 100 w 1060"/>
                <a:gd name="T39" fmla="*/ 840 h 1059"/>
                <a:gd name="T40" fmla="*/ 101 w 1060"/>
                <a:gd name="T41" fmla="*/ 841 h 1059"/>
                <a:gd name="T42" fmla="*/ 113 w 1060"/>
                <a:gd name="T43" fmla="*/ 831 h 1059"/>
                <a:gd name="T44" fmla="*/ 218 w 1060"/>
                <a:gd name="T45" fmla="*/ 957 h 1059"/>
                <a:gd name="T46" fmla="*/ 219 w 1060"/>
                <a:gd name="T47" fmla="*/ 958 h 1059"/>
                <a:gd name="T48" fmla="*/ 227 w 1060"/>
                <a:gd name="T49" fmla="*/ 945 h 1059"/>
                <a:gd name="T50" fmla="*/ 366 w 1060"/>
                <a:gd name="T51" fmla="*/ 1033 h 1059"/>
                <a:gd name="T52" fmla="*/ 367 w 1060"/>
                <a:gd name="T53" fmla="*/ 1033 h 1059"/>
                <a:gd name="T54" fmla="*/ 370 w 1060"/>
                <a:gd name="T55" fmla="*/ 1018 h 1059"/>
                <a:gd name="T56" fmla="*/ 529 w 1060"/>
                <a:gd name="T57" fmla="*/ 1059 h 1059"/>
                <a:gd name="T58" fmla="*/ 530 w 1060"/>
                <a:gd name="T59" fmla="*/ 1059 h 1059"/>
                <a:gd name="T60" fmla="*/ 529 w 1060"/>
                <a:gd name="T61" fmla="*/ 1043 h 1059"/>
                <a:gd name="T62" fmla="*/ 693 w 1060"/>
                <a:gd name="T63" fmla="*/ 1033 h 1059"/>
                <a:gd name="T64" fmla="*/ 694 w 1060"/>
                <a:gd name="T65" fmla="*/ 1033 h 1059"/>
                <a:gd name="T66" fmla="*/ 688 w 1060"/>
                <a:gd name="T67" fmla="*/ 1018 h 1059"/>
                <a:gd name="T68" fmla="*/ 840 w 1060"/>
                <a:gd name="T69" fmla="*/ 958 h 1059"/>
                <a:gd name="T70" fmla="*/ 841 w 1060"/>
                <a:gd name="T71" fmla="*/ 957 h 1059"/>
                <a:gd name="T72" fmla="*/ 831 w 1060"/>
                <a:gd name="T73" fmla="*/ 946 h 1059"/>
                <a:gd name="T74" fmla="*/ 958 w 1060"/>
                <a:gd name="T75" fmla="*/ 841 h 1059"/>
                <a:gd name="T76" fmla="*/ 959 w 1060"/>
                <a:gd name="T77" fmla="*/ 840 h 1059"/>
                <a:gd name="T78" fmla="*/ 945 w 1060"/>
                <a:gd name="T79" fmla="*/ 832 h 1059"/>
                <a:gd name="T80" fmla="*/ 1033 w 1060"/>
                <a:gd name="T81" fmla="*/ 693 h 1059"/>
                <a:gd name="T82" fmla="*/ 1034 w 1060"/>
                <a:gd name="T83" fmla="*/ 692 h 1059"/>
                <a:gd name="T84" fmla="*/ 1019 w 1060"/>
                <a:gd name="T85" fmla="*/ 689 h 1059"/>
                <a:gd name="T86" fmla="*/ 1060 w 1060"/>
                <a:gd name="T87" fmla="*/ 530 h 1059"/>
                <a:gd name="T88" fmla="*/ 1060 w 1060"/>
                <a:gd name="T89" fmla="*/ 529 h 1059"/>
                <a:gd name="T90" fmla="*/ 1044 w 1060"/>
                <a:gd name="T91" fmla="*/ 530 h 1059"/>
                <a:gd name="T92" fmla="*/ 1034 w 1060"/>
                <a:gd name="T93" fmla="*/ 366 h 1059"/>
                <a:gd name="T94" fmla="*/ 1033 w 1060"/>
                <a:gd name="T95" fmla="*/ 365 h 1059"/>
                <a:gd name="T96" fmla="*/ 1019 w 1060"/>
                <a:gd name="T97" fmla="*/ 371 h 1059"/>
                <a:gd name="T98" fmla="*/ 959 w 1060"/>
                <a:gd name="T99" fmla="*/ 219 h 1059"/>
                <a:gd name="T100" fmla="*/ 958 w 1060"/>
                <a:gd name="T101" fmla="*/ 218 h 1059"/>
                <a:gd name="T102" fmla="*/ 946 w 1060"/>
                <a:gd name="T103" fmla="*/ 228 h 1059"/>
                <a:gd name="T104" fmla="*/ 841 w 1060"/>
                <a:gd name="T105" fmla="*/ 102 h 1059"/>
                <a:gd name="T106" fmla="*/ 840 w 1060"/>
                <a:gd name="T107" fmla="*/ 101 h 1059"/>
                <a:gd name="T108" fmla="*/ 832 w 1060"/>
                <a:gd name="T109" fmla="*/ 114 h 1059"/>
                <a:gd name="T110" fmla="*/ 694 w 1060"/>
                <a:gd name="T111" fmla="*/ 26 h 1059"/>
                <a:gd name="T112" fmla="*/ 693 w 1060"/>
                <a:gd name="T113" fmla="*/ 26 h 1059"/>
                <a:gd name="T114" fmla="*/ 689 w 1060"/>
                <a:gd name="T115" fmla="*/ 41 h 1059"/>
                <a:gd name="T116" fmla="*/ 530 w 1060"/>
                <a:gd name="T117" fmla="*/ 0 h 1059"/>
                <a:gd name="T118" fmla="*/ 529 w 1060"/>
                <a:gd name="T119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0" h="1059">
                  <a:moveTo>
                    <a:pt x="446" y="7"/>
                  </a:moveTo>
                  <a:lnTo>
                    <a:pt x="447" y="6"/>
                  </a:lnTo>
                  <a:lnTo>
                    <a:pt x="529" y="0"/>
                  </a:lnTo>
                  <a:lnTo>
                    <a:pt x="530" y="15"/>
                  </a:lnTo>
                  <a:lnTo>
                    <a:pt x="449" y="22"/>
                  </a:lnTo>
                  <a:lnTo>
                    <a:pt x="446" y="7"/>
                  </a:lnTo>
                  <a:close/>
                  <a:moveTo>
                    <a:pt x="366" y="26"/>
                  </a:moveTo>
                  <a:lnTo>
                    <a:pt x="367" y="26"/>
                  </a:lnTo>
                  <a:lnTo>
                    <a:pt x="446" y="7"/>
                  </a:lnTo>
                  <a:lnTo>
                    <a:pt x="450" y="22"/>
                  </a:lnTo>
                  <a:lnTo>
                    <a:pt x="370" y="41"/>
                  </a:lnTo>
                  <a:lnTo>
                    <a:pt x="366" y="26"/>
                  </a:lnTo>
                  <a:close/>
                  <a:moveTo>
                    <a:pt x="289" y="58"/>
                  </a:moveTo>
                  <a:lnTo>
                    <a:pt x="290" y="57"/>
                  </a:lnTo>
                  <a:lnTo>
                    <a:pt x="366" y="26"/>
                  </a:lnTo>
                  <a:lnTo>
                    <a:pt x="371" y="40"/>
                  </a:lnTo>
                  <a:lnTo>
                    <a:pt x="296" y="72"/>
                  </a:lnTo>
                  <a:lnTo>
                    <a:pt x="289" y="58"/>
                  </a:lnTo>
                  <a:close/>
                  <a:moveTo>
                    <a:pt x="218" y="102"/>
                  </a:moveTo>
                  <a:lnTo>
                    <a:pt x="219" y="101"/>
                  </a:lnTo>
                  <a:lnTo>
                    <a:pt x="289" y="58"/>
                  </a:lnTo>
                  <a:lnTo>
                    <a:pt x="297" y="71"/>
                  </a:lnTo>
                  <a:lnTo>
                    <a:pt x="227" y="114"/>
                  </a:lnTo>
                  <a:lnTo>
                    <a:pt x="218" y="102"/>
                  </a:lnTo>
                  <a:close/>
                  <a:moveTo>
                    <a:pt x="154" y="155"/>
                  </a:moveTo>
                  <a:lnTo>
                    <a:pt x="155" y="155"/>
                  </a:lnTo>
                  <a:lnTo>
                    <a:pt x="218" y="102"/>
                  </a:lnTo>
                  <a:lnTo>
                    <a:pt x="228" y="113"/>
                  </a:lnTo>
                  <a:lnTo>
                    <a:pt x="166" y="167"/>
                  </a:lnTo>
                  <a:lnTo>
                    <a:pt x="154" y="155"/>
                  </a:lnTo>
                  <a:close/>
                  <a:moveTo>
                    <a:pt x="100" y="219"/>
                  </a:moveTo>
                  <a:lnTo>
                    <a:pt x="101" y="218"/>
                  </a:lnTo>
                  <a:lnTo>
                    <a:pt x="154" y="155"/>
                  </a:lnTo>
                  <a:lnTo>
                    <a:pt x="166" y="166"/>
                  </a:lnTo>
                  <a:lnTo>
                    <a:pt x="113" y="228"/>
                  </a:lnTo>
                  <a:lnTo>
                    <a:pt x="100" y="219"/>
                  </a:lnTo>
                  <a:close/>
                  <a:moveTo>
                    <a:pt x="57" y="289"/>
                  </a:moveTo>
                  <a:lnTo>
                    <a:pt x="58" y="288"/>
                  </a:lnTo>
                  <a:lnTo>
                    <a:pt x="100" y="219"/>
                  </a:lnTo>
                  <a:lnTo>
                    <a:pt x="114" y="227"/>
                  </a:lnTo>
                  <a:lnTo>
                    <a:pt x="71" y="296"/>
                  </a:lnTo>
                  <a:lnTo>
                    <a:pt x="57" y="289"/>
                  </a:lnTo>
                  <a:close/>
                  <a:moveTo>
                    <a:pt x="26" y="366"/>
                  </a:moveTo>
                  <a:lnTo>
                    <a:pt x="26" y="365"/>
                  </a:lnTo>
                  <a:lnTo>
                    <a:pt x="57" y="289"/>
                  </a:lnTo>
                  <a:lnTo>
                    <a:pt x="71" y="295"/>
                  </a:lnTo>
                  <a:lnTo>
                    <a:pt x="40" y="371"/>
                  </a:lnTo>
                  <a:lnTo>
                    <a:pt x="26" y="366"/>
                  </a:lnTo>
                  <a:close/>
                  <a:moveTo>
                    <a:pt x="6" y="448"/>
                  </a:moveTo>
                  <a:lnTo>
                    <a:pt x="6" y="446"/>
                  </a:lnTo>
                  <a:lnTo>
                    <a:pt x="26" y="366"/>
                  </a:lnTo>
                  <a:lnTo>
                    <a:pt x="41" y="370"/>
                  </a:lnTo>
                  <a:lnTo>
                    <a:pt x="22" y="450"/>
                  </a:lnTo>
                  <a:lnTo>
                    <a:pt x="6" y="448"/>
                  </a:lnTo>
                  <a:close/>
                  <a:moveTo>
                    <a:pt x="0" y="530"/>
                  </a:moveTo>
                  <a:lnTo>
                    <a:pt x="0" y="529"/>
                  </a:lnTo>
                  <a:lnTo>
                    <a:pt x="6" y="448"/>
                  </a:lnTo>
                  <a:lnTo>
                    <a:pt x="22" y="449"/>
                  </a:lnTo>
                  <a:lnTo>
                    <a:pt x="15" y="530"/>
                  </a:lnTo>
                  <a:lnTo>
                    <a:pt x="0" y="530"/>
                  </a:lnTo>
                  <a:close/>
                  <a:moveTo>
                    <a:pt x="6" y="613"/>
                  </a:moveTo>
                  <a:lnTo>
                    <a:pt x="6" y="612"/>
                  </a:lnTo>
                  <a:lnTo>
                    <a:pt x="0" y="530"/>
                  </a:lnTo>
                  <a:lnTo>
                    <a:pt x="15" y="529"/>
                  </a:lnTo>
                  <a:lnTo>
                    <a:pt x="22" y="610"/>
                  </a:lnTo>
                  <a:lnTo>
                    <a:pt x="6" y="613"/>
                  </a:lnTo>
                  <a:close/>
                  <a:moveTo>
                    <a:pt x="26" y="693"/>
                  </a:moveTo>
                  <a:lnTo>
                    <a:pt x="26" y="692"/>
                  </a:lnTo>
                  <a:lnTo>
                    <a:pt x="6" y="613"/>
                  </a:lnTo>
                  <a:lnTo>
                    <a:pt x="22" y="609"/>
                  </a:lnTo>
                  <a:lnTo>
                    <a:pt x="41" y="689"/>
                  </a:lnTo>
                  <a:lnTo>
                    <a:pt x="26" y="693"/>
                  </a:lnTo>
                  <a:close/>
                  <a:moveTo>
                    <a:pt x="58" y="770"/>
                  </a:moveTo>
                  <a:lnTo>
                    <a:pt x="57" y="769"/>
                  </a:lnTo>
                  <a:lnTo>
                    <a:pt x="26" y="693"/>
                  </a:lnTo>
                  <a:lnTo>
                    <a:pt x="40" y="688"/>
                  </a:lnTo>
                  <a:lnTo>
                    <a:pt x="71" y="763"/>
                  </a:lnTo>
                  <a:lnTo>
                    <a:pt x="58" y="770"/>
                  </a:lnTo>
                  <a:close/>
                  <a:moveTo>
                    <a:pt x="101" y="841"/>
                  </a:moveTo>
                  <a:lnTo>
                    <a:pt x="100" y="840"/>
                  </a:lnTo>
                  <a:lnTo>
                    <a:pt x="58" y="770"/>
                  </a:lnTo>
                  <a:lnTo>
                    <a:pt x="71" y="762"/>
                  </a:lnTo>
                  <a:lnTo>
                    <a:pt x="114" y="832"/>
                  </a:lnTo>
                  <a:lnTo>
                    <a:pt x="101" y="841"/>
                  </a:lnTo>
                  <a:close/>
                  <a:moveTo>
                    <a:pt x="155" y="904"/>
                  </a:moveTo>
                  <a:lnTo>
                    <a:pt x="154" y="903"/>
                  </a:lnTo>
                  <a:lnTo>
                    <a:pt x="101" y="841"/>
                  </a:lnTo>
                  <a:lnTo>
                    <a:pt x="113" y="831"/>
                  </a:lnTo>
                  <a:lnTo>
                    <a:pt x="166" y="893"/>
                  </a:lnTo>
                  <a:lnTo>
                    <a:pt x="155" y="904"/>
                  </a:lnTo>
                  <a:close/>
                  <a:moveTo>
                    <a:pt x="219" y="958"/>
                  </a:moveTo>
                  <a:lnTo>
                    <a:pt x="218" y="957"/>
                  </a:lnTo>
                  <a:lnTo>
                    <a:pt x="155" y="904"/>
                  </a:lnTo>
                  <a:lnTo>
                    <a:pt x="166" y="893"/>
                  </a:lnTo>
                  <a:lnTo>
                    <a:pt x="228" y="946"/>
                  </a:lnTo>
                  <a:lnTo>
                    <a:pt x="219" y="958"/>
                  </a:lnTo>
                  <a:close/>
                  <a:moveTo>
                    <a:pt x="290" y="1002"/>
                  </a:moveTo>
                  <a:lnTo>
                    <a:pt x="289" y="1001"/>
                  </a:lnTo>
                  <a:lnTo>
                    <a:pt x="219" y="958"/>
                  </a:lnTo>
                  <a:lnTo>
                    <a:pt x="227" y="945"/>
                  </a:lnTo>
                  <a:lnTo>
                    <a:pt x="297" y="988"/>
                  </a:lnTo>
                  <a:lnTo>
                    <a:pt x="290" y="1002"/>
                  </a:lnTo>
                  <a:close/>
                  <a:moveTo>
                    <a:pt x="367" y="1033"/>
                  </a:moveTo>
                  <a:lnTo>
                    <a:pt x="366" y="1033"/>
                  </a:lnTo>
                  <a:lnTo>
                    <a:pt x="290" y="1002"/>
                  </a:lnTo>
                  <a:lnTo>
                    <a:pt x="296" y="987"/>
                  </a:lnTo>
                  <a:lnTo>
                    <a:pt x="371" y="1018"/>
                  </a:lnTo>
                  <a:lnTo>
                    <a:pt x="367" y="1033"/>
                  </a:lnTo>
                  <a:close/>
                  <a:moveTo>
                    <a:pt x="447" y="1052"/>
                  </a:moveTo>
                  <a:lnTo>
                    <a:pt x="446" y="1052"/>
                  </a:lnTo>
                  <a:lnTo>
                    <a:pt x="367" y="1033"/>
                  </a:lnTo>
                  <a:lnTo>
                    <a:pt x="370" y="1018"/>
                  </a:lnTo>
                  <a:lnTo>
                    <a:pt x="450" y="1037"/>
                  </a:lnTo>
                  <a:lnTo>
                    <a:pt x="447" y="1052"/>
                  </a:lnTo>
                  <a:close/>
                  <a:moveTo>
                    <a:pt x="530" y="1059"/>
                  </a:moveTo>
                  <a:lnTo>
                    <a:pt x="529" y="1059"/>
                  </a:lnTo>
                  <a:lnTo>
                    <a:pt x="447" y="1052"/>
                  </a:lnTo>
                  <a:lnTo>
                    <a:pt x="449" y="1037"/>
                  </a:lnTo>
                  <a:lnTo>
                    <a:pt x="530" y="1043"/>
                  </a:lnTo>
                  <a:lnTo>
                    <a:pt x="530" y="1059"/>
                  </a:lnTo>
                  <a:close/>
                  <a:moveTo>
                    <a:pt x="613" y="1052"/>
                  </a:moveTo>
                  <a:lnTo>
                    <a:pt x="612" y="1052"/>
                  </a:lnTo>
                  <a:lnTo>
                    <a:pt x="530" y="1059"/>
                  </a:lnTo>
                  <a:lnTo>
                    <a:pt x="529" y="1043"/>
                  </a:lnTo>
                  <a:lnTo>
                    <a:pt x="611" y="1037"/>
                  </a:lnTo>
                  <a:lnTo>
                    <a:pt x="613" y="1052"/>
                  </a:lnTo>
                  <a:close/>
                  <a:moveTo>
                    <a:pt x="694" y="1033"/>
                  </a:moveTo>
                  <a:lnTo>
                    <a:pt x="693" y="1033"/>
                  </a:lnTo>
                  <a:lnTo>
                    <a:pt x="613" y="1052"/>
                  </a:lnTo>
                  <a:lnTo>
                    <a:pt x="609" y="1037"/>
                  </a:lnTo>
                  <a:lnTo>
                    <a:pt x="689" y="1018"/>
                  </a:lnTo>
                  <a:lnTo>
                    <a:pt x="694" y="1033"/>
                  </a:lnTo>
                  <a:close/>
                  <a:moveTo>
                    <a:pt x="771" y="1001"/>
                  </a:moveTo>
                  <a:lnTo>
                    <a:pt x="769" y="1002"/>
                  </a:lnTo>
                  <a:lnTo>
                    <a:pt x="694" y="1033"/>
                  </a:lnTo>
                  <a:lnTo>
                    <a:pt x="688" y="1018"/>
                  </a:lnTo>
                  <a:lnTo>
                    <a:pt x="764" y="987"/>
                  </a:lnTo>
                  <a:lnTo>
                    <a:pt x="771" y="1001"/>
                  </a:lnTo>
                  <a:close/>
                  <a:moveTo>
                    <a:pt x="841" y="957"/>
                  </a:moveTo>
                  <a:lnTo>
                    <a:pt x="840" y="958"/>
                  </a:lnTo>
                  <a:lnTo>
                    <a:pt x="771" y="1001"/>
                  </a:lnTo>
                  <a:lnTo>
                    <a:pt x="763" y="988"/>
                  </a:lnTo>
                  <a:lnTo>
                    <a:pt x="832" y="945"/>
                  </a:lnTo>
                  <a:lnTo>
                    <a:pt x="841" y="957"/>
                  </a:lnTo>
                  <a:close/>
                  <a:moveTo>
                    <a:pt x="905" y="903"/>
                  </a:moveTo>
                  <a:lnTo>
                    <a:pt x="904" y="904"/>
                  </a:lnTo>
                  <a:lnTo>
                    <a:pt x="841" y="957"/>
                  </a:lnTo>
                  <a:lnTo>
                    <a:pt x="831" y="946"/>
                  </a:lnTo>
                  <a:lnTo>
                    <a:pt x="894" y="893"/>
                  </a:lnTo>
                  <a:lnTo>
                    <a:pt x="905" y="903"/>
                  </a:lnTo>
                  <a:close/>
                  <a:moveTo>
                    <a:pt x="959" y="840"/>
                  </a:moveTo>
                  <a:lnTo>
                    <a:pt x="958" y="841"/>
                  </a:lnTo>
                  <a:lnTo>
                    <a:pt x="905" y="903"/>
                  </a:lnTo>
                  <a:lnTo>
                    <a:pt x="893" y="893"/>
                  </a:lnTo>
                  <a:lnTo>
                    <a:pt x="946" y="831"/>
                  </a:lnTo>
                  <a:lnTo>
                    <a:pt x="959" y="840"/>
                  </a:lnTo>
                  <a:close/>
                  <a:moveTo>
                    <a:pt x="1002" y="769"/>
                  </a:moveTo>
                  <a:lnTo>
                    <a:pt x="1001" y="770"/>
                  </a:lnTo>
                  <a:lnTo>
                    <a:pt x="959" y="840"/>
                  </a:lnTo>
                  <a:lnTo>
                    <a:pt x="945" y="832"/>
                  </a:lnTo>
                  <a:lnTo>
                    <a:pt x="988" y="762"/>
                  </a:lnTo>
                  <a:lnTo>
                    <a:pt x="1002" y="769"/>
                  </a:lnTo>
                  <a:close/>
                  <a:moveTo>
                    <a:pt x="1034" y="692"/>
                  </a:moveTo>
                  <a:lnTo>
                    <a:pt x="1033" y="693"/>
                  </a:lnTo>
                  <a:lnTo>
                    <a:pt x="1002" y="769"/>
                  </a:lnTo>
                  <a:lnTo>
                    <a:pt x="988" y="763"/>
                  </a:lnTo>
                  <a:lnTo>
                    <a:pt x="1019" y="688"/>
                  </a:lnTo>
                  <a:lnTo>
                    <a:pt x="1034" y="692"/>
                  </a:lnTo>
                  <a:close/>
                  <a:moveTo>
                    <a:pt x="1053" y="612"/>
                  </a:moveTo>
                  <a:lnTo>
                    <a:pt x="1053" y="613"/>
                  </a:lnTo>
                  <a:lnTo>
                    <a:pt x="1034" y="692"/>
                  </a:lnTo>
                  <a:lnTo>
                    <a:pt x="1019" y="689"/>
                  </a:lnTo>
                  <a:lnTo>
                    <a:pt x="1038" y="609"/>
                  </a:lnTo>
                  <a:lnTo>
                    <a:pt x="1053" y="612"/>
                  </a:lnTo>
                  <a:close/>
                  <a:moveTo>
                    <a:pt x="1060" y="529"/>
                  </a:moveTo>
                  <a:lnTo>
                    <a:pt x="1060" y="530"/>
                  </a:lnTo>
                  <a:lnTo>
                    <a:pt x="1053" y="612"/>
                  </a:lnTo>
                  <a:lnTo>
                    <a:pt x="1037" y="610"/>
                  </a:lnTo>
                  <a:lnTo>
                    <a:pt x="1044" y="529"/>
                  </a:lnTo>
                  <a:lnTo>
                    <a:pt x="1060" y="529"/>
                  </a:lnTo>
                  <a:close/>
                  <a:moveTo>
                    <a:pt x="1053" y="446"/>
                  </a:moveTo>
                  <a:lnTo>
                    <a:pt x="1053" y="448"/>
                  </a:lnTo>
                  <a:lnTo>
                    <a:pt x="1060" y="529"/>
                  </a:lnTo>
                  <a:lnTo>
                    <a:pt x="1044" y="530"/>
                  </a:lnTo>
                  <a:lnTo>
                    <a:pt x="1037" y="449"/>
                  </a:lnTo>
                  <a:lnTo>
                    <a:pt x="1053" y="446"/>
                  </a:lnTo>
                  <a:close/>
                  <a:moveTo>
                    <a:pt x="1033" y="365"/>
                  </a:moveTo>
                  <a:lnTo>
                    <a:pt x="1034" y="366"/>
                  </a:lnTo>
                  <a:lnTo>
                    <a:pt x="1053" y="446"/>
                  </a:lnTo>
                  <a:lnTo>
                    <a:pt x="1038" y="450"/>
                  </a:lnTo>
                  <a:lnTo>
                    <a:pt x="1019" y="370"/>
                  </a:lnTo>
                  <a:lnTo>
                    <a:pt x="1033" y="365"/>
                  </a:lnTo>
                  <a:close/>
                  <a:moveTo>
                    <a:pt x="1001" y="288"/>
                  </a:moveTo>
                  <a:lnTo>
                    <a:pt x="1002" y="289"/>
                  </a:lnTo>
                  <a:lnTo>
                    <a:pt x="1033" y="365"/>
                  </a:lnTo>
                  <a:lnTo>
                    <a:pt x="1019" y="371"/>
                  </a:lnTo>
                  <a:lnTo>
                    <a:pt x="988" y="295"/>
                  </a:lnTo>
                  <a:lnTo>
                    <a:pt x="1001" y="288"/>
                  </a:lnTo>
                  <a:close/>
                  <a:moveTo>
                    <a:pt x="958" y="218"/>
                  </a:moveTo>
                  <a:lnTo>
                    <a:pt x="959" y="219"/>
                  </a:lnTo>
                  <a:lnTo>
                    <a:pt x="1001" y="288"/>
                  </a:lnTo>
                  <a:lnTo>
                    <a:pt x="988" y="296"/>
                  </a:lnTo>
                  <a:lnTo>
                    <a:pt x="945" y="227"/>
                  </a:lnTo>
                  <a:lnTo>
                    <a:pt x="958" y="218"/>
                  </a:lnTo>
                  <a:close/>
                  <a:moveTo>
                    <a:pt x="904" y="155"/>
                  </a:moveTo>
                  <a:lnTo>
                    <a:pt x="905" y="155"/>
                  </a:lnTo>
                  <a:lnTo>
                    <a:pt x="958" y="218"/>
                  </a:lnTo>
                  <a:lnTo>
                    <a:pt x="946" y="228"/>
                  </a:lnTo>
                  <a:lnTo>
                    <a:pt x="893" y="166"/>
                  </a:lnTo>
                  <a:lnTo>
                    <a:pt x="904" y="155"/>
                  </a:lnTo>
                  <a:close/>
                  <a:moveTo>
                    <a:pt x="840" y="101"/>
                  </a:moveTo>
                  <a:lnTo>
                    <a:pt x="841" y="102"/>
                  </a:lnTo>
                  <a:lnTo>
                    <a:pt x="904" y="155"/>
                  </a:lnTo>
                  <a:lnTo>
                    <a:pt x="894" y="167"/>
                  </a:lnTo>
                  <a:lnTo>
                    <a:pt x="831" y="113"/>
                  </a:lnTo>
                  <a:lnTo>
                    <a:pt x="840" y="101"/>
                  </a:lnTo>
                  <a:close/>
                  <a:moveTo>
                    <a:pt x="770" y="57"/>
                  </a:moveTo>
                  <a:lnTo>
                    <a:pt x="771" y="58"/>
                  </a:lnTo>
                  <a:lnTo>
                    <a:pt x="840" y="101"/>
                  </a:lnTo>
                  <a:lnTo>
                    <a:pt x="832" y="114"/>
                  </a:lnTo>
                  <a:lnTo>
                    <a:pt x="763" y="71"/>
                  </a:lnTo>
                  <a:lnTo>
                    <a:pt x="770" y="57"/>
                  </a:lnTo>
                  <a:close/>
                  <a:moveTo>
                    <a:pt x="693" y="26"/>
                  </a:moveTo>
                  <a:lnTo>
                    <a:pt x="694" y="26"/>
                  </a:lnTo>
                  <a:lnTo>
                    <a:pt x="770" y="57"/>
                  </a:lnTo>
                  <a:lnTo>
                    <a:pt x="764" y="72"/>
                  </a:lnTo>
                  <a:lnTo>
                    <a:pt x="688" y="40"/>
                  </a:lnTo>
                  <a:lnTo>
                    <a:pt x="693" y="26"/>
                  </a:lnTo>
                  <a:close/>
                  <a:moveTo>
                    <a:pt x="612" y="6"/>
                  </a:moveTo>
                  <a:lnTo>
                    <a:pt x="613" y="7"/>
                  </a:lnTo>
                  <a:lnTo>
                    <a:pt x="693" y="26"/>
                  </a:lnTo>
                  <a:lnTo>
                    <a:pt x="689" y="41"/>
                  </a:lnTo>
                  <a:lnTo>
                    <a:pt x="609" y="22"/>
                  </a:lnTo>
                  <a:lnTo>
                    <a:pt x="612" y="6"/>
                  </a:lnTo>
                  <a:close/>
                  <a:moveTo>
                    <a:pt x="529" y="0"/>
                  </a:moveTo>
                  <a:lnTo>
                    <a:pt x="530" y="0"/>
                  </a:lnTo>
                  <a:lnTo>
                    <a:pt x="612" y="6"/>
                  </a:lnTo>
                  <a:lnTo>
                    <a:pt x="611" y="22"/>
                  </a:lnTo>
                  <a:lnTo>
                    <a:pt x="529" y="15"/>
                  </a:lnTo>
                  <a:lnTo>
                    <a:pt x="52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1" name="Rectangle 8537"/>
            <p:cNvSpPr>
              <a:spLocks noChangeArrowheads="1"/>
            </p:cNvSpPr>
            <p:nvPr/>
          </p:nvSpPr>
          <p:spPr bwMode="auto">
            <a:xfrm>
              <a:off x="1174" y="1676"/>
              <a:ext cx="16" cy="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2" name="Rectangle 8538"/>
            <p:cNvSpPr>
              <a:spLocks noChangeArrowheads="1"/>
            </p:cNvSpPr>
            <p:nvPr/>
          </p:nvSpPr>
          <p:spPr bwMode="auto">
            <a:xfrm>
              <a:off x="757" y="1676"/>
              <a:ext cx="15" cy="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3" name="Rectangle 8539"/>
            <p:cNvSpPr>
              <a:spLocks noChangeArrowheads="1"/>
            </p:cNvSpPr>
            <p:nvPr/>
          </p:nvSpPr>
          <p:spPr bwMode="auto">
            <a:xfrm>
              <a:off x="777" y="1815"/>
              <a:ext cx="217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4" name="Rectangle 8540"/>
            <p:cNvSpPr>
              <a:spLocks noChangeArrowheads="1"/>
            </p:cNvSpPr>
            <p:nvPr/>
          </p:nvSpPr>
          <p:spPr bwMode="auto">
            <a:xfrm>
              <a:off x="1254" y="2090"/>
              <a:ext cx="16" cy="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5" name="Rectangle 8541"/>
            <p:cNvSpPr>
              <a:spLocks noChangeArrowheads="1"/>
            </p:cNvSpPr>
            <p:nvPr/>
          </p:nvSpPr>
          <p:spPr bwMode="auto">
            <a:xfrm>
              <a:off x="777" y="2567"/>
              <a:ext cx="217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6" name="Freeform 8542"/>
            <p:cNvSpPr>
              <a:spLocks/>
            </p:cNvSpPr>
            <p:nvPr/>
          </p:nvSpPr>
          <p:spPr bwMode="auto">
            <a:xfrm>
              <a:off x="989" y="1817"/>
              <a:ext cx="278" cy="279"/>
            </a:xfrm>
            <a:custGeom>
              <a:avLst/>
              <a:gdLst>
                <a:gd name="T0" fmla="*/ 268 w 278"/>
                <a:gd name="T1" fmla="*/ 279 h 279"/>
                <a:gd name="T2" fmla="*/ 0 w 278"/>
                <a:gd name="T3" fmla="*/ 11 h 279"/>
                <a:gd name="T4" fmla="*/ 11 w 278"/>
                <a:gd name="T5" fmla="*/ 0 h 279"/>
                <a:gd name="T6" fmla="*/ 278 w 278"/>
                <a:gd name="T7" fmla="*/ 267 h 279"/>
                <a:gd name="T8" fmla="*/ 268 w 278"/>
                <a:gd name="T9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9">
                  <a:moveTo>
                    <a:pt x="268" y="279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278" y="267"/>
                  </a:lnTo>
                  <a:lnTo>
                    <a:pt x="268" y="2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7" name="Freeform 8543"/>
            <p:cNvSpPr>
              <a:spLocks/>
            </p:cNvSpPr>
            <p:nvPr/>
          </p:nvSpPr>
          <p:spPr bwMode="auto">
            <a:xfrm>
              <a:off x="504" y="1817"/>
              <a:ext cx="278" cy="279"/>
            </a:xfrm>
            <a:custGeom>
              <a:avLst/>
              <a:gdLst>
                <a:gd name="T0" fmla="*/ 0 w 278"/>
                <a:gd name="T1" fmla="*/ 267 h 279"/>
                <a:gd name="T2" fmla="*/ 267 w 278"/>
                <a:gd name="T3" fmla="*/ 0 h 279"/>
                <a:gd name="T4" fmla="*/ 278 w 278"/>
                <a:gd name="T5" fmla="*/ 11 h 279"/>
                <a:gd name="T6" fmla="*/ 11 w 278"/>
                <a:gd name="T7" fmla="*/ 279 h 279"/>
                <a:gd name="T8" fmla="*/ 0 w 278"/>
                <a:gd name="T9" fmla="*/ 267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9">
                  <a:moveTo>
                    <a:pt x="0" y="267"/>
                  </a:moveTo>
                  <a:lnTo>
                    <a:pt x="267" y="0"/>
                  </a:lnTo>
                  <a:lnTo>
                    <a:pt x="278" y="11"/>
                  </a:lnTo>
                  <a:lnTo>
                    <a:pt x="11" y="279"/>
                  </a:lnTo>
                  <a:lnTo>
                    <a:pt x="0" y="26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8" name="Freeform 8544"/>
            <p:cNvSpPr>
              <a:spLocks/>
            </p:cNvSpPr>
            <p:nvPr/>
          </p:nvSpPr>
          <p:spPr bwMode="auto">
            <a:xfrm>
              <a:off x="504" y="2302"/>
              <a:ext cx="278" cy="278"/>
            </a:xfrm>
            <a:custGeom>
              <a:avLst/>
              <a:gdLst>
                <a:gd name="T0" fmla="*/ 267 w 278"/>
                <a:gd name="T1" fmla="*/ 278 h 278"/>
                <a:gd name="T2" fmla="*/ 0 w 278"/>
                <a:gd name="T3" fmla="*/ 10 h 278"/>
                <a:gd name="T4" fmla="*/ 11 w 278"/>
                <a:gd name="T5" fmla="*/ 0 h 278"/>
                <a:gd name="T6" fmla="*/ 278 w 278"/>
                <a:gd name="T7" fmla="*/ 267 h 278"/>
                <a:gd name="T8" fmla="*/ 267 w 278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8">
                  <a:moveTo>
                    <a:pt x="267" y="278"/>
                  </a:moveTo>
                  <a:lnTo>
                    <a:pt x="0" y="10"/>
                  </a:lnTo>
                  <a:lnTo>
                    <a:pt x="11" y="0"/>
                  </a:lnTo>
                  <a:lnTo>
                    <a:pt x="278" y="267"/>
                  </a:lnTo>
                  <a:lnTo>
                    <a:pt x="267" y="27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299" name="Freeform 8545"/>
            <p:cNvSpPr>
              <a:spLocks/>
            </p:cNvSpPr>
            <p:nvPr/>
          </p:nvSpPr>
          <p:spPr bwMode="auto">
            <a:xfrm>
              <a:off x="989" y="2302"/>
              <a:ext cx="278" cy="278"/>
            </a:xfrm>
            <a:custGeom>
              <a:avLst/>
              <a:gdLst>
                <a:gd name="T0" fmla="*/ 0 w 278"/>
                <a:gd name="T1" fmla="*/ 267 h 278"/>
                <a:gd name="T2" fmla="*/ 268 w 278"/>
                <a:gd name="T3" fmla="*/ 0 h 278"/>
                <a:gd name="T4" fmla="*/ 278 w 278"/>
                <a:gd name="T5" fmla="*/ 10 h 278"/>
                <a:gd name="T6" fmla="*/ 11 w 278"/>
                <a:gd name="T7" fmla="*/ 278 h 278"/>
                <a:gd name="T8" fmla="*/ 0 w 278"/>
                <a:gd name="T9" fmla="*/ 26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8">
                  <a:moveTo>
                    <a:pt x="0" y="267"/>
                  </a:moveTo>
                  <a:lnTo>
                    <a:pt x="268" y="0"/>
                  </a:lnTo>
                  <a:lnTo>
                    <a:pt x="278" y="10"/>
                  </a:lnTo>
                  <a:lnTo>
                    <a:pt x="11" y="278"/>
                  </a:lnTo>
                  <a:lnTo>
                    <a:pt x="0" y="26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0" name="Rectangle 8546"/>
            <p:cNvSpPr>
              <a:spLocks noChangeArrowheads="1"/>
            </p:cNvSpPr>
            <p:nvPr/>
          </p:nvSpPr>
          <p:spPr bwMode="auto">
            <a:xfrm>
              <a:off x="502" y="2090"/>
              <a:ext cx="15" cy="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1" name="Rectangle 8547"/>
            <p:cNvSpPr>
              <a:spLocks noChangeArrowheads="1"/>
            </p:cNvSpPr>
            <p:nvPr/>
          </p:nvSpPr>
          <p:spPr bwMode="auto">
            <a:xfrm>
              <a:off x="1243" y="3084"/>
              <a:ext cx="16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2" name="Freeform 8548"/>
            <p:cNvSpPr>
              <a:spLocks/>
            </p:cNvSpPr>
            <p:nvPr/>
          </p:nvSpPr>
          <p:spPr bwMode="auto">
            <a:xfrm>
              <a:off x="690" y="3103"/>
              <a:ext cx="12" cy="12"/>
            </a:xfrm>
            <a:custGeom>
              <a:avLst/>
              <a:gdLst>
                <a:gd name="T0" fmla="*/ 11 w 12"/>
                <a:gd name="T1" fmla="*/ 0 h 12"/>
                <a:gd name="T2" fmla="*/ 12 w 12"/>
                <a:gd name="T3" fmla="*/ 1 h 12"/>
                <a:gd name="T4" fmla="*/ 2 w 12"/>
                <a:gd name="T5" fmla="*/ 12 h 12"/>
                <a:gd name="T6" fmla="*/ 0 w 12"/>
                <a:gd name="T7" fmla="*/ 11 h 12"/>
                <a:gd name="T8" fmla="*/ 11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lnTo>
                    <a:pt x="12" y="1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3" name="Freeform 8549"/>
            <p:cNvSpPr>
              <a:spLocks/>
            </p:cNvSpPr>
            <p:nvPr/>
          </p:nvSpPr>
          <p:spPr bwMode="auto">
            <a:xfrm>
              <a:off x="1244" y="3103"/>
              <a:ext cx="12" cy="12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12 h 12"/>
                <a:gd name="T4" fmla="*/ 0 w 12"/>
                <a:gd name="T5" fmla="*/ 1 h 12"/>
                <a:gd name="T6" fmla="*/ 1 w 12"/>
                <a:gd name="T7" fmla="*/ 0 h 12"/>
                <a:gd name="T8" fmla="*/ 12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4" name="Rectangle 8550"/>
            <p:cNvSpPr>
              <a:spLocks noChangeArrowheads="1"/>
            </p:cNvSpPr>
            <p:nvPr/>
          </p:nvSpPr>
          <p:spPr bwMode="auto">
            <a:xfrm>
              <a:off x="697" y="3102"/>
              <a:ext cx="552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5" name="Rectangle 8551"/>
            <p:cNvSpPr>
              <a:spLocks noChangeArrowheads="1"/>
            </p:cNvSpPr>
            <p:nvPr/>
          </p:nvSpPr>
          <p:spPr bwMode="auto">
            <a:xfrm>
              <a:off x="696" y="3100"/>
              <a:ext cx="555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6" name="Rectangle 8552"/>
            <p:cNvSpPr>
              <a:spLocks noChangeArrowheads="1"/>
            </p:cNvSpPr>
            <p:nvPr/>
          </p:nvSpPr>
          <p:spPr bwMode="auto">
            <a:xfrm>
              <a:off x="696" y="3076"/>
              <a:ext cx="555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7" name="Freeform 8553"/>
            <p:cNvSpPr>
              <a:spLocks noEditPoints="1"/>
            </p:cNvSpPr>
            <p:nvPr/>
          </p:nvSpPr>
          <p:spPr bwMode="auto">
            <a:xfrm>
              <a:off x="697" y="3075"/>
              <a:ext cx="558" cy="16"/>
            </a:xfrm>
            <a:custGeom>
              <a:avLst/>
              <a:gdLst>
                <a:gd name="T0" fmla="*/ 557 w 558"/>
                <a:gd name="T1" fmla="*/ 2 h 16"/>
                <a:gd name="T2" fmla="*/ 552 w 558"/>
                <a:gd name="T3" fmla="*/ 16 h 16"/>
                <a:gd name="T4" fmla="*/ 0 w 558"/>
                <a:gd name="T5" fmla="*/ 16 h 16"/>
                <a:gd name="T6" fmla="*/ 0 w 558"/>
                <a:gd name="T7" fmla="*/ 0 h 16"/>
                <a:gd name="T8" fmla="*/ 552 w 558"/>
                <a:gd name="T9" fmla="*/ 0 h 16"/>
                <a:gd name="T10" fmla="*/ 557 w 558"/>
                <a:gd name="T11" fmla="*/ 2 h 16"/>
                <a:gd name="T12" fmla="*/ 549 w 558"/>
                <a:gd name="T13" fmla="*/ 15 h 16"/>
                <a:gd name="T14" fmla="*/ 548 w 558"/>
                <a:gd name="T15" fmla="*/ 15 h 16"/>
                <a:gd name="T16" fmla="*/ 557 w 558"/>
                <a:gd name="T17" fmla="*/ 2 h 16"/>
                <a:gd name="T18" fmla="*/ 558 w 558"/>
                <a:gd name="T19" fmla="*/ 3 h 16"/>
                <a:gd name="T20" fmla="*/ 549 w 55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8" h="16">
                  <a:moveTo>
                    <a:pt x="557" y="2"/>
                  </a:moveTo>
                  <a:lnTo>
                    <a:pt x="552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552" y="0"/>
                  </a:lnTo>
                  <a:lnTo>
                    <a:pt x="557" y="2"/>
                  </a:lnTo>
                  <a:close/>
                  <a:moveTo>
                    <a:pt x="549" y="15"/>
                  </a:moveTo>
                  <a:lnTo>
                    <a:pt x="548" y="15"/>
                  </a:lnTo>
                  <a:lnTo>
                    <a:pt x="557" y="2"/>
                  </a:lnTo>
                  <a:lnTo>
                    <a:pt x="558" y="3"/>
                  </a:lnTo>
                  <a:lnTo>
                    <a:pt x="549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8" name="Freeform 8554"/>
            <p:cNvSpPr>
              <a:spLocks/>
            </p:cNvSpPr>
            <p:nvPr/>
          </p:nvSpPr>
          <p:spPr bwMode="auto">
            <a:xfrm>
              <a:off x="692" y="3077"/>
              <a:ext cx="9" cy="13"/>
            </a:xfrm>
            <a:custGeom>
              <a:avLst/>
              <a:gdLst>
                <a:gd name="T0" fmla="*/ 9 w 9"/>
                <a:gd name="T1" fmla="*/ 13 h 13"/>
                <a:gd name="T2" fmla="*/ 8 w 9"/>
                <a:gd name="T3" fmla="*/ 13 h 13"/>
                <a:gd name="T4" fmla="*/ 0 w 9"/>
                <a:gd name="T5" fmla="*/ 1 h 13"/>
                <a:gd name="T6" fmla="*/ 1 w 9"/>
                <a:gd name="T7" fmla="*/ 0 h 13"/>
                <a:gd name="T8" fmla="*/ 9 w 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9" y="13"/>
                  </a:moveTo>
                  <a:lnTo>
                    <a:pt x="8" y="13"/>
                  </a:lnTo>
                  <a:lnTo>
                    <a:pt x="0" y="1"/>
                  </a:lnTo>
                  <a:lnTo>
                    <a:pt x="1" y="0"/>
                  </a:lnTo>
                  <a:lnTo>
                    <a:pt x="9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09" name="Rectangle 8555"/>
            <p:cNvSpPr>
              <a:spLocks noChangeArrowheads="1"/>
            </p:cNvSpPr>
            <p:nvPr/>
          </p:nvSpPr>
          <p:spPr bwMode="auto">
            <a:xfrm>
              <a:off x="688" y="3084"/>
              <a:ext cx="15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0" name="Rectangle 8556"/>
            <p:cNvSpPr>
              <a:spLocks noChangeArrowheads="1"/>
            </p:cNvSpPr>
            <p:nvPr/>
          </p:nvSpPr>
          <p:spPr bwMode="auto">
            <a:xfrm>
              <a:off x="1243" y="2717"/>
              <a:ext cx="16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1" name="Freeform 8557"/>
            <p:cNvSpPr>
              <a:spLocks/>
            </p:cNvSpPr>
            <p:nvPr/>
          </p:nvSpPr>
          <p:spPr bwMode="auto">
            <a:xfrm>
              <a:off x="692" y="2710"/>
              <a:ext cx="9" cy="14"/>
            </a:xfrm>
            <a:custGeom>
              <a:avLst/>
              <a:gdLst>
                <a:gd name="T0" fmla="*/ 0 w 9"/>
                <a:gd name="T1" fmla="*/ 1 h 14"/>
                <a:gd name="T2" fmla="*/ 1 w 9"/>
                <a:gd name="T3" fmla="*/ 0 h 14"/>
                <a:gd name="T4" fmla="*/ 9 w 9"/>
                <a:gd name="T5" fmla="*/ 13 h 14"/>
                <a:gd name="T6" fmla="*/ 8 w 9"/>
                <a:gd name="T7" fmla="*/ 14 h 14"/>
                <a:gd name="T8" fmla="*/ 0 w 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0" y="1"/>
                  </a:moveTo>
                  <a:lnTo>
                    <a:pt x="1" y="0"/>
                  </a:lnTo>
                  <a:lnTo>
                    <a:pt x="9" y="13"/>
                  </a:lnTo>
                  <a:lnTo>
                    <a:pt x="8" y="1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2" name="Freeform 8558"/>
            <p:cNvSpPr>
              <a:spLocks/>
            </p:cNvSpPr>
            <p:nvPr/>
          </p:nvSpPr>
          <p:spPr bwMode="auto">
            <a:xfrm>
              <a:off x="1245" y="2710"/>
              <a:ext cx="10" cy="14"/>
            </a:xfrm>
            <a:custGeom>
              <a:avLst/>
              <a:gdLst>
                <a:gd name="T0" fmla="*/ 1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1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3" name="Rectangle 8559"/>
            <p:cNvSpPr>
              <a:spLocks noChangeArrowheads="1"/>
            </p:cNvSpPr>
            <p:nvPr/>
          </p:nvSpPr>
          <p:spPr bwMode="auto">
            <a:xfrm>
              <a:off x="697" y="2709"/>
              <a:ext cx="552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4" name="Rectangle 8560"/>
            <p:cNvSpPr>
              <a:spLocks noChangeArrowheads="1"/>
            </p:cNvSpPr>
            <p:nvPr/>
          </p:nvSpPr>
          <p:spPr bwMode="auto">
            <a:xfrm>
              <a:off x="696" y="2709"/>
              <a:ext cx="555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5" name="Rectangle 8561"/>
            <p:cNvSpPr>
              <a:spLocks noChangeArrowheads="1"/>
            </p:cNvSpPr>
            <p:nvPr/>
          </p:nvSpPr>
          <p:spPr bwMode="auto">
            <a:xfrm>
              <a:off x="696" y="2734"/>
              <a:ext cx="555" cy="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6" name="Freeform 8562"/>
            <p:cNvSpPr>
              <a:spLocks noEditPoints="1"/>
            </p:cNvSpPr>
            <p:nvPr/>
          </p:nvSpPr>
          <p:spPr bwMode="auto">
            <a:xfrm>
              <a:off x="697" y="2735"/>
              <a:ext cx="559" cy="15"/>
            </a:xfrm>
            <a:custGeom>
              <a:avLst/>
              <a:gdLst>
                <a:gd name="T0" fmla="*/ 558 w 559"/>
                <a:gd name="T1" fmla="*/ 13 h 15"/>
                <a:gd name="T2" fmla="*/ 552 w 559"/>
                <a:gd name="T3" fmla="*/ 15 h 15"/>
                <a:gd name="T4" fmla="*/ 0 w 559"/>
                <a:gd name="T5" fmla="*/ 15 h 15"/>
                <a:gd name="T6" fmla="*/ 0 w 559"/>
                <a:gd name="T7" fmla="*/ 0 h 15"/>
                <a:gd name="T8" fmla="*/ 552 w 559"/>
                <a:gd name="T9" fmla="*/ 0 h 15"/>
                <a:gd name="T10" fmla="*/ 558 w 559"/>
                <a:gd name="T11" fmla="*/ 13 h 15"/>
                <a:gd name="T12" fmla="*/ 559 w 559"/>
                <a:gd name="T13" fmla="*/ 12 h 15"/>
                <a:gd name="T14" fmla="*/ 558 w 559"/>
                <a:gd name="T15" fmla="*/ 13 h 15"/>
                <a:gd name="T16" fmla="*/ 547 w 559"/>
                <a:gd name="T17" fmla="*/ 2 h 15"/>
                <a:gd name="T18" fmla="*/ 548 w 559"/>
                <a:gd name="T19" fmla="*/ 1 h 15"/>
                <a:gd name="T20" fmla="*/ 559 w 559"/>
                <a:gd name="T21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9" h="15">
                  <a:moveTo>
                    <a:pt x="558" y="13"/>
                  </a:moveTo>
                  <a:lnTo>
                    <a:pt x="552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552" y="0"/>
                  </a:lnTo>
                  <a:lnTo>
                    <a:pt x="558" y="13"/>
                  </a:lnTo>
                  <a:close/>
                  <a:moveTo>
                    <a:pt x="559" y="12"/>
                  </a:moveTo>
                  <a:lnTo>
                    <a:pt x="558" y="13"/>
                  </a:lnTo>
                  <a:lnTo>
                    <a:pt x="547" y="2"/>
                  </a:lnTo>
                  <a:lnTo>
                    <a:pt x="548" y="1"/>
                  </a:lnTo>
                  <a:lnTo>
                    <a:pt x="559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7" name="Freeform 8563"/>
            <p:cNvSpPr>
              <a:spLocks/>
            </p:cNvSpPr>
            <p:nvPr/>
          </p:nvSpPr>
          <p:spPr bwMode="auto">
            <a:xfrm>
              <a:off x="690" y="2736"/>
              <a:ext cx="12" cy="12"/>
            </a:xfrm>
            <a:custGeom>
              <a:avLst/>
              <a:gdLst>
                <a:gd name="T0" fmla="*/ 2 w 12"/>
                <a:gd name="T1" fmla="*/ 12 h 12"/>
                <a:gd name="T2" fmla="*/ 0 w 12"/>
                <a:gd name="T3" fmla="*/ 11 h 12"/>
                <a:gd name="T4" fmla="*/ 11 w 12"/>
                <a:gd name="T5" fmla="*/ 0 h 12"/>
                <a:gd name="T6" fmla="*/ 12 w 12"/>
                <a:gd name="T7" fmla="*/ 1 h 12"/>
                <a:gd name="T8" fmla="*/ 2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2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8" name="Rectangle 8564"/>
            <p:cNvSpPr>
              <a:spLocks noChangeArrowheads="1"/>
            </p:cNvSpPr>
            <p:nvPr/>
          </p:nvSpPr>
          <p:spPr bwMode="auto">
            <a:xfrm>
              <a:off x="688" y="2717"/>
              <a:ext cx="15" cy="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19" name="Rectangle 8565"/>
            <p:cNvSpPr>
              <a:spLocks noChangeArrowheads="1"/>
            </p:cNvSpPr>
            <p:nvPr/>
          </p:nvSpPr>
          <p:spPr bwMode="auto">
            <a:xfrm>
              <a:off x="1215" y="3076"/>
              <a:ext cx="16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320" name="Rectangle 8566"/>
            <p:cNvSpPr>
              <a:spLocks noChangeArrowheads="1"/>
            </p:cNvSpPr>
            <p:nvPr/>
          </p:nvSpPr>
          <p:spPr bwMode="auto">
            <a:xfrm>
              <a:off x="1223" y="3057"/>
              <a:ext cx="16" cy="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</p:grpSp>
      <p:sp>
        <p:nvSpPr>
          <p:cNvPr id="929" name="Rectangle 8569"/>
          <p:cNvSpPr>
            <a:spLocks noChangeArrowheads="1"/>
          </p:cNvSpPr>
          <p:nvPr/>
        </p:nvSpPr>
        <p:spPr bwMode="auto">
          <a:xfrm rot="2391837" flipV="1">
            <a:off x="3416654" y="5342749"/>
            <a:ext cx="31941" cy="1520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30" name="Rectangle 8570"/>
          <p:cNvSpPr>
            <a:spLocks noChangeArrowheads="1"/>
          </p:cNvSpPr>
          <p:nvPr/>
        </p:nvSpPr>
        <p:spPr bwMode="auto">
          <a:xfrm rot="2391837" flipV="1">
            <a:off x="3446915" y="5724458"/>
            <a:ext cx="30261" cy="1535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31" name="Rectangle 8571"/>
          <p:cNvSpPr>
            <a:spLocks noChangeArrowheads="1"/>
          </p:cNvSpPr>
          <p:nvPr/>
        </p:nvSpPr>
        <p:spPr bwMode="auto">
          <a:xfrm>
            <a:off x="1032735" y="1594085"/>
            <a:ext cx="2415861" cy="5429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67" b="1" dirty="0">
                <a:ea typeface="MS PGothic" pitchFamily="34" charset="-128"/>
              </a:rPr>
              <a:t>fs Front End</a:t>
            </a:r>
          </a:p>
        </p:txBody>
      </p:sp>
      <p:sp>
        <p:nvSpPr>
          <p:cNvPr id="932" name="Rectangle 8572"/>
          <p:cNvSpPr>
            <a:spLocks noChangeArrowheads="1"/>
          </p:cNvSpPr>
          <p:nvPr/>
        </p:nvSpPr>
        <p:spPr bwMode="auto">
          <a:xfrm>
            <a:off x="1390826" y="3104197"/>
            <a:ext cx="795201" cy="393876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67" b="1" dirty="0">
                <a:ea typeface="MS PGothic" pitchFamily="34" charset="-128"/>
              </a:rPr>
              <a:t>Fiber ns </a:t>
            </a:r>
          </a:p>
          <a:p>
            <a:pPr algn="ctr" eaLnBrk="1" hangingPunct="1"/>
            <a:r>
              <a:rPr lang="en-US" altLang="en-US" sz="1067" b="1" dirty="0">
                <a:ea typeface="MS PGothic" pitchFamily="34" charset="-128"/>
              </a:rPr>
              <a:t>Front End</a:t>
            </a:r>
          </a:p>
        </p:txBody>
      </p:sp>
      <p:sp>
        <p:nvSpPr>
          <p:cNvPr id="933" name="Freeform 8574"/>
          <p:cNvSpPr>
            <a:spLocks/>
          </p:cNvSpPr>
          <p:nvPr/>
        </p:nvSpPr>
        <p:spPr bwMode="auto">
          <a:xfrm>
            <a:off x="1311811" y="2996221"/>
            <a:ext cx="77335" cy="279819"/>
          </a:xfrm>
          <a:custGeom>
            <a:avLst/>
            <a:gdLst>
              <a:gd name="T0" fmla="*/ 95 w 95"/>
              <a:gd name="T1" fmla="*/ 324 h 324"/>
              <a:gd name="T2" fmla="*/ 5 w 95"/>
              <a:gd name="T3" fmla="*/ 324 h 324"/>
              <a:gd name="T4" fmla="*/ 0 w 95"/>
              <a:gd name="T5" fmla="*/ 0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324">
                <a:moveTo>
                  <a:pt x="95" y="324"/>
                </a:moveTo>
                <a:lnTo>
                  <a:pt x="5" y="324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34" name="Freeform 8575"/>
          <p:cNvSpPr>
            <a:spLocks/>
          </p:cNvSpPr>
          <p:nvPr/>
        </p:nvSpPr>
        <p:spPr bwMode="auto">
          <a:xfrm rot="5400000">
            <a:off x="3153251" y="2279185"/>
            <a:ext cx="217468" cy="0"/>
          </a:xfrm>
          <a:custGeom>
            <a:avLst/>
            <a:gdLst>
              <a:gd name="T0" fmla="*/ 0 w 292"/>
              <a:gd name="T1" fmla="*/ 0 h 1"/>
              <a:gd name="T2" fmla="*/ 292 w 292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92" h="1">
                <a:moveTo>
                  <a:pt x="0" y="0"/>
                </a:moveTo>
                <a:lnTo>
                  <a:pt x="292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35" name="Text Box 8576"/>
          <p:cNvSpPr txBox="1">
            <a:spLocks noChangeArrowheads="1"/>
          </p:cNvSpPr>
          <p:nvPr/>
        </p:nvSpPr>
        <p:spPr bwMode="auto">
          <a:xfrm>
            <a:off x="5528221" y="2123309"/>
            <a:ext cx="1293944" cy="54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67" b="1" dirty="0">
                <a:ea typeface="MS PGothic" pitchFamily="34" charset="-128"/>
              </a:rPr>
              <a:t>X-ray Lab</a:t>
            </a:r>
          </a:p>
          <a:p>
            <a:pPr eaLnBrk="1" hangingPunct="1"/>
            <a:r>
              <a:rPr lang="en-US" altLang="en-US" sz="1467" b="1" dirty="0">
                <a:ea typeface="MS PGothic" pitchFamily="34" charset="-128"/>
              </a:rPr>
              <a:t>(low energy)</a:t>
            </a:r>
          </a:p>
        </p:txBody>
      </p:sp>
      <p:sp>
        <p:nvSpPr>
          <p:cNvPr id="936" name="Rectangle 8577"/>
          <p:cNvSpPr>
            <a:spLocks noChangeArrowheads="1"/>
          </p:cNvSpPr>
          <p:nvPr/>
        </p:nvSpPr>
        <p:spPr bwMode="auto">
          <a:xfrm>
            <a:off x="5062532" y="2136995"/>
            <a:ext cx="359773" cy="848581"/>
          </a:xfrm>
          <a:prstGeom prst="rect">
            <a:avLst/>
          </a:prstGeom>
          <a:solidFill>
            <a:srgbClr val="C0C0C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1467" b="1" dirty="0">
              <a:ea typeface="MS PGothic" pitchFamily="34" charset="-128"/>
            </a:endParaRPr>
          </a:p>
        </p:txBody>
      </p:sp>
      <p:sp>
        <p:nvSpPr>
          <p:cNvPr id="937" name="Oval 8578"/>
          <p:cNvSpPr>
            <a:spLocks noChangeArrowheads="1"/>
          </p:cNvSpPr>
          <p:nvPr/>
        </p:nvSpPr>
        <p:spPr bwMode="auto">
          <a:xfrm>
            <a:off x="4934763" y="1537818"/>
            <a:ext cx="499312" cy="49728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38" name="Rectangle 8579"/>
          <p:cNvSpPr>
            <a:spLocks noChangeArrowheads="1"/>
          </p:cNvSpPr>
          <p:nvPr/>
        </p:nvSpPr>
        <p:spPr bwMode="auto">
          <a:xfrm>
            <a:off x="4616298" y="2789399"/>
            <a:ext cx="1291149" cy="50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333" b="1" dirty="0">
                <a:ea typeface="MS PGothic" pitchFamily="34" charset="-128"/>
              </a:rPr>
              <a:t>TW </a:t>
            </a:r>
          </a:p>
          <a:p>
            <a:pPr eaLnBrk="1" hangingPunct="1"/>
            <a:r>
              <a:rPr lang="en-US" altLang="en-US" sz="1333" b="1" dirty="0">
                <a:ea typeface="MS PGothic" pitchFamily="34" charset="-128"/>
              </a:rPr>
              <a:t>compressor</a:t>
            </a:r>
          </a:p>
        </p:txBody>
      </p:sp>
      <p:sp>
        <p:nvSpPr>
          <p:cNvPr id="939" name="Text Box 8580"/>
          <p:cNvSpPr txBox="1">
            <a:spLocks noChangeArrowheads="1"/>
          </p:cNvSpPr>
          <p:nvPr/>
        </p:nvSpPr>
        <p:spPr bwMode="auto">
          <a:xfrm>
            <a:off x="5410539" y="1537817"/>
            <a:ext cx="9316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 dirty="0">
                <a:ea typeface="MS PGothic" pitchFamily="34" charset="-128"/>
              </a:rPr>
              <a:t>Target </a:t>
            </a:r>
          </a:p>
          <a:p>
            <a:pPr eaLnBrk="1" hangingPunct="1"/>
            <a:r>
              <a:rPr lang="en-US" altLang="en-US" sz="1400" b="1" dirty="0">
                <a:ea typeface="MS PGothic" pitchFamily="34" charset="-128"/>
              </a:rPr>
              <a:t>chamber</a:t>
            </a:r>
          </a:p>
        </p:txBody>
      </p:sp>
      <p:sp>
        <p:nvSpPr>
          <p:cNvPr id="940" name="Freeform 8581"/>
          <p:cNvSpPr>
            <a:spLocks/>
          </p:cNvSpPr>
          <p:nvPr/>
        </p:nvSpPr>
        <p:spPr bwMode="auto">
          <a:xfrm>
            <a:off x="3272831" y="2707863"/>
            <a:ext cx="2494119" cy="753711"/>
          </a:xfrm>
          <a:custGeom>
            <a:avLst/>
            <a:gdLst>
              <a:gd name="T0" fmla="*/ 0 w 1694"/>
              <a:gd name="T1" fmla="*/ 0 h 653"/>
              <a:gd name="T2" fmla="*/ 0 w 1694"/>
              <a:gd name="T3" fmla="*/ 653 h 653"/>
              <a:gd name="T4" fmla="*/ 1694 w 1694"/>
              <a:gd name="T5" fmla="*/ 653 h 653"/>
              <a:gd name="T6" fmla="*/ 1694 w 1694"/>
              <a:gd name="T7" fmla="*/ 73 h 653"/>
              <a:gd name="T8" fmla="*/ 1500 w 1694"/>
              <a:gd name="T9" fmla="*/ 73 h 653"/>
              <a:gd name="connsiteX0" fmla="*/ 0 w 10000"/>
              <a:gd name="connsiteY0" fmla="*/ 8882 h 8882"/>
              <a:gd name="connsiteX1" fmla="*/ 10000 w 10000"/>
              <a:gd name="connsiteY1" fmla="*/ 8882 h 8882"/>
              <a:gd name="connsiteX2" fmla="*/ 10000 w 10000"/>
              <a:gd name="connsiteY2" fmla="*/ 0 h 8882"/>
              <a:gd name="connsiteX3" fmla="*/ 8855 w 10000"/>
              <a:gd name="connsiteY3" fmla="*/ 0 h 8882"/>
              <a:gd name="connsiteX0" fmla="*/ 0 w 10281"/>
              <a:gd name="connsiteY0" fmla="*/ 9970 h 10000"/>
              <a:gd name="connsiteX1" fmla="*/ 10281 w 10281"/>
              <a:gd name="connsiteY1" fmla="*/ 10000 h 10000"/>
              <a:gd name="connsiteX2" fmla="*/ 10281 w 10281"/>
              <a:gd name="connsiteY2" fmla="*/ 0 h 10000"/>
              <a:gd name="connsiteX3" fmla="*/ 9136 w 10281"/>
              <a:gd name="connsiteY3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1" h="10000">
                <a:moveTo>
                  <a:pt x="0" y="9970"/>
                </a:moveTo>
                <a:lnTo>
                  <a:pt x="10281" y="10000"/>
                </a:lnTo>
                <a:lnTo>
                  <a:pt x="10281" y="0"/>
                </a:lnTo>
                <a:lnTo>
                  <a:pt x="9136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41" name="Line 8582"/>
          <p:cNvSpPr>
            <a:spLocks noChangeShapeType="1"/>
          </p:cNvSpPr>
          <p:nvPr/>
        </p:nvSpPr>
        <p:spPr bwMode="auto">
          <a:xfrm flipH="1">
            <a:off x="3265345" y="2687508"/>
            <a:ext cx="5043" cy="1237896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43" name="Line 8614"/>
          <p:cNvSpPr>
            <a:spLocks noChangeShapeType="1"/>
          </p:cNvSpPr>
          <p:nvPr/>
        </p:nvSpPr>
        <p:spPr bwMode="auto">
          <a:xfrm flipH="1">
            <a:off x="7917183" y="2123308"/>
            <a:ext cx="6725" cy="93222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44" name="Text Box 8615"/>
          <p:cNvSpPr txBox="1">
            <a:spLocks noChangeArrowheads="1"/>
          </p:cNvSpPr>
          <p:nvPr/>
        </p:nvSpPr>
        <p:spPr bwMode="auto">
          <a:xfrm>
            <a:off x="7204845" y="1427250"/>
            <a:ext cx="14407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400" b="1" dirty="0">
                <a:ea typeface="MS PGothic" pitchFamily="34" charset="-128"/>
              </a:rPr>
              <a:t>Z6 experimental area</a:t>
            </a:r>
          </a:p>
        </p:txBody>
      </p:sp>
      <p:sp>
        <p:nvSpPr>
          <p:cNvPr id="945" name="Text Box 8616"/>
          <p:cNvSpPr txBox="1">
            <a:spLocks noChangeArrowheads="1"/>
          </p:cNvSpPr>
          <p:nvPr/>
        </p:nvSpPr>
        <p:spPr bwMode="auto">
          <a:xfrm>
            <a:off x="7895995" y="2297632"/>
            <a:ext cx="734496" cy="50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333" b="1" dirty="0">
                <a:ea typeface="MS PGothic" pitchFamily="34" charset="-128"/>
              </a:rPr>
              <a:t>Heavy </a:t>
            </a:r>
          </a:p>
          <a:p>
            <a:pPr eaLnBrk="1" hangingPunct="1"/>
            <a:r>
              <a:rPr lang="en-US" altLang="en-US" sz="1333" b="1" dirty="0">
                <a:ea typeface="MS PGothic" pitchFamily="34" charset="-128"/>
              </a:rPr>
              <a:t>ions</a:t>
            </a:r>
          </a:p>
        </p:txBody>
      </p:sp>
      <p:sp>
        <p:nvSpPr>
          <p:cNvPr id="946" name="Freeform 8617"/>
          <p:cNvSpPr>
            <a:spLocks/>
          </p:cNvSpPr>
          <p:nvPr/>
        </p:nvSpPr>
        <p:spPr bwMode="auto">
          <a:xfrm>
            <a:off x="6304928" y="5359476"/>
            <a:ext cx="75653" cy="288944"/>
          </a:xfrm>
          <a:custGeom>
            <a:avLst/>
            <a:gdLst>
              <a:gd name="T0" fmla="*/ 81 w 89"/>
              <a:gd name="T1" fmla="*/ 0 h 387"/>
              <a:gd name="T2" fmla="*/ 1 w 89"/>
              <a:gd name="T3" fmla="*/ 142 h 387"/>
              <a:gd name="T4" fmla="*/ 89 w 89"/>
              <a:gd name="T5" fmla="*/ 230 h 387"/>
              <a:gd name="T6" fmla="*/ 2 w 89"/>
              <a:gd name="T7" fmla="*/ 387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387">
                <a:moveTo>
                  <a:pt x="81" y="0"/>
                </a:moveTo>
                <a:cubicBezTo>
                  <a:pt x="68" y="24"/>
                  <a:pt x="0" y="104"/>
                  <a:pt x="1" y="142"/>
                </a:cubicBezTo>
                <a:cubicBezTo>
                  <a:pt x="3" y="174"/>
                  <a:pt x="89" y="189"/>
                  <a:pt x="89" y="230"/>
                </a:cubicBezTo>
                <a:cubicBezTo>
                  <a:pt x="89" y="271"/>
                  <a:pt x="20" y="354"/>
                  <a:pt x="2" y="3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47" name="Text Box 8618"/>
          <p:cNvSpPr txBox="1">
            <a:spLocks noChangeArrowheads="1"/>
          </p:cNvSpPr>
          <p:nvPr/>
        </p:nvSpPr>
        <p:spPr bwMode="auto">
          <a:xfrm>
            <a:off x="-1194" y="3466136"/>
            <a:ext cx="1083951" cy="318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67" b="1" dirty="0">
                <a:ea typeface="MS PGothic" pitchFamily="34" charset="-128"/>
              </a:rPr>
              <a:t>Laser Bay</a:t>
            </a:r>
          </a:p>
        </p:txBody>
      </p:sp>
      <p:sp>
        <p:nvSpPr>
          <p:cNvPr id="948" name="Text Box 8619"/>
          <p:cNvSpPr txBox="1">
            <a:spLocks noChangeArrowheads="1"/>
          </p:cNvSpPr>
          <p:nvPr/>
        </p:nvSpPr>
        <p:spPr bwMode="auto">
          <a:xfrm>
            <a:off x="1272303" y="4601155"/>
            <a:ext cx="2895344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67" b="1" dirty="0">
                <a:ea typeface="MS PGothic" pitchFamily="34" charset="-128"/>
              </a:rPr>
              <a:t>Double-pass 31.5 cm amplifier</a:t>
            </a:r>
          </a:p>
        </p:txBody>
      </p:sp>
      <p:sp>
        <p:nvSpPr>
          <p:cNvPr id="949" name="Text Box 8620"/>
          <p:cNvSpPr txBox="1">
            <a:spLocks noChangeArrowheads="1"/>
          </p:cNvSpPr>
          <p:nvPr/>
        </p:nvSpPr>
        <p:spPr bwMode="auto">
          <a:xfrm>
            <a:off x="6473742" y="5226842"/>
            <a:ext cx="79979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b="1" dirty="0">
                <a:ea typeface="MS PGothic" pitchFamily="34" charset="-128"/>
              </a:rPr>
              <a:t>70 m</a:t>
            </a:r>
          </a:p>
        </p:txBody>
      </p:sp>
      <p:sp>
        <p:nvSpPr>
          <p:cNvPr id="950" name="Freeform 8621"/>
          <p:cNvSpPr>
            <a:spLocks/>
          </p:cNvSpPr>
          <p:nvPr/>
        </p:nvSpPr>
        <p:spPr bwMode="auto">
          <a:xfrm>
            <a:off x="6372177" y="5353393"/>
            <a:ext cx="73972" cy="288944"/>
          </a:xfrm>
          <a:custGeom>
            <a:avLst/>
            <a:gdLst>
              <a:gd name="T0" fmla="*/ 81 w 89"/>
              <a:gd name="T1" fmla="*/ 0 h 387"/>
              <a:gd name="T2" fmla="*/ 1 w 89"/>
              <a:gd name="T3" fmla="*/ 142 h 387"/>
              <a:gd name="T4" fmla="*/ 89 w 89"/>
              <a:gd name="T5" fmla="*/ 230 h 387"/>
              <a:gd name="T6" fmla="*/ 2 w 89"/>
              <a:gd name="T7" fmla="*/ 387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387">
                <a:moveTo>
                  <a:pt x="81" y="0"/>
                </a:moveTo>
                <a:cubicBezTo>
                  <a:pt x="68" y="24"/>
                  <a:pt x="0" y="104"/>
                  <a:pt x="1" y="142"/>
                </a:cubicBezTo>
                <a:cubicBezTo>
                  <a:pt x="3" y="174"/>
                  <a:pt x="89" y="189"/>
                  <a:pt x="89" y="230"/>
                </a:cubicBezTo>
                <a:cubicBezTo>
                  <a:pt x="89" y="271"/>
                  <a:pt x="20" y="354"/>
                  <a:pt x="2" y="3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51" name="Text Box 8622"/>
          <p:cNvSpPr txBox="1">
            <a:spLocks noChangeArrowheads="1"/>
          </p:cNvSpPr>
          <p:nvPr/>
        </p:nvSpPr>
        <p:spPr bwMode="auto">
          <a:xfrm rot="16200000">
            <a:off x="3341893" y="5098536"/>
            <a:ext cx="801823" cy="318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1467" b="1" dirty="0">
                <a:solidFill>
                  <a:schemeClr val="bg1"/>
                </a:solidFill>
              </a:rPr>
              <a:t>sensor</a:t>
            </a:r>
          </a:p>
        </p:txBody>
      </p:sp>
      <p:sp>
        <p:nvSpPr>
          <p:cNvPr id="952" name="Rectangle 8623"/>
          <p:cNvSpPr>
            <a:spLocks noChangeArrowheads="1"/>
          </p:cNvSpPr>
          <p:nvPr/>
        </p:nvSpPr>
        <p:spPr bwMode="auto">
          <a:xfrm>
            <a:off x="7673412" y="4520019"/>
            <a:ext cx="1212133" cy="1149692"/>
          </a:xfrm>
          <a:prstGeom prst="rect">
            <a:avLst/>
          </a:prstGeom>
          <a:solidFill>
            <a:schemeClr val="bg1"/>
          </a:solidFill>
          <a:ln w="57150">
            <a:solidFill>
              <a:srgbClr val="00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53" name="Rectangle 8624"/>
          <p:cNvSpPr>
            <a:spLocks noChangeArrowheads="1"/>
          </p:cNvSpPr>
          <p:nvPr/>
        </p:nvSpPr>
        <p:spPr bwMode="auto">
          <a:xfrm>
            <a:off x="8468612" y="4775507"/>
            <a:ext cx="327832" cy="781668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 altLang="en-US" sz="1467" dirty="0">
              <a:ea typeface="MS PGothic" pitchFamily="34" charset="-128"/>
            </a:endParaRPr>
          </a:p>
        </p:txBody>
      </p:sp>
      <p:sp>
        <p:nvSpPr>
          <p:cNvPr id="954" name="Text Box 8625"/>
          <p:cNvSpPr txBox="1">
            <a:spLocks noChangeArrowheads="1"/>
          </p:cNvSpPr>
          <p:nvPr/>
        </p:nvSpPr>
        <p:spPr bwMode="auto">
          <a:xfrm rot="16200000">
            <a:off x="8238593" y="5029164"/>
            <a:ext cx="7569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diagnostics</a:t>
            </a:r>
          </a:p>
        </p:txBody>
      </p:sp>
      <p:grpSp>
        <p:nvGrpSpPr>
          <p:cNvPr id="955" name="Group 8626"/>
          <p:cNvGrpSpPr>
            <a:grpSpLocks/>
          </p:cNvGrpSpPr>
          <p:nvPr/>
        </p:nvGrpSpPr>
        <p:grpSpPr bwMode="auto">
          <a:xfrm>
            <a:off x="7826401" y="4658409"/>
            <a:ext cx="403484" cy="958076"/>
            <a:chOff x="5244" y="1305"/>
            <a:chExt cx="312" cy="888"/>
          </a:xfrm>
        </p:grpSpPr>
        <p:sp>
          <p:nvSpPr>
            <p:cNvPr id="3155" name="Freeform 8627"/>
            <p:cNvSpPr>
              <a:spLocks/>
            </p:cNvSpPr>
            <p:nvPr/>
          </p:nvSpPr>
          <p:spPr bwMode="auto">
            <a:xfrm>
              <a:off x="5247" y="1305"/>
              <a:ext cx="309" cy="810"/>
            </a:xfrm>
            <a:custGeom>
              <a:avLst/>
              <a:gdLst>
                <a:gd name="T0" fmla="*/ 0 w 309"/>
                <a:gd name="T1" fmla="*/ 78 h 810"/>
                <a:gd name="T2" fmla="*/ 156 w 309"/>
                <a:gd name="T3" fmla="*/ 0 h 810"/>
                <a:gd name="T4" fmla="*/ 309 w 309"/>
                <a:gd name="T5" fmla="*/ 84 h 810"/>
                <a:gd name="T6" fmla="*/ 306 w 309"/>
                <a:gd name="T7" fmla="*/ 81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810">
                  <a:moveTo>
                    <a:pt x="0" y="78"/>
                  </a:moveTo>
                  <a:cubicBezTo>
                    <a:pt x="26" y="65"/>
                    <a:pt x="72" y="0"/>
                    <a:pt x="156" y="0"/>
                  </a:cubicBezTo>
                  <a:cubicBezTo>
                    <a:pt x="240" y="0"/>
                    <a:pt x="234" y="30"/>
                    <a:pt x="309" y="84"/>
                  </a:cubicBezTo>
                  <a:cubicBezTo>
                    <a:pt x="309" y="81"/>
                    <a:pt x="307" y="659"/>
                    <a:pt x="306" y="810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56" name="Freeform 8628"/>
            <p:cNvSpPr>
              <a:spLocks/>
            </p:cNvSpPr>
            <p:nvPr/>
          </p:nvSpPr>
          <p:spPr bwMode="auto">
            <a:xfrm rot="-10800000">
              <a:off x="5244" y="1383"/>
              <a:ext cx="309" cy="810"/>
            </a:xfrm>
            <a:custGeom>
              <a:avLst/>
              <a:gdLst>
                <a:gd name="T0" fmla="*/ 0 w 309"/>
                <a:gd name="T1" fmla="*/ 78 h 810"/>
                <a:gd name="T2" fmla="*/ 156 w 309"/>
                <a:gd name="T3" fmla="*/ 0 h 810"/>
                <a:gd name="T4" fmla="*/ 309 w 309"/>
                <a:gd name="T5" fmla="*/ 84 h 810"/>
                <a:gd name="T6" fmla="*/ 306 w 309"/>
                <a:gd name="T7" fmla="*/ 81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810">
                  <a:moveTo>
                    <a:pt x="0" y="78"/>
                  </a:moveTo>
                  <a:cubicBezTo>
                    <a:pt x="26" y="65"/>
                    <a:pt x="72" y="0"/>
                    <a:pt x="156" y="0"/>
                  </a:cubicBezTo>
                  <a:cubicBezTo>
                    <a:pt x="240" y="0"/>
                    <a:pt x="234" y="30"/>
                    <a:pt x="309" y="84"/>
                  </a:cubicBezTo>
                  <a:cubicBezTo>
                    <a:pt x="309" y="81"/>
                    <a:pt x="307" y="659"/>
                    <a:pt x="306" y="810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</p:grpSp>
      <p:sp>
        <p:nvSpPr>
          <p:cNvPr id="956" name="Line 8629"/>
          <p:cNvSpPr>
            <a:spLocks noChangeShapeType="1"/>
          </p:cNvSpPr>
          <p:nvPr/>
        </p:nvSpPr>
        <p:spPr bwMode="auto">
          <a:xfrm>
            <a:off x="8134056" y="4854586"/>
            <a:ext cx="1680" cy="656967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57" name="Rectangle 8630"/>
          <p:cNvSpPr>
            <a:spLocks noChangeArrowheads="1"/>
          </p:cNvSpPr>
          <p:nvPr/>
        </p:nvSpPr>
        <p:spPr bwMode="auto">
          <a:xfrm rot="16200000">
            <a:off x="7952332" y="4706575"/>
            <a:ext cx="28893" cy="1697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58" name="Line 8631"/>
          <p:cNvSpPr>
            <a:spLocks noChangeShapeType="1"/>
          </p:cNvSpPr>
          <p:nvPr/>
        </p:nvSpPr>
        <p:spPr bwMode="auto">
          <a:xfrm>
            <a:off x="7972663" y="4808963"/>
            <a:ext cx="1680" cy="625031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59" name="Line 8632"/>
          <p:cNvSpPr>
            <a:spLocks noChangeShapeType="1"/>
          </p:cNvSpPr>
          <p:nvPr/>
        </p:nvSpPr>
        <p:spPr bwMode="auto">
          <a:xfrm flipH="1">
            <a:off x="7989475" y="4859148"/>
            <a:ext cx="144581" cy="492725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60" name="Rectangle 8633"/>
          <p:cNvSpPr>
            <a:spLocks noChangeArrowheads="1"/>
          </p:cNvSpPr>
          <p:nvPr/>
        </p:nvSpPr>
        <p:spPr bwMode="auto">
          <a:xfrm rot="14572519" flipH="1">
            <a:off x="7864644" y="5362635"/>
            <a:ext cx="167283" cy="4539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61" name="Rectangle 8634"/>
          <p:cNvSpPr>
            <a:spLocks noChangeArrowheads="1"/>
          </p:cNvSpPr>
          <p:nvPr/>
        </p:nvSpPr>
        <p:spPr bwMode="auto">
          <a:xfrm rot="14572519" flipH="1">
            <a:off x="8061343" y="4815161"/>
            <a:ext cx="167283" cy="4539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62" name="Oval 8635"/>
          <p:cNvSpPr>
            <a:spLocks noChangeArrowheads="1"/>
          </p:cNvSpPr>
          <p:nvPr/>
        </p:nvSpPr>
        <p:spPr bwMode="auto">
          <a:xfrm>
            <a:off x="8271913" y="2751381"/>
            <a:ext cx="183248" cy="17336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63" name="Line 8636"/>
          <p:cNvSpPr>
            <a:spLocks noChangeShapeType="1"/>
          </p:cNvSpPr>
          <p:nvPr/>
        </p:nvSpPr>
        <p:spPr bwMode="auto">
          <a:xfrm rot="928024" flipH="1" flipV="1">
            <a:off x="7854980" y="4945832"/>
            <a:ext cx="84059" cy="2752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64" name="Rectangle 8637"/>
          <p:cNvSpPr>
            <a:spLocks noChangeArrowheads="1"/>
          </p:cNvSpPr>
          <p:nvPr/>
        </p:nvSpPr>
        <p:spPr bwMode="auto">
          <a:xfrm>
            <a:off x="8320669" y="2906497"/>
            <a:ext cx="110959" cy="249556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65" name="Rectangle 8638"/>
          <p:cNvSpPr>
            <a:spLocks noChangeArrowheads="1"/>
          </p:cNvSpPr>
          <p:nvPr/>
        </p:nvSpPr>
        <p:spPr bwMode="auto">
          <a:xfrm>
            <a:off x="8189535" y="5256065"/>
            <a:ext cx="156351" cy="117099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66" name="Line 8639"/>
          <p:cNvSpPr>
            <a:spLocks noChangeShapeType="1"/>
          </p:cNvSpPr>
          <p:nvPr/>
        </p:nvSpPr>
        <p:spPr bwMode="auto">
          <a:xfrm>
            <a:off x="8149187" y="5319938"/>
            <a:ext cx="221916" cy="1521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67" name="Line 8640"/>
          <p:cNvSpPr>
            <a:spLocks noChangeShapeType="1"/>
          </p:cNvSpPr>
          <p:nvPr/>
        </p:nvSpPr>
        <p:spPr bwMode="auto">
          <a:xfrm>
            <a:off x="8224840" y="5251503"/>
            <a:ext cx="941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68" name="Line 8641"/>
          <p:cNvSpPr>
            <a:spLocks noChangeShapeType="1"/>
          </p:cNvSpPr>
          <p:nvPr/>
        </p:nvSpPr>
        <p:spPr bwMode="auto">
          <a:xfrm>
            <a:off x="8228203" y="5370123"/>
            <a:ext cx="90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70" name="Rectangle 8643"/>
          <p:cNvSpPr>
            <a:spLocks noChangeArrowheads="1"/>
          </p:cNvSpPr>
          <p:nvPr/>
        </p:nvSpPr>
        <p:spPr bwMode="auto">
          <a:xfrm rot="19570190">
            <a:off x="8125651" y="2900415"/>
            <a:ext cx="210148" cy="88204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71" name="Oval 8644"/>
          <p:cNvSpPr>
            <a:spLocks noChangeArrowheads="1"/>
          </p:cNvSpPr>
          <p:nvPr/>
        </p:nvSpPr>
        <p:spPr bwMode="auto">
          <a:xfrm>
            <a:off x="8273596" y="2812211"/>
            <a:ext cx="159713" cy="127744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72" name="Line 8645"/>
          <p:cNvSpPr>
            <a:spLocks noChangeShapeType="1"/>
          </p:cNvSpPr>
          <p:nvPr/>
        </p:nvSpPr>
        <p:spPr bwMode="auto">
          <a:xfrm flipH="1">
            <a:off x="7976026" y="2850230"/>
            <a:ext cx="400121" cy="253967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73" name="Line 8646"/>
          <p:cNvSpPr>
            <a:spLocks noChangeShapeType="1"/>
          </p:cNvSpPr>
          <p:nvPr/>
        </p:nvSpPr>
        <p:spPr bwMode="auto">
          <a:xfrm>
            <a:off x="8371103" y="2854792"/>
            <a:ext cx="6725" cy="2478832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74" name="Text Box 8647"/>
          <p:cNvSpPr txBox="1">
            <a:spLocks noChangeArrowheads="1"/>
          </p:cNvSpPr>
          <p:nvPr/>
        </p:nvSpPr>
        <p:spPr bwMode="auto">
          <a:xfrm>
            <a:off x="5722852" y="6103840"/>
            <a:ext cx="1352293" cy="318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67" b="1" dirty="0">
                <a:ea typeface="MS PGothic" pitchFamily="34" charset="-128"/>
              </a:rPr>
              <a:t>Switch Yards</a:t>
            </a:r>
          </a:p>
        </p:txBody>
      </p:sp>
      <p:grpSp>
        <p:nvGrpSpPr>
          <p:cNvPr id="977" name="Group 8650"/>
          <p:cNvGrpSpPr>
            <a:grpSpLocks/>
          </p:cNvGrpSpPr>
          <p:nvPr/>
        </p:nvGrpSpPr>
        <p:grpSpPr bwMode="auto">
          <a:xfrm rot="17152771">
            <a:off x="6601434" y="4213245"/>
            <a:ext cx="1896383" cy="254329"/>
            <a:chOff x="1958" y="2866"/>
            <a:chExt cx="1450" cy="206"/>
          </a:xfrm>
        </p:grpSpPr>
        <p:sp>
          <p:nvSpPr>
            <p:cNvPr id="3153" name="Freeform 8651"/>
            <p:cNvSpPr>
              <a:spLocks/>
            </p:cNvSpPr>
            <p:nvPr/>
          </p:nvSpPr>
          <p:spPr bwMode="auto">
            <a:xfrm rot="85127">
              <a:off x="1958" y="2880"/>
              <a:ext cx="1450" cy="192"/>
            </a:xfrm>
            <a:custGeom>
              <a:avLst/>
              <a:gdLst>
                <a:gd name="T0" fmla="*/ 1450 w 1450"/>
                <a:gd name="T1" fmla="*/ 46 h 192"/>
                <a:gd name="T2" fmla="*/ 0 w 1450"/>
                <a:gd name="T3" fmla="*/ 0 h 192"/>
                <a:gd name="T4" fmla="*/ 0 w 1450"/>
                <a:gd name="T5" fmla="*/ 192 h 192"/>
                <a:gd name="T6" fmla="*/ 1450 w 1450"/>
                <a:gd name="T7" fmla="*/ 124 h 192"/>
                <a:gd name="T8" fmla="*/ 1450 w 1450"/>
                <a:gd name="T9" fmla="*/ 4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0" h="192">
                  <a:moveTo>
                    <a:pt x="1450" y="4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1450" y="124"/>
                  </a:lnTo>
                  <a:lnTo>
                    <a:pt x="1450" y="46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3154" name="Freeform 8652"/>
            <p:cNvSpPr>
              <a:spLocks/>
            </p:cNvSpPr>
            <p:nvPr/>
          </p:nvSpPr>
          <p:spPr bwMode="auto">
            <a:xfrm rot="136215">
              <a:off x="1961" y="2866"/>
              <a:ext cx="47" cy="184"/>
            </a:xfrm>
            <a:custGeom>
              <a:avLst/>
              <a:gdLst>
                <a:gd name="T0" fmla="*/ 0 w 40"/>
                <a:gd name="T1" fmla="*/ 0 h 170"/>
                <a:gd name="T2" fmla="*/ 0 w 40"/>
                <a:gd name="T3" fmla="*/ 170 h 170"/>
                <a:gd name="T4" fmla="*/ 24 w 40"/>
                <a:gd name="T5" fmla="*/ 170 h 170"/>
                <a:gd name="T6" fmla="*/ 40 w 40"/>
                <a:gd name="T7" fmla="*/ 86 h 170"/>
                <a:gd name="T8" fmla="*/ 24 w 40"/>
                <a:gd name="T9" fmla="*/ 0 h 170"/>
                <a:gd name="T10" fmla="*/ 0 w 40"/>
                <a:gd name="T1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70">
                  <a:moveTo>
                    <a:pt x="0" y="0"/>
                  </a:moveTo>
                  <a:lnTo>
                    <a:pt x="0" y="170"/>
                  </a:lnTo>
                  <a:lnTo>
                    <a:pt x="24" y="170"/>
                  </a:lnTo>
                  <a:cubicBezTo>
                    <a:pt x="31" y="156"/>
                    <a:pt x="40" y="114"/>
                    <a:pt x="40" y="86"/>
                  </a:cubicBezTo>
                  <a:cubicBezTo>
                    <a:pt x="40" y="58"/>
                    <a:pt x="31" y="14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</p:grpSp>
      <p:sp>
        <p:nvSpPr>
          <p:cNvPr id="978" name="Line 8653"/>
          <p:cNvSpPr>
            <a:spLocks noChangeShapeType="1"/>
          </p:cNvSpPr>
          <p:nvPr/>
        </p:nvSpPr>
        <p:spPr bwMode="auto">
          <a:xfrm flipV="1">
            <a:off x="7190912" y="3177193"/>
            <a:ext cx="716184" cy="2325236"/>
          </a:xfrm>
          <a:prstGeom prst="line">
            <a:avLst/>
          </a:prstGeom>
          <a:noFill/>
          <a:ln w="28575">
            <a:solidFill>
              <a:srgbClr val="92D050">
                <a:alpha val="7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79" name="Rectangle 8654"/>
          <p:cNvSpPr>
            <a:spLocks noChangeArrowheads="1"/>
          </p:cNvSpPr>
          <p:nvPr/>
        </p:nvSpPr>
        <p:spPr bwMode="auto">
          <a:xfrm>
            <a:off x="7042968" y="5392933"/>
            <a:ext cx="60523" cy="2250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80" name="Line 8655"/>
          <p:cNvSpPr>
            <a:spLocks noChangeShapeType="1"/>
          </p:cNvSpPr>
          <p:nvPr/>
        </p:nvSpPr>
        <p:spPr bwMode="auto">
          <a:xfrm flipH="1" flipV="1">
            <a:off x="6521800" y="5502428"/>
            <a:ext cx="689285" cy="0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81" name="Line 8656"/>
          <p:cNvSpPr>
            <a:spLocks noChangeShapeType="1"/>
          </p:cNvSpPr>
          <p:nvPr/>
        </p:nvSpPr>
        <p:spPr bwMode="auto">
          <a:xfrm>
            <a:off x="7195957" y="5502428"/>
            <a:ext cx="933057" cy="6083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82" name="Line 8657"/>
          <p:cNvSpPr>
            <a:spLocks noChangeShapeType="1"/>
          </p:cNvSpPr>
          <p:nvPr/>
        </p:nvSpPr>
        <p:spPr bwMode="auto">
          <a:xfrm flipH="1">
            <a:off x="7076591" y="5500907"/>
            <a:ext cx="100871" cy="1520"/>
          </a:xfrm>
          <a:prstGeom prst="line">
            <a:avLst/>
          </a:prstGeom>
          <a:noFill/>
          <a:ln w="28575">
            <a:solidFill>
              <a:schemeClr val="folHlink">
                <a:alpha val="7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83" name="Rectangle 8658"/>
          <p:cNvSpPr>
            <a:spLocks noChangeArrowheads="1"/>
          </p:cNvSpPr>
          <p:nvPr/>
        </p:nvSpPr>
        <p:spPr bwMode="auto">
          <a:xfrm rot="13808163" flipH="1" flipV="1">
            <a:off x="7186554" y="5420490"/>
            <a:ext cx="28893" cy="17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84" name="Text Box 8659"/>
          <p:cNvSpPr txBox="1">
            <a:spLocks noChangeArrowheads="1"/>
          </p:cNvSpPr>
          <p:nvPr/>
        </p:nvSpPr>
        <p:spPr bwMode="auto">
          <a:xfrm>
            <a:off x="7060952" y="5441567"/>
            <a:ext cx="418704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67" dirty="0"/>
              <a:t>2</a:t>
            </a:r>
            <a:r>
              <a:rPr lang="en-US" altLang="en-US" sz="1467" dirty="0">
                <a:latin typeface="Symbol" pitchFamily="18" charset="2"/>
              </a:rPr>
              <a:t>w</a:t>
            </a:r>
          </a:p>
        </p:txBody>
      </p:sp>
      <p:grpSp>
        <p:nvGrpSpPr>
          <p:cNvPr id="985" name="Gruppieren 2772"/>
          <p:cNvGrpSpPr>
            <a:grpSpLocks/>
          </p:cNvGrpSpPr>
          <p:nvPr/>
        </p:nvGrpSpPr>
        <p:grpSpPr bwMode="auto">
          <a:xfrm flipV="1">
            <a:off x="1405957" y="5017307"/>
            <a:ext cx="1022160" cy="611344"/>
            <a:chOff x="882253" y="942975"/>
            <a:chExt cx="7536656" cy="5412581"/>
          </a:xfrm>
        </p:grpSpPr>
        <p:sp>
          <p:nvSpPr>
            <p:cNvPr id="1168" name="Abgerundetes Rechteck 1167"/>
            <p:cNvSpPr>
              <a:spLocks noChangeArrowheads="1"/>
            </p:cNvSpPr>
            <p:nvPr/>
          </p:nvSpPr>
          <p:spPr bwMode="auto">
            <a:xfrm>
              <a:off x="892969" y="5881688"/>
              <a:ext cx="538162" cy="473868"/>
            </a:xfrm>
            <a:prstGeom prst="roundRect">
              <a:avLst>
                <a:gd name="adj" fmla="val 7620"/>
              </a:avLst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69" name="Abgerundetes Rechteck 1168"/>
            <p:cNvSpPr>
              <a:spLocks noChangeArrowheads="1"/>
            </p:cNvSpPr>
            <p:nvPr/>
          </p:nvSpPr>
          <p:spPr bwMode="auto">
            <a:xfrm>
              <a:off x="935831" y="5919788"/>
              <a:ext cx="452438" cy="385762"/>
            </a:xfrm>
            <a:prstGeom prst="roundRect">
              <a:avLst>
                <a:gd name="adj" fmla="val 8644"/>
              </a:avLst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cxnSp>
          <p:nvCxnSpPr>
            <p:cNvPr id="1170" name="Gerade Verbindung 7"/>
            <p:cNvCxnSpPr/>
            <p:nvPr/>
          </p:nvCxnSpPr>
          <p:spPr>
            <a:xfrm>
              <a:off x="1130169" y="5695818"/>
              <a:ext cx="483433" cy="49816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1" name="Gerade Verbindung 9"/>
            <p:cNvCxnSpPr/>
            <p:nvPr/>
          </p:nvCxnSpPr>
          <p:spPr>
            <a:xfrm>
              <a:off x="1043395" y="5264966"/>
              <a:ext cx="21073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2" name="Gerade Verbindung 12"/>
            <p:cNvCxnSpPr/>
            <p:nvPr/>
          </p:nvCxnSpPr>
          <p:spPr>
            <a:xfrm flipV="1">
              <a:off x="1130169" y="2127819"/>
              <a:ext cx="0" cy="356799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3" name="Rechteck 1172"/>
            <p:cNvSpPr>
              <a:spLocks noChangeArrowheads="1"/>
            </p:cNvSpPr>
            <p:nvPr/>
          </p:nvSpPr>
          <p:spPr bwMode="auto">
            <a:xfrm>
              <a:off x="1045369" y="2407444"/>
              <a:ext cx="211931" cy="161925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cxnSp>
          <p:nvCxnSpPr>
            <p:cNvPr id="1174" name="Gerade Verbindung 15"/>
            <p:cNvCxnSpPr/>
            <p:nvPr/>
          </p:nvCxnSpPr>
          <p:spPr>
            <a:xfrm>
              <a:off x="1043395" y="2383641"/>
              <a:ext cx="0" cy="21542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5" name="Gruppieren 30"/>
            <p:cNvGrpSpPr>
              <a:grpSpLocks/>
            </p:cNvGrpSpPr>
            <p:nvPr/>
          </p:nvGrpSpPr>
          <p:grpSpPr bwMode="auto">
            <a:xfrm>
              <a:off x="1045369" y="5233988"/>
              <a:ext cx="211931" cy="219075"/>
              <a:chOff x="1045369" y="5233988"/>
              <a:chExt cx="211931" cy="219075"/>
            </a:xfrm>
          </p:grpSpPr>
          <p:sp>
            <p:nvSpPr>
              <p:cNvPr id="3151" name="Rechteck 3150"/>
              <p:cNvSpPr>
                <a:spLocks noChangeArrowheads="1"/>
              </p:cNvSpPr>
              <p:nvPr/>
            </p:nvSpPr>
            <p:spPr bwMode="auto">
              <a:xfrm>
                <a:off x="1045369" y="5262563"/>
                <a:ext cx="211931" cy="161925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anchor="ctr"/>
              <a:lstStyle/>
              <a:p>
                <a:pPr algn="ctr" eaLnBrk="1" hangingPunct="1">
                  <a:defRPr/>
                </a:pPr>
                <a:endParaRPr lang="en-US" sz="1867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152" name="Gerade Verbindung 19"/>
              <p:cNvCxnSpPr/>
              <p:nvPr/>
            </p:nvCxnSpPr>
            <p:spPr>
              <a:xfrm>
                <a:off x="1043393" y="5238034"/>
                <a:ext cx="0" cy="21542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6" name="Rechteck 1175"/>
            <p:cNvSpPr>
              <a:spLocks noChangeArrowheads="1"/>
            </p:cNvSpPr>
            <p:nvPr/>
          </p:nvSpPr>
          <p:spPr bwMode="auto">
            <a:xfrm>
              <a:off x="1045369" y="2824163"/>
              <a:ext cx="80962" cy="2166937"/>
            </a:xfrm>
            <a:prstGeom prst="rect">
              <a:avLst/>
            </a:prstGeom>
            <a:solidFill>
              <a:schemeClr val="accent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cxnSp>
          <p:nvCxnSpPr>
            <p:cNvPr id="1177" name="Gerade Verbindung 22"/>
            <p:cNvCxnSpPr/>
            <p:nvPr/>
          </p:nvCxnSpPr>
          <p:spPr>
            <a:xfrm>
              <a:off x="1613602" y="6193986"/>
              <a:ext cx="604915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8" name="Gerade Verbindung 28"/>
            <p:cNvCxnSpPr/>
            <p:nvPr/>
          </p:nvCxnSpPr>
          <p:spPr>
            <a:xfrm flipV="1">
              <a:off x="7662760" y="5695818"/>
              <a:ext cx="520624" cy="49816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9" name="Gruppieren 31"/>
            <p:cNvGrpSpPr>
              <a:grpSpLocks/>
            </p:cNvGrpSpPr>
            <p:nvPr/>
          </p:nvGrpSpPr>
          <p:grpSpPr bwMode="auto">
            <a:xfrm rot="10800000">
              <a:off x="8043863" y="5233988"/>
              <a:ext cx="211931" cy="219075"/>
              <a:chOff x="1045369" y="5233988"/>
              <a:chExt cx="211931" cy="219075"/>
            </a:xfrm>
          </p:grpSpPr>
          <p:sp>
            <p:nvSpPr>
              <p:cNvPr id="3149" name="Rechteck 3148"/>
              <p:cNvSpPr/>
              <p:nvPr/>
            </p:nvSpPr>
            <p:spPr>
              <a:xfrm>
                <a:off x="1043401" y="5260518"/>
                <a:ext cx="210728" cy="161571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cxnSp>
            <p:nvCxnSpPr>
              <p:cNvPr id="3150" name="Gerade Verbindung 33"/>
              <p:cNvCxnSpPr/>
              <p:nvPr/>
            </p:nvCxnSpPr>
            <p:spPr>
              <a:xfrm>
                <a:off x="1031001" y="5233589"/>
                <a:ext cx="0" cy="21542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0" name="Rechteck 1179"/>
            <p:cNvSpPr>
              <a:spLocks noChangeArrowheads="1"/>
            </p:cNvSpPr>
            <p:nvPr/>
          </p:nvSpPr>
          <p:spPr bwMode="auto">
            <a:xfrm>
              <a:off x="1728788" y="6188869"/>
              <a:ext cx="2171700" cy="45719"/>
            </a:xfrm>
            <a:prstGeom prst="rect">
              <a:avLst/>
            </a:prstGeom>
            <a:solidFill>
              <a:schemeClr val="accent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1" name="Rechteck 1180"/>
            <p:cNvSpPr>
              <a:spLocks noChangeArrowheads="1"/>
            </p:cNvSpPr>
            <p:nvPr/>
          </p:nvSpPr>
          <p:spPr bwMode="auto">
            <a:xfrm>
              <a:off x="1704973" y="6234588"/>
              <a:ext cx="2224087" cy="120968"/>
            </a:xfrm>
            <a:prstGeom prst="rect">
              <a:avLst/>
            </a:prstGeom>
            <a:solidFill>
              <a:schemeClr val="accent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2" name="Rechteck 1181"/>
            <p:cNvSpPr>
              <a:spLocks noChangeArrowheads="1"/>
            </p:cNvSpPr>
            <p:nvPr/>
          </p:nvSpPr>
          <p:spPr bwMode="auto">
            <a:xfrm>
              <a:off x="4133850" y="6188869"/>
              <a:ext cx="1009650" cy="45719"/>
            </a:xfrm>
            <a:prstGeom prst="rect">
              <a:avLst/>
            </a:prstGeom>
            <a:solidFill>
              <a:schemeClr val="accent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3" name="Rechteck 1182"/>
            <p:cNvSpPr>
              <a:spLocks noChangeArrowheads="1"/>
            </p:cNvSpPr>
            <p:nvPr/>
          </p:nvSpPr>
          <p:spPr bwMode="auto">
            <a:xfrm>
              <a:off x="5386388" y="6188869"/>
              <a:ext cx="2171700" cy="45719"/>
            </a:xfrm>
            <a:prstGeom prst="rect">
              <a:avLst/>
            </a:prstGeom>
            <a:solidFill>
              <a:schemeClr val="accent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4" name="Rechteck 1183"/>
            <p:cNvSpPr>
              <a:spLocks noChangeArrowheads="1"/>
            </p:cNvSpPr>
            <p:nvPr/>
          </p:nvSpPr>
          <p:spPr bwMode="auto">
            <a:xfrm>
              <a:off x="5362573" y="6234588"/>
              <a:ext cx="2224087" cy="120968"/>
            </a:xfrm>
            <a:prstGeom prst="rect">
              <a:avLst/>
            </a:prstGeom>
            <a:solidFill>
              <a:schemeClr val="accent1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5" name="Abgerundetes Rechteck 1184"/>
            <p:cNvSpPr>
              <a:spLocks noChangeArrowheads="1"/>
            </p:cNvSpPr>
            <p:nvPr/>
          </p:nvSpPr>
          <p:spPr bwMode="auto">
            <a:xfrm>
              <a:off x="7880747" y="5881688"/>
              <a:ext cx="538162" cy="473868"/>
            </a:xfrm>
            <a:prstGeom prst="roundRect">
              <a:avLst>
                <a:gd name="adj" fmla="val 7620"/>
              </a:avLst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6" name="Abgerundetes Rechteck 1185"/>
            <p:cNvSpPr>
              <a:spLocks noChangeArrowheads="1"/>
            </p:cNvSpPr>
            <p:nvPr/>
          </p:nvSpPr>
          <p:spPr bwMode="auto">
            <a:xfrm>
              <a:off x="7923609" y="5919788"/>
              <a:ext cx="452438" cy="385762"/>
            </a:xfrm>
            <a:prstGeom prst="roundRect">
              <a:avLst>
                <a:gd name="adj" fmla="val 8644"/>
              </a:avLst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7" name="Abgerundetes Rechteck 1186"/>
            <p:cNvSpPr>
              <a:spLocks noChangeArrowheads="1"/>
            </p:cNvSpPr>
            <p:nvPr/>
          </p:nvSpPr>
          <p:spPr bwMode="auto">
            <a:xfrm>
              <a:off x="882253" y="1466851"/>
              <a:ext cx="538162" cy="473868"/>
            </a:xfrm>
            <a:prstGeom prst="roundRect">
              <a:avLst>
                <a:gd name="adj" fmla="val 7620"/>
              </a:avLst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8" name="Abgerundetes Rechteck 1187"/>
            <p:cNvSpPr>
              <a:spLocks noChangeArrowheads="1"/>
            </p:cNvSpPr>
            <p:nvPr/>
          </p:nvSpPr>
          <p:spPr bwMode="auto">
            <a:xfrm>
              <a:off x="925115" y="1504951"/>
              <a:ext cx="452438" cy="385762"/>
            </a:xfrm>
            <a:prstGeom prst="roundRect">
              <a:avLst>
                <a:gd name="adj" fmla="val 8644"/>
              </a:avLst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89" name="Abgerundetes Rechteck 1188"/>
            <p:cNvSpPr>
              <a:spLocks noChangeArrowheads="1"/>
            </p:cNvSpPr>
            <p:nvPr/>
          </p:nvSpPr>
          <p:spPr bwMode="auto">
            <a:xfrm>
              <a:off x="7861700" y="1481139"/>
              <a:ext cx="538162" cy="473868"/>
            </a:xfrm>
            <a:prstGeom prst="roundRect">
              <a:avLst>
                <a:gd name="adj" fmla="val 7620"/>
              </a:avLst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90" name="Abgerundetes Rechteck 1189"/>
            <p:cNvSpPr>
              <a:spLocks noChangeArrowheads="1"/>
            </p:cNvSpPr>
            <p:nvPr/>
          </p:nvSpPr>
          <p:spPr bwMode="auto">
            <a:xfrm>
              <a:off x="7904562" y="1519239"/>
              <a:ext cx="452438" cy="385762"/>
            </a:xfrm>
            <a:prstGeom prst="roundRect">
              <a:avLst>
                <a:gd name="adj" fmla="val 8644"/>
              </a:avLst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91" name="Rechteck 1190"/>
            <p:cNvSpPr>
              <a:spLocks noChangeArrowheads="1"/>
            </p:cNvSpPr>
            <p:nvPr/>
          </p:nvSpPr>
          <p:spPr bwMode="auto">
            <a:xfrm>
              <a:off x="2538413" y="1566863"/>
              <a:ext cx="1443037" cy="57150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92" name="Rechteck 1191"/>
            <p:cNvSpPr>
              <a:spLocks noChangeArrowheads="1"/>
            </p:cNvSpPr>
            <p:nvPr/>
          </p:nvSpPr>
          <p:spPr bwMode="auto">
            <a:xfrm>
              <a:off x="2671763" y="1466851"/>
              <a:ext cx="1185862" cy="100012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93" name="Rechteck 1192"/>
            <p:cNvSpPr>
              <a:spLocks noChangeArrowheads="1"/>
            </p:cNvSpPr>
            <p:nvPr/>
          </p:nvSpPr>
          <p:spPr bwMode="auto">
            <a:xfrm>
              <a:off x="2538413" y="1366838"/>
              <a:ext cx="1443037" cy="66675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94" name="Rechteck 1193"/>
            <p:cNvSpPr>
              <a:spLocks noChangeArrowheads="1"/>
            </p:cNvSpPr>
            <p:nvPr/>
          </p:nvSpPr>
          <p:spPr bwMode="auto">
            <a:xfrm>
              <a:off x="2500313" y="942975"/>
              <a:ext cx="1876425" cy="319088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195" name="Rechteck 1194"/>
            <p:cNvSpPr>
              <a:spLocks noChangeArrowheads="1"/>
            </p:cNvSpPr>
            <p:nvPr/>
          </p:nvSpPr>
          <p:spPr bwMode="auto">
            <a:xfrm>
              <a:off x="2671763" y="1262063"/>
              <a:ext cx="1185862" cy="104775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cxnSp>
          <p:nvCxnSpPr>
            <p:cNvPr id="1196" name="Gerade Verbindung 51"/>
            <p:cNvCxnSpPr/>
            <p:nvPr/>
          </p:nvCxnSpPr>
          <p:spPr>
            <a:xfrm>
              <a:off x="2605267" y="1185329"/>
              <a:ext cx="1661039" cy="1346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7" name="Gerade Verbindung 52"/>
            <p:cNvCxnSpPr/>
            <p:nvPr/>
          </p:nvCxnSpPr>
          <p:spPr>
            <a:xfrm>
              <a:off x="2543292" y="1050688"/>
              <a:ext cx="1388331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8" name="Gerade Verbindung 55"/>
            <p:cNvCxnSpPr/>
            <p:nvPr/>
          </p:nvCxnSpPr>
          <p:spPr>
            <a:xfrm>
              <a:off x="2890375" y="1064156"/>
              <a:ext cx="0" cy="10771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9" name="Gerade Verbindung 59"/>
            <p:cNvCxnSpPr/>
            <p:nvPr/>
          </p:nvCxnSpPr>
          <p:spPr>
            <a:xfrm>
              <a:off x="3088708" y="1064156"/>
              <a:ext cx="0" cy="10771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0" name="Gerade Verbindung 60"/>
            <p:cNvCxnSpPr/>
            <p:nvPr/>
          </p:nvCxnSpPr>
          <p:spPr>
            <a:xfrm>
              <a:off x="3249850" y="1064156"/>
              <a:ext cx="0" cy="10771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1" name="Gerade Verbindung 61"/>
            <p:cNvCxnSpPr/>
            <p:nvPr/>
          </p:nvCxnSpPr>
          <p:spPr>
            <a:xfrm>
              <a:off x="3448183" y="1064156"/>
              <a:ext cx="0" cy="12117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2" name="Gerade Verbindung 62"/>
            <p:cNvCxnSpPr/>
            <p:nvPr/>
          </p:nvCxnSpPr>
          <p:spPr>
            <a:xfrm>
              <a:off x="3745683" y="1064156"/>
              <a:ext cx="0" cy="10771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3" name="Gerade Verbindung 64"/>
            <p:cNvCxnSpPr/>
            <p:nvPr/>
          </p:nvCxnSpPr>
          <p:spPr>
            <a:xfrm flipV="1">
              <a:off x="2754017" y="1198798"/>
              <a:ext cx="0" cy="43085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4" name="Gerade Verbindung 65"/>
            <p:cNvCxnSpPr/>
            <p:nvPr/>
          </p:nvCxnSpPr>
          <p:spPr>
            <a:xfrm flipV="1">
              <a:off x="3770474" y="1185329"/>
              <a:ext cx="12400" cy="43085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5" name="Gruppieren 80"/>
            <p:cNvGrpSpPr>
              <a:grpSpLocks/>
            </p:cNvGrpSpPr>
            <p:nvPr/>
          </p:nvGrpSpPr>
          <p:grpSpPr bwMode="auto">
            <a:xfrm flipH="1">
              <a:off x="4927553" y="942975"/>
              <a:ext cx="1868534" cy="681038"/>
              <a:chOff x="2652713" y="1095375"/>
              <a:chExt cx="1876425" cy="681038"/>
            </a:xfrm>
          </p:grpSpPr>
          <p:sp>
            <p:nvSpPr>
              <p:cNvPr id="3135" name="Rechteck 3134"/>
              <p:cNvSpPr>
                <a:spLocks noChangeArrowheads="1"/>
              </p:cNvSpPr>
              <p:nvPr/>
            </p:nvSpPr>
            <p:spPr bwMode="auto">
              <a:xfrm>
                <a:off x="2690813" y="1719263"/>
                <a:ext cx="1443037" cy="57150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anchor="ctr"/>
              <a:lstStyle/>
              <a:p>
                <a:pPr algn="ctr" eaLnBrk="1" hangingPunct="1">
                  <a:defRPr/>
                </a:pPr>
                <a:endParaRPr lang="en-US" sz="1867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136" name="Rechteck 3135"/>
              <p:cNvSpPr>
                <a:spLocks noChangeArrowheads="1"/>
              </p:cNvSpPr>
              <p:nvPr/>
            </p:nvSpPr>
            <p:spPr bwMode="auto">
              <a:xfrm>
                <a:off x="2824163" y="1619251"/>
                <a:ext cx="1185862" cy="100012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anchor="ctr"/>
              <a:lstStyle/>
              <a:p>
                <a:pPr algn="ctr" eaLnBrk="1" hangingPunct="1">
                  <a:defRPr/>
                </a:pPr>
                <a:endParaRPr lang="en-US" sz="1867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137" name="Rechteck 3136"/>
              <p:cNvSpPr>
                <a:spLocks noChangeArrowheads="1"/>
              </p:cNvSpPr>
              <p:nvPr/>
            </p:nvSpPr>
            <p:spPr bwMode="auto">
              <a:xfrm>
                <a:off x="2690813" y="1519238"/>
                <a:ext cx="1443037" cy="66675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anchor="ctr"/>
              <a:lstStyle/>
              <a:p>
                <a:pPr algn="ctr" eaLnBrk="1" hangingPunct="1">
                  <a:defRPr/>
                </a:pPr>
                <a:endParaRPr lang="en-US" sz="1867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138" name="Rechteck 3137"/>
              <p:cNvSpPr>
                <a:spLocks noChangeArrowheads="1"/>
              </p:cNvSpPr>
              <p:nvPr/>
            </p:nvSpPr>
            <p:spPr bwMode="auto">
              <a:xfrm>
                <a:off x="2652713" y="1095375"/>
                <a:ext cx="1876425" cy="319088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anchor="ctr"/>
              <a:lstStyle/>
              <a:p>
                <a:pPr algn="ctr" eaLnBrk="1" hangingPunct="1">
                  <a:defRPr/>
                </a:pPr>
                <a:endParaRPr lang="en-US" sz="1867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139" name="Rechteck 3138"/>
              <p:cNvSpPr>
                <a:spLocks noChangeArrowheads="1"/>
              </p:cNvSpPr>
              <p:nvPr/>
            </p:nvSpPr>
            <p:spPr bwMode="auto">
              <a:xfrm>
                <a:off x="2824163" y="1414463"/>
                <a:ext cx="1185862" cy="104775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anchor="ctr"/>
              <a:lstStyle/>
              <a:p>
                <a:pPr algn="ctr" eaLnBrk="1" hangingPunct="1">
                  <a:defRPr/>
                </a:pPr>
                <a:endParaRPr lang="en-US" sz="1867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140" name="Gerade Verbindung 71"/>
              <p:cNvCxnSpPr/>
              <p:nvPr/>
            </p:nvCxnSpPr>
            <p:spPr>
              <a:xfrm>
                <a:off x="2753334" y="1337730"/>
                <a:ext cx="1668056" cy="1346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1" name="Gerade Verbindung 72"/>
              <p:cNvCxnSpPr/>
              <p:nvPr/>
            </p:nvCxnSpPr>
            <p:spPr>
              <a:xfrm>
                <a:off x="2691089" y="1203089"/>
                <a:ext cx="1394196" cy="1346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2" name="Gerade Verbindung 73"/>
              <p:cNvCxnSpPr/>
              <p:nvPr/>
            </p:nvCxnSpPr>
            <p:spPr>
              <a:xfrm>
                <a:off x="3052090" y="1216557"/>
                <a:ext cx="0" cy="10771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3" name="Gerade Verbindung 74"/>
              <p:cNvCxnSpPr/>
              <p:nvPr/>
            </p:nvCxnSpPr>
            <p:spPr>
              <a:xfrm>
                <a:off x="3238809" y="1216557"/>
                <a:ext cx="0" cy="10771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4" name="Gerade Verbindung 75"/>
              <p:cNvCxnSpPr/>
              <p:nvPr/>
            </p:nvCxnSpPr>
            <p:spPr>
              <a:xfrm>
                <a:off x="3400639" y="1216557"/>
                <a:ext cx="0" cy="10771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" name="Gerade Verbindung 76"/>
              <p:cNvCxnSpPr/>
              <p:nvPr/>
            </p:nvCxnSpPr>
            <p:spPr>
              <a:xfrm>
                <a:off x="3599810" y="1216557"/>
                <a:ext cx="0" cy="12117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" name="Gerade Verbindung 77"/>
              <p:cNvCxnSpPr/>
              <p:nvPr/>
            </p:nvCxnSpPr>
            <p:spPr>
              <a:xfrm>
                <a:off x="3898566" y="1216557"/>
                <a:ext cx="0" cy="10771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7" name="Gerade Verbindung 78"/>
              <p:cNvCxnSpPr/>
              <p:nvPr/>
            </p:nvCxnSpPr>
            <p:spPr>
              <a:xfrm flipV="1">
                <a:off x="2902712" y="1351199"/>
                <a:ext cx="12444" cy="43085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8" name="Gerade Verbindung 79"/>
              <p:cNvCxnSpPr/>
              <p:nvPr/>
            </p:nvCxnSpPr>
            <p:spPr>
              <a:xfrm flipV="1">
                <a:off x="3923462" y="1337730"/>
                <a:ext cx="12444" cy="43085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6" name="Gerade Verbindung 82"/>
            <p:cNvCxnSpPr/>
            <p:nvPr/>
          </p:nvCxnSpPr>
          <p:spPr>
            <a:xfrm flipV="1">
              <a:off x="1130169" y="1629650"/>
              <a:ext cx="483433" cy="49816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7" name="Gerade Verbindung 85"/>
            <p:cNvCxnSpPr/>
            <p:nvPr/>
          </p:nvCxnSpPr>
          <p:spPr>
            <a:xfrm>
              <a:off x="1613602" y="1629650"/>
              <a:ext cx="604915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8" name="Gerade Verbindung 87"/>
            <p:cNvCxnSpPr/>
            <p:nvPr/>
          </p:nvCxnSpPr>
          <p:spPr>
            <a:xfrm>
              <a:off x="7662760" y="1629650"/>
              <a:ext cx="520624" cy="49816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9" name="Gerade Verbindung 89"/>
            <p:cNvCxnSpPr/>
            <p:nvPr/>
          </p:nvCxnSpPr>
          <p:spPr>
            <a:xfrm>
              <a:off x="8183385" y="2127819"/>
              <a:ext cx="0" cy="356799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0" name="Freihandform 1209"/>
            <p:cNvSpPr/>
            <p:nvPr/>
          </p:nvSpPr>
          <p:spPr>
            <a:xfrm>
              <a:off x="1254127" y="1764291"/>
              <a:ext cx="6780507" cy="4281594"/>
            </a:xfrm>
            <a:custGeom>
              <a:avLst/>
              <a:gdLst>
                <a:gd name="connsiteX0" fmla="*/ 0 w 6781800"/>
                <a:gd name="connsiteY0" fmla="*/ 409575 h 4286250"/>
                <a:gd name="connsiteX1" fmla="*/ 0 w 6781800"/>
                <a:gd name="connsiteY1" fmla="*/ 409575 h 4286250"/>
                <a:gd name="connsiteX2" fmla="*/ 76200 w 6781800"/>
                <a:gd name="connsiteY2" fmla="*/ 381000 h 4286250"/>
                <a:gd name="connsiteX3" fmla="*/ 419100 w 6781800"/>
                <a:gd name="connsiteY3" fmla="*/ 0 h 4286250"/>
                <a:gd name="connsiteX4" fmla="*/ 6381750 w 6781800"/>
                <a:gd name="connsiteY4" fmla="*/ 9525 h 4286250"/>
                <a:gd name="connsiteX5" fmla="*/ 6772275 w 6781800"/>
                <a:gd name="connsiteY5" fmla="*/ 419100 h 4286250"/>
                <a:gd name="connsiteX6" fmla="*/ 6781800 w 6781800"/>
                <a:gd name="connsiteY6" fmla="*/ 3876675 h 4286250"/>
                <a:gd name="connsiteX7" fmla="*/ 6362700 w 6781800"/>
                <a:gd name="connsiteY7" fmla="*/ 4267200 h 4286250"/>
                <a:gd name="connsiteX8" fmla="*/ 466725 w 6781800"/>
                <a:gd name="connsiteY8" fmla="*/ 4286250 h 4286250"/>
                <a:gd name="connsiteX9" fmla="*/ 9525 w 6781800"/>
                <a:gd name="connsiteY9" fmla="*/ 3895725 h 4286250"/>
                <a:gd name="connsiteX10" fmla="*/ 9525 w 6781800"/>
                <a:gd name="connsiteY10" fmla="*/ 3771900 h 4286250"/>
                <a:gd name="connsiteX11" fmla="*/ 0 w 6781800"/>
                <a:gd name="connsiteY11" fmla="*/ 409575 h 4286250"/>
                <a:gd name="connsiteX0" fmla="*/ 0 w 6781800"/>
                <a:gd name="connsiteY0" fmla="*/ 409575 h 4286250"/>
                <a:gd name="connsiteX1" fmla="*/ 0 w 6781800"/>
                <a:gd name="connsiteY1" fmla="*/ 409575 h 4286250"/>
                <a:gd name="connsiteX2" fmla="*/ 419100 w 6781800"/>
                <a:gd name="connsiteY2" fmla="*/ 0 h 4286250"/>
                <a:gd name="connsiteX3" fmla="*/ 6381750 w 6781800"/>
                <a:gd name="connsiteY3" fmla="*/ 9525 h 4286250"/>
                <a:gd name="connsiteX4" fmla="*/ 6772275 w 6781800"/>
                <a:gd name="connsiteY4" fmla="*/ 419100 h 4286250"/>
                <a:gd name="connsiteX5" fmla="*/ 6781800 w 6781800"/>
                <a:gd name="connsiteY5" fmla="*/ 3876675 h 4286250"/>
                <a:gd name="connsiteX6" fmla="*/ 6362700 w 6781800"/>
                <a:gd name="connsiteY6" fmla="*/ 4267200 h 4286250"/>
                <a:gd name="connsiteX7" fmla="*/ 466725 w 6781800"/>
                <a:gd name="connsiteY7" fmla="*/ 4286250 h 4286250"/>
                <a:gd name="connsiteX8" fmla="*/ 9525 w 6781800"/>
                <a:gd name="connsiteY8" fmla="*/ 3895725 h 4286250"/>
                <a:gd name="connsiteX9" fmla="*/ 9525 w 6781800"/>
                <a:gd name="connsiteY9" fmla="*/ 3771900 h 4286250"/>
                <a:gd name="connsiteX10" fmla="*/ 0 w 6781800"/>
                <a:gd name="connsiteY10" fmla="*/ 409575 h 4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81800" h="4286250">
                  <a:moveTo>
                    <a:pt x="0" y="409575"/>
                  </a:moveTo>
                  <a:lnTo>
                    <a:pt x="0" y="409575"/>
                  </a:lnTo>
                  <a:lnTo>
                    <a:pt x="419100" y="0"/>
                  </a:lnTo>
                  <a:lnTo>
                    <a:pt x="6381750" y="9525"/>
                  </a:lnTo>
                  <a:lnTo>
                    <a:pt x="6772275" y="419100"/>
                  </a:lnTo>
                  <a:lnTo>
                    <a:pt x="6781800" y="3876675"/>
                  </a:lnTo>
                  <a:lnTo>
                    <a:pt x="6362700" y="4267200"/>
                  </a:lnTo>
                  <a:lnTo>
                    <a:pt x="466725" y="4286250"/>
                  </a:lnTo>
                  <a:lnTo>
                    <a:pt x="9525" y="3895725"/>
                  </a:lnTo>
                  <a:lnTo>
                    <a:pt x="9525" y="3771900"/>
                  </a:lnTo>
                  <a:lnTo>
                    <a:pt x="0" y="409575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67" dirty="0"/>
            </a:p>
          </p:txBody>
        </p:sp>
        <p:sp>
          <p:nvSpPr>
            <p:cNvPr id="1211" name="Freihandform 1210"/>
            <p:cNvSpPr/>
            <p:nvPr/>
          </p:nvSpPr>
          <p:spPr>
            <a:xfrm>
              <a:off x="1378086" y="1898933"/>
              <a:ext cx="6532591" cy="4039240"/>
            </a:xfrm>
            <a:custGeom>
              <a:avLst/>
              <a:gdLst>
                <a:gd name="connsiteX0" fmla="*/ 314325 w 6534150"/>
                <a:gd name="connsiteY0" fmla="*/ 0 h 4029075"/>
                <a:gd name="connsiteX1" fmla="*/ 314325 w 6534150"/>
                <a:gd name="connsiteY1" fmla="*/ 0 h 4029075"/>
                <a:gd name="connsiteX2" fmla="*/ 6172200 w 6534150"/>
                <a:gd name="connsiteY2" fmla="*/ 9525 h 4029075"/>
                <a:gd name="connsiteX3" fmla="*/ 6534150 w 6534150"/>
                <a:gd name="connsiteY3" fmla="*/ 314325 h 4029075"/>
                <a:gd name="connsiteX4" fmla="*/ 6515100 w 6534150"/>
                <a:gd name="connsiteY4" fmla="*/ 3667125 h 4029075"/>
                <a:gd name="connsiteX5" fmla="*/ 6181725 w 6534150"/>
                <a:gd name="connsiteY5" fmla="*/ 4010025 h 4029075"/>
                <a:gd name="connsiteX6" fmla="*/ 314325 w 6534150"/>
                <a:gd name="connsiteY6" fmla="*/ 4029075 h 4029075"/>
                <a:gd name="connsiteX7" fmla="*/ 19050 w 6534150"/>
                <a:gd name="connsiteY7" fmla="*/ 3676650 h 4029075"/>
                <a:gd name="connsiteX8" fmla="*/ 0 w 6534150"/>
                <a:gd name="connsiteY8" fmla="*/ 314325 h 4029075"/>
                <a:gd name="connsiteX9" fmla="*/ 314325 w 6534150"/>
                <a:gd name="connsiteY9" fmla="*/ 0 h 402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34150" h="4029075">
                  <a:moveTo>
                    <a:pt x="314325" y="0"/>
                  </a:moveTo>
                  <a:lnTo>
                    <a:pt x="314325" y="0"/>
                  </a:lnTo>
                  <a:lnTo>
                    <a:pt x="6172200" y="9525"/>
                  </a:lnTo>
                  <a:lnTo>
                    <a:pt x="6534150" y="314325"/>
                  </a:lnTo>
                  <a:lnTo>
                    <a:pt x="6515100" y="3667125"/>
                  </a:lnTo>
                  <a:lnTo>
                    <a:pt x="6181725" y="4010025"/>
                  </a:lnTo>
                  <a:lnTo>
                    <a:pt x="314325" y="4029075"/>
                  </a:lnTo>
                  <a:lnTo>
                    <a:pt x="19050" y="3676650"/>
                  </a:lnTo>
                  <a:lnTo>
                    <a:pt x="0" y="314325"/>
                  </a:lnTo>
                  <a:lnTo>
                    <a:pt x="314325" y="0"/>
                  </a:lnTo>
                  <a:close/>
                </a:path>
              </a:pathLst>
            </a:cu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67" dirty="0"/>
            </a:p>
          </p:txBody>
        </p:sp>
        <p:sp>
          <p:nvSpPr>
            <p:cNvPr id="1212" name="Ellipse 1211"/>
            <p:cNvSpPr>
              <a:spLocks noChangeArrowheads="1"/>
            </p:cNvSpPr>
            <p:nvPr/>
          </p:nvSpPr>
          <p:spPr bwMode="auto">
            <a:xfrm>
              <a:off x="1773631" y="2464574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13" name="Ellipse 1212"/>
            <p:cNvSpPr>
              <a:spLocks noChangeArrowheads="1"/>
            </p:cNvSpPr>
            <p:nvPr/>
          </p:nvSpPr>
          <p:spPr bwMode="auto">
            <a:xfrm>
              <a:off x="1939350" y="2462192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14" name="Ellipse 1213"/>
            <p:cNvSpPr>
              <a:spLocks noChangeArrowheads="1"/>
            </p:cNvSpPr>
            <p:nvPr/>
          </p:nvSpPr>
          <p:spPr bwMode="auto">
            <a:xfrm>
              <a:off x="2442708" y="2459828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15" name="Ellipse 1214"/>
            <p:cNvSpPr>
              <a:spLocks noChangeArrowheads="1"/>
            </p:cNvSpPr>
            <p:nvPr/>
          </p:nvSpPr>
          <p:spPr bwMode="auto">
            <a:xfrm>
              <a:off x="2608427" y="2457446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16" name="Ellipse 1215"/>
            <p:cNvSpPr>
              <a:spLocks noChangeArrowheads="1"/>
            </p:cNvSpPr>
            <p:nvPr/>
          </p:nvSpPr>
          <p:spPr bwMode="auto">
            <a:xfrm>
              <a:off x="3114166" y="2459844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17" name="Ellipse 1216"/>
            <p:cNvSpPr>
              <a:spLocks noChangeArrowheads="1"/>
            </p:cNvSpPr>
            <p:nvPr/>
          </p:nvSpPr>
          <p:spPr bwMode="auto">
            <a:xfrm>
              <a:off x="3279885" y="2457462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18" name="Ellipse 1217"/>
            <p:cNvSpPr>
              <a:spLocks noChangeArrowheads="1"/>
            </p:cNvSpPr>
            <p:nvPr/>
          </p:nvSpPr>
          <p:spPr bwMode="auto">
            <a:xfrm>
              <a:off x="3776100" y="2462241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19" name="Ellipse 1218"/>
            <p:cNvSpPr>
              <a:spLocks noChangeArrowheads="1"/>
            </p:cNvSpPr>
            <p:nvPr/>
          </p:nvSpPr>
          <p:spPr bwMode="auto">
            <a:xfrm>
              <a:off x="3941819" y="2459859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20" name="Ellipse 1219"/>
            <p:cNvSpPr>
              <a:spLocks noChangeArrowheads="1"/>
            </p:cNvSpPr>
            <p:nvPr/>
          </p:nvSpPr>
          <p:spPr bwMode="auto">
            <a:xfrm>
              <a:off x="4447542" y="2459860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21" name="Ellipse 1220"/>
            <p:cNvSpPr>
              <a:spLocks noChangeArrowheads="1"/>
            </p:cNvSpPr>
            <p:nvPr/>
          </p:nvSpPr>
          <p:spPr bwMode="auto">
            <a:xfrm>
              <a:off x="4613261" y="2457478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22" name="Ellipse 1221"/>
            <p:cNvSpPr>
              <a:spLocks noChangeArrowheads="1"/>
            </p:cNvSpPr>
            <p:nvPr/>
          </p:nvSpPr>
          <p:spPr bwMode="auto">
            <a:xfrm>
              <a:off x="5121381" y="2459876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23" name="Ellipse 1222"/>
            <p:cNvSpPr>
              <a:spLocks noChangeArrowheads="1"/>
            </p:cNvSpPr>
            <p:nvPr/>
          </p:nvSpPr>
          <p:spPr bwMode="auto">
            <a:xfrm>
              <a:off x="5287100" y="2457494"/>
              <a:ext cx="45719" cy="45719"/>
            </a:xfrm>
            <a:prstGeom prst="ellipse">
              <a:avLst/>
            </a:prstGeom>
            <a:solidFill>
              <a:schemeClr val="accent1"/>
            </a:solidFill>
            <a:ln w="635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24" name="Ellipse 1223"/>
            <p:cNvSpPr>
              <a:spLocks noChangeArrowheads="1"/>
            </p:cNvSpPr>
            <p:nvPr/>
          </p:nvSpPr>
          <p:spPr bwMode="auto">
            <a:xfrm>
              <a:off x="5780934" y="2462273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25" name="Ellipse 1224"/>
            <p:cNvSpPr>
              <a:spLocks noChangeArrowheads="1"/>
            </p:cNvSpPr>
            <p:nvPr/>
          </p:nvSpPr>
          <p:spPr bwMode="auto">
            <a:xfrm>
              <a:off x="5946653" y="2459891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26" name="Ellipse 1225"/>
            <p:cNvSpPr>
              <a:spLocks noChangeArrowheads="1"/>
            </p:cNvSpPr>
            <p:nvPr/>
          </p:nvSpPr>
          <p:spPr bwMode="auto">
            <a:xfrm>
              <a:off x="6452392" y="2459908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27" name="Ellipse 1226"/>
            <p:cNvSpPr>
              <a:spLocks noChangeArrowheads="1"/>
            </p:cNvSpPr>
            <p:nvPr/>
          </p:nvSpPr>
          <p:spPr bwMode="auto">
            <a:xfrm>
              <a:off x="6618111" y="245752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grpSp>
          <p:nvGrpSpPr>
            <p:cNvPr id="1228" name="Gruppieren 1227"/>
            <p:cNvGrpSpPr/>
            <p:nvPr/>
          </p:nvGrpSpPr>
          <p:grpSpPr>
            <a:xfrm>
              <a:off x="1768853" y="1955117"/>
              <a:ext cx="5900714" cy="541001"/>
              <a:chOff x="1768853" y="1955117"/>
              <a:chExt cx="5900714" cy="541001"/>
            </a:xfrm>
            <a:noFill/>
          </p:grpSpPr>
          <p:sp>
            <p:nvSpPr>
              <p:cNvPr id="3025" name="Ellipse 3024"/>
              <p:cNvSpPr/>
              <p:nvPr/>
            </p:nvSpPr>
            <p:spPr>
              <a:xfrm>
                <a:off x="1774032" y="196691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6" name="Ellipse 3025"/>
              <p:cNvSpPr/>
              <p:nvPr/>
            </p:nvSpPr>
            <p:spPr>
              <a:xfrm>
                <a:off x="1935956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7" name="Ellipse 3026"/>
              <p:cNvSpPr/>
              <p:nvPr/>
            </p:nvSpPr>
            <p:spPr>
              <a:xfrm>
                <a:off x="1768853" y="21312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8" name="Ellipse 3027"/>
              <p:cNvSpPr/>
              <p:nvPr/>
            </p:nvSpPr>
            <p:spPr>
              <a:xfrm>
                <a:off x="1937369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9" name="Ellipse 3028"/>
              <p:cNvSpPr/>
              <p:nvPr/>
            </p:nvSpPr>
            <p:spPr>
              <a:xfrm>
                <a:off x="2116062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0" name="Ellipse 3029"/>
              <p:cNvSpPr/>
              <p:nvPr/>
            </p:nvSpPr>
            <p:spPr>
              <a:xfrm>
                <a:off x="2269835" y="19621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1" name="Ellipse 3030"/>
              <p:cNvSpPr/>
              <p:nvPr/>
            </p:nvSpPr>
            <p:spPr>
              <a:xfrm>
                <a:off x="2111705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2" name="Ellipse 3031"/>
              <p:cNvSpPr/>
              <p:nvPr/>
            </p:nvSpPr>
            <p:spPr>
              <a:xfrm>
                <a:off x="2269300" y="21312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3" name="Ellipse 3032"/>
              <p:cNvSpPr/>
              <p:nvPr/>
            </p:nvSpPr>
            <p:spPr>
              <a:xfrm>
                <a:off x="1771234" y="22883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4" name="Ellipse 3033"/>
              <p:cNvSpPr/>
              <p:nvPr/>
            </p:nvSpPr>
            <p:spPr>
              <a:xfrm>
                <a:off x="2116062" y="229074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5" name="Ellipse 3034"/>
              <p:cNvSpPr/>
              <p:nvPr/>
            </p:nvSpPr>
            <p:spPr>
              <a:xfrm>
                <a:off x="2273629" y="228836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6" name="Ellipse 3035"/>
              <p:cNvSpPr/>
              <p:nvPr/>
            </p:nvSpPr>
            <p:spPr>
              <a:xfrm>
                <a:off x="1937920" y="22883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7" name="Ellipse 3036"/>
              <p:cNvSpPr/>
              <p:nvPr/>
            </p:nvSpPr>
            <p:spPr>
              <a:xfrm>
                <a:off x="2443109" y="196216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8" name="Ellipse 3037"/>
              <p:cNvSpPr/>
              <p:nvPr/>
            </p:nvSpPr>
            <p:spPr>
              <a:xfrm>
                <a:off x="2605033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39" name="Ellipse 3038"/>
              <p:cNvSpPr/>
              <p:nvPr/>
            </p:nvSpPr>
            <p:spPr>
              <a:xfrm>
                <a:off x="2437930" y="212647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0" name="Ellipse 3039"/>
              <p:cNvSpPr/>
              <p:nvPr/>
            </p:nvSpPr>
            <p:spPr>
              <a:xfrm>
                <a:off x="2606446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1" name="Ellipse 3040"/>
              <p:cNvSpPr/>
              <p:nvPr/>
            </p:nvSpPr>
            <p:spPr>
              <a:xfrm>
                <a:off x="2785139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2" name="Ellipse 3041"/>
              <p:cNvSpPr/>
              <p:nvPr/>
            </p:nvSpPr>
            <p:spPr>
              <a:xfrm>
                <a:off x="2938912" y="19574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3" name="Ellipse 3042"/>
              <p:cNvSpPr/>
              <p:nvPr/>
            </p:nvSpPr>
            <p:spPr>
              <a:xfrm>
                <a:off x="2780782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4" name="Ellipse 3043"/>
              <p:cNvSpPr/>
              <p:nvPr/>
            </p:nvSpPr>
            <p:spPr>
              <a:xfrm>
                <a:off x="2938377" y="21264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5" name="Ellipse 3044"/>
              <p:cNvSpPr/>
              <p:nvPr/>
            </p:nvSpPr>
            <p:spPr>
              <a:xfrm>
                <a:off x="2440311" y="22836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6" name="Ellipse 3045"/>
              <p:cNvSpPr/>
              <p:nvPr/>
            </p:nvSpPr>
            <p:spPr>
              <a:xfrm>
                <a:off x="2785139" y="228599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7" name="Ellipse 3046"/>
              <p:cNvSpPr/>
              <p:nvPr/>
            </p:nvSpPr>
            <p:spPr>
              <a:xfrm>
                <a:off x="2942706" y="22836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8" name="Ellipse 3047"/>
              <p:cNvSpPr/>
              <p:nvPr/>
            </p:nvSpPr>
            <p:spPr>
              <a:xfrm>
                <a:off x="2606997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49" name="Ellipse 3048"/>
              <p:cNvSpPr/>
              <p:nvPr/>
            </p:nvSpPr>
            <p:spPr>
              <a:xfrm>
                <a:off x="3114567" y="19621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0" name="Ellipse 3049"/>
              <p:cNvSpPr/>
              <p:nvPr/>
            </p:nvSpPr>
            <p:spPr>
              <a:xfrm>
                <a:off x="3276491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1" name="Ellipse 3050"/>
              <p:cNvSpPr/>
              <p:nvPr/>
            </p:nvSpPr>
            <p:spPr>
              <a:xfrm>
                <a:off x="3109388" y="212648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2" name="Ellipse 3051"/>
              <p:cNvSpPr/>
              <p:nvPr/>
            </p:nvSpPr>
            <p:spPr>
              <a:xfrm>
                <a:off x="3277904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3" name="Ellipse 3052"/>
              <p:cNvSpPr/>
              <p:nvPr/>
            </p:nvSpPr>
            <p:spPr>
              <a:xfrm>
                <a:off x="3456597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4" name="Ellipse 3053"/>
              <p:cNvSpPr/>
              <p:nvPr/>
            </p:nvSpPr>
            <p:spPr>
              <a:xfrm>
                <a:off x="3610370" y="195741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5" name="Ellipse 3054"/>
              <p:cNvSpPr/>
              <p:nvPr/>
            </p:nvSpPr>
            <p:spPr>
              <a:xfrm>
                <a:off x="3452240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6" name="Ellipse 3055"/>
              <p:cNvSpPr/>
              <p:nvPr/>
            </p:nvSpPr>
            <p:spPr>
              <a:xfrm>
                <a:off x="3609835" y="212648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7" name="Ellipse 3056"/>
              <p:cNvSpPr/>
              <p:nvPr/>
            </p:nvSpPr>
            <p:spPr>
              <a:xfrm>
                <a:off x="3111769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8" name="Ellipse 3057"/>
              <p:cNvSpPr/>
              <p:nvPr/>
            </p:nvSpPr>
            <p:spPr>
              <a:xfrm>
                <a:off x="3456597" y="228601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59" name="Ellipse 3058"/>
              <p:cNvSpPr/>
              <p:nvPr/>
            </p:nvSpPr>
            <p:spPr>
              <a:xfrm>
                <a:off x="3614164" y="228363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0" name="Ellipse 3059"/>
              <p:cNvSpPr/>
              <p:nvPr/>
            </p:nvSpPr>
            <p:spPr>
              <a:xfrm>
                <a:off x="327845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1" name="Ellipse 3060"/>
              <p:cNvSpPr/>
              <p:nvPr/>
            </p:nvSpPr>
            <p:spPr>
              <a:xfrm>
                <a:off x="3776501" y="19645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2" name="Ellipse 3061"/>
              <p:cNvSpPr/>
              <p:nvPr/>
            </p:nvSpPr>
            <p:spPr>
              <a:xfrm>
                <a:off x="3938425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3" name="Ellipse 3062"/>
              <p:cNvSpPr/>
              <p:nvPr/>
            </p:nvSpPr>
            <p:spPr>
              <a:xfrm>
                <a:off x="3771322" y="21288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4" name="Ellipse 3063"/>
              <p:cNvSpPr/>
              <p:nvPr/>
            </p:nvSpPr>
            <p:spPr>
              <a:xfrm>
                <a:off x="3939838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5" name="Ellipse 3064"/>
              <p:cNvSpPr/>
              <p:nvPr/>
            </p:nvSpPr>
            <p:spPr>
              <a:xfrm>
                <a:off x="4118531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6" name="Ellipse 3065"/>
              <p:cNvSpPr/>
              <p:nvPr/>
            </p:nvSpPr>
            <p:spPr>
              <a:xfrm>
                <a:off x="4272304" y="19598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7" name="Ellipse 3066"/>
              <p:cNvSpPr/>
              <p:nvPr/>
            </p:nvSpPr>
            <p:spPr>
              <a:xfrm>
                <a:off x="4114174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8" name="Ellipse 3067"/>
              <p:cNvSpPr/>
              <p:nvPr/>
            </p:nvSpPr>
            <p:spPr>
              <a:xfrm>
                <a:off x="4271769" y="21288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69" name="Ellipse 3068"/>
              <p:cNvSpPr/>
              <p:nvPr/>
            </p:nvSpPr>
            <p:spPr>
              <a:xfrm>
                <a:off x="3773703" y="22931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0" name="Ellipse 3069"/>
              <p:cNvSpPr/>
              <p:nvPr/>
            </p:nvSpPr>
            <p:spPr>
              <a:xfrm>
                <a:off x="4118531" y="228840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1" name="Ellipse 3070"/>
              <p:cNvSpPr/>
              <p:nvPr/>
            </p:nvSpPr>
            <p:spPr>
              <a:xfrm>
                <a:off x="4276098" y="228602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2" name="Ellipse 3071"/>
              <p:cNvSpPr/>
              <p:nvPr/>
            </p:nvSpPr>
            <p:spPr>
              <a:xfrm>
                <a:off x="3940389" y="229319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3" name="Ellipse 3072"/>
              <p:cNvSpPr/>
              <p:nvPr/>
            </p:nvSpPr>
            <p:spPr>
              <a:xfrm>
                <a:off x="4447943" y="196219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4" name="Ellipse 3073"/>
              <p:cNvSpPr/>
              <p:nvPr/>
            </p:nvSpPr>
            <p:spPr>
              <a:xfrm>
                <a:off x="4609867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5" name="Ellipse 3074"/>
              <p:cNvSpPr/>
              <p:nvPr/>
            </p:nvSpPr>
            <p:spPr>
              <a:xfrm>
                <a:off x="4442764" y="212650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6" name="Ellipse 3075"/>
              <p:cNvSpPr/>
              <p:nvPr/>
            </p:nvSpPr>
            <p:spPr>
              <a:xfrm>
                <a:off x="4611280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7" name="Ellipse 3076"/>
              <p:cNvSpPr/>
              <p:nvPr/>
            </p:nvSpPr>
            <p:spPr>
              <a:xfrm>
                <a:off x="4789973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8" name="Ellipse 3077"/>
              <p:cNvSpPr/>
              <p:nvPr/>
            </p:nvSpPr>
            <p:spPr>
              <a:xfrm>
                <a:off x="4943746" y="19574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79" name="Ellipse 3078"/>
              <p:cNvSpPr/>
              <p:nvPr/>
            </p:nvSpPr>
            <p:spPr>
              <a:xfrm>
                <a:off x="4785616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0" name="Ellipse 3079"/>
              <p:cNvSpPr/>
              <p:nvPr/>
            </p:nvSpPr>
            <p:spPr>
              <a:xfrm>
                <a:off x="4943211" y="212650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1" name="Ellipse 3080"/>
              <p:cNvSpPr/>
              <p:nvPr/>
            </p:nvSpPr>
            <p:spPr>
              <a:xfrm>
                <a:off x="444514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2" name="Ellipse 3081"/>
              <p:cNvSpPr/>
              <p:nvPr/>
            </p:nvSpPr>
            <p:spPr>
              <a:xfrm>
                <a:off x="4789973" y="228602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3" name="Ellipse 3082"/>
              <p:cNvSpPr/>
              <p:nvPr/>
            </p:nvSpPr>
            <p:spPr>
              <a:xfrm>
                <a:off x="4947540" y="22836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4" name="Ellipse 3083"/>
              <p:cNvSpPr/>
              <p:nvPr/>
            </p:nvSpPr>
            <p:spPr>
              <a:xfrm>
                <a:off x="4611831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5" name="Ellipse 3084"/>
              <p:cNvSpPr/>
              <p:nvPr/>
            </p:nvSpPr>
            <p:spPr>
              <a:xfrm>
                <a:off x="5121782" y="19622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6" name="Ellipse 3085"/>
              <p:cNvSpPr/>
              <p:nvPr/>
            </p:nvSpPr>
            <p:spPr>
              <a:xfrm>
                <a:off x="5283706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7" name="Ellipse 3086"/>
              <p:cNvSpPr/>
              <p:nvPr/>
            </p:nvSpPr>
            <p:spPr>
              <a:xfrm>
                <a:off x="5116603" y="212651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8" name="Ellipse 3087"/>
              <p:cNvSpPr/>
              <p:nvPr/>
            </p:nvSpPr>
            <p:spPr>
              <a:xfrm>
                <a:off x="5285119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89" name="Ellipse 3088"/>
              <p:cNvSpPr/>
              <p:nvPr/>
            </p:nvSpPr>
            <p:spPr>
              <a:xfrm>
                <a:off x="5463812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0" name="Ellipse 3089"/>
              <p:cNvSpPr/>
              <p:nvPr/>
            </p:nvSpPr>
            <p:spPr>
              <a:xfrm>
                <a:off x="5617585" y="195745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1" name="Ellipse 3090"/>
              <p:cNvSpPr/>
              <p:nvPr/>
            </p:nvSpPr>
            <p:spPr>
              <a:xfrm>
                <a:off x="5459455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2" name="Ellipse 3091"/>
              <p:cNvSpPr/>
              <p:nvPr/>
            </p:nvSpPr>
            <p:spPr>
              <a:xfrm>
                <a:off x="5617050" y="21265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3" name="Ellipse 3092"/>
              <p:cNvSpPr/>
              <p:nvPr/>
            </p:nvSpPr>
            <p:spPr>
              <a:xfrm>
                <a:off x="5118984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4" name="Ellipse 3093"/>
              <p:cNvSpPr/>
              <p:nvPr/>
            </p:nvSpPr>
            <p:spPr>
              <a:xfrm>
                <a:off x="5463812" y="228604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5" name="Ellipse 3094"/>
              <p:cNvSpPr/>
              <p:nvPr/>
            </p:nvSpPr>
            <p:spPr>
              <a:xfrm>
                <a:off x="5621379" y="22836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6" name="Ellipse 3095"/>
              <p:cNvSpPr/>
              <p:nvPr/>
            </p:nvSpPr>
            <p:spPr>
              <a:xfrm>
                <a:off x="5285670" y="22836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7" name="Ellipse 3096"/>
              <p:cNvSpPr/>
              <p:nvPr/>
            </p:nvSpPr>
            <p:spPr>
              <a:xfrm>
                <a:off x="5781335" y="196461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8" name="Ellipse 3097"/>
              <p:cNvSpPr/>
              <p:nvPr/>
            </p:nvSpPr>
            <p:spPr>
              <a:xfrm>
                <a:off x="5943259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99" name="Ellipse 3098"/>
              <p:cNvSpPr/>
              <p:nvPr/>
            </p:nvSpPr>
            <p:spPr>
              <a:xfrm>
                <a:off x="5776156" y="21289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0" name="Ellipse 3099"/>
              <p:cNvSpPr/>
              <p:nvPr/>
            </p:nvSpPr>
            <p:spPr>
              <a:xfrm>
                <a:off x="5944672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1" name="Ellipse 3100"/>
              <p:cNvSpPr/>
              <p:nvPr/>
            </p:nvSpPr>
            <p:spPr>
              <a:xfrm>
                <a:off x="6123365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2" name="Ellipse 3101"/>
              <p:cNvSpPr/>
              <p:nvPr/>
            </p:nvSpPr>
            <p:spPr>
              <a:xfrm>
                <a:off x="6277138" y="19598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3" name="Ellipse 3102"/>
              <p:cNvSpPr/>
              <p:nvPr/>
            </p:nvSpPr>
            <p:spPr>
              <a:xfrm>
                <a:off x="6119008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4" name="Ellipse 3103"/>
              <p:cNvSpPr/>
              <p:nvPr/>
            </p:nvSpPr>
            <p:spPr>
              <a:xfrm>
                <a:off x="6276603" y="21289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5" name="Ellipse 3104"/>
              <p:cNvSpPr/>
              <p:nvPr/>
            </p:nvSpPr>
            <p:spPr>
              <a:xfrm>
                <a:off x="5778537" y="228606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6" name="Ellipse 3105"/>
              <p:cNvSpPr/>
              <p:nvPr/>
            </p:nvSpPr>
            <p:spPr>
              <a:xfrm>
                <a:off x="6123365" y="228843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7" name="Ellipse 3106"/>
              <p:cNvSpPr/>
              <p:nvPr/>
            </p:nvSpPr>
            <p:spPr>
              <a:xfrm>
                <a:off x="6280932" y="228606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8" name="Ellipse 3107"/>
              <p:cNvSpPr/>
              <p:nvPr/>
            </p:nvSpPr>
            <p:spPr>
              <a:xfrm>
                <a:off x="5945223" y="228607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09" name="Ellipse 3108"/>
              <p:cNvSpPr/>
              <p:nvPr/>
            </p:nvSpPr>
            <p:spPr>
              <a:xfrm>
                <a:off x="6452793" y="196224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0" name="Ellipse 3109"/>
              <p:cNvSpPr/>
              <p:nvPr/>
            </p:nvSpPr>
            <p:spPr>
              <a:xfrm>
                <a:off x="6614717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1" name="Ellipse 3110"/>
              <p:cNvSpPr/>
              <p:nvPr/>
            </p:nvSpPr>
            <p:spPr>
              <a:xfrm>
                <a:off x="6447614" y="212655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2" name="Ellipse 3111"/>
              <p:cNvSpPr/>
              <p:nvPr/>
            </p:nvSpPr>
            <p:spPr>
              <a:xfrm>
                <a:off x="6616130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3" name="Ellipse 3112"/>
              <p:cNvSpPr/>
              <p:nvPr/>
            </p:nvSpPr>
            <p:spPr>
              <a:xfrm>
                <a:off x="6794823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4" name="Ellipse 3113"/>
              <p:cNvSpPr/>
              <p:nvPr/>
            </p:nvSpPr>
            <p:spPr>
              <a:xfrm>
                <a:off x="6948596" y="19574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5" name="Ellipse 3114"/>
              <p:cNvSpPr/>
              <p:nvPr/>
            </p:nvSpPr>
            <p:spPr>
              <a:xfrm>
                <a:off x="6790466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6" name="Ellipse 3115"/>
              <p:cNvSpPr/>
              <p:nvPr/>
            </p:nvSpPr>
            <p:spPr>
              <a:xfrm>
                <a:off x="6948061" y="21265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7" name="Ellipse 3116"/>
              <p:cNvSpPr/>
              <p:nvPr/>
            </p:nvSpPr>
            <p:spPr>
              <a:xfrm>
                <a:off x="6449995" y="22836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8" name="Ellipse 3117"/>
              <p:cNvSpPr/>
              <p:nvPr/>
            </p:nvSpPr>
            <p:spPr>
              <a:xfrm>
                <a:off x="6794823" y="22860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19" name="Ellipse 3118"/>
              <p:cNvSpPr/>
              <p:nvPr/>
            </p:nvSpPr>
            <p:spPr>
              <a:xfrm>
                <a:off x="6952390" y="228369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0" name="Ellipse 3119"/>
              <p:cNvSpPr/>
              <p:nvPr/>
            </p:nvSpPr>
            <p:spPr>
              <a:xfrm>
                <a:off x="6616681" y="228371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1" name="Ellipse 3120"/>
              <p:cNvSpPr/>
              <p:nvPr/>
            </p:nvSpPr>
            <p:spPr>
              <a:xfrm>
                <a:off x="7124251" y="19598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2" name="Ellipse 3121"/>
              <p:cNvSpPr/>
              <p:nvPr/>
            </p:nvSpPr>
            <p:spPr>
              <a:xfrm>
                <a:off x="7286175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3" name="Ellipse 3122"/>
              <p:cNvSpPr/>
              <p:nvPr/>
            </p:nvSpPr>
            <p:spPr>
              <a:xfrm>
                <a:off x="7119072" y="212418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4" name="Ellipse 3123"/>
              <p:cNvSpPr/>
              <p:nvPr/>
            </p:nvSpPr>
            <p:spPr>
              <a:xfrm>
                <a:off x="7287588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5" name="Ellipse 3124"/>
              <p:cNvSpPr/>
              <p:nvPr/>
            </p:nvSpPr>
            <p:spPr>
              <a:xfrm>
                <a:off x="7466281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6" name="Ellipse 3125"/>
              <p:cNvSpPr/>
              <p:nvPr/>
            </p:nvSpPr>
            <p:spPr>
              <a:xfrm>
                <a:off x="7620054" y="19551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7" name="Ellipse 3126"/>
              <p:cNvSpPr/>
              <p:nvPr/>
            </p:nvSpPr>
            <p:spPr>
              <a:xfrm>
                <a:off x="7461924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8" name="Ellipse 3127"/>
              <p:cNvSpPr/>
              <p:nvPr/>
            </p:nvSpPr>
            <p:spPr>
              <a:xfrm>
                <a:off x="7619519" y="21241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29" name="Ellipse 3128"/>
              <p:cNvSpPr/>
              <p:nvPr/>
            </p:nvSpPr>
            <p:spPr>
              <a:xfrm>
                <a:off x="7121453" y="22813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30" name="Ellipse 3129"/>
              <p:cNvSpPr/>
              <p:nvPr/>
            </p:nvSpPr>
            <p:spPr>
              <a:xfrm>
                <a:off x="7123850" y="24503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31" name="Ellipse 3130"/>
              <p:cNvSpPr/>
              <p:nvPr/>
            </p:nvSpPr>
            <p:spPr>
              <a:xfrm>
                <a:off x="7289569" y="24480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32" name="Ellipse 3131"/>
              <p:cNvSpPr/>
              <p:nvPr/>
            </p:nvSpPr>
            <p:spPr>
              <a:xfrm>
                <a:off x="7466281" y="228370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33" name="Ellipse 3132"/>
              <p:cNvSpPr/>
              <p:nvPr/>
            </p:nvSpPr>
            <p:spPr>
              <a:xfrm>
                <a:off x="7623848" y="22813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134" name="Ellipse 3133"/>
              <p:cNvSpPr/>
              <p:nvPr/>
            </p:nvSpPr>
            <p:spPr>
              <a:xfrm>
                <a:off x="7288139" y="22813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</p:grpSp>
        <p:grpSp>
          <p:nvGrpSpPr>
            <p:cNvPr id="1229" name="Gruppieren 1228"/>
            <p:cNvGrpSpPr/>
            <p:nvPr/>
          </p:nvGrpSpPr>
          <p:grpSpPr>
            <a:xfrm>
              <a:off x="1769254" y="2452779"/>
              <a:ext cx="5900714" cy="541001"/>
              <a:chOff x="1768853" y="1955117"/>
              <a:chExt cx="5900714" cy="541001"/>
            </a:xfrm>
            <a:noFill/>
          </p:grpSpPr>
          <p:sp>
            <p:nvSpPr>
              <p:cNvPr id="2915" name="Ellipse 2914"/>
              <p:cNvSpPr/>
              <p:nvPr/>
            </p:nvSpPr>
            <p:spPr>
              <a:xfrm>
                <a:off x="1774032" y="196691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6" name="Ellipse 2915"/>
              <p:cNvSpPr/>
              <p:nvPr/>
            </p:nvSpPr>
            <p:spPr>
              <a:xfrm>
                <a:off x="1935956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7" name="Ellipse 2916"/>
              <p:cNvSpPr/>
              <p:nvPr/>
            </p:nvSpPr>
            <p:spPr>
              <a:xfrm>
                <a:off x="1768853" y="21312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8" name="Ellipse 2917"/>
              <p:cNvSpPr/>
              <p:nvPr/>
            </p:nvSpPr>
            <p:spPr>
              <a:xfrm>
                <a:off x="1937369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9" name="Ellipse 2918"/>
              <p:cNvSpPr/>
              <p:nvPr/>
            </p:nvSpPr>
            <p:spPr>
              <a:xfrm>
                <a:off x="2116062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0" name="Ellipse 2919"/>
              <p:cNvSpPr/>
              <p:nvPr/>
            </p:nvSpPr>
            <p:spPr>
              <a:xfrm>
                <a:off x="2269835" y="19621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1" name="Ellipse 2920"/>
              <p:cNvSpPr/>
              <p:nvPr/>
            </p:nvSpPr>
            <p:spPr>
              <a:xfrm>
                <a:off x="2111705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2" name="Ellipse 2921"/>
              <p:cNvSpPr/>
              <p:nvPr/>
            </p:nvSpPr>
            <p:spPr>
              <a:xfrm>
                <a:off x="2269300" y="21312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3" name="Ellipse 2922"/>
              <p:cNvSpPr/>
              <p:nvPr/>
            </p:nvSpPr>
            <p:spPr>
              <a:xfrm>
                <a:off x="1771234" y="22883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4" name="Ellipse 2923"/>
              <p:cNvSpPr/>
              <p:nvPr/>
            </p:nvSpPr>
            <p:spPr>
              <a:xfrm>
                <a:off x="2116062" y="229074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5" name="Ellipse 2924"/>
              <p:cNvSpPr/>
              <p:nvPr/>
            </p:nvSpPr>
            <p:spPr>
              <a:xfrm>
                <a:off x="2273629" y="228836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6" name="Ellipse 2925"/>
              <p:cNvSpPr/>
              <p:nvPr/>
            </p:nvSpPr>
            <p:spPr>
              <a:xfrm>
                <a:off x="1937920" y="22883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7" name="Ellipse 2926"/>
              <p:cNvSpPr/>
              <p:nvPr/>
            </p:nvSpPr>
            <p:spPr>
              <a:xfrm>
                <a:off x="2443109" y="196216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8" name="Ellipse 2927"/>
              <p:cNvSpPr/>
              <p:nvPr/>
            </p:nvSpPr>
            <p:spPr>
              <a:xfrm>
                <a:off x="2605033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29" name="Ellipse 2928"/>
              <p:cNvSpPr/>
              <p:nvPr/>
            </p:nvSpPr>
            <p:spPr>
              <a:xfrm>
                <a:off x="2437930" y="212647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0" name="Ellipse 2929"/>
              <p:cNvSpPr/>
              <p:nvPr/>
            </p:nvSpPr>
            <p:spPr>
              <a:xfrm>
                <a:off x="2606446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1" name="Ellipse 2930"/>
              <p:cNvSpPr/>
              <p:nvPr/>
            </p:nvSpPr>
            <p:spPr>
              <a:xfrm>
                <a:off x="2785139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2" name="Ellipse 2931"/>
              <p:cNvSpPr/>
              <p:nvPr/>
            </p:nvSpPr>
            <p:spPr>
              <a:xfrm>
                <a:off x="2938912" y="19574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3" name="Ellipse 2932"/>
              <p:cNvSpPr/>
              <p:nvPr/>
            </p:nvSpPr>
            <p:spPr>
              <a:xfrm>
                <a:off x="2780782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4" name="Ellipse 2933"/>
              <p:cNvSpPr/>
              <p:nvPr/>
            </p:nvSpPr>
            <p:spPr>
              <a:xfrm>
                <a:off x="2938377" y="21264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5" name="Ellipse 2934"/>
              <p:cNvSpPr/>
              <p:nvPr/>
            </p:nvSpPr>
            <p:spPr>
              <a:xfrm>
                <a:off x="2440311" y="22836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6" name="Ellipse 2935"/>
              <p:cNvSpPr/>
              <p:nvPr/>
            </p:nvSpPr>
            <p:spPr>
              <a:xfrm>
                <a:off x="2785139" y="228599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7" name="Ellipse 2936"/>
              <p:cNvSpPr/>
              <p:nvPr/>
            </p:nvSpPr>
            <p:spPr>
              <a:xfrm>
                <a:off x="2942706" y="22836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8" name="Ellipse 2937"/>
              <p:cNvSpPr/>
              <p:nvPr/>
            </p:nvSpPr>
            <p:spPr>
              <a:xfrm>
                <a:off x="2606997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39" name="Ellipse 2938"/>
              <p:cNvSpPr/>
              <p:nvPr/>
            </p:nvSpPr>
            <p:spPr>
              <a:xfrm>
                <a:off x="3114567" y="19621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0" name="Ellipse 2939"/>
              <p:cNvSpPr/>
              <p:nvPr/>
            </p:nvSpPr>
            <p:spPr>
              <a:xfrm>
                <a:off x="3276491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1" name="Ellipse 2940"/>
              <p:cNvSpPr/>
              <p:nvPr/>
            </p:nvSpPr>
            <p:spPr>
              <a:xfrm>
                <a:off x="3109388" y="212648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2" name="Ellipse 2941"/>
              <p:cNvSpPr/>
              <p:nvPr/>
            </p:nvSpPr>
            <p:spPr>
              <a:xfrm>
                <a:off x="3277904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3" name="Ellipse 2942"/>
              <p:cNvSpPr/>
              <p:nvPr/>
            </p:nvSpPr>
            <p:spPr>
              <a:xfrm>
                <a:off x="3456597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4" name="Ellipse 2943"/>
              <p:cNvSpPr/>
              <p:nvPr/>
            </p:nvSpPr>
            <p:spPr>
              <a:xfrm>
                <a:off x="3610370" y="195741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5" name="Ellipse 2944"/>
              <p:cNvSpPr/>
              <p:nvPr/>
            </p:nvSpPr>
            <p:spPr>
              <a:xfrm>
                <a:off x="3452240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6" name="Ellipse 2945"/>
              <p:cNvSpPr/>
              <p:nvPr/>
            </p:nvSpPr>
            <p:spPr>
              <a:xfrm>
                <a:off x="3609835" y="212648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7" name="Ellipse 2946"/>
              <p:cNvSpPr/>
              <p:nvPr/>
            </p:nvSpPr>
            <p:spPr>
              <a:xfrm>
                <a:off x="3111769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8" name="Ellipse 2947"/>
              <p:cNvSpPr/>
              <p:nvPr/>
            </p:nvSpPr>
            <p:spPr>
              <a:xfrm>
                <a:off x="3456597" y="228601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49" name="Ellipse 2948"/>
              <p:cNvSpPr/>
              <p:nvPr/>
            </p:nvSpPr>
            <p:spPr>
              <a:xfrm>
                <a:off x="3614164" y="228363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0" name="Ellipse 2949"/>
              <p:cNvSpPr/>
              <p:nvPr/>
            </p:nvSpPr>
            <p:spPr>
              <a:xfrm>
                <a:off x="327845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1" name="Ellipse 2950"/>
              <p:cNvSpPr/>
              <p:nvPr/>
            </p:nvSpPr>
            <p:spPr>
              <a:xfrm>
                <a:off x="3776501" y="19645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2" name="Ellipse 2951"/>
              <p:cNvSpPr/>
              <p:nvPr/>
            </p:nvSpPr>
            <p:spPr>
              <a:xfrm>
                <a:off x="3938425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3" name="Ellipse 2952"/>
              <p:cNvSpPr/>
              <p:nvPr/>
            </p:nvSpPr>
            <p:spPr>
              <a:xfrm>
                <a:off x="3771322" y="21288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4" name="Ellipse 2953"/>
              <p:cNvSpPr/>
              <p:nvPr/>
            </p:nvSpPr>
            <p:spPr>
              <a:xfrm>
                <a:off x="3939838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5" name="Ellipse 2954"/>
              <p:cNvSpPr/>
              <p:nvPr/>
            </p:nvSpPr>
            <p:spPr>
              <a:xfrm>
                <a:off x="4118531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6" name="Ellipse 2955"/>
              <p:cNvSpPr/>
              <p:nvPr/>
            </p:nvSpPr>
            <p:spPr>
              <a:xfrm>
                <a:off x="4272304" y="19598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7" name="Ellipse 2956"/>
              <p:cNvSpPr/>
              <p:nvPr/>
            </p:nvSpPr>
            <p:spPr>
              <a:xfrm>
                <a:off x="4114174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8" name="Ellipse 2957"/>
              <p:cNvSpPr/>
              <p:nvPr/>
            </p:nvSpPr>
            <p:spPr>
              <a:xfrm>
                <a:off x="4271769" y="21288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59" name="Ellipse 2958"/>
              <p:cNvSpPr/>
              <p:nvPr/>
            </p:nvSpPr>
            <p:spPr>
              <a:xfrm>
                <a:off x="3773703" y="22931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0" name="Ellipse 2959"/>
              <p:cNvSpPr/>
              <p:nvPr/>
            </p:nvSpPr>
            <p:spPr>
              <a:xfrm>
                <a:off x="4118531" y="228840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1" name="Ellipse 2960"/>
              <p:cNvSpPr/>
              <p:nvPr/>
            </p:nvSpPr>
            <p:spPr>
              <a:xfrm>
                <a:off x="4276098" y="228602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2" name="Ellipse 2961"/>
              <p:cNvSpPr/>
              <p:nvPr/>
            </p:nvSpPr>
            <p:spPr>
              <a:xfrm>
                <a:off x="3940389" y="229319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3" name="Ellipse 2962"/>
              <p:cNvSpPr/>
              <p:nvPr/>
            </p:nvSpPr>
            <p:spPr>
              <a:xfrm>
                <a:off x="4447943" y="196219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4" name="Ellipse 2963"/>
              <p:cNvSpPr/>
              <p:nvPr/>
            </p:nvSpPr>
            <p:spPr>
              <a:xfrm>
                <a:off x="4609867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5" name="Ellipse 2964"/>
              <p:cNvSpPr/>
              <p:nvPr/>
            </p:nvSpPr>
            <p:spPr>
              <a:xfrm>
                <a:off x="4442764" y="212650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6" name="Ellipse 2965"/>
              <p:cNvSpPr/>
              <p:nvPr/>
            </p:nvSpPr>
            <p:spPr>
              <a:xfrm>
                <a:off x="4611280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7" name="Ellipse 2966"/>
              <p:cNvSpPr/>
              <p:nvPr/>
            </p:nvSpPr>
            <p:spPr>
              <a:xfrm>
                <a:off x="4789973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8" name="Ellipse 2967"/>
              <p:cNvSpPr/>
              <p:nvPr/>
            </p:nvSpPr>
            <p:spPr>
              <a:xfrm>
                <a:off x="4943746" y="19574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69" name="Ellipse 2968"/>
              <p:cNvSpPr/>
              <p:nvPr/>
            </p:nvSpPr>
            <p:spPr>
              <a:xfrm>
                <a:off x="4785616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0" name="Ellipse 2969"/>
              <p:cNvSpPr/>
              <p:nvPr/>
            </p:nvSpPr>
            <p:spPr>
              <a:xfrm>
                <a:off x="4943211" y="212650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1" name="Ellipse 2970"/>
              <p:cNvSpPr/>
              <p:nvPr/>
            </p:nvSpPr>
            <p:spPr>
              <a:xfrm>
                <a:off x="444514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2" name="Ellipse 2971"/>
              <p:cNvSpPr/>
              <p:nvPr/>
            </p:nvSpPr>
            <p:spPr>
              <a:xfrm>
                <a:off x="4789973" y="228602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3" name="Ellipse 2972"/>
              <p:cNvSpPr/>
              <p:nvPr/>
            </p:nvSpPr>
            <p:spPr>
              <a:xfrm>
                <a:off x="4947540" y="22836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4" name="Ellipse 2973"/>
              <p:cNvSpPr/>
              <p:nvPr/>
            </p:nvSpPr>
            <p:spPr>
              <a:xfrm>
                <a:off x="4611831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5" name="Ellipse 2974"/>
              <p:cNvSpPr/>
              <p:nvPr/>
            </p:nvSpPr>
            <p:spPr>
              <a:xfrm>
                <a:off x="5121782" y="19622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6" name="Ellipse 2975"/>
              <p:cNvSpPr/>
              <p:nvPr/>
            </p:nvSpPr>
            <p:spPr>
              <a:xfrm>
                <a:off x="5283706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7" name="Ellipse 2976"/>
              <p:cNvSpPr/>
              <p:nvPr/>
            </p:nvSpPr>
            <p:spPr>
              <a:xfrm>
                <a:off x="5116603" y="212651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8" name="Ellipse 2977"/>
              <p:cNvSpPr/>
              <p:nvPr/>
            </p:nvSpPr>
            <p:spPr>
              <a:xfrm>
                <a:off x="5285119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79" name="Ellipse 2978"/>
              <p:cNvSpPr/>
              <p:nvPr/>
            </p:nvSpPr>
            <p:spPr>
              <a:xfrm>
                <a:off x="5463812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0" name="Ellipse 2979"/>
              <p:cNvSpPr/>
              <p:nvPr/>
            </p:nvSpPr>
            <p:spPr>
              <a:xfrm>
                <a:off x="5617585" y="195745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1" name="Ellipse 2980"/>
              <p:cNvSpPr/>
              <p:nvPr/>
            </p:nvSpPr>
            <p:spPr>
              <a:xfrm>
                <a:off x="5459455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2" name="Ellipse 2981"/>
              <p:cNvSpPr/>
              <p:nvPr/>
            </p:nvSpPr>
            <p:spPr>
              <a:xfrm>
                <a:off x="5617050" y="21265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3" name="Ellipse 2982"/>
              <p:cNvSpPr/>
              <p:nvPr/>
            </p:nvSpPr>
            <p:spPr>
              <a:xfrm>
                <a:off x="5118984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4" name="Ellipse 2983"/>
              <p:cNvSpPr/>
              <p:nvPr/>
            </p:nvSpPr>
            <p:spPr>
              <a:xfrm>
                <a:off x="5463812" y="228604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5" name="Ellipse 2984"/>
              <p:cNvSpPr/>
              <p:nvPr/>
            </p:nvSpPr>
            <p:spPr>
              <a:xfrm>
                <a:off x="5621379" y="22836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6" name="Ellipse 2985"/>
              <p:cNvSpPr/>
              <p:nvPr/>
            </p:nvSpPr>
            <p:spPr>
              <a:xfrm>
                <a:off x="5285670" y="22836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7" name="Ellipse 2986"/>
              <p:cNvSpPr/>
              <p:nvPr/>
            </p:nvSpPr>
            <p:spPr>
              <a:xfrm>
                <a:off x="5781335" y="196461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8" name="Ellipse 2987"/>
              <p:cNvSpPr/>
              <p:nvPr/>
            </p:nvSpPr>
            <p:spPr>
              <a:xfrm>
                <a:off x="5943259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89" name="Ellipse 2988"/>
              <p:cNvSpPr/>
              <p:nvPr/>
            </p:nvSpPr>
            <p:spPr>
              <a:xfrm>
                <a:off x="5776156" y="21289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0" name="Ellipse 2989"/>
              <p:cNvSpPr/>
              <p:nvPr/>
            </p:nvSpPr>
            <p:spPr>
              <a:xfrm>
                <a:off x="5944672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1" name="Ellipse 2990"/>
              <p:cNvSpPr/>
              <p:nvPr/>
            </p:nvSpPr>
            <p:spPr>
              <a:xfrm>
                <a:off x="6123365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2" name="Ellipse 2991"/>
              <p:cNvSpPr/>
              <p:nvPr/>
            </p:nvSpPr>
            <p:spPr>
              <a:xfrm>
                <a:off x="6277138" y="19598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3" name="Ellipse 2992"/>
              <p:cNvSpPr/>
              <p:nvPr/>
            </p:nvSpPr>
            <p:spPr>
              <a:xfrm>
                <a:off x="6119008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4" name="Ellipse 2993"/>
              <p:cNvSpPr/>
              <p:nvPr/>
            </p:nvSpPr>
            <p:spPr>
              <a:xfrm>
                <a:off x="6276603" y="21289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5" name="Ellipse 2994"/>
              <p:cNvSpPr/>
              <p:nvPr/>
            </p:nvSpPr>
            <p:spPr>
              <a:xfrm>
                <a:off x="5778537" y="228606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6" name="Ellipse 2995"/>
              <p:cNvSpPr/>
              <p:nvPr/>
            </p:nvSpPr>
            <p:spPr>
              <a:xfrm>
                <a:off x="6123365" y="228843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7" name="Ellipse 2996"/>
              <p:cNvSpPr/>
              <p:nvPr/>
            </p:nvSpPr>
            <p:spPr>
              <a:xfrm>
                <a:off x="6280932" y="228606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8" name="Ellipse 2997"/>
              <p:cNvSpPr/>
              <p:nvPr/>
            </p:nvSpPr>
            <p:spPr>
              <a:xfrm>
                <a:off x="5945223" y="228607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99" name="Ellipse 2998"/>
              <p:cNvSpPr/>
              <p:nvPr/>
            </p:nvSpPr>
            <p:spPr>
              <a:xfrm>
                <a:off x="6452793" y="196224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0" name="Ellipse 2999"/>
              <p:cNvSpPr/>
              <p:nvPr/>
            </p:nvSpPr>
            <p:spPr>
              <a:xfrm>
                <a:off x="6614717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1" name="Ellipse 3000"/>
              <p:cNvSpPr/>
              <p:nvPr/>
            </p:nvSpPr>
            <p:spPr>
              <a:xfrm>
                <a:off x="6447614" y="212655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2" name="Ellipse 3001"/>
              <p:cNvSpPr/>
              <p:nvPr/>
            </p:nvSpPr>
            <p:spPr>
              <a:xfrm>
                <a:off x="6616130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3" name="Ellipse 3002"/>
              <p:cNvSpPr/>
              <p:nvPr/>
            </p:nvSpPr>
            <p:spPr>
              <a:xfrm>
                <a:off x="6794823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4" name="Ellipse 3003"/>
              <p:cNvSpPr/>
              <p:nvPr/>
            </p:nvSpPr>
            <p:spPr>
              <a:xfrm>
                <a:off x="6948596" y="19574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5" name="Ellipse 3004"/>
              <p:cNvSpPr/>
              <p:nvPr/>
            </p:nvSpPr>
            <p:spPr>
              <a:xfrm>
                <a:off x="6790466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6" name="Ellipse 3005"/>
              <p:cNvSpPr/>
              <p:nvPr/>
            </p:nvSpPr>
            <p:spPr>
              <a:xfrm>
                <a:off x="6948061" y="21265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7" name="Ellipse 3006"/>
              <p:cNvSpPr/>
              <p:nvPr/>
            </p:nvSpPr>
            <p:spPr>
              <a:xfrm>
                <a:off x="6449995" y="22836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8" name="Ellipse 3007"/>
              <p:cNvSpPr/>
              <p:nvPr/>
            </p:nvSpPr>
            <p:spPr>
              <a:xfrm>
                <a:off x="6794823" y="22860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09" name="Ellipse 3008"/>
              <p:cNvSpPr/>
              <p:nvPr/>
            </p:nvSpPr>
            <p:spPr>
              <a:xfrm>
                <a:off x="6952390" y="228369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0" name="Ellipse 3009"/>
              <p:cNvSpPr/>
              <p:nvPr/>
            </p:nvSpPr>
            <p:spPr>
              <a:xfrm>
                <a:off x="6616681" y="228371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1" name="Ellipse 3010"/>
              <p:cNvSpPr/>
              <p:nvPr/>
            </p:nvSpPr>
            <p:spPr>
              <a:xfrm>
                <a:off x="7124251" y="19598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2" name="Ellipse 3011"/>
              <p:cNvSpPr/>
              <p:nvPr/>
            </p:nvSpPr>
            <p:spPr>
              <a:xfrm>
                <a:off x="7286175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3" name="Ellipse 3012"/>
              <p:cNvSpPr/>
              <p:nvPr/>
            </p:nvSpPr>
            <p:spPr>
              <a:xfrm>
                <a:off x="7119072" y="212418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4" name="Ellipse 3013"/>
              <p:cNvSpPr/>
              <p:nvPr/>
            </p:nvSpPr>
            <p:spPr>
              <a:xfrm>
                <a:off x="7287588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5" name="Ellipse 3014"/>
              <p:cNvSpPr/>
              <p:nvPr/>
            </p:nvSpPr>
            <p:spPr>
              <a:xfrm>
                <a:off x="7466281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6" name="Ellipse 3015"/>
              <p:cNvSpPr/>
              <p:nvPr/>
            </p:nvSpPr>
            <p:spPr>
              <a:xfrm>
                <a:off x="7620054" y="19551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7" name="Ellipse 3016"/>
              <p:cNvSpPr/>
              <p:nvPr/>
            </p:nvSpPr>
            <p:spPr>
              <a:xfrm>
                <a:off x="7461924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8" name="Ellipse 3017"/>
              <p:cNvSpPr/>
              <p:nvPr/>
            </p:nvSpPr>
            <p:spPr>
              <a:xfrm>
                <a:off x="7619519" y="21241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19" name="Ellipse 3018"/>
              <p:cNvSpPr/>
              <p:nvPr/>
            </p:nvSpPr>
            <p:spPr>
              <a:xfrm>
                <a:off x="7121453" y="22813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0" name="Ellipse 3019"/>
              <p:cNvSpPr/>
              <p:nvPr/>
            </p:nvSpPr>
            <p:spPr>
              <a:xfrm>
                <a:off x="7123850" y="24503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1" name="Ellipse 3020"/>
              <p:cNvSpPr/>
              <p:nvPr/>
            </p:nvSpPr>
            <p:spPr>
              <a:xfrm>
                <a:off x="7289569" y="24480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2" name="Ellipse 3021"/>
              <p:cNvSpPr/>
              <p:nvPr/>
            </p:nvSpPr>
            <p:spPr>
              <a:xfrm>
                <a:off x="7466281" y="228370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3" name="Ellipse 3022"/>
              <p:cNvSpPr/>
              <p:nvPr/>
            </p:nvSpPr>
            <p:spPr>
              <a:xfrm>
                <a:off x="7623848" y="22813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3024" name="Ellipse 3023"/>
              <p:cNvSpPr/>
              <p:nvPr/>
            </p:nvSpPr>
            <p:spPr>
              <a:xfrm>
                <a:off x="7288139" y="22813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</p:grpSp>
        <p:grpSp>
          <p:nvGrpSpPr>
            <p:cNvPr id="1230" name="Gruppieren 1229"/>
            <p:cNvGrpSpPr/>
            <p:nvPr/>
          </p:nvGrpSpPr>
          <p:grpSpPr>
            <a:xfrm>
              <a:off x="1768360" y="2955202"/>
              <a:ext cx="5900714" cy="541001"/>
              <a:chOff x="1768853" y="1955117"/>
              <a:chExt cx="5900714" cy="541001"/>
            </a:xfrm>
            <a:noFill/>
          </p:grpSpPr>
          <p:sp>
            <p:nvSpPr>
              <p:cNvPr id="2805" name="Ellipse 2804"/>
              <p:cNvSpPr/>
              <p:nvPr/>
            </p:nvSpPr>
            <p:spPr>
              <a:xfrm>
                <a:off x="1774032" y="196691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6" name="Ellipse 2805"/>
              <p:cNvSpPr/>
              <p:nvPr/>
            </p:nvSpPr>
            <p:spPr>
              <a:xfrm>
                <a:off x="1935956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7" name="Ellipse 2806"/>
              <p:cNvSpPr/>
              <p:nvPr/>
            </p:nvSpPr>
            <p:spPr>
              <a:xfrm>
                <a:off x="1768853" y="21312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8" name="Ellipse 2807"/>
              <p:cNvSpPr/>
              <p:nvPr/>
            </p:nvSpPr>
            <p:spPr>
              <a:xfrm>
                <a:off x="1937369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9" name="Ellipse 2808"/>
              <p:cNvSpPr/>
              <p:nvPr/>
            </p:nvSpPr>
            <p:spPr>
              <a:xfrm>
                <a:off x="2116062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0" name="Ellipse 2809"/>
              <p:cNvSpPr/>
              <p:nvPr/>
            </p:nvSpPr>
            <p:spPr>
              <a:xfrm>
                <a:off x="2269835" y="19621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1" name="Ellipse 2810"/>
              <p:cNvSpPr/>
              <p:nvPr/>
            </p:nvSpPr>
            <p:spPr>
              <a:xfrm>
                <a:off x="2111705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2" name="Ellipse 2811"/>
              <p:cNvSpPr/>
              <p:nvPr/>
            </p:nvSpPr>
            <p:spPr>
              <a:xfrm>
                <a:off x="2269300" y="21312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3" name="Ellipse 2812"/>
              <p:cNvSpPr/>
              <p:nvPr/>
            </p:nvSpPr>
            <p:spPr>
              <a:xfrm>
                <a:off x="1771234" y="22883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4" name="Ellipse 2813"/>
              <p:cNvSpPr/>
              <p:nvPr/>
            </p:nvSpPr>
            <p:spPr>
              <a:xfrm>
                <a:off x="2116062" y="229074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5" name="Ellipse 2814"/>
              <p:cNvSpPr/>
              <p:nvPr/>
            </p:nvSpPr>
            <p:spPr>
              <a:xfrm>
                <a:off x="2273629" y="228836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6" name="Ellipse 2815"/>
              <p:cNvSpPr/>
              <p:nvPr/>
            </p:nvSpPr>
            <p:spPr>
              <a:xfrm>
                <a:off x="1937920" y="22883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7" name="Ellipse 2816"/>
              <p:cNvSpPr/>
              <p:nvPr/>
            </p:nvSpPr>
            <p:spPr>
              <a:xfrm>
                <a:off x="2443109" y="196216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8" name="Ellipse 2817"/>
              <p:cNvSpPr/>
              <p:nvPr/>
            </p:nvSpPr>
            <p:spPr>
              <a:xfrm>
                <a:off x="2605033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19" name="Ellipse 2818"/>
              <p:cNvSpPr/>
              <p:nvPr/>
            </p:nvSpPr>
            <p:spPr>
              <a:xfrm>
                <a:off x="2437930" y="212647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0" name="Ellipse 2819"/>
              <p:cNvSpPr/>
              <p:nvPr/>
            </p:nvSpPr>
            <p:spPr>
              <a:xfrm>
                <a:off x="2606446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1" name="Ellipse 2820"/>
              <p:cNvSpPr/>
              <p:nvPr/>
            </p:nvSpPr>
            <p:spPr>
              <a:xfrm>
                <a:off x="2785139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2" name="Ellipse 2821"/>
              <p:cNvSpPr/>
              <p:nvPr/>
            </p:nvSpPr>
            <p:spPr>
              <a:xfrm>
                <a:off x="2938912" y="19574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3" name="Ellipse 2822"/>
              <p:cNvSpPr/>
              <p:nvPr/>
            </p:nvSpPr>
            <p:spPr>
              <a:xfrm>
                <a:off x="2780782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4" name="Ellipse 2823"/>
              <p:cNvSpPr/>
              <p:nvPr/>
            </p:nvSpPr>
            <p:spPr>
              <a:xfrm>
                <a:off x="2938377" y="21264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5" name="Ellipse 2824"/>
              <p:cNvSpPr/>
              <p:nvPr/>
            </p:nvSpPr>
            <p:spPr>
              <a:xfrm>
                <a:off x="2440311" y="22836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6" name="Ellipse 2825"/>
              <p:cNvSpPr/>
              <p:nvPr/>
            </p:nvSpPr>
            <p:spPr>
              <a:xfrm>
                <a:off x="2785139" y="228599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7" name="Ellipse 2826"/>
              <p:cNvSpPr/>
              <p:nvPr/>
            </p:nvSpPr>
            <p:spPr>
              <a:xfrm>
                <a:off x="2942706" y="22836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8" name="Ellipse 2827"/>
              <p:cNvSpPr/>
              <p:nvPr/>
            </p:nvSpPr>
            <p:spPr>
              <a:xfrm>
                <a:off x="2606997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29" name="Ellipse 2828"/>
              <p:cNvSpPr/>
              <p:nvPr/>
            </p:nvSpPr>
            <p:spPr>
              <a:xfrm>
                <a:off x="3114567" y="19621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0" name="Ellipse 2829"/>
              <p:cNvSpPr/>
              <p:nvPr/>
            </p:nvSpPr>
            <p:spPr>
              <a:xfrm>
                <a:off x="3276491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1" name="Ellipse 2830"/>
              <p:cNvSpPr/>
              <p:nvPr/>
            </p:nvSpPr>
            <p:spPr>
              <a:xfrm>
                <a:off x="3109388" y="212648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2" name="Ellipse 2831"/>
              <p:cNvSpPr/>
              <p:nvPr/>
            </p:nvSpPr>
            <p:spPr>
              <a:xfrm>
                <a:off x="3277904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3" name="Ellipse 2832"/>
              <p:cNvSpPr/>
              <p:nvPr/>
            </p:nvSpPr>
            <p:spPr>
              <a:xfrm>
                <a:off x="3456597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4" name="Ellipse 2833"/>
              <p:cNvSpPr/>
              <p:nvPr/>
            </p:nvSpPr>
            <p:spPr>
              <a:xfrm>
                <a:off x="3610370" y="195741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5" name="Ellipse 2834"/>
              <p:cNvSpPr/>
              <p:nvPr/>
            </p:nvSpPr>
            <p:spPr>
              <a:xfrm>
                <a:off x="3452240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6" name="Ellipse 2835"/>
              <p:cNvSpPr/>
              <p:nvPr/>
            </p:nvSpPr>
            <p:spPr>
              <a:xfrm>
                <a:off x="3609835" y="212648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7" name="Ellipse 2836"/>
              <p:cNvSpPr/>
              <p:nvPr/>
            </p:nvSpPr>
            <p:spPr>
              <a:xfrm>
                <a:off x="3111769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8" name="Ellipse 2837"/>
              <p:cNvSpPr/>
              <p:nvPr/>
            </p:nvSpPr>
            <p:spPr>
              <a:xfrm>
                <a:off x="3456597" y="228601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39" name="Ellipse 2838"/>
              <p:cNvSpPr/>
              <p:nvPr/>
            </p:nvSpPr>
            <p:spPr>
              <a:xfrm>
                <a:off x="3614164" y="228363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0" name="Ellipse 2839"/>
              <p:cNvSpPr/>
              <p:nvPr/>
            </p:nvSpPr>
            <p:spPr>
              <a:xfrm>
                <a:off x="327845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1" name="Ellipse 2840"/>
              <p:cNvSpPr/>
              <p:nvPr/>
            </p:nvSpPr>
            <p:spPr>
              <a:xfrm>
                <a:off x="3776501" y="19645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2" name="Ellipse 2841"/>
              <p:cNvSpPr/>
              <p:nvPr/>
            </p:nvSpPr>
            <p:spPr>
              <a:xfrm>
                <a:off x="3938425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3" name="Ellipse 2842"/>
              <p:cNvSpPr/>
              <p:nvPr/>
            </p:nvSpPr>
            <p:spPr>
              <a:xfrm>
                <a:off x="3771322" y="21288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4" name="Ellipse 2843"/>
              <p:cNvSpPr/>
              <p:nvPr/>
            </p:nvSpPr>
            <p:spPr>
              <a:xfrm>
                <a:off x="3939838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5" name="Ellipse 2844"/>
              <p:cNvSpPr/>
              <p:nvPr/>
            </p:nvSpPr>
            <p:spPr>
              <a:xfrm>
                <a:off x="4118531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6" name="Ellipse 2845"/>
              <p:cNvSpPr/>
              <p:nvPr/>
            </p:nvSpPr>
            <p:spPr>
              <a:xfrm>
                <a:off x="4272304" y="19598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7" name="Ellipse 2846"/>
              <p:cNvSpPr/>
              <p:nvPr/>
            </p:nvSpPr>
            <p:spPr>
              <a:xfrm>
                <a:off x="4114174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8" name="Ellipse 2847"/>
              <p:cNvSpPr/>
              <p:nvPr/>
            </p:nvSpPr>
            <p:spPr>
              <a:xfrm>
                <a:off x="4271769" y="21288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49" name="Ellipse 2848"/>
              <p:cNvSpPr/>
              <p:nvPr/>
            </p:nvSpPr>
            <p:spPr>
              <a:xfrm>
                <a:off x="3773703" y="22931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0" name="Ellipse 2849"/>
              <p:cNvSpPr/>
              <p:nvPr/>
            </p:nvSpPr>
            <p:spPr>
              <a:xfrm>
                <a:off x="4118531" y="228840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1" name="Ellipse 2850"/>
              <p:cNvSpPr/>
              <p:nvPr/>
            </p:nvSpPr>
            <p:spPr>
              <a:xfrm>
                <a:off x="4276098" y="228602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2" name="Ellipse 2851"/>
              <p:cNvSpPr/>
              <p:nvPr/>
            </p:nvSpPr>
            <p:spPr>
              <a:xfrm>
                <a:off x="3940389" y="229319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3" name="Ellipse 2852"/>
              <p:cNvSpPr/>
              <p:nvPr/>
            </p:nvSpPr>
            <p:spPr>
              <a:xfrm>
                <a:off x="4447943" y="196219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4" name="Ellipse 2853"/>
              <p:cNvSpPr/>
              <p:nvPr/>
            </p:nvSpPr>
            <p:spPr>
              <a:xfrm>
                <a:off x="4609867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5" name="Ellipse 2854"/>
              <p:cNvSpPr/>
              <p:nvPr/>
            </p:nvSpPr>
            <p:spPr>
              <a:xfrm>
                <a:off x="4442764" y="212650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6" name="Ellipse 2855"/>
              <p:cNvSpPr/>
              <p:nvPr/>
            </p:nvSpPr>
            <p:spPr>
              <a:xfrm>
                <a:off x="4611280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7" name="Ellipse 2856"/>
              <p:cNvSpPr/>
              <p:nvPr/>
            </p:nvSpPr>
            <p:spPr>
              <a:xfrm>
                <a:off x="4789973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8" name="Ellipse 2857"/>
              <p:cNvSpPr/>
              <p:nvPr/>
            </p:nvSpPr>
            <p:spPr>
              <a:xfrm>
                <a:off x="4943746" y="19574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59" name="Ellipse 2858"/>
              <p:cNvSpPr/>
              <p:nvPr/>
            </p:nvSpPr>
            <p:spPr>
              <a:xfrm>
                <a:off x="4785616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0" name="Ellipse 2859"/>
              <p:cNvSpPr/>
              <p:nvPr/>
            </p:nvSpPr>
            <p:spPr>
              <a:xfrm>
                <a:off x="4943211" y="212650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1" name="Ellipse 2860"/>
              <p:cNvSpPr/>
              <p:nvPr/>
            </p:nvSpPr>
            <p:spPr>
              <a:xfrm>
                <a:off x="444514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2" name="Ellipse 2861"/>
              <p:cNvSpPr/>
              <p:nvPr/>
            </p:nvSpPr>
            <p:spPr>
              <a:xfrm>
                <a:off x="4789973" y="228602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3" name="Ellipse 2862"/>
              <p:cNvSpPr/>
              <p:nvPr/>
            </p:nvSpPr>
            <p:spPr>
              <a:xfrm>
                <a:off x="4947540" y="22836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4" name="Ellipse 2863"/>
              <p:cNvSpPr/>
              <p:nvPr/>
            </p:nvSpPr>
            <p:spPr>
              <a:xfrm>
                <a:off x="4611831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5" name="Ellipse 2864"/>
              <p:cNvSpPr/>
              <p:nvPr/>
            </p:nvSpPr>
            <p:spPr>
              <a:xfrm>
                <a:off x="5121782" y="19622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6" name="Ellipse 2865"/>
              <p:cNvSpPr/>
              <p:nvPr/>
            </p:nvSpPr>
            <p:spPr>
              <a:xfrm>
                <a:off x="5283706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7" name="Ellipse 2866"/>
              <p:cNvSpPr/>
              <p:nvPr/>
            </p:nvSpPr>
            <p:spPr>
              <a:xfrm>
                <a:off x="5116603" y="212651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8" name="Ellipse 2867"/>
              <p:cNvSpPr/>
              <p:nvPr/>
            </p:nvSpPr>
            <p:spPr>
              <a:xfrm>
                <a:off x="5285119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69" name="Ellipse 2868"/>
              <p:cNvSpPr/>
              <p:nvPr/>
            </p:nvSpPr>
            <p:spPr>
              <a:xfrm>
                <a:off x="5463812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0" name="Ellipse 2869"/>
              <p:cNvSpPr/>
              <p:nvPr/>
            </p:nvSpPr>
            <p:spPr>
              <a:xfrm>
                <a:off x="5617585" y="195745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1" name="Ellipse 2870"/>
              <p:cNvSpPr/>
              <p:nvPr/>
            </p:nvSpPr>
            <p:spPr>
              <a:xfrm>
                <a:off x="5459455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2" name="Ellipse 2871"/>
              <p:cNvSpPr/>
              <p:nvPr/>
            </p:nvSpPr>
            <p:spPr>
              <a:xfrm>
                <a:off x="5617050" y="21265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3" name="Ellipse 2872"/>
              <p:cNvSpPr/>
              <p:nvPr/>
            </p:nvSpPr>
            <p:spPr>
              <a:xfrm>
                <a:off x="5118984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4" name="Ellipse 2873"/>
              <p:cNvSpPr/>
              <p:nvPr/>
            </p:nvSpPr>
            <p:spPr>
              <a:xfrm>
                <a:off x="5463812" y="228604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5" name="Ellipse 2874"/>
              <p:cNvSpPr/>
              <p:nvPr/>
            </p:nvSpPr>
            <p:spPr>
              <a:xfrm>
                <a:off x="5621379" y="22836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6" name="Ellipse 2875"/>
              <p:cNvSpPr/>
              <p:nvPr/>
            </p:nvSpPr>
            <p:spPr>
              <a:xfrm>
                <a:off x="5285670" y="22836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7" name="Ellipse 2876"/>
              <p:cNvSpPr/>
              <p:nvPr/>
            </p:nvSpPr>
            <p:spPr>
              <a:xfrm>
                <a:off x="5781335" y="196461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8" name="Ellipse 2877"/>
              <p:cNvSpPr/>
              <p:nvPr/>
            </p:nvSpPr>
            <p:spPr>
              <a:xfrm>
                <a:off x="5943259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79" name="Ellipse 2878"/>
              <p:cNvSpPr/>
              <p:nvPr/>
            </p:nvSpPr>
            <p:spPr>
              <a:xfrm>
                <a:off x="5776156" y="21289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0" name="Ellipse 2879"/>
              <p:cNvSpPr/>
              <p:nvPr/>
            </p:nvSpPr>
            <p:spPr>
              <a:xfrm>
                <a:off x="5944672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1" name="Ellipse 2880"/>
              <p:cNvSpPr/>
              <p:nvPr/>
            </p:nvSpPr>
            <p:spPr>
              <a:xfrm>
                <a:off x="6123365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2" name="Ellipse 2881"/>
              <p:cNvSpPr/>
              <p:nvPr/>
            </p:nvSpPr>
            <p:spPr>
              <a:xfrm>
                <a:off x="6277138" y="19598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3" name="Ellipse 2882"/>
              <p:cNvSpPr/>
              <p:nvPr/>
            </p:nvSpPr>
            <p:spPr>
              <a:xfrm>
                <a:off x="6119008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4" name="Ellipse 2883"/>
              <p:cNvSpPr/>
              <p:nvPr/>
            </p:nvSpPr>
            <p:spPr>
              <a:xfrm>
                <a:off x="6276603" y="21289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5" name="Ellipse 2884"/>
              <p:cNvSpPr/>
              <p:nvPr/>
            </p:nvSpPr>
            <p:spPr>
              <a:xfrm>
                <a:off x="5778537" y="228606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6" name="Ellipse 2885"/>
              <p:cNvSpPr/>
              <p:nvPr/>
            </p:nvSpPr>
            <p:spPr>
              <a:xfrm>
                <a:off x="6123365" y="228843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7" name="Ellipse 2886"/>
              <p:cNvSpPr/>
              <p:nvPr/>
            </p:nvSpPr>
            <p:spPr>
              <a:xfrm>
                <a:off x="6280932" y="228606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8" name="Ellipse 2887"/>
              <p:cNvSpPr/>
              <p:nvPr/>
            </p:nvSpPr>
            <p:spPr>
              <a:xfrm>
                <a:off x="5945223" y="228607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89" name="Ellipse 2888"/>
              <p:cNvSpPr/>
              <p:nvPr/>
            </p:nvSpPr>
            <p:spPr>
              <a:xfrm>
                <a:off x="6452793" y="196224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0" name="Ellipse 2889"/>
              <p:cNvSpPr/>
              <p:nvPr/>
            </p:nvSpPr>
            <p:spPr>
              <a:xfrm>
                <a:off x="6614717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1" name="Ellipse 2890"/>
              <p:cNvSpPr/>
              <p:nvPr/>
            </p:nvSpPr>
            <p:spPr>
              <a:xfrm>
                <a:off x="6447614" y="212655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2" name="Ellipse 2891"/>
              <p:cNvSpPr/>
              <p:nvPr/>
            </p:nvSpPr>
            <p:spPr>
              <a:xfrm>
                <a:off x="6616130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3" name="Ellipse 2892"/>
              <p:cNvSpPr/>
              <p:nvPr/>
            </p:nvSpPr>
            <p:spPr>
              <a:xfrm>
                <a:off x="6794823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4" name="Ellipse 2893"/>
              <p:cNvSpPr/>
              <p:nvPr/>
            </p:nvSpPr>
            <p:spPr>
              <a:xfrm>
                <a:off x="6948596" y="19574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5" name="Ellipse 2894"/>
              <p:cNvSpPr/>
              <p:nvPr/>
            </p:nvSpPr>
            <p:spPr>
              <a:xfrm>
                <a:off x="6790466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6" name="Ellipse 2895"/>
              <p:cNvSpPr/>
              <p:nvPr/>
            </p:nvSpPr>
            <p:spPr>
              <a:xfrm>
                <a:off x="6948061" y="21265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7" name="Ellipse 2896"/>
              <p:cNvSpPr/>
              <p:nvPr/>
            </p:nvSpPr>
            <p:spPr>
              <a:xfrm>
                <a:off x="6449995" y="22836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8" name="Ellipse 2897"/>
              <p:cNvSpPr/>
              <p:nvPr/>
            </p:nvSpPr>
            <p:spPr>
              <a:xfrm>
                <a:off x="6794823" y="22860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99" name="Ellipse 2898"/>
              <p:cNvSpPr/>
              <p:nvPr/>
            </p:nvSpPr>
            <p:spPr>
              <a:xfrm>
                <a:off x="6952390" y="228369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0" name="Ellipse 2899"/>
              <p:cNvSpPr/>
              <p:nvPr/>
            </p:nvSpPr>
            <p:spPr>
              <a:xfrm>
                <a:off x="6616681" y="228371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1" name="Ellipse 2900"/>
              <p:cNvSpPr/>
              <p:nvPr/>
            </p:nvSpPr>
            <p:spPr>
              <a:xfrm>
                <a:off x="7124251" y="19598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2" name="Ellipse 2901"/>
              <p:cNvSpPr/>
              <p:nvPr/>
            </p:nvSpPr>
            <p:spPr>
              <a:xfrm>
                <a:off x="7286175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3" name="Ellipse 2902"/>
              <p:cNvSpPr/>
              <p:nvPr/>
            </p:nvSpPr>
            <p:spPr>
              <a:xfrm>
                <a:off x="7119072" y="212418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4" name="Ellipse 2903"/>
              <p:cNvSpPr/>
              <p:nvPr/>
            </p:nvSpPr>
            <p:spPr>
              <a:xfrm>
                <a:off x="7287588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5" name="Ellipse 2904"/>
              <p:cNvSpPr/>
              <p:nvPr/>
            </p:nvSpPr>
            <p:spPr>
              <a:xfrm>
                <a:off x="7466281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6" name="Ellipse 2905"/>
              <p:cNvSpPr/>
              <p:nvPr/>
            </p:nvSpPr>
            <p:spPr>
              <a:xfrm>
                <a:off x="7620054" y="19551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7" name="Ellipse 2906"/>
              <p:cNvSpPr/>
              <p:nvPr/>
            </p:nvSpPr>
            <p:spPr>
              <a:xfrm>
                <a:off x="7461924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8" name="Ellipse 2907"/>
              <p:cNvSpPr/>
              <p:nvPr/>
            </p:nvSpPr>
            <p:spPr>
              <a:xfrm>
                <a:off x="7619519" y="21241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09" name="Ellipse 2908"/>
              <p:cNvSpPr/>
              <p:nvPr/>
            </p:nvSpPr>
            <p:spPr>
              <a:xfrm>
                <a:off x="7121453" y="22813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0" name="Ellipse 2909"/>
              <p:cNvSpPr/>
              <p:nvPr/>
            </p:nvSpPr>
            <p:spPr>
              <a:xfrm>
                <a:off x="7123850" y="24503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1" name="Ellipse 2910"/>
              <p:cNvSpPr/>
              <p:nvPr/>
            </p:nvSpPr>
            <p:spPr>
              <a:xfrm>
                <a:off x="7289569" y="24480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2" name="Ellipse 2911"/>
              <p:cNvSpPr/>
              <p:nvPr/>
            </p:nvSpPr>
            <p:spPr>
              <a:xfrm>
                <a:off x="7466281" y="228370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3" name="Ellipse 2912"/>
              <p:cNvSpPr/>
              <p:nvPr/>
            </p:nvSpPr>
            <p:spPr>
              <a:xfrm>
                <a:off x="7623848" y="22813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914" name="Ellipse 2913"/>
              <p:cNvSpPr/>
              <p:nvPr/>
            </p:nvSpPr>
            <p:spPr>
              <a:xfrm>
                <a:off x="7288139" y="22813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</p:grpSp>
        <p:grpSp>
          <p:nvGrpSpPr>
            <p:cNvPr id="1231" name="Gruppieren 1230"/>
            <p:cNvGrpSpPr/>
            <p:nvPr/>
          </p:nvGrpSpPr>
          <p:grpSpPr>
            <a:xfrm>
              <a:off x="1768761" y="3452864"/>
              <a:ext cx="5900714" cy="541001"/>
              <a:chOff x="1768853" y="1955117"/>
              <a:chExt cx="5900714" cy="541001"/>
            </a:xfrm>
            <a:noFill/>
          </p:grpSpPr>
          <p:sp>
            <p:nvSpPr>
              <p:cNvPr id="2695" name="Ellipse 2694"/>
              <p:cNvSpPr/>
              <p:nvPr/>
            </p:nvSpPr>
            <p:spPr>
              <a:xfrm>
                <a:off x="1774032" y="196691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696" name="Ellipse 2695"/>
              <p:cNvSpPr/>
              <p:nvPr/>
            </p:nvSpPr>
            <p:spPr>
              <a:xfrm>
                <a:off x="1935956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697" name="Ellipse 2696"/>
              <p:cNvSpPr/>
              <p:nvPr/>
            </p:nvSpPr>
            <p:spPr>
              <a:xfrm>
                <a:off x="1768853" y="21312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698" name="Ellipse 2697"/>
              <p:cNvSpPr/>
              <p:nvPr/>
            </p:nvSpPr>
            <p:spPr>
              <a:xfrm>
                <a:off x="1937369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699" name="Ellipse 2698"/>
              <p:cNvSpPr/>
              <p:nvPr/>
            </p:nvSpPr>
            <p:spPr>
              <a:xfrm>
                <a:off x="2116062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0" name="Ellipse 2699"/>
              <p:cNvSpPr/>
              <p:nvPr/>
            </p:nvSpPr>
            <p:spPr>
              <a:xfrm>
                <a:off x="2269835" y="19621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1" name="Ellipse 2700"/>
              <p:cNvSpPr/>
              <p:nvPr/>
            </p:nvSpPr>
            <p:spPr>
              <a:xfrm>
                <a:off x="2111705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2" name="Ellipse 2701"/>
              <p:cNvSpPr/>
              <p:nvPr/>
            </p:nvSpPr>
            <p:spPr>
              <a:xfrm>
                <a:off x="2269300" y="21312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3" name="Ellipse 2702"/>
              <p:cNvSpPr/>
              <p:nvPr/>
            </p:nvSpPr>
            <p:spPr>
              <a:xfrm>
                <a:off x="1771234" y="22883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4" name="Ellipse 2703"/>
              <p:cNvSpPr/>
              <p:nvPr/>
            </p:nvSpPr>
            <p:spPr>
              <a:xfrm>
                <a:off x="2116062" y="229074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5" name="Ellipse 2704"/>
              <p:cNvSpPr/>
              <p:nvPr/>
            </p:nvSpPr>
            <p:spPr>
              <a:xfrm>
                <a:off x="2273629" y="228836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6" name="Ellipse 2705"/>
              <p:cNvSpPr/>
              <p:nvPr/>
            </p:nvSpPr>
            <p:spPr>
              <a:xfrm>
                <a:off x="1937920" y="22883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7" name="Ellipse 2706"/>
              <p:cNvSpPr/>
              <p:nvPr/>
            </p:nvSpPr>
            <p:spPr>
              <a:xfrm>
                <a:off x="2443109" y="196216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8" name="Ellipse 2707"/>
              <p:cNvSpPr/>
              <p:nvPr/>
            </p:nvSpPr>
            <p:spPr>
              <a:xfrm>
                <a:off x="2605033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09" name="Ellipse 2708"/>
              <p:cNvSpPr/>
              <p:nvPr/>
            </p:nvSpPr>
            <p:spPr>
              <a:xfrm>
                <a:off x="2437930" y="212647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0" name="Ellipse 2709"/>
              <p:cNvSpPr/>
              <p:nvPr/>
            </p:nvSpPr>
            <p:spPr>
              <a:xfrm>
                <a:off x="2606446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1" name="Ellipse 2710"/>
              <p:cNvSpPr/>
              <p:nvPr/>
            </p:nvSpPr>
            <p:spPr>
              <a:xfrm>
                <a:off x="2785139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2" name="Ellipse 2711"/>
              <p:cNvSpPr/>
              <p:nvPr/>
            </p:nvSpPr>
            <p:spPr>
              <a:xfrm>
                <a:off x="2938912" y="19574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3" name="Ellipse 2712"/>
              <p:cNvSpPr/>
              <p:nvPr/>
            </p:nvSpPr>
            <p:spPr>
              <a:xfrm>
                <a:off x="2780782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4" name="Ellipse 2713"/>
              <p:cNvSpPr/>
              <p:nvPr/>
            </p:nvSpPr>
            <p:spPr>
              <a:xfrm>
                <a:off x="2938377" y="21264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5" name="Ellipse 2714"/>
              <p:cNvSpPr/>
              <p:nvPr/>
            </p:nvSpPr>
            <p:spPr>
              <a:xfrm>
                <a:off x="2440311" y="22836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6" name="Ellipse 2715"/>
              <p:cNvSpPr/>
              <p:nvPr/>
            </p:nvSpPr>
            <p:spPr>
              <a:xfrm>
                <a:off x="2785139" y="228599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7" name="Ellipse 2716"/>
              <p:cNvSpPr/>
              <p:nvPr/>
            </p:nvSpPr>
            <p:spPr>
              <a:xfrm>
                <a:off x="2942706" y="22836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8" name="Ellipse 2717"/>
              <p:cNvSpPr/>
              <p:nvPr/>
            </p:nvSpPr>
            <p:spPr>
              <a:xfrm>
                <a:off x="2606997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19" name="Ellipse 2718"/>
              <p:cNvSpPr/>
              <p:nvPr/>
            </p:nvSpPr>
            <p:spPr>
              <a:xfrm>
                <a:off x="3114567" y="19621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0" name="Ellipse 2719"/>
              <p:cNvSpPr/>
              <p:nvPr/>
            </p:nvSpPr>
            <p:spPr>
              <a:xfrm>
                <a:off x="3276491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1" name="Ellipse 2720"/>
              <p:cNvSpPr/>
              <p:nvPr/>
            </p:nvSpPr>
            <p:spPr>
              <a:xfrm>
                <a:off x="3109388" y="212648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2" name="Ellipse 2721"/>
              <p:cNvSpPr/>
              <p:nvPr/>
            </p:nvSpPr>
            <p:spPr>
              <a:xfrm>
                <a:off x="3277904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3" name="Ellipse 2722"/>
              <p:cNvSpPr/>
              <p:nvPr/>
            </p:nvSpPr>
            <p:spPr>
              <a:xfrm>
                <a:off x="3456597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4" name="Ellipse 2723"/>
              <p:cNvSpPr/>
              <p:nvPr/>
            </p:nvSpPr>
            <p:spPr>
              <a:xfrm>
                <a:off x="3610370" y="195741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5" name="Ellipse 2724"/>
              <p:cNvSpPr/>
              <p:nvPr/>
            </p:nvSpPr>
            <p:spPr>
              <a:xfrm>
                <a:off x="3452240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6" name="Ellipse 2725"/>
              <p:cNvSpPr/>
              <p:nvPr/>
            </p:nvSpPr>
            <p:spPr>
              <a:xfrm>
                <a:off x="3609835" y="212648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7" name="Ellipse 2726"/>
              <p:cNvSpPr/>
              <p:nvPr/>
            </p:nvSpPr>
            <p:spPr>
              <a:xfrm>
                <a:off x="3111769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8" name="Ellipse 2727"/>
              <p:cNvSpPr/>
              <p:nvPr/>
            </p:nvSpPr>
            <p:spPr>
              <a:xfrm>
                <a:off x="3456597" y="228601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29" name="Ellipse 2728"/>
              <p:cNvSpPr/>
              <p:nvPr/>
            </p:nvSpPr>
            <p:spPr>
              <a:xfrm>
                <a:off x="3614164" y="228363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0" name="Ellipse 2729"/>
              <p:cNvSpPr/>
              <p:nvPr/>
            </p:nvSpPr>
            <p:spPr>
              <a:xfrm>
                <a:off x="327845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1" name="Ellipse 2730"/>
              <p:cNvSpPr/>
              <p:nvPr/>
            </p:nvSpPr>
            <p:spPr>
              <a:xfrm>
                <a:off x="3776501" y="19645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2" name="Ellipse 2731"/>
              <p:cNvSpPr/>
              <p:nvPr/>
            </p:nvSpPr>
            <p:spPr>
              <a:xfrm>
                <a:off x="3938425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3" name="Ellipse 2732"/>
              <p:cNvSpPr/>
              <p:nvPr/>
            </p:nvSpPr>
            <p:spPr>
              <a:xfrm>
                <a:off x="3771322" y="21288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4" name="Ellipse 2733"/>
              <p:cNvSpPr/>
              <p:nvPr/>
            </p:nvSpPr>
            <p:spPr>
              <a:xfrm>
                <a:off x="3939838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5" name="Ellipse 2734"/>
              <p:cNvSpPr/>
              <p:nvPr/>
            </p:nvSpPr>
            <p:spPr>
              <a:xfrm>
                <a:off x="4118531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6" name="Ellipse 2735"/>
              <p:cNvSpPr/>
              <p:nvPr/>
            </p:nvSpPr>
            <p:spPr>
              <a:xfrm>
                <a:off x="4272304" y="19598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7" name="Ellipse 2736"/>
              <p:cNvSpPr/>
              <p:nvPr/>
            </p:nvSpPr>
            <p:spPr>
              <a:xfrm>
                <a:off x="4114174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8" name="Ellipse 2737"/>
              <p:cNvSpPr/>
              <p:nvPr/>
            </p:nvSpPr>
            <p:spPr>
              <a:xfrm>
                <a:off x="4271769" y="21288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39" name="Ellipse 2738"/>
              <p:cNvSpPr/>
              <p:nvPr/>
            </p:nvSpPr>
            <p:spPr>
              <a:xfrm>
                <a:off x="3773703" y="22931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0" name="Ellipse 2739"/>
              <p:cNvSpPr/>
              <p:nvPr/>
            </p:nvSpPr>
            <p:spPr>
              <a:xfrm>
                <a:off x="4118531" y="228840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1" name="Ellipse 2740"/>
              <p:cNvSpPr/>
              <p:nvPr/>
            </p:nvSpPr>
            <p:spPr>
              <a:xfrm>
                <a:off x="4276098" y="228602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2" name="Ellipse 2741"/>
              <p:cNvSpPr/>
              <p:nvPr/>
            </p:nvSpPr>
            <p:spPr>
              <a:xfrm>
                <a:off x="3940389" y="229319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3" name="Ellipse 2742"/>
              <p:cNvSpPr/>
              <p:nvPr/>
            </p:nvSpPr>
            <p:spPr>
              <a:xfrm>
                <a:off x="4447943" y="196219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4" name="Ellipse 2743"/>
              <p:cNvSpPr/>
              <p:nvPr/>
            </p:nvSpPr>
            <p:spPr>
              <a:xfrm>
                <a:off x="4609867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5" name="Ellipse 2744"/>
              <p:cNvSpPr/>
              <p:nvPr/>
            </p:nvSpPr>
            <p:spPr>
              <a:xfrm>
                <a:off x="4442764" y="212650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6" name="Ellipse 2745"/>
              <p:cNvSpPr/>
              <p:nvPr/>
            </p:nvSpPr>
            <p:spPr>
              <a:xfrm>
                <a:off x="4611280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7" name="Ellipse 2746"/>
              <p:cNvSpPr/>
              <p:nvPr/>
            </p:nvSpPr>
            <p:spPr>
              <a:xfrm>
                <a:off x="4789973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8" name="Ellipse 2747"/>
              <p:cNvSpPr/>
              <p:nvPr/>
            </p:nvSpPr>
            <p:spPr>
              <a:xfrm>
                <a:off x="4943746" y="19574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49" name="Ellipse 2748"/>
              <p:cNvSpPr/>
              <p:nvPr/>
            </p:nvSpPr>
            <p:spPr>
              <a:xfrm>
                <a:off x="4785616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0" name="Ellipse 2749"/>
              <p:cNvSpPr/>
              <p:nvPr/>
            </p:nvSpPr>
            <p:spPr>
              <a:xfrm>
                <a:off x="4943211" y="212650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1" name="Ellipse 2750"/>
              <p:cNvSpPr/>
              <p:nvPr/>
            </p:nvSpPr>
            <p:spPr>
              <a:xfrm>
                <a:off x="444514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2" name="Ellipse 2751"/>
              <p:cNvSpPr/>
              <p:nvPr/>
            </p:nvSpPr>
            <p:spPr>
              <a:xfrm>
                <a:off x="4789973" y="228602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3" name="Ellipse 2752"/>
              <p:cNvSpPr/>
              <p:nvPr/>
            </p:nvSpPr>
            <p:spPr>
              <a:xfrm>
                <a:off x="4947540" y="22836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4" name="Ellipse 2753"/>
              <p:cNvSpPr/>
              <p:nvPr/>
            </p:nvSpPr>
            <p:spPr>
              <a:xfrm>
                <a:off x="4611831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5" name="Ellipse 2754"/>
              <p:cNvSpPr/>
              <p:nvPr/>
            </p:nvSpPr>
            <p:spPr>
              <a:xfrm>
                <a:off x="5121782" y="19622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6" name="Ellipse 2755"/>
              <p:cNvSpPr/>
              <p:nvPr/>
            </p:nvSpPr>
            <p:spPr>
              <a:xfrm>
                <a:off x="5283706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7" name="Ellipse 2756"/>
              <p:cNvSpPr/>
              <p:nvPr/>
            </p:nvSpPr>
            <p:spPr>
              <a:xfrm>
                <a:off x="5116603" y="212651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8" name="Ellipse 2757"/>
              <p:cNvSpPr/>
              <p:nvPr/>
            </p:nvSpPr>
            <p:spPr>
              <a:xfrm>
                <a:off x="5285119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59" name="Ellipse 2758"/>
              <p:cNvSpPr/>
              <p:nvPr/>
            </p:nvSpPr>
            <p:spPr>
              <a:xfrm>
                <a:off x="5463812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0" name="Ellipse 2759"/>
              <p:cNvSpPr/>
              <p:nvPr/>
            </p:nvSpPr>
            <p:spPr>
              <a:xfrm>
                <a:off x="5617585" y="195745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1" name="Ellipse 2760"/>
              <p:cNvSpPr/>
              <p:nvPr/>
            </p:nvSpPr>
            <p:spPr>
              <a:xfrm>
                <a:off x="5459455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2" name="Ellipse 2761"/>
              <p:cNvSpPr/>
              <p:nvPr/>
            </p:nvSpPr>
            <p:spPr>
              <a:xfrm>
                <a:off x="5617050" y="21265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3" name="Ellipse 2762"/>
              <p:cNvSpPr/>
              <p:nvPr/>
            </p:nvSpPr>
            <p:spPr>
              <a:xfrm>
                <a:off x="5118984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4" name="Ellipse 2763"/>
              <p:cNvSpPr/>
              <p:nvPr/>
            </p:nvSpPr>
            <p:spPr>
              <a:xfrm>
                <a:off x="5463812" y="228604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5" name="Ellipse 2764"/>
              <p:cNvSpPr/>
              <p:nvPr/>
            </p:nvSpPr>
            <p:spPr>
              <a:xfrm>
                <a:off x="5621379" y="22836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6" name="Ellipse 2765"/>
              <p:cNvSpPr/>
              <p:nvPr/>
            </p:nvSpPr>
            <p:spPr>
              <a:xfrm>
                <a:off x="5285670" y="22836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7" name="Ellipse 2766"/>
              <p:cNvSpPr/>
              <p:nvPr/>
            </p:nvSpPr>
            <p:spPr>
              <a:xfrm>
                <a:off x="5781335" y="196461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8" name="Ellipse 2767"/>
              <p:cNvSpPr/>
              <p:nvPr/>
            </p:nvSpPr>
            <p:spPr>
              <a:xfrm>
                <a:off x="5943259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69" name="Ellipse 2768"/>
              <p:cNvSpPr/>
              <p:nvPr/>
            </p:nvSpPr>
            <p:spPr>
              <a:xfrm>
                <a:off x="5776156" y="21289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0" name="Ellipse 2769"/>
              <p:cNvSpPr/>
              <p:nvPr/>
            </p:nvSpPr>
            <p:spPr>
              <a:xfrm>
                <a:off x="5944672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1" name="Ellipse 2770"/>
              <p:cNvSpPr/>
              <p:nvPr/>
            </p:nvSpPr>
            <p:spPr>
              <a:xfrm>
                <a:off x="6123365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2" name="Ellipse 2771"/>
              <p:cNvSpPr/>
              <p:nvPr/>
            </p:nvSpPr>
            <p:spPr>
              <a:xfrm>
                <a:off x="6277138" y="19598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3" name="Ellipse 2772"/>
              <p:cNvSpPr/>
              <p:nvPr/>
            </p:nvSpPr>
            <p:spPr>
              <a:xfrm>
                <a:off x="6119008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4" name="Ellipse 2773"/>
              <p:cNvSpPr/>
              <p:nvPr/>
            </p:nvSpPr>
            <p:spPr>
              <a:xfrm>
                <a:off x="6276603" y="21289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5" name="Ellipse 2774"/>
              <p:cNvSpPr/>
              <p:nvPr/>
            </p:nvSpPr>
            <p:spPr>
              <a:xfrm>
                <a:off x="5778537" y="228606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6" name="Ellipse 2775"/>
              <p:cNvSpPr/>
              <p:nvPr/>
            </p:nvSpPr>
            <p:spPr>
              <a:xfrm>
                <a:off x="6123365" y="228843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7" name="Ellipse 2776"/>
              <p:cNvSpPr/>
              <p:nvPr/>
            </p:nvSpPr>
            <p:spPr>
              <a:xfrm>
                <a:off x="6280932" y="228606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8" name="Ellipse 2777"/>
              <p:cNvSpPr/>
              <p:nvPr/>
            </p:nvSpPr>
            <p:spPr>
              <a:xfrm>
                <a:off x="5945223" y="228607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79" name="Ellipse 2778"/>
              <p:cNvSpPr/>
              <p:nvPr/>
            </p:nvSpPr>
            <p:spPr>
              <a:xfrm>
                <a:off x="6452793" y="196224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0" name="Ellipse 2779"/>
              <p:cNvSpPr/>
              <p:nvPr/>
            </p:nvSpPr>
            <p:spPr>
              <a:xfrm>
                <a:off x="6614717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1" name="Ellipse 2780"/>
              <p:cNvSpPr/>
              <p:nvPr/>
            </p:nvSpPr>
            <p:spPr>
              <a:xfrm>
                <a:off x="6447614" y="212655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2" name="Ellipse 2781"/>
              <p:cNvSpPr/>
              <p:nvPr/>
            </p:nvSpPr>
            <p:spPr>
              <a:xfrm>
                <a:off x="6616130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3" name="Ellipse 2782"/>
              <p:cNvSpPr/>
              <p:nvPr/>
            </p:nvSpPr>
            <p:spPr>
              <a:xfrm>
                <a:off x="6794823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4" name="Ellipse 2783"/>
              <p:cNvSpPr/>
              <p:nvPr/>
            </p:nvSpPr>
            <p:spPr>
              <a:xfrm>
                <a:off x="6948596" y="19574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5" name="Ellipse 2784"/>
              <p:cNvSpPr/>
              <p:nvPr/>
            </p:nvSpPr>
            <p:spPr>
              <a:xfrm>
                <a:off x="6790466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6" name="Ellipse 2785"/>
              <p:cNvSpPr/>
              <p:nvPr/>
            </p:nvSpPr>
            <p:spPr>
              <a:xfrm>
                <a:off x="6948061" y="21265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7" name="Ellipse 2786"/>
              <p:cNvSpPr/>
              <p:nvPr/>
            </p:nvSpPr>
            <p:spPr>
              <a:xfrm>
                <a:off x="6449995" y="22836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8" name="Ellipse 2787"/>
              <p:cNvSpPr/>
              <p:nvPr/>
            </p:nvSpPr>
            <p:spPr>
              <a:xfrm>
                <a:off x="6794823" y="22860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89" name="Ellipse 2788"/>
              <p:cNvSpPr/>
              <p:nvPr/>
            </p:nvSpPr>
            <p:spPr>
              <a:xfrm>
                <a:off x="6952390" y="228369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0" name="Ellipse 2789"/>
              <p:cNvSpPr/>
              <p:nvPr/>
            </p:nvSpPr>
            <p:spPr>
              <a:xfrm>
                <a:off x="6616681" y="228371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1" name="Ellipse 2790"/>
              <p:cNvSpPr/>
              <p:nvPr/>
            </p:nvSpPr>
            <p:spPr>
              <a:xfrm>
                <a:off x="7124251" y="19598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2" name="Ellipse 2791"/>
              <p:cNvSpPr/>
              <p:nvPr/>
            </p:nvSpPr>
            <p:spPr>
              <a:xfrm>
                <a:off x="7286175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3" name="Ellipse 2792"/>
              <p:cNvSpPr/>
              <p:nvPr/>
            </p:nvSpPr>
            <p:spPr>
              <a:xfrm>
                <a:off x="7119072" y="212418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4" name="Ellipse 2793"/>
              <p:cNvSpPr/>
              <p:nvPr/>
            </p:nvSpPr>
            <p:spPr>
              <a:xfrm>
                <a:off x="7287588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5" name="Ellipse 2794"/>
              <p:cNvSpPr/>
              <p:nvPr/>
            </p:nvSpPr>
            <p:spPr>
              <a:xfrm>
                <a:off x="7466281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6" name="Ellipse 2795"/>
              <p:cNvSpPr/>
              <p:nvPr/>
            </p:nvSpPr>
            <p:spPr>
              <a:xfrm>
                <a:off x="7620054" y="19551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7" name="Ellipse 2796"/>
              <p:cNvSpPr/>
              <p:nvPr/>
            </p:nvSpPr>
            <p:spPr>
              <a:xfrm>
                <a:off x="7461924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8" name="Ellipse 2797"/>
              <p:cNvSpPr/>
              <p:nvPr/>
            </p:nvSpPr>
            <p:spPr>
              <a:xfrm>
                <a:off x="7619519" y="21241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799" name="Ellipse 2798"/>
              <p:cNvSpPr/>
              <p:nvPr/>
            </p:nvSpPr>
            <p:spPr>
              <a:xfrm>
                <a:off x="7121453" y="22813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0" name="Ellipse 2799"/>
              <p:cNvSpPr/>
              <p:nvPr/>
            </p:nvSpPr>
            <p:spPr>
              <a:xfrm>
                <a:off x="7123850" y="24503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1" name="Ellipse 2800"/>
              <p:cNvSpPr/>
              <p:nvPr/>
            </p:nvSpPr>
            <p:spPr>
              <a:xfrm>
                <a:off x="7289569" y="24480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2" name="Ellipse 2801"/>
              <p:cNvSpPr/>
              <p:nvPr/>
            </p:nvSpPr>
            <p:spPr>
              <a:xfrm>
                <a:off x="7466281" y="228370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3" name="Ellipse 2802"/>
              <p:cNvSpPr/>
              <p:nvPr/>
            </p:nvSpPr>
            <p:spPr>
              <a:xfrm>
                <a:off x="7623848" y="22813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804" name="Ellipse 2803"/>
              <p:cNvSpPr/>
              <p:nvPr/>
            </p:nvSpPr>
            <p:spPr>
              <a:xfrm>
                <a:off x="7288139" y="22813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</p:grpSp>
        <p:grpSp>
          <p:nvGrpSpPr>
            <p:cNvPr id="1232" name="Gruppieren 1231"/>
            <p:cNvGrpSpPr/>
            <p:nvPr/>
          </p:nvGrpSpPr>
          <p:grpSpPr>
            <a:xfrm>
              <a:off x="1762622" y="3962225"/>
              <a:ext cx="5901115" cy="1038663"/>
              <a:chOff x="1768853" y="1955117"/>
              <a:chExt cx="5901115" cy="1038663"/>
            </a:xfrm>
            <a:noFill/>
          </p:grpSpPr>
          <p:grpSp>
            <p:nvGrpSpPr>
              <p:cNvPr id="2473" name="Gruppieren 2472"/>
              <p:cNvGrpSpPr/>
              <p:nvPr/>
            </p:nvGrpSpPr>
            <p:grpSpPr>
              <a:xfrm>
                <a:off x="1768853" y="1955117"/>
                <a:ext cx="5900714" cy="541001"/>
                <a:chOff x="1768853" y="1955117"/>
                <a:chExt cx="5900714" cy="541001"/>
              </a:xfrm>
              <a:grpFill/>
            </p:grpSpPr>
            <p:sp>
              <p:nvSpPr>
                <p:cNvPr id="2585" name="Ellipse 2584"/>
                <p:cNvSpPr/>
                <p:nvPr/>
              </p:nvSpPr>
              <p:spPr>
                <a:xfrm>
                  <a:off x="1774032" y="196691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6" name="Ellipse 2585"/>
                <p:cNvSpPr/>
                <p:nvPr/>
              </p:nvSpPr>
              <p:spPr>
                <a:xfrm>
                  <a:off x="1935956" y="196453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7" name="Ellipse 2586"/>
                <p:cNvSpPr/>
                <p:nvPr/>
              </p:nvSpPr>
              <p:spPr>
                <a:xfrm>
                  <a:off x="1768853" y="21312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8" name="Ellipse 2587"/>
                <p:cNvSpPr/>
                <p:nvPr/>
              </p:nvSpPr>
              <p:spPr>
                <a:xfrm>
                  <a:off x="1937369" y="212883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9" name="Ellipse 2588"/>
                <p:cNvSpPr/>
                <p:nvPr/>
              </p:nvSpPr>
              <p:spPr>
                <a:xfrm>
                  <a:off x="2116062" y="196453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0" name="Ellipse 2589"/>
                <p:cNvSpPr/>
                <p:nvPr/>
              </p:nvSpPr>
              <p:spPr>
                <a:xfrm>
                  <a:off x="2269835" y="196214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1" name="Ellipse 2590"/>
                <p:cNvSpPr/>
                <p:nvPr/>
              </p:nvSpPr>
              <p:spPr>
                <a:xfrm>
                  <a:off x="2111705" y="212883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2" name="Ellipse 2591"/>
                <p:cNvSpPr/>
                <p:nvPr/>
              </p:nvSpPr>
              <p:spPr>
                <a:xfrm>
                  <a:off x="2269300" y="213121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3" name="Ellipse 2592"/>
                <p:cNvSpPr/>
                <p:nvPr/>
              </p:nvSpPr>
              <p:spPr>
                <a:xfrm>
                  <a:off x="1771234" y="228836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4" name="Ellipse 2593"/>
                <p:cNvSpPr/>
                <p:nvPr/>
              </p:nvSpPr>
              <p:spPr>
                <a:xfrm>
                  <a:off x="2116062" y="229074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5" name="Ellipse 2594"/>
                <p:cNvSpPr/>
                <p:nvPr/>
              </p:nvSpPr>
              <p:spPr>
                <a:xfrm>
                  <a:off x="2273629" y="228836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6" name="Ellipse 2595"/>
                <p:cNvSpPr/>
                <p:nvPr/>
              </p:nvSpPr>
              <p:spPr>
                <a:xfrm>
                  <a:off x="1937920" y="228837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7" name="Ellipse 2596"/>
                <p:cNvSpPr/>
                <p:nvPr/>
              </p:nvSpPr>
              <p:spPr>
                <a:xfrm>
                  <a:off x="2443109" y="196216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8" name="Ellipse 2597"/>
                <p:cNvSpPr/>
                <p:nvPr/>
              </p:nvSpPr>
              <p:spPr>
                <a:xfrm>
                  <a:off x="2605033" y="195978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99" name="Ellipse 2598"/>
                <p:cNvSpPr/>
                <p:nvPr/>
              </p:nvSpPr>
              <p:spPr>
                <a:xfrm>
                  <a:off x="2437930" y="212647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0" name="Ellipse 2599"/>
                <p:cNvSpPr/>
                <p:nvPr/>
              </p:nvSpPr>
              <p:spPr>
                <a:xfrm>
                  <a:off x="2606446" y="212408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1" name="Ellipse 2600"/>
                <p:cNvSpPr/>
                <p:nvPr/>
              </p:nvSpPr>
              <p:spPr>
                <a:xfrm>
                  <a:off x="2785139" y="195978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2" name="Ellipse 2601"/>
                <p:cNvSpPr/>
                <p:nvPr/>
              </p:nvSpPr>
              <p:spPr>
                <a:xfrm>
                  <a:off x="2938912" y="195740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3" name="Ellipse 2602"/>
                <p:cNvSpPr/>
                <p:nvPr/>
              </p:nvSpPr>
              <p:spPr>
                <a:xfrm>
                  <a:off x="2780782" y="212408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4" name="Ellipse 2603"/>
                <p:cNvSpPr/>
                <p:nvPr/>
              </p:nvSpPr>
              <p:spPr>
                <a:xfrm>
                  <a:off x="2938377" y="212646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5" name="Ellipse 2604"/>
                <p:cNvSpPr/>
                <p:nvPr/>
              </p:nvSpPr>
              <p:spPr>
                <a:xfrm>
                  <a:off x="2440311" y="22836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6" name="Ellipse 2605"/>
                <p:cNvSpPr/>
                <p:nvPr/>
              </p:nvSpPr>
              <p:spPr>
                <a:xfrm>
                  <a:off x="2785139" y="228599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7" name="Ellipse 2606"/>
                <p:cNvSpPr/>
                <p:nvPr/>
              </p:nvSpPr>
              <p:spPr>
                <a:xfrm>
                  <a:off x="2942706" y="228361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8" name="Ellipse 2607"/>
                <p:cNvSpPr/>
                <p:nvPr/>
              </p:nvSpPr>
              <p:spPr>
                <a:xfrm>
                  <a:off x="2606997" y="228363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09" name="Ellipse 2608"/>
                <p:cNvSpPr/>
                <p:nvPr/>
              </p:nvSpPr>
              <p:spPr>
                <a:xfrm>
                  <a:off x="3114567" y="196218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0" name="Ellipse 2609"/>
                <p:cNvSpPr/>
                <p:nvPr/>
              </p:nvSpPr>
              <p:spPr>
                <a:xfrm>
                  <a:off x="3276491" y="195980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1" name="Ellipse 2610"/>
                <p:cNvSpPr/>
                <p:nvPr/>
              </p:nvSpPr>
              <p:spPr>
                <a:xfrm>
                  <a:off x="3109388" y="212648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2" name="Ellipse 2611"/>
                <p:cNvSpPr/>
                <p:nvPr/>
              </p:nvSpPr>
              <p:spPr>
                <a:xfrm>
                  <a:off x="3277904" y="212410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3" name="Ellipse 2612"/>
                <p:cNvSpPr/>
                <p:nvPr/>
              </p:nvSpPr>
              <p:spPr>
                <a:xfrm>
                  <a:off x="3456597" y="195980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4" name="Ellipse 2613"/>
                <p:cNvSpPr/>
                <p:nvPr/>
              </p:nvSpPr>
              <p:spPr>
                <a:xfrm>
                  <a:off x="3610370" y="195741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5" name="Ellipse 2614"/>
                <p:cNvSpPr/>
                <p:nvPr/>
              </p:nvSpPr>
              <p:spPr>
                <a:xfrm>
                  <a:off x="3452240" y="212410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6" name="Ellipse 2615"/>
                <p:cNvSpPr/>
                <p:nvPr/>
              </p:nvSpPr>
              <p:spPr>
                <a:xfrm>
                  <a:off x="3609835" y="212648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7" name="Ellipse 2616"/>
                <p:cNvSpPr/>
                <p:nvPr/>
              </p:nvSpPr>
              <p:spPr>
                <a:xfrm>
                  <a:off x="3111769" y="228363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8" name="Ellipse 2617"/>
                <p:cNvSpPr/>
                <p:nvPr/>
              </p:nvSpPr>
              <p:spPr>
                <a:xfrm>
                  <a:off x="3456597" y="228601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19" name="Ellipse 2618"/>
                <p:cNvSpPr/>
                <p:nvPr/>
              </p:nvSpPr>
              <p:spPr>
                <a:xfrm>
                  <a:off x="3614164" y="228363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0" name="Ellipse 2619"/>
                <p:cNvSpPr/>
                <p:nvPr/>
              </p:nvSpPr>
              <p:spPr>
                <a:xfrm>
                  <a:off x="3278455" y="228364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1" name="Ellipse 2620"/>
                <p:cNvSpPr/>
                <p:nvPr/>
              </p:nvSpPr>
              <p:spPr>
                <a:xfrm>
                  <a:off x="3776501" y="196457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2" name="Ellipse 2621"/>
                <p:cNvSpPr/>
                <p:nvPr/>
              </p:nvSpPr>
              <p:spPr>
                <a:xfrm>
                  <a:off x="3938425" y="196219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3" name="Ellipse 2622"/>
                <p:cNvSpPr/>
                <p:nvPr/>
              </p:nvSpPr>
              <p:spPr>
                <a:xfrm>
                  <a:off x="3771322" y="212888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4" name="Ellipse 2623"/>
                <p:cNvSpPr/>
                <p:nvPr/>
              </p:nvSpPr>
              <p:spPr>
                <a:xfrm>
                  <a:off x="3939838" y="212650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5" name="Ellipse 2624"/>
                <p:cNvSpPr/>
                <p:nvPr/>
              </p:nvSpPr>
              <p:spPr>
                <a:xfrm>
                  <a:off x="4118531" y="196219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6" name="Ellipse 2625"/>
                <p:cNvSpPr/>
                <p:nvPr/>
              </p:nvSpPr>
              <p:spPr>
                <a:xfrm>
                  <a:off x="4272304" y="195981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7" name="Ellipse 2626"/>
                <p:cNvSpPr/>
                <p:nvPr/>
              </p:nvSpPr>
              <p:spPr>
                <a:xfrm>
                  <a:off x="4114174" y="212650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8" name="Ellipse 2627"/>
                <p:cNvSpPr/>
                <p:nvPr/>
              </p:nvSpPr>
              <p:spPr>
                <a:xfrm>
                  <a:off x="4271769" y="212888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29" name="Ellipse 2628"/>
                <p:cNvSpPr/>
                <p:nvPr/>
              </p:nvSpPr>
              <p:spPr>
                <a:xfrm>
                  <a:off x="3773703" y="229317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0" name="Ellipse 2629"/>
                <p:cNvSpPr/>
                <p:nvPr/>
              </p:nvSpPr>
              <p:spPr>
                <a:xfrm>
                  <a:off x="4118531" y="228840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1" name="Ellipse 2630"/>
                <p:cNvSpPr/>
                <p:nvPr/>
              </p:nvSpPr>
              <p:spPr>
                <a:xfrm>
                  <a:off x="4276098" y="228602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2" name="Ellipse 2631"/>
                <p:cNvSpPr/>
                <p:nvPr/>
              </p:nvSpPr>
              <p:spPr>
                <a:xfrm>
                  <a:off x="3940389" y="229319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3" name="Ellipse 2632"/>
                <p:cNvSpPr/>
                <p:nvPr/>
              </p:nvSpPr>
              <p:spPr>
                <a:xfrm>
                  <a:off x="4447943" y="196219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4" name="Ellipse 2633"/>
                <p:cNvSpPr/>
                <p:nvPr/>
              </p:nvSpPr>
              <p:spPr>
                <a:xfrm>
                  <a:off x="4609867" y="195981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5" name="Ellipse 2634"/>
                <p:cNvSpPr/>
                <p:nvPr/>
              </p:nvSpPr>
              <p:spPr>
                <a:xfrm>
                  <a:off x="4442764" y="212650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6" name="Ellipse 2635"/>
                <p:cNvSpPr/>
                <p:nvPr/>
              </p:nvSpPr>
              <p:spPr>
                <a:xfrm>
                  <a:off x="4611280" y="212412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7" name="Ellipse 2636"/>
                <p:cNvSpPr/>
                <p:nvPr/>
              </p:nvSpPr>
              <p:spPr>
                <a:xfrm>
                  <a:off x="4789973" y="195981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8" name="Ellipse 2637"/>
                <p:cNvSpPr/>
                <p:nvPr/>
              </p:nvSpPr>
              <p:spPr>
                <a:xfrm>
                  <a:off x="4943746" y="195743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39" name="Ellipse 2638"/>
                <p:cNvSpPr/>
                <p:nvPr/>
              </p:nvSpPr>
              <p:spPr>
                <a:xfrm>
                  <a:off x="4785616" y="212412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0" name="Ellipse 2639"/>
                <p:cNvSpPr/>
                <p:nvPr/>
              </p:nvSpPr>
              <p:spPr>
                <a:xfrm>
                  <a:off x="4943211" y="212650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1" name="Ellipse 2640"/>
                <p:cNvSpPr/>
                <p:nvPr/>
              </p:nvSpPr>
              <p:spPr>
                <a:xfrm>
                  <a:off x="4445145" y="228364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2" name="Ellipse 2641"/>
                <p:cNvSpPr/>
                <p:nvPr/>
              </p:nvSpPr>
              <p:spPr>
                <a:xfrm>
                  <a:off x="4789973" y="228602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3" name="Ellipse 2642"/>
                <p:cNvSpPr/>
                <p:nvPr/>
              </p:nvSpPr>
              <p:spPr>
                <a:xfrm>
                  <a:off x="4947540" y="228364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4" name="Ellipse 2643"/>
                <p:cNvSpPr/>
                <p:nvPr/>
              </p:nvSpPr>
              <p:spPr>
                <a:xfrm>
                  <a:off x="4611831" y="228366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5" name="Ellipse 2644"/>
                <p:cNvSpPr/>
                <p:nvPr/>
              </p:nvSpPr>
              <p:spPr>
                <a:xfrm>
                  <a:off x="5121782" y="196221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6" name="Ellipse 2645"/>
                <p:cNvSpPr/>
                <p:nvPr/>
              </p:nvSpPr>
              <p:spPr>
                <a:xfrm>
                  <a:off x="5283706" y="195983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7" name="Ellipse 2646"/>
                <p:cNvSpPr/>
                <p:nvPr/>
              </p:nvSpPr>
              <p:spPr>
                <a:xfrm>
                  <a:off x="5116603" y="212651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8" name="Ellipse 2647"/>
                <p:cNvSpPr/>
                <p:nvPr/>
              </p:nvSpPr>
              <p:spPr>
                <a:xfrm>
                  <a:off x="5285119" y="212413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49" name="Ellipse 2648"/>
                <p:cNvSpPr/>
                <p:nvPr/>
              </p:nvSpPr>
              <p:spPr>
                <a:xfrm>
                  <a:off x="5463812" y="195983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0" name="Ellipse 2649"/>
                <p:cNvSpPr/>
                <p:nvPr/>
              </p:nvSpPr>
              <p:spPr>
                <a:xfrm>
                  <a:off x="5617585" y="195745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1" name="Ellipse 2650"/>
                <p:cNvSpPr/>
                <p:nvPr/>
              </p:nvSpPr>
              <p:spPr>
                <a:xfrm>
                  <a:off x="5459455" y="212413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2" name="Ellipse 2651"/>
                <p:cNvSpPr/>
                <p:nvPr/>
              </p:nvSpPr>
              <p:spPr>
                <a:xfrm>
                  <a:off x="5617050" y="21265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3" name="Ellipse 2652"/>
                <p:cNvSpPr/>
                <p:nvPr/>
              </p:nvSpPr>
              <p:spPr>
                <a:xfrm>
                  <a:off x="5118984" y="228366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4" name="Ellipse 2653"/>
                <p:cNvSpPr/>
                <p:nvPr/>
              </p:nvSpPr>
              <p:spPr>
                <a:xfrm>
                  <a:off x="5463812" y="228604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5" name="Ellipse 2654"/>
                <p:cNvSpPr/>
                <p:nvPr/>
              </p:nvSpPr>
              <p:spPr>
                <a:xfrm>
                  <a:off x="5621379" y="228366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6" name="Ellipse 2655"/>
                <p:cNvSpPr/>
                <p:nvPr/>
              </p:nvSpPr>
              <p:spPr>
                <a:xfrm>
                  <a:off x="5285670" y="228368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7" name="Ellipse 2656"/>
                <p:cNvSpPr/>
                <p:nvPr/>
              </p:nvSpPr>
              <p:spPr>
                <a:xfrm>
                  <a:off x="5781335" y="196461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8" name="Ellipse 2657"/>
                <p:cNvSpPr/>
                <p:nvPr/>
              </p:nvSpPr>
              <p:spPr>
                <a:xfrm>
                  <a:off x="5943259" y="196222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59" name="Ellipse 2658"/>
                <p:cNvSpPr/>
                <p:nvPr/>
              </p:nvSpPr>
              <p:spPr>
                <a:xfrm>
                  <a:off x="5776156" y="212891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0" name="Ellipse 2659"/>
                <p:cNvSpPr/>
                <p:nvPr/>
              </p:nvSpPr>
              <p:spPr>
                <a:xfrm>
                  <a:off x="5944672" y="212653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1" name="Ellipse 2660"/>
                <p:cNvSpPr/>
                <p:nvPr/>
              </p:nvSpPr>
              <p:spPr>
                <a:xfrm>
                  <a:off x="6123365" y="196222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2" name="Ellipse 2661"/>
                <p:cNvSpPr/>
                <p:nvPr/>
              </p:nvSpPr>
              <p:spPr>
                <a:xfrm>
                  <a:off x="6277138" y="195984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3" name="Ellipse 2662"/>
                <p:cNvSpPr/>
                <p:nvPr/>
              </p:nvSpPr>
              <p:spPr>
                <a:xfrm>
                  <a:off x="6119008" y="212653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4" name="Ellipse 2663"/>
                <p:cNvSpPr/>
                <p:nvPr/>
              </p:nvSpPr>
              <p:spPr>
                <a:xfrm>
                  <a:off x="6276603" y="212891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5" name="Ellipse 2664"/>
                <p:cNvSpPr/>
                <p:nvPr/>
              </p:nvSpPr>
              <p:spPr>
                <a:xfrm>
                  <a:off x="5778537" y="228606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6" name="Ellipse 2665"/>
                <p:cNvSpPr/>
                <p:nvPr/>
              </p:nvSpPr>
              <p:spPr>
                <a:xfrm>
                  <a:off x="6123365" y="228843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7" name="Ellipse 2666"/>
                <p:cNvSpPr/>
                <p:nvPr/>
              </p:nvSpPr>
              <p:spPr>
                <a:xfrm>
                  <a:off x="6280932" y="228606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8" name="Ellipse 2667"/>
                <p:cNvSpPr/>
                <p:nvPr/>
              </p:nvSpPr>
              <p:spPr>
                <a:xfrm>
                  <a:off x="5945223" y="228607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69" name="Ellipse 2668"/>
                <p:cNvSpPr/>
                <p:nvPr/>
              </p:nvSpPr>
              <p:spPr>
                <a:xfrm>
                  <a:off x="6452793" y="196224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0" name="Ellipse 2669"/>
                <p:cNvSpPr/>
                <p:nvPr/>
              </p:nvSpPr>
              <p:spPr>
                <a:xfrm>
                  <a:off x="6614717" y="195986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1" name="Ellipse 2670"/>
                <p:cNvSpPr/>
                <p:nvPr/>
              </p:nvSpPr>
              <p:spPr>
                <a:xfrm>
                  <a:off x="6447614" y="212655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2" name="Ellipse 2671"/>
                <p:cNvSpPr/>
                <p:nvPr/>
              </p:nvSpPr>
              <p:spPr>
                <a:xfrm>
                  <a:off x="6616130" y="212416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3" name="Ellipse 2672"/>
                <p:cNvSpPr/>
                <p:nvPr/>
              </p:nvSpPr>
              <p:spPr>
                <a:xfrm>
                  <a:off x="6794823" y="195986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4" name="Ellipse 2673"/>
                <p:cNvSpPr/>
                <p:nvPr/>
              </p:nvSpPr>
              <p:spPr>
                <a:xfrm>
                  <a:off x="6948596" y="195748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5" name="Ellipse 2674"/>
                <p:cNvSpPr/>
                <p:nvPr/>
              </p:nvSpPr>
              <p:spPr>
                <a:xfrm>
                  <a:off x="6790466" y="212416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6" name="Ellipse 2675"/>
                <p:cNvSpPr/>
                <p:nvPr/>
              </p:nvSpPr>
              <p:spPr>
                <a:xfrm>
                  <a:off x="6948061" y="212654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7" name="Ellipse 2676"/>
                <p:cNvSpPr/>
                <p:nvPr/>
              </p:nvSpPr>
              <p:spPr>
                <a:xfrm>
                  <a:off x="6449995" y="228369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8" name="Ellipse 2677"/>
                <p:cNvSpPr/>
                <p:nvPr/>
              </p:nvSpPr>
              <p:spPr>
                <a:xfrm>
                  <a:off x="6794823" y="228607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79" name="Ellipse 2678"/>
                <p:cNvSpPr/>
                <p:nvPr/>
              </p:nvSpPr>
              <p:spPr>
                <a:xfrm>
                  <a:off x="6952390" y="228369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0" name="Ellipse 2679"/>
                <p:cNvSpPr/>
                <p:nvPr/>
              </p:nvSpPr>
              <p:spPr>
                <a:xfrm>
                  <a:off x="6616681" y="228371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1" name="Ellipse 2680"/>
                <p:cNvSpPr/>
                <p:nvPr/>
              </p:nvSpPr>
              <p:spPr>
                <a:xfrm>
                  <a:off x="7124251" y="195988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2" name="Ellipse 2681"/>
                <p:cNvSpPr/>
                <p:nvPr/>
              </p:nvSpPr>
              <p:spPr>
                <a:xfrm>
                  <a:off x="7286175" y="195749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3" name="Ellipse 2682"/>
                <p:cNvSpPr/>
                <p:nvPr/>
              </p:nvSpPr>
              <p:spPr>
                <a:xfrm>
                  <a:off x="7119072" y="212418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4" name="Ellipse 2683"/>
                <p:cNvSpPr/>
                <p:nvPr/>
              </p:nvSpPr>
              <p:spPr>
                <a:xfrm>
                  <a:off x="7287588" y="212180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5" name="Ellipse 2684"/>
                <p:cNvSpPr/>
                <p:nvPr/>
              </p:nvSpPr>
              <p:spPr>
                <a:xfrm>
                  <a:off x="7466281" y="195749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6" name="Ellipse 2685"/>
                <p:cNvSpPr/>
                <p:nvPr/>
              </p:nvSpPr>
              <p:spPr>
                <a:xfrm>
                  <a:off x="7620054" y="19551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7" name="Ellipse 2686"/>
                <p:cNvSpPr/>
                <p:nvPr/>
              </p:nvSpPr>
              <p:spPr>
                <a:xfrm>
                  <a:off x="7461924" y="212180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8" name="Ellipse 2687"/>
                <p:cNvSpPr/>
                <p:nvPr/>
              </p:nvSpPr>
              <p:spPr>
                <a:xfrm>
                  <a:off x="7619519" y="212418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89" name="Ellipse 2688"/>
                <p:cNvSpPr/>
                <p:nvPr/>
              </p:nvSpPr>
              <p:spPr>
                <a:xfrm>
                  <a:off x="7121453" y="228133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90" name="Ellipse 2689"/>
                <p:cNvSpPr/>
                <p:nvPr/>
              </p:nvSpPr>
              <p:spPr>
                <a:xfrm>
                  <a:off x="7123850" y="245039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91" name="Ellipse 2690"/>
                <p:cNvSpPr/>
                <p:nvPr/>
              </p:nvSpPr>
              <p:spPr>
                <a:xfrm>
                  <a:off x="7289569" y="24480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92" name="Ellipse 2691"/>
                <p:cNvSpPr/>
                <p:nvPr/>
              </p:nvSpPr>
              <p:spPr>
                <a:xfrm>
                  <a:off x="7466281" y="228370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93" name="Ellipse 2692"/>
                <p:cNvSpPr/>
                <p:nvPr/>
              </p:nvSpPr>
              <p:spPr>
                <a:xfrm>
                  <a:off x="7623848" y="228133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694" name="Ellipse 2693"/>
                <p:cNvSpPr/>
                <p:nvPr/>
              </p:nvSpPr>
              <p:spPr>
                <a:xfrm>
                  <a:off x="7288139" y="228134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</p:grpSp>
          <p:grpSp>
            <p:nvGrpSpPr>
              <p:cNvPr id="2474" name="Gruppieren 2473"/>
              <p:cNvGrpSpPr/>
              <p:nvPr/>
            </p:nvGrpSpPr>
            <p:grpSpPr>
              <a:xfrm>
                <a:off x="1769254" y="2452779"/>
                <a:ext cx="5900714" cy="541001"/>
                <a:chOff x="1768853" y="1955117"/>
                <a:chExt cx="5900714" cy="541001"/>
              </a:xfrm>
              <a:grpFill/>
            </p:grpSpPr>
            <p:sp>
              <p:nvSpPr>
                <p:cNvPr id="2475" name="Ellipse 2474"/>
                <p:cNvSpPr/>
                <p:nvPr/>
              </p:nvSpPr>
              <p:spPr>
                <a:xfrm>
                  <a:off x="1774032" y="196691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76" name="Ellipse 2475"/>
                <p:cNvSpPr/>
                <p:nvPr/>
              </p:nvSpPr>
              <p:spPr>
                <a:xfrm>
                  <a:off x="1935956" y="196453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77" name="Ellipse 2476"/>
                <p:cNvSpPr/>
                <p:nvPr/>
              </p:nvSpPr>
              <p:spPr>
                <a:xfrm>
                  <a:off x="1768853" y="21312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78" name="Ellipse 2477"/>
                <p:cNvSpPr/>
                <p:nvPr/>
              </p:nvSpPr>
              <p:spPr>
                <a:xfrm>
                  <a:off x="1937369" y="212883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79" name="Ellipse 2478"/>
                <p:cNvSpPr/>
                <p:nvPr/>
              </p:nvSpPr>
              <p:spPr>
                <a:xfrm>
                  <a:off x="2116062" y="196453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0" name="Ellipse 2479"/>
                <p:cNvSpPr/>
                <p:nvPr/>
              </p:nvSpPr>
              <p:spPr>
                <a:xfrm>
                  <a:off x="2269835" y="196214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1" name="Ellipse 2480"/>
                <p:cNvSpPr/>
                <p:nvPr/>
              </p:nvSpPr>
              <p:spPr>
                <a:xfrm>
                  <a:off x="2111705" y="212883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2" name="Ellipse 2481"/>
                <p:cNvSpPr/>
                <p:nvPr/>
              </p:nvSpPr>
              <p:spPr>
                <a:xfrm>
                  <a:off x="2269300" y="213121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3" name="Ellipse 2482"/>
                <p:cNvSpPr/>
                <p:nvPr/>
              </p:nvSpPr>
              <p:spPr>
                <a:xfrm>
                  <a:off x="1771234" y="228836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4" name="Ellipse 2483"/>
                <p:cNvSpPr/>
                <p:nvPr/>
              </p:nvSpPr>
              <p:spPr>
                <a:xfrm>
                  <a:off x="2116062" y="229074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5" name="Ellipse 2484"/>
                <p:cNvSpPr/>
                <p:nvPr/>
              </p:nvSpPr>
              <p:spPr>
                <a:xfrm>
                  <a:off x="2273629" y="228836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6" name="Ellipse 2485"/>
                <p:cNvSpPr/>
                <p:nvPr/>
              </p:nvSpPr>
              <p:spPr>
                <a:xfrm>
                  <a:off x="1937920" y="228837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7" name="Ellipse 2486"/>
                <p:cNvSpPr/>
                <p:nvPr/>
              </p:nvSpPr>
              <p:spPr>
                <a:xfrm>
                  <a:off x="2443109" y="196216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8" name="Ellipse 2487"/>
                <p:cNvSpPr/>
                <p:nvPr/>
              </p:nvSpPr>
              <p:spPr>
                <a:xfrm>
                  <a:off x="2605033" y="195978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89" name="Ellipse 2488"/>
                <p:cNvSpPr/>
                <p:nvPr/>
              </p:nvSpPr>
              <p:spPr>
                <a:xfrm>
                  <a:off x="2437930" y="212647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0" name="Ellipse 2489"/>
                <p:cNvSpPr/>
                <p:nvPr/>
              </p:nvSpPr>
              <p:spPr>
                <a:xfrm>
                  <a:off x="2606446" y="212408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1" name="Ellipse 2490"/>
                <p:cNvSpPr/>
                <p:nvPr/>
              </p:nvSpPr>
              <p:spPr>
                <a:xfrm>
                  <a:off x="2785139" y="195978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2" name="Ellipse 2491"/>
                <p:cNvSpPr/>
                <p:nvPr/>
              </p:nvSpPr>
              <p:spPr>
                <a:xfrm>
                  <a:off x="2938912" y="195740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3" name="Ellipse 2492"/>
                <p:cNvSpPr/>
                <p:nvPr/>
              </p:nvSpPr>
              <p:spPr>
                <a:xfrm>
                  <a:off x="2780782" y="212408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4" name="Ellipse 2493"/>
                <p:cNvSpPr/>
                <p:nvPr/>
              </p:nvSpPr>
              <p:spPr>
                <a:xfrm>
                  <a:off x="2938377" y="212646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5" name="Ellipse 2494"/>
                <p:cNvSpPr/>
                <p:nvPr/>
              </p:nvSpPr>
              <p:spPr>
                <a:xfrm>
                  <a:off x="2440311" y="22836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6" name="Ellipse 2495"/>
                <p:cNvSpPr/>
                <p:nvPr/>
              </p:nvSpPr>
              <p:spPr>
                <a:xfrm>
                  <a:off x="2785139" y="228599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7" name="Ellipse 2496"/>
                <p:cNvSpPr/>
                <p:nvPr/>
              </p:nvSpPr>
              <p:spPr>
                <a:xfrm>
                  <a:off x="2942706" y="228361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8" name="Ellipse 2497"/>
                <p:cNvSpPr/>
                <p:nvPr/>
              </p:nvSpPr>
              <p:spPr>
                <a:xfrm>
                  <a:off x="2606997" y="228363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499" name="Ellipse 2498"/>
                <p:cNvSpPr/>
                <p:nvPr/>
              </p:nvSpPr>
              <p:spPr>
                <a:xfrm>
                  <a:off x="3114567" y="196218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0" name="Ellipse 2499"/>
                <p:cNvSpPr/>
                <p:nvPr/>
              </p:nvSpPr>
              <p:spPr>
                <a:xfrm>
                  <a:off x="3276491" y="195980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1" name="Ellipse 2500"/>
                <p:cNvSpPr/>
                <p:nvPr/>
              </p:nvSpPr>
              <p:spPr>
                <a:xfrm>
                  <a:off x="3109388" y="212648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2" name="Ellipse 2501"/>
                <p:cNvSpPr/>
                <p:nvPr/>
              </p:nvSpPr>
              <p:spPr>
                <a:xfrm>
                  <a:off x="3277904" y="212410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3" name="Ellipse 2502"/>
                <p:cNvSpPr/>
                <p:nvPr/>
              </p:nvSpPr>
              <p:spPr>
                <a:xfrm>
                  <a:off x="3456597" y="195980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4" name="Ellipse 2503"/>
                <p:cNvSpPr/>
                <p:nvPr/>
              </p:nvSpPr>
              <p:spPr>
                <a:xfrm>
                  <a:off x="3610370" y="195741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5" name="Ellipse 2504"/>
                <p:cNvSpPr/>
                <p:nvPr/>
              </p:nvSpPr>
              <p:spPr>
                <a:xfrm>
                  <a:off x="3452240" y="212410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6" name="Ellipse 2505"/>
                <p:cNvSpPr/>
                <p:nvPr/>
              </p:nvSpPr>
              <p:spPr>
                <a:xfrm>
                  <a:off x="3609835" y="212648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7" name="Ellipse 2506"/>
                <p:cNvSpPr/>
                <p:nvPr/>
              </p:nvSpPr>
              <p:spPr>
                <a:xfrm>
                  <a:off x="3111769" y="228363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8" name="Ellipse 2507"/>
                <p:cNvSpPr/>
                <p:nvPr/>
              </p:nvSpPr>
              <p:spPr>
                <a:xfrm>
                  <a:off x="3456597" y="228601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09" name="Ellipse 2508"/>
                <p:cNvSpPr/>
                <p:nvPr/>
              </p:nvSpPr>
              <p:spPr>
                <a:xfrm>
                  <a:off x="3614164" y="228363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0" name="Ellipse 2509"/>
                <p:cNvSpPr/>
                <p:nvPr/>
              </p:nvSpPr>
              <p:spPr>
                <a:xfrm>
                  <a:off x="3278455" y="228364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1" name="Ellipse 2510"/>
                <p:cNvSpPr/>
                <p:nvPr/>
              </p:nvSpPr>
              <p:spPr>
                <a:xfrm>
                  <a:off x="3776501" y="196457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2" name="Ellipse 2511"/>
                <p:cNvSpPr/>
                <p:nvPr/>
              </p:nvSpPr>
              <p:spPr>
                <a:xfrm>
                  <a:off x="3938425" y="196219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3" name="Ellipse 2512"/>
                <p:cNvSpPr/>
                <p:nvPr/>
              </p:nvSpPr>
              <p:spPr>
                <a:xfrm>
                  <a:off x="3771322" y="212888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4" name="Ellipse 2513"/>
                <p:cNvSpPr/>
                <p:nvPr/>
              </p:nvSpPr>
              <p:spPr>
                <a:xfrm>
                  <a:off x="3939838" y="212650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5" name="Ellipse 2514"/>
                <p:cNvSpPr/>
                <p:nvPr/>
              </p:nvSpPr>
              <p:spPr>
                <a:xfrm>
                  <a:off x="4118531" y="196219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6" name="Ellipse 2515"/>
                <p:cNvSpPr/>
                <p:nvPr/>
              </p:nvSpPr>
              <p:spPr>
                <a:xfrm>
                  <a:off x="4272304" y="195981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7" name="Ellipse 2516"/>
                <p:cNvSpPr/>
                <p:nvPr/>
              </p:nvSpPr>
              <p:spPr>
                <a:xfrm>
                  <a:off x="4114174" y="212650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8" name="Ellipse 2517"/>
                <p:cNvSpPr/>
                <p:nvPr/>
              </p:nvSpPr>
              <p:spPr>
                <a:xfrm>
                  <a:off x="4271769" y="212888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19" name="Ellipse 2518"/>
                <p:cNvSpPr/>
                <p:nvPr/>
              </p:nvSpPr>
              <p:spPr>
                <a:xfrm>
                  <a:off x="3773703" y="229317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0" name="Ellipse 2519"/>
                <p:cNvSpPr/>
                <p:nvPr/>
              </p:nvSpPr>
              <p:spPr>
                <a:xfrm>
                  <a:off x="4118531" y="228840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1" name="Ellipse 2520"/>
                <p:cNvSpPr/>
                <p:nvPr/>
              </p:nvSpPr>
              <p:spPr>
                <a:xfrm>
                  <a:off x="4276098" y="228602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2" name="Ellipse 2521"/>
                <p:cNvSpPr/>
                <p:nvPr/>
              </p:nvSpPr>
              <p:spPr>
                <a:xfrm>
                  <a:off x="3940389" y="229319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3" name="Ellipse 2522"/>
                <p:cNvSpPr/>
                <p:nvPr/>
              </p:nvSpPr>
              <p:spPr>
                <a:xfrm>
                  <a:off x="4447943" y="196219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4" name="Ellipse 2523"/>
                <p:cNvSpPr/>
                <p:nvPr/>
              </p:nvSpPr>
              <p:spPr>
                <a:xfrm>
                  <a:off x="4609867" y="195981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5" name="Ellipse 2524"/>
                <p:cNvSpPr/>
                <p:nvPr/>
              </p:nvSpPr>
              <p:spPr>
                <a:xfrm>
                  <a:off x="4442764" y="212650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6" name="Ellipse 2525"/>
                <p:cNvSpPr/>
                <p:nvPr/>
              </p:nvSpPr>
              <p:spPr>
                <a:xfrm>
                  <a:off x="4611280" y="212412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7" name="Ellipse 2526"/>
                <p:cNvSpPr/>
                <p:nvPr/>
              </p:nvSpPr>
              <p:spPr>
                <a:xfrm>
                  <a:off x="4789973" y="195981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8" name="Ellipse 2527"/>
                <p:cNvSpPr/>
                <p:nvPr/>
              </p:nvSpPr>
              <p:spPr>
                <a:xfrm>
                  <a:off x="4943746" y="195743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29" name="Ellipse 2528"/>
                <p:cNvSpPr/>
                <p:nvPr/>
              </p:nvSpPr>
              <p:spPr>
                <a:xfrm>
                  <a:off x="4785616" y="212412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0" name="Ellipse 2529"/>
                <p:cNvSpPr/>
                <p:nvPr/>
              </p:nvSpPr>
              <p:spPr>
                <a:xfrm>
                  <a:off x="4943211" y="212650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1" name="Ellipse 2530"/>
                <p:cNvSpPr/>
                <p:nvPr/>
              </p:nvSpPr>
              <p:spPr>
                <a:xfrm>
                  <a:off x="4445145" y="228364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2" name="Ellipse 2531"/>
                <p:cNvSpPr/>
                <p:nvPr/>
              </p:nvSpPr>
              <p:spPr>
                <a:xfrm>
                  <a:off x="4789973" y="228602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3" name="Ellipse 2532"/>
                <p:cNvSpPr/>
                <p:nvPr/>
              </p:nvSpPr>
              <p:spPr>
                <a:xfrm>
                  <a:off x="4947540" y="228364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4" name="Ellipse 2533"/>
                <p:cNvSpPr/>
                <p:nvPr/>
              </p:nvSpPr>
              <p:spPr>
                <a:xfrm>
                  <a:off x="4611831" y="228366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5" name="Ellipse 2534"/>
                <p:cNvSpPr/>
                <p:nvPr/>
              </p:nvSpPr>
              <p:spPr>
                <a:xfrm>
                  <a:off x="5121782" y="196221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6" name="Ellipse 2535"/>
                <p:cNvSpPr/>
                <p:nvPr/>
              </p:nvSpPr>
              <p:spPr>
                <a:xfrm>
                  <a:off x="5283706" y="195983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7" name="Ellipse 2536"/>
                <p:cNvSpPr/>
                <p:nvPr/>
              </p:nvSpPr>
              <p:spPr>
                <a:xfrm>
                  <a:off x="5116603" y="212651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8" name="Ellipse 2537"/>
                <p:cNvSpPr/>
                <p:nvPr/>
              </p:nvSpPr>
              <p:spPr>
                <a:xfrm>
                  <a:off x="5285119" y="212413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39" name="Ellipse 2538"/>
                <p:cNvSpPr/>
                <p:nvPr/>
              </p:nvSpPr>
              <p:spPr>
                <a:xfrm>
                  <a:off x="5463812" y="195983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0" name="Ellipse 2539"/>
                <p:cNvSpPr/>
                <p:nvPr/>
              </p:nvSpPr>
              <p:spPr>
                <a:xfrm>
                  <a:off x="5617585" y="195745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1" name="Ellipse 2540"/>
                <p:cNvSpPr/>
                <p:nvPr/>
              </p:nvSpPr>
              <p:spPr>
                <a:xfrm>
                  <a:off x="5459455" y="212413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2" name="Ellipse 2541"/>
                <p:cNvSpPr/>
                <p:nvPr/>
              </p:nvSpPr>
              <p:spPr>
                <a:xfrm>
                  <a:off x="5617050" y="21265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3" name="Ellipse 2542"/>
                <p:cNvSpPr/>
                <p:nvPr/>
              </p:nvSpPr>
              <p:spPr>
                <a:xfrm>
                  <a:off x="5118984" y="228366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4" name="Ellipse 2543"/>
                <p:cNvSpPr/>
                <p:nvPr/>
              </p:nvSpPr>
              <p:spPr>
                <a:xfrm>
                  <a:off x="5463812" y="228604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5" name="Ellipse 2544"/>
                <p:cNvSpPr/>
                <p:nvPr/>
              </p:nvSpPr>
              <p:spPr>
                <a:xfrm>
                  <a:off x="5621379" y="228366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6" name="Ellipse 2545"/>
                <p:cNvSpPr/>
                <p:nvPr/>
              </p:nvSpPr>
              <p:spPr>
                <a:xfrm>
                  <a:off x="5285670" y="228368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7" name="Ellipse 2546"/>
                <p:cNvSpPr/>
                <p:nvPr/>
              </p:nvSpPr>
              <p:spPr>
                <a:xfrm>
                  <a:off x="5781335" y="196461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8" name="Ellipse 2547"/>
                <p:cNvSpPr/>
                <p:nvPr/>
              </p:nvSpPr>
              <p:spPr>
                <a:xfrm>
                  <a:off x="5943259" y="196222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49" name="Ellipse 2548"/>
                <p:cNvSpPr/>
                <p:nvPr/>
              </p:nvSpPr>
              <p:spPr>
                <a:xfrm>
                  <a:off x="5776156" y="212891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0" name="Ellipse 2549"/>
                <p:cNvSpPr/>
                <p:nvPr/>
              </p:nvSpPr>
              <p:spPr>
                <a:xfrm>
                  <a:off x="5944672" y="212653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1" name="Ellipse 2550"/>
                <p:cNvSpPr/>
                <p:nvPr/>
              </p:nvSpPr>
              <p:spPr>
                <a:xfrm>
                  <a:off x="6123365" y="196222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2" name="Ellipse 2551"/>
                <p:cNvSpPr/>
                <p:nvPr/>
              </p:nvSpPr>
              <p:spPr>
                <a:xfrm>
                  <a:off x="6277138" y="195984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3" name="Ellipse 2552"/>
                <p:cNvSpPr/>
                <p:nvPr/>
              </p:nvSpPr>
              <p:spPr>
                <a:xfrm>
                  <a:off x="6119008" y="212653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4" name="Ellipse 2553"/>
                <p:cNvSpPr/>
                <p:nvPr/>
              </p:nvSpPr>
              <p:spPr>
                <a:xfrm>
                  <a:off x="6276603" y="212891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5" name="Ellipse 2554"/>
                <p:cNvSpPr/>
                <p:nvPr/>
              </p:nvSpPr>
              <p:spPr>
                <a:xfrm>
                  <a:off x="5778537" y="228606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6" name="Ellipse 2555"/>
                <p:cNvSpPr/>
                <p:nvPr/>
              </p:nvSpPr>
              <p:spPr>
                <a:xfrm>
                  <a:off x="6123365" y="228843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7" name="Ellipse 2556"/>
                <p:cNvSpPr/>
                <p:nvPr/>
              </p:nvSpPr>
              <p:spPr>
                <a:xfrm>
                  <a:off x="6280932" y="228606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8" name="Ellipse 2557"/>
                <p:cNvSpPr/>
                <p:nvPr/>
              </p:nvSpPr>
              <p:spPr>
                <a:xfrm>
                  <a:off x="5945223" y="228607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59" name="Ellipse 2558"/>
                <p:cNvSpPr/>
                <p:nvPr/>
              </p:nvSpPr>
              <p:spPr>
                <a:xfrm>
                  <a:off x="6452793" y="196224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0" name="Ellipse 2559"/>
                <p:cNvSpPr/>
                <p:nvPr/>
              </p:nvSpPr>
              <p:spPr>
                <a:xfrm>
                  <a:off x="6614717" y="195986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1" name="Ellipse 2560"/>
                <p:cNvSpPr/>
                <p:nvPr/>
              </p:nvSpPr>
              <p:spPr>
                <a:xfrm>
                  <a:off x="6447614" y="212655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2" name="Ellipse 2561"/>
                <p:cNvSpPr/>
                <p:nvPr/>
              </p:nvSpPr>
              <p:spPr>
                <a:xfrm>
                  <a:off x="6616130" y="212416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3" name="Ellipse 2562"/>
                <p:cNvSpPr/>
                <p:nvPr/>
              </p:nvSpPr>
              <p:spPr>
                <a:xfrm>
                  <a:off x="6794823" y="195986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4" name="Ellipse 2563"/>
                <p:cNvSpPr/>
                <p:nvPr/>
              </p:nvSpPr>
              <p:spPr>
                <a:xfrm>
                  <a:off x="6948596" y="195748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5" name="Ellipse 2564"/>
                <p:cNvSpPr/>
                <p:nvPr/>
              </p:nvSpPr>
              <p:spPr>
                <a:xfrm>
                  <a:off x="6790466" y="212416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6" name="Ellipse 2565"/>
                <p:cNvSpPr/>
                <p:nvPr/>
              </p:nvSpPr>
              <p:spPr>
                <a:xfrm>
                  <a:off x="6948061" y="212654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7" name="Ellipse 2566"/>
                <p:cNvSpPr/>
                <p:nvPr/>
              </p:nvSpPr>
              <p:spPr>
                <a:xfrm>
                  <a:off x="6449995" y="228369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8" name="Ellipse 2567"/>
                <p:cNvSpPr/>
                <p:nvPr/>
              </p:nvSpPr>
              <p:spPr>
                <a:xfrm>
                  <a:off x="6794823" y="228607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69" name="Ellipse 2568"/>
                <p:cNvSpPr/>
                <p:nvPr/>
              </p:nvSpPr>
              <p:spPr>
                <a:xfrm>
                  <a:off x="6952390" y="2283695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0" name="Ellipse 2569"/>
                <p:cNvSpPr/>
                <p:nvPr/>
              </p:nvSpPr>
              <p:spPr>
                <a:xfrm>
                  <a:off x="6616681" y="2283713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1" name="Ellipse 2570"/>
                <p:cNvSpPr/>
                <p:nvPr/>
              </p:nvSpPr>
              <p:spPr>
                <a:xfrm>
                  <a:off x="7124251" y="1959881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2" name="Ellipse 2571"/>
                <p:cNvSpPr/>
                <p:nvPr/>
              </p:nvSpPr>
              <p:spPr>
                <a:xfrm>
                  <a:off x="7286175" y="195749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3" name="Ellipse 2572"/>
                <p:cNvSpPr/>
                <p:nvPr/>
              </p:nvSpPr>
              <p:spPr>
                <a:xfrm>
                  <a:off x="7119072" y="2124186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4" name="Ellipse 2573"/>
                <p:cNvSpPr/>
                <p:nvPr/>
              </p:nvSpPr>
              <p:spPr>
                <a:xfrm>
                  <a:off x="7287588" y="212180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5" name="Ellipse 2574"/>
                <p:cNvSpPr/>
                <p:nvPr/>
              </p:nvSpPr>
              <p:spPr>
                <a:xfrm>
                  <a:off x="7466281" y="195749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6" name="Ellipse 2575"/>
                <p:cNvSpPr/>
                <p:nvPr/>
              </p:nvSpPr>
              <p:spPr>
                <a:xfrm>
                  <a:off x="7620054" y="19551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7" name="Ellipse 2576"/>
                <p:cNvSpPr/>
                <p:nvPr/>
              </p:nvSpPr>
              <p:spPr>
                <a:xfrm>
                  <a:off x="7461924" y="212180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8" name="Ellipse 2577"/>
                <p:cNvSpPr/>
                <p:nvPr/>
              </p:nvSpPr>
              <p:spPr>
                <a:xfrm>
                  <a:off x="7619519" y="2124184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79" name="Ellipse 2578"/>
                <p:cNvSpPr/>
                <p:nvPr/>
              </p:nvSpPr>
              <p:spPr>
                <a:xfrm>
                  <a:off x="7121453" y="2281332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0" name="Ellipse 2579"/>
                <p:cNvSpPr/>
                <p:nvPr/>
              </p:nvSpPr>
              <p:spPr>
                <a:xfrm>
                  <a:off x="7123850" y="245039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1" name="Ellipse 2580"/>
                <p:cNvSpPr/>
                <p:nvPr/>
              </p:nvSpPr>
              <p:spPr>
                <a:xfrm>
                  <a:off x="7289569" y="2448017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2" name="Ellipse 2581"/>
                <p:cNvSpPr/>
                <p:nvPr/>
              </p:nvSpPr>
              <p:spPr>
                <a:xfrm>
                  <a:off x="7466281" y="2283709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3" name="Ellipse 2582"/>
                <p:cNvSpPr/>
                <p:nvPr/>
              </p:nvSpPr>
              <p:spPr>
                <a:xfrm>
                  <a:off x="7623848" y="2281330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  <p:sp>
              <p:nvSpPr>
                <p:cNvPr id="2584" name="Ellipse 2583"/>
                <p:cNvSpPr/>
                <p:nvPr/>
              </p:nvSpPr>
              <p:spPr>
                <a:xfrm>
                  <a:off x="7288139" y="2281348"/>
                  <a:ext cx="45719" cy="45719"/>
                </a:xfrm>
                <a:prstGeom prst="ellipse">
                  <a:avLst/>
                </a:pr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867" dirty="0"/>
                </a:p>
              </p:txBody>
            </p:sp>
          </p:grpSp>
        </p:grpSp>
        <p:grpSp>
          <p:nvGrpSpPr>
            <p:cNvPr id="1233" name="Gruppieren 1232"/>
            <p:cNvGrpSpPr/>
            <p:nvPr/>
          </p:nvGrpSpPr>
          <p:grpSpPr>
            <a:xfrm>
              <a:off x="1762129" y="4962310"/>
              <a:ext cx="5900714" cy="541001"/>
              <a:chOff x="1768853" y="1955117"/>
              <a:chExt cx="5900714" cy="541001"/>
            </a:xfrm>
            <a:noFill/>
          </p:grpSpPr>
          <p:sp>
            <p:nvSpPr>
              <p:cNvPr id="2363" name="Ellipse 2362"/>
              <p:cNvSpPr/>
              <p:nvPr/>
            </p:nvSpPr>
            <p:spPr>
              <a:xfrm>
                <a:off x="1774032" y="196691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64" name="Ellipse 2363"/>
              <p:cNvSpPr/>
              <p:nvPr/>
            </p:nvSpPr>
            <p:spPr>
              <a:xfrm>
                <a:off x="1935956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65" name="Ellipse 2364"/>
              <p:cNvSpPr/>
              <p:nvPr/>
            </p:nvSpPr>
            <p:spPr>
              <a:xfrm>
                <a:off x="1768853" y="21312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66" name="Ellipse 2365"/>
              <p:cNvSpPr/>
              <p:nvPr/>
            </p:nvSpPr>
            <p:spPr>
              <a:xfrm>
                <a:off x="1937369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67" name="Ellipse 2366"/>
              <p:cNvSpPr/>
              <p:nvPr/>
            </p:nvSpPr>
            <p:spPr>
              <a:xfrm>
                <a:off x="2116062" y="19645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68" name="Ellipse 2367"/>
              <p:cNvSpPr/>
              <p:nvPr/>
            </p:nvSpPr>
            <p:spPr>
              <a:xfrm>
                <a:off x="2269835" y="19621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69" name="Ellipse 2368"/>
              <p:cNvSpPr/>
              <p:nvPr/>
            </p:nvSpPr>
            <p:spPr>
              <a:xfrm>
                <a:off x="2111705" y="212883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0" name="Ellipse 2369"/>
              <p:cNvSpPr/>
              <p:nvPr/>
            </p:nvSpPr>
            <p:spPr>
              <a:xfrm>
                <a:off x="2269300" y="21312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1" name="Ellipse 2370"/>
              <p:cNvSpPr/>
              <p:nvPr/>
            </p:nvSpPr>
            <p:spPr>
              <a:xfrm>
                <a:off x="1771234" y="22883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2" name="Ellipse 2371"/>
              <p:cNvSpPr/>
              <p:nvPr/>
            </p:nvSpPr>
            <p:spPr>
              <a:xfrm>
                <a:off x="2116062" y="229074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3" name="Ellipse 2372"/>
              <p:cNvSpPr/>
              <p:nvPr/>
            </p:nvSpPr>
            <p:spPr>
              <a:xfrm>
                <a:off x="2273629" y="228836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4" name="Ellipse 2373"/>
              <p:cNvSpPr/>
              <p:nvPr/>
            </p:nvSpPr>
            <p:spPr>
              <a:xfrm>
                <a:off x="1937920" y="22883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5" name="Ellipse 2374"/>
              <p:cNvSpPr/>
              <p:nvPr/>
            </p:nvSpPr>
            <p:spPr>
              <a:xfrm>
                <a:off x="2443109" y="196216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6" name="Ellipse 2375"/>
              <p:cNvSpPr/>
              <p:nvPr/>
            </p:nvSpPr>
            <p:spPr>
              <a:xfrm>
                <a:off x="2605033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7" name="Ellipse 2376"/>
              <p:cNvSpPr/>
              <p:nvPr/>
            </p:nvSpPr>
            <p:spPr>
              <a:xfrm>
                <a:off x="2437930" y="212647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8" name="Ellipse 2377"/>
              <p:cNvSpPr/>
              <p:nvPr/>
            </p:nvSpPr>
            <p:spPr>
              <a:xfrm>
                <a:off x="2606446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79" name="Ellipse 2378"/>
              <p:cNvSpPr/>
              <p:nvPr/>
            </p:nvSpPr>
            <p:spPr>
              <a:xfrm>
                <a:off x="2785139" y="19597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0" name="Ellipse 2379"/>
              <p:cNvSpPr/>
              <p:nvPr/>
            </p:nvSpPr>
            <p:spPr>
              <a:xfrm>
                <a:off x="2938912" y="19574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1" name="Ellipse 2380"/>
              <p:cNvSpPr/>
              <p:nvPr/>
            </p:nvSpPr>
            <p:spPr>
              <a:xfrm>
                <a:off x="2780782" y="212408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2" name="Ellipse 2381"/>
              <p:cNvSpPr/>
              <p:nvPr/>
            </p:nvSpPr>
            <p:spPr>
              <a:xfrm>
                <a:off x="2938377" y="21264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3" name="Ellipse 2382"/>
              <p:cNvSpPr/>
              <p:nvPr/>
            </p:nvSpPr>
            <p:spPr>
              <a:xfrm>
                <a:off x="2440311" y="22836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4" name="Ellipse 2383"/>
              <p:cNvSpPr/>
              <p:nvPr/>
            </p:nvSpPr>
            <p:spPr>
              <a:xfrm>
                <a:off x="2785139" y="228599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5" name="Ellipse 2384"/>
              <p:cNvSpPr/>
              <p:nvPr/>
            </p:nvSpPr>
            <p:spPr>
              <a:xfrm>
                <a:off x="2942706" y="22836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6" name="Ellipse 2385"/>
              <p:cNvSpPr/>
              <p:nvPr/>
            </p:nvSpPr>
            <p:spPr>
              <a:xfrm>
                <a:off x="2606997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7" name="Ellipse 2386"/>
              <p:cNvSpPr/>
              <p:nvPr/>
            </p:nvSpPr>
            <p:spPr>
              <a:xfrm>
                <a:off x="3114567" y="19621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8" name="Ellipse 2387"/>
              <p:cNvSpPr/>
              <p:nvPr/>
            </p:nvSpPr>
            <p:spPr>
              <a:xfrm>
                <a:off x="3276491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89" name="Ellipse 2388"/>
              <p:cNvSpPr/>
              <p:nvPr/>
            </p:nvSpPr>
            <p:spPr>
              <a:xfrm>
                <a:off x="3109388" y="212648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0" name="Ellipse 2389"/>
              <p:cNvSpPr/>
              <p:nvPr/>
            </p:nvSpPr>
            <p:spPr>
              <a:xfrm>
                <a:off x="3277904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1" name="Ellipse 2390"/>
              <p:cNvSpPr/>
              <p:nvPr/>
            </p:nvSpPr>
            <p:spPr>
              <a:xfrm>
                <a:off x="3456597" y="195980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2" name="Ellipse 2391"/>
              <p:cNvSpPr/>
              <p:nvPr/>
            </p:nvSpPr>
            <p:spPr>
              <a:xfrm>
                <a:off x="3610370" y="195741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3" name="Ellipse 2392"/>
              <p:cNvSpPr/>
              <p:nvPr/>
            </p:nvSpPr>
            <p:spPr>
              <a:xfrm>
                <a:off x="3452240" y="212410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4" name="Ellipse 2393"/>
              <p:cNvSpPr/>
              <p:nvPr/>
            </p:nvSpPr>
            <p:spPr>
              <a:xfrm>
                <a:off x="3609835" y="212648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5" name="Ellipse 2394"/>
              <p:cNvSpPr/>
              <p:nvPr/>
            </p:nvSpPr>
            <p:spPr>
              <a:xfrm>
                <a:off x="3111769" y="228363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6" name="Ellipse 2395"/>
              <p:cNvSpPr/>
              <p:nvPr/>
            </p:nvSpPr>
            <p:spPr>
              <a:xfrm>
                <a:off x="3456597" y="228601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7" name="Ellipse 2396"/>
              <p:cNvSpPr/>
              <p:nvPr/>
            </p:nvSpPr>
            <p:spPr>
              <a:xfrm>
                <a:off x="3614164" y="228363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8" name="Ellipse 2397"/>
              <p:cNvSpPr/>
              <p:nvPr/>
            </p:nvSpPr>
            <p:spPr>
              <a:xfrm>
                <a:off x="327845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399" name="Ellipse 2398"/>
              <p:cNvSpPr/>
              <p:nvPr/>
            </p:nvSpPr>
            <p:spPr>
              <a:xfrm>
                <a:off x="3776501" y="196457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0" name="Ellipse 2399"/>
              <p:cNvSpPr/>
              <p:nvPr/>
            </p:nvSpPr>
            <p:spPr>
              <a:xfrm>
                <a:off x="3938425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1" name="Ellipse 2400"/>
              <p:cNvSpPr/>
              <p:nvPr/>
            </p:nvSpPr>
            <p:spPr>
              <a:xfrm>
                <a:off x="3771322" y="21288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2" name="Ellipse 2401"/>
              <p:cNvSpPr/>
              <p:nvPr/>
            </p:nvSpPr>
            <p:spPr>
              <a:xfrm>
                <a:off x="3939838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3" name="Ellipse 2402"/>
              <p:cNvSpPr/>
              <p:nvPr/>
            </p:nvSpPr>
            <p:spPr>
              <a:xfrm>
                <a:off x="4118531" y="19621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4" name="Ellipse 2403"/>
              <p:cNvSpPr/>
              <p:nvPr/>
            </p:nvSpPr>
            <p:spPr>
              <a:xfrm>
                <a:off x="4272304" y="195981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5" name="Ellipse 2404"/>
              <p:cNvSpPr/>
              <p:nvPr/>
            </p:nvSpPr>
            <p:spPr>
              <a:xfrm>
                <a:off x="4114174" y="212650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6" name="Ellipse 2405"/>
              <p:cNvSpPr/>
              <p:nvPr/>
            </p:nvSpPr>
            <p:spPr>
              <a:xfrm>
                <a:off x="4271769" y="21288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7" name="Ellipse 2406"/>
              <p:cNvSpPr/>
              <p:nvPr/>
            </p:nvSpPr>
            <p:spPr>
              <a:xfrm>
                <a:off x="3773703" y="22931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8" name="Ellipse 2407"/>
              <p:cNvSpPr/>
              <p:nvPr/>
            </p:nvSpPr>
            <p:spPr>
              <a:xfrm>
                <a:off x="4118531" y="228840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09" name="Ellipse 2408"/>
              <p:cNvSpPr/>
              <p:nvPr/>
            </p:nvSpPr>
            <p:spPr>
              <a:xfrm>
                <a:off x="4276098" y="228602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0" name="Ellipse 2409"/>
              <p:cNvSpPr/>
              <p:nvPr/>
            </p:nvSpPr>
            <p:spPr>
              <a:xfrm>
                <a:off x="3940389" y="229319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1" name="Ellipse 2410"/>
              <p:cNvSpPr/>
              <p:nvPr/>
            </p:nvSpPr>
            <p:spPr>
              <a:xfrm>
                <a:off x="4447943" y="196219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2" name="Ellipse 2411"/>
              <p:cNvSpPr/>
              <p:nvPr/>
            </p:nvSpPr>
            <p:spPr>
              <a:xfrm>
                <a:off x="4609867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3" name="Ellipse 2412"/>
              <p:cNvSpPr/>
              <p:nvPr/>
            </p:nvSpPr>
            <p:spPr>
              <a:xfrm>
                <a:off x="4442764" y="212650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4" name="Ellipse 2413"/>
              <p:cNvSpPr/>
              <p:nvPr/>
            </p:nvSpPr>
            <p:spPr>
              <a:xfrm>
                <a:off x="4611280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5" name="Ellipse 2414"/>
              <p:cNvSpPr/>
              <p:nvPr/>
            </p:nvSpPr>
            <p:spPr>
              <a:xfrm>
                <a:off x="4789973" y="19598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6" name="Ellipse 2415"/>
              <p:cNvSpPr/>
              <p:nvPr/>
            </p:nvSpPr>
            <p:spPr>
              <a:xfrm>
                <a:off x="4943746" y="19574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7" name="Ellipse 2416"/>
              <p:cNvSpPr/>
              <p:nvPr/>
            </p:nvSpPr>
            <p:spPr>
              <a:xfrm>
                <a:off x="4785616" y="212412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8" name="Ellipse 2417"/>
              <p:cNvSpPr/>
              <p:nvPr/>
            </p:nvSpPr>
            <p:spPr>
              <a:xfrm>
                <a:off x="4943211" y="212650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19" name="Ellipse 2418"/>
              <p:cNvSpPr/>
              <p:nvPr/>
            </p:nvSpPr>
            <p:spPr>
              <a:xfrm>
                <a:off x="4445145" y="22836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0" name="Ellipse 2419"/>
              <p:cNvSpPr/>
              <p:nvPr/>
            </p:nvSpPr>
            <p:spPr>
              <a:xfrm>
                <a:off x="4789973" y="228602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1" name="Ellipse 2420"/>
              <p:cNvSpPr/>
              <p:nvPr/>
            </p:nvSpPr>
            <p:spPr>
              <a:xfrm>
                <a:off x="4947540" y="22836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2" name="Ellipse 2421"/>
              <p:cNvSpPr/>
              <p:nvPr/>
            </p:nvSpPr>
            <p:spPr>
              <a:xfrm>
                <a:off x="4611831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3" name="Ellipse 2422"/>
              <p:cNvSpPr/>
              <p:nvPr/>
            </p:nvSpPr>
            <p:spPr>
              <a:xfrm>
                <a:off x="5121782" y="19622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4" name="Ellipse 2423"/>
              <p:cNvSpPr/>
              <p:nvPr/>
            </p:nvSpPr>
            <p:spPr>
              <a:xfrm>
                <a:off x="5283706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5" name="Ellipse 2424"/>
              <p:cNvSpPr/>
              <p:nvPr/>
            </p:nvSpPr>
            <p:spPr>
              <a:xfrm>
                <a:off x="5116603" y="212651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6" name="Ellipse 2425"/>
              <p:cNvSpPr/>
              <p:nvPr/>
            </p:nvSpPr>
            <p:spPr>
              <a:xfrm>
                <a:off x="5285119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7" name="Ellipse 2426"/>
              <p:cNvSpPr/>
              <p:nvPr/>
            </p:nvSpPr>
            <p:spPr>
              <a:xfrm>
                <a:off x="5463812" y="19598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8" name="Ellipse 2427"/>
              <p:cNvSpPr/>
              <p:nvPr/>
            </p:nvSpPr>
            <p:spPr>
              <a:xfrm>
                <a:off x="5617585" y="195745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29" name="Ellipse 2428"/>
              <p:cNvSpPr/>
              <p:nvPr/>
            </p:nvSpPr>
            <p:spPr>
              <a:xfrm>
                <a:off x="5459455" y="212413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0" name="Ellipse 2429"/>
              <p:cNvSpPr/>
              <p:nvPr/>
            </p:nvSpPr>
            <p:spPr>
              <a:xfrm>
                <a:off x="5617050" y="21265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1" name="Ellipse 2430"/>
              <p:cNvSpPr/>
              <p:nvPr/>
            </p:nvSpPr>
            <p:spPr>
              <a:xfrm>
                <a:off x="5118984" y="228366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2" name="Ellipse 2431"/>
              <p:cNvSpPr/>
              <p:nvPr/>
            </p:nvSpPr>
            <p:spPr>
              <a:xfrm>
                <a:off x="5463812" y="228604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3" name="Ellipse 2432"/>
              <p:cNvSpPr/>
              <p:nvPr/>
            </p:nvSpPr>
            <p:spPr>
              <a:xfrm>
                <a:off x="5621379" y="228366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4" name="Ellipse 2433"/>
              <p:cNvSpPr/>
              <p:nvPr/>
            </p:nvSpPr>
            <p:spPr>
              <a:xfrm>
                <a:off x="5285670" y="22836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5" name="Ellipse 2434"/>
              <p:cNvSpPr/>
              <p:nvPr/>
            </p:nvSpPr>
            <p:spPr>
              <a:xfrm>
                <a:off x="5781335" y="196461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6" name="Ellipse 2435"/>
              <p:cNvSpPr/>
              <p:nvPr/>
            </p:nvSpPr>
            <p:spPr>
              <a:xfrm>
                <a:off x="5943259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7" name="Ellipse 2436"/>
              <p:cNvSpPr/>
              <p:nvPr/>
            </p:nvSpPr>
            <p:spPr>
              <a:xfrm>
                <a:off x="5776156" y="212891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8" name="Ellipse 2437"/>
              <p:cNvSpPr/>
              <p:nvPr/>
            </p:nvSpPr>
            <p:spPr>
              <a:xfrm>
                <a:off x="5944672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39" name="Ellipse 2438"/>
              <p:cNvSpPr/>
              <p:nvPr/>
            </p:nvSpPr>
            <p:spPr>
              <a:xfrm>
                <a:off x="6123365" y="196222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0" name="Ellipse 2439"/>
              <p:cNvSpPr/>
              <p:nvPr/>
            </p:nvSpPr>
            <p:spPr>
              <a:xfrm>
                <a:off x="6277138" y="195984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1" name="Ellipse 2440"/>
              <p:cNvSpPr/>
              <p:nvPr/>
            </p:nvSpPr>
            <p:spPr>
              <a:xfrm>
                <a:off x="6119008" y="212653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2" name="Ellipse 2441"/>
              <p:cNvSpPr/>
              <p:nvPr/>
            </p:nvSpPr>
            <p:spPr>
              <a:xfrm>
                <a:off x="6276603" y="212891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3" name="Ellipse 2442"/>
              <p:cNvSpPr/>
              <p:nvPr/>
            </p:nvSpPr>
            <p:spPr>
              <a:xfrm>
                <a:off x="5778537" y="228606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4" name="Ellipse 2443"/>
              <p:cNvSpPr/>
              <p:nvPr/>
            </p:nvSpPr>
            <p:spPr>
              <a:xfrm>
                <a:off x="6123365" y="228843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5" name="Ellipse 2444"/>
              <p:cNvSpPr/>
              <p:nvPr/>
            </p:nvSpPr>
            <p:spPr>
              <a:xfrm>
                <a:off x="6280932" y="228606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6" name="Ellipse 2445"/>
              <p:cNvSpPr/>
              <p:nvPr/>
            </p:nvSpPr>
            <p:spPr>
              <a:xfrm>
                <a:off x="5945223" y="228607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7" name="Ellipse 2446"/>
              <p:cNvSpPr/>
              <p:nvPr/>
            </p:nvSpPr>
            <p:spPr>
              <a:xfrm>
                <a:off x="6452793" y="196224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8" name="Ellipse 2447"/>
              <p:cNvSpPr/>
              <p:nvPr/>
            </p:nvSpPr>
            <p:spPr>
              <a:xfrm>
                <a:off x="6614717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49" name="Ellipse 2448"/>
              <p:cNvSpPr/>
              <p:nvPr/>
            </p:nvSpPr>
            <p:spPr>
              <a:xfrm>
                <a:off x="6447614" y="212655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0" name="Ellipse 2449"/>
              <p:cNvSpPr/>
              <p:nvPr/>
            </p:nvSpPr>
            <p:spPr>
              <a:xfrm>
                <a:off x="6616130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1" name="Ellipse 2450"/>
              <p:cNvSpPr/>
              <p:nvPr/>
            </p:nvSpPr>
            <p:spPr>
              <a:xfrm>
                <a:off x="6794823" y="195986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2" name="Ellipse 2451"/>
              <p:cNvSpPr/>
              <p:nvPr/>
            </p:nvSpPr>
            <p:spPr>
              <a:xfrm>
                <a:off x="6948596" y="195748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3" name="Ellipse 2452"/>
              <p:cNvSpPr/>
              <p:nvPr/>
            </p:nvSpPr>
            <p:spPr>
              <a:xfrm>
                <a:off x="6790466" y="212416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4" name="Ellipse 2453"/>
              <p:cNvSpPr/>
              <p:nvPr/>
            </p:nvSpPr>
            <p:spPr>
              <a:xfrm>
                <a:off x="6948061" y="212654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5" name="Ellipse 2454"/>
              <p:cNvSpPr/>
              <p:nvPr/>
            </p:nvSpPr>
            <p:spPr>
              <a:xfrm>
                <a:off x="6449995" y="228369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6" name="Ellipse 2455"/>
              <p:cNvSpPr/>
              <p:nvPr/>
            </p:nvSpPr>
            <p:spPr>
              <a:xfrm>
                <a:off x="6794823" y="228607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7" name="Ellipse 2456"/>
              <p:cNvSpPr/>
              <p:nvPr/>
            </p:nvSpPr>
            <p:spPr>
              <a:xfrm>
                <a:off x="6952390" y="2283695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8" name="Ellipse 2457"/>
              <p:cNvSpPr/>
              <p:nvPr/>
            </p:nvSpPr>
            <p:spPr>
              <a:xfrm>
                <a:off x="6616681" y="2283713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59" name="Ellipse 2458"/>
              <p:cNvSpPr/>
              <p:nvPr/>
            </p:nvSpPr>
            <p:spPr>
              <a:xfrm>
                <a:off x="7124251" y="1959881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0" name="Ellipse 2459"/>
              <p:cNvSpPr/>
              <p:nvPr/>
            </p:nvSpPr>
            <p:spPr>
              <a:xfrm>
                <a:off x="7286175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1" name="Ellipse 2460"/>
              <p:cNvSpPr/>
              <p:nvPr/>
            </p:nvSpPr>
            <p:spPr>
              <a:xfrm>
                <a:off x="7119072" y="2124186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2" name="Ellipse 2461"/>
              <p:cNvSpPr/>
              <p:nvPr/>
            </p:nvSpPr>
            <p:spPr>
              <a:xfrm>
                <a:off x="7287588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3" name="Ellipse 2462"/>
              <p:cNvSpPr/>
              <p:nvPr/>
            </p:nvSpPr>
            <p:spPr>
              <a:xfrm>
                <a:off x="7466281" y="19574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4" name="Ellipse 2463"/>
              <p:cNvSpPr/>
              <p:nvPr/>
            </p:nvSpPr>
            <p:spPr>
              <a:xfrm>
                <a:off x="7620054" y="19551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5" name="Ellipse 2464"/>
              <p:cNvSpPr/>
              <p:nvPr/>
            </p:nvSpPr>
            <p:spPr>
              <a:xfrm>
                <a:off x="7461924" y="212180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6" name="Ellipse 2465"/>
              <p:cNvSpPr/>
              <p:nvPr/>
            </p:nvSpPr>
            <p:spPr>
              <a:xfrm>
                <a:off x="7619519" y="2124184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7" name="Ellipse 2466"/>
              <p:cNvSpPr/>
              <p:nvPr/>
            </p:nvSpPr>
            <p:spPr>
              <a:xfrm>
                <a:off x="7121453" y="2281332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8" name="Ellipse 2467"/>
              <p:cNvSpPr/>
              <p:nvPr/>
            </p:nvSpPr>
            <p:spPr>
              <a:xfrm>
                <a:off x="7123850" y="245039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69" name="Ellipse 2468"/>
              <p:cNvSpPr/>
              <p:nvPr/>
            </p:nvSpPr>
            <p:spPr>
              <a:xfrm>
                <a:off x="7289569" y="2448017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70" name="Ellipse 2469"/>
              <p:cNvSpPr/>
              <p:nvPr/>
            </p:nvSpPr>
            <p:spPr>
              <a:xfrm>
                <a:off x="7466281" y="2283709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71" name="Ellipse 2470"/>
              <p:cNvSpPr/>
              <p:nvPr/>
            </p:nvSpPr>
            <p:spPr>
              <a:xfrm>
                <a:off x="7623848" y="2281330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  <p:sp>
            <p:nvSpPr>
              <p:cNvPr id="2472" name="Ellipse 2471"/>
              <p:cNvSpPr/>
              <p:nvPr/>
            </p:nvSpPr>
            <p:spPr>
              <a:xfrm>
                <a:off x="7288139" y="2281348"/>
                <a:ext cx="45719" cy="45719"/>
              </a:xfrm>
              <a:prstGeom prst="ellipse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67" dirty="0"/>
              </a:p>
            </p:txBody>
          </p:sp>
        </p:grpSp>
        <p:sp>
          <p:nvSpPr>
            <p:cNvPr id="1234" name="Ellipse 1233"/>
            <p:cNvSpPr>
              <a:spLocks noChangeArrowheads="1"/>
            </p:cNvSpPr>
            <p:nvPr/>
          </p:nvSpPr>
          <p:spPr bwMode="auto">
            <a:xfrm>
              <a:off x="1767709" y="547176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35" name="Ellipse 1234"/>
            <p:cNvSpPr>
              <a:spLocks noChangeArrowheads="1"/>
            </p:cNvSpPr>
            <p:nvPr/>
          </p:nvSpPr>
          <p:spPr bwMode="auto">
            <a:xfrm>
              <a:off x="1929633" y="546938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36" name="Ellipse 1235"/>
            <p:cNvSpPr>
              <a:spLocks noChangeArrowheads="1"/>
            </p:cNvSpPr>
            <p:nvPr/>
          </p:nvSpPr>
          <p:spPr bwMode="auto">
            <a:xfrm>
              <a:off x="1762530" y="563607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37" name="Ellipse 1236"/>
            <p:cNvSpPr>
              <a:spLocks noChangeArrowheads="1"/>
            </p:cNvSpPr>
            <p:nvPr/>
          </p:nvSpPr>
          <p:spPr bwMode="auto">
            <a:xfrm>
              <a:off x="1931046" y="563369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38" name="Ellipse 1237"/>
            <p:cNvSpPr>
              <a:spLocks noChangeArrowheads="1"/>
            </p:cNvSpPr>
            <p:nvPr/>
          </p:nvSpPr>
          <p:spPr bwMode="auto">
            <a:xfrm>
              <a:off x="2109739" y="546938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39" name="Ellipse 1238"/>
            <p:cNvSpPr>
              <a:spLocks noChangeArrowheads="1"/>
            </p:cNvSpPr>
            <p:nvPr/>
          </p:nvSpPr>
          <p:spPr bwMode="auto">
            <a:xfrm>
              <a:off x="2263512" y="5467003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0" name="Ellipse 1239"/>
            <p:cNvSpPr>
              <a:spLocks noChangeArrowheads="1"/>
            </p:cNvSpPr>
            <p:nvPr/>
          </p:nvSpPr>
          <p:spPr bwMode="auto">
            <a:xfrm>
              <a:off x="2105382" y="563369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1" name="Ellipse 1240"/>
            <p:cNvSpPr>
              <a:spLocks noChangeArrowheads="1"/>
            </p:cNvSpPr>
            <p:nvPr/>
          </p:nvSpPr>
          <p:spPr bwMode="auto">
            <a:xfrm>
              <a:off x="2262977" y="563607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2" name="Ellipse 1241"/>
            <p:cNvSpPr>
              <a:spLocks noChangeArrowheads="1"/>
            </p:cNvSpPr>
            <p:nvPr/>
          </p:nvSpPr>
          <p:spPr bwMode="auto">
            <a:xfrm>
              <a:off x="1764911" y="5793218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3" name="Ellipse 1242"/>
            <p:cNvSpPr>
              <a:spLocks noChangeArrowheads="1"/>
            </p:cNvSpPr>
            <p:nvPr/>
          </p:nvSpPr>
          <p:spPr bwMode="auto">
            <a:xfrm>
              <a:off x="2109739" y="579559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4" name="Ellipse 1243"/>
            <p:cNvSpPr>
              <a:spLocks noChangeArrowheads="1"/>
            </p:cNvSpPr>
            <p:nvPr/>
          </p:nvSpPr>
          <p:spPr bwMode="auto">
            <a:xfrm>
              <a:off x="2267306" y="579321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5" name="Ellipse 1244"/>
            <p:cNvSpPr>
              <a:spLocks noChangeArrowheads="1"/>
            </p:cNvSpPr>
            <p:nvPr/>
          </p:nvSpPr>
          <p:spPr bwMode="auto">
            <a:xfrm>
              <a:off x="1931597" y="579323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6" name="Ellipse 1245"/>
            <p:cNvSpPr>
              <a:spLocks noChangeArrowheads="1"/>
            </p:cNvSpPr>
            <p:nvPr/>
          </p:nvSpPr>
          <p:spPr bwMode="auto">
            <a:xfrm>
              <a:off x="2436786" y="5467021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7" name="Ellipse 1246"/>
            <p:cNvSpPr>
              <a:spLocks noChangeArrowheads="1"/>
            </p:cNvSpPr>
            <p:nvPr/>
          </p:nvSpPr>
          <p:spPr bwMode="auto">
            <a:xfrm>
              <a:off x="2598710" y="546463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8" name="Ellipse 1247"/>
            <p:cNvSpPr>
              <a:spLocks noChangeArrowheads="1"/>
            </p:cNvSpPr>
            <p:nvPr/>
          </p:nvSpPr>
          <p:spPr bwMode="auto">
            <a:xfrm>
              <a:off x="2431607" y="563132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49" name="Ellipse 1248"/>
            <p:cNvSpPr>
              <a:spLocks noChangeArrowheads="1"/>
            </p:cNvSpPr>
            <p:nvPr/>
          </p:nvSpPr>
          <p:spPr bwMode="auto">
            <a:xfrm>
              <a:off x="2600123" y="562894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0" name="Ellipse 1249"/>
            <p:cNvSpPr>
              <a:spLocks noChangeArrowheads="1"/>
            </p:cNvSpPr>
            <p:nvPr/>
          </p:nvSpPr>
          <p:spPr bwMode="auto">
            <a:xfrm>
              <a:off x="2778816" y="546463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1" name="Ellipse 1250"/>
            <p:cNvSpPr>
              <a:spLocks noChangeArrowheads="1"/>
            </p:cNvSpPr>
            <p:nvPr/>
          </p:nvSpPr>
          <p:spPr bwMode="auto">
            <a:xfrm>
              <a:off x="2932589" y="546225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2" name="Ellipse 1251"/>
            <p:cNvSpPr>
              <a:spLocks noChangeArrowheads="1"/>
            </p:cNvSpPr>
            <p:nvPr/>
          </p:nvSpPr>
          <p:spPr bwMode="auto">
            <a:xfrm>
              <a:off x="2774459" y="562894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3" name="Ellipse 1252"/>
            <p:cNvSpPr>
              <a:spLocks noChangeArrowheads="1"/>
            </p:cNvSpPr>
            <p:nvPr/>
          </p:nvSpPr>
          <p:spPr bwMode="auto">
            <a:xfrm>
              <a:off x="2932054" y="563132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4" name="Ellipse 1253"/>
            <p:cNvSpPr>
              <a:spLocks noChangeArrowheads="1"/>
            </p:cNvSpPr>
            <p:nvPr/>
          </p:nvSpPr>
          <p:spPr bwMode="auto">
            <a:xfrm>
              <a:off x="2433988" y="578847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5" name="Ellipse 1254"/>
            <p:cNvSpPr>
              <a:spLocks noChangeArrowheads="1"/>
            </p:cNvSpPr>
            <p:nvPr/>
          </p:nvSpPr>
          <p:spPr bwMode="auto">
            <a:xfrm>
              <a:off x="2778816" y="579084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6" name="Ellipse 1255"/>
            <p:cNvSpPr>
              <a:spLocks noChangeArrowheads="1"/>
            </p:cNvSpPr>
            <p:nvPr/>
          </p:nvSpPr>
          <p:spPr bwMode="auto">
            <a:xfrm>
              <a:off x="2936383" y="578847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7" name="Ellipse 1256"/>
            <p:cNvSpPr>
              <a:spLocks noChangeArrowheads="1"/>
            </p:cNvSpPr>
            <p:nvPr/>
          </p:nvSpPr>
          <p:spPr bwMode="auto">
            <a:xfrm>
              <a:off x="2600674" y="5788488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8" name="Ellipse 1257"/>
            <p:cNvSpPr>
              <a:spLocks noChangeArrowheads="1"/>
            </p:cNvSpPr>
            <p:nvPr/>
          </p:nvSpPr>
          <p:spPr bwMode="auto">
            <a:xfrm>
              <a:off x="3108244" y="546703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59" name="Ellipse 1258"/>
            <p:cNvSpPr>
              <a:spLocks noChangeArrowheads="1"/>
            </p:cNvSpPr>
            <p:nvPr/>
          </p:nvSpPr>
          <p:spPr bwMode="auto">
            <a:xfrm>
              <a:off x="3270168" y="546465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0" name="Ellipse 1259"/>
            <p:cNvSpPr>
              <a:spLocks noChangeArrowheads="1"/>
            </p:cNvSpPr>
            <p:nvPr/>
          </p:nvSpPr>
          <p:spPr bwMode="auto">
            <a:xfrm>
              <a:off x="3103065" y="563134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1" name="Ellipse 1260"/>
            <p:cNvSpPr>
              <a:spLocks noChangeArrowheads="1"/>
            </p:cNvSpPr>
            <p:nvPr/>
          </p:nvSpPr>
          <p:spPr bwMode="auto">
            <a:xfrm>
              <a:off x="3271581" y="562896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2" name="Ellipse 1261"/>
            <p:cNvSpPr>
              <a:spLocks noChangeArrowheads="1"/>
            </p:cNvSpPr>
            <p:nvPr/>
          </p:nvSpPr>
          <p:spPr bwMode="auto">
            <a:xfrm>
              <a:off x="3450274" y="546465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3" name="Ellipse 1262"/>
            <p:cNvSpPr>
              <a:spLocks noChangeArrowheads="1"/>
            </p:cNvSpPr>
            <p:nvPr/>
          </p:nvSpPr>
          <p:spPr bwMode="auto">
            <a:xfrm>
              <a:off x="3604047" y="5462273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4" name="Ellipse 1263"/>
            <p:cNvSpPr>
              <a:spLocks noChangeArrowheads="1"/>
            </p:cNvSpPr>
            <p:nvPr/>
          </p:nvSpPr>
          <p:spPr bwMode="auto">
            <a:xfrm>
              <a:off x="3445917" y="562896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5" name="Ellipse 1264"/>
            <p:cNvSpPr>
              <a:spLocks noChangeArrowheads="1"/>
            </p:cNvSpPr>
            <p:nvPr/>
          </p:nvSpPr>
          <p:spPr bwMode="auto">
            <a:xfrm>
              <a:off x="3603512" y="563134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6" name="Ellipse 1265"/>
            <p:cNvSpPr>
              <a:spLocks noChangeArrowheads="1"/>
            </p:cNvSpPr>
            <p:nvPr/>
          </p:nvSpPr>
          <p:spPr bwMode="auto">
            <a:xfrm>
              <a:off x="3105446" y="5788488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7" name="Ellipse 1266"/>
            <p:cNvSpPr>
              <a:spLocks noChangeArrowheads="1"/>
            </p:cNvSpPr>
            <p:nvPr/>
          </p:nvSpPr>
          <p:spPr bwMode="auto">
            <a:xfrm>
              <a:off x="3450274" y="579086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8" name="Ellipse 1267"/>
            <p:cNvSpPr>
              <a:spLocks noChangeArrowheads="1"/>
            </p:cNvSpPr>
            <p:nvPr/>
          </p:nvSpPr>
          <p:spPr bwMode="auto">
            <a:xfrm>
              <a:off x="3607841" y="578848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69" name="Ellipse 1268"/>
            <p:cNvSpPr>
              <a:spLocks noChangeArrowheads="1"/>
            </p:cNvSpPr>
            <p:nvPr/>
          </p:nvSpPr>
          <p:spPr bwMode="auto">
            <a:xfrm>
              <a:off x="3272132" y="578850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0" name="Ellipse 1269"/>
            <p:cNvSpPr>
              <a:spLocks noChangeArrowheads="1"/>
            </p:cNvSpPr>
            <p:nvPr/>
          </p:nvSpPr>
          <p:spPr bwMode="auto">
            <a:xfrm>
              <a:off x="3770178" y="546943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1" name="Ellipse 1270"/>
            <p:cNvSpPr>
              <a:spLocks noChangeArrowheads="1"/>
            </p:cNvSpPr>
            <p:nvPr/>
          </p:nvSpPr>
          <p:spPr bwMode="auto">
            <a:xfrm>
              <a:off x="3932102" y="546705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2" name="Ellipse 1271"/>
            <p:cNvSpPr>
              <a:spLocks noChangeArrowheads="1"/>
            </p:cNvSpPr>
            <p:nvPr/>
          </p:nvSpPr>
          <p:spPr bwMode="auto">
            <a:xfrm>
              <a:off x="3764999" y="563373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3" name="Ellipse 1272"/>
            <p:cNvSpPr>
              <a:spLocks noChangeArrowheads="1"/>
            </p:cNvSpPr>
            <p:nvPr/>
          </p:nvSpPr>
          <p:spPr bwMode="auto">
            <a:xfrm>
              <a:off x="3933515" y="563135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4" name="Ellipse 1273"/>
            <p:cNvSpPr>
              <a:spLocks noChangeArrowheads="1"/>
            </p:cNvSpPr>
            <p:nvPr/>
          </p:nvSpPr>
          <p:spPr bwMode="auto">
            <a:xfrm>
              <a:off x="4112208" y="546705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5" name="Ellipse 1274"/>
            <p:cNvSpPr>
              <a:spLocks noChangeArrowheads="1"/>
            </p:cNvSpPr>
            <p:nvPr/>
          </p:nvSpPr>
          <p:spPr bwMode="auto">
            <a:xfrm>
              <a:off x="4265981" y="546467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6" name="Ellipse 1275"/>
            <p:cNvSpPr>
              <a:spLocks noChangeArrowheads="1"/>
            </p:cNvSpPr>
            <p:nvPr/>
          </p:nvSpPr>
          <p:spPr bwMode="auto">
            <a:xfrm>
              <a:off x="4107851" y="563135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7" name="Ellipse 1276"/>
            <p:cNvSpPr>
              <a:spLocks noChangeArrowheads="1"/>
            </p:cNvSpPr>
            <p:nvPr/>
          </p:nvSpPr>
          <p:spPr bwMode="auto">
            <a:xfrm>
              <a:off x="4265446" y="563373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8" name="Ellipse 1277"/>
            <p:cNvSpPr>
              <a:spLocks noChangeArrowheads="1"/>
            </p:cNvSpPr>
            <p:nvPr/>
          </p:nvSpPr>
          <p:spPr bwMode="auto">
            <a:xfrm>
              <a:off x="3767380" y="579802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79" name="Ellipse 1278"/>
            <p:cNvSpPr>
              <a:spLocks noChangeArrowheads="1"/>
            </p:cNvSpPr>
            <p:nvPr/>
          </p:nvSpPr>
          <p:spPr bwMode="auto">
            <a:xfrm>
              <a:off x="4112208" y="579326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0" name="Ellipse 1279"/>
            <p:cNvSpPr>
              <a:spLocks noChangeArrowheads="1"/>
            </p:cNvSpPr>
            <p:nvPr/>
          </p:nvSpPr>
          <p:spPr bwMode="auto">
            <a:xfrm>
              <a:off x="4269775" y="5790883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1" name="Ellipse 1280"/>
            <p:cNvSpPr>
              <a:spLocks noChangeArrowheads="1"/>
            </p:cNvSpPr>
            <p:nvPr/>
          </p:nvSpPr>
          <p:spPr bwMode="auto">
            <a:xfrm>
              <a:off x="3934066" y="579804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2" name="Ellipse 1281"/>
            <p:cNvSpPr>
              <a:spLocks noChangeArrowheads="1"/>
            </p:cNvSpPr>
            <p:nvPr/>
          </p:nvSpPr>
          <p:spPr bwMode="auto">
            <a:xfrm>
              <a:off x="4441620" y="5467053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3" name="Ellipse 1282"/>
            <p:cNvSpPr>
              <a:spLocks noChangeArrowheads="1"/>
            </p:cNvSpPr>
            <p:nvPr/>
          </p:nvSpPr>
          <p:spPr bwMode="auto">
            <a:xfrm>
              <a:off x="4603544" y="5464671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4" name="Ellipse 1283"/>
            <p:cNvSpPr>
              <a:spLocks noChangeArrowheads="1"/>
            </p:cNvSpPr>
            <p:nvPr/>
          </p:nvSpPr>
          <p:spPr bwMode="auto">
            <a:xfrm>
              <a:off x="4436441" y="5631358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5" name="Ellipse 1284"/>
            <p:cNvSpPr>
              <a:spLocks noChangeArrowheads="1"/>
            </p:cNvSpPr>
            <p:nvPr/>
          </p:nvSpPr>
          <p:spPr bwMode="auto">
            <a:xfrm>
              <a:off x="4604957" y="562897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6" name="Ellipse 1285"/>
            <p:cNvSpPr>
              <a:spLocks noChangeArrowheads="1"/>
            </p:cNvSpPr>
            <p:nvPr/>
          </p:nvSpPr>
          <p:spPr bwMode="auto">
            <a:xfrm>
              <a:off x="4783650" y="5464671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7" name="Ellipse 1286"/>
            <p:cNvSpPr>
              <a:spLocks noChangeArrowheads="1"/>
            </p:cNvSpPr>
            <p:nvPr/>
          </p:nvSpPr>
          <p:spPr bwMode="auto">
            <a:xfrm>
              <a:off x="4937423" y="546228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8" name="Ellipse 1287"/>
            <p:cNvSpPr>
              <a:spLocks noChangeArrowheads="1"/>
            </p:cNvSpPr>
            <p:nvPr/>
          </p:nvSpPr>
          <p:spPr bwMode="auto">
            <a:xfrm>
              <a:off x="4779293" y="562897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89" name="Ellipse 1288"/>
            <p:cNvSpPr>
              <a:spLocks noChangeArrowheads="1"/>
            </p:cNvSpPr>
            <p:nvPr/>
          </p:nvSpPr>
          <p:spPr bwMode="auto">
            <a:xfrm>
              <a:off x="4936888" y="563135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0" name="Ellipse 1289"/>
            <p:cNvSpPr>
              <a:spLocks noChangeArrowheads="1"/>
            </p:cNvSpPr>
            <p:nvPr/>
          </p:nvSpPr>
          <p:spPr bwMode="auto">
            <a:xfrm>
              <a:off x="4438822" y="578850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1" name="Ellipse 1290"/>
            <p:cNvSpPr>
              <a:spLocks noChangeArrowheads="1"/>
            </p:cNvSpPr>
            <p:nvPr/>
          </p:nvSpPr>
          <p:spPr bwMode="auto">
            <a:xfrm>
              <a:off x="4783650" y="5790881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2" name="Ellipse 1291"/>
            <p:cNvSpPr>
              <a:spLocks noChangeArrowheads="1"/>
            </p:cNvSpPr>
            <p:nvPr/>
          </p:nvSpPr>
          <p:spPr bwMode="auto">
            <a:xfrm>
              <a:off x="4941217" y="578850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3" name="Ellipse 1292"/>
            <p:cNvSpPr>
              <a:spLocks noChangeArrowheads="1"/>
            </p:cNvSpPr>
            <p:nvPr/>
          </p:nvSpPr>
          <p:spPr bwMode="auto">
            <a:xfrm>
              <a:off x="4605508" y="578852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4" name="Ellipse 1293"/>
            <p:cNvSpPr>
              <a:spLocks noChangeArrowheads="1"/>
            </p:cNvSpPr>
            <p:nvPr/>
          </p:nvSpPr>
          <p:spPr bwMode="auto">
            <a:xfrm>
              <a:off x="5115459" y="546706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5" name="Ellipse 1294"/>
            <p:cNvSpPr>
              <a:spLocks noChangeArrowheads="1"/>
            </p:cNvSpPr>
            <p:nvPr/>
          </p:nvSpPr>
          <p:spPr bwMode="auto">
            <a:xfrm>
              <a:off x="5277383" y="546468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6" name="Ellipse 1295"/>
            <p:cNvSpPr>
              <a:spLocks noChangeArrowheads="1"/>
            </p:cNvSpPr>
            <p:nvPr/>
          </p:nvSpPr>
          <p:spPr bwMode="auto">
            <a:xfrm>
              <a:off x="5110280" y="563137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7" name="Ellipse 1296"/>
            <p:cNvSpPr>
              <a:spLocks noChangeArrowheads="1"/>
            </p:cNvSpPr>
            <p:nvPr/>
          </p:nvSpPr>
          <p:spPr bwMode="auto">
            <a:xfrm>
              <a:off x="5278796" y="562899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8" name="Ellipse 1297"/>
            <p:cNvSpPr>
              <a:spLocks noChangeArrowheads="1"/>
            </p:cNvSpPr>
            <p:nvPr/>
          </p:nvSpPr>
          <p:spPr bwMode="auto">
            <a:xfrm>
              <a:off x="5457489" y="546468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299" name="Ellipse 1298"/>
            <p:cNvSpPr>
              <a:spLocks noChangeArrowheads="1"/>
            </p:cNvSpPr>
            <p:nvPr/>
          </p:nvSpPr>
          <p:spPr bwMode="auto">
            <a:xfrm>
              <a:off x="5611262" y="546230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0" name="Ellipse 1299"/>
            <p:cNvSpPr>
              <a:spLocks noChangeArrowheads="1"/>
            </p:cNvSpPr>
            <p:nvPr/>
          </p:nvSpPr>
          <p:spPr bwMode="auto">
            <a:xfrm>
              <a:off x="5453132" y="562899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1" name="Ellipse 1300"/>
            <p:cNvSpPr>
              <a:spLocks noChangeArrowheads="1"/>
            </p:cNvSpPr>
            <p:nvPr/>
          </p:nvSpPr>
          <p:spPr bwMode="auto">
            <a:xfrm>
              <a:off x="5610727" y="563137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2" name="Ellipse 1301"/>
            <p:cNvSpPr>
              <a:spLocks noChangeArrowheads="1"/>
            </p:cNvSpPr>
            <p:nvPr/>
          </p:nvSpPr>
          <p:spPr bwMode="auto">
            <a:xfrm>
              <a:off x="5112661" y="578852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3" name="Ellipse 1302"/>
            <p:cNvSpPr>
              <a:spLocks noChangeArrowheads="1"/>
            </p:cNvSpPr>
            <p:nvPr/>
          </p:nvSpPr>
          <p:spPr bwMode="auto">
            <a:xfrm>
              <a:off x="5457489" y="579089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4" name="Ellipse 1303"/>
            <p:cNvSpPr>
              <a:spLocks noChangeArrowheads="1"/>
            </p:cNvSpPr>
            <p:nvPr/>
          </p:nvSpPr>
          <p:spPr bwMode="auto">
            <a:xfrm>
              <a:off x="5615056" y="5788518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5" name="Ellipse 1304"/>
            <p:cNvSpPr>
              <a:spLocks noChangeArrowheads="1"/>
            </p:cNvSpPr>
            <p:nvPr/>
          </p:nvSpPr>
          <p:spPr bwMode="auto">
            <a:xfrm>
              <a:off x="5279347" y="578853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6" name="Ellipse 1305"/>
            <p:cNvSpPr>
              <a:spLocks noChangeArrowheads="1"/>
            </p:cNvSpPr>
            <p:nvPr/>
          </p:nvSpPr>
          <p:spPr bwMode="auto">
            <a:xfrm>
              <a:off x="5775012" y="546946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7" name="Ellipse 1306"/>
            <p:cNvSpPr>
              <a:spLocks noChangeArrowheads="1"/>
            </p:cNvSpPr>
            <p:nvPr/>
          </p:nvSpPr>
          <p:spPr bwMode="auto">
            <a:xfrm>
              <a:off x="5936936" y="546708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8" name="Ellipse 1307"/>
            <p:cNvSpPr>
              <a:spLocks noChangeArrowheads="1"/>
            </p:cNvSpPr>
            <p:nvPr/>
          </p:nvSpPr>
          <p:spPr bwMode="auto">
            <a:xfrm>
              <a:off x="5769833" y="5633771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09" name="Ellipse 1308"/>
            <p:cNvSpPr>
              <a:spLocks noChangeArrowheads="1"/>
            </p:cNvSpPr>
            <p:nvPr/>
          </p:nvSpPr>
          <p:spPr bwMode="auto">
            <a:xfrm>
              <a:off x="5938349" y="563138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0" name="Ellipse 1309"/>
            <p:cNvSpPr>
              <a:spLocks noChangeArrowheads="1"/>
            </p:cNvSpPr>
            <p:nvPr/>
          </p:nvSpPr>
          <p:spPr bwMode="auto">
            <a:xfrm>
              <a:off x="6117042" y="546708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1" name="Ellipse 1310"/>
            <p:cNvSpPr>
              <a:spLocks noChangeArrowheads="1"/>
            </p:cNvSpPr>
            <p:nvPr/>
          </p:nvSpPr>
          <p:spPr bwMode="auto">
            <a:xfrm>
              <a:off x="6270815" y="546470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2" name="Ellipse 1311"/>
            <p:cNvSpPr>
              <a:spLocks noChangeArrowheads="1"/>
            </p:cNvSpPr>
            <p:nvPr/>
          </p:nvSpPr>
          <p:spPr bwMode="auto">
            <a:xfrm>
              <a:off x="6112685" y="563138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3" name="Ellipse 1312"/>
            <p:cNvSpPr>
              <a:spLocks noChangeArrowheads="1"/>
            </p:cNvSpPr>
            <p:nvPr/>
          </p:nvSpPr>
          <p:spPr bwMode="auto">
            <a:xfrm>
              <a:off x="6270280" y="563376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4" name="Ellipse 1313"/>
            <p:cNvSpPr>
              <a:spLocks noChangeArrowheads="1"/>
            </p:cNvSpPr>
            <p:nvPr/>
          </p:nvSpPr>
          <p:spPr bwMode="auto">
            <a:xfrm>
              <a:off x="5772214" y="579091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5" name="Ellipse 1314"/>
            <p:cNvSpPr>
              <a:spLocks noChangeArrowheads="1"/>
            </p:cNvSpPr>
            <p:nvPr/>
          </p:nvSpPr>
          <p:spPr bwMode="auto">
            <a:xfrm>
              <a:off x="6117042" y="579329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6" name="Ellipse 1315"/>
            <p:cNvSpPr>
              <a:spLocks noChangeArrowheads="1"/>
            </p:cNvSpPr>
            <p:nvPr/>
          </p:nvSpPr>
          <p:spPr bwMode="auto">
            <a:xfrm>
              <a:off x="6274609" y="579091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7" name="Ellipse 1316"/>
            <p:cNvSpPr>
              <a:spLocks noChangeArrowheads="1"/>
            </p:cNvSpPr>
            <p:nvPr/>
          </p:nvSpPr>
          <p:spPr bwMode="auto">
            <a:xfrm>
              <a:off x="5938900" y="5790933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8" name="Ellipse 1317"/>
            <p:cNvSpPr>
              <a:spLocks noChangeArrowheads="1"/>
            </p:cNvSpPr>
            <p:nvPr/>
          </p:nvSpPr>
          <p:spPr bwMode="auto">
            <a:xfrm>
              <a:off x="6446470" y="5467101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19" name="Ellipse 1318"/>
            <p:cNvSpPr>
              <a:spLocks noChangeArrowheads="1"/>
            </p:cNvSpPr>
            <p:nvPr/>
          </p:nvSpPr>
          <p:spPr bwMode="auto">
            <a:xfrm>
              <a:off x="6608394" y="546471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0" name="Ellipse 1319"/>
            <p:cNvSpPr>
              <a:spLocks noChangeArrowheads="1"/>
            </p:cNvSpPr>
            <p:nvPr/>
          </p:nvSpPr>
          <p:spPr bwMode="auto">
            <a:xfrm>
              <a:off x="6441291" y="563140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1" name="Ellipse 1320"/>
            <p:cNvSpPr>
              <a:spLocks noChangeArrowheads="1"/>
            </p:cNvSpPr>
            <p:nvPr/>
          </p:nvSpPr>
          <p:spPr bwMode="auto">
            <a:xfrm>
              <a:off x="6609807" y="562902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2" name="Ellipse 1321"/>
            <p:cNvSpPr>
              <a:spLocks noChangeArrowheads="1"/>
            </p:cNvSpPr>
            <p:nvPr/>
          </p:nvSpPr>
          <p:spPr bwMode="auto">
            <a:xfrm>
              <a:off x="6788500" y="546471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3" name="Ellipse 1322"/>
            <p:cNvSpPr>
              <a:spLocks noChangeArrowheads="1"/>
            </p:cNvSpPr>
            <p:nvPr/>
          </p:nvSpPr>
          <p:spPr bwMode="auto">
            <a:xfrm>
              <a:off x="6942273" y="546233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4" name="Ellipse 1323"/>
            <p:cNvSpPr>
              <a:spLocks noChangeArrowheads="1"/>
            </p:cNvSpPr>
            <p:nvPr/>
          </p:nvSpPr>
          <p:spPr bwMode="auto">
            <a:xfrm>
              <a:off x="6784143" y="562902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5" name="Ellipse 1324"/>
            <p:cNvSpPr>
              <a:spLocks noChangeArrowheads="1"/>
            </p:cNvSpPr>
            <p:nvPr/>
          </p:nvSpPr>
          <p:spPr bwMode="auto">
            <a:xfrm>
              <a:off x="6941738" y="563140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6" name="Ellipse 1325"/>
            <p:cNvSpPr>
              <a:spLocks noChangeArrowheads="1"/>
            </p:cNvSpPr>
            <p:nvPr/>
          </p:nvSpPr>
          <p:spPr bwMode="auto">
            <a:xfrm>
              <a:off x="6443672" y="578855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7" name="Ellipse 1326"/>
            <p:cNvSpPr>
              <a:spLocks noChangeArrowheads="1"/>
            </p:cNvSpPr>
            <p:nvPr/>
          </p:nvSpPr>
          <p:spPr bwMode="auto">
            <a:xfrm>
              <a:off x="6788500" y="579092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8" name="Ellipse 1327"/>
            <p:cNvSpPr>
              <a:spLocks noChangeArrowheads="1"/>
            </p:cNvSpPr>
            <p:nvPr/>
          </p:nvSpPr>
          <p:spPr bwMode="auto">
            <a:xfrm>
              <a:off x="6946067" y="5788550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29" name="Ellipse 1328"/>
            <p:cNvSpPr>
              <a:spLocks noChangeArrowheads="1"/>
            </p:cNvSpPr>
            <p:nvPr/>
          </p:nvSpPr>
          <p:spPr bwMode="auto">
            <a:xfrm>
              <a:off x="6610358" y="5788568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0" name="Ellipse 1329"/>
            <p:cNvSpPr>
              <a:spLocks noChangeArrowheads="1"/>
            </p:cNvSpPr>
            <p:nvPr/>
          </p:nvSpPr>
          <p:spPr bwMode="auto">
            <a:xfrm>
              <a:off x="7117928" y="5464736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1" name="Ellipse 1330"/>
            <p:cNvSpPr>
              <a:spLocks noChangeArrowheads="1"/>
            </p:cNvSpPr>
            <p:nvPr/>
          </p:nvSpPr>
          <p:spPr bwMode="auto">
            <a:xfrm>
              <a:off x="7279852" y="546235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2" name="Ellipse 1331"/>
            <p:cNvSpPr>
              <a:spLocks noChangeArrowheads="1"/>
            </p:cNvSpPr>
            <p:nvPr/>
          </p:nvSpPr>
          <p:spPr bwMode="auto">
            <a:xfrm>
              <a:off x="7112749" y="5629041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3" name="Ellipse 1332"/>
            <p:cNvSpPr>
              <a:spLocks noChangeArrowheads="1"/>
            </p:cNvSpPr>
            <p:nvPr/>
          </p:nvSpPr>
          <p:spPr bwMode="auto">
            <a:xfrm>
              <a:off x="7281265" y="562665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4" name="Ellipse 1333"/>
            <p:cNvSpPr>
              <a:spLocks noChangeArrowheads="1"/>
            </p:cNvSpPr>
            <p:nvPr/>
          </p:nvSpPr>
          <p:spPr bwMode="auto">
            <a:xfrm>
              <a:off x="7459958" y="546235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5" name="Ellipse 1334"/>
            <p:cNvSpPr>
              <a:spLocks noChangeArrowheads="1"/>
            </p:cNvSpPr>
            <p:nvPr/>
          </p:nvSpPr>
          <p:spPr bwMode="auto">
            <a:xfrm>
              <a:off x="7613731" y="5459972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6" name="Ellipse 1335"/>
            <p:cNvSpPr>
              <a:spLocks noChangeArrowheads="1"/>
            </p:cNvSpPr>
            <p:nvPr/>
          </p:nvSpPr>
          <p:spPr bwMode="auto">
            <a:xfrm>
              <a:off x="7455601" y="562665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7" name="Ellipse 1336"/>
            <p:cNvSpPr>
              <a:spLocks noChangeArrowheads="1"/>
            </p:cNvSpPr>
            <p:nvPr/>
          </p:nvSpPr>
          <p:spPr bwMode="auto">
            <a:xfrm>
              <a:off x="7613196" y="5629039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8" name="Ellipse 1337"/>
            <p:cNvSpPr>
              <a:spLocks noChangeArrowheads="1"/>
            </p:cNvSpPr>
            <p:nvPr/>
          </p:nvSpPr>
          <p:spPr bwMode="auto">
            <a:xfrm>
              <a:off x="7115130" y="5786187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39" name="Ellipse 1338"/>
            <p:cNvSpPr>
              <a:spLocks noChangeArrowheads="1"/>
            </p:cNvSpPr>
            <p:nvPr/>
          </p:nvSpPr>
          <p:spPr bwMode="auto">
            <a:xfrm>
              <a:off x="7459958" y="5788564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40" name="Ellipse 1339"/>
            <p:cNvSpPr>
              <a:spLocks noChangeArrowheads="1"/>
            </p:cNvSpPr>
            <p:nvPr/>
          </p:nvSpPr>
          <p:spPr bwMode="auto">
            <a:xfrm>
              <a:off x="7617525" y="5786185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sp>
          <p:nvSpPr>
            <p:cNvPr id="1341" name="Ellipse 1340"/>
            <p:cNvSpPr>
              <a:spLocks noChangeArrowheads="1"/>
            </p:cNvSpPr>
            <p:nvPr/>
          </p:nvSpPr>
          <p:spPr bwMode="auto">
            <a:xfrm>
              <a:off x="7281816" y="5786203"/>
              <a:ext cx="45719" cy="45719"/>
            </a:xfrm>
            <a:prstGeom prst="ellipse">
              <a:avLst/>
            </a:prstGeom>
            <a:noFill/>
            <a:ln w="6350" algn="ctr">
              <a:solidFill>
                <a:srgbClr val="89A4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  <p:grpSp>
          <p:nvGrpSpPr>
            <p:cNvPr id="1342" name="Group 4"/>
            <p:cNvGrpSpPr>
              <a:grpSpLocks/>
            </p:cNvGrpSpPr>
            <p:nvPr/>
          </p:nvGrpSpPr>
          <p:grpSpPr bwMode="auto">
            <a:xfrm>
              <a:off x="1145808" y="5913437"/>
              <a:ext cx="254000" cy="269875"/>
              <a:chOff x="1317" y="3948"/>
              <a:chExt cx="160" cy="170"/>
            </a:xfrm>
          </p:grpSpPr>
          <p:grpSp>
            <p:nvGrpSpPr>
              <p:cNvPr id="2109" name="Group 5"/>
              <p:cNvGrpSpPr>
                <a:grpSpLocks/>
              </p:cNvGrpSpPr>
              <p:nvPr/>
            </p:nvGrpSpPr>
            <p:grpSpPr bwMode="auto">
              <a:xfrm>
                <a:off x="1317" y="3948"/>
                <a:ext cx="160" cy="167"/>
                <a:chOff x="1065" y="3146"/>
                <a:chExt cx="147" cy="147"/>
              </a:xfrm>
            </p:grpSpPr>
            <p:sp>
              <p:nvSpPr>
                <p:cNvPr id="2163" name="Freeform 6"/>
                <p:cNvSpPr>
                  <a:spLocks/>
                </p:cNvSpPr>
                <p:nvPr/>
              </p:nvSpPr>
              <p:spPr bwMode="auto">
                <a:xfrm>
                  <a:off x="1065" y="3173"/>
                  <a:ext cx="2" cy="3"/>
                </a:xfrm>
                <a:custGeom>
                  <a:avLst/>
                  <a:gdLst>
                    <a:gd name="T0" fmla="*/ 2 w 22"/>
                    <a:gd name="T1" fmla="*/ 3 h 22"/>
                    <a:gd name="T2" fmla="*/ 1 w 22"/>
                    <a:gd name="T3" fmla="*/ 2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7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64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065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65" name="Freeform 8"/>
                <p:cNvSpPr>
                  <a:spLocks/>
                </p:cNvSpPr>
                <p:nvPr/>
              </p:nvSpPr>
              <p:spPr bwMode="auto">
                <a:xfrm>
                  <a:off x="1065" y="3146"/>
                  <a:ext cx="7" cy="8"/>
                </a:xfrm>
                <a:custGeom>
                  <a:avLst/>
                  <a:gdLst>
                    <a:gd name="T0" fmla="*/ 0 w 59"/>
                    <a:gd name="T1" fmla="*/ 8 h 58"/>
                    <a:gd name="T2" fmla="*/ 2 w 59"/>
                    <a:gd name="T3" fmla="*/ 2 h 58"/>
                    <a:gd name="T4" fmla="*/ 7 w 59"/>
                    <a:gd name="T5" fmla="*/ 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17" y="17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66" name="Line 9"/>
                <p:cNvSpPr>
                  <a:spLocks noChangeShapeType="1"/>
                </p:cNvSpPr>
                <p:nvPr/>
              </p:nvSpPr>
              <p:spPr bwMode="auto">
                <a:xfrm>
                  <a:off x="1072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67" name="Freeform 10"/>
                <p:cNvSpPr>
                  <a:spLocks/>
                </p:cNvSpPr>
                <p:nvPr/>
              </p:nvSpPr>
              <p:spPr bwMode="auto">
                <a:xfrm>
                  <a:off x="1091" y="3146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5" y="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68" name="Line 11"/>
                <p:cNvSpPr>
                  <a:spLocks noChangeShapeType="1"/>
                </p:cNvSpPr>
                <p:nvPr/>
              </p:nvSpPr>
              <p:spPr bwMode="auto">
                <a:xfrm>
                  <a:off x="1094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69" name="Freeform 12"/>
                <p:cNvSpPr>
                  <a:spLocks/>
                </p:cNvSpPr>
                <p:nvPr/>
              </p:nvSpPr>
              <p:spPr bwMode="auto">
                <a:xfrm>
                  <a:off x="1092" y="3153"/>
                  <a:ext cx="2" cy="1"/>
                </a:xfrm>
                <a:custGeom>
                  <a:avLst/>
                  <a:gdLst>
                    <a:gd name="T0" fmla="*/ 2 w 15"/>
                    <a:gd name="T1" fmla="*/ 0 h 14"/>
                    <a:gd name="T2" fmla="*/ 1 w 15"/>
                    <a:gd name="T3" fmla="*/ 1 h 14"/>
                    <a:gd name="T4" fmla="*/ 0 w 15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14">
                      <a:moveTo>
                        <a:pt x="15" y="0"/>
                      </a:moveTo>
                      <a:lnTo>
                        <a:pt x="1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0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085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1" name="Freeform 14"/>
                <p:cNvSpPr>
                  <a:spLocks/>
                </p:cNvSpPr>
                <p:nvPr/>
              </p:nvSpPr>
              <p:spPr bwMode="auto">
                <a:xfrm>
                  <a:off x="1083" y="3154"/>
                  <a:ext cx="2" cy="2"/>
                </a:xfrm>
                <a:custGeom>
                  <a:avLst/>
                  <a:gdLst>
                    <a:gd name="T0" fmla="*/ 2 w 16"/>
                    <a:gd name="T1" fmla="*/ 0 h 17"/>
                    <a:gd name="T2" fmla="*/ 1 w 16"/>
                    <a:gd name="T3" fmla="*/ 0 h 17"/>
                    <a:gd name="T4" fmla="*/ 0 w 16"/>
                    <a:gd name="T5" fmla="*/ 1 h 17"/>
                    <a:gd name="T6" fmla="*/ 0 w 16"/>
                    <a:gd name="T7" fmla="*/ 2 h 17"/>
                    <a:gd name="T8" fmla="*/ 0 w 16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16" y="0"/>
                      </a:moveTo>
                      <a:lnTo>
                        <a:pt x="9" y="2"/>
                      </a:lnTo>
                      <a:lnTo>
                        <a:pt x="3" y="8"/>
                      </a:lnTo>
                      <a:lnTo>
                        <a:pt x="0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2" name="Freeform 15"/>
                <p:cNvSpPr>
                  <a:spLocks/>
                </p:cNvSpPr>
                <p:nvPr/>
              </p:nvSpPr>
              <p:spPr bwMode="auto">
                <a:xfrm>
                  <a:off x="1083" y="3156"/>
                  <a:ext cx="0" cy="2"/>
                </a:xfrm>
                <a:custGeom>
                  <a:avLst/>
                  <a:gdLst>
                    <a:gd name="T0" fmla="*/ 0 w 3"/>
                    <a:gd name="T1" fmla="*/ 0 h 10"/>
                    <a:gd name="T2" fmla="*/ 0 w 3"/>
                    <a:gd name="T3" fmla="*/ 1 h 10"/>
                    <a:gd name="T4" fmla="*/ 1 w 3"/>
                    <a:gd name="T5" fmla="*/ 2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3" name="Line 16"/>
                <p:cNvSpPr>
                  <a:spLocks noChangeShapeType="1"/>
                </p:cNvSpPr>
                <p:nvPr/>
              </p:nvSpPr>
              <p:spPr bwMode="auto">
                <a:xfrm>
                  <a:off x="1083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4" name="Freeform 17"/>
                <p:cNvSpPr>
                  <a:spLocks/>
                </p:cNvSpPr>
                <p:nvPr/>
              </p:nvSpPr>
              <p:spPr bwMode="auto">
                <a:xfrm>
                  <a:off x="1093" y="3167"/>
                  <a:ext cx="4" cy="2"/>
                </a:xfrm>
                <a:custGeom>
                  <a:avLst/>
                  <a:gdLst>
                    <a:gd name="T0" fmla="*/ 0 w 36"/>
                    <a:gd name="T1" fmla="*/ 0 h 12"/>
                    <a:gd name="T2" fmla="*/ 3 w 36"/>
                    <a:gd name="T3" fmla="*/ 2 h 12"/>
                    <a:gd name="T4" fmla="*/ 4 w 36"/>
                    <a:gd name="T5" fmla="*/ 2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0"/>
                      </a:moveTo>
                      <a:lnTo>
                        <a:pt x="26" y="11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5" name="Line 18"/>
                <p:cNvSpPr>
                  <a:spLocks noChangeShapeType="1"/>
                </p:cNvSpPr>
                <p:nvPr/>
              </p:nvSpPr>
              <p:spPr bwMode="auto">
                <a:xfrm>
                  <a:off x="1097" y="3169"/>
                  <a:ext cx="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6" name="Freeform 19"/>
                <p:cNvSpPr>
                  <a:spLocks/>
                </p:cNvSpPr>
                <p:nvPr/>
              </p:nvSpPr>
              <p:spPr bwMode="auto">
                <a:xfrm>
                  <a:off x="1106" y="3167"/>
                  <a:ext cx="4" cy="2"/>
                </a:xfrm>
                <a:custGeom>
                  <a:avLst/>
                  <a:gdLst>
                    <a:gd name="T0" fmla="*/ 0 w 35"/>
                    <a:gd name="T1" fmla="*/ 2 h 12"/>
                    <a:gd name="T2" fmla="*/ 3 w 35"/>
                    <a:gd name="T3" fmla="*/ 1 h 12"/>
                    <a:gd name="T4" fmla="*/ 4 w 35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5" h="12">
                      <a:moveTo>
                        <a:pt x="0" y="12"/>
                      </a:moveTo>
                      <a:lnTo>
                        <a:pt x="27" y="5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7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110" y="3158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8" name="Freeform 21"/>
                <p:cNvSpPr>
                  <a:spLocks/>
                </p:cNvSpPr>
                <p:nvPr/>
              </p:nvSpPr>
              <p:spPr bwMode="auto">
                <a:xfrm>
                  <a:off x="1119" y="3156"/>
                  <a:ext cx="1" cy="2"/>
                </a:xfrm>
                <a:custGeom>
                  <a:avLst/>
                  <a:gdLst>
                    <a:gd name="T0" fmla="*/ 0 w 3"/>
                    <a:gd name="T1" fmla="*/ 2 h 10"/>
                    <a:gd name="T2" fmla="*/ 1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79" name="Freeform 22"/>
                <p:cNvSpPr>
                  <a:spLocks/>
                </p:cNvSpPr>
                <p:nvPr/>
              </p:nvSpPr>
              <p:spPr bwMode="auto">
                <a:xfrm>
                  <a:off x="1118" y="3154"/>
                  <a:ext cx="2" cy="2"/>
                </a:xfrm>
                <a:custGeom>
                  <a:avLst/>
                  <a:gdLst>
                    <a:gd name="T0" fmla="*/ 2 w 16"/>
                    <a:gd name="T1" fmla="*/ 2 h 17"/>
                    <a:gd name="T2" fmla="*/ 2 w 16"/>
                    <a:gd name="T3" fmla="*/ 1 h 17"/>
                    <a:gd name="T4" fmla="*/ 1 w 16"/>
                    <a:gd name="T5" fmla="*/ 0 h 17"/>
                    <a:gd name="T6" fmla="*/ 1 w 16"/>
                    <a:gd name="T7" fmla="*/ 0 h 17"/>
                    <a:gd name="T8" fmla="*/ 0 w 16"/>
                    <a:gd name="T9" fmla="*/ 0 h 17"/>
                    <a:gd name="T10" fmla="*/ 0 w 1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7">
                      <a:moveTo>
                        <a:pt x="16" y="17"/>
                      </a:moveTo>
                      <a:lnTo>
                        <a:pt x="14" y="10"/>
                      </a:lnTo>
                      <a:lnTo>
                        <a:pt x="9" y="4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0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111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1" name="Freeform 24"/>
                <p:cNvSpPr>
                  <a:spLocks/>
                </p:cNvSpPr>
                <p:nvPr/>
              </p:nvSpPr>
              <p:spPr bwMode="auto">
                <a:xfrm>
                  <a:off x="1109" y="3153"/>
                  <a:ext cx="2" cy="1"/>
                </a:xfrm>
                <a:custGeom>
                  <a:avLst/>
                  <a:gdLst>
                    <a:gd name="T0" fmla="*/ 2 w 15"/>
                    <a:gd name="T1" fmla="*/ 1 h 14"/>
                    <a:gd name="T2" fmla="*/ 1 w 15"/>
                    <a:gd name="T3" fmla="*/ 1 h 14"/>
                    <a:gd name="T4" fmla="*/ 0 w 15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14">
                      <a:moveTo>
                        <a:pt x="15" y="14"/>
                      </a:move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2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109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3" name="Freeform 26"/>
                <p:cNvSpPr>
                  <a:spLocks/>
                </p:cNvSpPr>
                <p:nvPr/>
              </p:nvSpPr>
              <p:spPr bwMode="auto">
                <a:xfrm>
                  <a:off x="1109" y="31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1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7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4" name="Line 27"/>
                <p:cNvSpPr>
                  <a:spLocks noChangeShapeType="1"/>
                </p:cNvSpPr>
                <p:nvPr/>
              </p:nvSpPr>
              <p:spPr bwMode="auto">
                <a:xfrm>
                  <a:off x="1112" y="3146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5" name="Freeform 28"/>
                <p:cNvSpPr>
                  <a:spLocks/>
                </p:cNvSpPr>
                <p:nvPr/>
              </p:nvSpPr>
              <p:spPr bwMode="auto">
                <a:xfrm>
                  <a:off x="1165" y="3146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6" name="Line 29"/>
                <p:cNvSpPr>
                  <a:spLocks noChangeShapeType="1"/>
                </p:cNvSpPr>
                <p:nvPr/>
              </p:nvSpPr>
              <p:spPr bwMode="auto">
                <a:xfrm>
                  <a:off x="1168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7" name="Freeform 30"/>
                <p:cNvSpPr>
                  <a:spLocks/>
                </p:cNvSpPr>
                <p:nvPr/>
              </p:nvSpPr>
              <p:spPr bwMode="auto">
                <a:xfrm>
                  <a:off x="1166" y="3153"/>
                  <a:ext cx="2" cy="1"/>
                </a:xfrm>
                <a:custGeom>
                  <a:avLst/>
                  <a:gdLst>
                    <a:gd name="T0" fmla="*/ 2 w 14"/>
                    <a:gd name="T1" fmla="*/ 0 h 14"/>
                    <a:gd name="T2" fmla="*/ 1 w 14"/>
                    <a:gd name="T3" fmla="*/ 1 h 14"/>
                    <a:gd name="T4" fmla="*/ 0 w 14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0"/>
                      </a:moveTo>
                      <a:lnTo>
                        <a:pt x="1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159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89" name="Freeform 32"/>
                <p:cNvSpPr>
                  <a:spLocks/>
                </p:cNvSpPr>
                <p:nvPr/>
              </p:nvSpPr>
              <p:spPr bwMode="auto">
                <a:xfrm>
                  <a:off x="1157" y="3154"/>
                  <a:ext cx="2" cy="2"/>
                </a:xfrm>
                <a:custGeom>
                  <a:avLst/>
                  <a:gdLst>
                    <a:gd name="T0" fmla="*/ 2 w 15"/>
                    <a:gd name="T1" fmla="*/ 0 h 17"/>
                    <a:gd name="T2" fmla="*/ 1 w 15"/>
                    <a:gd name="T3" fmla="*/ 0 h 17"/>
                    <a:gd name="T4" fmla="*/ 0 w 15"/>
                    <a:gd name="T5" fmla="*/ 1 h 17"/>
                    <a:gd name="T6" fmla="*/ 0 w 15"/>
                    <a:gd name="T7" fmla="*/ 2 h 17"/>
                    <a:gd name="T8" fmla="*/ 0 w 15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7">
                      <a:moveTo>
                        <a:pt x="15" y="0"/>
                      </a:move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0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0" name="Freeform 33"/>
                <p:cNvSpPr>
                  <a:spLocks/>
                </p:cNvSpPr>
                <p:nvPr/>
              </p:nvSpPr>
              <p:spPr bwMode="auto">
                <a:xfrm>
                  <a:off x="1157" y="3156"/>
                  <a:ext cx="0" cy="2"/>
                </a:xfrm>
                <a:custGeom>
                  <a:avLst/>
                  <a:gdLst>
                    <a:gd name="T0" fmla="*/ 0 w 3"/>
                    <a:gd name="T1" fmla="*/ 0 h 10"/>
                    <a:gd name="T2" fmla="*/ 0 w 3"/>
                    <a:gd name="T3" fmla="*/ 1 h 10"/>
                    <a:gd name="T4" fmla="*/ 1 w 3"/>
                    <a:gd name="T5" fmla="*/ 2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1" name="Line 34"/>
                <p:cNvSpPr>
                  <a:spLocks noChangeShapeType="1"/>
                </p:cNvSpPr>
                <p:nvPr/>
              </p:nvSpPr>
              <p:spPr bwMode="auto">
                <a:xfrm>
                  <a:off x="1157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2" name="Freeform 35"/>
                <p:cNvSpPr>
                  <a:spLocks/>
                </p:cNvSpPr>
                <p:nvPr/>
              </p:nvSpPr>
              <p:spPr bwMode="auto">
                <a:xfrm>
                  <a:off x="1167" y="3167"/>
                  <a:ext cx="4" cy="2"/>
                </a:xfrm>
                <a:custGeom>
                  <a:avLst/>
                  <a:gdLst>
                    <a:gd name="T0" fmla="*/ 0 w 34"/>
                    <a:gd name="T1" fmla="*/ 0 h 12"/>
                    <a:gd name="T2" fmla="*/ 3 w 34"/>
                    <a:gd name="T3" fmla="*/ 2 h 12"/>
                    <a:gd name="T4" fmla="*/ 4 w 34"/>
                    <a:gd name="T5" fmla="*/ 2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0" y="0"/>
                      </a:moveTo>
                      <a:lnTo>
                        <a:pt x="26" y="11"/>
                      </a:lnTo>
                      <a:lnTo>
                        <a:pt x="34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3" name="Line 36"/>
                <p:cNvSpPr>
                  <a:spLocks noChangeShapeType="1"/>
                </p:cNvSpPr>
                <p:nvPr/>
              </p:nvSpPr>
              <p:spPr bwMode="auto">
                <a:xfrm>
                  <a:off x="1171" y="3169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4" name="Freeform 37"/>
                <p:cNvSpPr>
                  <a:spLocks/>
                </p:cNvSpPr>
                <p:nvPr/>
              </p:nvSpPr>
              <p:spPr bwMode="auto">
                <a:xfrm>
                  <a:off x="1179" y="3167"/>
                  <a:ext cx="4" cy="2"/>
                </a:xfrm>
                <a:custGeom>
                  <a:avLst/>
                  <a:gdLst>
                    <a:gd name="T0" fmla="*/ 0 w 36"/>
                    <a:gd name="T1" fmla="*/ 2 h 12"/>
                    <a:gd name="T2" fmla="*/ 3 w 36"/>
                    <a:gd name="T3" fmla="*/ 1 h 12"/>
                    <a:gd name="T4" fmla="*/ 4 w 36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12"/>
                      </a:moveTo>
                      <a:lnTo>
                        <a:pt x="29" y="5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5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183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6" name="Freeform 39"/>
                <p:cNvSpPr>
                  <a:spLocks/>
                </p:cNvSpPr>
                <p:nvPr/>
              </p:nvSpPr>
              <p:spPr bwMode="auto">
                <a:xfrm>
                  <a:off x="1193" y="3156"/>
                  <a:ext cx="0" cy="2"/>
                </a:xfrm>
                <a:custGeom>
                  <a:avLst/>
                  <a:gdLst>
                    <a:gd name="T0" fmla="*/ 0 w 3"/>
                    <a:gd name="T1" fmla="*/ 2 h 10"/>
                    <a:gd name="T2" fmla="*/ 1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7" name="Freeform 40"/>
                <p:cNvSpPr>
                  <a:spLocks/>
                </p:cNvSpPr>
                <p:nvPr/>
              </p:nvSpPr>
              <p:spPr bwMode="auto">
                <a:xfrm>
                  <a:off x="1191" y="3154"/>
                  <a:ext cx="2" cy="2"/>
                </a:xfrm>
                <a:custGeom>
                  <a:avLst/>
                  <a:gdLst>
                    <a:gd name="T0" fmla="*/ 2 w 16"/>
                    <a:gd name="T1" fmla="*/ 2 h 17"/>
                    <a:gd name="T2" fmla="*/ 2 w 16"/>
                    <a:gd name="T3" fmla="*/ 1 h 17"/>
                    <a:gd name="T4" fmla="*/ 1 w 16"/>
                    <a:gd name="T5" fmla="*/ 0 h 17"/>
                    <a:gd name="T6" fmla="*/ 1 w 16"/>
                    <a:gd name="T7" fmla="*/ 0 h 17"/>
                    <a:gd name="T8" fmla="*/ 0 w 16"/>
                    <a:gd name="T9" fmla="*/ 0 h 17"/>
                    <a:gd name="T10" fmla="*/ 0 w 1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7">
                      <a:moveTo>
                        <a:pt x="16" y="17"/>
                      </a:moveTo>
                      <a:lnTo>
                        <a:pt x="15" y="10"/>
                      </a:lnTo>
                      <a:lnTo>
                        <a:pt x="10" y="4"/>
                      </a:lnTo>
                      <a:lnTo>
                        <a:pt x="7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8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184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99" name="Freeform 42"/>
                <p:cNvSpPr>
                  <a:spLocks/>
                </p:cNvSpPr>
                <p:nvPr/>
              </p:nvSpPr>
              <p:spPr bwMode="auto">
                <a:xfrm>
                  <a:off x="1182" y="3153"/>
                  <a:ext cx="2" cy="1"/>
                </a:xfrm>
                <a:custGeom>
                  <a:avLst/>
                  <a:gdLst>
                    <a:gd name="T0" fmla="*/ 2 w 14"/>
                    <a:gd name="T1" fmla="*/ 1 h 14"/>
                    <a:gd name="T2" fmla="*/ 1 w 14"/>
                    <a:gd name="T3" fmla="*/ 1 h 14"/>
                    <a:gd name="T4" fmla="*/ 0 w 1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0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182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1" name="Freeform 44"/>
                <p:cNvSpPr>
                  <a:spLocks/>
                </p:cNvSpPr>
                <p:nvPr/>
              </p:nvSpPr>
              <p:spPr bwMode="auto">
                <a:xfrm>
                  <a:off x="1182" y="31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1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6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2" name="Line 45"/>
                <p:cNvSpPr>
                  <a:spLocks noChangeShapeType="1"/>
                </p:cNvSpPr>
                <p:nvPr/>
              </p:nvSpPr>
              <p:spPr bwMode="auto">
                <a:xfrm>
                  <a:off x="1185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3" name="Freeform 46"/>
                <p:cNvSpPr>
                  <a:spLocks/>
                </p:cNvSpPr>
                <p:nvPr/>
              </p:nvSpPr>
              <p:spPr bwMode="auto">
                <a:xfrm>
                  <a:off x="1204" y="3146"/>
                  <a:ext cx="8" cy="8"/>
                </a:xfrm>
                <a:custGeom>
                  <a:avLst/>
                  <a:gdLst>
                    <a:gd name="T0" fmla="*/ 0 w 58"/>
                    <a:gd name="T1" fmla="*/ 0 h 58"/>
                    <a:gd name="T2" fmla="*/ 6 w 58"/>
                    <a:gd name="T3" fmla="*/ 2 h 58"/>
                    <a:gd name="T4" fmla="*/ 8 w 58"/>
                    <a:gd name="T5" fmla="*/ 8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41" y="17"/>
                      </a:lnTo>
                      <a:lnTo>
                        <a:pt x="58" y="58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4" name="Line 47"/>
                <p:cNvSpPr>
                  <a:spLocks noChangeShapeType="1"/>
                </p:cNvSpPr>
                <p:nvPr/>
              </p:nvSpPr>
              <p:spPr bwMode="auto">
                <a:xfrm>
                  <a:off x="1212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5" name="Freeform 48"/>
                <p:cNvSpPr>
                  <a:spLocks/>
                </p:cNvSpPr>
                <p:nvPr/>
              </p:nvSpPr>
              <p:spPr bwMode="auto">
                <a:xfrm>
                  <a:off x="1209" y="3173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2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6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205" y="3176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7" name="Freeform 50"/>
                <p:cNvSpPr>
                  <a:spLocks/>
                </p:cNvSpPr>
                <p:nvPr/>
              </p:nvSpPr>
              <p:spPr bwMode="auto">
                <a:xfrm>
                  <a:off x="1203" y="3174"/>
                  <a:ext cx="2" cy="2"/>
                </a:xfrm>
                <a:custGeom>
                  <a:avLst/>
                  <a:gdLst>
                    <a:gd name="T0" fmla="*/ 2 w 14"/>
                    <a:gd name="T1" fmla="*/ 2 h 14"/>
                    <a:gd name="T2" fmla="*/ 1 w 14"/>
                    <a:gd name="T3" fmla="*/ 1 h 14"/>
                    <a:gd name="T4" fmla="*/ 0 w 1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8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203" y="3167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09" name="Freeform 52"/>
                <p:cNvSpPr>
                  <a:spLocks/>
                </p:cNvSpPr>
                <p:nvPr/>
              </p:nvSpPr>
              <p:spPr bwMode="auto">
                <a:xfrm>
                  <a:off x="1200" y="3165"/>
                  <a:ext cx="3" cy="2"/>
                </a:xfrm>
                <a:custGeom>
                  <a:avLst/>
                  <a:gdLst>
                    <a:gd name="T0" fmla="*/ 3 w 26"/>
                    <a:gd name="T1" fmla="*/ 2 h 16"/>
                    <a:gd name="T2" fmla="*/ 3 w 26"/>
                    <a:gd name="T3" fmla="*/ 1 h 16"/>
                    <a:gd name="T4" fmla="*/ 2 w 26"/>
                    <a:gd name="T5" fmla="*/ 0 h 16"/>
                    <a:gd name="T6" fmla="*/ 1 w 26"/>
                    <a:gd name="T7" fmla="*/ 0 h 16"/>
                    <a:gd name="T8" fmla="*/ 1 w 26"/>
                    <a:gd name="T9" fmla="*/ 0 h 16"/>
                    <a:gd name="T10" fmla="*/ 0 w 2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26" y="16"/>
                      </a:moveTo>
                      <a:lnTo>
                        <a:pt x="24" y="8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0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191" y="31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1" name="Freeform 54"/>
                <p:cNvSpPr>
                  <a:spLocks/>
                </p:cNvSpPr>
                <p:nvPr/>
              </p:nvSpPr>
              <p:spPr bwMode="auto">
                <a:xfrm>
                  <a:off x="1189" y="3175"/>
                  <a:ext cx="2" cy="4"/>
                </a:xfrm>
                <a:custGeom>
                  <a:avLst/>
                  <a:gdLst>
                    <a:gd name="T0" fmla="*/ 2 w 12"/>
                    <a:gd name="T1" fmla="*/ 0 h 35"/>
                    <a:gd name="T2" fmla="*/ 0 w 12"/>
                    <a:gd name="T3" fmla="*/ 3 h 35"/>
                    <a:gd name="T4" fmla="*/ 0 w 12"/>
                    <a:gd name="T5" fmla="*/ 4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0"/>
                      </a:moveTo>
                      <a:lnTo>
                        <a:pt x="1" y="26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2" name="Line 55"/>
                <p:cNvSpPr>
                  <a:spLocks noChangeShapeType="1"/>
                </p:cNvSpPr>
                <p:nvPr/>
              </p:nvSpPr>
              <p:spPr bwMode="auto">
                <a:xfrm>
                  <a:off x="1189" y="3179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3" name="Freeform 56"/>
                <p:cNvSpPr>
                  <a:spLocks/>
                </p:cNvSpPr>
                <p:nvPr/>
              </p:nvSpPr>
              <p:spPr bwMode="auto">
                <a:xfrm>
                  <a:off x="1189" y="3187"/>
                  <a:ext cx="2" cy="4"/>
                </a:xfrm>
                <a:custGeom>
                  <a:avLst/>
                  <a:gdLst>
                    <a:gd name="T0" fmla="*/ 0 w 12"/>
                    <a:gd name="T1" fmla="*/ 0 h 36"/>
                    <a:gd name="T2" fmla="*/ 1 w 12"/>
                    <a:gd name="T3" fmla="*/ 3 h 36"/>
                    <a:gd name="T4" fmla="*/ 2 w 12"/>
                    <a:gd name="T5" fmla="*/ 4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2" y="36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4" name="Line 57"/>
                <p:cNvSpPr>
                  <a:spLocks noChangeShapeType="1"/>
                </p:cNvSpPr>
                <p:nvPr/>
              </p:nvSpPr>
              <p:spPr bwMode="auto">
                <a:xfrm>
                  <a:off x="1191" y="3191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5" name="Freeform 58"/>
                <p:cNvSpPr>
                  <a:spLocks/>
                </p:cNvSpPr>
                <p:nvPr/>
              </p:nvSpPr>
              <p:spPr bwMode="auto">
                <a:xfrm>
                  <a:off x="1200" y="3199"/>
                  <a:ext cx="3" cy="2"/>
                </a:xfrm>
                <a:custGeom>
                  <a:avLst/>
                  <a:gdLst>
                    <a:gd name="T0" fmla="*/ 0 w 26"/>
                    <a:gd name="T1" fmla="*/ 2 h 16"/>
                    <a:gd name="T2" fmla="*/ 1 w 26"/>
                    <a:gd name="T3" fmla="*/ 2 h 16"/>
                    <a:gd name="T4" fmla="*/ 2 w 26"/>
                    <a:gd name="T5" fmla="*/ 2 h 16"/>
                    <a:gd name="T6" fmla="*/ 2 w 26"/>
                    <a:gd name="T7" fmla="*/ 1 h 16"/>
                    <a:gd name="T8" fmla="*/ 3 w 26"/>
                    <a:gd name="T9" fmla="*/ 1 h 16"/>
                    <a:gd name="T10" fmla="*/ 3 w 2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0" y="13"/>
                      </a:moveTo>
                      <a:lnTo>
                        <a:pt x="7" y="16"/>
                      </a:lnTo>
                      <a:lnTo>
                        <a:pt x="14" y="15"/>
                      </a:lnTo>
                      <a:lnTo>
                        <a:pt x="21" y="11"/>
                      </a:lnTo>
                      <a:lnTo>
                        <a:pt x="25" y="5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6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203" y="3192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7" name="Freeform 60"/>
                <p:cNvSpPr>
                  <a:spLocks/>
                </p:cNvSpPr>
                <p:nvPr/>
              </p:nvSpPr>
              <p:spPr bwMode="auto">
                <a:xfrm>
                  <a:off x="1203" y="3190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8" name="Line 61"/>
                <p:cNvSpPr>
                  <a:spLocks noChangeShapeType="1"/>
                </p:cNvSpPr>
                <p:nvPr/>
              </p:nvSpPr>
              <p:spPr bwMode="auto">
                <a:xfrm>
                  <a:off x="1205" y="3190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19" name="Freeform 62"/>
                <p:cNvSpPr>
                  <a:spLocks/>
                </p:cNvSpPr>
                <p:nvPr/>
              </p:nvSpPr>
              <p:spPr bwMode="auto">
                <a:xfrm>
                  <a:off x="1209" y="3190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0" name="Line 63"/>
                <p:cNvSpPr>
                  <a:spLocks noChangeShapeType="1"/>
                </p:cNvSpPr>
                <p:nvPr/>
              </p:nvSpPr>
              <p:spPr bwMode="auto">
                <a:xfrm>
                  <a:off x="1212" y="3193"/>
                  <a:ext cx="0" cy="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1" name="Freeform 64"/>
                <p:cNvSpPr>
                  <a:spLocks/>
                </p:cNvSpPr>
                <p:nvPr/>
              </p:nvSpPr>
              <p:spPr bwMode="auto">
                <a:xfrm>
                  <a:off x="1209" y="3246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2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5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2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205" y="3249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3" name="Freeform 66"/>
                <p:cNvSpPr>
                  <a:spLocks/>
                </p:cNvSpPr>
                <p:nvPr/>
              </p:nvSpPr>
              <p:spPr bwMode="auto">
                <a:xfrm>
                  <a:off x="1203" y="3247"/>
                  <a:ext cx="2" cy="2"/>
                </a:xfrm>
                <a:custGeom>
                  <a:avLst/>
                  <a:gdLst>
                    <a:gd name="T0" fmla="*/ 2 w 14"/>
                    <a:gd name="T1" fmla="*/ 2 h 15"/>
                    <a:gd name="T2" fmla="*/ 1 w 14"/>
                    <a:gd name="T3" fmla="*/ 1 h 15"/>
                    <a:gd name="T4" fmla="*/ 0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15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4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203" y="3240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5" name="Freeform 68"/>
                <p:cNvSpPr>
                  <a:spLocks/>
                </p:cNvSpPr>
                <p:nvPr/>
              </p:nvSpPr>
              <p:spPr bwMode="auto">
                <a:xfrm>
                  <a:off x="1200" y="3238"/>
                  <a:ext cx="3" cy="2"/>
                </a:xfrm>
                <a:custGeom>
                  <a:avLst/>
                  <a:gdLst>
                    <a:gd name="T0" fmla="*/ 3 w 26"/>
                    <a:gd name="T1" fmla="*/ 2 h 17"/>
                    <a:gd name="T2" fmla="*/ 3 w 26"/>
                    <a:gd name="T3" fmla="*/ 1 h 17"/>
                    <a:gd name="T4" fmla="*/ 2 w 26"/>
                    <a:gd name="T5" fmla="*/ 0 h 17"/>
                    <a:gd name="T6" fmla="*/ 1 w 26"/>
                    <a:gd name="T7" fmla="*/ 0 h 17"/>
                    <a:gd name="T8" fmla="*/ 1 w 26"/>
                    <a:gd name="T9" fmla="*/ 0 h 17"/>
                    <a:gd name="T10" fmla="*/ 0 w 2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26" y="17"/>
                      </a:moveTo>
                      <a:lnTo>
                        <a:pt x="24" y="9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6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191" y="3239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7" name="Freeform 70"/>
                <p:cNvSpPr>
                  <a:spLocks/>
                </p:cNvSpPr>
                <p:nvPr/>
              </p:nvSpPr>
              <p:spPr bwMode="auto">
                <a:xfrm>
                  <a:off x="1189" y="3248"/>
                  <a:ext cx="2" cy="5"/>
                </a:xfrm>
                <a:custGeom>
                  <a:avLst/>
                  <a:gdLst>
                    <a:gd name="T0" fmla="*/ 2 w 12"/>
                    <a:gd name="T1" fmla="*/ 0 h 35"/>
                    <a:gd name="T2" fmla="*/ 0 w 12"/>
                    <a:gd name="T3" fmla="*/ 4 h 35"/>
                    <a:gd name="T4" fmla="*/ 0 w 12"/>
                    <a:gd name="T5" fmla="*/ 5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0"/>
                      </a:moveTo>
                      <a:lnTo>
                        <a:pt x="1" y="26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8" name="Line 71"/>
                <p:cNvSpPr>
                  <a:spLocks noChangeShapeType="1"/>
                </p:cNvSpPr>
                <p:nvPr/>
              </p:nvSpPr>
              <p:spPr bwMode="auto">
                <a:xfrm>
                  <a:off x="1189" y="3253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29" name="Freeform 72"/>
                <p:cNvSpPr>
                  <a:spLocks/>
                </p:cNvSpPr>
                <p:nvPr/>
              </p:nvSpPr>
              <p:spPr bwMode="auto">
                <a:xfrm>
                  <a:off x="1189" y="3261"/>
                  <a:ext cx="2" cy="4"/>
                </a:xfrm>
                <a:custGeom>
                  <a:avLst/>
                  <a:gdLst>
                    <a:gd name="T0" fmla="*/ 0 w 12"/>
                    <a:gd name="T1" fmla="*/ 0 h 35"/>
                    <a:gd name="T2" fmla="*/ 1 w 12"/>
                    <a:gd name="T3" fmla="*/ 3 h 35"/>
                    <a:gd name="T4" fmla="*/ 2 w 12"/>
                    <a:gd name="T5" fmla="*/ 4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2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0" name="Line 73"/>
                <p:cNvSpPr>
                  <a:spLocks noChangeShapeType="1"/>
                </p:cNvSpPr>
                <p:nvPr/>
              </p:nvSpPr>
              <p:spPr bwMode="auto">
                <a:xfrm>
                  <a:off x="1191" y="32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1" name="Freeform 74"/>
                <p:cNvSpPr>
                  <a:spLocks/>
                </p:cNvSpPr>
                <p:nvPr/>
              </p:nvSpPr>
              <p:spPr bwMode="auto">
                <a:xfrm>
                  <a:off x="1200" y="3273"/>
                  <a:ext cx="3" cy="2"/>
                </a:xfrm>
                <a:custGeom>
                  <a:avLst/>
                  <a:gdLst>
                    <a:gd name="T0" fmla="*/ 0 w 26"/>
                    <a:gd name="T1" fmla="*/ 2 h 17"/>
                    <a:gd name="T2" fmla="*/ 1 w 26"/>
                    <a:gd name="T3" fmla="*/ 2 h 17"/>
                    <a:gd name="T4" fmla="*/ 2 w 26"/>
                    <a:gd name="T5" fmla="*/ 2 h 17"/>
                    <a:gd name="T6" fmla="*/ 2 w 26"/>
                    <a:gd name="T7" fmla="*/ 1 h 17"/>
                    <a:gd name="T8" fmla="*/ 3 w 26"/>
                    <a:gd name="T9" fmla="*/ 1 h 17"/>
                    <a:gd name="T10" fmla="*/ 3 w 2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0" y="14"/>
                      </a:moveTo>
                      <a:lnTo>
                        <a:pt x="7" y="17"/>
                      </a:lnTo>
                      <a:lnTo>
                        <a:pt x="14" y="16"/>
                      </a:lnTo>
                      <a:lnTo>
                        <a:pt x="21" y="12"/>
                      </a:lnTo>
                      <a:lnTo>
                        <a:pt x="25" y="6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2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03" y="3266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3" name="Freeform 76"/>
                <p:cNvSpPr>
                  <a:spLocks/>
                </p:cNvSpPr>
                <p:nvPr/>
              </p:nvSpPr>
              <p:spPr bwMode="auto">
                <a:xfrm>
                  <a:off x="1203" y="3264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4" name="Line 77"/>
                <p:cNvSpPr>
                  <a:spLocks noChangeShapeType="1"/>
                </p:cNvSpPr>
                <p:nvPr/>
              </p:nvSpPr>
              <p:spPr bwMode="auto">
                <a:xfrm>
                  <a:off x="1205" y="3264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5" name="Freeform 78"/>
                <p:cNvSpPr>
                  <a:spLocks/>
                </p:cNvSpPr>
                <p:nvPr/>
              </p:nvSpPr>
              <p:spPr bwMode="auto">
                <a:xfrm>
                  <a:off x="1209" y="3264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6" name="Line 79"/>
                <p:cNvSpPr>
                  <a:spLocks noChangeShapeType="1"/>
                </p:cNvSpPr>
                <p:nvPr/>
              </p:nvSpPr>
              <p:spPr bwMode="auto">
                <a:xfrm>
                  <a:off x="1212" y="3267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7" name="Freeform 80"/>
                <p:cNvSpPr>
                  <a:spLocks/>
                </p:cNvSpPr>
                <p:nvPr/>
              </p:nvSpPr>
              <p:spPr bwMode="auto">
                <a:xfrm>
                  <a:off x="1204" y="3286"/>
                  <a:ext cx="8" cy="7"/>
                </a:xfrm>
                <a:custGeom>
                  <a:avLst/>
                  <a:gdLst>
                    <a:gd name="T0" fmla="*/ 8 w 58"/>
                    <a:gd name="T1" fmla="*/ 0 h 59"/>
                    <a:gd name="T2" fmla="*/ 6 w 58"/>
                    <a:gd name="T3" fmla="*/ 5 h 59"/>
                    <a:gd name="T4" fmla="*/ 0 w 58"/>
                    <a:gd name="T5" fmla="*/ 7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9">
                      <a:moveTo>
                        <a:pt x="58" y="0"/>
                      </a:moveTo>
                      <a:lnTo>
                        <a:pt x="41" y="42"/>
                      </a:lnTo>
                      <a:lnTo>
                        <a:pt x="0" y="59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8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185" y="3293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39" name="Freeform 82"/>
                <p:cNvSpPr>
                  <a:spLocks/>
                </p:cNvSpPr>
                <p:nvPr/>
              </p:nvSpPr>
              <p:spPr bwMode="auto">
                <a:xfrm>
                  <a:off x="1182" y="3291"/>
                  <a:ext cx="3" cy="2"/>
                </a:xfrm>
                <a:custGeom>
                  <a:avLst/>
                  <a:gdLst>
                    <a:gd name="T0" fmla="*/ 3 w 22"/>
                    <a:gd name="T1" fmla="*/ 2 h 22"/>
                    <a:gd name="T2" fmla="*/ 1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6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0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182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1" name="Freeform 84"/>
                <p:cNvSpPr>
                  <a:spLocks/>
                </p:cNvSpPr>
                <p:nvPr/>
              </p:nvSpPr>
              <p:spPr bwMode="auto">
                <a:xfrm>
                  <a:off x="1182" y="3285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2" name="Line 85"/>
                <p:cNvSpPr>
                  <a:spLocks noChangeShapeType="1"/>
                </p:cNvSpPr>
                <p:nvPr/>
              </p:nvSpPr>
              <p:spPr bwMode="auto">
                <a:xfrm>
                  <a:off x="1184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3" name="Freeform 86"/>
                <p:cNvSpPr>
                  <a:spLocks/>
                </p:cNvSpPr>
                <p:nvPr/>
              </p:nvSpPr>
              <p:spPr bwMode="auto">
                <a:xfrm>
                  <a:off x="1191" y="3283"/>
                  <a:ext cx="2" cy="2"/>
                </a:xfrm>
                <a:custGeom>
                  <a:avLst/>
                  <a:gdLst>
                    <a:gd name="T0" fmla="*/ 0 w 16"/>
                    <a:gd name="T1" fmla="*/ 2 h 15"/>
                    <a:gd name="T2" fmla="*/ 1 w 16"/>
                    <a:gd name="T3" fmla="*/ 2 h 15"/>
                    <a:gd name="T4" fmla="*/ 2 w 16"/>
                    <a:gd name="T5" fmla="*/ 1 h 15"/>
                    <a:gd name="T6" fmla="*/ 2 w 16"/>
                    <a:gd name="T7" fmla="*/ 0 h 15"/>
                    <a:gd name="T8" fmla="*/ 2 w 16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5">
                      <a:moveTo>
                        <a:pt x="0" y="15"/>
                      </a:moveTo>
                      <a:lnTo>
                        <a:pt x="8" y="14"/>
                      </a:lnTo>
                      <a:lnTo>
                        <a:pt x="13" y="9"/>
                      </a:lnTo>
                      <a:lnTo>
                        <a:pt x="16" y="2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4" name="Freeform 87"/>
                <p:cNvSpPr>
                  <a:spLocks/>
                </p:cNvSpPr>
                <p:nvPr/>
              </p:nvSpPr>
              <p:spPr bwMode="auto">
                <a:xfrm>
                  <a:off x="1193" y="3282"/>
                  <a:ext cx="0" cy="1"/>
                </a:xfrm>
                <a:custGeom>
                  <a:avLst/>
                  <a:gdLst>
                    <a:gd name="T0" fmla="*/ 1 w 3"/>
                    <a:gd name="T1" fmla="*/ 1 h 10"/>
                    <a:gd name="T2" fmla="*/ 1 w 3"/>
                    <a:gd name="T3" fmla="*/ 0 h 10"/>
                    <a:gd name="T4" fmla="*/ 0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3" y="10"/>
                      </a:moveTo>
                      <a:lnTo>
                        <a:pt x="2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5" name="Line 88"/>
                <p:cNvSpPr>
                  <a:spLocks noChangeShapeType="1"/>
                </p:cNvSpPr>
                <p:nvPr/>
              </p:nvSpPr>
              <p:spPr bwMode="auto">
                <a:xfrm flipH="1" flipV="1">
                  <a:off x="1183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6" name="Freeform 89"/>
                <p:cNvSpPr>
                  <a:spLocks/>
                </p:cNvSpPr>
                <p:nvPr/>
              </p:nvSpPr>
              <p:spPr bwMode="auto">
                <a:xfrm>
                  <a:off x="1179" y="3271"/>
                  <a:ext cx="4" cy="1"/>
                </a:xfrm>
                <a:custGeom>
                  <a:avLst/>
                  <a:gdLst>
                    <a:gd name="T0" fmla="*/ 4 w 36"/>
                    <a:gd name="T1" fmla="*/ 1 h 12"/>
                    <a:gd name="T2" fmla="*/ 1 w 36"/>
                    <a:gd name="T3" fmla="*/ 0 h 12"/>
                    <a:gd name="T4" fmla="*/ 0 w 36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36" y="12"/>
                      </a:moveTo>
                      <a:lnTo>
                        <a:pt x="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7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1171" y="3271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8" name="Freeform 91"/>
                <p:cNvSpPr>
                  <a:spLocks/>
                </p:cNvSpPr>
                <p:nvPr/>
              </p:nvSpPr>
              <p:spPr bwMode="auto">
                <a:xfrm>
                  <a:off x="1167" y="3271"/>
                  <a:ext cx="4" cy="1"/>
                </a:xfrm>
                <a:custGeom>
                  <a:avLst/>
                  <a:gdLst>
                    <a:gd name="T0" fmla="*/ 4 w 34"/>
                    <a:gd name="T1" fmla="*/ 0 h 12"/>
                    <a:gd name="T2" fmla="*/ 1 w 34"/>
                    <a:gd name="T3" fmla="*/ 1 h 12"/>
                    <a:gd name="T4" fmla="*/ 0 w 34"/>
                    <a:gd name="T5" fmla="*/ 1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34" y="0"/>
                      </a:moveTo>
                      <a:lnTo>
                        <a:pt x="7" y="7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49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1157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0" name="Freeform 93"/>
                <p:cNvSpPr>
                  <a:spLocks/>
                </p:cNvSpPr>
                <p:nvPr/>
              </p:nvSpPr>
              <p:spPr bwMode="auto">
                <a:xfrm>
                  <a:off x="1157" y="3282"/>
                  <a:ext cx="0" cy="1"/>
                </a:xfrm>
                <a:custGeom>
                  <a:avLst/>
                  <a:gdLst>
                    <a:gd name="T0" fmla="*/ 1 w 3"/>
                    <a:gd name="T1" fmla="*/ 0 h 10"/>
                    <a:gd name="T2" fmla="*/ 0 w 3"/>
                    <a:gd name="T3" fmla="*/ 1 h 10"/>
                    <a:gd name="T4" fmla="*/ 0 w 3"/>
                    <a:gd name="T5" fmla="*/ 1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3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1" name="Freeform 94"/>
                <p:cNvSpPr>
                  <a:spLocks/>
                </p:cNvSpPr>
                <p:nvPr/>
              </p:nvSpPr>
              <p:spPr bwMode="auto">
                <a:xfrm>
                  <a:off x="1157" y="3283"/>
                  <a:ext cx="2" cy="2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1 h 15"/>
                    <a:gd name="T4" fmla="*/ 1 w 15"/>
                    <a:gd name="T5" fmla="*/ 2 h 15"/>
                    <a:gd name="T6" fmla="*/ 1 w 15"/>
                    <a:gd name="T7" fmla="*/ 2 h 15"/>
                    <a:gd name="T8" fmla="*/ 2 w 15"/>
                    <a:gd name="T9" fmla="*/ 2 h 15"/>
                    <a:gd name="T10" fmla="*/ 2 w 15"/>
                    <a:gd name="T11" fmla="*/ 2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15">
                      <a:moveTo>
                        <a:pt x="0" y="0"/>
                      </a:moveTo>
                      <a:lnTo>
                        <a:pt x="1" y="7"/>
                      </a:lnTo>
                      <a:lnTo>
                        <a:pt x="6" y="12"/>
                      </a:lnTo>
                      <a:lnTo>
                        <a:pt x="9" y="14"/>
                      </a:lnTo>
                      <a:lnTo>
                        <a:pt x="13" y="15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2" name="Line 95"/>
                <p:cNvSpPr>
                  <a:spLocks noChangeShapeType="1"/>
                </p:cNvSpPr>
                <p:nvPr/>
              </p:nvSpPr>
              <p:spPr bwMode="auto">
                <a:xfrm>
                  <a:off x="1159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3" name="Freeform 96"/>
                <p:cNvSpPr>
                  <a:spLocks/>
                </p:cNvSpPr>
                <p:nvPr/>
              </p:nvSpPr>
              <p:spPr bwMode="auto">
                <a:xfrm>
                  <a:off x="1166" y="3285"/>
                  <a:ext cx="2" cy="2"/>
                </a:xfrm>
                <a:custGeom>
                  <a:avLst/>
                  <a:gdLst>
                    <a:gd name="T0" fmla="*/ 0 w 14"/>
                    <a:gd name="T1" fmla="*/ 0 h 15"/>
                    <a:gd name="T2" fmla="*/ 1 w 14"/>
                    <a:gd name="T3" fmla="*/ 1 h 15"/>
                    <a:gd name="T4" fmla="*/ 2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4" name="Line 97"/>
                <p:cNvSpPr>
                  <a:spLocks noChangeShapeType="1"/>
                </p:cNvSpPr>
                <p:nvPr/>
              </p:nvSpPr>
              <p:spPr bwMode="auto">
                <a:xfrm>
                  <a:off x="1168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5" name="Freeform 98"/>
                <p:cNvSpPr>
                  <a:spLocks/>
                </p:cNvSpPr>
                <p:nvPr/>
              </p:nvSpPr>
              <p:spPr bwMode="auto">
                <a:xfrm>
                  <a:off x="1165" y="3291"/>
                  <a:ext cx="3" cy="2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1 h 22"/>
                    <a:gd name="T4" fmla="*/ 0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6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112" y="3293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7" name="Freeform 100"/>
                <p:cNvSpPr>
                  <a:spLocks/>
                </p:cNvSpPr>
                <p:nvPr/>
              </p:nvSpPr>
              <p:spPr bwMode="auto">
                <a:xfrm>
                  <a:off x="1109" y="3291"/>
                  <a:ext cx="3" cy="2"/>
                </a:xfrm>
                <a:custGeom>
                  <a:avLst/>
                  <a:gdLst>
                    <a:gd name="T0" fmla="*/ 3 w 22"/>
                    <a:gd name="T1" fmla="*/ 2 h 22"/>
                    <a:gd name="T2" fmla="*/ 1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7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8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109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59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160" y="3262"/>
                  <a:ext cx="1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0" name="Line 103"/>
                <p:cNvSpPr>
                  <a:spLocks noChangeShapeType="1"/>
                </p:cNvSpPr>
                <p:nvPr/>
              </p:nvSpPr>
              <p:spPr bwMode="auto">
                <a:xfrm>
                  <a:off x="1161" y="3249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1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1161" y="3242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2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1168" y="3242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3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1181" y="3241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4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183" y="3230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5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1194" y="3220"/>
                  <a:ext cx="4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6" name="Line 109"/>
                <p:cNvSpPr>
                  <a:spLocks noChangeShapeType="1"/>
                </p:cNvSpPr>
                <p:nvPr/>
              </p:nvSpPr>
              <p:spPr bwMode="auto">
                <a:xfrm>
                  <a:off x="1194" y="3209"/>
                  <a:ext cx="4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7" name="Line 110"/>
                <p:cNvSpPr>
                  <a:spLocks noChangeShapeType="1"/>
                </p:cNvSpPr>
                <p:nvPr/>
              </p:nvSpPr>
              <p:spPr bwMode="auto">
                <a:xfrm>
                  <a:off x="1183" y="3198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8" name="Line 111"/>
                <p:cNvSpPr>
                  <a:spLocks noChangeShapeType="1"/>
                </p:cNvSpPr>
                <p:nvPr/>
              </p:nvSpPr>
              <p:spPr bwMode="auto">
                <a:xfrm>
                  <a:off x="1181" y="3197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69" name="Line 112"/>
                <p:cNvSpPr>
                  <a:spLocks noChangeShapeType="1"/>
                </p:cNvSpPr>
                <p:nvPr/>
              </p:nvSpPr>
              <p:spPr bwMode="auto">
                <a:xfrm>
                  <a:off x="1168" y="3197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0" name="Line 113"/>
                <p:cNvSpPr>
                  <a:spLocks noChangeShapeType="1"/>
                </p:cNvSpPr>
                <p:nvPr/>
              </p:nvSpPr>
              <p:spPr bwMode="auto">
                <a:xfrm>
                  <a:off x="1161" y="3190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1" name="Line 114"/>
                <p:cNvSpPr>
                  <a:spLocks noChangeShapeType="1"/>
                </p:cNvSpPr>
                <p:nvPr/>
              </p:nvSpPr>
              <p:spPr bwMode="auto">
                <a:xfrm>
                  <a:off x="1161" y="3177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2" name="Line 115"/>
                <p:cNvSpPr>
                  <a:spLocks noChangeShapeType="1"/>
                </p:cNvSpPr>
                <p:nvPr/>
              </p:nvSpPr>
              <p:spPr bwMode="auto">
                <a:xfrm>
                  <a:off x="1160" y="3175"/>
                  <a:ext cx="1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3" name="Line 116"/>
                <p:cNvSpPr>
                  <a:spLocks noChangeShapeType="1"/>
                </p:cNvSpPr>
                <p:nvPr/>
              </p:nvSpPr>
              <p:spPr bwMode="auto">
                <a:xfrm>
                  <a:off x="1149" y="3164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4" name="Freeform 117"/>
                <p:cNvSpPr>
                  <a:spLocks/>
                </p:cNvSpPr>
                <p:nvPr/>
              </p:nvSpPr>
              <p:spPr bwMode="auto">
                <a:xfrm>
                  <a:off x="1128" y="3159"/>
                  <a:ext cx="21" cy="5"/>
                </a:xfrm>
                <a:custGeom>
                  <a:avLst/>
                  <a:gdLst>
                    <a:gd name="T0" fmla="*/ 0 w 167"/>
                    <a:gd name="T1" fmla="*/ 5 h 34"/>
                    <a:gd name="T2" fmla="*/ 11 w 167"/>
                    <a:gd name="T3" fmla="*/ 0 h 34"/>
                    <a:gd name="T4" fmla="*/ 21 w 167"/>
                    <a:gd name="T5" fmla="*/ 5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34">
                      <a:moveTo>
                        <a:pt x="0" y="34"/>
                      </a:moveTo>
                      <a:lnTo>
                        <a:pt x="84" y="0"/>
                      </a:lnTo>
                      <a:lnTo>
                        <a:pt x="167" y="3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5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1116" y="3164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6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1116" y="3175"/>
                  <a:ext cx="0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7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116" y="3177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8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109" y="3190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79" name="Line 122"/>
                <p:cNvSpPr>
                  <a:spLocks noChangeShapeType="1"/>
                </p:cNvSpPr>
                <p:nvPr/>
              </p:nvSpPr>
              <p:spPr bwMode="auto">
                <a:xfrm>
                  <a:off x="1096" y="3197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0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94" y="3197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1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1082" y="3198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078" y="3209"/>
                  <a:ext cx="4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3" name="Line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1078" y="3220"/>
                  <a:ext cx="4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4" name="Line 127"/>
                <p:cNvSpPr>
                  <a:spLocks noChangeShapeType="1"/>
                </p:cNvSpPr>
                <p:nvPr/>
              </p:nvSpPr>
              <p:spPr bwMode="auto">
                <a:xfrm flipH="1" flipV="1">
                  <a:off x="1082" y="3230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5" name="Line 128"/>
                <p:cNvSpPr>
                  <a:spLocks noChangeShapeType="1"/>
                </p:cNvSpPr>
                <p:nvPr/>
              </p:nvSpPr>
              <p:spPr bwMode="auto">
                <a:xfrm flipH="1" flipV="1">
                  <a:off x="1094" y="3241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6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1096" y="3242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7" name="Line 130"/>
                <p:cNvSpPr>
                  <a:spLocks noChangeShapeType="1"/>
                </p:cNvSpPr>
                <p:nvPr/>
              </p:nvSpPr>
              <p:spPr bwMode="auto">
                <a:xfrm flipH="1" flipV="1">
                  <a:off x="1109" y="3242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8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1116" y="3249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89" name="Line 132"/>
                <p:cNvSpPr>
                  <a:spLocks noChangeShapeType="1"/>
                </p:cNvSpPr>
                <p:nvPr/>
              </p:nvSpPr>
              <p:spPr bwMode="auto">
                <a:xfrm flipH="1" flipV="1">
                  <a:off x="1116" y="3262"/>
                  <a:ext cx="0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0" name="Line 13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6" y="3264"/>
                  <a:ext cx="12" cy="1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1" name="Freeform 134"/>
                <p:cNvSpPr>
                  <a:spLocks/>
                </p:cNvSpPr>
                <p:nvPr/>
              </p:nvSpPr>
              <p:spPr bwMode="auto">
                <a:xfrm>
                  <a:off x="1128" y="3276"/>
                  <a:ext cx="21" cy="4"/>
                </a:xfrm>
                <a:custGeom>
                  <a:avLst/>
                  <a:gdLst>
                    <a:gd name="T0" fmla="*/ 21 w 167"/>
                    <a:gd name="T1" fmla="*/ 0 h 34"/>
                    <a:gd name="T2" fmla="*/ 11 w 167"/>
                    <a:gd name="T3" fmla="*/ 4 h 34"/>
                    <a:gd name="T4" fmla="*/ 0 w 167"/>
                    <a:gd name="T5" fmla="*/ 0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34">
                      <a:moveTo>
                        <a:pt x="167" y="0"/>
                      </a:moveTo>
                      <a:lnTo>
                        <a:pt x="84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2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1149" y="3264"/>
                  <a:ext cx="11" cy="1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3" name="Freeform 136"/>
                <p:cNvSpPr>
                  <a:spLocks/>
                </p:cNvSpPr>
                <p:nvPr/>
              </p:nvSpPr>
              <p:spPr bwMode="auto">
                <a:xfrm>
                  <a:off x="1095" y="3177"/>
                  <a:ext cx="13" cy="6"/>
                </a:xfrm>
                <a:custGeom>
                  <a:avLst/>
                  <a:gdLst>
                    <a:gd name="T0" fmla="*/ 0 w 101"/>
                    <a:gd name="T1" fmla="*/ 6 h 50"/>
                    <a:gd name="T2" fmla="*/ 2 w 101"/>
                    <a:gd name="T3" fmla="*/ 2 h 50"/>
                    <a:gd name="T4" fmla="*/ 7 w 101"/>
                    <a:gd name="T5" fmla="*/ 0 h 50"/>
                    <a:gd name="T6" fmla="*/ 11 w 101"/>
                    <a:gd name="T7" fmla="*/ 2 h 50"/>
                    <a:gd name="T8" fmla="*/ 13 w 101"/>
                    <a:gd name="T9" fmla="*/ 6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0" y="50"/>
                      </a:moveTo>
                      <a:lnTo>
                        <a:pt x="16" y="15"/>
                      </a:lnTo>
                      <a:lnTo>
                        <a:pt x="51" y="0"/>
                      </a:lnTo>
                      <a:lnTo>
                        <a:pt x="86" y="15"/>
                      </a:lnTo>
                      <a:lnTo>
                        <a:pt x="101" y="5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4" name="Freeform 137"/>
                <p:cNvSpPr>
                  <a:spLocks/>
                </p:cNvSpPr>
                <p:nvPr/>
              </p:nvSpPr>
              <p:spPr bwMode="auto">
                <a:xfrm>
                  <a:off x="1095" y="3183"/>
                  <a:ext cx="13" cy="6"/>
                </a:xfrm>
                <a:custGeom>
                  <a:avLst/>
                  <a:gdLst>
                    <a:gd name="T0" fmla="*/ 13 w 101"/>
                    <a:gd name="T1" fmla="*/ 0 h 50"/>
                    <a:gd name="T2" fmla="*/ 11 w 101"/>
                    <a:gd name="T3" fmla="*/ 4 h 50"/>
                    <a:gd name="T4" fmla="*/ 7 w 101"/>
                    <a:gd name="T5" fmla="*/ 6 h 50"/>
                    <a:gd name="T6" fmla="*/ 2 w 101"/>
                    <a:gd name="T7" fmla="*/ 4 h 50"/>
                    <a:gd name="T8" fmla="*/ 0 w 10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101" y="0"/>
                      </a:moveTo>
                      <a:lnTo>
                        <a:pt x="86" y="35"/>
                      </a:lnTo>
                      <a:lnTo>
                        <a:pt x="51" y="50"/>
                      </a:lnTo>
                      <a:lnTo>
                        <a:pt x="16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5" name="Freeform 138"/>
                <p:cNvSpPr>
                  <a:spLocks/>
                </p:cNvSpPr>
                <p:nvPr/>
              </p:nvSpPr>
              <p:spPr bwMode="auto">
                <a:xfrm>
                  <a:off x="1169" y="3177"/>
                  <a:ext cx="12" cy="6"/>
                </a:xfrm>
                <a:custGeom>
                  <a:avLst/>
                  <a:gdLst>
                    <a:gd name="T0" fmla="*/ 0 w 99"/>
                    <a:gd name="T1" fmla="*/ 6 h 50"/>
                    <a:gd name="T2" fmla="*/ 2 w 99"/>
                    <a:gd name="T3" fmla="*/ 2 h 50"/>
                    <a:gd name="T4" fmla="*/ 6 w 99"/>
                    <a:gd name="T5" fmla="*/ 0 h 50"/>
                    <a:gd name="T6" fmla="*/ 10 w 99"/>
                    <a:gd name="T7" fmla="*/ 2 h 50"/>
                    <a:gd name="T8" fmla="*/ 12 w 99"/>
                    <a:gd name="T9" fmla="*/ 6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0" y="50"/>
                      </a:moveTo>
                      <a:lnTo>
                        <a:pt x="14" y="15"/>
                      </a:lnTo>
                      <a:lnTo>
                        <a:pt x="49" y="0"/>
                      </a:lnTo>
                      <a:lnTo>
                        <a:pt x="85" y="15"/>
                      </a:lnTo>
                      <a:lnTo>
                        <a:pt x="99" y="5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6" name="Freeform 139"/>
                <p:cNvSpPr>
                  <a:spLocks/>
                </p:cNvSpPr>
                <p:nvPr/>
              </p:nvSpPr>
              <p:spPr bwMode="auto">
                <a:xfrm>
                  <a:off x="1169" y="3183"/>
                  <a:ext cx="12" cy="6"/>
                </a:xfrm>
                <a:custGeom>
                  <a:avLst/>
                  <a:gdLst>
                    <a:gd name="T0" fmla="*/ 12 w 99"/>
                    <a:gd name="T1" fmla="*/ 0 h 50"/>
                    <a:gd name="T2" fmla="*/ 10 w 99"/>
                    <a:gd name="T3" fmla="*/ 4 h 50"/>
                    <a:gd name="T4" fmla="*/ 6 w 99"/>
                    <a:gd name="T5" fmla="*/ 6 h 50"/>
                    <a:gd name="T6" fmla="*/ 2 w 99"/>
                    <a:gd name="T7" fmla="*/ 4 h 50"/>
                    <a:gd name="T8" fmla="*/ 0 w 99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99" y="0"/>
                      </a:moveTo>
                      <a:lnTo>
                        <a:pt x="85" y="35"/>
                      </a:lnTo>
                      <a:lnTo>
                        <a:pt x="49" y="50"/>
                      </a:lnTo>
                      <a:lnTo>
                        <a:pt x="14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7" name="Freeform 140"/>
                <p:cNvSpPr>
                  <a:spLocks/>
                </p:cNvSpPr>
                <p:nvPr/>
              </p:nvSpPr>
              <p:spPr bwMode="auto">
                <a:xfrm>
                  <a:off x="1095" y="3250"/>
                  <a:ext cx="13" cy="7"/>
                </a:xfrm>
                <a:custGeom>
                  <a:avLst/>
                  <a:gdLst>
                    <a:gd name="T0" fmla="*/ 0 w 101"/>
                    <a:gd name="T1" fmla="*/ 7 h 51"/>
                    <a:gd name="T2" fmla="*/ 2 w 101"/>
                    <a:gd name="T3" fmla="*/ 2 h 51"/>
                    <a:gd name="T4" fmla="*/ 7 w 101"/>
                    <a:gd name="T5" fmla="*/ 0 h 51"/>
                    <a:gd name="T6" fmla="*/ 11 w 101"/>
                    <a:gd name="T7" fmla="*/ 2 h 51"/>
                    <a:gd name="T8" fmla="*/ 13 w 101"/>
                    <a:gd name="T9" fmla="*/ 7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1">
                      <a:moveTo>
                        <a:pt x="0" y="51"/>
                      </a:moveTo>
                      <a:lnTo>
                        <a:pt x="16" y="15"/>
                      </a:lnTo>
                      <a:lnTo>
                        <a:pt x="51" y="0"/>
                      </a:lnTo>
                      <a:lnTo>
                        <a:pt x="86" y="15"/>
                      </a:lnTo>
                      <a:lnTo>
                        <a:pt x="101" y="51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8" name="Freeform 141"/>
                <p:cNvSpPr>
                  <a:spLocks/>
                </p:cNvSpPr>
                <p:nvPr/>
              </p:nvSpPr>
              <p:spPr bwMode="auto">
                <a:xfrm>
                  <a:off x="1095" y="3257"/>
                  <a:ext cx="13" cy="6"/>
                </a:xfrm>
                <a:custGeom>
                  <a:avLst/>
                  <a:gdLst>
                    <a:gd name="T0" fmla="*/ 13 w 101"/>
                    <a:gd name="T1" fmla="*/ 0 h 50"/>
                    <a:gd name="T2" fmla="*/ 11 w 101"/>
                    <a:gd name="T3" fmla="*/ 4 h 50"/>
                    <a:gd name="T4" fmla="*/ 7 w 101"/>
                    <a:gd name="T5" fmla="*/ 6 h 50"/>
                    <a:gd name="T6" fmla="*/ 2 w 101"/>
                    <a:gd name="T7" fmla="*/ 4 h 50"/>
                    <a:gd name="T8" fmla="*/ 0 w 10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101" y="0"/>
                      </a:moveTo>
                      <a:lnTo>
                        <a:pt x="86" y="35"/>
                      </a:lnTo>
                      <a:lnTo>
                        <a:pt x="51" y="50"/>
                      </a:lnTo>
                      <a:lnTo>
                        <a:pt x="16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299" name="Freeform 142"/>
                <p:cNvSpPr>
                  <a:spLocks/>
                </p:cNvSpPr>
                <p:nvPr/>
              </p:nvSpPr>
              <p:spPr bwMode="auto">
                <a:xfrm>
                  <a:off x="1169" y="3250"/>
                  <a:ext cx="12" cy="7"/>
                </a:xfrm>
                <a:custGeom>
                  <a:avLst/>
                  <a:gdLst>
                    <a:gd name="T0" fmla="*/ 0 w 99"/>
                    <a:gd name="T1" fmla="*/ 7 h 51"/>
                    <a:gd name="T2" fmla="*/ 2 w 99"/>
                    <a:gd name="T3" fmla="*/ 2 h 51"/>
                    <a:gd name="T4" fmla="*/ 6 w 99"/>
                    <a:gd name="T5" fmla="*/ 0 h 51"/>
                    <a:gd name="T6" fmla="*/ 10 w 99"/>
                    <a:gd name="T7" fmla="*/ 2 h 51"/>
                    <a:gd name="T8" fmla="*/ 12 w 99"/>
                    <a:gd name="T9" fmla="*/ 7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1">
                      <a:moveTo>
                        <a:pt x="0" y="51"/>
                      </a:moveTo>
                      <a:lnTo>
                        <a:pt x="14" y="15"/>
                      </a:lnTo>
                      <a:lnTo>
                        <a:pt x="49" y="0"/>
                      </a:lnTo>
                      <a:lnTo>
                        <a:pt x="85" y="15"/>
                      </a:lnTo>
                      <a:lnTo>
                        <a:pt x="99" y="51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0" name="Freeform 143"/>
                <p:cNvSpPr>
                  <a:spLocks/>
                </p:cNvSpPr>
                <p:nvPr/>
              </p:nvSpPr>
              <p:spPr bwMode="auto">
                <a:xfrm>
                  <a:off x="1169" y="3257"/>
                  <a:ext cx="12" cy="6"/>
                </a:xfrm>
                <a:custGeom>
                  <a:avLst/>
                  <a:gdLst>
                    <a:gd name="T0" fmla="*/ 12 w 99"/>
                    <a:gd name="T1" fmla="*/ 0 h 50"/>
                    <a:gd name="T2" fmla="*/ 10 w 99"/>
                    <a:gd name="T3" fmla="*/ 4 h 50"/>
                    <a:gd name="T4" fmla="*/ 6 w 99"/>
                    <a:gd name="T5" fmla="*/ 6 h 50"/>
                    <a:gd name="T6" fmla="*/ 2 w 99"/>
                    <a:gd name="T7" fmla="*/ 4 h 50"/>
                    <a:gd name="T8" fmla="*/ 0 w 99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99" y="0"/>
                      </a:moveTo>
                      <a:lnTo>
                        <a:pt x="85" y="35"/>
                      </a:lnTo>
                      <a:lnTo>
                        <a:pt x="49" y="50"/>
                      </a:lnTo>
                      <a:lnTo>
                        <a:pt x="14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1" name="Line 144"/>
                <p:cNvSpPr>
                  <a:spLocks noChangeShapeType="1"/>
                </p:cNvSpPr>
                <p:nvPr/>
              </p:nvSpPr>
              <p:spPr bwMode="auto">
                <a:xfrm>
                  <a:off x="1109" y="3291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2" name="Line 145"/>
                <p:cNvSpPr>
                  <a:spLocks noChangeShapeType="1"/>
                </p:cNvSpPr>
                <p:nvPr/>
              </p:nvSpPr>
              <p:spPr bwMode="auto">
                <a:xfrm>
                  <a:off x="1109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3" name="Freeform 146"/>
                <p:cNvSpPr>
                  <a:spLocks/>
                </p:cNvSpPr>
                <p:nvPr/>
              </p:nvSpPr>
              <p:spPr bwMode="auto">
                <a:xfrm>
                  <a:off x="1109" y="3291"/>
                  <a:ext cx="3" cy="2"/>
                </a:xfrm>
                <a:custGeom>
                  <a:avLst/>
                  <a:gdLst>
                    <a:gd name="T0" fmla="*/ 0 w 22"/>
                    <a:gd name="T1" fmla="*/ 0 h 22"/>
                    <a:gd name="T2" fmla="*/ 1 w 22"/>
                    <a:gd name="T3" fmla="*/ 1 h 22"/>
                    <a:gd name="T4" fmla="*/ 3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7" y="1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4" name="Line 147"/>
                <p:cNvSpPr>
                  <a:spLocks noChangeShapeType="1"/>
                </p:cNvSpPr>
                <p:nvPr/>
              </p:nvSpPr>
              <p:spPr bwMode="auto">
                <a:xfrm>
                  <a:off x="1112" y="3293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5" name="Freeform 148"/>
                <p:cNvSpPr>
                  <a:spLocks/>
                </p:cNvSpPr>
                <p:nvPr/>
              </p:nvSpPr>
              <p:spPr bwMode="auto">
                <a:xfrm>
                  <a:off x="1165" y="3291"/>
                  <a:ext cx="3" cy="2"/>
                </a:xfrm>
                <a:custGeom>
                  <a:avLst/>
                  <a:gdLst>
                    <a:gd name="T0" fmla="*/ 0 w 22"/>
                    <a:gd name="T1" fmla="*/ 2 h 22"/>
                    <a:gd name="T2" fmla="*/ 2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6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168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7" name="Freeform 150"/>
                <p:cNvSpPr>
                  <a:spLocks/>
                </p:cNvSpPr>
                <p:nvPr/>
              </p:nvSpPr>
              <p:spPr bwMode="auto">
                <a:xfrm>
                  <a:off x="1166" y="3285"/>
                  <a:ext cx="2" cy="2"/>
                </a:xfrm>
                <a:custGeom>
                  <a:avLst/>
                  <a:gdLst>
                    <a:gd name="T0" fmla="*/ 2 w 14"/>
                    <a:gd name="T1" fmla="*/ 2 h 15"/>
                    <a:gd name="T2" fmla="*/ 1 w 14"/>
                    <a:gd name="T3" fmla="*/ 1 h 15"/>
                    <a:gd name="T4" fmla="*/ 0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15"/>
                      </a:moveTo>
                      <a:lnTo>
                        <a:pt x="1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8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1159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09" name="Freeform 152"/>
                <p:cNvSpPr>
                  <a:spLocks/>
                </p:cNvSpPr>
                <p:nvPr/>
              </p:nvSpPr>
              <p:spPr bwMode="auto">
                <a:xfrm>
                  <a:off x="1157" y="3283"/>
                  <a:ext cx="2" cy="2"/>
                </a:xfrm>
                <a:custGeom>
                  <a:avLst/>
                  <a:gdLst>
                    <a:gd name="T0" fmla="*/ 2 w 15"/>
                    <a:gd name="T1" fmla="*/ 2 h 15"/>
                    <a:gd name="T2" fmla="*/ 1 w 15"/>
                    <a:gd name="T3" fmla="*/ 2 h 15"/>
                    <a:gd name="T4" fmla="*/ 0 w 15"/>
                    <a:gd name="T5" fmla="*/ 1 h 15"/>
                    <a:gd name="T6" fmla="*/ 0 w 15"/>
                    <a:gd name="T7" fmla="*/ 0 h 15"/>
                    <a:gd name="T8" fmla="*/ 0 w 15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5" y="15"/>
                      </a:moveTo>
                      <a:lnTo>
                        <a:pt x="8" y="14"/>
                      </a:lnTo>
                      <a:lnTo>
                        <a:pt x="3" y="9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0" name="Freeform 153"/>
                <p:cNvSpPr>
                  <a:spLocks/>
                </p:cNvSpPr>
                <p:nvPr/>
              </p:nvSpPr>
              <p:spPr bwMode="auto">
                <a:xfrm>
                  <a:off x="1157" y="3282"/>
                  <a:ext cx="0" cy="1"/>
                </a:xfrm>
                <a:custGeom>
                  <a:avLst/>
                  <a:gdLst>
                    <a:gd name="T0" fmla="*/ 0 w 3"/>
                    <a:gd name="T1" fmla="*/ 1 h 10"/>
                    <a:gd name="T2" fmla="*/ 0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1" y="4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1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1157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2" name="Freeform 155"/>
                <p:cNvSpPr>
                  <a:spLocks/>
                </p:cNvSpPr>
                <p:nvPr/>
              </p:nvSpPr>
              <p:spPr bwMode="auto">
                <a:xfrm>
                  <a:off x="1167" y="3271"/>
                  <a:ext cx="4" cy="1"/>
                </a:xfrm>
                <a:custGeom>
                  <a:avLst/>
                  <a:gdLst>
                    <a:gd name="T0" fmla="*/ 0 w 34"/>
                    <a:gd name="T1" fmla="*/ 1 h 12"/>
                    <a:gd name="T2" fmla="*/ 3 w 34"/>
                    <a:gd name="T3" fmla="*/ 0 h 12"/>
                    <a:gd name="T4" fmla="*/ 4 w 34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0" y="12"/>
                      </a:moveTo>
                      <a:lnTo>
                        <a:pt x="26" y="1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3" name="Line 156"/>
                <p:cNvSpPr>
                  <a:spLocks noChangeShapeType="1"/>
                </p:cNvSpPr>
                <p:nvPr/>
              </p:nvSpPr>
              <p:spPr bwMode="auto">
                <a:xfrm>
                  <a:off x="1171" y="3271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4" name="Freeform 157"/>
                <p:cNvSpPr>
                  <a:spLocks/>
                </p:cNvSpPr>
                <p:nvPr/>
              </p:nvSpPr>
              <p:spPr bwMode="auto">
                <a:xfrm>
                  <a:off x="1179" y="3271"/>
                  <a:ext cx="4" cy="1"/>
                </a:xfrm>
                <a:custGeom>
                  <a:avLst/>
                  <a:gdLst>
                    <a:gd name="T0" fmla="*/ 0 w 36"/>
                    <a:gd name="T1" fmla="*/ 0 h 12"/>
                    <a:gd name="T2" fmla="*/ 3 w 36"/>
                    <a:gd name="T3" fmla="*/ 1 h 12"/>
                    <a:gd name="T4" fmla="*/ 4 w 36"/>
                    <a:gd name="T5" fmla="*/ 1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0"/>
                      </a:moveTo>
                      <a:lnTo>
                        <a:pt x="29" y="7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5" name="Line 158"/>
                <p:cNvSpPr>
                  <a:spLocks noChangeShapeType="1"/>
                </p:cNvSpPr>
                <p:nvPr/>
              </p:nvSpPr>
              <p:spPr bwMode="auto">
                <a:xfrm>
                  <a:off x="1183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6" name="Freeform 159"/>
                <p:cNvSpPr>
                  <a:spLocks/>
                </p:cNvSpPr>
                <p:nvPr/>
              </p:nvSpPr>
              <p:spPr bwMode="auto">
                <a:xfrm>
                  <a:off x="1193" y="3282"/>
                  <a:ext cx="0" cy="1"/>
                </a:xfrm>
                <a:custGeom>
                  <a:avLst/>
                  <a:gdLst>
                    <a:gd name="T0" fmla="*/ 0 w 3"/>
                    <a:gd name="T1" fmla="*/ 0 h 10"/>
                    <a:gd name="T2" fmla="*/ 1 w 3"/>
                    <a:gd name="T3" fmla="*/ 1 h 10"/>
                    <a:gd name="T4" fmla="*/ 1 w 3"/>
                    <a:gd name="T5" fmla="*/ 1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3" y="8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7" name="Freeform 160"/>
                <p:cNvSpPr>
                  <a:spLocks/>
                </p:cNvSpPr>
                <p:nvPr/>
              </p:nvSpPr>
              <p:spPr bwMode="auto">
                <a:xfrm>
                  <a:off x="1191" y="3283"/>
                  <a:ext cx="2" cy="2"/>
                </a:xfrm>
                <a:custGeom>
                  <a:avLst/>
                  <a:gdLst>
                    <a:gd name="T0" fmla="*/ 2 w 16"/>
                    <a:gd name="T1" fmla="*/ 0 h 15"/>
                    <a:gd name="T2" fmla="*/ 2 w 16"/>
                    <a:gd name="T3" fmla="*/ 1 h 15"/>
                    <a:gd name="T4" fmla="*/ 1 w 16"/>
                    <a:gd name="T5" fmla="*/ 2 h 15"/>
                    <a:gd name="T6" fmla="*/ 1 w 16"/>
                    <a:gd name="T7" fmla="*/ 2 h 15"/>
                    <a:gd name="T8" fmla="*/ 0 w 16"/>
                    <a:gd name="T9" fmla="*/ 2 h 15"/>
                    <a:gd name="T10" fmla="*/ 0 w 16"/>
                    <a:gd name="T11" fmla="*/ 2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5">
                      <a:moveTo>
                        <a:pt x="16" y="0"/>
                      </a:move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7" y="14"/>
                      </a:lnTo>
                      <a:lnTo>
                        <a:pt x="3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8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1184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19" name="Freeform 162"/>
                <p:cNvSpPr>
                  <a:spLocks/>
                </p:cNvSpPr>
                <p:nvPr/>
              </p:nvSpPr>
              <p:spPr bwMode="auto">
                <a:xfrm>
                  <a:off x="1182" y="3285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0" name="Line 163"/>
                <p:cNvSpPr>
                  <a:spLocks noChangeShapeType="1"/>
                </p:cNvSpPr>
                <p:nvPr/>
              </p:nvSpPr>
              <p:spPr bwMode="auto">
                <a:xfrm>
                  <a:off x="1182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1" name="Freeform 164"/>
                <p:cNvSpPr>
                  <a:spLocks/>
                </p:cNvSpPr>
                <p:nvPr/>
              </p:nvSpPr>
              <p:spPr bwMode="auto">
                <a:xfrm>
                  <a:off x="1182" y="3291"/>
                  <a:ext cx="3" cy="2"/>
                </a:xfrm>
                <a:custGeom>
                  <a:avLst/>
                  <a:gdLst>
                    <a:gd name="T0" fmla="*/ 0 w 22"/>
                    <a:gd name="T1" fmla="*/ 0 h 22"/>
                    <a:gd name="T2" fmla="*/ 1 w 22"/>
                    <a:gd name="T3" fmla="*/ 1 h 22"/>
                    <a:gd name="T4" fmla="*/ 3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6" y="1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2" name="Line 165"/>
                <p:cNvSpPr>
                  <a:spLocks noChangeShapeType="1"/>
                </p:cNvSpPr>
                <p:nvPr/>
              </p:nvSpPr>
              <p:spPr bwMode="auto">
                <a:xfrm>
                  <a:off x="1185" y="3293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3" name="Freeform 166"/>
                <p:cNvSpPr>
                  <a:spLocks/>
                </p:cNvSpPr>
                <p:nvPr/>
              </p:nvSpPr>
              <p:spPr bwMode="auto">
                <a:xfrm>
                  <a:off x="1204" y="3286"/>
                  <a:ext cx="8" cy="7"/>
                </a:xfrm>
                <a:custGeom>
                  <a:avLst/>
                  <a:gdLst>
                    <a:gd name="T0" fmla="*/ 0 w 58"/>
                    <a:gd name="T1" fmla="*/ 7 h 59"/>
                    <a:gd name="T2" fmla="*/ 6 w 58"/>
                    <a:gd name="T3" fmla="*/ 5 h 59"/>
                    <a:gd name="T4" fmla="*/ 8 w 58"/>
                    <a:gd name="T5" fmla="*/ 0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9">
                      <a:moveTo>
                        <a:pt x="0" y="59"/>
                      </a:moveTo>
                      <a:lnTo>
                        <a:pt x="41" y="42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4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212" y="3267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5" name="Freeform 168"/>
                <p:cNvSpPr>
                  <a:spLocks/>
                </p:cNvSpPr>
                <p:nvPr/>
              </p:nvSpPr>
              <p:spPr bwMode="auto">
                <a:xfrm>
                  <a:off x="1209" y="3264"/>
                  <a:ext cx="3" cy="3"/>
                </a:xfrm>
                <a:custGeom>
                  <a:avLst/>
                  <a:gdLst>
                    <a:gd name="T0" fmla="*/ 3 w 22"/>
                    <a:gd name="T1" fmla="*/ 3 h 22"/>
                    <a:gd name="T2" fmla="*/ 2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16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6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1205" y="3264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7" name="Freeform 170"/>
                <p:cNvSpPr>
                  <a:spLocks/>
                </p:cNvSpPr>
                <p:nvPr/>
              </p:nvSpPr>
              <p:spPr bwMode="auto">
                <a:xfrm>
                  <a:off x="1203" y="3264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8" name="Line 171"/>
                <p:cNvSpPr>
                  <a:spLocks noChangeShapeType="1"/>
                </p:cNvSpPr>
                <p:nvPr/>
              </p:nvSpPr>
              <p:spPr bwMode="auto">
                <a:xfrm>
                  <a:off x="1203" y="3266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29" name="Freeform 172"/>
                <p:cNvSpPr>
                  <a:spLocks/>
                </p:cNvSpPr>
                <p:nvPr/>
              </p:nvSpPr>
              <p:spPr bwMode="auto">
                <a:xfrm>
                  <a:off x="1200" y="3273"/>
                  <a:ext cx="3" cy="2"/>
                </a:xfrm>
                <a:custGeom>
                  <a:avLst/>
                  <a:gdLst>
                    <a:gd name="T0" fmla="*/ 3 w 26"/>
                    <a:gd name="T1" fmla="*/ 0 h 17"/>
                    <a:gd name="T2" fmla="*/ 3 w 26"/>
                    <a:gd name="T3" fmla="*/ 1 h 17"/>
                    <a:gd name="T4" fmla="*/ 2 w 26"/>
                    <a:gd name="T5" fmla="*/ 2 h 17"/>
                    <a:gd name="T6" fmla="*/ 1 w 26"/>
                    <a:gd name="T7" fmla="*/ 2 h 17"/>
                    <a:gd name="T8" fmla="*/ 1 w 26"/>
                    <a:gd name="T9" fmla="*/ 2 h 17"/>
                    <a:gd name="T10" fmla="*/ 0 w 26"/>
                    <a:gd name="T11" fmla="*/ 2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26" y="0"/>
                      </a:moveTo>
                      <a:lnTo>
                        <a:pt x="24" y="8"/>
                      </a:lnTo>
                      <a:lnTo>
                        <a:pt x="19" y="14"/>
                      </a:lnTo>
                      <a:lnTo>
                        <a:pt x="12" y="17"/>
                      </a:lnTo>
                      <a:lnTo>
                        <a:pt x="5" y="16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0" name="Line 173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32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1" name="Freeform 174"/>
                <p:cNvSpPr>
                  <a:spLocks/>
                </p:cNvSpPr>
                <p:nvPr/>
              </p:nvSpPr>
              <p:spPr bwMode="auto">
                <a:xfrm>
                  <a:off x="1189" y="3261"/>
                  <a:ext cx="2" cy="4"/>
                </a:xfrm>
                <a:custGeom>
                  <a:avLst/>
                  <a:gdLst>
                    <a:gd name="T0" fmla="*/ 2 w 12"/>
                    <a:gd name="T1" fmla="*/ 4 h 35"/>
                    <a:gd name="T2" fmla="*/ 0 w 12"/>
                    <a:gd name="T3" fmla="*/ 1 h 35"/>
                    <a:gd name="T4" fmla="*/ 0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35"/>
                      </a:moveTo>
                      <a:lnTo>
                        <a:pt x="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2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189" y="3253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3" name="Freeform 176"/>
                <p:cNvSpPr>
                  <a:spLocks/>
                </p:cNvSpPr>
                <p:nvPr/>
              </p:nvSpPr>
              <p:spPr bwMode="auto">
                <a:xfrm>
                  <a:off x="1189" y="3248"/>
                  <a:ext cx="2" cy="5"/>
                </a:xfrm>
                <a:custGeom>
                  <a:avLst/>
                  <a:gdLst>
                    <a:gd name="T0" fmla="*/ 0 w 12"/>
                    <a:gd name="T1" fmla="*/ 5 h 35"/>
                    <a:gd name="T2" fmla="*/ 1 w 12"/>
                    <a:gd name="T3" fmla="*/ 1 h 35"/>
                    <a:gd name="T4" fmla="*/ 2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lnTo>
                        <a:pt x="7" y="7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4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191" y="3239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5" name="Freeform 178"/>
                <p:cNvSpPr>
                  <a:spLocks/>
                </p:cNvSpPr>
                <p:nvPr/>
              </p:nvSpPr>
              <p:spPr bwMode="auto">
                <a:xfrm>
                  <a:off x="1200" y="3238"/>
                  <a:ext cx="3" cy="2"/>
                </a:xfrm>
                <a:custGeom>
                  <a:avLst/>
                  <a:gdLst>
                    <a:gd name="T0" fmla="*/ 0 w 26"/>
                    <a:gd name="T1" fmla="*/ 0 h 17"/>
                    <a:gd name="T2" fmla="*/ 1 w 26"/>
                    <a:gd name="T3" fmla="*/ 0 h 17"/>
                    <a:gd name="T4" fmla="*/ 2 w 26"/>
                    <a:gd name="T5" fmla="*/ 0 h 17"/>
                    <a:gd name="T6" fmla="*/ 2 w 26"/>
                    <a:gd name="T7" fmla="*/ 0 h 17"/>
                    <a:gd name="T8" fmla="*/ 3 w 26"/>
                    <a:gd name="T9" fmla="*/ 1 h 17"/>
                    <a:gd name="T10" fmla="*/ 3 w 26"/>
                    <a:gd name="T11" fmla="*/ 2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1" y="4"/>
                      </a:lnTo>
                      <a:lnTo>
                        <a:pt x="25" y="11"/>
                      </a:lnTo>
                      <a:lnTo>
                        <a:pt x="26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6" name="Line 179"/>
                <p:cNvSpPr>
                  <a:spLocks noChangeShapeType="1"/>
                </p:cNvSpPr>
                <p:nvPr/>
              </p:nvSpPr>
              <p:spPr bwMode="auto">
                <a:xfrm>
                  <a:off x="1203" y="3240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7" name="Freeform 180"/>
                <p:cNvSpPr>
                  <a:spLocks/>
                </p:cNvSpPr>
                <p:nvPr/>
              </p:nvSpPr>
              <p:spPr bwMode="auto">
                <a:xfrm>
                  <a:off x="1203" y="3247"/>
                  <a:ext cx="2" cy="2"/>
                </a:xfrm>
                <a:custGeom>
                  <a:avLst/>
                  <a:gdLst>
                    <a:gd name="T0" fmla="*/ 0 w 14"/>
                    <a:gd name="T1" fmla="*/ 0 h 15"/>
                    <a:gd name="T2" fmla="*/ 1 w 14"/>
                    <a:gd name="T3" fmla="*/ 1 h 15"/>
                    <a:gd name="T4" fmla="*/ 2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8" name="Line 181"/>
                <p:cNvSpPr>
                  <a:spLocks noChangeShapeType="1"/>
                </p:cNvSpPr>
                <p:nvPr/>
              </p:nvSpPr>
              <p:spPr bwMode="auto">
                <a:xfrm>
                  <a:off x="1205" y="3249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39" name="Freeform 182"/>
                <p:cNvSpPr>
                  <a:spLocks/>
                </p:cNvSpPr>
                <p:nvPr/>
              </p:nvSpPr>
              <p:spPr bwMode="auto">
                <a:xfrm>
                  <a:off x="1209" y="32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2 w 22"/>
                    <a:gd name="T3" fmla="*/ 2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5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0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212" y="3193"/>
                  <a:ext cx="0" cy="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1" name="Freeform 184"/>
                <p:cNvSpPr>
                  <a:spLocks/>
                </p:cNvSpPr>
                <p:nvPr/>
              </p:nvSpPr>
              <p:spPr bwMode="auto">
                <a:xfrm>
                  <a:off x="1209" y="3190"/>
                  <a:ext cx="3" cy="3"/>
                </a:xfrm>
                <a:custGeom>
                  <a:avLst/>
                  <a:gdLst>
                    <a:gd name="T0" fmla="*/ 3 w 22"/>
                    <a:gd name="T1" fmla="*/ 3 h 22"/>
                    <a:gd name="T2" fmla="*/ 2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16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2" name="Line 185"/>
                <p:cNvSpPr>
                  <a:spLocks noChangeShapeType="1"/>
                </p:cNvSpPr>
                <p:nvPr/>
              </p:nvSpPr>
              <p:spPr bwMode="auto">
                <a:xfrm flipH="1">
                  <a:off x="1205" y="3190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3" name="Freeform 186"/>
                <p:cNvSpPr>
                  <a:spLocks/>
                </p:cNvSpPr>
                <p:nvPr/>
              </p:nvSpPr>
              <p:spPr bwMode="auto">
                <a:xfrm>
                  <a:off x="1203" y="3190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4" name="Line 187"/>
                <p:cNvSpPr>
                  <a:spLocks noChangeShapeType="1"/>
                </p:cNvSpPr>
                <p:nvPr/>
              </p:nvSpPr>
              <p:spPr bwMode="auto">
                <a:xfrm>
                  <a:off x="1203" y="3192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5" name="Freeform 188"/>
                <p:cNvSpPr>
                  <a:spLocks/>
                </p:cNvSpPr>
                <p:nvPr/>
              </p:nvSpPr>
              <p:spPr bwMode="auto">
                <a:xfrm>
                  <a:off x="1200" y="3199"/>
                  <a:ext cx="3" cy="2"/>
                </a:xfrm>
                <a:custGeom>
                  <a:avLst/>
                  <a:gdLst>
                    <a:gd name="T0" fmla="*/ 3 w 26"/>
                    <a:gd name="T1" fmla="*/ 0 h 16"/>
                    <a:gd name="T2" fmla="*/ 3 w 26"/>
                    <a:gd name="T3" fmla="*/ 1 h 16"/>
                    <a:gd name="T4" fmla="*/ 2 w 26"/>
                    <a:gd name="T5" fmla="*/ 2 h 16"/>
                    <a:gd name="T6" fmla="*/ 1 w 26"/>
                    <a:gd name="T7" fmla="*/ 2 h 16"/>
                    <a:gd name="T8" fmla="*/ 1 w 26"/>
                    <a:gd name="T9" fmla="*/ 2 h 16"/>
                    <a:gd name="T10" fmla="*/ 0 w 2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26" y="0"/>
                      </a:moveTo>
                      <a:lnTo>
                        <a:pt x="24" y="7"/>
                      </a:lnTo>
                      <a:lnTo>
                        <a:pt x="19" y="13"/>
                      </a:lnTo>
                      <a:lnTo>
                        <a:pt x="12" y="16"/>
                      </a:lnTo>
                      <a:lnTo>
                        <a:pt x="5" y="15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6" name="Line 1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3191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7" name="Freeform 190"/>
                <p:cNvSpPr>
                  <a:spLocks/>
                </p:cNvSpPr>
                <p:nvPr/>
              </p:nvSpPr>
              <p:spPr bwMode="auto">
                <a:xfrm>
                  <a:off x="1189" y="3187"/>
                  <a:ext cx="2" cy="4"/>
                </a:xfrm>
                <a:custGeom>
                  <a:avLst/>
                  <a:gdLst>
                    <a:gd name="T0" fmla="*/ 2 w 12"/>
                    <a:gd name="T1" fmla="*/ 4 h 36"/>
                    <a:gd name="T2" fmla="*/ 0 w 12"/>
                    <a:gd name="T3" fmla="*/ 1 h 36"/>
                    <a:gd name="T4" fmla="*/ 0 w 12"/>
                    <a:gd name="T5" fmla="*/ 0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12" y="36"/>
                      </a:moveTo>
                      <a:lnTo>
                        <a:pt x="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8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189" y="3179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49" name="Freeform 192"/>
                <p:cNvSpPr>
                  <a:spLocks/>
                </p:cNvSpPr>
                <p:nvPr/>
              </p:nvSpPr>
              <p:spPr bwMode="auto">
                <a:xfrm>
                  <a:off x="1189" y="3175"/>
                  <a:ext cx="2" cy="4"/>
                </a:xfrm>
                <a:custGeom>
                  <a:avLst/>
                  <a:gdLst>
                    <a:gd name="T0" fmla="*/ 0 w 12"/>
                    <a:gd name="T1" fmla="*/ 4 h 35"/>
                    <a:gd name="T2" fmla="*/ 1 w 12"/>
                    <a:gd name="T3" fmla="*/ 1 h 35"/>
                    <a:gd name="T4" fmla="*/ 2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lnTo>
                        <a:pt x="7" y="7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0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191" y="31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1" name="Freeform 194"/>
                <p:cNvSpPr>
                  <a:spLocks/>
                </p:cNvSpPr>
                <p:nvPr/>
              </p:nvSpPr>
              <p:spPr bwMode="auto">
                <a:xfrm>
                  <a:off x="1200" y="3165"/>
                  <a:ext cx="3" cy="2"/>
                </a:xfrm>
                <a:custGeom>
                  <a:avLst/>
                  <a:gdLst>
                    <a:gd name="T0" fmla="*/ 0 w 26"/>
                    <a:gd name="T1" fmla="*/ 0 h 16"/>
                    <a:gd name="T2" fmla="*/ 1 w 26"/>
                    <a:gd name="T3" fmla="*/ 0 h 16"/>
                    <a:gd name="T4" fmla="*/ 2 w 26"/>
                    <a:gd name="T5" fmla="*/ 0 h 16"/>
                    <a:gd name="T6" fmla="*/ 2 w 26"/>
                    <a:gd name="T7" fmla="*/ 1 h 16"/>
                    <a:gd name="T8" fmla="*/ 3 w 26"/>
                    <a:gd name="T9" fmla="*/ 1 h 16"/>
                    <a:gd name="T10" fmla="*/ 3 w 2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1" y="4"/>
                      </a:lnTo>
                      <a:lnTo>
                        <a:pt x="25" y="11"/>
                      </a:lnTo>
                      <a:lnTo>
                        <a:pt x="26" y="16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2" name="Line 195"/>
                <p:cNvSpPr>
                  <a:spLocks noChangeShapeType="1"/>
                </p:cNvSpPr>
                <p:nvPr/>
              </p:nvSpPr>
              <p:spPr bwMode="auto">
                <a:xfrm>
                  <a:off x="1203" y="3167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3" name="Freeform 196"/>
                <p:cNvSpPr>
                  <a:spLocks/>
                </p:cNvSpPr>
                <p:nvPr/>
              </p:nvSpPr>
              <p:spPr bwMode="auto">
                <a:xfrm>
                  <a:off x="1203" y="3174"/>
                  <a:ext cx="2" cy="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 h 14"/>
                    <a:gd name="T4" fmla="*/ 2 w 14"/>
                    <a:gd name="T5" fmla="*/ 2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4" name="Line 197"/>
                <p:cNvSpPr>
                  <a:spLocks noChangeShapeType="1"/>
                </p:cNvSpPr>
                <p:nvPr/>
              </p:nvSpPr>
              <p:spPr bwMode="auto">
                <a:xfrm>
                  <a:off x="1205" y="3176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5" name="Freeform 198"/>
                <p:cNvSpPr>
                  <a:spLocks/>
                </p:cNvSpPr>
                <p:nvPr/>
              </p:nvSpPr>
              <p:spPr bwMode="auto">
                <a:xfrm>
                  <a:off x="1209" y="3173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2 w 22"/>
                    <a:gd name="T3" fmla="*/ 2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6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212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7" name="Freeform 200"/>
                <p:cNvSpPr>
                  <a:spLocks/>
                </p:cNvSpPr>
                <p:nvPr/>
              </p:nvSpPr>
              <p:spPr bwMode="auto">
                <a:xfrm>
                  <a:off x="1204" y="3146"/>
                  <a:ext cx="8" cy="8"/>
                </a:xfrm>
                <a:custGeom>
                  <a:avLst/>
                  <a:gdLst>
                    <a:gd name="T0" fmla="*/ 8 w 58"/>
                    <a:gd name="T1" fmla="*/ 8 h 58"/>
                    <a:gd name="T2" fmla="*/ 6 w 58"/>
                    <a:gd name="T3" fmla="*/ 2 h 58"/>
                    <a:gd name="T4" fmla="*/ 0 w 58"/>
                    <a:gd name="T5" fmla="*/ 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8">
                      <a:moveTo>
                        <a:pt x="58" y="58"/>
                      </a:moveTo>
                      <a:lnTo>
                        <a:pt x="41" y="1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8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1185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59" name="Freeform 202"/>
                <p:cNvSpPr>
                  <a:spLocks/>
                </p:cNvSpPr>
                <p:nvPr/>
              </p:nvSpPr>
              <p:spPr bwMode="auto">
                <a:xfrm>
                  <a:off x="1182" y="3146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1 w 22"/>
                    <a:gd name="T3" fmla="*/ 1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6" y="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60" name="Line 203"/>
                <p:cNvSpPr>
                  <a:spLocks noChangeShapeType="1"/>
                </p:cNvSpPr>
                <p:nvPr/>
              </p:nvSpPr>
              <p:spPr bwMode="auto">
                <a:xfrm>
                  <a:off x="1182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61" name="Freeform 204"/>
                <p:cNvSpPr>
                  <a:spLocks/>
                </p:cNvSpPr>
                <p:nvPr/>
              </p:nvSpPr>
              <p:spPr bwMode="auto">
                <a:xfrm>
                  <a:off x="1182" y="3153"/>
                  <a:ext cx="2" cy="1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 h 14"/>
                    <a:gd name="T4" fmla="*/ 2 w 14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362" name="Line 205"/>
                <p:cNvSpPr>
                  <a:spLocks noChangeShapeType="1"/>
                </p:cNvSpPr>
                <p:nvPr/>
              </p:nvSpPr>
              <p:spPr bwMode="auto">
                <a:xfrm>
                  <a:off x="1184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sp>
            <p:nvSpPr>
              <p:cNvPr id="2110" name="Line 206"/>
              <p:cNvSpPr>
                <a:spLocks noChangeShapeType="1"/>
              </p:cNvSpPr>
              <p:nvPr/>
            </p:nvSpPr>
            <p:spPr bwMode="auto">
              <a:xfrm>
                <a:off x="1367" y="4109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1" name="Freeform 207"/>
              <p:cNvSpPr>
                <a:spLocks/>
              </p:cNvSpPr>
              <p:nvPr/>
            </p:nvSpPr>
            <p:spPr bwMode="auto">
              <a:xfrm>
                <a:off x="1365" y="4109"/>
                <a:ext cx="2" cy="2"/>
              </a:xfrm>
              <a:custGeom>
                <a:avLst/>
                <a:gdLst>
                  <a:gd name="T0" fmla="*/ 0 w 15"/>
                  <a:gd name="T1" fmla="*/ 2 h 15"/>
                  <a:gd name="T2" fmla="*/ 1 w 15"/>
                  <a:gd name="T3" fmla="*/ 1 h 15"/>
                  <a:gd name="T4" fmla="*/ 2 w 15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5" y="5"/>
                    </a:lnTo>
                    <a:lnTo>
                      <a:pt x="15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2" name="Line 208"/>
              <p:cNvSpPr>
                <a:spLocks noChangeShapeType="1"/>
              </p:cNvSpPr>
              <p:nvPr/>
            </p:nvSpPr>
            <p:spPr bwMode="auto">
              <a:xfrm>
                <a:off x="1365" y="4111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3" name="Freeform 209"/>
              <p:cNvSpPr>
                <a:spLocks/>
              </p:cNvSpPr>
              <p:nvPr/>
            </p:nvSpPr>
            <p:spPr bwMode="auto">
              <a:xfrm>
                <a:off x="1365" y="4109"/>
                <a:ext cx="2" cy="2"/>
              </a:xfrm>
              <a:custGeom>
                <a:avLst/>
                <a:gdLst>
                  <a:gd name="T0" fmla="*/ 2 w 15"/>
                  <a:gd name="T1" fmla="*/ 0 h 15"/>
                  <a:gd name="T2" fmla="*/ 1 w 15"/>
                  <a:gd name="T3" fmla="*/ 1 h 15"/>
                  <a:gd name="T4" fmla="*/ 0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5" y="5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4" name="Line 210"/>
              <p:cNvSpPr>
                <a:spLocks noChangeShapeType="1"/>
              </p:cNvSpPr>
              <p:nvPr/>
            </p:nvSpPr>
            <p:spPr bwMode="auto">
              <a:xfrm>
                <a:off x="1375" y="4109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5" name="Line 211"/>
              <p:cNvSpPr>
                <a:spLocks noChangeShapeType="1"/>
              </p:cNvSpPr>
              <p:nvPr/>
            </p:nvSpPr>
            <p:spPr bwMode="auto">
              <a:xfrm>
                <a:off x="1367" y="4109"/>
                <a:ext cx="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6" name="Line 212"/>
              <p:cNvSpPr>
                <a:spLocks noChangeShapeType="1"/>
              </p:cNvSpPr>
              <p:nvPr/>
            </p:nvSpPr>
            <p:spPr bwMode="auto">
              <a:xfrm flipH="1">
                <a:off x="1367" y="4109"/>
                <a:ext cx="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7" name="Freeform 213"/>
              <p:cNvSpPr>
                <a:spLocks/>
              </p:cNvSpPr>
              <p:nvPr/>
            </p:nvSpPr>
            <p:spPr bwMode="auto">
              <a:xfrm>
                <a:off x="1375" y="4107"/>
                <a:ext cx="2" cy="2"/>
              </a:xfrm>
              <a:custGeom>
                <a:avLst/>
                <a:gdLst>
                  <a:gd name="T0" fmla="*/ 0 w 16"/>
                  <a:gd name="T1" fmla="*/ 2 h 15"/>
                  <a:gd name="T2" fmla="*/ 1 w 16"/>
                  <a:gd name="T3" fmla="*/ 2 h 15"/>
                  <a:gd name="T4" fmla="*/ 2 w 16"/>
                  <a:gd name="T5" fmla="*/ 1 h 15"/>
                  <a:gd name="T6" fmla="*/ 2 w 16"/>
                  <a:gd name="T7" fmla="*/ 0 h 15"/>
                  <a:gd name="T8" fmla="*/ 2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15"/>
                    </a:moveTo>
                    <a:lnTo>
                      <a:pt x="7" y="14"/>
                    </a:lnTo>
                    <a:lnTo>
                      <a:pt x="13" y="9"/>
                    </a:lnTo>
                    <a:lnTo>
                      <a:pt x="16" y="2"/>
                    </a:lnTo>
                    <a:lnTo>
                      <a:pt x="16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8" name="Freeform 214"/>
              <p:cNvSpPr>
                <a:spLocks/>
              </p:cNvSpPr>
              <p:nvPr/>
            </p:nvSpPr>
            <p:spPr bwMode="auto">
              <a:xfrm>
                <a:off x="1376" y="4105"/>
                <a:ext cx="1" cy="2"/>
              </a:xfrm>
              <a:custGeom>
                <a:avLst/>
                <a:gdLst>
                  <a:gd name="T0" fmla="*/ 1 w 3"/>
                  <a:gd name="T1" fmla="*/ 2 h 10"/>
                  <a:gd name="T2" fmla="*/ 1 w 3"/>
                  <a:gd name="T3" fmla="*/ 1 h 10"/>
                  <a:gd name="T4" fmla="*/ 0 w 3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10"/>
                    </a:move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19" name="Line 215"/>
              <p:cNvSpPr>
                <a:spLocks noChangeShapeType="1"/>
              </p:cNvSpPr>
              <p:nvPr/>
            </p:nvSpPr>
            <p:spPr bwMode="auto">
              <a:xfrm flipH="1" flipV="1">
                <a:off x="1366" y="4094"/>
                <a:ext cx="10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0" name="Freeform 216"/>
              <p:cNvSpPr>
                <a:spLocks/>
              </p:cNvSpPr>
              <p:nvPr/>
            </p:nvSpPr>
            <p:spPr bwMode="auto">
              <a:xfrm>
                <a:off x="1362" y="4093"/>
                <a:ext cx="4" cy="1"/>
              </a:xfrm>
              <a:custGeom>
                <a:avLst/>
                <a:gdLst>
                  <a:gd name="T0" fmla="*/ 4 w 35"/>
                  <a:gd name="T1" fmla="*/ 1 h 12"/>
                  <a:gd name="T2" fmla="*/ 1 w 35"/>
                  <a:gd name="T3" fmla="*/ 0 h 12"/>
                  <a:gd name="T4" fmla="*/ 0 w 35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" h="12">
                    <a:moveTo>
                      <a:pt x="35" y="12"/>
                    </a:moveTo>
                    <a:lnTo>
                      <a:pt x="9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1" name="Line 217"/>
              <p:cNvSpPr>
                <a:spLocks noChangeShapeType="1"/>
              </p:cNvSpPr>
              <p:nvPr/>
            </p:nvSpPr>
            <p:spPr bwMode="auto">
              <a:xfrm flipH="1">
                <a:off x="1352" y="4093"/>
                <a:ext cx="1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2" name="Freeform 218"/>
              <p:cNvSpPr>
                <a:spLocks/>
              </p:cNvSpPr>
              <p:nvPr/>
            </p:nvSpPr>
            <p:spPr bwMode="auto">
              <a:xfrm>
                <a:off x="1347" y="4093"/>
                <a:ext cx="5" cy="1"/>
              </a:xfrm>
              <a:custGeom>
                <a:avLst/>
                <a:gdLst>
                  <a:gd name="T0" fmla="*/ 5 w 36"/>
                  <a:gd name="T1" fmla="*/ 0 h 12"/>
                  <a:gd name="T2" fmla="*/ 1 w 36"/>
                  <a:gd name="T3" fmla="*/ 1 h 12"/>
                  <a:gd name="T4" fmla="*/ 0 w 36"/>
                  <a:gd name="T5" fmla="*/ 1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8" y="7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3" name="Line 219"/>
              <p:cNvSpPr>
                <a:spLocks noChangeShapeType="1"/>
              </p:cNvSpPr>
              <p:nvPr/>
            </p:nvSpPr>
            <p:spPr bwMode="auto">
              <a:xfrm flipH="1">
                <a:off x="1337" y="4094"/>
                <a:ext cx="10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4" name="Freeform 220"/>
              <p:cNvSpPr>
                <a:spLocks/>
              </p:cNvSpPr>
              <p:nvPr/>
            </p:nvSpPr>
            <p:spPr bwMode="auto">
              <a:xfrm>
                <a:off x="1337" y="4105"/>
                <a:ext cx="0" cy="2"/>
              </a:xfrm>
              <a:custGeom>
                <a:avLst/>
                <a:gdLst>
                  <a:gd name="T0" fmla="*/ 1 w 3"/>
                  <a:gd name="T1" fmla="*/ 0 h 10"/>
                  <a:gd name="T2" fmla="*/ 0 w 3"/>
                  <a:gd name="T3" fmla="*/ 2 h 10"/>
                  <a:gd name="T4" fmla="*/ 0 w 3"/>
                  <a:gd name="T5" fmla="*/ 2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lnTo>
                      <a:pt x="0" y="8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5" name="Freeform 221"/>
              <p:cNvSpPr>
                <a:spLocks/>
              </p:cNvSpPr>
              <p:nvPr/>
            </p:nvSpPr>
            <p:spPr bwMode="auto">
              <a:xfrm>
                <a:off x="1337" y="4107"/>
                <a:ext cx="2" cy="2"/>
              </a:xfrm>
              <a:custGeom>
                <a:avLst/>
                <a:gdLst>
                  <a:gd name="T0" fmla="*/ 0 w 16"/>
                  <a:gd name="T1" fmla="*/ 0 h 15"/>
                  <a:gd name="T2" fmla="*/ 0 w 16"/>
                  <a:gd name="T3" fmla="*/ 1 h 15"/>
                  <a:gd name="T4" fmla="*/ 1 w 16"/>
                  <a:gd name="T5" fmla="*/ 2 h 15"/>
                  <a:gd name="T6" fmla="*/ 1 w 16"/>
                  <a:gd name="T7" fmla="*/ 2 h 15"/>
                  <a:gd name="T8" fmla="*/ 2 w 16"/>
                  <a:gd name="T9" fmla="*/ 2 h 15"/>
                  <a:gd name="T10" fmla="*/ 2 w 16"/>
                  <a:gd name="T11" fmla="*/ 2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0" y="0"/>
                    </a:moveTo>
                    <a:lnTo>
                      <a:pt x="2" y="7"/>
                    </a:lnTo>
                    <a:lnTo>
                      <a:pt x="7" y="12"/>
                    </a:lnTo>
                    <a:lnTo>
                      <a:pt x="10" y="14"/>
                    </a:lnTo>
                    <a:lnTo>
                      <a:pt x="13" y="15"/>
                    </a:lnTo>
                    <a:lnTo>
                      <a:pt x="16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6" name="Line 222"/>
              <p:cNvSpPr>
                <a:spLocks noChangeShapeType="1"/>
              </p:cNvSpPr>
              <p:nvPr/>
            </p:nvSpPr>
            <p:spPr bwMode="auto">
              <a:xfrm>
                <a:off x="1339" y="4109"/>
                <a:ext cx="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7" name="Freeform 223"/>
              <p:cNvSpPr>
                <a:spLocks/>
              </p:cNvSpPr>
              <p:nvPr/>
            </p:nvSpPr>
            <p:spPr bwMode="auto">
              <a:xfrm>
                <a:off x="1346" y="4109"/>
                <a:ext cx="3" cy="2"/>
              </a:xfrm>
              <a:custGeom>
                <a:avLst/>
                <a:gdLst>
                  <a:gd name="T0" fmla="*/ 0 w 15"/>
                  <a:gd name="T1" fmla="*/ 0 h 15"/>
                  <a:gd name="T2" fmla="*/ 2 w 15"/>
                  <a:gd name="T3" fmla="*/ 1 h 15"/>
                  <a:gd name="T4" fmla="*/ 3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0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8" name="Line 224"/>
              <p:cNvSpPr>
                <a:spLocks noChangeShapeType="1"/>
              </p:cNvSpPr>
              <p:nvPr/>
            </p:nvSpPr>
            <p:spPr bwMode="auto">
              <a:xfrm>
                <a:off x="1349" y="4111"/>
                <a:ext cx="0" cy="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29" name="Freeform 225"/>
              <p:cNvSpPr>
                <a:spLocks/>
              </p:cNvSpPr>
              <p:nvPr/>
            </p:nvSpPr>
            <p:spPr bwMode="auto">
              <a:xfrm>
                <a:off x="1345" y="4116"/>
                <a:ext cx="4" cy="2"/>
              </a:xfrm>
              <a:custGeom>
                <a:avLst/>
                <a:gdLst>
                  <a:gd name="T0" fmla="*/ 4 w 22"/>
                  <a:gd name="T1" fmla="*/ 0 h 22"/>
                  <a:gd name="T2" fmla="*/ 3 w 22"/>
                  <a:gd name="T3" fmla="*/ 1 h 22"/>
                  <a:gd name="T4" fmla="*/ 0 w 22"/>
                  <a:gd name="T5" fmla="*/ 2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lnTo>
                      <a:pt x="15" y="16"/>
                    </a:lnTo>
                    <a:lnTo>
                      <a:pt x="0" y="2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0" name="Line 226"/>
              <p:cNvSpPr>
                <a:spLocks noChangeShapeType="1"/>
              </p:cNvSpPr>
              <p:nvPr/>
            </p:nvSpPr>
            <p:spPr bwMode="auto">
              <a:xfrm flipH="1">
                <a:off x="1325" y="4118"/>
                <a:ext cx="2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1" name="Freeform 227"/>
              <p:cNvSpPr>
                <a:spLocks/>
              </p:cNvSpPr>
              <p:nvPr/>
            </p:nvSpPr>
            <p:spPr bwMode="auto">
              <a:xfrm>
                <a:off x="1317" y="4110"/>
                <a:ext cx="8" cy="8"/>
              </a:xfrm>
              <a:custGeom>
                <a:avLst/>
                <a:gdLst>
                  <a:gd name="T0" fmla="*/ 8 w 59"/>
                  <a:gd name="T1" fmla="*/ 8 h 59"/>
                  <a:gd name="T2" fmla="*/ 2 w 59"/>
                  <a:gd name="T3" fmla="*/ 6 h 59"/>
                  <a:gd name="T4" fmla="*/ 0 w 59"/>
                  <a:gd name="T5" fmla="*/ 0 h 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" h="59">
                    <a:moveTo>
                      <a:pt x="59" y="59"/>
                    </a:moveTo>
                    <a:lnTo>
                      <a:pt x="17" y="4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2" name="Line 228"/>
              <p:cNvSpPr>
                <a:spLocks noChangeShapeType="1"/>
              </p:cNvSpPr>
              <p:nvPr/>
            </p:nvSpPr>
            <p:spPr bwMode="auto">
              <a:xfrm flipV="1">
                <a:off x="1317" y="4088"/>
                <a:ext cx="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3" name="Freeform 229"/>
              <p:cNvSpPr>
                <a:spLocks/>
              </p:cNvSpPr>
              <p:nvPr/>
            </p:nvSpPr>
            <p:spPr bwMode="auto">
              <a:xfrm>
                <a:off x="1317" y="4085"/>
                <a:ext cx="2" cy="3"/>
              </a:xfrm>
              <a:custGeom>
                <a:avLst/>
                <a:gdLst>
                  <a:gd name="T0" fmla="*/ 0 w 22"/>
                  <a:gd name="T1" fmla="*/ 3 h 22"/>
                  <a:gd name="T2" fmla="*/ 1 w 22"/>
                  <a:gd name="T3" fmla="*/ 1 h 22"/>
                  <a:gd name="T4" fmla="*/ 2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4" name="Line 230"/>
              <p:cNvSpPr>
                <a:spLocks noChangeShapeType="1"/>
              </p:cNvSpPr>
              <p:nvPr/>
            </p:nvSpPr>
            <p:spPr bwMode="auto">
              <a:xfrm>
                <a:off x="1319" y="4085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5" name="Freeform 231"/>
              <p:cNvSpPr>
                <a:spLocks/>
              </p:cNvSpPr>
              <p:nvPr/>
            </p:nvSpPr>
            <p:spPr bwMode="auto">
              <a:xfrm>
                <a:off x="1324" y="4085"/>
                <a:ext cx="2" cy="2"/>
              </a:xfrm>
              <a:custGeom>
                <a:avLst/>
                <a:gdLst>
                  <a:gd name="T0" fmla="*/ 0 w 15"/>
                  <a:gd name="T1" fmla="*/ 0 h 15"/>
                  <a:gd name="T2" fmla="*/ 1 w 15"/>
                  <a:gd name="T3" fmla="*/ 1 h 15"/>
                  <a:gd name="T4" fmla="*/ 2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1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6" name="Line 232"/>
              <p:cNvSpPr>
                <a:spLocks noChangeShapeType="1"/>
              </p:cNvSpPr>
              <p:nvPr/>
            </p:nvSpPr>
            <p:spPr bwMode="auto">
              <a:xfrm>
                <a:off x="1326" y="4087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7" name="Freeform 233"/>
              <p:cNvSpPr>
                <a:spLocks/>
              </p:cNvSpPr>
              <p:nvPr/>
            </p:nvSpPr>
            <p:spPr bwMode="auto">
              <a:xfrm>
                <a:off x="1326" y="4095"/>
                <a:ext cx="3" cy="3"/>
              </a:xfrm>
              <a:custGeom>
                <a:avLst/>
                <a:gdLst>
                  <a:gd name="T0" fmla="*/ 0 w 25"/>
                  <a:gd name="T1" fmla="*/ 0 h 17"/>
                  <a:gd name="T2" fmla="*/ 0 w 25"/>
                  <a:gd name="T3" fmla="*/ 1 h 17"/>
                  <a:gd name="T4" fmla="*/ 1 w 25"/>
                  <a:gd name="T5" fmla="*/ 2 h 17"/>
                  <a:gd name="T6" fmla="*/ 2 w 25"/>
                  <a:gd name="T7" fmla="*/ 3 h 17"/>
                  <a:gd name="T8" fmla="*/ 3 w 25"/>
                  <a:gd name="T9" fmla="*/ 3 h 17"/>
                  <a:gd name="T10" fmla="*/ 3 w 25"/>
                  <a:gd name="T11" fmla="*/ 2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7">
                    <a:moveTo>
                      <a:pt x="0" y="0"/>
                    </a:moveTo>
                    <a:lnTo>
                      <a:pt x="2" y="8"/>
                    </a:lnTo>
                    <a:lnTo>
                      <a:pt x="6" y="14"/>
                    </a:lnTo>
                    <a:lnTo>
                      <a:pt x="13" y="17"/>
                    </a:lnTo>
                    <a:lnTo>
                      <a:pt x="21" y="16"/>
                    </a:lnTo>
                    <a:lnTo>
                      <a:pt x="25" y="14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8" name="Line 234"/>
              <p:cNvSpPr>
                <a:spLocks noChangeShapeType="1"/>
              </p:cNvSpPr>
              <p:nvPr/>
            </p:nvSpPr>
            <p:spPr bwMode="auto">
              <a:xfrm flipV="1">
                <a:off x="1329" y="4086"/>
                <a:ext cx="1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39" name="Freeform 235"/>
              <p:cNvSpPr>
                <a:spLocks/>
              </p:cNvSpPr>
              <p:nvPr/>
            </p:nvSpPr>
            <p:spPr bwMode="auto">
              <a:xfrm>
                <a:off x="1340" y="4082"/>
                <a:ext cx="1" cy="4"/>
              </a:xfrm>
              <a:custGeom>
                <a:avLst/>
                <a:gdLst>
                  <a:gd name="T0" fmla="*/ 0 w 12"/>
                  <a:gd name="T1" fmla="*/ 4 h 35"/>
                  <a:gd name="T2" fmla="*/ 1 w 12"/>
                  <a:gd name="T3" fmla="*/ 1 h 35"/>
                  <a:gd name="T4" fmla="*/ 1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0" y="35"/>
                    </a:move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0" name="Line 236"/>
              <p:cNvSpPr>
                <a:spLocks noChangeShapeType="1"/>
              </p:cNvSpPr>
              <p:nvPr/>
            </p:nvSpPr>
            <p:spPr bwMode="auto">
              <a:xfrm flipV="1">
                <a:off x="1341" y="4073"/>
                <a:ext cx="0" cy="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1" name="Freeform 237"/>
              <p:cNvSpPr>
                <a:spLocks/>
              </p:cNvSpPr>
              <p:nvPr/>
            </p:nvSpPr>
            <p:spPr bwMode="auto">
              <a:xfrm>
                <a:off x="1340" y="4067"/>
                <a:ext cx="1" cy="6"/>
              </a:xfrm>
              <a:custGeom>
                <a:avLst/>
                <a:gdLst>
                  <a:gd name="T0" fmla="*/ 1 w 12"/>
                  <a:gd name="T1" fmla="*/ 6 h 35"/>
                  <a:gd name="T2" fmla="*/ 0 w 12"/>
                  <a:gd name="T3" fmla="*/ 1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12" y="35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2" name="Line 238"/>
              <p:cNvSpPr>
                <a:spLocks noChangeShapeType="1"/>
              </p:cNvSpPr>
              <p:nvPr/>
            </p:nvSpPr>
            <p:spPr bwMode="auto">
              <a:xfrm flipH="1" flipV="1">
                <a:off x="1329" y="4057"/>
                <a:ext cx="11" cy="1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3" name="Freeform 239"/>
              <p:cNvSpPr>
                <a:spLocks/>
              </p:cNvSpPr>
              <p:nvPr/>
            </p:nvSpPr>
            <p:spPr bwMode="auto">
              <a:xfrm>
                <a:off x="1326" y="4055"/>
                <a:ext cx="3" cy="3"/>
              </a:xfrm>
              <a:custGeom>
                <a:avLst/>
                <a:gdLst>
                  <a:gd name="T0" fmla="*/ 3 w 25"/>
                  <a:gd name="T1" fmla="*/ 1 h 17"/>
                  <a:gd name="T2" fmla="*/ 2 w 25"/>
                  <a:gd name="T3" fmla="*/ 0 h 17"/>
                  <a:gd name="T4" fmla="*/ 1 w 25"/>
                  <a:gd name="T5" fmla="*/ 0 h 17"/>
                  <a:gd name="T6" fmla="*/ 1 w 25"/>
                  <a:gd name="T7" fmla="*/ 1 h 17"/>
                  <a:gd name="T8" fmla="*/ 0 w 25"/>
                  <a:gd name="T9" fmla="*/ 2 h 17"/>
                  <a:gd name="T10" fmla="*/ 0 w 25"/>
                  <a:gd name="T11" fmla="*/ 3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7">
                    <a:moveTo>
                      <a:pt x="25" y="3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5" y="4"/>
                    </a:lnTo>
                    <a:lnTo>
                      <a:pt x="1" y="11"/>
                    </a:lnTo>
                    <a:lnTo>
                      <a:pt x="0" y="17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4" name="Line 240"/>
              <p:cNvSpPr>
                <a:spLocks noChangeShapeType="1"/>
              </p:cNvSpPr>
              <p:nvPr/>
            </p:nvSpPr>
            <p:spPr bwMode="auto">
              <a:xfrm>
                <a:off x="1326" y="4058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5" name="Freeform 241"/>
              <p:cNvSpPr>
                <a:spLocks/>
              </p:cNvSpPr>
              <p:nvPr/>
            </p:nvSpPr>
            <p:spPr bwMode="auto">
              <a:xfrm>
                <a:off x="1324" y="4066"/>
                <a:ext cx="2" cy="2"/>
              </a:xfrm>
              <a:custGeom>
                <a:avLst/>
                <a:gdLst>
                  <a:gd name="T0" fmla="*/ 2 w 15"/>
                  <a:gd name="T1" fmla="*/ 0 h 15"/>
                  <a:gd name="T2" fmla="*/ 1 w 15"/>
                  <a:gd name="T3" fmla="*/ 1 h 15"/>
                  <a:gd name="T4" fmla="*/ 0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11" y="10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6" name="Line 242"/>
              <p:cNvSpPr>
                <a:spLocks noChangeShapeType="1"/>
              </p:cNvSpPr>
              <p:nvPr/>
            </p:nvSpPr>
            <p:spPr bwMode="auto">
              <a:xfrm flipH="1">
                <a:off x="1319" y="4068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7" name="Freeform 243"/>
              <p:cNvSpPr>
                <a:spLocks/>
              </p:cNvSpPr>
              <p:nvPr/>
            </p:nvSpPr>
            <p:spPr bwMode="auto">
              <a:xfrm>
                <a:off x="1317" y="4065"/>
                <a:ext cx="2" cy="3"/>
              </a:xfrm>
              <a:custGeom>
                <a:avLst/>
                <a:gdLst>
                  <a:gd name="T0" fmla="*/ 2 w 22"/>
                  <a:gd name="T1" fmla="*/ 3 h 22"/>
                  <a:gd name="T2" fmla="*/ 1 w 22"/>
                  <a:gd name="T3" fmla="*/ 2 h 22"/>
                  <a:gd name="T4" fmla="*/ 0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22" y="22"/>
                    </a:move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8" name="Line 244"/>
              <p:cNvSpPr>
                <a:spLocks noChangeShapeType="1"/>
              </p:cNvSpPr>
              <p:nvPr/>
            </p:nvSpPr>
            <p:spPr bwMode="auto">
              <a:xfrm flipV="1">
                <a:off x="1317" y="4004"/>
                <a:ext cx="0" cy="6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49" name="Freeform 245"/>
              <p:cNvSpPr>
                <a:spLocks/>
              </p:cNvSpPr>
              <p:nvPr/>
            </p:nvSpPr>
            <p:spPr bwMode="auto">
              <a:xfrm>
                <a:off x="1317" y="4001"/>
                <a:ext cx="2" cy="3"/>
              </a:xfrm>
              <a:custGeom>
                <a:avLst/>
                <a:gdLst>
                  <a:gd name="T0" fmla="*/ 0 w 22"/>
                  <a:gd name="T1" fmla="*/ 3 h 22"/>
                  <a:gd name="T2" fmla="*/ 1 w 22"/>
                  <a:gd name="T3" fmla="*/ 1 h 22"/>
                  <a:gd name="T4" fmla="*/ 2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0" name="Line 246"/>
              <p:cNvSpPr>
                <a:spLocks noChangeShapeType="1"/>
              </p:cNvSpPr>
              <p:nvPr/>
            </p:nvSpPr>
            <p:spPr bwMode="auto">
              <a:xfrm>
                <a:off x="1319" y="4001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1" name="Freeform 247"/>
              <p:cNvSpPr>
                <a:spLocks/>
              </p:cNvSpPr>
              <p:nvPr/>
            </p:nvSpPr>
            <p:spPr bwMode="auto">
              <a:xfrm>
                <a:off x="1324" y="4001"/>
                <a:ext cx="2" cy="2"/>
              </a:xfrm>
              <a:custGeom>
                <a:avLst/>
                <a:gdLst>
                  <a:gd name="T0" fmla="*/ 0 w 15"/>
                  <a:gd name="T1" fmla="*/ 0 h 15"/>
                  <a:gd name="T2" fmla="*/ 1 w 15"/>
                  <a:gd name="T3" fmla="*/ 1 h 15"/>
                  <a:gd name="T4" fmla="*/ 2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1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2" name="Line 248"/>
              <p:cNvSpPr>
                <a:spLocks noChangeShapeType="1"/>
              </p:cNvSpPr>
              <p:nvPr/>
            </p:nvSpPr>
            <p:spPr bwMode="auto">
              <a:xfrm>
                <a:off x="1326" y="4003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3" name="Freeform 249"/>
              <p:cNvSpPr>
                <a:spLocks/>
              </p:cNvSpPr>
              <p:nvPr/>
            </p:nvSpPr>
            <p:spPr bwMode="auto">
              <a:xfrm>
                <a:off x="1326" y="4011"/>
                <a:ext cx="3" cy="2"/>
              </a:xfrm>
              <a:custGeom>
                <a:avLst/>
                <a:gdLst>
                  <a:gd name="T0" fmla="*/ 0 w 25"/>
                  <a:gd name="T1" fmla="*/ 0 h 16"/>
                  <a:gd name="T2" fmla="*/ 0 w 25"/>
                  <a:gd name="T3" fmla="*/ 1 h 16"/>
                  <a:gd name="T4" fmla="*/ 1 w 25"/>
                  <a:gd name="T5" fmla="*/ 2 h 16"/>
                  <a:gd name="T6" fmla="*/ 2 w 25"/>
                  <a:gd name="T7" fmla="*/ 2 h 16"/>
                  <a:gd name="T8" fmla="*/ 3 w 25"/>
                  <a:gd name="T9" fmla="*/ 2 h 16"/>
                  <a:gd name="T10" fmla="*/ 3 w 25"/>
                  <a:gd name="T11" fmla="*/ 2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6">
                    <a:moveTo>
                      <a:pt x="0" y="0"/>
                    </a:moveTo>
                    <a:lnTo>
                      <a:pt x="2" y="7"/>
                    </a:lnTo>
                    <a:lnTo>
                      <a:pt x="6" y="13"/>
                    </a:lnTo>
                    <a:lnTo>
                      <a:pt x="13" y="16"/>
                    </a:lnTo>
                    <a:lnTo>
                      <a:pt x="21" y="15"/>
                    </a:lnTo>
                    <a:lnTo>
                      <a:pt x="25" y="13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4" name="Line 250"/>
              <p:cNvSpPr>
                <a:spLocks noChangeShapeType="1"/>
              </p:cNvSpPr>
              <p:nvPr/>
            </p:nvSpPr>
            <p:spPr bwMode="auto">
              <a:xfrm flipV="1">
                <a:off x="1329" y="4002"/>
                <a:ext cx="1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5" name="Freeform 251"/>
              <p:cNvSpPr>
                <a:spLocks/>
              </p:cNvSpPr>
              <p:nvPr/>
            </p:nvSpPr>
            <p:spPr bwMode="auto">
              <a:xfrm>
                <a:off x="1340" y="3997"/>
                <a:ext cx="1" cy="5"/>
              </a:xfrm>
              <a:custGeom>
                <a:avLst/>
                <a:gdLst>
                  <a:gd name="T0" fmla="*/ 0 w 12"/>
                  <a:gd name="T1" fmla="*/ 5 h 36"/>
                  <a:gd name="T2" fmla="*/ 1 w 12"/>
                  <a:gd name="T3" fmla="*/ 1 h 36"/>
                  <a:gd name="T4" fmla="*/ 1 w 12"/>
                  <a:gd name="T5" fmla="*/ 0 h 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6" name="Line 252"/>
              <p:cNvSpPr>
                <a:spLocks noChangeShapeType="1"/>
              </p:cNvSpPr>
              <p:nvPr/>
            </p:nvSpPr>
            <p:spPr bwMode="auto">
              <a:xfrm flipV="1">
                <a:off x="1341" y="3988"/>
                <a:ext cx="0" cy="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7" name="Freeform 253"/>
              <p:cNvSpPr>
                <a:spLocks/>
              </p:cNvSpPr>
              <p:nvPr/>
            </p:nvSpPr>
            <p:spPr bwMode="auto">
              <a:xfrm>
                <a:off x="1340" y="3984"/>
                <a:ext cx="1" cy="4"/>
              </a:xfrm>
              <a:custGeom>
                <a:avLst/>
                <a:gdLst>
                  <a:gd name="T0" fmla="*/ 1 w 12"/>
                  <a:gd name="T1" fmla="*/ 4 h 35"/>
                  <a:gd name="T2" fmla="*/ 0 w 12"/>
                  <a:gd name="T3" fmla="*/ 1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12" y="35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8" name="Line 254"/>
              <p:cNvSpPr>
                <a:spLocks noChangeShapeType="1"/>
              </p:cNvSpPr>
              <p:nvPr/>
            </p:nvSpPr>
            <p:spPr bwMode="auto">
              <a:xfrm flipH="1" flipV="1">
                <a:off x="1329" y="3972"/>
                <a:ext cx="1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59" name="Freeform 255"/>
              <p:cNvSpPr>
                <a:spLocks/>
              </p:cNvSpPr>
              <p:nvPr/>
            </p:nvSpPr>
            <p:spPr bwMode="auto">
              <a:xfrm>
                <a:off x="1326" y="3972"/>
                <a:ext cx="3" cy="3"/>
              </a:xfrm>
              <a:custGeom>
                <a:avLst/>
                <a:gdLst>
                  <a:gd name="T0" fmla="*/ 3 w 25"/>
                  <a:gd name="T1" fmla="*/ 1 h 16"/>
                  <a:gd name="T2" fmla="*/ 2 w 25"/>
                  <a:gd name="T3" fmla="*/ 0 h 16"/>
                  <a:gd name="T4" fmla="*/ 1 w 25"/>
                  <a:gd name="T5" fmla="*/ 0 h 16"/>
                  <a:gd name="T6" fmla="*/ 1 w 25"/>
                  <a:gd name="T7" fmla="*/ 1 h 16"/>
                  <a:gd name="T8" fmla="*/ 0 w 25"/>
                  <a:gd name="T9" fmla="*/ 2 h 16"/>
                  <a:gd name="T10" fmla="*/ 0 w 25"/>
                  <a:gd name="T11" fmla="*/ 3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6">
                    <a:moveTo>
                      <a:pt x="25" y="3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5" y="4"/>
                    </a:lnTo>
                    <a:lnTo>
                      <a:pt x="1" y="11"/>
                    </a:lnTo>
                    <a:lnTo>
                      <a:pt x="0" y="16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60" name="Line 256"/>
              <p:cNvSpPr>
                <a:spLocks noChangeShapeType="1"/>
              </p:cNvSpPr>
              <p:nvPr/>
            </p:nvSpPr>
            <p:spPr bwMode="auto">
              <a:xfrm>
                <a:off x="1326" y="3975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61" name="Freeform 257"/>
              <p:cNvSpPr>
                <a:spLocks/>
              </p:cNvSpPr>
              <p:nvPr/>
            </p:nvSpPr>
            <p:spPr bwMode="auto">
              <a:xfrm>
                <a:off x="1324" y="3983"/>
                <a:ext cx="2" cy="2"/>
              </a:xfrm>
              <a:custGeom>
                <a:avLst/>
                <a:gdLst>
                  <a:gd name="T0" fmla="*/ 2 w 15"/>
                  <a:gd name="T1" fmla="*/ 0 h 14"/>
                  <a:gd name="T2" fmla="*/ 1 w 15"/>
                  <a:gd name="T3" fmla="*/ 1 h 14"/>
                  <a:gd name="T4" fmla="*/ 0 w 15"/>
                  <a:gd name="T5" fmla="*/ 2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15" y="0"/>
                    </a:moveTo>
                    <a:lnTo>
                      <a:pt x="11" y="10"/>
                    </a:lnTo>
                    <a:lnTo>
                      <a:pt x="0" y="14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2162" name="Line 258"/>
              <p:cNvSpPr>
                <a:spLocks noChangeShapeType="1"/>
              </p:cNvSpPr>
              <p:nvPr/>
            </p:nvSpPr>
            <p:spPr bwMode="auto">
              <a:xfrm flipH="1">
                <a:off x="1319" y="3985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</p:grpSp>
        <p:grpSp>
          <p:nvGrpSpPr>
            <p:cNvPr id="1343" name="Group 4"/>
            <p:cNvGrpSpPr>
              <a:grpSpLocks/>
            </p:cNvGrpSpPr>
            <p:nvPr/>
          </p:nvGrpSpPr>
          <p:grpSpPr bwMode="auto">
            <a:xfrm>
              <a:off x="7927975" y="5934075"/>
              <a:ext cx="254000" cy="269875"/>
              <a:chOff x="1317" y="3948"/>
              <a:chExt cx="160" cy="170"/>
            </a:xfrm>
          </p:grpSpPr>
          <p:grpSp>
            <p:nvGrpSpPr>
              <p:cNvPr id="1855" name="Group 5"/>
              <p:cNvGrpSpPr>
                <a:grpSpLocks/>
              </p:cNvGrpSpPr>
              <p:nvPr/>
            </p:nvGrpSpPr>
            <p:grpSpPr bwMode="auto">
              <a:xfrm>
                <a:off x="1317" y="3948"/>
                <a:ext cx="160" cy="167"/>
                <a:chOff x="1065" y="3146"/>
                <a:chExt cx="147" cy="147"/>
              </a:xfrm>
            </p:grpSpPr>
            <p:sp>
              <p:nvSpPr>
                <p:cNvPr id="1909" name="Freeform 6"/>
                <p:cNvSpPr>
                  <a:spLocks/>
                </p:cNvSpPr>
                <p:nvPr/>
              </p:nvSpPr>
              <p:spPr bwMode="auto">
                <a:xfrm>
                  <a:off x="1065" y="3173"/>
                  <a:ext cx="2" cy="3"/>
                </a:xfrm>
                <a:custGeom>
                  <a:avLst/>
                  <a:gdLst>
                    <a:gd name="T0" fmla="*/ 2 w 22"/>
                    <a:gd name="T1" fmla="*/ 3 h 22"/>
                    <a:gd name="T2" fmla="*/ 1 w 22"/>
                    <a:gd name="T3" fmla="*/ 2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7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0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065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1" name="Freeform 8"/>
                <p:cNvSpPr>
                  <a:spLocks/>
                </p:cNvSpPr>
                <p:nvPr/>
              </p:nvSpPr>
              <p:spPr bwMode="auto">
                <a:xfrm>
                  <a:off x="1065" y="3146"/>
                  <a:ext cx="7" cy="8"/>
                </a:xfrm>
                <a:custGeom>
                  <a:avLst/>
                  <a:gdLst>
                    <a:gd name="T0" fmla="*/ 0 w 59"/>
                    <a:gd name="T1" fmla="*/ 8 h 58"/>
                    <a:gd name="T2" fmla="*/ 2 w 59"/>
                    <a:gd name="T3" fmla="*/ 2 h 58"/>
                    <a:gd name="T4" fmla="*/ 7 w 59"/>
                    <a:gd name="T5" fmla="*/ 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17" y="17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2" name="Line 9"/>
                <p:cNvSpPr>
                  <a:spLocks noChangeShapeType="1"/>
                </p:cNvSpPr>
                <p:nvPr/>
              </p:nvSpPr>
              <p:spPr bwMode="auto">
                <a:xfrm>
                  <a:off x="1072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3" name="Freeform 10"/>
                <p:cNvSpPr>
                  <a:spLocks/>
                </p:cNvSpPr>
                <p:nvPr/>
              </p:nvSpPr>
              <p:spPr bwMode="auto">
                <a:xfrm>
                  <a:off x="1091" y="3146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5" y="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4" name="Line 11"/>
                <p:cNvSpPr>
                  <a:spLocks noChangeShapeType="1"/>
                </p:cNvSpPr>
                <p:nvPr/>
              </p:nvSpPr>
              <p:spPr bwMode="auto">
                <a:xfrm>
                  <a:off x="1094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5" name="Freeform 12"/>
                <p:cNvSpPr>
                  <a:spLocks/>
                </p:cNvSpPr>
                <p:nvPr/>
              </p:nvSpPr>
              <p:spPr bwMode="auto">
                <a:xfrm>
                  <a:off x="1092" y="3153"/>
                  <a:ext cx="2" cy="1"/>
                </a:xfrm>
                <a:custGeom>
                  <a:avLst/>
                  <a:gdLst>
                    <a:gd name="T0" fmla="*/ 2 w 15"/>
                    <a:gd name="T1" fmla="*/ 0 h 14"/>
                    <a:gd name="T2" fmla="*/ 1 w 15"/>
                    <a:gd name="T3" fmla="*/ 1 h 14"/>
                    <a:gd name="T4" fmla="*/ 0 w 15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14">
                      <a:moveTo>
                        <a:pt x="15" y="0"/>
                      </a:moveTo>
                      <a:lnTo>
                        <a:pt x="1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6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085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7" name="Freeform 14"/>
                <p:cNvSpPr>
                  <a:spLocks/>
                </p:cNvSpPr>
                <p:nvPr/>
              </p:nvSpPr>
              <p:spPr bwMode="auto">
                <a:xfrm>
                  <a:off x="1083" y="3154"/>
                  <a:ext cx="2" cy="2"/>
                </a:xfrm>
                <a:custGeom>
                  <a:avLst/>
                  <a:gdLst>
                    <a:gd name="T0" fmla="*/ 2 w 16"/>
                    <a:gd name="T1" fmla="*/ 0 h 17"/>
                    <a:gd name="T2" fmla="*/ 1 w 16"/>
                    <a:gd name="T3" fmla="*/ 0 h 17"/>
                    <a:gd name="T4" fmla="*/ 0 w 16"/>
                    <a:gd name="T5" fmla="*/ 1 h 17"/>
                    <a:gd name="T6" fmla="*/ 0 w 16"/>
                    <a:gd name="T7" fmla="*/ 2 h 17"/>
                    <a:gd name="T8" fmla="*/ 0 w 16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16" y="0"/>
                      </a:moveTo>
                      <a:lnTo>
                        <a:pt x="9" y="2"/>
                      </a:lnTo>
                      <a:lnTo>
                        <a:pt x="3" y="8"/>
                      </a:lnTo>
                      <a:lnTo>
                        <a:pt x="0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8" name="Freeform 15"/>
                <p:cNvSpPr>
                  <a:spLocks/>
                </p:cNvSpPr>
                <p:nvPr/>
              </p:nvSpPr>
              <p:spPr bwMode="auto">
                <a:xfrm>
                  <a:off x="1083" y="3156"/>
                  <a:ext cx="0" cy="2"/>
                </a:xfrm>
                <a:custGeom>
                  <a:avLst/>
                  <a:gdLst>
                    <a:gd name="T0" fmla="*/ 0 w 3"/>
                    <a:gd name="T1" fmla="*/ 0 h 10"/>
                    <a:gd name="T2" fmla="*/ 0 w 3"/>
                    <a:gd name="T3" fmla="*/ 1 h 10"/>
                    <a:gd name="T4" fmla="*/ 1 w 3"/>
                    <a:gd name="T5" fmla="*/ 2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19" name="Line 16"/>
                <p:cNvSpPr>
                  <a:spLocks noChangeShapeType="1"/>
                </p:cNvSpPr>
                <p:nvPr/>
              </p:nvSpPr>
              <p:spPr bwMode="auto">
                <a:xfrm>
                  <a:off x="1083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0" name="Freeform 17"/>
                <p:cNvSpPr>
                  <a:spLocks/>
                </p:cNvSpPr>
                <p:nvPr/>
              </p:nvSpPr>
              <p:spPr bwMode="auto">
                <a:xfrm>
                  <a:off x="1093" y="3167"/>
                  <a:ext cx="4" cy="2"/>
                </a:xfrm>
                <a:custGeom>
                  <a:avLst/>
                  <a:gdLst>
                    <a:gd name="T0" fmla="*/ 0 w 36"/>
                    <a:gd name="T1" fmla="*/ 0 h 12"/>
                    <a:gd name="T2" fmla="*/ 3 w 36"/>
                    <a:gd name="T3" fmla="*/ 2 h 12"/>
                    <a:gd name="T4" fmla="*/ 4 w 36"/>
                    <a:gd name="T5" fmla="*/ 2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0"/>
                      </a:moveTo>
                      <a:lnTo>
                        <a:pt x="26" y="11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1" name="Line 18"/>
                <p:cNvSpPr>
                  <a:spLocks noChangeShapeType="1"/>
                </p:cNvSpPr>
                <p:nvPr/>
              </p:nvSpPr>
              <p:spPr bwMode="auto">
                <a:xfrm>
                  <a:off x="1097" y="3169"/>
                  <a:ext cx="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2" name="Freeform 19"/>
                <p:cNvSpPr>
                  <a:spLocks/>
                </p:cNvSpPr>
                <p:nvPr/>
              </p:nvSpPr>
              <p:spPr bwMode="auto">
                <a:xfrm>
                  <a:off x="1106" y="3167"/>
                  <a:ext cx="4" cy="2"/>
                </a:xfrm>
                <a:custGeom>
                  <a:avLst/>
                  <a:gdLst>
                    <a:gd name="T0" fmla="*/ 0 w 35"/>
                    <a:gd name="T1" fmla="*/ 2 h 12"/>
                    <a:gd name="T2" fmla="*/ 3 w 35"/>
                    <a:gd name="T3" fmla="*/ 1 h 12"/>
                    <a:gd name="T4" fmla="*/ 4 w 35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5" h="12">
                      <a:moveTo>
                        <a:pt x="0" y="12"/>
                      </a:moveTo>
                      <a:lnTo>
                        <a:pt x="27" y="5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110" y="3158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4" name="Freeform 21"/>
                <p:cNvSpPr>
                  <a:spLocks/>
                </p:cNvSpPr>
                <p:nvPr/>
              </p:nvSpPr>
              <p:spPr bwMode="auto">
                <a:xfrm>
                  <a:off x="1119" y="3156"/>
                  <a:ext cx="1" cy="2"/>
                </a:xfrm>
                <a:custGeom>
                  <a:avLst/>
                  <a:gdLst>
                    <a:gd name="T0" fmla="*/ 0 w 3"/>
                    <a:gd name="T1" fmla="*/ 2 h 10"/>
                    <a:gd name="T2" fmla="*/ 1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5" name="Freeform 22"/>
                <p:cNvSpPr>
                  <a:spLocks/>
                </p:cNvSpPr>
                <p:nvPr/>
              </p:nvSpPr>
              <p:spPr bwMode="auto">
                <a:xfrm>
                  <a:off x="1118" y="3154"/>
                  <a:ext cx="2" cy="2"/>
                </a:xfrm>
                <a:custGeom>
                  <a:avLst/>
                  <a:gdLst>
                    <a:gd name="T0" fmla="*/ 2 w 16"/>
                    <a:gd name="T1" fmla="*/ 2 h 17"/>
                    <a:gd name="T2" fmla="*/ 2 w 16"/>
                    <a:gd name="T3" fmla="*/ 1 h 17"/>
                    <a:gd name="T4" fmla="*/ 1 w 16"/>
                    <a:gd name="T5" fmla="*/ 0 h 17"/>
                    <a:gd name="T6" fmla="*/ 1 w 16"/>
                    <a:gd name="T7" fmla="*/ 0 h 17"/>
                    <a:gd name="T8" fmla="*/ 0 w 16"/>
                    <a:gd name="T9" fmla="*/ 0 h 17"/>
                    <a:gd name="T10" fmla="*/ 0 w 1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7">
                      <a:moveTo>
                        <a:pt x="16" y="17"/>
                      </a:moveTo>
                      <a:lnTo>
                        <a:pt x="14" y="10"/>
                      </a:lnTo>
                      <a:lnTo>
                        <a:pt x="9" y="4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6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111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7" name="Freeform 24"/>
                <p:cNvSpPr>
                  <a:spLocks/>
                </p:cNvSpPr>
                <p:nvPr/>
              </p:nvSpPr>
              <p:spPr bwMode="auto">
                <a:xfrm>
                  <a:off x="1109" y="3153"/>
                  <a:ext cx="2" cy="1"/>
                </a:xfrm>
                <a:custGeom>
                  <a:avLst/>
                  <a:gdLst>
                    <a:gd name="T0" fmla="*/ 2 w 15"/>
                    <a:gd name="T1" fmla="*/ 1 h 14"/>
                    <a:gd name="T2" fmla="*/ 1 w 15"/>
                    <a:gd name="T3" fmla="*/ 1 h 14"/>
                    <a:gd name="T4" fmla="*/ 0 w 15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14">
                      <a:moveTo>
                        <a:pt x="15" y="14"/>
                      </a:move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8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109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29" name="Freeform 26"/>
                <p:cNvSpPr>
                  <a:spLocks/>
                </p:cNvSpPr>
                <p:nvPr/>
              </p:nvSpPr>
              <p:spPr bwMode="auto">
                <a:xfrm>
                  <a:off x="1109" y="31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1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7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0" name="Line 27"/>
                <p:cNvSpPr>
                  <a:spLocks noChangeShapeType="1"/>
                </p:cNvSpPr>
                <p:nvPr/>
              </p:nvSpPr>
              <p:spPr bwMode="auto">
                <a:xfrm>
                  <a:off x="1112" y="3146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1" name="Freeform 28"/>
                <p:cNvSpPr>
                  <a:spLocks/>
                </p:cNvSpPr>
                <p:nvPr/>
              </p:nvSpPr>
              <p:spPr bwMode="auto">
                <a:xfrm>
                  <a:off x="1165" y="3146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2" name="Line 29"/>
                <p:cNvSpPr>
                  <a:spLocks noChangeShapeType="1"/>
                </p:cNvSpPr>
                <p:nvPr/>
              </p:nvSpPr>
              <p:spPr bwMode="auto">
                <a:xfrm>
                  <a:off x="1168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3" name="Freeform 30"/>
                <p:cNvSpPr>
                  <a:spLocks/>
                </p:cNvSpPr>
                <p:nvPr/>
              </p:nvSpPr>
              <p:spPr bwMode="auto">
                <a:xfrm>
                  <a:off x="1166" y="3153"/>
                  <a:ext cx="2" cy="1"/>
                </a:xfrm>
                <a:custGeom>
                  <a:avLst/>
                  <a:gdLst>
                    <a:gd name="T0" fmla="*/ 2 w 14"/>
                    <a:gd name="T1" fmla="*/ 0 h 14"/>
                    <a:gd name="T2" fmla="*/ 1 w 14"/>
                    <a:gd name="T3" fmla="*/ 1 h 14"/>
                    <a:gd name="T4" fmla="*/ 0 w 14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0"/>
                      </a:moveTo>
                      <a:lnTo>
                        <a:pt x="1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4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159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5" name="Freeform 32"/>
                <p:cNvSpPr>
                  <a:spLocks/>
                </p:cNvSpPr>
                <p:nvPr/>
              </p:nvSpPr>
              <p:spPr bwMode="auto">
                <a:xfrm>
                  <a:off x="1157" y="3154"/>
                  <a:ext cx="2" cy="2"/>
                </a:xfrm>
                <a:custGeom>
                  <a:avLst/>
                  <a:gdLst>
                    <a:gd name="T0" fmla="*/ 2 w 15"/>
                    <a:gd name="T1" fmla="*/ 0 h 17"/>
                    <a:gd name="T2" fmla="*/ 1 w 15"/>
                    <a:gd name="T3" fmla="*/ 0 h 17"/>
                    <a:gd name="T4" fmla="*/ 0 w 15"/>
                    <a:gd name="T5" fmla="*/ 1 h 17"/>
                    <a:gd name="T6" fmla="*/ 0 w 15"/>
                    <a:gd name="T7" fmla="*/ 2 h 17"/>
                    <a:gd name="T8" fmla="*/ 0 w 15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7">
                      <a:moveTo>
                        <a:pt x="15" y="0"/>
                      </a:move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0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6" name="Freeform 33"/>
                <p:cNvSpPr>
                  <a:spLocks/>
                </p:cNvSpPr>
                <p:nvPr/>
              </p:nvSpPr>
              <p:spPr bwMode="auto">
                <a:xfrm>
                  <a:off x="1157" y="3156"/>
                  <a:ext cx="0" cy="2"/>
                </a:xfrm>
                <a:custGeom>
                  <a:avLst/>
                  <a:gdLst>
                    <a:gd name="T0" fmla="*/ 0 w 3"/>
                    <a:gd name="T1" fmla="*/ 0 h 10"/>
                    <a:gd name="T2" fmla="*/ 0 w 3"/>
                    <a:gd name="T3" fmla="*/ 1 h 10"/>
                    <a:gd name="T4" fmla="*/ 1 w 3"/>
                    <a:gd name="T5" fmla="*/ 2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7" name="Line 34"/>
                <p:cNvSpPr>
                  <a:spLocks noChangeShapeType="1"/>
                </p:cNvSpPr>
                <p:nvPr/>
              </p:nvSpPr>
              <p:spPr bwMode="auto">
                <a:xfrm>
                  <a:off x="1157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8" name="Freeform 35"/>
                <p:cNvSpPr>
                  <a:spLocks/>
                </p:cNvSpPr>
                <p:nvPr/>
              </p:nvSpPr>
              <p:spPr bwMode="auto">
                <a:xfrm>
                  <a:off x="1167" y="3167"/>
                  <a:ext cx="4" cy="2"/>
                </a:xfrm>
                <a:custGeom>
                  <a:avLst/>
                  <a:gdLst>
                    <a:gd name="T0" fmla="*/ 0 w 34"/>
                    <a:gd name="T1" fmla="*/ 0 h 12"/>
                    <a:gd name="T2" fmla="*/ 3 w 34"/>
                    <a:gd name="T3" fmla="*/ 2 h 12"/>
                    <a:gd name="T4" fmla="*/ 4 w 34"/>
                    <a:gd name="T5" fmla="*/ 2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0" y="0"/>
                      </a:moveTo>
                      <a:lnTo>
                        <a:pt x="26" y="11"/>
                      </a:lnTo>
                      <a:lnTo>
                        <a:pt x="34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39" name="Line 36"/>
                <p:cNvSpPr>
                  <a:spLocks noChangeShapeType="1"/>
                </p:cNvSpPr>
                <p:nvPr/>
              </p:nvSpPr>
              <p:spPr bwMode="auto">
                <a:xfrm>
                  <a:off x="1171" y="3169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0" name="Freeform 37"/>
                <p:cNvSpPr>
                  <a:spLocks/>
                </p:cNvSpPr>
                <p:nvPr/>
              </p:nvSpPr>
              <p:spPr bwMode="auto">
                <a:xfrm>
                  <a:off x="1179" y="3167"/>
                  <a:ext cx="4" cy="2"/>
                </a:xfrm>
                <a:custGeom>
                  <a:avLst/>
                  <a:gdLst>
                    <a:gd name="T0" fmla="*/ 0 w 36"/>
                    <a:gd name="T1" fmla="*/ 2 h 12"/>
                    <a:gd name="T2" fmla="*/ 3 w 36"/>
                    <a:gd name="T3" fmla="*/ 1 h 12"/>
                    <a:gd name="T4" fmla="*/ 4 w 36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12"/>
                      </a:moveTo>
                      <a:lnTo>
                        <a:pt x="29" y="5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1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183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2" name="Freeform 39"/>
                <p:cNvSpPr>
                  <a:spLocks/>
                </p:cNvSpPr>
                <p:nvPr/>
              </p:nvSpPr>
              <p:spPr bwMode="auto">
                <a:xfrm>
                  <a:off x="1193" y="3156"/>
                  <a:ext cx="0" cy="2"/>
                </a:xfrm>
                <a:custGeom>
                  <a:avLst/>
                  <a:gdLst>
                    <a:gd name="T0" fmla="*/ 0 w 3"/>
                    <a:gd name="T1" fmla="*/ 2 h 10"/>
                    <a:gd name="T2" fmla="*/ 1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3" name="Freeform 40"/>
                <p:cNvSpPr>
                  <a:spLocks/>
                </p:cNvSpPr>
                <p:nvPr/>
              </p:nvSpPr>
              <p:spPr bwMode="auto">
                <a:xfrm>
                  <a:off x="1191" y="3154"/>
                  <a:ext cx="2" cy="2"/>
                </a:xfrm>
                <a:custGeom>
                  <a:avLst/>
                  <a:gdLst>
                    <a:gd name="T0" fmla="*/ 2 w 16"/>
                    <a:gd name="T1" fmla="*/ 2 h 17"/>
                    <a:gd name="T2" fmla="*/ 2 w 16"/>
                    <a:gd name="T3" fmla="*/ 1 h 17"/>
                    <a:gd name="T4" fmla="*/ 1 w 16"/>
                    <a:gd name="T5" fmla="*/ 0 h 17"/>
                    <a:gd name="T6" fmla="*/ 1 w 16"/>
                    <a:gd name="T7" fmla="*/ 0 h 17"/>
                    <a:gd name="T8" fmla="*/ 0 w 16"/>
                    <a:gd name="T9" fmla="*/ 0 h 17"/>
                    <a:gd name="T10" fmla="*/ 0 w 1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7">
                      <a:moveTo>
                        <a:pt x="16" y="17"/>
                      </a:moveTo>
                      <a:lnTo>
                        <a:pt x="15" y="10"/>
                      </a:lnTo>
                      <a:lnTo>
                        <a:pt x="10" y="4"/>
                      </a:lnTo>
                      <a:lnTo>
                        <a:pt x="7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4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184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5" name="Freeform 42"/>
                <p:cNvSpPr>
                  <a:spLocks/>
                </p:cNvSpPr>
                <p:nvPr/>
              </p:nvSpPr>
              <p:spPr bwMode="auto">
                <a:xfrm>
                  <a:off x="1182" y="3153"/>
                  <a:ext cx="2" cy="1"/>
                </a:xfrm>
                <a:custGeom>
                  <a:avLst/>
                  <a:gdLst>
                    <a:gd name="T0" fmla="*/ 2 w 14"/>
                    <a:gd name="T1" fmla="*/ 1 h 14"/>
                    <a:gd name="T2" fmla="*/ 1 w 14"/>
                    <a:gd name="T3" fmla="*/ 1 h 14"/>
                    <a:gd name="T4" fmla="*/ 0 w 1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6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182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7" name="Freeform 44"/>
                <p:cNvSpPr>
                  <a:spLocks/>
                </p:cNvSpPr>
                <p:nvPr/>
              </p:nvSpPr>
              <p:spPr bwMode="auto">
                <a:xfrm>
                  <a:off x="1182" y="31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1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6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8" name="Line 45"/>
                <p:cNvSpPr>
                  <a:spLocks noChangeShapeType="1"/>
                </p:cNvSpPr>
                <p:nvPr/>
              </p:nvSpPr>
              <p:spPr bwMode="auto">
                <a:xfrm>
                  <a:off x="1185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49" name="Freeform 46"/>
                <p:cNvSpPr>
                  <a:spLocks/>
                </p:cNvSpPr>
                <p:nvPr/>
              </p:nvSpPr>
              <p:spPr bwMode="auto">
                <a:xfrm>
                  <a:off x="1204" y="3146"/>
                  <a:ext cx="8" cy="8"/>
                </a:xfrm>
                <a:custGeom>
                  <a:avLst/>
                  <a:gdLst>
                    <a:gd name="T0" fmla="*/ 0 w 58"/>
                    <a:gd name="T1" fmla="*/ 0 h 58"/>
                    <a:gd name="T2" fmla="*/ 6 w 58"/>
                    <a:gd name="T3" fmla="*/ 2 h 58"/>
                    <a:gd name="T4" fmla="*/ 8 w 58"/>
                    <a:gd name="T5" fmla="*/ 8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41" y="17"/>
                      </a:lnTo>
                      <a:lnTo>
                        <a:pt x="58" y="58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0" name="Line 47"/>
                <p:cNvSpPr>
                  <a:spLocks noChangeShapeType="1"/>
                </p:cNvSpPr>
                <p:nvPr/>
              </p:nvSpPr>
              <p:spPr bwMode="auto">
                <a:xfrm>
                  <a:off x="1212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1" name="Freeform 48"/>
                <p:cNvSpPr>
                  <a:spLocks/>
                </p:cNvSpPr>
                <p:nvPr/>
              </p:nvSpPr>
              <p:spPr bwMode="auto">
                <a:xfrm>
                  <a:off x="1209" y="3173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2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2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205" y="3176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3" name="Freeform 50"/>
                <p:cNvSpPr>
                  <a:spLocks/>
                </p:cNvSpPr>
                <p:nvPr/>
              </p:nvSpPr>
              <p:spPr bwMode="auto">
                <a:xfrm>
                  <a:off x="1203" y="3174"/>
                  <a:ext cx="2" cy="2"/>
                </a:xfrm>
                <a:custGeom>
                  <a:avLst/>
                  <a:gdLst>
                    <a:gd name="T0" fmla="*/ 2 w 14"/>
                    <a:gd name="T1" fmla="*/ 2 h 14"/>
                    <a:gd name="T2" fmla="*/ 1 w 14"/>
                    <a:gd name="T3" fmla="*/ 1 h 14"/>
                    <a:gd name="T4" fmla="*/ 0 w 1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4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203" y="3167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5" name="Freeform 52"/>
                <p:cNvSpPr>
                  <a:spLocks/>
                </p:cNvSpPr>
                <p:nvPr/>
              </p:nvSpPr>
              <p:spPr bwMode="auto">
                <a:xfrm>
                  <a:off x="1200" y="3165"/>
                  <a:ext cx="3" cy="2"/>
                </a:xfrm>
                <a:custGeom>
                  <a:avLst/>
                  <a:gdLst>
                    <a:gd name="T0" fmla="*/ 3 w 26"/>
                    <a:gd name="T1" fmla="*/ 2 h 16"/>
                    <a:gd name="T2" fmla="*/ 3 w 26"/>
                    <a:gd name="T3" fmla="*/ 1 h 16"/>
                    <a:gd name="T4" fmla="*/ 2 w 26"/>
                    <a:gd name="T5" fmla="*/ 0 h 16"/>
                    <a:gd name="T6" fmla="*/ 1 w 26"/>
                    <a:gd name="T7" fmla="*/ 0 h 16"/>
                    <a:gd name="T8" fmla="*/ 1 w 26"/>
                    <a:gd name="T9" fmla="*/ 0 h 16"/>
                    <a:gd name="T10" fmla="*/ 0 w 2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26" y="16"/>
                      </a:moveTo>
                      <a:lnTo>
                        <a:pt x="24" y="8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6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191" y="31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7" name="Freeform 54"/>
                <p:cNvSpPr>
                  <a:spLocks/>
                </p:cNvSpPr>
                <p:nvPr/>
              </p:nvSpPr>
              <p:spPr bwMode="auto">
                <a:xfrm>
                  <a:off x="1189" y="3175"/>
                  <a:ext cx="2" cy="4"/>
                </a:xfrm>
                <a:custGeom>
                  <a:avLst/>
                  <a:gdLst>
                    <a:gd name="T0" fmla="*/ 2 w 12"/>
                    <a:gd name="T1" fmla="*/ 0 h 35"/>
                    <a:gd name="T2" fmla="*/ 0 w 12"/>
                    <a:gd name="T3" fmla="*/ 3 h 35"/>
                    <a:gd name="T4" fmla="*/ 0 w 12"/>
                    <a:gd name="T5" fmla="*/ 4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0"/>
                      </a:moveTo>
                      <a:lnTo>
                        <a:pt x="1" y="26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8" name="Line 55"/>
                <p:cNvSpPr>
                  <a:spLocks noChangeShapeType="1"/>
                </p:cNvSpPr>
                <p:nvPr/>
              </p:nvSpPr>
              <p:spPr bwMode="auto">
                <a:xfrm>
                  <a:off x="1189" y="3179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59" name="Freeform 56"/>
                <p:cNvSpPr>
                  <a:spLocks/>
                </p:cNvSpPr>
                <p:nvPr/>
              </p:nvSpPr>
              <p:spPr bwMode="auto">
                <a:xfrm>
                  <a:off x="1189" y="3187"/>
                  <a:ext cx="2" cy="4"/>
                </a:xfrm>
                <a:custGeom>
                  <a:avLst/>
                  <a:gdLst>
                    <a:gd name="T0" fmla="*/ 0 w 12"/>
                    <a:gd name="T1" fmla="*/ 0 h 36"/>
                    <a:gd name="T2" fmla="*/ 1 w 12"/>
                    <a:gd name="T3" fmla="*/ 3 h 36"/>
                    <a:gd name="T4" fmla="*/ 2 w 12"/>
                    <a:gd name="T5" fmla="*/ 4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2" y="36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0" name="Line 57"/>
                <p:cNvSpPr>
                  <a:spLocks noChangeShapeType="1"/>
                </p:cNvSpPr>
                <p:nvPr/>
              </p:nvSpPr>
              <p:spPr bwMode="auto">
                <a:xfrm>
                  <a:off x="1191" y="3191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1" name="Freeform 58"/>
                <p:cNvSpPr>
                  <a:spLocks/>
                </p:cNvSpPr>
                <p:nvPr/>
              </p:nvSpPr>
              <p:spPr bwMode="auto">
                <a:xfrm>
                  <a:off x="1200" y="3199"/>
                  <a:ext cx="3" cy="2"/>
                </a:xfrm>
                <a:custGeom>
                  <a:avLst/>
                  <a:gdLst>
                    <a:gd name="T0" fmla="*/ 0 w 26"/>
                    <a:gd name="T1" fmla="*/ 2 h 16"/>
                    <a:gd name="T2" fmla="*/ 1 w 26"/>
                    <a:gd name="T3" fmla="*/ 2 h 16"/>
                    <a:gd name="T4" fmla="*/ 2 w 26"/>
                    <a:gd name="T5" fmla="*/ 2 h 16"/>
                    <a:gd name="T6" fmla="*/ 2 w 26"/>
                    <a:gd name="T7" fmla="*/ 1 h 16"/>
                    <a:gd name="T8" fmla="*/ 3 w 26"/>
                    <a:gd name="T9" fmla="*/ 1 h 16"/>
                    <a:gd name="T10" fmla="*/ 3 w 2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0" y="13"/>
                      </a:moveTo>
                      <a:lnTo>
                        <a:pt x="7" y="16"/>
                      </a:lnTo>
                      <a:lnTo>
                        <a:pt x="14" y="15"/>
                      </a:lnTo>
                      <a:lnTo>
                        <a:pt x="21" y="11"/>
                      </a:lnTo>
                      <a:lnTo>
                        <a:pt x="25" y="5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2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203" y="3192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3" name="Freeform 60"/>
                <p:cNvSpPr>
                  <a:spLocks/>
                </p:cNvSpPr>
                <p:nvPr/>
              </p:nvSpPr>
              <p:spPr bwMode="auto">
                <a:xfrm>
                  <a:off x="1203" y="3190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4" name="Line 61"/>
                <p:cNvSpPr>
                  <a:spLocks noChangeShapeType="1"/>
                </p:cNvSpPr>
                <p:nvPr/>
              </p:nvSpPr>
              <p:spPr bwMode="auto">
                <a:xfrm>
                  <a:off x="1205" y="3190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5" name="Freeform 62"/>
                <p:cNvSpPr>
                  <a:spLocks/>
                </p:cNvSpPr>
                <p:nvPr/>
              </p:nvSpPr>
              <p:spPr bwMode="auto">
                <a:xfrm>
                  <a:off x="1209" y="3190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6" name="Line 63"/>
                <p:cNvSpPr>
                  <a:spLocks noChangeShapeType="1"/>
                </p:cNvSpPr>
                <p:nvPr/>
              </p:nvSpPr>
              <p:spPr bwMode="auto">
                <a:xfrm>
                  <a:off x="1212" y="3193"/>
                  <a:ext cx="0" cy="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7" name="Freeform 64"/>
                <p:cNvSpPr>
                  <a:spLocks/>
                </p:cNvSpPr>
                <p:nvPr/>
              </p:nvSpPr>
              <p:spPr bwMode="auto">
                <a:xfrm>
                  <a:off x="1209" y="3246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2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5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8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205" y="3249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69" name="Freeform 66"/>
                <p:cNvSpPr>
                  <a:spLocks/>
                </p:cNvSpPr>
                <p:nvPr/>
              </p:nvSpPr>
              <p:spPr bwMode="auto">
                <a:xfrm>
                  <a:off x="1203" y="3247"/>
                  <a:ext cx="2" cy="2"/>
                </a:xfrm>
                <a:custGeom>
                  <a:avLst/>
                  <a:gdLst>
                    <a:gd name="T0" fmla="*/ 2 w 14"/>
                    <a:gd name="T1" fmla="*/ 2 h 15"/>
                    <a:gd name="T2" fmla="*/ 1 w 14"/>
                    <a:gd name="T3" fmla="*/ 1 h 15"/>
                    <a:gd name="T4" fmla="*/ 0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15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0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203" y="3240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1" name="Freeform 68"/>
                <p:cNvSpPr>
                  <a:spLocks/>
                </p:cNvSpPr>
                <p:nvPr/>
              </p:nvSpPr>
              <p:spPr bwMode="auto">
                <a:xfrm>
                  <a:off x="1200" y="3238"/>
                  <a:ext cx="3" cy="2"/>
                </a:xfrm>
                <a:custGeom>
                  <a:avLst/>
                  <a:gdLst>
                    <a:gd name="T0" fmla="*/ 3 w 26"/>
                    <a:gd name="T1" fmla="*/ 2 h 17"/>
                    <a:gd name="T2" fmla="*/ 3 w 26"/>
                    <a:gd name="T3" fmla="*/ 1 h 17"/>
                    <a:gd name="T4" fmla="*/ 2 w 26"/>
                    <a:gd name="T5" fmla="*/ 0 h 17"/>
                    <a:gd name="T6" fmla="*/ 1 w 26"/>
                    <a:gd name="T7" fmla="*/ 0 h 17"/>
                    <a:gd name="T8" fmla="*/ 1 w 26"/>
                    <a:gd name="T9" fmla="*/ 0 h 17"/>
                    <a:gd name="T10" fmla="*/ 0 w 2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26" y="17"/>
                      </a:moveTo>
                      <a:lnTo>
                        <a:pt x="24" y="9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2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191" y="3239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3" name="Freeform 70"/>
                <p:cNvSpPr>
                  <a:spLocks/>
                </p:cNvSpPr>
                <p:nvPr/>
              </p:nvSpPr>
              <p:spPr bwMode="auto">
                <a:xfrm>
                  <a:off x="1189" y="3248"/>
                  <a:ext cx="2" cy="5"/>
                </a:xfrm>
                <a:custGeom>
                  <a:avLst/>
                  <a:gdLst>
                    <a:gd name="T0" fmla="*/ 2 w 12"/>
                    <a:gd name="T1" fmla="*/ 0 h 35"/>
                    <a:gd name="T2" fmla="*/ 0 w 12"/>
                    <a:gd name="T3" fmla="*/ 4 h 35"/>
                    <a:gd name="T4" fmla="*/ 0 w 12"/>
                    <a:gd name="T5" fmla="*/ 5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0"/>
                      </a:moveTo>
                      <a:lnTo>
                        <a:pt x="1" y="26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4" name="Line 71"/>
                <p:cNvSpPr>
                  <a:spLocks noChangeShapeType="1"/>
                </p:cNvSpPr>
                <p:nvPr/>
              </p:nvSpPr>
              <p:spPr bwMode="auto">
                <a:xfrm>
                  <a:off x="1189" y="3253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5" name="Freeform 72"/>
                <p:cNvSpPr>
                  <a:spLocks/>
                </p:cNvSpPr>
                <p:nvPr/>
              </p:nvSpPr>
              <p:spPr bwMode="auto">
                <a:xfrm>
                  <a:off x="1189" y="3261"/>
                  <a:ext cx="2" cy="4"/>
                </a:xfrm>
                <a:custGeom>
                  <a:avLst/>
                  <a:gdLst>
                    <a:gd name="T0" fmla="*/ 0 w 12"/>
                    <a:gd name="T1" fmla="*/ 0 h 35"/>
                    <a:gd name="T2" fmla="*/ 1 w 12"/>
                    <a:gd name="T3" fmla="*/ 3 h 35"/>
                    <a:gd name="T4" fmla="*/ 2 w 12"/>
                    <a:gd name="T5" fmla="*/ 4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2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6" name="Line 73"/>
                <p:cNvSpPr>
                  <a:spLocks noChangeShapeType="1"/>
                </p:cNvSpPr>
                <p:nvPr/>
              </p:nvSpPr>
              <p:spPr bwMode="auto">
                <a:xfrm>
                  <a:off x="1191" y="32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7" name="Freeform 74"/>
                <p:cNvSpPr>
                  <a:spLocks/>
                </p:cNvSpPr>
                <p:nvPr/>
              </p:nvSpPr>
              <p:spPr bwMode="auto">
                <a:xfrm>
                  <a:off x="1200" y="3273"/>
                  <a:ext cx="3" cy="2"/>
                </a:xfrm>
                <a:custGeom>
                  <a:avLst/>
                  <a:gdLst>
                    <a:gd name="T0" fmla="*/ 0 w 26"/>
                    <a:gd name="T1" fmla="*/ 2 h 17"/>
                    <a:gd name="T2" fmla="*/ 1 w 26"/>
                    <a:gd name="T3" fmla="*/ 2 h 17"/>
                    <a:gd name="T4" fmla="*/ 2 w 26"/>
                    <a:gd name="T5" fmla="*/ 2 h 17"/>
                    <a:gd name="T6" fmla="*/ 2 w 26"/>
                    <a:gd name="T7" fmla="*/ 1 h 17"/>
                    <a:gd name="T8" fmla="*/ 3 w 26"/>
                    <a:gd name="T9" fmla="*/ 1 h 17"/>
                    <a:gd name="T10" fmla="*/ 3 w 2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0" y="14"/>
                      </a:moveTo>
                      <a:lnTo>
                        <a:pt x="7" y="17"/>
                      </a:lnTo>
                      <a:lnTo>
                        <a:pt x="14" y="16"/>
                      </a:lnTo>
                      <a:lnTo>
                        <a:pt x="21" y="12"/>
                      </a:lnTo>
                      <a:lnTo>
                        <a:pt x="25" y="6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8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03" y="3266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79" name="Freeform 76"/>
                <p:cNvSpPr>
                  <a:spLocks/>
                </p:cNvSpPr>
                <p:nvPr/>
              </p:nvSpPr>
              <p:spPr bwMode="auto">
                <a:xfrm>
                  <a:off x="1203" y="3264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0" name="Line 77"/>
                <p:cNvSpPr>
                  <a:spLocks noChangeShapeType="1"/>
                </p:cNvSpPr>
                <p:nvPr/>
              </p:nvSpPr>
              <p:spPr bwMode="auto">
                <a:xfrm>
                  <a:off x="1205" y="3264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1" name="Freeform 78"/>
                <p:cNvSpPr>
                  <a:spLocks/>
                </p:cNvSpPr>
                <p:nvPr/>
              </p:nvSpPr>
              <p:spPr bwMode="auto">
                <a:xfrm>
                  <a:off x="1209" y="3264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2" name="Line 79"/>
                <p:cNvSpPr>
                  <a:spLocks noChangeShapeType="1"/>
                </p:cNvSpPr>
                <p:nvPr/>
              </p:nvSpPr>
              <p:spPr bwMode="auto">
                <a:xfrm>
                  <a:off x="1212" y="3267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3" name="Freeform 80"/>
                <p:cNvSpPr>
                  <a:spLocks/>
                </p:cNvSpPr>
                <p:nvPr/>
              </p:nvSpPr>
              <p:spPr bwMode="auto">
                <a:xfrm>
                  <a:off x="1204" y="3286"/>
                  <a:ext cx="8" cy="7"/>
                </a:xfrm>
                <a:custGeom>
                  <a:avLst/>
                  <a:gdLst>
                    <a:gd name="T0" fmla="*/ 8 w 58"/>
                    <a:gd name="T1" fmla="*/ 0 h 59"/>
                    <a:gd name="T2" fmla="*/ 6 w 58"/>
                    <a:gd name="T3" fmla="*/ 5 h 59"/>
                    <a:gd name="T4" fmla="*/ 0 w 58"/>
                    <a:gd name="T5" fmla="*/ 7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9">
                      <a:moveTo>
                        <a:pt x="58" y="0"/>
                      </a:moveTo>
                      <a:lnTo>
                        <a:pt x="41" y="42"/>
                      </a:lnTo>
                      <a:lnTo>
                        <a:pt x="0" y="59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4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185" y="3293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5" name="Freeform 82"/>
                <p:cNvSpPr>
                  <a:spLocks/>
                </p:cNvSpPr>
                <p:nvPr/>
              </p:nvSpPr>
              <p:spPr bwMode="auto">
                <a:xfrm>
                  <a:off x="1182" y="3291"/>
                  <a:ext cx="3" cy="2"/>
                </a:xfrm>
                <a:custGeom>
                  <a:avLst/>
                  <a:gdLst>
                    <a:gd name="T0" fmla="*/ 3 w 22"/>
                    <a:gd name="T1" fmla="*/ 2 h 22"/>
                    <a:gd name="T2" fmla="*/ 1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6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6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182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7" name="Freeform 84"/>
                <p:cNvSpPr>
                  <a:spLocks/>
                </p:cNvSpPr>
                <p:nvPr/>
              </p:nvSpPr>
              <p:spPr bwMode="auto">
                <a:xfrm>
                  <a:off x="1182" y="3285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8" name="Line 85"/>
                <p:cNvSpPr>
                  <a:spLocks noChangeShapeType="1"/>
                </p:cNvSpPr>
                <p:nvPr/>
              </p:nvSpPr>
              <p:spPr bwMode="auto">
                <a:xfrm>
                  <a:off x="1184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89" name="Freeform 86"/>
                <p:cNvSpPr>
                  <a:spLocks/>
                </p:cNvSpPr>
                <p:nvPr/>
              </p:nvSpPr>
              <p:spPr bwMode="auto">
                <a:xfrm>
                  <a:off x="1191" y="3283"/>
                  <a:ext cx="2" cy="2"/>
                </a:xfrm>
                <a:custGeom>
                  <a:avLst/>
                  <a:gdLst>
                    <a:gd name="T0" fmla="*/ 0 w 16"/>
                    <a:gd name="T1" fmla="*/ 2 h 15"/>
                    <a:gd name="T2" fmla="*/ 1 w 16"/>
                    <a:gd name="T3" fmla="*/ 2 h 15"/>
                    <a:gd name="T4" fmla="*/ 2 w 16"/>
                    <a:gd name="T5" fmla="*/ 1 h 15"/>
                    <a:gd name="T6" fmla="*/ 2 w 16"/>
                    <a:gd name="T7" fmla="*/ 0 h 15"/>
                    <a:gd name="T8" fmla="*/ 2 w 16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5">
                      <a:moveTo>
                        <a:pt x="0" y="15"/>
                      </a:moveTo>
                      <a:lnTo>
                        <a:pt x="8" y="14"/>
                      </a:lnTo>
                      <a:lnTo>
                        <a:pt x="13" y="9"/>
                      </a:lnTo>
                      <a:lnTo>
                        <a:pt x="16" y="2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0" name="Freeform 87"/>
                <p:cNvSpPr>
                  <a:spLocks/>
                </p:cNvSpPr>
                <p:nvPr/>
              </p:nvSpPr>
              <p:spPr bwMode="auto">
                <a:xfrm>
                  <a:off x="1193" y="3282"/>
                  <a:ext cx="0" cy="1"/>
                </a:xfrm>
                <a:custGeom>
                  <a:avLst/>
                  <a:gdLst>
                    <a:gd name="T0" fmla="*/ 1 w 3"/>
                    <a:gd name="T1" fmla="*/ 1 h 10"/>
                    <a:gd name="T2" fmla="*/ 1 w 3"/>
                    <a:gd name="T3" fmla="*/ 0 h 10"/>
                    <a:gd name="T4" fmla="*/ 0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3" y="10"/>
                      </a:moveTo>
                      <a:lnTo>
                        <a:pt x="2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1" name="Line 88"/>
                <p:cNvSpPr>
                  <a:spLocks noChangeShapeType="1"/>
                </p:cNvSpPr>
                <p:nvPr/>
              </p:nvSpPr>
              <p:spPr bwMode="auto">
                <a:xfrm flipH="1" flipV="1">
                  <a:off x="1183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2" name="Freeform 89"/>
                <p:cNvSpPr>
                  <a:spLocks/>
                </p:cNvSpPr>
                <p:nvPr/>
              </p:nvSpPr>
              <p:spPr bwMode="auto">
                <a:xfrm>
                  <a:off x="1179" y="3271"/>
                  <a:ext cx="4" cy="1"/>
                </a:xfrm>
                <a:custGeom>
                  <a:avLst/>
                  <a:gdLst>
                    <a:gd name="T0" fmla="*/ 4 w 36"/>
                    <a:gd name="T1" fmla="*/ 1 h 12"/>
                    <a:gd name="T2" fmla="*/ 1 w 36"/>
                    <a:gd name="T3" fmla="*/ 0 h 12"/>
                    <a:gd name="T4" fmla="*/ 0 w 36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36" y="12"/>
                      </a:moveTo>
                      <a:lnTo>
                        <a:pt x="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3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1171" y="3271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4" name="Freeform 91"/>
                <p:cNvSpPr>
                  <a:spLocks/>
                </p:cNvSpPr>
                <p:nvPr/>
              </p:nvSpPr>
              <p:spPr bwMode="auto">
                <a:xfrm>
                  <a:off x="1167" y="3271"/>
                  <a:ext cx="4" cy="1"/>
                </a:xfrm>
                <a:custGeom>
                  <a:avLst/>
                  <a:gdLst>
                    <a:gd name="T0" fmla="*/ 4 w 34"/>
                    <a:gd name="T1" fmla="*/ 0 h 12"/>
                    <a:gd name="T2" fmla="*/ 1 w 34"/>
                    <a:gd name="T3" fmla="*/ 1 h 12"/>
                    <a:gd name="T4" fmla="*/ 0 w 34"/>
                    <a:gd name="T5" fmla="*/ 1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34" y="0"/>
                      </a:moveTo>
                      <a:lnTo>
                        <a:pt x="7" y="7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5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1157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6" name="Freeform 93"/>
                <p:cNvSpPr>
                  <a:spLocks/>
                </p:cNvSpPr>
                <p:nvPr/>
              </p:nvSpPr>
              <p:spPr bwMode="auto">
                <a:xfrm>
                  <a:off x="1157" y="3282"/>
                  <a:ext cx="0" cy="1"/>
                </a:xfrm>
                <a:custGeom>
                  <a:avLst/>
                  <a:gdLst>
                    <a:gd name="T0" fmla="*/ 1 w 3"/>
                    <a:gd name="T1" fmla="*/ 0 h 10"/>
                    <a:gd name="T2" fmla="*/ 0 w 3"/>
                    <a:gd name="T3" fmla="*/ 1 h 10"/>
                    <a:gd name="T4" fmla="*/ 0 w 3"/>
                    <a:gd name="T5" fmla="*/ 1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3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7" name="Freeform 94"/>
                <p:cNvSpPr>
                  <a:spLocks/>
                </p:cNvSpPr>
                <p:nvPr/>
              </p:nvSpPr>
              <p:spPr bwMode="auto">
                <a:xfrm>
                  <a:off x="1157" y="3283"/>
                  <a:ext cx="2" cy="2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1 h 15"/>
                    <a:gd name="T4" fmla="*/ 1 w 15"/>
                    <a:gd name="T5" fmla="*/ 2 h 15"/>
                    <a:gd name="T6" fmla="*/ 1 w 15"/>
                    <a:gd name="T7" fmla="*/ 2 h 15"/>
                    <a:gd name="T8" fmla="*/ 2 w 15"/>
                    <a:gd name="T9" fmla="*/ 2 h 15"/>
                    <a:gd name="T10" fmla="*/ 2 w 15"/>
                    <a:gd name="T11" fmla="*/ 2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15">
                      <a:moveTo>
                        <a:pt x="0" y="0"/>
                      </a:moveTo>
                      <a:lnTo>
                        <a:pt x="1" y="7"/>
                      </a:lnTo>
                      <a:lnTo>
                        <a:pt x="6" y="12"/>
                      </a:lnTo>
                      <a:lnTo>
                        <a:pt x="9" y="14"/>
                      </a:lnTo>
                      <a:lnTo>
                        <a:pt x="13" y="15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8" name="Line 95"/>
                <p:cNvSpPr>
                  <a:spLocks noChangeShapeType="1"/>
                </p:cNvSpPr>
                <p:nvPr/>
              </p:nvSpPr>
              <p:spPr bwMode="auto">
                <a:xfrm>
                  <a:off x="1159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999" name="Freeform 96"/>
                <p:cNvSpPr>
                  <a:spLocks/>
                </p:cNvSpPr>
                <p:nvPr/>
              </p:nvSpPr>
              <p:spPr bwMode="auto">
                <a:xfrm>
                  <a:off x="1166" y="3285"/>
                  <a:ext cx="2" cy="2"/>
                </a:xfrm>
                <a:custGeom>
                  <a:avLst/>
                  <a:gdLst>
                    <a:gd name="T0" fmla="*/ 0 w 14"/>
                    <a:gd name="T1" fmla="*/ 0 h 15"/>
                    <a:gd name="T2" fmla="*/ 1 w 14"/>
                    <a:gd name="T3" fmla="*/ 1 h 15"/>
                    <a:gd name="T4" fmla="*/ 2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0" name="Line 97"/>
                <p:cNvSpPr>
                  <a:spLocks noChangeShapeType="1"/>
                </p:cNvSpPr>
                <p:nvPr/>
              </p:nvSpPr>
              <p:spPr bwMode="auto">
                <a:xfrm>
                  <a:off x="1168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1" name="Freeform 98"/>
                <p:cNvSpPr>
                  <a:spLocks/>
                </p:cNvSpPr>
                <p:nvPr/>
              </p:nvSpPr>
              <p:spPr bwMode="auto">
                <a:xfrm>
                  <a:off x="1165" y="3291"/>
                  <a:ext cx="3" cy="2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1 h 22"/>
                    <a:gd name="T4" fmla="*/ 0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2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112" y="3293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3" name="Freeform 100"/>
                <p:cNvSpPr>
                  <a:spLocks/>
                </p:cNvSpPr>
                <p:nvPr/>
              </p:nvSpPr>
              <p:spPr bwMode="auto">
                <a:xfrm>
                  <a:off x="1109" y="3291"/>
                  <a:ext cx="3" cy="2"/>
                </a:xfrm>
                <a:custGeom>
                  <a:avLst/>
                  <a:gdLst>
                    <a:gd name="T0" fmla="*/ 3 w 22"/>
                    <a:gd name="T1" fmla="*/ 2 h 22"/>
                    <a:gd name="T2" fmla="*/ 1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7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4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109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5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160" y="3262"/>
                  <a:ext cx="1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6" name="Line 103"/>
                <p:cNvSpPr>
                  <a:spLocks noChangeShapeType="1"/>
                </p:cNvSpPr>
                <p:nvPr/>
              </p:nvSpPr>
              <p:spPr bwMode="auto">
                <a:xfrm>
                  <a:off x="1161" y="3249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7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1161" y="3242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8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1168" y="3242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09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1181" y="3241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0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183" y="3230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1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1194" y="3220"/>
                  <a:ext cx="4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2" name="Line 109"/>
                <p:cNvSpPr>
                  <a:spLocks noChangeShapeType="1"/>
                </p:cNvSpPr>
                <p:nvPr/>
              </p:nvSpPr>
              <p:spPr bwMode="auto">
                <a:xfrm>
                  <a:off x="1194" y="3209"/>
                  <a:ext cx="4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3" name="Line 110"/>
                <p:cNvSpPr>
                  <a:spLocks noChangeShapeType="1"/>
                </p:cNvSpPr>
                <p:nvPr/>
              </p:nvSpPr>
              <p:spPr bwMode="auto">
                <a:xfrm>
                  <a:off x="1183" y="3198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4" name="Line 111"/>
                <p:cNvSpPr>
                  <a:spLocks noChangeShapeType="1"/>
                </p:cNvSpPr>
                <p:nvPr/>
              </p:nvSpPr>
              <p:spPr bwMode="auto">
                <a:xfrm>
                  <a:off x="1181" y="3197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5" name="Line 112"/>
                <p:cNvSpPr>
                  <a:spLocks noChangeShapeType="1"/>
                </p:cNvSpPr>
                <p:nvPr/>
              </p:nvSpPr>
              <p:spPr bwMode="auto">
                <a:xfrm>
                  <a:off x="1168" y="3197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6" name="Line 113"/>
                <p:cNvSpPr>
                  <a:spLocks noChangeShapeType="1"/>
                </p:cNvSpPr>
                <p:nvPr/>
              </p:nvSpPr>
              <p:spPr bwMode="auto">
                <a:xfrm>
                  <a:off x="1161" y="3190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7" name="Line 114"/>
                <p:cNvSpPr>
                  <a:spLocks noChangeShapeType="1"/>
                </p:cNvSpPr>
                <p:nvPr/>
              </p:nvSpPr>
              <p:spPr bwMode="auto">
                <a:xfrm>
                  <a:off x="1161" y="3177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8" name="Line 115"/>
                <p:cNvSpPr>
                  <a:spLocks noChangeShapeType="1"/>
                </p:cNvSpPr>
                <p:nvPr/>
              </p:nvSpPr>
              <p:spPr bwMode="auto">
                <a:xfrm>
                  <a:off x="1160" y="3175"/>
                  <a:ext cx="1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19" name="Line 116"/>
                <p:cNvSpPr>
                  <a:spLocks noChangeShapeType="1"/>
                </p:cNvSpPr>
                <p:nvPr/>
              </p:nvSpPr>
              <p:spPr bwMode="auto">
                <a:xfrm>
                  <a:off x="1149" y="3164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0" name="Freeform 117"/>
                <p:cNvSpPr>
                  <a:spLocks/>
                </p:cNvSpPr>
                <p:nvPr/>
              </p:nvSpPr>
              <p:spPr bwMode="auto">
                <a:xfrm>
                  <a:off x="1128" y="3159"/>
                  <a:ext cx="21" cy="5"/>
                </a:xfrm>
                <a:custGeom>
                  <a:avLst/>
                  <a:gdLst>
                    <a:gd name="T0" fmla="*/ 0 w 167"/>
                    <a:gd name="T1" fmla="*/ 5 h 34"/>
                    <a:gd name="T2" fmla="*/ 11 w 167"/>
                    <a:gd name="T3" fmla="*/ 0 h 34"/>
                    <a:gd name="T4" fmla="*/ 21 w 167"/>
                    <a:gd name="T5" fmla="*/ 5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34">
                      <a:moveTo>
                        <a:pt x="0" y="34"/>
                      </a:moveTo>
                      <a:lnTo>
                        <a:pt x="84" y="0"/>
                      </a:lnTo>
                      <a:lnTo>
                        <a:pt x="167" y="3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1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1116" y="3164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2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1116" y="3175"/>
                  <a:ext cx="0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3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116" y="3177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4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109" y="3190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5" name="Line 122"/>
                <p:cNvSpPr>
                  <a:spLocks noChangeShapeType="1"/>
                </p:cNvSpPr>
                <p:nvPr/>
              </p:nvSpPr>
              <p:spPr bwMode="auto">
                <a:xfrm>
                  <a:off x="1096" y="3197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6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94" y="3197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7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1082" y="3198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8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078" y="3209"/>
                  <a:ext cx="4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29" name="Line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1078" y="3220"/>
                  <a:ext cx="4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0" name="Line 127"/>
                <p:cNvSpPr>
                  <a:spLocks noChangeShapeType="1"/>
                </p:cNvSpPr>
                <p:nvPr/>
              </p:nvSpPr>
              <p:spPr bwMode="auto">
                <a:xfrm flipH="1" flipV="1">
                  <a:off x="1082" y="3230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1" name="Line 128"/>
                <p:cNvSpPr>
                  <a:spLocks noChangeShapeType="1"/>
                </p:cNvSpPr>
                <p:nvPr/>
              </p:nvSpPr>
              <p:spPr bwMode="auto">
                <a:xfrm flipH="1" flipV="1">
                  <a:off x="1094" y="3241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2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1096" y="3242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3" name="Line 130"/>
                <p:cNvSpPr>
                  <a:spLocks noChangeShapeType="1"/>
                </p:cNvSpPr>
                <p:nvPr/>
              </p:nvSpPr>
              <p:spPr bwMode="auto">
                <a:xfrm flipH="1" flipV="1">
                  <a:off x="1109" y="3242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4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1116" y="3249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5" name="Line 132"/>
                <p:cNvSpPr>
                  <a:spLocks noChangeShapeType="1"/>
                </p:cNvSpPr>
                <p:nvPr/>
              </p:nvSpPr>
              <p:spPr bwMode="auto">
                <a:xfrm flipH="1" flipV="1">
                  <a:off x="1116" y="3262"/>
                  <a:ext cx="0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6" name="Line 13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6" y="3264"/>
                  <a:ext cx="12" cy="1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7" name="Freeform 134"/>
                <p:cNvSpPr>
                  <a:spLocks/>
                </p:cNvSpPr>
                <p:nvPr/>
              </p:nvSpPr>
              <p:spPr bwMode="auto">
                <a:xfrm>
                  <a:off x="1128" y="3276"/>
                  <a:ext cx="21" cy="4"/>
                </a:xfrm>
                <a:custGeom>
                  <a:avLst/>
                  <a:gdLst>
                    <a:gd name="T0" fmla="*/ 21 w 167"/>
                    <a:gd name="T1" fmla="*/ 0 h 34"/>
                    <a:gd name="T2" fmla="*/ 11 w 167"/>
                    <a:gd name="T3" fmla="*/ 4 h 34"/>
                    <a:gd name="T4" fmla="*/ 0 w 167"/>
                    <a:gd name="T5" fmla="*/ 0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34">
                      <a:moveTo>
                        <a:pt x="167" y="0"/>
                      </a:moveTo>
                      <a:lnTo>
                        <a:pt x="84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8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1149" y="3264"/>
                  <a:ext cx="11" cy="1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39" name="Freeform 136"/>
                <p:cNvSpPr>
                  <a:spLocks/>
                </p:cNvSpPr>
                <p:nvPr/>
              </p:nvSpPr>
              <p:spPr bwMode="auto">
                <a:xfrm>
                  <a:off x="1095" y="3177"/>
                  <a:ext cx="13" cy="6"/>
                </a:xfrm>
                <a:custGeom>
                  <a:avLst/>
                  <a:gdLst>
                    <a:gd name="T0" fmla="*/ 0 w 101"/>
                    <a:gd name="T1" fmla="*/ 6 h 50"/>
                    <a:gd name="T2" fmla="*/ 2 w 101"/>
                    <a:gd name="T3" fmla="*/ 2 h 50"/>
                    <a:gd name="T4" fmla="*/ 7 w 101"/>
                    <a:gd name="T5" fmla="*/ 0 h 50"/>
                    <a:gd name="T6" fmla="*/ 11 w 101"/>
                    <a:gd name="T7" fmla="*/ 2 h 50"/>
                    <a:gd name="T8" fmla="*/ 13 w 101"/>
                    <a:gd name="T9" fmla="*/ 6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0" y="50"/>
                      </a:moveTo>
                      <a:lnTo>
                        <a:pt x="16" y="15"/>
                      </a:lnTo>
                      <a:lnTo>
                        <a:pt x="51" y="0"/>
                      </a:lnTo>
                      <a:lnTo>
                        <a:pt x="86" y="15"/>
                      </a:lnTo>
                      <a:lnTo>
                        <a:pt x="101" y="5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0" name="Freeform 137"/>
                <p:cNvSpPr>
                  <a:spLocks/>
                </p:cNvSpPr>
                <p:nvPr/>
              </p:nvSpPr>
              <p:spPr bwMode="auto">
                <a:xfrm>
                  <a:off x="1095" y="3183"/>
                  <a:ext cx="13" cy="6"/>
                </a:xfrm>
                <a:custGeom>
                  <a:avLst/>
                  <a:gdLst>
                    <a:gd name="T0" fmla="*/ 13 w 101"/>
                    <a:gd name="T1" fmla="*/ 0 h 50"/>
                    <a:gd name="T2" fmla="*/ 11 w 101"/>
                    <a:gd name="T3" fmla="*/ 4 h 50"/>
                    <a:gd name="T4" fmla="*/ 7 w 101"/>
                    <a:gd name="T5" fmla="*/ 6 h 50"/>
                    <a:gd name="T6" fmla="*/ 2 w 101"/>
                    <a:gd name="T7" fmla="*/ 4 h 50"/>
                    <a:gd name="T8" fmla="*/ 0 w 10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101" y="0"/>
                      </a:moveTo>
                      <a:lnTo>
                        <a:pt x="86" y="35"/>
                      </a:lnTo>
                      <a:lnTo>
                        <a:pt x="51" y="50"/>
                      </a:lnTo>
                      <a:lnTo>
                        <a:pt x="16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1" name="Freeform 138"/>
                <p:cNvSpPr>
                  <a:spLocks/>
                </p:cNvSpPr>
                <p:nvPr/>
              </p:nvSpPr>
              <p:spPr bwMode="auto">
                <a:xfrm>
                  <a:off x="1169" y="3177"/>
                  <a:ext cx="12" cy="6"/>
                </a:xfrm>
                <a:custGeom>
                  <a:avLst/>
                  <a:gdLst>
                    <a:gd name="T0" fmla="*/ 0 w 99"/>
                    <a:gd name="T1" fmla="*/ 6 h 50"/>
                    <a:gd name="T2" fmla="*/ 2 w 99"/>
                    <a:gd name="T3" fmla="*/ 2 h 50"/>
                    <a:gd name="T4" fmla="*/ 6 w 99"/>
                    <a:gd name="T5" fmla="*/ 0 h 50"/>
                    <a:gd name="T6" fmla="*/ 10 w 99"/>
                    <a:gd name="T7" fmla="*/ 2 h 50"/>
                    <a:gd name="T8" fmla="*/ 12 w 99"/>
                    <a:gd name="T9" fmla="*/ 6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0" y="50"/>
                      </a:moveTo>
                      <a:lnTo>
                        <a:pt x="14" y="15"/>
                      </a:lnTo>
                      <a:lnTo>
                        <a:pt x="49" y="0"/>
                      </a:lnTo>
                      <a:lnTo>
                        <a:pt x="85" y="15"/>
                      </a:lnTo>
                      <a:lnTo>
                        <a:pt x="99" y="5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2" name="Freeform 139"/>
                <p:cNvSpPr>
                  <a:spLocks/>
                </p:cNvSpPr>
                <p:nvPr/>
              </p:nvSpPr>
              <p:spPr bwMode="auto">
                <a:xfrm>
                  <a:off x="1169" y="3183"/>
                  <a:ext cx="12" cy="6"/>
                </a:xfrm>
                <a:custGeom>
                  <a:avLst/>
                  <a:gdLst>
                    <a:gd name="T0" fmla="*/ 12 w 99"/>
                    <a:gd name="T1" fmla="*/ 0 h 50"/>
                    <a:gd name="T2" fmla="*/ 10 w 99"/>
                    <a:gd name="T3" fmla="*/ 4 h 50"/>
                    <a:gd name="T4" fmla="*/ 6 w 99"/>
                    <a:gd name="T5" fmla="*/ 6 h 50"/>
                    <a:gd name="T6" fmla="*/ 2 w 99"/>
                    <a:gd name="T7" fmla="*/ 4 h 50"/>
                    <a:gd name="T8" fmla="*/ 0 w 99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99" y="0"/>
                      </a:moveTo>
                      <a:lnTo>
                        <a:pt x="85" y="35"/>
                      </a:lnTo>
                      <a:lnTo>
                        <a:pt x="49" y="50"/>
                      </a:lnTo>
                      <a:lnTo>
                        <a:pt x="14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3" name="Freeform 140"/>
                <p:cNvSpPr>
                  <a:spLocks/>
                </p:cNvSpPr>
                <p:nvPr/>
              </p:nvSpPr>
              <p:spPr bwMode="auto">
                <a:xfrm>
                  <a:off x="1095" y="3250"/>
                  <a:ext cx="13" cy="7"/>
                </a:xfrm>
                <a:custGeom>
                  <a:avLst/>
                  <a:gdLst>
                    <a:gd name="T0" fmla="*/ 0 w 101"/>
                    <a:gd name="T1" fmla="*/ 7 h 51"/>
                    <a:gd name="T2" fmla="*/ 2 w 101"/>
                    <a:gd name="T3" fmla="*/ 2 h 51"/>
                    <a:gd name="T4" fmla="*/ 7 w 101"/>
                    <a:gd name="T5" fmla="*/ 0 h 51"/>
                    <a:gd name="T6" fmla="*/ 11 w 101"/>
                    <a:gd name="T7" fmla="*/ 2 h 51"/>
                    <a:gd name="T8" fmla="*/ 13 w 101"/>
                    <a:gd name="T9" fmla="*/ 7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1">
                      <a:moveTo>
                        <a:pt x="0" y="51"/>
                      </a:moveTo>
                      <a:lnTo>
                        <a:pt x="16" y="15"/>
                      </a:lnTo>
                      <a:lnTo>
                        <a:pt x="51" y="0"/>
                      </a:lnTo>
                      <a:lnTo>
                        <a:pt x="86" y="15"/>
                      </a:lnTo>
                      <a:lnTo>
                        <a:pt x="101" y="51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4" name="Freeform 141"/>
                <p:cNvSpPr>
                  <a:spLocks/>
                </p:cNvSpPr>
                <p:nvPr/>
              </p:nvSpPr>
              <p:spPr bwMode="auto">
                <a:xfrm>
                  <a:off x="1095" y="3257"/>
                  <a:ext cx="13" cy="6"/>
                </a:xfrm>
                <a:custGeom>
                  <a:avLst/>
                  <a:gdLst>
                    <a:gd name="T0" fmla="*/ 13 w 101"/>
                    <a:gd name="T1" fmla="*/ 0 h 50"/>
                    <a:gd name="T2" fmla="*/ 11 w 101"/>
                    <a:gd name="T3" fmla="*/ 4 h 50"/>
                    <a:gd name="T4" fmla="*/ 7 w 101"/>
                    <a:gd name="T5" fmla="*/ 6 h 50"/>
                    <a:gd name="T6" fmla="*/ 2 w 101"/>
                    <a:gd name="T7" fmla="*/ 4 h 50"/>
                    <a:gd name="T8" fmla="*/ 0 w 10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101" y="0"/>
                      </a:moveTo>
                      <a:lnTo>
                        <a:pt x="86" y="35"/>
                      </a:lnTo>
                      <a:lnTo>
                        <a:pt x="51" y="50"/>
                      </a:lnTo>
                      <a:lnTo>
                        <a:pt x="16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5" name="Freeform 142"/>
                <p:cNvSpPr>
                  <a:spLocks/>
                </p:cNvSpPr>
                <p:nvPr/>
              </p:nvSpPr>
              <p:spPr bwMode="auto">
                <a:xfrm>
                  <a:off x="1169" y="3250"/>
                  <a:ext cx="12" cy="7"/>
                </a:xfrm>
                <a:custGeom>
                  <a:avLst/>
                  <a:gdLst>
                    <a:gd name="T0" fmla="*/ 0 w 99"/>
                    <a:gd name="T1" fmla="*/ 7 h 51"/>
                    <a:gd name="T2" fmla="*/ 2 w 99"/>
                    <a:gd name="T3" fmla="*/ 2 h 51"/>
                    <a:gd name="T4" fmla="*/ 6 w 99"/>
                    <a:gd name="T5" fmla="*/ 0 h 51"/>
                    <a:gd name="T6" fmla="*/ 10 w 99"/>
                    <a:gd name="T7" fmla="*/ 2 h 51"/>
                    <a:gd name="T8" fmla="*/ 12 w 99"/>
                    <a:gd name="T9" fmla="*/ 7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1">
                      <a:moveTo>
                        <a:pt x="0" y="51"/>
                      </a:moveTo>
                      <a:lnTo>
                        <a:pt x="14" y="15"/>
                      </a:lnTo>
                      <a:lnTo>
                        <a:pt x="49" y="0"/>
                      </a:lnTo>
                      <a:lnTo>
                        <a:pt x="85" y="15"/>
                      </a:lnTo>
                      <a:lnTo>
                        <a:pt x="99" y="51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6" name="Freeform 143"/>
                <p:cNvSpPr>
                  <a:spLocks/>
                </p:cNvSpPr>
                <p:nvPr/>
              </p:nvSpPr>
              <p:spPr bwMode="auto">
                <a:xfrm>
                  <a:off x="1169" y="3257"/>
                  <a:ext cx="12" cy="6"/>
                </a:xfrm>
                <a:custGeom>
                  <a:avLst/>
                  <a:gdLst>
                    <a:gd name="T0" fmla="*/ 12 w 99"/>
                    <a:gd name="T1" fmla="*/ 0 h 50"/>
                    <a:gd name="T2" fmla="*/ 10 w 99"/>
                    <a:gd name="T3" fmla="*/ 4 h 50"/>
                    <a:gd name="T4" fmla="*/ 6 w 99"/>
                    <a:gd name="T5" fmla="*/ 6 h 50"/>
                    <a:gd name="T6" fmla="*/ 2 w 99"/>
                    <a:gd name="T7" fmla="*/ 4 h 50"/>
                    <a:gd name="T8" fmla="*/ 0 w 99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99" y="0"/>
                      </a:moveTo>
                      <a:lnTo>
                        <a:pt x="85" y="35"/>
                      </a:lnTo>
                      <a:lnTo>
                        <a:pt x="49" y="50"/>
                      </a:lnTo>
                      <a:lnTo>
                        <a:pt x="14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7" name="Line 144"/>
                <p:cNvSpPr>
                  <a:spLocks noChangeShapeType="1"/>
                </p:cNvSpPr>
                <p:nvPr/>
              </p:nvSpPr>
              <p:spPr bwMode="auto">
                <a:xfrm>
                  <a:off x="1109" y="3291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8" name="Line 145"/>
                <p:cNvSpPr>
                  <a:spLocks noChangeShapeType="1"/>
                </p:cNvSpPr>
                <p:nvPr/>
              </p:nvSpPr>
              <p:spPr bwMode="auto">
                <a:xfrm>
                  <a:off x="1109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49" name="Freeform 146"/>
                <p:cNvSpPr>
                  <a:spLocks/>
                </p:cNvSpPr>
                <p:nvPr/>
              </p:nvSpPr>
              <p:spPr bwMode="auto">
                <a:xfrm>
                  <a:off x="1109" y="3291"/>
                  <a:ext cx="3" cy="2"/>
                </a:xfrm>
                <a:custGeom>
                  <a:avLst/>
                  <a:gdLst>
                    <a:gd name="T0" fmla="*/ 0 w 22"/>
                    <a:gd name="T1" fmla="*/ 0 h 22"/>
                    <a:gd name="T2" fmla="*/ 1 w 22"/>
                    <a:gd name="T3" fmla="*/ 1 h 22"/>
                    <a:gd name="T4" fmla="*/ 3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7" y="1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0" name="Line 147"/>
                <p:cNvSpPr>
                  <a:spLocks noChangeShapeType="1"/>
                </p:cNvSpPr>
                <p:nvPr/>
              </p:nvSpPr>
              <p:spPr bwMode="auto">
                <a:xfrm>
                  <a:off x="1112" y="3293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1" name="Freeform 148"/>
                <p:cNvSpPr>
                  <a:spLocks/>
                </p:cNvSpPr>
                <p:nvPr/>
              </p:nvSpPr>
              <p:spPr bwMode="auto">
                <a:xfrm>
                  <a:off x="1165" y="3291"/>
                  <a:ext cx="3" cy="2"/>
                </a:xfrm>
                <a:custGeom>
                  <a:avLst/>
                  <a:gdLst>
                    <a:gd name="T0" fmla="*/ 0 w 22"/>
                    <a:gd name="T1" fmla="*/ 2 h 22"/>
                    <a:gd name="T2" fmla="*/ 2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2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168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3" name="Freeform 150"/>
                <p:cNvSpPr>
                  <a:spLocks/>
                </p:cNvSpPr>
                <p:nvPr/>
              </p:nvSpPr>
              <p:spPr bwMode="auto">
                <a:xfrm>
                  <a:off x="1166" y="3285"/>
                  <a:ext cx="2" cy="2"/>
                </a:xfrm>
                <a:custGeom>
                  <a:avLst/>
                  <a:gdLst>
                    <a:gd name="T0" fmla="*/ 2 w 14"/>
                    <a:gd name="T1" fmla="*/ 2 h 15"/>
                    <a:gd name="T2" fmla="*/ 1 w 14"/>
                    <a:gd name="T3" fmla="*/ 1 h 15"/>
                    <a:gd name="T4" fmla="*/ 0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15"/>
                      </a:moveTo>
                      <a:lnTo>
                        <a:pt x="1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4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1159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5" name="Freeform 152"/>
                <p:cNvSpPr>
                  <a:spLocks/>
                </p:cNvSpPr>
                <p:nvPr/>
              </p:nvSpPr>
              <p:spPr bwMode="auto">
                <a:xfrm>
                  <a:off x="1157" y="3283"/>
                  <a:ext cx="2" cy="2"/>
                </a:xfrm>
                <a:custGeom>
                  <a:avLst/>
                  <a:gdLst>
                    <a:gd name="T0" fmla="*/ 2 w 15"/>
                    <a:gd name="T1" fmla="*/ 2 h 15"/>
                    <a:gd name="T2" fmla="*/ 1 w 15"/>
                    <a:gd name="T3" fmla="*/ 2 h 15"/>
                    <a:gd name="T4" fmla="*/ 0 w 15"/>
                    <a:gd name="T5" fmla="*/ 1 h 15"/>
                    <a:gd name="T6" fmla="*/ 0 w 15"/>
                    <a:gd name="T7" fmla="*/ 0 h 15"/>
                    <a:gd name="T8" fmla="*/ 0 w 15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5" y="15"/>
                      </a:moveTo>
                      <a:lnTo>
                        <a:pt x="8" y="14"/>
                      </a:lnTo>
                      <a:lnTo>
                        <a:pt x="3" y="9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6" name="Freeform 153"/>
                <p:cNvSpPr>
                  <a:spLocks/>
                </p:cNvSpPr>
                <p:nvPr/>
              </p:nvSpPr>
              <p:spPr bwMode="auto">
                <a:xfrm>
                  <a:off x="1157" y="3282"/>
                  <a:ext cx="0" cy="1"/>
                </a:xfrm>
                <a:custGeom>
                  <a:avLst/>
                  <a:gdLst>
                    <a:gd name="T0" fmla="*/ 0 w 3"/>
                    <a:gd name="T1" fmla="*/ 1 h 10"/>
                    <a:gd name="T2" fmla="*/ 0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1" y="4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7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1157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8" name="Freeform 155"/>
                <p:cNvSpPr>
                  <a:spLocks/>
                </p:cNvSpPr>
                <p:nvPr/>
              </p:nvSpPr>
              <p:spPr bwMode="auto">
                <a:xfrm>
                  <a:off x="1167" y="3271"/>
                  <a:ext cx="4" cy="1"/>
                </a:xfrm>
                <a:custGeom>
                  <a:avLst/>
                  <a:gdLst>
                    <a:gd name="T0" fmla="*/ 0 w 34"/>
                    <a:gd name="T1" fmla="*/ 1 h 12"/>
                    <a:gd name="T2" fmla="*/ 3 w 34"/>
                    <a:gd name="T3" fmla="*/ 0 h 12"/>
                    <a:gd name="T4" fmla="*/ 4 w 34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0" y="12"/>
                      </a:moveTo>
                      <a:lnTo>
                        <a:pt x="26" y="1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59" name="Line 156"/>
                <p:cNvSpPr>
                  <a:spLocks noChangeShapeType="1"/>
                </p:cNvSpPr>
                <p:nvPr/>
              </p:nvSpPr>
              <p:spPr bwMode="auto">
                <a:xfrm>
                  <a:off x="1171" y="3271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0" name="Freeform 157"/>
                <p:cNvSpPr>
                  <a:spLocks/>
                </p:cNvSpPr>
                <p:nvPr/>
              </p:nvSpPr>
              <p:spPr bwMode="auto">
                <a:xfrm>
                  <a:off x="1179" y="3271"/>
                  <a:ext cx="4" cy="1"/>
                </a:xfrm>
                <a:custGeom>
                  <a:avLst/>
                  <a:gdLst>
                    <a:gd name="T0" fmla="*/ 0 w 36"/>
                    <a:gd name="T1" fmla="*/ 0 h 12"/>
                    <a:gd name="T2" fmla="*/ 3 w 36"/>
                    <a:gd name="T3" fmla="*/ 1 h 12"/>
                    <a:gd name="T4" fmla="*/ 4 w 36"/>
                    <a:gd name="T5" fmla="*/ 1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0"/>
                      </a:moveTo>
                      <a:lnTo>
                        <a:pt x="29" y="7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1" name="Line 158"/>
                <p:cNvSpPr>
                  <a:spLocks noChangeShapeType="1"/>
                </p:cNvSpPr>
                <p:nvPr/>
              </p:nvSpPr>
              <p:spPr bwMode="auto">
                <a:xfrm>
                  <a:off x="1183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2" name="Freeform 159"/>
                <p:cNvSpPr>
                  <a:spLocks/>
                </p:cNvSpPr>
                <p:nvPr/>
              </p:nvSpPr>
              <p:spPr bwMode="auto">
                <a:xfrm>
                  <a:off x="1193" y="3282"/>
                  <a:ext cx="0" cy="1"/>
                </a:xfrm>
                <a:custGeom>
                  <a:avLst/>
                  <a:gdLst>
                    <a:gd name="T0" fmla="*/ 0 w 3"/>
                    <a:gd name="T1" fmla="*/ 0 h 10"/>
                    <a:gd name="T2" fmla="*/ 1 w 3"/>
                    <a:gd name="T3" fmla="*/ 1 h 10"/>
                    <a:gd name="T4" fmla="*/ 1 w 3"/>
                    <a:gd name="T5" fmla="*/ 1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3" y="8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3" name="Freeform 160"/>
                <p:cNvSpPr>
                  <a:spLocks/>
                </p:cNvSpPr>
                <p:nvPr/>
              </p:nvSpPr>
              <p:spPr bwMode="auto">
                <a:xfrm>
                  <a:off x="1191" y="3283"/>
                  <a:ext cx="2" cy="2"/>
                </a:xfrm>
                <a:custGeom>
                  <a:avLst/>
                  <a:gdLst>
                    <a:gd name="T0" fmla="*/ 2 w 16"/>
                    <a:gd name="T1" fmla="*/ 0 h 15"/>
                    <a:gd name="T2" fmla="*/ 2 w 16"/>
                    <a:gd name="T3" fmla="*/ 1 h 15"/>
                    <a:gd name="T4" fmla="*/ 1 w 16"/>
                    <a:gd name="T5" fmla="*/ 2 h 15"/>
                    <a:gd name="T6" fmla="*/ 1 w 16"/>
                    <a:gd name="T7" fmla="*/ 2 h 15"/>
                    <a:gd name="T8" fmla="*/ 0 w 16"/>
                    <a:gd name="T9" fmla="*/ 2 h 15"/>
                    <a:gd name="T10" fmla="*/ 0 w 16"/>
                    <a:gd name="T11" fmla="*/ 2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5">
                      <a:moveTo>
                        <a:pt x="16" y="0"/>
                      </a:move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7" y="14"/>
                      </a:lnTo>
                      <a:lnTo>
                        <a:pt x="3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4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1184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5" name="Freeform 162"/>
                <p:cNvSpPr>
                  <a:spLocks/>
                </p:cNvSpPr>
                <p:nvPr/>
              </p:nvSpPr>
              <p:spPr bwMode="auto">
                <a:xfrm>
                  <a:off x="1182" y="3285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6" name="Line 163"/>
                <p:cNvSpPr>
                  <a:spLocks noChangeShapeType="1"/>
                </p:cNvSpPr>
                <p:nvPr/>
              </p:nvSpPr>
              <p:spPr bwMode="auto">
                <a:xfrm>
                  <a:off x="1182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7" name="Freeform 164"/>
                <p:cNvSpPr>
                  <a:spLocks/>
                </p:cNvSpPr>
                <p:nvPr/>
              </p:nvSpPr>
              <p:spPr bwMode="auto">
                <a:xfrm>
                  <a:off x="1182" y="3291"/>
                  <a:ext cx="3" cy="2"/>
                </a:xfrm>
                <a:custGeom>
                  <a:avLst/>
                  <a:gdLst>
                    <a:gd name="T0" fmla="*/ 0 w 22"/>
                    <a:gd name="T1" fmla="*/ 0 h 22"/>
                    <a:gd name="T2" fmla="*/ 1 w 22"/>
                    <a:gd name="T3" fmla="*/ 1 h 22"/>
                    <a:gd name="T4" fmla="*/ 3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6" y="1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8" name="Line 165"/>
                <p:cNvSpPr>
                  <a:spLocks noChangeShapeType="1"/>
                </p:cNvSpPr>
                <p:nvPr/>
              </p:nvSpPr>
              <p:spPr bwMode="auto">
                <a:xfrm>
                  <a:off x="1185" y="3293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69" name="Freeform 166"/>
                <p:cNvSpPr>
                  <a:spLocks/>
                </p:cNvSpPr>
                <p:nvPr/>
              </p:nvSpPr>
              <p:spPr bwMode="auto">
                <a:xfrm>
                  <a:off x="1204" y="3286"/>
                  <a:ext cx="8" cy="7"/>
                </a:xfrm>
                <a:custGeom>
                  <a:avLst/>
                  <a:gdLst>
                    <a:gd name="T0" fmla="*/ 0 w 58"/>
                    <a:gd name="T1" fmla="*/ 7 h 59"/>
                    <a:gd name="T2" fmla="*/ 6 w 58"/>
                    <a:gd name="T3" fmla="*/ 5 h 59"/>
                    <a:gd name="T4" fmla="*/ 8 w 58"/>
                    <a:gd name="T5" fmla="*/ 0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9">
                      <a:moveTo>
                        <a:pt x="0" y="59"/>
                      </a:moveTo>
                      <a:lnTo>
                        <a:pt x="41" y="42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0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212" y="3267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1" name="Freeform 168"/>
                <p:cNvSpPr>
                  <a:spLocks/>
                </p:cNvSpPr>
                <p:nvPr/>
              </p:nvSpPr>
              <p:spPr bwMode="auto">
                <a:xfrm>
                  <a:off x="1209" y="3264"/>
                  <a:ext cx="3" cy="3"/>
                </a:xfrm>
                <a:custGeom>
                  <a:avLst/>
                  <a:gdLst>
                    <a:gd name="T0" fmla="*/ 3 w 22"/>
                    <a:gd name="T1" fmla="*/ 3 h 22"/>
                    <a:gd name="T2" fmla="*/ 2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16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2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1205" y="3264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3" name="Freeform 170"/>
                <p:cNvSpPr>
                  <a:spLocks/>
                </p:cNvSpPr>
                <p:nvPr/>
              </p:nvSpPr>
              <p:spPr bwMode="auto">
                <a:xfrm>
                  <a:off x="1203" y="3264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4" name="Line 171"/>
                <p:cNvSpPr>
                  <a:spLocks noChangeShapeType="1"/>
                </p:cNvSpPr>
                <p:nvPr/>
              </p:nvSpPr>
              <p:spPr bwMode="auto">
                <a:xfrm>
                  <a:off x="1203" y="3266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5" name="Freeform 172"/>
                <p:cNvSpPr>
                  <a:spLocks/>
                </p:cNvSpPr>
                <p:nvPr/>
              </p:nvSpPr>
              <p:spPr bwMode="auto">
                <a:xfrm>
                  <a:off x="1200" y="3273"/>
                  <a:ext cx="3" cy="2"/>
                </a:xfrm>
                <a:custGeom>
                  <a:avLst/>
                  <a:gdLst>
                    <a:gd name="T0" fmla="*/ 3 w 26"/>
                    <a:gd name="T1" fmla="*/ 0 h 17"/>
                    <a:gd name="T2" fmla="*/ 3 w 26"/>
                    <a:gd name="T3" fmla="*/ 1 h 17"/>
                    <a:gd name="T4" fmla="*/ 2 w 26"/>
                    <a:gd name="T5" fmla="*/ 2 h 17"/>
                    <a:gd name="T6" fmla="*/ 1 w 26"/>
                    <a:gd name="T7" fmla="*/ 2 h 17"/>
                    <a:gd name="T8" fmla="*/ 1 w 26"/>
                    <a:gd name="T9" fmla="*/ 2 h 17"/>
                    <a:gd name="T10" fmla="*/ 0 w 26"/>
                    <a:gd name="T11" fmla="*/ 2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26" y="0"/>
                      </a:moveTo>
                      <a:lnTo>
                        <a:pt x="24" y="8"/>
                      </a:lnTo>
                      <a:lnTo>
                        <a:pt x="19" y="14"/>
                      </a:lnTo>
                      <a:lnTo>
                        <a:pt x="12" y="17"/>
                      </a:lnTo>
                      <a:lnTo>
                        <a:pt x="5" y="16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6" name="Line 173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32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7" name="Freeform 174"/>
                <p:cNvSpPr>
                  <a:spLocks/>
                </p:cNvSpPr>
                <p:nvPr/>
              </p:nvSpPr>
              <p:spPr bwMode="auto">
                <a:xfrm>
                  <a:off x="1189" y="3261"/>
                  <a:ext cx="2" cy="4"/>
                </a:xfrm>
                <a:custGeom>
                  <a:avLst/>
                  <a:gdLst>
                    <a:gd name="T0" fmla="*/ 2 w 12"/>
                    <a:gd name="T1" fmla="*/ 4 h 35"/>
                    <a:gd name="T2" fmla="*/ 0 w 12"/>
                    <a:gd name="T3" fmla="*/ 1 h 35"/>
                    <a:gd name="T4" fmla="*/ 0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35"/>
                      </a:moveTo>
                      <a:lnTo>
                        <a:pt x="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8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189" y="3253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79" name="Freeform 176"/>
                <p:cNvSpPr>
                  <a:spLocks/>
                </p:cNvSpPr>
                <p:nvPr/>
              </p:nvSpPr>
              <p:spPr bwMode="auto">
                <a:xfrm>
                  <a:off x="1189" y="3248"/>
                  <a:ext cx="2" cy="5"/>
                </a:xfrm>
                <a:custGeom>
                  <a:avLst/>
                  <a:gdLst>
                    <a:gd name="T0" fmla="*/ 0 w 12"/>
                    <a:gd name="T1" fmla="*/ 5 h 35"/>
                    <a:gd name="T2" fmla="*/ 1 w 12"/>
                    <a:gd name="T3" fmla="*/ 1 h 35"/>
                    <a:gd name="T4" fmla="*/ 2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lnTo>
                        <a:pt x="7" y="7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0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191" y="3239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1" name="Freeform 178"/>
                <p:cNvSpPr>
                  <a:spLocks/>
                </p:cNvSpPr>
                <p:nvPr/>
              </p:nvSpPr>
              <p:spPr bwMode="auto">
                <a:xfrm>
                  <a:off x="1200" y="3238"/>
                  <a:ext cx="3" cy="2"/>
                </a:xfrm>
                <a:custGeom>
                  <a:avLst/>
                  <a:gdLst>
                    <a:gd name="T0" fmla="*/ 0 w 26"/>
                    <a:gd name="T1" fmla="*/ 0 h 17"/>
                    <a:gd name="T2" fmla="*/ 1 w 26"/>
                    <a:gd name="T3" fmla="*/ 0 h 17"/>
                    <a:gd name="T4" fmla="*/ 2 w 26"/>
                    <a:gd name="T5" fmla="*/ 0 h 17"/>
                    <a:gd name="T6" fmla="*/ 2 w 26"/>
                    <a:gd name="T7" fmla="*/ 0 h 17"/>
                    <a:gd name="T8" fmla="*/ 3 w 26"/>
                    <a:gd name="T9" fmla="*/ 1 h 17"/>
                    <a:gd name="T10" fmla="*/ 3 w 26"/>
                    <a:gd name="T11" fmla="*/ 2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1" y="4"/>
                      </a:lnTo>
                      <a:lnTo>
                        <a:pt x="25" y="11"/>
                      </a:lnTo>
                      <a:lnTo>
                        <a:pt x="26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2" name="Line 179"/>
                <p:cNvSpPr>
                  <a:spLocks noChangeShapeType="1"/>
                </p:cNvSpPr>
                <p:nvPr/>
              </p:nvSpPr>
              <p:spPr bwMode="auto">
                <a:xfrm>
                  <a:off x="1203" y="3240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3" name="Freeform 180"/>
                <p:cNvSpPr>
                  <a:spLocks/>
                </p:cNvSpPr>
                <p:nvPr/>
              </p:nvSpPr>
              <p:spPr bwMode="auto">
                <a:xfrm>
                  <a:off x="1203" y="3247"/>
                  <a:ext cx="2" cy="2"/>
                </a:xfrm>
                <a:custGeom>
                  <a:avLst/>
                  <a:gdLst>
                    <a:gd name="T0" fmla="*/ 0 w 14"/>
                    <a:gd name="T1" fmla="*/ 0 h 15"/>
                    <a:gd name="T2" fmla="*/ 1 w 14"/>
                    <a:gd name="T3" fmla="*/ 1 h 15"/>
                    <a:gd name="T4" fmla="*/ 2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4" name="Line 181"/>
                <p:cNvSpPr>
                  <a:spLocks noChangeShapeType="1"/>
                </p:cNvSpPr>
                <p:nvPr/>
              </p:nvSpPr>
              <p:spPr bwMode="auto">
                <a:xfrm>
                  <a:off x="1205" y="3249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5" name="Freeform 182"/>
                <p:cNvSpPr>
                  <a:spLocks/>
                </p:cNvSpPr>
                <p:nvPr/>
              </p:nvSpPr>
              <p:spPr bwMode="auto">
                <a:xfrm>
                  <a:off x="1209" y="32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2 w 22"/>
                    <a:gd name="T3" fmla="*/ 2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5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6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212" y="3193"/>
                  <a:ext cx="0" cy="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7" name="Freeform 184"/>
                <p:cNvSpPr>
                  <a:spLocks/>
                </p:cNvSpPr>
                <p:nvPr/>
              </p:nvSpPr>
              <p:spPr bwMode="auto">
                <a:xfrm>
                  <a:off x="1209" y="3190"/>
                  <a:ext cx="3" cy="3"/>
                </a:xfrm>
                <a:custGeom>
                  <a:avLst/>
                  <a:gdLst>
                    <a:gd name="T0" fmla="*/ 3 w 22"/>
                    <a:gd name="T1" fmla="*/ 3 h 22"/>
                    <a:gd name="T2" fmla="*/ 2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16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8" name="Line 185"/>
                <p:cNvSpPr>
                  <a:spLocks noChangeShapeType="1"/>
                </p:cNvSpPr>
                <p:nvPr/>
              </p:nvSpPr>
              <p:spPr bwMode="auto">
                <a:xfrm flipH="1">
                  <a:off x="1205" y="3190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89" name="Freeform 186"/>
                <p:cNvSpPr>
                  <a:spLocks/>
                </p:cNvSpPr>
                <p:nvPr/>
              </p:nvSpPr>
              <p:spPr bwMode="auto">
                <a:xfrm>
                  <a:off x="1203" y="3190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0" name="Line 187"/>
                <p:cNvSpPr>
                  <a:spLocks noChangeShapeType="1"/>
                </p:cNvSpPr>
                <p:nvPr/>
              </p:nvSpPr>
              <p:spPr bwMode="auto">
                <a:xfrm>
                  <a:off x="1203" y="3192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1" name="Freeform 188"/>
                <p:cNvSpPr>
                  <a:spLocks/>
                </p:cNvSpPr>
                <p:nvPr/>
              </p:nvSpPr>
              <p:spPr bwMode="auto">
                <a:xfrm>
                  <a:off x="1200" y="3199"/>
                  <a:ext cx="3" cy="2"/>
                </a:xfrm>
                <a:custGeom>
                  <a:avLst/>
                  <a:gdLst>
                    <a:gd name="T0" fmla="*/ 3 w 26"/>
                    <a:gd name="T1" fmla="*/ 0 h 16"/>
                    <a:gd name="T2" fmla="*/ 3 w 26"/>
                    <a:gd name="T3" fmla="*/ 1 h 16"/>
                    <a:gd name="T4" fmla="*/ 2 w 26"/>
                    <a:gd name="T5" fmla="*/ 2 h 16"/>
                    <a:gd name="T6" fmla="*/ 1 w 26"/>
                    <a:gd name="T7" fmla="*/ 2 h 16"/>
                    <a:gd name="T8" fmla="*/ 1 w 26"/>
                    <a:gd name="T9" fmla="*/ 2 h 16"/>
                    <a:gd name="T10" fmla="*/ 0 w 2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26" y="0"/>
                      </a:moveTo>
                      <a:lnTo>
                        <a:pt x="24" y="7"/>
                      </a:lnTo>
                      <a:lnTo>
                        <a:pt x="19" y="13"/>
                      </a:lnTo>
                      <a:lnTo>
                        <a:pt x="12" y="16"/>
                      </a:lnTo>
                      <a:lnTo>
                        <a:pt x="5" y="15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2" name="Line 1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3191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3" name="Freeform 190"/>
                <p:cNvSpPr>
                  <a:spLocks/>
                </p:cNvSpPr>
                <p:nvPr/>
              </p:nvSpPr>
              <p:spPr bwMode="auto">
                <a:xfrm>
                  <a:off x="1189" y="3187"/>
                  <a:ext cx="2" cy="4"/>
                </a:xfrm>
                <a:custGeom>
                  <a:avLst/>
                  <a:gdLst>
                    <a:gd name="T0" fmla="*/ 2 w 12"/>
                    <a:gd name="T1" fmla="*/ 4 h 36"/>
                    <a:gd name="T2" fmla="*/ 0 w 12"/>
                    <a:gd name="T3" fmla="*/ 1 h 36"/>
                    <a:gd name="T4" fmla="*/ 0 w 12"/>
                    <a:gd name="T5" fmla="*/ 0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12" y="36"/>
                      </a:moveTo>
                      <a:lnTo>
                        <a:pt x="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4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189" y="3179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5" name="Freeform 192"/>
                <p:cNvSpPr>
                  <a:spLocks/>
                </p:cNvSpPr>
                <p:nvPr/>
              </p:nvSpPr>
              <p:spPr bwMode="auto">
                <a:xfrm>
                  <a:off x="1189" y="3175"/>
                  <a:ext cx="2" cy="4"/>
                </a:xfrm>
                <a:custGeom>
                  <a:avLst/>
                  <a:gdLst>
                    <a:gd name="T0" fmla="*/ 0 w 12"/>
                    <a:gd name="T1" fmla="*/ 4 h 35"/>
                    <a:gd name="T2" fmla="*/ 1 w 12"/>
                    <a:gd name="T3" fmla="*/ 1 h 35"/>
                    <a:gd name="T4" fmla="*/ 2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lnTo>
                        <a:pt x="7" y="7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6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191" y="31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7" name="Freeform 194"/>
                <p:cNvSpPr>
                  <a:spLocks/>
                </p:cNvSpPr>
                <p:nvPr/>
              </p:nvSpPr>
              <p:spPr bwMode="auto">
                <a:xfrm>
                  <a:off x="1200" y="3165"/>
                  <a:ext cx="3" cy="2"/>
                </a:xfrm>
                <a:custGeom>
                  <a:avLst/>
                  <a:gdLst>
                    <a:gd name="T0" fmla="*/ 0 w 26"/>
                    <a:gd name="T1" fmla="*/ 0 h 16"/>
                    <a:gd name="T2" fmla="*/ 1 w 26"/>
                    <a:gd name="T3" fmla="*/ 0 h 16"/>
                    <a:gd name="T4" fmla="*/ 2 w 26"/>
                    <a:gd name="T5" fmla="*/ 0 h 16"/>
                    <a:gd name="T6" fmla="*/ 2 w 26"/>
                    <a:gd name="T7" fmla="*/ 1 h 16"/>
                    <a:gd name="T8" fmla="*/ 3 w 26"/>
                    <a:gd name="T9" fmla="*/ 1 h 16"/>
                    <a:gd name="T10" fmla="*/ 3 w 2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1" y="4"/>
                      </a:lnTo>
                      <a:lnTo>
                        <a:pt x="25" y="11"/>
                      </a:lnTo>
                      <a:lnTo>
                        <a:pt x="26" y="16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8" name="Line 195"/>
                <p:cNvSpPr>
                  <a:spLocks noChangeShapeType="1"/>
                </p:cNvSpPr>
                <p:nvPr/>
              </p:nvSpPr>
              <p:spPr bwMode="auto">
                <a:xfrm>
                  <a:off x="1203" y="3167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099" name="Freeform 196"/>
                <p:cNvSpPr>
                  <a:spLocks/>
                </p:cNvSpPr>
                <p:nvPr/>
              </p:nvSpPr>
              <p:spPr bwMode="auto">
                <a:xfrm>
                  <a:off x="1203" y="3174"/>
                  <a:ext cx="2" cy="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 h 14"/>
                    <a:gd name="T4" fmla="*/ 2 w 14"/>
                    <a:gd name="T5" fmla="*/ 2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0" name="Line 197"/>
                <p:cNvSpPr>
                  <a:spLocks noChangeShapeType="1"/>
                </p:cNvSpPr>
                <p:nvPr/>
              </p:nvSpPr>
              <p:spPr bwMode="auto">
                <a:xfrm>
                  <a:off x="1205" y="3176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1" name="Freeform 198"/>
                <p:cNvSpPr>
                  <a:spLocks/>
                </p:cNvSpPr>
                <p:nvPr/>
              </p:nvSpPr>
              <p:spPr bwMode="auto">
                <a:xfrm>
                  <a:off x="1209" y="3173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2 w 22"/>
                    <a:gd name="T3" fmla="*/ 2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2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212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3" name="Freeform 200"/>
                <p:cNvSpPr>
                  <a:spLocks/>
                </p:cNvSpPr>
                <p:nvPr/>
              </p:nvSpPr>
              <p:spPr bwMode="auto">
                <a:xfrm>
                  <a:off x="1204" y="3146"/>
                  <a:ext cx="8" cy="8"/>
                </a:xfrm>
                <a:custGeom>
                  <a:avLst/>
                  <a:gdLst>
                    <a:gd name="T0" fmla="*/ 8 w 58"/>
                    <a:gd name="T1" fmla="*/ 8 h 58"/>
                    <a:gd name="T2" fmla="*/ 6 w 58"/>
                    <a:gd name="T3" fmla="*/ 2 h 58"/>
                    <a:gd name="T4" fmla="*/ 0 w 58"/>
                    <a:gd name="T5" fmla="*/ 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8">
                      <a:moveTo>
                        <a:pt x="58" y="58"/>
                      </a:moveTo>
                      <a:lnTo>
                        <a:pt x="41" y="1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4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1185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5" name="Freeform 202"/>
                <p:cNvSpPr>
                  <a:spLocks/>
                </p:cNvSpPr>
                <p:nvPr/>
              </p:nvSpPr>
              <p:spPr bwMode="auto">
                <a:xfrm>
                  <a:off x="1182" y="3146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1 w 22"/>
                    <a:gd name="T3" fmla="*/ 1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6" y="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6" name="Line 203"/>
                <p:cNvSpPr>
                  <a:spLocks noChangeShapeType="1"/>
                </p:cNvSpPr>
                <p:nvPr/>
              </p:nvSpPr>
              <p:spPr bwMode="auto">
                <a:xfrm>
                  <a:off x="1182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7" name="Freeform 204"/>
                <p:cNvSpPr>
                  <a:spLocks/>
                </p:cNvSpPr>
                <p:nvPr/>
              </p:nvSpPr>
              <p:spPr bwMode="auto">
                <a:xfrm>
                  <a:off x="1182" y="3153"/>
                  <a:ext cx="2" cy="1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 h 14"/>
                    <a:gd name="T4" fmla="*/ 2 w 14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2108" name="Line 205"/>
                <p:cNvSpPr>
                  <a:spLocks noChangeShapeType="1"/>
                </p:cNvSpPr>
                <p:nvPr/>
              </p:nvSpPr>
              <p:spPr bwMode="auto">
                <a:xfrm>
                  <a:off x="1184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sp>
            <p:nvSpPr>
              <p:cNvPr id="1856" name="Line 206"/>
              <p:cNvSpPr>
                <a:spLocks noChangeShapeType="1"/>
              </p:cNvSpPr>
              <p:nvPr/>
            </p:nvSpPr>
            <p:spPr bwMode="auto">
              <a:xfrm>
                <a:off x="1367" y="4109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57" name="Freeform 207"/>
              <p:cNvSpPr>
                <a:spLocks/>
              </p:cNvSpPr>
              <p:nvPr/>
            </p:nvSpPr>
            <p:spPr bwMode="auto">
              <a:xfrm>
                <a:off x="1365" y="4109"/>
                <a:ext cx="2" cy="2"/>
              </a:xfrm>
              <a:custGeom>
                <a:avLst/>
                <a:gdLst>
                  <a:gd name="T0" fmla="*/ 0 w 15"/>
                  <a:gd name="T1" fmla="*/ 2 h 15"/>
                  <a:gd name="T2" fmla="*/ 1 w 15"/>
                  <a:gd name="T3" fmla="*/ 1 h 15"/>
                  <a:gd name="T4" fmla="*/ 2 w 15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5" y="5"/>
                    </a:lnTo>
                    <a:lnTo>
                      <a:pt x="15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58" name="Line 208"/>
              <p:cNvSpPr>
                <a:spLocks noChangeShapeType="1"/>
              </p:cNvSpPr>
              <p:nvPr/>
            </p:nvSpPr>
            <p:spPr bwMode="auto">
              <a:xfrm>
                <a:off x="1365" y="4111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59" name="Freeform 209"/>
              <p:cNvSpPr>
                <a:spLocks/>
              </p:cNvSpPr>
              <p:nvPr/>
            </p:nvSpPr>
            <p:spPr bwMode="auto">
              <a:xfrm>
                <a:off x="1365" y="4109"/>
                <a:ext cx="2" cy="2"/>
              </a:xfrm>
              <a:custGeom>
                <a:avLst/>
                <a:gdLst>
                  <a:gd name="T0" fmla="*/ 2 w 15"/>
                  <a:gd name="T1" fmla="*/ 0 h 15"/>
                  <a:gd name="T2" fmla="*/ 1 w 15"/>
                  <a:gd name="T3" fmla="*/ 1 h 15"/>
                  <a:gd name="T4" fmla="*/ 0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5" y="5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0" name="Line 210"/>
              <p:cNvSpPr>
                <a:spLocks noChangeShapeType="1"/>
              </p:cNvSpPr>
              <p:nvPr/>
            </p:nvSpPr>
            <p:spPr bwMode="auto">
              <a:xfrm>
                <a:off x="1375" y="4109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1" name="Line 211"/>
              <p:cNvSpPr>
                <a:spLocks noChangeShapeType="1"/>
              </p:cNvSpPr>
              <p:nvPr/>
            </p:nvSpPr>
            <p:spPr bwMode="auto">
              <a:xfrm>
                <a:off x="1367" y="4109"/>
                <a:ext cx="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2" name="Line 212"/>
              <p:cNvSpPr>
                <a:spLocks noChangeShapeType="1"/>
              </p:cNvSpPr>
              <p:nvPr/>
            </p:nvSpPr>
            <p:spPr bwMode="auto">
              <a:xfrm flipH="1">
                <a:off x="1367" y="4109"/>
                <a:ext cx="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3" name="Freeform 213"/>
              <p:cNvSpPr>
                <a:spLocks/>
              </p:cNvSpPr>
              <p:nvPr/>
            </p:nvSpPr>
            <p:spPr bwMode="auto">
              <a:xfrm>
                <a:off x="1375" y="4107"/>
                <a:ext cx="2" cy="2"/>
              </a:xfrm>
              <a:custGeom>
                <a:avLst/>
                <a:gdLst>
                  <a:gd name="T0" fmla="*/ 0 w 16"/>
                  <a:gd name="T1" fmla="*/ 2 h 15"/>
                  <a:gd name="T2" fmla="*/ 1 w 16"/>
                  <a:gd name="T3" fmla="*/ 2 h 15"/>
                  <a:gd name="T4" fmla="*/ 2 w 16"/>
                  <a:gd name="T5" fmla="*/ 1 h 15"/>
                  <a:gd name="T6" fmla="*/ 2 w 16"/>
                  <a:gd name="T7" fmla="*/ 0 h 15"/>
                  <a:gd name="T8" fmla="*/ 2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15"/>
                    </a:moveTo>
                    <a:lnTo>
                      <a:pt x="7" y="14"/>
                    </a:lnTo>
                    <a:lnTo>
                      <a:pt x="13" y="9"/>
                    </a:lnTo>
                    <a:lnTo>
                      <a:pt x="16" y="2"/>
                    </a:lnTo>
                    <a:lnTo>
                      <a:pt x="16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4" name="Freeform 214"/>
              <p:cNvSpPr>
                <a:spLocks/>
              </p:cNvSpPr>
              <p:nvPr/>
            </p:nvSpPr>
            <p:spPr bwMode="auto">
              <a:xfrm>
                <a:off x="1376" y="4105"/>
                <a:ext cx="1" cy="2"/>
              </a:xfrm>
              <a:custGeom>
                <a:avLst/>
                <a:gdLst>
                  <a:gd name="T0" fmla="*/ 1 w 3"/>
                  <a:gd name="T1" fmla="*/ 2 h 10"/>
                  <a:gd name="T2" fmla="*/ 1 w 3"/>
                  <a:gd name="T3" fmla="*/ 1 h 10"/>
                  <a:gd name="T4" fmla="*/ 0 w 3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10"/>
                    </a:move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5" name="Line 215"/>
              <p:cNvSpPr>
                <a:spLocks noChangeShapeType="1"/>
              </p:cNvSpPr>
              <p:nvPr/>
            </p:nvSpPr>
            <p:spPr bwMode="auto">
              <a:xfrm flipH="1" flipV="1">
                <a:off x="1366" y="4094"/>
                <a:ext cx="10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6" name="Freeform 216"/>
              <p:cNvSpPr>
                <a:spLocks/>
              </p:cNvSpPr>
              <p:nvPr/>
            </p:nvSpPr>
            <p:spPr bwMode="auto">
              <a:xfrm>
                <a:off x="1362" y="4093"/>
                <a:ext cx="4" cy="1"/>
              </a:xfrm>
              <a:custGeom>
                <a:avLst/>
                <a:gdLst>
                  <a:gd name="T0" fmla="*/ 4 w 35"/>
                  <a:gd name="T1" fmla="*/ 1 h 12"/>
                  <a:gd name="T2" fmla="*/ 1 w 35"/>
                  <a:gd name="T3" fmla="*/ 0 h 12"/>
                  <a:gd name="T4" fmla="*/ 0 w 35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" h="12">
                    <a:moveTo>
                      <a:pt x="35" y="12"/>
                    </a:moveTo>
                    <a:lnTo>
                      <a:pt x="9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7" name="Line 217"/>
              <p:cNvSpPr>
                <a:spLocks noChangeShapeType="1"/>
              </p:cNvSpPr>
              <p:nvPr/>
            </p:nvSpPr>
            <p:spPr bwMode="auto">
              <a:xfrm flipH="1">
                <a:off x="1352" y="4093"/>
                <a:ext cx="1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8" name="Freeform 218"/>
              <p:cNvSpPr>
                <a:spLocks/>
              </p:cNvSpPr>
              <p:nvPr/>
            </p:nvSpPr>
            <p:spPr bwMode="auto">
              <a:xfrm>
                <a:off x="1347" y="4093"/>
                <a:ext cx="5" cy="1"/>
              </a:xfrm>
              <a:custGeom>
                <a:avLst/>
                <a:gdLst>
                  <a:gd name="T0" fmla="*/ 5 w 36"/>
                  <a:gd name="T1" fmla="*/ 0 h 12"/>
                  <a:gd name="T2" fmla="*/ 1 w 36"/>
                  <a:gd name="T3" fmla="*/ 1 h 12"/>
                  <a:gd name="T4" fmla="*/ 0 w 36"/>
                  <a:gd name="T5" fmla="*/ 1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8" y="7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69" name="Line 219"/>
              <p:cNvSpPr>
                <a:spLocks noChangeShapeType="1"/>
              </p:cNvSpPr>
              <p:nvPr/>
            </p:nvSpPr>
            <p:spPr bwMode="auto">
              <a:xfrm flipH="1">
                <a:off x="1337" y="4094"/>
                <a:ext cx="10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0" name="Freeform 220"/>
              <p:cNvSpPr>
                <a:spLocks/>
              </p:cNvSpPr>
              <p:nvPr/>
            </p:nvSpPr>
            <p:spPr bwMode="auto">
              <a:xfrm>
                <a:off x="1337" y="4105"/>
                <a:ext cx="0" cy="2"/>
              </a:xfrm>
              <a:custGeom>
                <a:avLst/>
                <a:gdLst>
                  <a:gd name="T0" fmla="*/ 1 w 3"/>
                  <a:gd name="T1" fmla="*/ 0 h 10"/>
                  <a:gd name="T2" fmla="*/ 0 w 3"/>
                  <a:gd name="T3" fmla="*/ 2 h 10"/>
                  <a:gd name="T4" fmla="*/ 0 w 3"/>
                  <a:gd name="T5" fmla="*/ 2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lnTo>
                      <a:pt x="0" y="8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1" name="Freeform 221"/>
              <p:cNvSpPr>
                <a:spLocks/>
              </p:cNvSpPr>
              <p:nvPr/>
            </p:nvSpPr>
            <p:spPr bwMode="auto">
              <a:xfrm>
                <a:off x="1337" y="4107"/>
                <a:ext cx="2" cy="2"/>
              </a:xfrm>
              <a:custGeom>
                <a:avLst/>
                <a:gdLst>
                  <a:gd name="T0" fmla="*/ 0 w 16"/>
                  <a:gd name="T1" fmla="*/ 0 h 15"/>
                  <a:gd name="T2" fmla="*/ 0 w 16"/>
                  <a:gd name="T3" fmla="*/ 1 h 15"/>
                  <a:gd name="T4" fmla="*/ 1 w 16"/>
                  <a:gd name="T5" fmla="*/ 2 h 15"/>
                  <a:gd name="T6" fmla="*/ 1 w 16"/>
                  <a:gd name="T7" fmla="*/ 2 h 15"/>
                  <a:gd name="T8" fmla="*/ 2 w 16"/>
                  <a:gd name="T9" fmla="*/ 2 h 15"/>
                  <a:gd name="T10" fmla="*/ 2 w 16"/>
                  <a:gd name="T11" fmla="*/ 2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0" y="0"/>
                    </a:moveTo>
                    <a:lnTo>
                      <a:pt x="2" y="7"/>
                    </a:lnTo>
                    <a:lnTo>
                      <a:pt x="7" y="12"/>
                    </a:lnTo>
                    <a:lnTo>
                      <a:pt x="10" y="14"/>
                    </a:lnTo>
                    <a:lnTo>
                      <a:pt x="13" y="15"/>
                    </a:lnTo>
                    <a:lnTo>
                      <a:pt x="16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2" name="Line 222"/>
              <p:cNvSpPr>
                <a:spLocks noChangeShapeType="1"/>
              </p:cNvSpPr>
              <p:nvPr/>
            </p:nvSpPr>
            <p:spPr bwMode="auto">
              <a:xfrm>
                <a:off x="1339" y="4109"/>
                <a:ext cx="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3" name="Freeform 223"/>
              <p:cNvSpPr>
                <a:spLocks/>
              </p:cNvSpPr>
              <p:nvPr/>
            </p:nvSpPr>
            <p:spPr bwMode="auto">
              <a:xfrm>
                <a:off x="1346" y="4109"/>
                <a:ext cx="3" cy="2"/>
              </a:xfrm>
              <a:custGeom>
                <a:avLst/>
                <a:gdLst>
                  <a:gd name="T0" fmla="*/ 0 w 15"/>
                  <a:gd name="T1" fmla="*/ 0 h 15"/>
                  <a:gd name="T2" fmla="*/ 2 w 15"/>
                  <a:gd name="T3" fmla="*/ 1 h 15"/>
                  <a:gd name="T4" fmla="*/ 3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0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4" name="Line 224"/>
              <p:cNvSpPr>
                <a:spLocks noChangeShapeType="1"/>
              </p:cNvSpPr>
              <p:nvPr/>
            </p:nvSpPr>
            <p:spPr bwMode="auto">
              <a:xfrm>
                <a:off x="1349" y="4111"/>
                <a:ext cx="0" cy="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5" name="Freeform 225"/>
              <p:cNvSpPr>
                <a:spLocks/>
              </p:cNvSpPr>
              <p:nvPr/>
            </p:nvSpPr>
            <p:spPr bwMode="auto">
              <a:xfrm>
                <a:off x="1345" y="4116"/>
                <a:ext cx="4" cy="2"/>
              </a:xfrm>
              <a:custGeom>
                <a:avLst/>
                <a:gdLst>
                  <a:gd name="T0" fmla="*/ 4 w 22"/>
                  <a:gd name="T1" fmla="*/ 0 h 22"/>
                  <a:gd name="T2" fmla="*/ 3 w 22"/>
                  <a:gd name="T3" fmla="*/ 1 h 22"/>
                  <a:gd name="T4" fmla="*/ 0 w 22"/>
                  <a:gd name="T5" fmla="*/ 2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lnTo>
                      <a:pt x="15" y="16"/>
                    </a:lnTo>
                    <a:lnTo>
                      <a:pt x="0" y="2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6" name="Line 226"/>
              <p:cNvSpPr>
                <a:spLocks noChangeShapeType="1"/>
              </p:cNvSpPr>
              <p:nvPr/>
            </p:nvSpPr>
            <p:spPr bwMode="auto">
              <a:xfrm flipH="1">
                <a:off x="1325" y="4118"/>
                <a:ext cx="2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7" name="Freeform 227"/>
              <p:cNvSpPr>
                <a:spLocks/>
              </p:cNvSpPr>
              <p:nvPr/>
            </p:nvSpPr>
            <p:spPr bwMode="auto">
              <a:xfrm>
                <a:off x="1317" y="4110"/>
                <a:ext cx="8" cy="8"/>
              </a:xfrm>
              <a:custGeom>
                <a:avLst/>
                <a:gdLst>
                  <a:gd name="T0" fmla="*/ 8 w 59"/>
                  <a:gd name="T1" fmla="*/ 8 h 59"/>
                  <a:gd name="T2" fmla="*/ 2 w 59"/>
                  <a:gd name="T3" fmla="*/ 6 h 59"/>
                  <a:gd name="T4" fmla="*/ 0 w 59"/>
                  <a:gd name="T5" fmla="*/ 0 h 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" h="59">
                    <a:moveTo>
                      <a:pt x="59" y="59"/>
                    </a:moveTo>
                    <a:lnTo>
                      <a:pt x="17" y="4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8" name="Line 228"/>
              <p:cNvSpPr>
                <a:spLocks noChangeShapeType="1"/>
              </p:cNvSpPr>
              <p:nvPr/>
            </p:nvSpPr>
            <p:spPr bwMode="auto">
              <a:xfrm flipV="1">
                <a:off x="1317" y="4088"/>
                <a:ext cx="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79" name="Freeform 229"/>
              <p:cNvSpPr>
                <a:spLocks/>
              </p:cNvSpPr>
              <p:nvPr/>
            </p:nvSpPr>
            <p:spPr bwMode="auto">
              <a:xfrm>
                <a:off x="1317" y="4085"/>
                <a:ext cx="2" cy="3"/>
              </a:xfrm>
              <a:custGeom>
                <a:avLst/>
                <a:gdLst>
                  <a:gd name="T0" fmla="*/ 0 w 22"/>
                  <a:gd name="T1" fmla="*/ 3 h 22"/>
                  <a:gd name="T2" fmla="*/ 1 w 22"/>
                  <a:gd name="T3" fmla="*/ 1 h 22"/>
                  <a:gd name="T4" fmla="*/ 2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0" name="Line 230"/>
              <p:cNvSpPr>
                <a:spLocks noChangeShapeType="1"/>
              </p:cNvSpPr>
              <p:nvPr/>
            </p:nvSpPr>
            <p:spPr bwMode="auto">
              <a:xfrm>
                <a:off x="1319" y="4085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1" name="Freeform 231"/>
              <p:cNvSpPr>
                <a:spLocks/>
              </p:cNvSpPr>
              <p:nvPr/>
            </p:nvSpPr>
            <p:spPr bwMode="auto">
              <a:xfrm>
                <a:off x="1324" y="4085"/>
                <a:ext cx="2" cy="2"/>
              </a:xfrm>
              <a:custGeom>
                <a:avLst/>
                <a:gdLst>
                  <a:gd name="T0" fmla="*/ 0 w 15"/>
                  <a:gd name="T1" fmla="*/ 0 h 15"/>
                  <a:gd name="T2" fmla="*/ 1 w 15"/>
                  <a:gd name="T3" fmla="*/ 1 h 15"/>
                  <a:gd name="T4" fmla="*/ 2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1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2" name="Line 232"/>
              <p:cNvSpPr>
                <a:spLocks noChangeShapeType="1"/>
              </p:cNvSpPr>
              <p:nvPr/>
            </p:nvSpPr>
            <p:spPr bwMode="auto">
              <a:xfrm>
                <a:off x="1326" y="4087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3" name="Freeform 233"/>
              <p:cNvSpPr>
                <a:spLocks/>
              </p:cNvSpPr>
              <p:nvPr/>
            </p:nvSpPr>
            <p:spPr bwMode="auto">
              <a:xfrm>
                <a:off x="1326" y="4095"/>
                <a:ext cx="3" cy="3"/>
              </a:xfrm>
              <a:custGeom>
                <a:avLst/>
                <a:gdLst>
                  <a:gd name="T0" fmla="*/ 0 w 25"/>
                  <a:gd name="T1" fmla="*/ 0 h 17"/>
                  <a:gd name="T2" fmla="*/ 0 w 25"/>
                  <a:gd name="T3" fmla="*/ 1 h 17"/>
                  <a:gd name="T4" fmla="*/ 1 w 25"/>
                  <a:gd name="T5" fmla="*/ 2 h 17"/>
                  <a:gd name="T6" fmla="*/ 2 w 25"/>
                  <a:gd name="T7" fmla="*/ 3 h 17"/>
                  <a:gd name="T8" fmla="*/ 3 w 25"/>
                  <a:gd name="T9" fmla="*/ 3 h 17"/>
                  <a:gd name="T10" fmla="*/ 3 w 25"/>
                  <a:gd name="T11" fmla="*/ 2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7">
                    <a:moveTo>
                      <a:pt x="0" y="0"/>
                    </a:moveTo>
                    <a:lnTo>
                      <a:pt x="2" y="8"/>
                    </a:lnTo>
                    <a:lnTo>
                      <a:pt x="6" y="14"/>
                    </a:lnTo>
                    <a:lnTo>
                      <a:pt x="13" y="17"/>
                    </a:lnTo>
                    <a:lnTo>
                      <a:pt x="21" y="16"/>
                    </a:lnTo>
                    <a:lnTo>
                      <a:pt x="25" y="14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4" name="Line 234"/>
              <p:cNvSpPr>
                <a:spLocks noChangeShapeType="1"/>
              </p:cNvSpPr>
              <p:nvPr/>
            </p:nvSpPr>
            <p:spPr bwMode="auto">
              <a:xfrm flipV="1">
                <a:off x="1329" y="4086"/>
                <a:ext cx="1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5" name="Freeform 235"/>
              <p:cNvSpPr>
                <a:spLocks/>
              </p:cNvSpPr>
              <p:nvPr/>
            </p:nvSpPr>
            <p:spPr bwMode="auto">
              <a:xfrm>
                <a:off x="1340" y="4082"/>
                <a:ext cx="1" cy="4"/>
              </a:xfrm>
              <a:custGeom>
                <a:avLst/>
                <a:gdLst>
                  <a:gd name="T0" fmla="*/ 0 w 12"/>
                  <a:gd name="T1" fmla="*/ 4 h 35"/>
                  <a:gd name="T2" fmla="*/ 1 w 12"/>
                  <a:gd name="T3" fmla="*/ 1 h 35"/>
                  <a:gd name="T4" fmla="*/ 1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0" y="35"/>
                    </a:move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6" name="Line 236"/>
              <p:cNvSpPr>
                <a:spLocks noChangeShapeType="1"/>
              </p:cNvSpPr>
              <p:nvPr/>
            </p:nvSpPr>
            <p:spPr bwMode="auto">
              <a:xfrm flipV="1">
                <a:off x="1341" y="4073"/>
                <a:ext cx="0" cy="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7" name="Freeform 237"/>
              <p:cNvSpPr>
                <a:spLocks/>
              </p:cNvSpPr>
              <p:nvPr/>
            </p:nvSpPr>
            <p:spPr bwMode="auto">
              <a:xfrm>
                <a:off x="1340" y="4067"/>
                <a:ext cx="1" cy="6"/>
              </a:xfrm>
              <a:custGeom>
                <a:avLst/>
                <a:gdLst>
                  <a:gd name="T0" fmla="*/ 1 w 12"/>
                  <a:gd name="T1" fmla="*/ 6 h 35"/>
                  <a:gd name="T2" fmla="*/ 0 w 12"/>
                  <a:gd name="T3" fmla="*/ 1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12" y="35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8" name="Line 238"/>
              <p:cNvSpPr>
                <a:spLocks noChangeShapeType="1"/>
              </p:cNvSpPr>
              <p:nvPr/>
            </p:nvSpPr>
            <p:spPr bwMode="auto">
              <a:xfrm flipH="1" flipV="1">
                <a:off x="1329" y="4057"/>
                <a:ext cx="11" cy="1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89" name="Freeform 239"/>
              <p:cNvSpPr>
                <a:spLocks/>
              </p:cNvSpPr>
              <p:nvPr/>
            </p:nvSpPr>
            <p:spPr bwMode="auto">
              <a:xfrm>
                <a:off x="1326" y="4055"/>
                <a:ext cx="3" cy="3"/>
              </a:xfrm>
              <a:custGeom>
                <a:avLst/>
                <a:gdLst>
                  <a:gd name="T0" fmla="*/ 3 w 25"/>
                  <a:gd name="T1" fmla="*/ 1 h 17"/>
                  <a:gd name="T2" fmla="*/ 2 w 25"/>
                  <a:gd name="T3" fmla="*/ 0 h 17"/>
                  <a:gd name="T4" fmla="*/ 1 w 25"/>
                  <a:gd name="T5" fmla="*/ 0 h 17"/>
                  <a:gd name="T6" fmla="*/ 1 w 25"/>
                  <a:gd name="T7" fmla="*/ 1 h 17"/>
                  <a:gd name="T8" fmla="*/ 0 w 25"/>
                  <a:gd name="T9" fmla="*/ 2 h 17"/>
                  <a:gd name="T10" fmla="*/ 0 w 25"/>
                  <a:gd name="T11" fmla="*/ 3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7">
                    <a:moveTo>
                      <a:pt x="25" y="3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5" y="4"/>
                    </a:lnTo>
                    <a:lnTo>
                      <a:pt x="1" y="11"/>
                    </a:lnTo>
                    <a:lnTo>
                      <a:pt x="0" y="17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0" name="Line 240"/>
              <p:cNvSpPr>
                <a:spLocks noChangeShapeType="1"/>
              </p:cNvSpPr>
              <p:nvPr/>
            </p:nvSpPr>
            <p:spPr bwMode="auto">
              <a:xfrm>
                <a:off x="1326" y="4058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1" name="Freeform 241"/>
              <p:cNvSpPr>
                <a:spLocks/>
              </p:cNvSpPr>
              <p:nvPr/>
            </p:nvSpPr>
            <p:spPr bwMode="auto">
              <a:xfrm>
                <a:off x="1324" y="4066"/>
                <a:ext cx="2" cy="2"/>
              </a:xfrm>
              <a:custGeom>
                <a:avLst/>
                <a:gdLst>
                  <a:gd name="T0" fmla="*/ 2 w 15"/>
                  <a:gd name="T1" fmla="*/ 0 h 15"/>
                  <a:gd name="T2" fmla="*/ 1 w 15"/>
                  <a:gd name="T3" fmla="*/ 1 h 15"/>
                  <a:gd name="T4" fmla="*/ 0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11" y="10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2" name="Line 242"/>
              <p:cNvSpPr>
                <a:spLocks noChangeShapeType="1"/>
              </p:cNvSpPr>
              <p:nvPr/>
            </p:nvSpPr>
            <p:spPr bwMode="auto">
              <a:xfrm flipH="1">
                <a:off x="1319" y="4068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3" name="Freeform 243"/>
              <p:cNvSpPr>
                <a:spLocks/>
              </p:cNvSpPr>
              <p:nvPr/>
            </p:nvSpPr>
            <p:spPr bwMode="auto">
              <a:xfrm>
                <a:off x="1317" y="4065"/>
                <a:ext cx="2" cy="3"/>
              </a:xfrm>
              <a:custGeom>
                <a:avLst/>
                <a:gdLst>
                  <a:gd name="T0" fmla="*/ 2 w 22"/>
                  <a:gd name="T1" fmla="*/ 3 h 22"/>
                  <a:gd name="T2" fmla="*/ 1 w 22"/>
                  <a:gd name="T3" fmla="*/ 2 h 22"/>
                  <a:gd name="T4" fmla="*/ 0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22" y="22"/>
                    </a:move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4" name="Line 244"/>
              <p:cNvSpPr>
                <a:spLocks noChangeShapeType="1"/>
              </p:cNvSpPr>
              <p:nvPr/>
            </p:nvSpPr>
            <p:spPr bwMode="auto">
              <a:xfrm flipV="1">
                <a:off x="1317" y="4004"/>
                <a:ext cx="0" cy="6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5" name="Freeform 245"/>
              <p:cNvSpPr>
                <a:spLocks/>
              </p:cNvSpPr>
              <p:nvPr/>
            </p:nvSpPr>
            <p:spPr bwMode="auto">
              <a:xfrm>
                <a:off x="1317" y="4001"/>
                <a:ext cx="2" cy="3"/>
              </a:xfrm>
              <a:custGeom>
                <a:avLst/>
                <a:gdLst>
                  <a:gd name="T0" fmla="*/ 0 w 22"/>
                  <a:gd name="T1" fmla="*/ 3 h 22"/>
                  <a:gd name="T2" fmla="*/ 1 w 22"/>
                  <a:gd name="T3" fmla="*/ 1 h 22"/>
                  <a:gd name="T4" fmla="*/ 2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6" name="Line 246"/>
              <p:cNvSpPr>
                <a:spLocks noChangeShapeType="1"/>
              </p:cNvSpPr>
              <p:nvPr/>
            </p:nvSpPr>
            <p:spPr bwMode="auto">
              <a:xfrm>
                <a:off x="1319" y="4001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7" name="Freeform 247"/>
              <p:cNvSpPr>
                <a:spLocks/>
              </p:cNvSpPr>
              <p:nvPr/>
            </p:nvSpPr>
            <p:spPr bwMode="auto">
              <a:xfrm>
                <a:off x="1324" y="4001"/>
                <a:ext cx="2" cy="2"/>
              </a:xfrm>
              <a:custGeom>
                <a:avLst/>
                <a:gdLst>
                  <a:gd name="T0" fmla="*/ 0 w 15"/>
                  <a:gd name="T1" fmla="*/ 0 h 15"/>
                  <a:gd name="T2" fmla="*/ 1 w 15"/>
                  <a:gd name="T3" fmla="*/ 1 h 15"/>
                  <a:gd name="T4" fmla="*/ 2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1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8" name="Line 248"/>
              <p:cNvSpPr>
                <a:spLocks noChangeShapeType="1"/>
              </p:cNvSpPr>
              <p:nvPr/>
            </p:nvSpPr>
            <p:spPr bwMode="auto">
              <a:xfrm>
                <a:off x="1326" y="4003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899" name="Freeform 249"/>
              <p:cNvSpPr>
                <a:spLocks/>
              </p:cNvSpPr>
              <p:nvPr/>
            </p:nvSpPr>
            <p:spPr bwMode="auto">
              <a:xfrm>
                <a:off x="1326" y="4011"/>
                <a:ext cx="3" cy="2"/>
              </a:xfrm>
              <a:custGeom>
                <a:avLst/>
                <a:gdLst>
                  <a:gd name="T0" fmla="*/ 0 w 25"/>
                  <a:gd name="T1" fmla="*/ 0 h 16"/>
                  <a:gd name="T2" fmla="*/ 0 w 25"/>
                  <a:gd name="T3" fmla="*/ 1 h 16"/>
                  <a:gd name="T4" fmla="*/ 1 w 25"/>
                  <a:gd name="T5" fmla="*/ 2 h 16"/>
                  <a:gd name="T6" fmla="*/ 2 w 25"/>
                  <a:gd name="T7" fmla="*/ 2 h 16"/>
                  <a:gd name="T8" fmla="*/ 3 w 25"/>
                  <a:gd name="T9" fmla="*/ 2 h 16"/>
                  <a:gd name="T10" fmla="*/ 3 w 25"/>
                  <a:gd name="T11" fmla="*/ 2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6">
                    <a:moveTo>
                      <a:pt x="0" y="0"/>
                    </a:moveTo>
                    <a:lnTo>
                      <a:pt x="2" y="7"/>
                    </a:lnTo>
                    <a:lnTo>
                      <a:pt x="6" y="13"/>
                    </a:lnTo>
                    <a:lnTo>
                      <a:pt x="13" y="16"/>
                    </a:lnTo>
                    <a:lnTo>
                      <a:pt x="21" y="15"/>
                    </a:lnTo>
                    <a:lnTo>
                      <a:pt x="25" y="13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0" name="Line 250"/>
              <p:cNvSpPr>
                <a:spLocks noChangeShapeType="1"/>
              </p:cNvSpPr>
              <p:nvPr/>
            </p:nvSpPr>
            <p:spPr bwMode="auto">
              <a:xfrm flipV="1">
                <a:off x="1329" y="4002"/>
                <a:ext cx="1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1" name="Freeform 251"/>
              <p:cNvSpPr>
                <a:spLocks/>
              </p:cNvSpPr>
              <p:nvPr/>
            </p:nvSpPr>
            <p:spPr bwMode="auto">
              <a:xfrm>
                <a:off x="1340" y="3997"/>
                <a:ext cx="1" cy="5"/>
              </a:xfrm>
              <a:custGeom>
                <a:avLst/>
                <a:gdLst>
                  <a:gd name="T0" fmla="*/ 0 w 12"/>
                  <a:gd name="T1" fmla="*/ 5 h 36"/>
                  <a:gd name="T2" fmla="*/ 1 w 12"/>
                  <a:gd name="T3" fmla="*/ 1 h 36"/>
                  <a:gd name="T4" fmla="*/ 1 w 12"/>
                  <a:gd name="T5" fmla="*/ 0 h 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2" name="Line 252"/>
              <p:cNvSpPr>
                <a:spLocks noChangeShapeType="1"/>
              </p:cNvSpPr>
              <p:nvPr/>
            </p:nvSpPr>
            <p:spPr bwMode="auto">
              <a:xfrm flipV="1">
                <a:off x="1341" y="3988"/>
                <a:ext cx="0" cy="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3" name="Freeform 253"/>
              <p:cNvSpPr>
                <a:spLocks/>
              </p:cNvSpPr>
              <p:nvPr/>
            </p:nvSpPr>
            <p:spPr bwMode="auto">
              <a:xfrm>
                <a:off x="1340" y="3984"/>
                <a:ext cx="1" cy="4"/>
              </a:xfrm>
              <a:custGeom>
                <a:avLst/>
                <a:gdLst>
                  <a:gd name="T0" fmla="*/ 1 w 12"/>
                  <a:gd name="T1" fmla="*/ 4 h 35"/>
                  <a:gd name="T2" fmla="*/ 0 w 12"/>
                  <a:gd name="T3" fmla="*/ 1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12" y="35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4" name="Line 254"/>
              <p:cNvSpPr>
                <a:spLocks noChangeShapeType="1"/>
              </p:cNvSpPr>
              <p:nvPr/>
            </p:nvSpPr>
            <p:spPr bwMode="auto">
              <a:xfrm flipH="1" flipV="1">
                <a:off x="1329" y="3972"/>
                <a:ext cx="1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5" name="Freeform 255"/>
              <p:cNvSpPr>
                <a:spLocks/>
              </p:cNvSpPr>
              <p:nvPr/>
            </p:nvSpPr>
            <p:spPr bwMode="auto">
              <a:xfrm>
                <a:off x="1326" y="3972"/>
                <a:ext cx="3" cy="3"/>
              </a:xfrm>
              <a:custGeom>
                <a:avLst/>
                <a:gdLst>
                  <a:gd name="T0" fmla="*/ 3 w 25"/>
                  <a:gd name="T1" fmla="*/ 1 h 16"/>
                  <a:gd name="T2" fmla="*/ 2 w 25"/>
                  <a:gd name="T3" fmla="*/ 0 h 16"/>
                  <a:gd name="T4" fmla="*/ 1 w 25"/>
                  <a:gd name="T5" fmla="*/ 0 h 16"/>
                  <a:gd name="T6" fmla="*/ 1 w 25"/>
                  <a:gd name="T7" fmla="*/ 1 h 16"/>
                  <a:gd name="T8" fmla="*/ 0 w 25"/>
                  <a:gd name="T9" fmla="*/ 2 h 16"/>
                  <a:gd name="T10" fmla="*/ 0 w 25"/>
                  <a:gd name="T11" fmla="*/ 3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6">
                    <a:moveTo>
                      <a:pt x="25" y="3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5" y="4"/>
                    </a:lnTo>
                    <a:lnTo>
                      <a:pt x="1" y="11"/>
                    </a:lnTo>
                    <a:lnTo>
                      <a:pt x="0" y="16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6" name="Line 256"/>
              <p:cNvSpPr>
                <a:spLocks noChangeShapeType="1"/>
              </p:cNvSpPr>
              <p:nvPr/>
            </p:nvSpPr>
            <p:spPr bwMode="auto">
              <a:xfrm>
                <a:off x="1326" y="3975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7" name="Freeform 257"/>
              <p:cNvSpPr>
                <a:spLocks/>
              </p:cNvSpPr>
              <p:nvPr/>
            </p:nvSpPr>
            <p:spPr bwMode="auto">
              <a:xfrm>
                <a:off x="1324" y="3983"/>
                <a:ext cx="2" cy="2"/>
              </a:xfrm>
              <a:custGeom>
                <a:avLst/>
                <a:gdLst>
                  <a:gd name="T0" fmla="*/ 2 w 15"/>
                  <a:gd name="T1" fmla="*/ 0 h 14"/>
                  <a:gd name="T2" fmla="*/ 1 w 15"/>
                  <a:gd name="T3" fmla="*/ 1 h 14"/>
                  <a:gd name="T4" fmla="*/ 0 w 15"/>
                  <a:gd name="T5" fmla="*/ 2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15" y="0"/>
                    </a:moveTo>
                    <a:lnTo>
                      <a:pt x="11" y="10"/>
                    </a:lnTo>
                    <a:lnTo>
                      <a:pt x="0" y="14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908" name="Line 258"/>
              <p:cNvSpPr>
                <a:spLocks noChangeShapeType="1"/>
              </p:cNvSpPr>
              <p:nvPr/>
            </p:nvSpPr>
            <p:spPr bwMode="auto">
              <a:xfrm flipH="1">
                <a:off x="1319" y="3985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</p:grpSp>
        <p:grpSp>
          <p:nvGrpSpPr>
            <p:cNvPr id="1344" name="Group 4"/>
            <p:cNvGrpSpPr>
              <a:grpSpLocks/>
            </p:cNvGrpSpPr>
            <p:nvPr/>
          </p:nvGrpSpPr>
          <p:grpSpPr bwMode="auto">
            <a:xfrm>
              <a:off x="7912100" y="1635126"/>
              <a:ext cx="254000" cy="269875"/>
              <a:chOff x="1317" y="3948"/>
              <a:chExt cx="160" cy="170"/>
            </a:xfrm>
          </p:grpSpPr>
          <p:grpSp>
            <p:nvGrpSpPr>
              <p:cNvPr id="1601" name="Group 5"/>
              <p:cNvGrpSpPr>
                <a:grpSpLocks/>
              </p:cNvGrpSpPr>
              <p:nvPr/>
            </p:nvGrpSpPr>
            <p:grpSpPr bwMode="auto">
              <a:xfrm>
                <a:off x="1317" y="3948"/>
                <a:ext cx="160" cy="167"/>
                <a:chOff x="1065" y="3146"/>
                <a:chExt cx="147" cy="147"/>
              </a:xfrm>
            </p:grpSpPr>
            <p:sp>
              <p:nvSpPr>
                <p:cNvPr id="1655" name="Freeform 6"/>
                <p:cNvSpPr>
                  <a:spLocks/>
                </p:cNvSpPr>
                <p:nvPr/>
              </p:nvSpPr>
              <p:spPr bwMode="auto">
                <a:xfrm>
                  <a:off x="1065" y="3173"/>
                  <a:ext cx="2" cy="3"/>
                </a:xfrm>
                <a:custGeom>
                  <a:avLst/>
                  <a:gdLst>
                    <a:gd name="T0" fmla="*/ 2 w 22"/>
                    <a:gd name="T1" fmla="*/ 3 h 22"/>
                    <a:gd name="T2" fmla="*/ 1 w 22"/>
                    <a:gd name="T3" fmla="*/ 2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7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56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065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57" name="Freeform 8"/>
                <p:cNvSpPr>
                  <a:spLocks/>
                </p:cNvSpPr>
                <p:nvPr/>
              </p:nvSpPr>
              <p:spPr bwMode="auto">
                <a:xfrm>
                  <a:off x="1065" y="3146"/>
                  <a:ext cx="7" cy="8"/>
                </a:xfrm>
                <a:custGeom>
                  <a:avLst/>
                  <a:gdLst>
                    <a:gd name="T0" fmla="*/ 0 w 59"/>
                    <a:gd name="T1" fmla="*/ 8 h 58"/>
                    <a:gd name="T2" fmla="*/ 2 w 59"/>
                    <a:gd name="T3" fmla="*/ 2 h 58"/>
                    <a:gd name="T4" fmla="*/ 7 w 59"/>
                    <a:gd name="T5" fmla="*/ 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17" y="17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58" name="Line 9"/>
                <p:cNvSpPr>
                  <a:spLocks noChangeShapeType="1"/>
                </p:cNvSpPr>
                <p:nvPr/>
              </p:nvSpPr>
              <p:spPr bwMode="auto">
                <a:xfrm>
                  <a:off x="1072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59" name="Freeform 10"/>
                <p:cNvSpPr>
                  <a:spLocks/>
                </p:cNvSpPr>
                <p:nvPr/>
              </p:nvSpPr>
              <p:spPr bwMode="auto">
                <a:xfrm>
                  <a:off x="1091" y="3146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5" y="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0" name="Line 11"/>
                <p:cNvSpPr>
                  <a:spLocks noChangeShapeType="1"/>
                </p:cNvSpPr>
                <p:nvPr/>
              </p:nvSpPr>
              <p:spPr bwMode="auto">
                <a:xfrm>
                  <a:off x="1094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1" name="Freeform 12"/>
                <p:cNvSpPr>
                  <a:spLocks/>
                </p:cNvSpPr>
                <p:nvPr/>
              </p:nvSpPr>
              <p:spPr bwMode="auto">
                <a:xfrm>
                  <a:off x="1092" y="3153"/>
                  <a:ext cx="2" cy="1"/>
                </a:xfrm>
                <a:custGeom>
                  <a:avLst/>
                  <a:gdLst>
                    <a:gd name="T0" fmla="*/ 2 w 15"/>
                    <a:gd name="T1" fmla="*/ 0 h 14"/>
                    <a:gd name="T2" fmla="*/ 1 w 15"/>
                    <a:gd name="T3" fmla="*/ 1 h 14"/>
                    <a:gd name="T4" fmla="*/ 0 w 15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14">
                      <a:moveTo>
                        <a:pt x="15" y="0"/>
                      </a:moveTo>
                      <a:lnTo>
                        <a:pt x="1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2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085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3" name="Freeform 14"/>
                <p:cNvSpPr>
                  <a:spLocks/>
                </p:cNvSpPr>
                <p:nvPr/>
              </p:nvSpPr>
              <p:spPr bwMode="auto">
                <a:xfrm>
                  <a:off x="1083" y="3154"/>
                  <a:ext cx="2" cy="2"/>
                </a:xfrm>
                <a:custGeom>
                  <a:avLst/>
                  <a:gdLst>
                    <a:gd name="T0" fmla="*/ 2 w 16"/>
                    <a:gd name="T1" fmla="*/ 0 h 17"/>
                    <a:gd name="T2" fmla="*/ 1 w 16"/>
                    <a:gd name="T3" fmla="*/ 0 h 17"/>
                    <a:gd name="T4" fmla="*/ 0 w 16"/>
                    <a:gd name="T5" fmla="*/ 1 h 17"/>
                    <a:gd name="T6" fmla="*/ 0 w 16"/>
                    <a:gd name="T7" fmla="*/ 2 h 17"/>
                    <a:gd name="T8" fmla="*/ 0 w 16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16" y="0"/>
                      </a:moveTo>
                      <a:lnTo>
                        <a:pt x="9" y="2"/>
                      </a:lnTo>
                      <a:lnTo>
                        <a:pt x="3" y="8"/>
                      </a:lnTo>
                      <a:lnTo>
                        <a:pt x="0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4" name="Freeform 15"/>
                <p:cNvSpPr>
                  <a:spLocks/>
                </p:cNvSpPr>
                <p:nvPr/>
              </p:nvSpPr>
              <p:spPr bwMode="auto">
                <a:xfrm>
                  <a:off x="1083" y="3156"/>
                  <a:ext cx="0" cy="2"/>
                </a:xfrm>
                <a:custGeom>
                  <a:avLst/>
                  <a:gdLst>
                    <a:gd name="T0" fmla="*/ 0 w 3"/>
                    <a:gd name="T1" fmla="*/ 0 h 10"/>
                    <a:gd name="T2" fmla="*/ 0 w 3"/>
                    <a:gd name="T3" fmla="*/ 1 h 10"/>
                    <a:gd name="T4" fmla="*/ 1 w 3"/>
                    <a:gd name="T5" fmla="*/ 2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5" name="Line 16"/>
                <p:cNvSpPr>
                  <a:spLocks noChangeShapeType="1"/>
                </p:cNvSpPr>
                <p:nvPr/>
              </p:nvSpPr>
              <p:spPr bwMode="auto">
                <a:xfrm>
                  <a:off x="1083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6" name="Freeform 17"/>
                <p:cNvSpPr>
                  <a:spLocks/>
                </p:cNvSpPr>
                <p:nvPr/>
              </p:nvSpPr>
              <p:spPr bwMode="auto">
                <a:xfrm>
                  <a:off x="1093" y="3167"/>
                  <a:ext cx="4" cy="2"/>
                </a:xfrm>
                <a:custGeom>
                  <a:avLst/>
                  <a:gdLst>
                    <a:gd name="T0" fmla="*/ 0 w 36"/>
                    <a:gd name="T1" fmla="*/ 0 h 12"/>
                    <a:gd name="T2" fmla="*/ 3 w 36"/>
                    <a:gd name="T3" fmla="*/ 2 h 12"/>
                    <a:gd name="T4" fmla="*/ 4 w 36"/>
                    <a:gd name="T5" fmla="*/ 2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0"/>
                      </a:moveTo>
                      <a:lnTo>
                        <a:pt x="26" y="11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7" name="Line 18"/>
                <p:cNvSpPr>
                  <a:spLocks noChangeShapeType="1"/>
                </p:cNvSpPr>
                <p:nvPr/>
              </p:nvSpPr>
              <p:spPr bwMode="auto">
                <a:xfrm>
                  <a:off x="1097" y="3169"/>
                  <a:ext cx="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8" name="Freeform 19"/>
                <p:cNvSpPr>
                  <a:spLocks/>
                </p:cNvSpPr>
                <p:nvPr/>
              </p:nvSpPr>
              <p:spPr bwMode="auto">
                <a:xfrm>
                  <a:off x="1106" y="3167"/>
                  <a:ext cx="4" cy="2"/>
                </a:xfrm>
                <a:custGeom>
                  <a:avLst/>
                  <a:gdLst>
                    <a:gd name="T0" fmla="*/ 0 w 35"/>
                    <a:gd name="T1" fmla="*/ 2 h 12"/>
                    <a:gd name="T2" fmla="*/ 3 w 35"/>
                    <a:gd name="T3" fmla="*/ 1 h 12"/>
                    <a:gd name="T4" fmla="*/ 4 w 35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5" h="12">
                      <a:moveTo>
                        <a:pt x="0" y="12"/>
                      </a:moveTo>
                      <a:lnTo>
                        <a:pt x="27" y="5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69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110" y="3158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0" name="Freeform 21"/>
                <p:cNvSpPr>
                  <a:spLocks/>
                </p:cNvSpPr>
                <p:nvPr/>
              </p:nvSpPr>
              <p:spPr bwMode="auto">
                <a:xfrm>
                  <a:off x="1119" y="3156"/>
                  <a:ext cx="1" cy="2"/>
                </a:xfrm>
                <a:custGeom>
                  <a:avLst/>
                  <a:gdLst>
                    <a:gd name="T0" fmla="*/ 0 w 3"/>
                    <a:gd name="T1" fmla="*/ 2 h 10"/>
                    <a:gd name="T2" fmla="*/ 1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1" name="Freeform 22"/>
                <p:cNvSpPr>
                  <a:spLocks/>
                </p:cNvSpPr>
                <p:nvPr/>
              </p:nvSpPr>
              <p:spPr bwMode="auto">
                <a:xfrm>
                  <a:off x="1118" y="3154"/>
                  <a:ext cx="2" cy="2"/>
                </a:xfrm>
                <a:custGeom>
                  <a:avLst/>
                  <a:gdLst>
                    <a:gd name="T0" fmla="*/ 2 w 16"/>
                    <a:gd name="T1" fmla="*/ 2 h 17"/>
                    <a:gd name="T2" fmla="*/ 2 w 16"/>
                    <a:gd name="T3" fmla="*/ 1 h 17"/>
                    <a:gd name="T4" fmla="*/ 1 w 16"/>
                    <a:gd name="T5" fmla="*/ 0 h 17"/>
                    <a:gd name="T6" fmla="*/ 1 w 16"/>
                    <a:gd name="T7" fmla="*/ 0 h 17"/>
                    <a:gd name="T8" fmla="*/ 0 w 16"/>
                    <a:gd name="T9" fmla="*/ 0 h 17"/>
                    <a:gd name="T10" fmla="*/ 0 w 1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7">
                      <a:moveTo>
                        <a:pt x="16" y="17"/>
                      </a:moveTo>
                      <a:lnTo>
                        <a:pt x="14" y="10"/>
                      </a:lnTo>
                      <a:lnTo>
                        <a:pt x="9" y="4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2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111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3" name="Freeform 24"/>
                <p:cNvSpPr>
                  <a:spLocks/>
                </p:cNvSpPr>
                <p:nvPr/>
              </p:nvSpPr>
              <p:spPr bwMode="auto">
                <a:xfrm>
                  <a:off x="1109" y="3153"/>
                  <a:ext cx="2" cy="1"/>
                </a:xfrm>
                <a:custGeom>
                  <a:avLst/>
                  <a:gdLst>
                    <a:gd name="T0" fmla="*/ 2 w 15"/>
                    <a:gd name="T1" fmla="*/ 1 h 14"/>
                    <a:gd name="T2" fmla="*/ 1 w 15"/>
                    <a:gd name="T3" fmla="*/ 1 h 14"/>
                    <a:gd name="T4" fmla="*/ 0 w 15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14">
                      <a:moveTo>
                        <a:pt x="15" y="14"/>
                      </a:move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4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109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5" name="Freeform 26"/>
                <p:cNvSpPr>
                  <a:spLocks/>
                </p:cNvSpPr>
                <p:nvPr/>
              </p:nvSpPr>
              <p:spPr bwMode="auto">
                <a:xfrm>
                  <a:off x="1109" y="31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1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7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6" name="Line 27"/>
                <p:cNvSpPr>
                  <a:spLocks noChangeShapeType="1"/>
                </p:cNvSpPr>
                <p:nvPr/>
              </p:nvSpPr>
              <p:spPr bwMode="auto">
                <a:xfrm>
                  <a:off x="1112" y="3146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7" name="Freeform 28"/>
                <p:cNvSpPr>
                  <a:spLocks/>
                </p:cNvSpPr>
                <p:nvPr/>
              </p:nvSpPr>
              <p:spPr bwMode="auto">
                <a:xfrm>
                  <a:off x="1165" y="3146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8" name="Line 29"/>
                <p:cNvSpPr>
                  <a:spLocks noChangeShapeType="1"/>
                </p:cNvSpPr>
                <p:nvPr/>
              </p:nvSpPr>
              <p:spPr bwMode="auto">
                <a:xfrm>
                  <a:off x="1168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79" name="Freeform 30"/>
                <p:cNvSpPr>
                  <a:spLocks/>
                </p:cNvSpPr>
                <p:nvPr/>
              </p:nvSpPr>
              <p:spPr bwMode="auto">
                <a:xfrm>
                  <a:off x="1166" y="3153"/>
                  <a:ext cx="2" cy="1"/>
                </a:xfrm>
                <a:custGeom>
                  <a:avLst/>
                  <a:gdLst>
                    <a:gd name="T0" fmla="*/ 2 w 14"/>
                    <a:gd name="T1" fmla="*/ 0 h 14"/>
                    <a:gd name="T2" fmla="*/ 1 w 14"/>
                    <a:gd name="T3" fmla="*/ 1 h 14"/>
                    <a:gd name="T4" fmla="*/ 0 w 14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0"/>
                      </a:moveTo>
                      <a:lnTo>
                        <a:pt x="1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159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1" name="Freeform 32"/>
                <p:cNvSpPr>
                  <a:spLocks/>
                </p:cNvSpPr>
                <p:nvPr/>
              </p:nvSpPr>
              <p:spPr bwMode="auto">
                <a:xfrm>
                  <a:off x="1157" y="3154"/>
                  <a:ext cx="2" cy="2"/>
                </a:xfrm>
                <a:custGeom>
                  <a:avLst/>
                  <a:gdLst>
                    <a:gd name="T0" fmla="*/ 2 w 15"/>
                    <a:gd name="T1" fmla="*/ 0 h 17"/>
                    <a:gd name="T2" fmla="*/ 1 w 15"/>
                    <a:gd name="T3" fmla="*/ 0 h 17"/>
                    <a:gd name="T4" fmla="*/ 0 w 15"/>
                    <a:gd name="T5" fmla="*/ 1 h 17"/>
                    <a:gd name="T6" fmla="*/ 0 w 15"/>
                    <a:gd name="T7" fmla="*/ 2 h 17"/>
                    <a:gd name="T8" fmla="*/ 0 w 15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7">
                      <a:moveTo>
                        <a:pt x="15" y="0"/>
                      </a:move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0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2" name="Freeform 33"/>
                <p:cNvSpPr>
                  <a:spLocks/>
                </p:cNvSpPr>
                <p:nvPr/>
              </p:nvSpPr>
              <p:spPr bwMode="auto">
                <a:xfrm>
                  <a:off x="1157" y="3156"/>
                  <a:ext cx="0" cy="2"/>
                </a:xfrm>
                <a:custGeom>
                  <a:avLst/>
                  <a:gdLst>
                    <a:gd name="T0" fmla="*/ 0 w 3"/>
                    <a:gd name="T1" fmla="*/ 0 h 10"/>
                    <a:gd name="T2" fmla="*/ 0 w 3"/>
                    <a:gd name="T3" fmla="*/ 1 h 10"/>
                    <a:gd name="T4" fmla="*/ 1 w 3"/>
                    <a:gd name="T5" fmla="*/ 2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3" name="Line 34"/>
                <p:cNvSpPr>
                  <a:spLocks noChangeShapeType="1"/>
                </p:cNvSpPr>
                <p:nvPr/>
              </p:nvSpPr>
              <p:spPr bwMode="auto">
                <a:xfrm>
                  <a:off x="1157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4" name="Freeform 35"/>
                <p:cNvSpPr>
                  <a:spLocks/>
                </p:cNvSpPr>
                <p:nvPr/>
              </p:nvSpPr>
              <p:spPr bwMode="auto">
                <a:xfrm>
                  <a:off x="1167" y="3167"/>
                  <a:ext cx="4" cy="2"/>
                </a:xfrm>
                <a:custGeom>
                  <a:avLst/>
                  <a:gdLst>
                    <a:gd name="T0" fmla="*/ 0 w 34"/>
                    <a:gd name="T1" fmla="*/ 0 h 12"/>
                    <a:gd name="T2" fmla="*/ 3 w 34"/>
                    <a:gd name="T3" fmla="*/ 2 h 12"/>
                    <a:gd name="T4" fmla="*/ 4 w 34"/>
                    <a:gd name="T5" fmla="*/ 2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0" y="0"/>
                      </a:moveTo>
                      <a:lnTo>
                        <a:pt x="26" y="11"/>
                      </a:lnTo>
                      <a:lnTo>
                        <a:pt x="34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5" name="Line 36"/>
                <p:cNvSpPr>
                  <a:spLocks noChangeShapeType="1"/>
                </p:cNvSpPr>
                <p:nvPr/>
              </p:nvSpPr>
              <p:spPr bwMode="auto">
                <a:xfrm>
                  <a:off x="1171" y="3169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6" name="Freeform 37"/>
                <p:cNvSpPr>
                  <a:spLocks/>
                </p:cNvSpPr>
                <p:nvPr/>
              </p:nvSpPr>
              <p:spPr bwMode="auto">
                <a:xfrm>
                  <a:off x="1179" y="3167"/>
                  <a:ext cx="4" cy="2"/>
                </a:xfrm>
                <a:custGeom>
                  <a:avLst/>
                  <a:gdLst>
                    <a:gd name="T0" fmla="*/ 0 w 36"/>
                    <a:gd name="T1" fmla="*/ 2 h 12"/>
                    <a:gd name="T2" fmla="*/ 3 w 36"/>
                    <a:gd name="T3" fmla="*/ 1 h 12"/>
                    <a:gd name="T4" fmla="*/ 4 w 36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12"/>
                      </a:moveTo>
                      <a:lnTo>
                        <a:pt x="29" y="5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7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183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8" name="Freeform 39"/>
                <p:cNvSpPr>
                  <a:spLocks/>
                </p:cNvSpPr>
                <p:nvPr/>
              </p:nvSpPr>
              <p:spPr bwMode="auto">
                <a:xfrm>
                  <a:off x="1193" y="3156"/>
                  <a:ext cx="0" cy="2"/>
                </a:xfrm>
                <a:custGeom>
                  <a:avLst/>
                  <a:gdLst>
                    <a:gd name="T0" fmla="*/ 0 w 3"/>
                    <a:gd name="T1" fmla="*/ 2 h 10"/>
                    <a:gd name="T2" fmla="*/ 1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89" name="Freeform 40"/>
                <p:cNvSpPr>
                  <a:spLocks/>
                </p:cNvSpPr>
                <p:nvPr/>
              </p:nvSpPr>
              <p:spPr bwMode="auto">
                <a:xfrm>
                  <a:off x="1191" y="3154"/>
                  <a:ext cx="2" cy="2"/>
                </a:xfrm>
                <a:custGeom>
                  <a:avLst/>
                  <a:gdLst>
                    <a:gd name="T0" fmla="*/ 2 w 16"/>
                    <a:gd name="T1" fmla="*/ 2 h 17"/>
                    <a:gd name="T2" fmla="*/ 2 w 16"/>
                    <a:gd name="T3" fmla="*/ 1 h 17"/>
                    <a:gd name="T4" fmla="*/ 1 w 16"/>
                    <a:gd name="T5" fmla="*/ 0 h 17"/>
                    <a:gd name="T6" fmla="*/ 1 w 16"/>
                    <a:gd name="T7" fmla="*/ 0 h 17"/>
                    <a:gd name="T8" fmla="*/ 0 w 16"/>
                    <a:gd name="T9" fmla="*/ 0 h 17"/>
                    <a:gd name="T10" fmla="*/ 0 w 1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7">
                      <a:moveTo>
                        <a:pt x="16" y="17"/>
                      </a:moveTo>
                      <a:lnTo>
                        <a:pt x="15" y="10"/>
                      </a:lnTo>
                      <a:lnTo>
                        <a:pt x="10" y="4"/>
                      </a:lnTo>
                      <a:lnTo>
                        <a:pt x="7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0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184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1" name="Freeform 42"/>
                <p:cNvSpPr>
                  <a:spLocks/>
                </p:cNvSpPr>
                <p:nvPr/>
              </p:nvSpPr>
              <p:spPr bwMode="auto">
                <a:xfrm>
                  <a:off x="1182" y="3153"/>
                  <a:ext cx="2" cy="1"/>
                </a:xfrm>
                <a:custGeom>
                  <a:avLst/>
                  <a:gdLst>
                    <a:gd name="T0" fmla="*/ 2 w 14"/>
                    <a:gd name="T1" fmla="*/ 1 h 14"/>
                    <a:gd name="T2" fmla="*/ 1 w 14"/>
                    <a:gd name="T3" fmla="*/ 1 h 14"/>
                    <a:gd name="T4" fmla="*/ 0 w 1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2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182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3" name="Freeform 44"/>
                <p:cNvSpPr>
                  <a:spLocks/>
                </p:cNvSpPr>
                <p:nvPr/>
              </p:nvSpPr>
              <p:spPr bwMode="auto">
                <a:xfrm>
                  <a:off x="1182" y="31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1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6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4" name="Line 45"/>
                <p:cNvSpPr>
                  <a:spLocks noChangeShapeType="1"/>
                </p:cNvSpPr>
                <p:nvPr/>
              </p:nvSpPr>
              <p:spPr bwMode="auto">
                <a:xfrm>
                  <a:off x="1185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5" name="Freeform 46"/>
                <p:cNvSpPr>
                  <a:spLocks/>
                </p:cNvSpPr>
                <p:nvPr/>
              </p:nvSpPr>
              <p:spPr bwMode="auto">
                <a:xfrm>
                  <a:off x="1204" y="3146"/>
                  <a:ext cx="8" cy="8"/>
                </a:xfrm>
                <a:custGeom>
                  <a:avLst/>
                  <a:gdLst>
                    <a:gd name="T0" fmla="*/ 0 w 58"/>
                    <a:gd name="T1" fmla="*/ 0 h 58"/>
                    <a:gd name="T2" fmla="*/ 6 w 58"/>
                    <a:gd name="T3" fmla="*/ 2 h 58"/>
                    <a:gd name="T4" fmla="*/ 8 w 58"/>
                    <a:gd name="T5" fmla="*/ 8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41" y="17"/>
                      </a:lnTo>
                      <a:lnTo>
                        <a:pt x="58" y="58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6" name="Line 47"/>
                <p:cNvSpPr>
                  <a:spLocks noChangeShapeType="1"/>
                </p:cNvSpPr>
                <p:nvPr/>
              </p:nvSpPr>
              <p:spPr bwMode="auto">
                <a:xfrm>
                  <a:off x="1212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7" name="Freeform 48"/>
                <p:cNvSpPr>
                  <a:spLocks/>
                </p:cNvSpPr>
                <p:nvPr/>
              </p:nvSpPr>
              <p:spPr bwMode="auto">
                <a:xfrm>
                  <a:off x="1209" y="3173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2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8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205" y="3176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99" name="Freeform 50"/>
                <p:cNvSpPr>
                  <a:spLocks/>
                </p:cNvSpPr>
                <p:nvPr/>
              </p:nvSpPr>
              <p:spPr bwMode="auto">
                <a:xfrm>
                  <a:off x="1203" y="3174"/>
                  <a:ext cx="2" cy="2"/>
                </a:xfrm>
                <a:custGeom>
                  <a:avLst/>
                  <a:gdLst>
                    <a:gd name="T0" fmla="*/ 2 w 14"/>
                    <a:gd name="T1" fmla="*/ 2 h 14"/>
                    <a:gd name="T2" fmla="*/ 1 w 14"/>
                    <a:gd name="T3" fmla="*/ 1 h 14"/>
                    <a:gd name="T4" fmla="*/ 0 w 1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0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203" y="3167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1" name="Freeform 52"/>
                <p:cNvSpPr>
                  <a:spLocks/>
                </p:cNvSpPr>
                <p:nvPr/>
              </p:nvSpPr>
              <p:spPr bwMode="auto">
                <a:xfrm>
                  <a:off x="1200" y="3165"/>
                  <a:ext cx="3" cy="2"/>
                </a:xfrm>
                <a:custGeom>
                  <a:avLst/>
                  <a:gdLst>
                    <a:gd name="T0" fmla="*/ 3 w 26"/>
                    <a:gd name="T1" fmla="*/ 2 h 16"/>
                    <a:gd name="T2" fmla="*/ 3 w 26"/>
                    <a:gd name="T3" fmla="*/ 1 h 16"/>
                    <a:gd name="T4" fmla="*/ 2 w 26"/>
                    <a:gd name="T5" fmla="*/ 0 h 16"/>
                    <a:gd name="T6" fmla="*/ 1 w 26"/>
                    <a:gd name="T7" fmla="*/ 0 h 16"/>
                    <a:gd name="T8" fmla="*/ 1 w 26"/>
                    <a:gd name="T9" fmla="*/ 0 h 16"/>
                    <a:gd name="T10" fmla="*/ 0 w 2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26" y="16"/>
                      </a:moveTo>
                      <a:lnTo>
                        <a:pt x="24" y="8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2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191" y="31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3" name="Freeform 54"/>
                <p:cNvSpPr>
                  <a:spLocks/>
                </p:cNvSpPr>
                <p:nvPr/>
              </p:nvSpPr>
              <p:spPr bwMode="auto">
                <a:xfrm>
                  <a:off x="1189" y="3175"/>
                  <a:ext cx="2" cy="4"/>
                </a:xfrm>
                <a:custGeom>
                  <a:avLst/>
                  <a:gdLst>
                    <a:gd name="T0" fmla="*/ 2 w 12"/>
                    <a:gd name="T1" fmla="*/ 0 h 35"/>
                    <a:gd name="T2" fmla="*/ 0 w 12"/>
                    <a:gd name="T3" fmla="*/ 3 h 35"/>
                    <a:gd name="T4" fmla="*/ 0 w 12"/>
                    <a:gd name="T5" fmla="*/ 4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0"/>
                      </a:moveTo>
                      <a:lnTo>
                        <a:pt x="1" y="26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4" name="Line 55"/>
                <p:cNvSpPr>
                  <a:spLocks noChangeShapeType="1"/>
                </p:cNvSpPr>
                <p:nvPr/>
              </p:nvSpPr>
              <p:spPr bwMode="auto">
                <a:xfrm>
                  <a:off x="1189" y="3179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5" name="Freeform 56"/>
                <p:cNvSpPr>
                  <a:spLocks/>
                </p:cNvSpPr>
                <p:nvPr/>
              </p:nvSpPr>
              <p:spPr bwMode="auto">
                <a:xfrm>
                  <a:off x="1189" y="3187"/>
                  <a:ext cx="2" cy="4"/>
                </a:xfrm>
                <a:custGeom>
                  <a:avLst/>
                  <a:gdLst>
                    <a:gd name="T0" fmla="*/ 0 w 12"/>
                    <a:gd name="T1" fmla="*/ 0 h 36"/>
                    <a:gd name="T2" fmla="*/ 1 w 12"/>
                    <a:gd name="T3" fmla="*/ 3 h 36"/>
                    <a:gd name="T4" fmla="*/ 2 w 12"/>
                    <a:gd name="T5" fmla="*/ 4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2" y="36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6" name="Line 57"/>
                <p:cNvSpPr>
                  <a:spLocks noChangeShapeType="1"/>
                </p:cNvSpPr>
                <p:nvPr/>
              </p:nvSpPr>
              <p:spPr bwMode="auto">
                <a:xfrm>
                  <a:off x="1191" y="3191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7" name="Freeform 58"/>
                <p:cNvSpPr>
                  <a:spLocks/>
                </p:cNvSpPr>
                <p:nvPr/>
              </p:nvSpPr>
              <p:spPr bwMode="auto">
                <a:xfrm>
                  <a:off x="1200" y="3199"/>
                  <a:ext cx="3" cy="2"/>
                </a:xfrm>
                <a:custGeom>
                  <a:avLst/>
                  <a:gdLst>
                    <a:gd name="T0" fmla="*/ 0 w 26"/>
                    <a:gd name="T1" fmla="*/ 2 h 16"/>
                    <a:gd name="T2" fmla="*/ 1 w 26"/>
                    <a:gd name="T3" fmla="*/ 2 h 16"/>
                    <a:gd name="T4" fmla="*/ 2 w 26"/>
                    <a:gd name="T5" fmla="*/ 2 h 16"/>
                    <a:gd name="T6" fmla="*/ 2 w 26"/>
                    <a:gd name="T7" fmla="*/ 1 h 16"/>
                    <a:gd name="T8" fmla="*/ 3 w 26"/>
                    <a:gd name="T9" fmla="*/ 1 h 16"/>
                    <a:gd name="T10" fmla="*/ 3 w 2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0" y="13"/>
                      </a:moveTo>
                      <a:lnTo>
                        <a:pt x="7" y="16"/>
                      </a:lnTo>
                      <a:lnTo>
                        <a:pt x="14" y="15"/>
                      </a:lnTo>
                      <a:lnTo>
                        <a:pt x="21" y="11"/>
                      </a:lnTo>
                      <a:lnTo>
                        <a:pt x="25" y="5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8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203" y="3192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09" name="Freeform 60"/>
                <p:cNvSpPr>
                  <a:spLocks/>
                </p:cNvSpPr>
                <p:nvPr/>
              </p:nvSpPr>
              <p:spPr bwMode="auto">
                <a:xfrm>
                  <a:off x="1203" y="3190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0" name="Line 61"/>
                <p:cNvSpPr>
                  <a:spLocks noChangeShapeType="1"/>
                </p:cNvSpPr>
                <p:nvPr/>
              </p:nvSpPr>
              <p:spPr bwMode="auto">
                <a:xfrm>
                  <a:off x="1205" y="3190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1" name="Freeform 62"/>
                <p:cNvSpPr>
                  <a:spLocks/>
                </p:cNvSpPr>
                <p:nvPr/>
              </p:nvSpPr>
              <p:spPr bwMode="auto">
                <a:xfrm>
                  <a:off x="1209" y="3190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2" name="Line 63"/>
                <p:cNvSpPr>
                  <a:spLocks noChangeShapeType="1"/>
                </p:cNvSpPr>
                <p:nvPr/>
              </p:nvSpPr>
              <p:spPr bwMode="auto">
                <a:xfrm>
                  <a:off x="1212" y="3193"/>
                  <a:ext cx="0" cy="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3" name="Freeform 64"/>
                <p:cNvSpPr>
                  <a:spLocks/>
                </p:cNvSpPr>
                <p:nvPr/>
              </p:nvSpPr>
              <p:spPr bwMode="auto">
                <a:xfrm>
                  <a:off x="1209" y="3246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2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5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4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205" y="3249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5" name="Freeform 66"/>
                <p:cNvSpPr>
                  <a:spLocks/>
                </p:cNvSpPr>
                <p:nvPr/>
              </p:nvSpPr>
              <p:spPr bwMode="auto">
                <a:xfrm>
                  <a:off x="1203" y="3247"/>
                  <a:ext cx="2" cy="2"/>
                </a:xfrm>
                <a:custGeom>
                  <a:avLst/>
                  <a:gdLst>
                    <a:gd name="T0" fmla="*/ 2 w 14"/>
                    <a:gd name="T1" fmla="*/ 2 h 15"/>
                    <a:gd name="T2" fmla="*/ 1 w 14"/>
                    <a:gd name="T3" fmla="*/ 1 h 15"/>
                    <a:gd name="T4" fmla="*/ 0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15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6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203" y="3240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7" name="Freeform 68"/>
                <p:cNvSpPr>
                  <a:spLocks/>
                </p:cNvSpPr>
                <p:nvPr/>
              </p:nvSpPr>
              <p:spPr bwMode="auto">
                <a:xfrm>
                  <a:off x="1200" y="3238"/>
                  <a:ext cx="3" cy="2"/>
                </a:xfrm>
                <a:custGeom>
                  <a:avLst/>
                  <a:gdLst>
                    <a:gd name="T0" fmla="*/ 3 w 26"/>
                    <a:gd name="T1" fmla="*/ 2 h 17"/>
                    <a:gd name="T2" fmla="*/ 3 w 26"/>
                    <a:gd name="T3" fmla="*/ 1 h 17"/>
                    <a:gd name="T4" fmla="*/ 2 w 26"/>
                    <a:gd name="T5" fmla="*/ 0 h 17"/>
                    <a:gd name="T6" fmla="*/ 1 w 26"/>
                    <a:gd name="T7" fmla="*/ 0 h 17"/>
                    <a:gd name="T8" fmla="*/ 1 w 26"/>
                    <a:gd name="T9" fmla="*/ 0 h 17"/>
                    <a:gd name="T10" fmla="*/ 0 w 2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26" y="17"/>
                      </a:moveTo>
                      <a:lnTo>
                        <a:pt x="24" y="9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8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191" y="3239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19" name="Freeform 70"/>
                <p:cNvSpPr>
                  <a:spLocks/>
                </p:cNvSpPr>
                <p:nvPr/>
              </p:nvSpPr>
              <p:spPr bwMode="auto">
                <a:xfrm>
                  <a:off x="1189" y="3248"/>
                  <a:ext cx="2" cy="5"/>
                </a:xfrm>
                <a:custGeom>
                  <a:avLst/>
                  <a:gdLst>
                    <a:gd name="T0" fmla="*/ 2 w 12"/>
                    <a:gd name="T1" fmla="*/ 0 h 35"/>
                    <a:gd name="T2" fmla="*/ 0 w 12"/>
                    <a:gd name="T3" fmla="*/ 4 h 35"/>
                    <a:gd name="T4" fmla="*/ 0 w 12"/>
                    <a:gd name="T5" fmla="*/ 5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0"/>
                      </a:moveTo>
                      <a:lnTo>
                        <a:pt x="1" y="26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0" name="Line 71"/>
                <p:cNvSpPr>
                  <a:spLocks noChangeShapeType="1"/>
                </p:cNvSpPr>
                <p:nvPr/>
              </p:nvSpPr>
              <p:spPr bwMode="auto">
                <a:xfrm>
                  <a:off x="1189" y="3253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1" name="Freeform 72"/>
                <p:cNvSpPr>
                  <a:spLocks/>
                </p:cNvSpPr>
                <p:nvPr/>
              </p:nvSpPr>
              <p:spPr bwMode="auto">
                <a:xfrm>
                  <a:off x="1189" y="3261"/>
                  <a:ext cx="2" cy="4"/>
                </a:xfrm>
                <a:custGeom>
                  <a:avLst/>
                  <a:gdLst>
                    <a:gd name="T0" fmla="*/ 0 w 12"/>
                    <a:gd name="T1" fmla="*/ 0 h 35"/>
                    <a:gd name="T2" fmla="*/ 1 w 12"/>
                    <a:gd name="T3" fmla="*/ 3 h 35"/>
                    <a:gd name="T4" fmla="*/ 2 w 12"/>
                    <a:gd name="T5" fmla="*/ 4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2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2" name="Line 73"/>
                <p:cNvSpPr>
                  <a:spLocks noChangeShapeType="1"/>
                </p:cNvSpPr>
                <p:nvPr/>
              </p:nvSpPr>
              <p:spPr bwMode="auto">
                <a:xfrm>
                  <a:off x="1191" y="32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3" name="Freeform 74"/>
                <p:cNvSpPr>
                  <a:spLocks/>
                </p:cNvSpPr>
                <p:nvPr/>
              </p:nvSpPr>
              <p:spPr bwMode="auto">
                <a:xfrm>
                  <a:off x="1200" y="3273"/>
                  <a:ext cx="3" cy="2"/>
                </a:xfrm>
                <a:custGeom>
                  <a:avLst/>
                  <a:gdLst>
                    <a:gd name="T0" fmla="*/ 0 w 26"/>
                    <a:gd name="T1" fmla="*/ 2 h 17"/>
                    <a:gd name="T2" fmla="*/ 1 w 26"/>
                    <a:gd name="T3" fmla="*/ 2 h 17"/>
                    <a:gd name="T4" fmla="*/ 2 w 26"/>
                    <a:gd name="T5" fmla="*/ 2 h 17"/>
                    <a:gd name="T6" fmla="*/ 2 w 26"/>
                    <a:gd name="T7" fmla="*/ 1 h 17"/>
                    <a:gd name="T8" fmla="*/ 3 w 26"/>
                    <a:gd name="T9" fmla="*/ 1 h 17"/>
                    <a:gd name="T10" fmla="*/ 3 w 2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0" y="14"/>
                      </a:moveTo>
                      <a:lnTo>
                        <a:pt x="7" y="17"/>
                      </a:lnTo>
                      <a:lnTo>
                        <a:pt x="14" y="16"/>
                      </a:lnTo>
                      <a:lnTo>
                        <a:pt x="21" y="12"/>
                      </a:lnTo>
                      <a:lnTo>
                        <a:pt x="25" y="6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4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03" y="3266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5" name="Freeform 76"/>
                <p:cNvSpPr>
                  <a:spLocks/>
                </p:cNvSpPr>
                <p:nvPr/>
              </p:nvSpPr>
              <p:spPr bwMode="auto">
                <a:xfrm>
                  <a:off x="1203" y="3264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6" name="Line 77"/>
                <p:cNvSpPr>
                  <a:spLocks noChangeShapeType="1"/>
                </p:cNvSpPr>
                <p:nvPr/>
              </p:nvSpPr>
              <p:spPr bwMode="auto">
                <a:xfrm>
                  <a:off x="1205" y="3264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7" name="Freeform 78"/>
                <p:cNvSpPr>
                  <a:spLocks/>
                </p:cNvSpPr>
                <p:nvPr/>
              </p:nvSpPr>
              <p:spPr bwMode="auto">
                <a:xfrm>
                  <a:off x="1209" y="3264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8" name="Line 79"/>
                <p:cNvSpPr>
                  <a:spLocks noChangeShapeType="1"/>
                </p:cNvSpPr>
                <p:nvPr/>
              </p:nvSpPr>
              <p:spPr bwMode="auto">
                <a:xfrm>
                  <a:off x="1212" y="3267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29" name="Freeform 80"/>
                <p:cNvSpPr>
                  <a:spLocks/>
                </p:cNvSpPr>
                <p:nvPr/>
              </p:nvSpPr>
              <p:spPr bwMode="auto">
                <a:xfrm>
                  <a:off x="1204" y="3286"/>
                  <a:ext cx="8" cy="7"/>
                </a:xfrm>
                <a:custGeom>
                  <a:avLst/>
                  <a:gdLst>
                    <a:gd name="T0" fmla="*/ 8 w 58"/>
                    <a:gd name="T1" fmla="*/ 0 h 59"/>
                    <a:gd name="T2" fmla="*/ 6 w 58"/>
                    <a:gd name="T3" fmla="*/ 5 h 59"/>
                    <a:gd name="T4" fmla="*/ 0 w 58"/>
                    <a:gd name="T5" fmla="*/ 7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9">
                      <a:moveTo>
                        <a:pt x="58" y="0"/>
                      </a:moveTo>
                      <a:lnTo>
                        <a:pt x="41" y="42"/>
                      </a:lnTo>
                      <a:lnTo>
                        <a:pt x="0" y="59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0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185" y="3293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1" name="Freeform 82"/>
                <p:cNvSpPr>
                  <a:spLocks/>
                </p:cNvSpPr>
                <p:nvPr/>
              </p:nvSpPr>
              <p:spPr bwMode="auto">
                <a:xfrm>
                  <a:off x="1182" y="3291"/>
                  <a:ext cx="3" cy="2"/>
                </a:xfrm>
                <a:custGeom>
                  <a:avLst/>
                  <a:gdLst>
                    <a:gd name="T0" fmla="*/ 3 w 22"/>
                    <a:gd name="T1" fmla="*/ 2 h 22"/>
                    <a:gd name="T2" fmla="*/ 1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6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2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182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3" name="Freeform 84"/>
                <p:cNvSpPr>
                  <a:spLocks/>
                </p:cNvSpPr>
                <p:nvPr/>
              </p:nvSpPr>
              <p:spPr bwMode="auto">
                <a:xfrm>
                  <a:off x="1182" y="3285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4" name="Line 85"/>
                <p:cNvSpPr>
                  <a:spLocks noChangeShapeType="1"/>
                </p:cNvSpPr>
                <p:nvPr/>
              </p:nvSpPr>
              <p:spPr bwMode="auto">
                <a:xfrm>
                  <a:off x="1184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5" name="Freeform 86"/>
                <p:cNvSpPr>
                  <a:spLocks/>
                </p:cNvSpPr>
                <p:nvPr/>
              </p:nvSpPr>
              <p:spPr bwMode="auto">
                <a:xfrm>
                  <a:off x="1191" y="3283"/>
                  <a:ext cx="2" cy="2"/>
                </a:xfrm>
                <a:custGeom>
                  <a:avLst/>
                  <a:gdLst>
                    <a:gd name="T0" fmla="*/ 0 w 16"/>
                    <a:gd name="T1" fmla="*/ 2 h 15"/>
                    <a:gd name="T2" fmla="*/ 1 w 16"/>
                    <a:gd name="T3" fmla="*/ 2 h 15"/>
                    <a:gd name="T4" fmla="*/ 2 w 16"/>
                    <a:gd name="T5" fmla="*/ 1 h 15"/>
                    <a:gd name="T6" fmla="*/ 2 w 16"/>
                    <a:gd name="T7" fmla="*/ 0 h 15"/>
                    <a:gd name="T8" fmla="*/ 2 w 16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5">
                      <a:moveTo>
                        <a:pt x="0" y="15"/>
                      </a:moveTo>
                      <a:lnTo>
                        <a:pt x="8" y="14"/>
                      </a:lnTo>
                      <a:lnTo>
                        <a:pt x="13" y="9"/>
                      </a:lnTo>
                      <a:lnTo>
                        <a:pt x="16" y="2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6" name="Freeform 87"/>
                <p:cNvSpPr>
                  <a:spLocks/>
                </p:cNvSpPr>
                <p:nvPr/>
              </p:nvSpPr>
              <p:spPr bwMode="auto">
                <a:xfrm>
                  <a:off x="1193" y="3282"/>
                  <a:ext cx="0" cy="1"/>
                </a:xfrm>
                <a:custGeom>
                  <a:avLst/>
                  <a:gdLst>
                    <a:gd name="T0" fmla="*/ 1 w 3"/>
                    <a:gd name="T1" fmla="*/ 1 h 10"/>
                    <a:gd name="T2" fmla="*/ 1 w 3"/>
                    <a:gd name="T3" fmla="*/ 0 h 10"/>
                    <a:gd name="T4" fmla="*/ 0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3" y="10"/>
                      </a:moveTo>
                      <a:lnTo>
                        <a:pt x="2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7" name="Line 88"/>
                <p:cNvSpPr>
                  <a:spLocks noChangeShapeType="1"/>
                </p:cNvSpPr>
                <p:nvPr/>
              </p:nvSpPr>
              <p:spPr bwMode="auto">
                <a:xfrm flipH="1" flipV="1">
                  <a:off x="1183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8" name="Freeform 89"/>
                <p:cNvSpPr>
                  <a:spLocks/>
                </p:cNvSpPr>
                <p:nvPr/>
              </p:nvSpPr>
              <p:spPr bwMode="auto">
                <a:xfrm>
                  <a:off x="1179" y="3271"/>
                  <a:ext cx="4" cy="1"/>
                </a:xfrm>
                <a:custGeom>
                  <a:avLst/>
                  <a:gdLst>
                    <a:gd name="T0" fmla="*/ 4 w 36"/>
                    <a:gd name="T1" fmla="*/ 1 h 12"/>
                    <a:gd name="T2" fmla="*/ 1 w 36"/>
                    <a:gd name="T3" fmla="*/ 0 h 12"/>
                    <a:gd name="T4" fmla="*/ 0 w 36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36" y="12"/>
                      </a:moveTo>
                      <a:lnTo>
                        <a:pt x="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39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1171" y="3271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0" name="Freeform 91"/>
                <p:cNvSpPr>
                  <a:spLocks/>
                </p:cNvSpPr>
                <p:nvPr/>
              </p:nvSpPr>
              <p:spPr bwMode="auto">
                <a:xfrm>
                  <a:off x="1167" y="3271"/>
                  <a:ext cx="4" cy="1"/>
                </a:xfrm>
                <a:custGeom>
                  <a:avLst/>
                  <a:gdLst>
                    <a:gd name="T0" fmla="*/ 4 w 34"/>
                    <a:gd name="T1" fmla="*/ 0 h 12"/>
                    <a:gd name="T2" fmla="*/ 1 w 34"/>
                    <a:gd name="T3" fmla="*/ 1 h 12"/>
                    <a:gd name="T4" fmla="*/ 0 w 34"/>
                    <a:gd name="T5" fmla="*/ 1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34" y="0"/>
                      </a:moveTo>
                      <a:lnTo>
                        <a:pt x="7" y="7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1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1157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2" name="Freeform 93"/>
                <p:cNvSpPr>
                  <a:spLocks/>
                </p:cNvSpPr>
                <p:nvPr/>
              </p:nvSpPr>
              <p:spPr bwMode="auto">
                <a:xfrm>
                  <a:off x="1157" y="3282"/>
                  <a:ext cx="0" cy="1"/>
                </a:xfrm>
                <a:custGeom>
                  <a:avLst/>
                  <a:gdLst>
                    <a:gd name="T0" fmla="*/ 1 w 3"/>
                    <a:gd name="T1" fmla="*/ 0 h 10"/>
                    <a:gd name="T2" fmla="*/ 0 w 3"/>
                    <a:gd name="T3" fmla="*/ 1 h 10"/>
                    <a:gd name="T4" fmla="*/ 0 w 3"/>
                    <a:gd name="T5" fmla="*/ 1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3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3" name="Freeform 94"/>
                <p:cNvSpPr>
                  <a:spLocks/>
                </p:cNvSpPr>
                <p:nvPr/>
              </p:nvSpPr>
              <p:spPr bwMode="auto">
                <a:xfrm>
                  <a:off x="1157" y="3283"/>
                  <a:ext cx="2" cy="2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1 h 15"/>
                    <a:gd name="T4" fmla="*/ 1 w 15"/>
                    <a:gd name="T5" fmla="*/ 2 h 15"/>
                    <a:gd name="T6" fmla="*/ 1 w 15"/>
                    <a:gd name="T7" fmla="*/ 2 h 15"/>
                    <a:gd name="T8" fmla="*/ 2 w 15"/>
                    <a:gd name="T9" fmla="*/ 2 h 15"/>
                    <a:gd name="T10" fmla="*/ 2 w 15"/>
                    <a:gd name="T11" fmla="*/ 2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15">
                      <a:moveTo>
                        <a:pt x="0" y="0"/>
                      </a:moveTo>
                      <a:lnTo>
                        <a:pt x="1" y="7"/>
                      </a:lnTo>
                      <a:lnTo>
                        <a:pt x="6" y="12"/>
                      </a:lnTo>
                      <a:lnTo>
                        <a:pt x="9" y="14"/>
                      </a:lnTo>
                      <a:lnTo>
                        <a:pt x="13" y="15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4" name="Line 95"/>
                <p:cNvSpPr>
                  <a:spLocks noChangeShapeType="1"/>
                </p:cNvSpPr>
                <p:nvPr/>
              </p:nvSpPr>
              <p:spPr bwMode="auto">
                <a:xfrm>
                  <a:off x="1159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5" name="Freeform 96"/>
                <p:cNvSpPr>
                  <a:spLocks/>
                </p:cNvSpPr>
                <p:nvPr/>
              </p:nvSpPr>
              <p:spPr bwMode="auto">
                <a:xfrm>
                  <a:off x="1166" y="3285"/>
                  <a:ext cx="2" cy="2"/>
                </a:xfrm>
                <a:custGeom>
                  <a:avLst/>
                  <a:gdLst>
                    <a:gd name="T0" fmla="*/ 0 w 14"/>
                    <a:gd name="T1" fmla="*/ 0 h 15"/>
                    <a:gd name="T2" fmla="*/ 1 w 14"/>
                    <a:gd name="T3" fmla="*/ 1 h 15"/>
                    <a:gd name="T4" fmla="*/ 2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6" name="Line 97"/>
                <p:cNvSpPr>
                  <a:spLocks noChangeShapeType="1"/>
                </p:cNvSpPr>
                <p:nvPr/>
              </p:nvSpPr>
              <p:spPr bwMode="auto">
                <a:xfrm>
                  <a:off x="1168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7" name="Freeform 98"/>
                <p:cNvSpPr>
                  <a:spLocks/>
                </p:cNvSpPr>
                <p:nvPr/>
              </p:nvSpPr>
              <p:spPr bwMode="auto">
                <a:xfrm>
                  <a:off x="1165" y="3291"/>
                  <a:ext cx="3" cy="2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1 h 22"/>
                    <a:gd name="T4" fmla="*/ 0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8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112" y="3293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49" name="Freeform 100"/>
                <p:cNvSpPr>
                  <a:spLocks/>
                </p:cNvSpPr>
                <p:nvPr/>
              </p:nvSpPr>
              <p:spPr bwMode="auto">
                <a:xfrm>
                  <a:off x="1109" y="3291"/>
                  <a:ext cx="3" cy="2"/>
                </a:xfrm>
                <a:custGeom>
                  <a:avLst/>
                  <a:gdLst>
                    <a:gd name="T0" fmla="*/ 3 w 22"/>
                    <a:gd name="T1" fmla="*/ 2 h 22"/>
                    <a:gd name="T2" fmla="*/ 1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7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0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109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1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160" y="3262"/>
                  <a:ext cx="1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2" name="Line 103"/>
                <p:cNvSpPr>
                  <a:spLocks noChangeShapeType="1"/>
                </p:cNvSpPr>
                <p:nvPr/>
              </p:nvSpPr>
              <p:spPr bwMode="auto">
                <a:xfrm>
                  <a:off x="1161" y="3249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3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1161" y="3242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4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1168" y="3242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5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1181" y="3241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6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183" y="3230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7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1194" y="3220"/>
                  <a:ext cx="4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8" name="Line 109"/>
                <p:cNvSpPr>
                  <a:spLocks noChangeShapeType="1"/>
                </p:cNvSpPr>
                <p:nvPr/>
              </p:nvSpPr>
              <p:spPr bwMode="auto">
                <a:xfrm>
                  <a:off x="1194" y="3209"/>
                  <a:ext cx="4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59" name="Line 110"/>
                <p:cNvSpPr>
                  <a:spLocks noChangeShapeType="1"/>
                </p:cNvSpPr>
                <p:nvPr/>
              </p:nvSpPr>
              <p:spPr bwMode="auto">
                <a:xfrm>
                  <a:off x="1183" y="3198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0" name="Line 111"/>
                <p:cNvSpPr>
                  <a:spLocks noChangeShapeType="1"/>
                </p:cNvSpPr>
                <p:nvPr/>
              </p:nvSpPr>
              <p:spPr bwMode="auto">
                <a:xfrm>
                  <a:off x="1181" y="3197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1" name="Line 112"/>
                <p:cNvSpPr>
                  <a:spLocks noChangeShapeType="1"/>
                </p:cNvSpPr>
                <p:nvPr/>
              </p:nvSpPr>
              <p:spPr bwMode="auto">
                <a:xfrm>
                  <a:off x="1168" y="3197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2" name="Line 113"/>
                <p:cNvSpPr>
                  <a:spLocks noChangeShapeType="1"/>
                </p:cNvSpPr>
                <p:nvPr/>
              </p:nvSpPr>
              <p:spPr bwMode="auto">
                <a:xfrm>
                  <a:off x="1161" y="3190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3" name="Line 114"/>
                <p:cNvSpPr>
                  <a:spLocks noChangeShapeType="1"/>
                </p:cNvSpPr>
                <p:nvPr/>
              </p:nvSpPr>
              <p:spPr bwMode="auto">
                <a:xfrm>
                  <a:off x="1161" y="3177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4" name="Line 115"/>
                <p:cNvSpPr>
                  <a:spLocks noChangeShapeType="1"/>
                </p:cNvSpPr>
                <p:nvPr/>
              </p:nvSpPr>
              <p:spPr bwMode="auto">
                <a:xfrm>
                  <a:off x="1160" y="3175"/>
                  <a:ext cx="1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5" name="Line 116"/>
                <p:cNvSpPr>
                  <a:spLocks noChangeShapeType="1"/>
                </p:cNvSpPr>
                <p:nvPr/>
              </p:nvSpPr>
              <p:spPr bwMode="auto">
                <a:xfrm>
                  <a:off x="1149" y="3164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6" name="Freeform 117"/>
                <p:cNvSpPr>
                  <a:spLocks/>
                </p:cNvSpPr>
                <p:nvPr/>
              </p:nvSpPr>
              <p:spPr bwMode="auto">
                <a:xfrm>
                  <a:off x="1128" y="3159"/>
                  <a:ext cx="21" cy="5"/>
                </a:xfrm>
                <a:custGeom>
                  <a:avLst/>
                  <a:gdLst>
                    <a:gd name="T0" fmla="*/ 0 w 167"/>
                    <a:gd name="T1" fmla="*/ 5 h 34"/>
                    <a:gd name="T2" fmla="*/ 11 w 167"/>
                    <a:gd name="T3" fmla="*/ 0 h 34"/>
                    <a:gd name="T4" fmla="*/ 21 w 167"/>
                    <a:gd name="T5" fmla="*/ 5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34">
                      <a:moveTo>
                        <a:pt x="0" y="34"/>
                      </a:moveTo>
                      <a:lnTo>
                        <a:pt x="84" y="0"/>
                      </a:lnTo>
                      <a:lnTo>
                        <a:pt x="167" y="3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7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1116" y="3164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8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1116" y="3175"/>
                  <a:ext cx="0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69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116" y="3177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0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109" y="3190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1" name="Line 122"/>
                <p:cNvSpPr>
                  <a:spLocks noChangeShapeType="1"/>
                </p:cNvSpPr>
                <p:nvPr/>
              </p:nvSpPr>
              <p:spPr bwMode="auto">
                <a:xfrm>
                  <a:off x="1096" y="3197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2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94" y="3197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3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1082" y="3198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4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078" y="3209"/>
                  <a:ext cx="4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5" name="Line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1078" y="3220"/>
                  <a:ext cx="4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6" name="Line 127"/>
                <p:cNvSpPr>
                  <a:spLocks noChangeShapeType="1"/>
                </p:cNvSpPr>
                <p:nvPr/>
              </p:nvSpPr>
              <p:spPr bwMode="auto">
                <a:xfrm flipH="1" flipV="1">
                  <a:off x="1082" y="3230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7" name="Line 128"/>
                <p:cNvSpPr>
                  <a:spLocks noChangeShapeType="1"/>
                </p:cNvSpPr>
                <p:nvPr/>
              </p:nvSpPr>
              <p:spPr bwMode="auto">
                <a:xfrm flipH="1" flipV="1">
                  <a:off x="1094" y="3241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8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1096" y="3242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79" name="Line 130"/>
                <p:cNvSpPr>
                  <a:spLocks noChangeShapeType="1"/>
                </p:cNvSpPr>
                <p:nvPr/>
              </p:nvSpPr>
              <p:spPr bwMode="auto">
                <a:xfrm flipH="1" flipV="1">
                  <a:off x="1109" y="3242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0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1116" y="3249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1" name="Line 132"/>
                <p:cNvSpPr>
                  <a:spLocks noChangeShapeType="1"/>
                </p:cNvSpPr>
                <p:nvPr/>
              </p:nvSpPr>
              <p:spPr bwMode="auto">
                <a:xfrm flipH="1" flipV="1">
                  <a:off x="1116" y="3262"/>
                  <a:ext cx="0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2" name="Line 13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6" y="3264"/>
                  <a:ext cx="12" cy="1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3" name="Freeform 134"/>
                <p:cNvSpPr>
                  <a:spLocks/>
                </p:cNvSpPr>
                <p:nvPr/>
              </p:nvSpPr>
              <p:spPr bwMode="auto">
                <a:xfrm>
                  <a:off x="1128" y="3276"/>
                  <a:ext cx="21" cy="4"/>
                </a:xfrm>
                <a:custGeom>
                  <a:avLst/>
                  <a:gdLst>
                    <a:gd name="T0" fmla="*/ 21 w 167"/>
                    <a:gd name="T1" fmla="*/ 0 h 34"/>
                    <a:gd name="T2" fmla="*/ 11 w 167"/>
                    <a:gd name="T3" fmla="*/ 4 h 34"/>
                    <a:gd name="T4" fmla="*/ 0 w 167"/>
                    <a:gd name="T5" fmla="*/ 0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34">
                      <a:moveTo>
                        <a:pt x="167" y="0"/>
                      </a:moveTo>
                      <a:lnTo>
                        <a:pt x="84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4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1149" y="3264"/>
                  <a:ext cx="11" cy="1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5" name="Freeform 136"/>
                <p:cNvSpPr>
                  <a:spLocks/>
                </p:cNvSpPr>
                <p:nvPr/>
              </p:nvSpPr>
              <p:spPr bwMode="auto">
                <a:xfrm>
                  <a:off x="1095" y="3177"/>
                  <a:ext cx="13" cy="6"/>
                </a:xfrm>
                <a:custGeom>
                  <a:avLst/>
                  <a:gdLst>
                    <a:gd name="T0" fmla="*/ 0 w 101"/>
                    <a:gd name="T1" fmla="*/ 6 h 50"/>
                    <a:gd name="T2" fmla="*/ 2 w 101"/>
                    <a:gd name="T3" fmla="*/ 2 h 50"/>
                    <a:gd name="T4" fmla="*/ 7 w 101"/>
                    <a:gd name="T5" fmla="*/ 0 h 50"/>
                    <a:gd name="T6" fmla="*/ 11 w 101"/>
                    <a:gd name="T7" fmla="*/ 2 h 50"/>
                    <a:gd name="T8" fmla="*/ 13 w 101"/>
                    <a:gd name="T9" fmla="*/ 6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0" y="50"/>
                      </a:moveTo>
                      <a:lnTo>
                        <a:pt x="16" y="15"/>
                      </a:lnTo>
                      <a:lnTo>
                        <a:pt x="51" y="0"/>
                      </a:lnTo>
                      <a:lnTo>
                        <a:pt x="86" y="15"/>
                      </a:lnTo>
                      <a:lnTo>
                        <a:pt x="101" y="5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6" name="Freeform 137"/>
                <p:cNvSpPr>
                  <a:spLocks/>
                </p:cNvSpPr>
                <p:nvPr/>
              </p:nvSpPr>
              <p:spPr bwMode="auto">
                <a:xfrm>
                  <a:off x="1095" y="3183"/>
                  <a:ext cx="13" cy="6"/>
                </a:xfrm>
                <a:custGeom>
                  <a:avLst/>
                  <a:gdLst>
                    <a:gd name="T0" fmla="*/ 13 w 101"/>
                    <a:gd name="T1" fmla="*/ 0 h 50"/>
                    <a:gd name="T2" fmla="*/ 11 w 101"/>
                    <a:gd name="T3" fmla="*/ 4 h 50"/>
                    <a:gd name="T4" fmla="*/ 7 w 101"/>
                    <a:gd name="T5" fmla="*/ 6 h 50"/>
                    <a:gd name="T6" fmla="*/ 2 w 101"/>
                    <a:gd name="T7" fmla="*/ 4 h 50"/>
                    <a:gd name="T8" fmla="*/ 0 w 10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101" y="0"/>
                      </a:moveTo>
                      <a:lnTo>
                        <a:pt x="86" y="35"/>
                      </a:lnTo>
                      <a:lnTo>
                        <a:pt x="51" y="50"/>
                      </a:lnTo>
                      <a:lnTo>
                        <a:pt x="16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7" name="Freeform 138"/>
                <p:cNvSpPr>
                  <a:spLocks/>
                </p:cNvSpPr>
                <p:nvPr/>
              </p:nvSpPr>
              <p:spPr bwMode="auto">
                <a:xfrm>
                  <a:off x="1169" y="3177"/>
                  <a:ext cx="12" cy="6"/>
                </a:xfrm>
                <a:custGeom>
                  <a:avLst/>
                  <a:gdLst>
                    <a:gd name="T0" fmla="*/ 0 w 99"/>
                    <a:gd name="T1" fmla="*/ 6 h 50"/>
                    <a:gd name="T2" fmla="*/ 2 w 99"/>
                    <a:gd name="T3" fmla="*/ 2 h 50"/>
                    <a:gd name="T4" fmla="*/ 6 w 99"/>
                    <a:gd name="T5" fmla="*/ 0 h 50"/>
                    <a:gd name="T6" fmla="*/ 10 w 99"/>
                    <a:gd name="T7" fmla="*/ 2 h 50"/>
                    <a:gd name="T8" fmla="*/ 12 w 99"/>
                    <a:gd name="T9" fmla="*/ 6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0" y="50"/>
                      </a:moveTo>
                      <a:lnTo>
                        <a:pt x="14" y="15"/>
                      </a:lnTo>
                      <a:lnTo>
                        <a:pt x="49" y="0"/>
                      </a:lnTo>
                      <a:lnTo>
                        <a:pt x="85" y="15"/>
                      </a:lnTo>
                      <a:lnTo>
                        <a:pt x="99" y="5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8" name="Freeform 139"/>
                <p:cNvSpPr>
                  <a:spLocks/>
                </p:cNvSpPr>
                <p:nvPr/>
              </p:nvSpPr>
              <p:spPr bwMode="auto">
                <a:xfrm>
                  <a:off x="1169" y="3183"/>
                  <a:ext cx="12" cy="6"/>
                </a:xfrm>
                <a:custGeom>
                  <a:avLst/>
                  <a:gdLst>
                    <a:gd name="T0" fmla="*/ 12 w 99"/>
                    <a:gd name="T1" fmla="*/ 0 h 50"/>
                    <a:gd name="T2" fmla="*/ 10 w 99"/>
                    <a:gd name="T3" fmla="*/ 4 h 50"/>
                    <a:gd name="T4" fmla="*/ 6 w 99"/>
                    <a:gd name="T5" fmla="*/ 6 h 50"/>
                    <a:gd name="T6" fmla="*/ 2 w 99"/>
                    <a:gd name="T7" fmla="*/ 4 h 50"/>
                    <a:gd name="T8" fmla="*/ 0 w 99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99" y="0"/>
                      </a:moveTo>
                      <a:lnTo>
                        <a:pt x="85" y="35"/>
                      </a:lnTo>
                      <a:lnTo>
                        <a:pt x="49" y="50"/>
                      </a:lnTo>
                      <a:lnTo>
                        <a:pt x="14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89" name="Freeform 140"/>
                <p:cNvSpPr>
                  <a:spLocks/>
                </p:cNvSpPr>
                <p:nvPr/>
              </p:nvSpPr>
              <p:spPr bwMode="auto">
                <a:xfrm>
                  <a:off x="1095" y="3250"/>
                  <a:ext cx="13" cy="7"/>
                </a:xfrm>
                <a:custGeom>
                  <a:avLst/>
                  <a:gdLst>
                    <a:gd name="T0" fmla="*/ 0 w 101"/>
                    <a:gd name="T1" fmla="*/ 7 h 51"/>
                    <a:gd name="T2" fmla="*/ 2 w 101"/>
                    <a:gd name="T3" fmla="*/ 2 h 51"/>
                    <a:gd name="T4" fmla="*/ 7 w 101"/>
                    <a:gd name="T5" fmla="*/ 0 h 51"/>
                    <a:gd name="T6" fmla="*/ 11 w 101"/>
                    <a:gd name="T7" fmla="*/ 2 h 51"/>
                    <a:gd name="T8" fmla="*/ 13 w 101"/>
                    <a:gd name="T9" fmla="*/ 7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1">
                      <a:moveTo>
                        <a:pt x="0" y="51"/>
                      </a:moveTo>
                      <a:lnTo>
                        <a:pt x="16" y="15"/>
                      </a:lnTo>
                      <a:lnTo>
                        <a:pt x="51" y="0"/>
                      </a:lnTo>
                      <a:lnTo>
                        <a:pt x="86" y="15"/>
                      </a:lnTo>
                      <a:lnTo>
                        <a:pt x="101" y="51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0" name="Freeform 141"/>
                <p:cNvSpPr>
                  <a:spLocks/>
                </p:cNvSpPr>
                <p:nvPr/>
              </p:nvSpPr>
              <p:spPr bwMode="auto">
                <a:xfrm>
                  <a:off x="1095" y="3257"/>
                  <a:ext cx="13" cy="6"/>
                </a:xfrm>
                <a:custGeom>
                  <a:avLst/>
                  <a:gdLst>
                    <a:gd name="T0" fmla="*/ 13 w 101"/>
                    <a:gd name="T1" fmla="*/ 0 h 50"/>
                    <a:gd name="T2" fmla="*/ 11 w 101"/>
                    <a:gd name="T3" fmla="*/ 4 h 50"/>
                    <a:gd name="T4" fmla="*/ 7 w 101"/>
                    <a:gd name="T5" fmla="*/ 6 h 50"/>
                    <a:gd name="T6" fmla="*/ 2 w 101"/>
                    <a:gd name="T7" fmla="*/ 4 h 50"/>
                    <a:gd name="T8" fmla="*/ 0 w 10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101" y="0"/>
                      </a:moveTo>
                      <a:lnTo>
                        <a:pt x="86" y="35"/>
                      </a:lnTo>
                      <a:lnTo>
                        <a:pt x="51" y="50"/>
                      </a:lnTo>
                      <a:lnTo>
                        <a:pt x="16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1" name="Freeform 142"/>
                <p:cNvSpPr>
                  <a:spLocks/>
                </p:cNvSpPr>
                <p:nvPr/>
              </p:nvSpPr>
              <p:spPr bwMode="auto">
                <a:xfrm>
                  <a:off x="1169" y="3250"/>
                  <a:ext cx="12" cy="7"/>
                </a:xfrm>
                <a:custGeom>
                  <a:avLst/>
                  <a:gdLst>
                    <a:gd name="T0" fmla="*/ 0 w 99"/>
                    <a:gd name="T1" fmla="*/ 7 h 51"/>
                    <a:gd name="T2" fmla="*/ 2 w 99"/>
                    <a:gd name="T3" fmla="*/ 2 h 51"/>
                    <a:gd name="T4" fmla="*/ 6 w 99"/>
                    <a:gd name="T5" fmla="*/ 0 h 51"/>
                    <a:gd name="T6" fmla="*/ 10 w 99"/>
                    <a:gd name="T7" fmla="*/ 2 h 51"/>
                    <a:gd name="T8" fmla="*/ 12 w 99"/>
                    <a:gd name="T9" fmla="*/ 7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1">
                      <a:moveTo>
                        <a:pt x="0" y="51"/>
                      </a:moveTo>
                      <a:lnTo>
                        <a:pt x="14" y="15"/>
                      </a:lnTo>
                      <a:lnTo>
                        <a:pt x="49" y="0"/>
                      </a:lnTo>
                      <a:lnTo>
                        <a:pt x="85" y="15"/>
                      </a:lnTo>
                      <a:lnTo>
                        <a:pt x="99" y="51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2" name="Freeform 143"/>
                <p:cNvSpPr>
                  <a:spLocks/>
                </p:cNvSpPr>
                <p:nvPr/>
              </p:nvSpPr>
              <p:spPr bwMode="auto">
                <a:xfrm>
                  <a:off x="1169" y="3257"/>
                  <a:ext cx="12" cy="6"/>
                </a:xfrm>
                <a:custGeom>
                  <a:avLst/>
                  <a:gdLst>
                    <a:gd name="T0" fmla="*/ 12 w 99"/>
                    <a:gd name="T1" fmla="*/ 0 h 50"/>
                    <a:gd name="T2" fmla="*/ 10 w 99"/>
                    <a:gd name="T3" fmla="*/ 4 h 50"/>
                    <a:gd name="T4" fmla="*/ 6 w 99"/>
                    <a:gd name="T5" fmla="*/ 6 h 50"/>
                    <a:gd name="T6" fmla="*/ 2 w 99"/>
                    <a:gd name="T7" fmla="*/ 4 h 50"/>
                    <a:gd name="T8" fmla="*/ 0 w 99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99" y="0"/>
                      </a:moveTo>
                      <a:lnTo>
                        <a:pt x="85" y="35"/>
                      </a:lnTo>
                      <a:lnTo>
                        <a:pt x="49" y="50"/>
                      </a:lnTo>
                      <a:lnTo>
                        <a:pt x="14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3" name="Line 144"/>
                <p:cNvSpPr>
                  <a:spLocks noChangeShapeType="1"/>
                </p:cNvSpPr>
                <p:nvPr/>
              </p:nvSpPr>
              <p:spPr bwMode="auto">
                <a:xfrm>
                  <a:off x="1109" y="3291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4" name="Line 145"/>
                <p:cNvSpPr>
                  <a:spLocks noChangeShapeType="1"/>
                </p:cNvSpPr>
                <p:nvPr/>
              </p:nvSpPr>
              <p:spPr bwMode="auto">
                <a:xfrm>
                  <a:off x="1109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5" name="Freeform 146"/>
                <p:cNvSpPr>
                  <a:spLocks/>
                </p:cNvSpPr>
                <p:nvPr/>
              </p:nvSpPr>
              <p:spPr bwMode="auto">
                <a:xfrm>
                  <a:off x="1109" y="3291"/>
                  <a:ext cx="3" cy="2"/>
                </a:xfrm>
                <a:custGeom>
                  <a:avLst/>
                  <a:gdLst>
                    <a:gd name="T0" fmla="*/ 0 w 22"/>
                    <a:gd name="T1" fmla="*/ 0 h 22"/>
                    <a:gd name="T2" fmla="*/ 1 w 22"/>
                    <a:gd name="T3" fmla="*/ 1 h 22"/>
                    <a:gd name="T4" fmla="*/ 3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7" y="1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6" name="Line 147"/>
                <p:cNvSpPr>
                  <a:spLocks noChangeShapeType="1"/>
                </p:cNvSpPr>
                <p:nvPr/>
              </p:nvSpPr>
              <p:spPr bwMode="auto">
                <a:xfrm>
                  <a:off x="1112" y="3293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7" name="Freeform 148"/>
                <p:cNvSpPr>
                  <a:spLocks/>
                </p:cNvSpPr>
                <p:nvPr/>
              </p:nvSpPr>
              <p:spPr bwMode="auto">
                <a:xfrm>
                  <a:off x="1165" y="3291"/>
                  <a:ext cx="3" cy="2"/>
                </a:xfrm>
                <a:custGeom>
                  <a:avLst/>
                  <a:gdLst>
                    <a:gd name="T0" fmla="*/ 0 w 22"/>
                    <a:gd name="T1" fmla="*/ 2 h 22"/>
                    <a:gd name="T2" fmla="*/ 2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168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799" name="Freeform 150"/>
                <p:cNvSpPr>
                  <a:spLocks/>
                </p:cNvSpPr>
                <p:nvPr/>
              </p:nvSpPr>
              <p:spPr bwMode="auto">
                <a:xfrm>
                  <a:off x="1166" y="3285"/>
                  <a:ext cx="2" cy="2"/>
                </a:xfrm>
                <a:custGeom>
                  <a:avLst/>
                  <a:gdLst>
                    <a:gd name="T0" fmla="*/ 2 w 14"/>
                    <a:gd name="T1" fmla="*/ 2 h 15"/>
                    <a:gd name="T2" fmla="*/ 1 w 14"/>
                    <a:gd name="T3" fmla="*/ 1 h 15"/>
                    <a:gd name="T4" fmla="*/ 0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15"/>
                      </a:moveTo>
                      <a:lnTo>
                        <a:pt x="1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0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1159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1" name="Freeform 152"/>
                <p:cNvSpPr>
                  <a:spLocks/>
                </p:cNvSpPr>
                <p:nvPr/>
              </p:nvSpPr>
              <p:spPr bwMode="auto">
                <a:xfrm>
                  <a:off x="1157" y="3283"/>
                  <a:ext cx="2" cy="2"/>
                </a:xfrm>
                <a:custGeom>
                  <a:avLst/>
                  <a:gdLst>
                    <a:gd name="T0" fmla="*/ 2 w 15"/>
                    <a:gd name="T1" fmla="*/ 2 h 15"/>
                    <a:gd name="T2" fmla="*/ 1 w 15"/>
                    <a:gd name="T3" fmla="*/ 2 h 15"/>
                    <a:gd name="T4" fmla="*/ 0 w 15"/>
                    <a:gd name="T5" fmla="*/ 1 h 15"/>
                    <a:gd name="T6" fmla="*/ 0 w 15"/>
                    <a:gd name="T7" fmla="*/ 0 h 15"/>
                    <a:gd name="T8" fmla="*/ 0 w 15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5" y="15"/>
                      </a:moveTo>
                      <a:lnTo>
                        <a:pt x="8" y="14"/>
                      </a:lnTo>
                      <a:lnTo>
                        <a:pt x="3" y="9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2" name="Freeform 153"/>
                <p:cNvSpPr>
                  <a:spLocks/>
                </p:cNvSpPr>
                <p:nvPr/>
              </p:nvSpPr>
              <p:spPr bwMode="auto">
                <a:xfrm>
                  <a:off x="1157" y="3282"/>
                  <a:ext cx="0" cy="1"/>
                </a:xfrm>
                <a:custGeom>
                  <a:avLst/>
                  <a:gdLst>
                    <a:gd name="T0" fmla="*/ 0 w 3"/>
                    <a:gd name="T1" fmla="*/ 1 h 10"/>
                    <a:gd name="T2" fmla="*/ 0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1" y="4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3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1157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4" name="Freeform 155"/>
                <p:cNvSpPr>
                  <a:spLocks/>
                </p:cNvSpPr>
                <p:nvPr/>
              </p:nvSpPr>
              <p:spPr bwMode="auto">
                <a:xfrm>
                  <a:off x="1167" y="3271"/>
                  <a:ext cx="4" cy="1"/>
                </a:xfrm>
                <a:custGeom>
                  <a:avLst/>
                  <a:gdLst>
                    <a:gd name="T0" fmla="*/ 0 w 34"/>
                    <a:gd name="T1" fmla="*/ 1 h 12"/>
                    <a:gd name="T2" fmla="*/ 3 w 34"/>
                    <a:gd name="T3" fmla="*/ 0 h 12"/>
                    <a:gd name="T4" fmla="*/ 4 w 34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0" y="12"/>
                      </a:moveTo>
                      <a:lnTo>
                        <a:pt x="26" y="1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5" name="Line 156"/>
                <p:cNvSpPr>
                  <a:spLocks noChangeShapeType="1"/>
                </p:cNvSpPr>
                <p:nvPr/>
              </p:nvSpPr>
              <p:spPr bwMode="auto">
                <a:xfrm>
                  <a:off x="1171" y="3271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6" name="Freeform 157"/>
                <p:cNvSpPr>
                  <a:spLocks/>
                </p:cNvSpPr>
                <p:nvPr/>
              </p:nvSpPr>
              <p:spPr bwMode="auto">
                <a:xfrm>
                  <a:off x="1179" y="3271"/>
                  <a:ext cx="4" cy="1"/>
                </a:xfrm>
                <a:custGeom>
                  <a:avLst/>
                  <a:gdLst>
                    <a:gd name="T0" fmla="*/ 0 w 36"/>
                    <a:gd name="T1" fmla="*/ 0 h 12"/>
                    <a:gd name="T2" fmla="*/ 3 w 36"/>
                    <a:gd name="T3" fmla="*/ 1 h 12"/>
                    <a:gd name="T4" fmla="*/ 4 w 36"/>
                    <a:gd name="T5" fmla="*/ 1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0"/>
                      </a:moveTo>
                      <a:lnTo>
                        <a:pt x="29" y="7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7" name="Line 158"/>
                <p:cNvSpPr>
                  <a:spLocks noChangeShapeType="1"/>
                </p:cNvSpPr>
                <p:nvPr/>
              </p:nvSpPr>
              <p:spPr bwMode="auto">
                <a:xfrm>
                  <a:off x="1183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8" name="Freeform 159"/>
                <p:cNvSpPr>
                  <a:spLocks/>
                </p:cNvSpPr>
                <p:nvPr/>
              </p:nvSpPr>
              <p:spPr bwMode="auto">
                <a:xfrm>
                  <a:off x="1193" y="3282"/>
                  <a:ext cx="0" cy="1"/>
                </a:xfrm>
                <a:custGeom>
                  <a:avLst/>
                  <a:gdLst>
                    <a:gd name="T0" fmla="*/ 0 w 3"/>
                    <a:gd name="T1" fmla="*/ 0 h 10"/>
                    <a:gd name="T2" fmla="*/ 1 w 3"/>
                    <a:gd name="T3" fmla="*/ 1 h 10"/>
                    <a:gd name="T4" fmla="*/ 1 w 3"/>
                    <a:gd name="T5" fmla="*/ 1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3" y="8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09" name="Freeform 160"/>
                <p:cNvSpPr>
                  <a:spLocks/>
                </p:cNvSpPr>
                <p:nvPr/>
              </p:nvSpPr>
              <p:spPr bwMode="auto">
                <a:xfrm>
                  <a:off x="1191" y="3283"/>
                  <a:ext cx="2" cy="2"/>
                </a:xfrm>
                <a:custGeom>
                  <a:avLst/>
                  <a:gdLst>
                    <a:gd name="T0" fmla="*/ 2 w 16"/>
                    <a:gd name="T1" fmla="*/ 0 h 15"/>
                    <a:gd name="T2" fmla="*/ 2 w 16"/>
                    <a:gd name="T3" fmla="*/ 1 h 15"/>
                    <a:gd name="T4" fmla="*/ 1 w 16"/>
                    <a:gd name="T5" fmla="*/ 2 h 15"/>
                    <a:gd name="T6" fmla="*/ 1 w 16"/>
                    <a:gd name="T7" fmla="*/ 2 h 15"/>
                    <a:gd name="T8" fmla="*/ 0 w 16"/>
                    <a:gd name="T9" fmla="*/ 2 h 15"/>
                    <a:gd name="T10" fmla="*/ 0 w 16"/>
                    <a:gd name="T11" fmla="*/ 2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5">
                      <a:moveTo>
                        <a:pt x="16" y="0"/>
                      </a:move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7" y="14"/>
                      </a:lnTo>
                      <a:lnTo>
                        <a:pt x="3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0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1184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1" name="Freeform 162"/>
                <p:cNvSpPr>
                  <a:spLocks/>
                </p:cNvSpPr>
                <p:nvPr/>
              </p:nvSpPr>
              <p:spPr bwMode="auto">
                <a:xfrm>
                  <a:off x="1182" y="3285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2" name="Line 163"/>
                <p:cNvSpPr>
                  <a:spLocks noChangeShapeType="1"/>
                </p:cNvSpPr>
                <p:nvPr/>
              </p:nvSpPr>
              <p:spPr bwMode="auto">
                <a:xfrm>
                  <a:off x="1182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3" name="Freeform 164"/>
                <p:cNvSpPr>
                  <a:spLocks/>
                </p:cNvSpPr>
                <p:nvPr/>
              </p:nvSpPr>
              <p:spPr bwMode="auto">
                <a:xfrm>
                  <a:off x="1182" y="3291"/>
                  <a:ext cx="3" cy="2"/>
                </a:xfrm>
                <a:custGeom>
                  <a:avLst/>
                  <a:gdLst>
                    <a:gd name="T0" fmla="*/ 0 w 22"/>
                    <a:gd name="T1" fmla="*/ 0 h 22"/>
                    <a:gd name="T2" fmla="*/ 1 w 22"/>
                    <a:gd name="T3" fmla="*/ 1 h 22"/>
                    <a:gd name="T4" fmla="*/ 3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6" y="1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4" name="Line 165"/>
                <p:cNvSpPr>
                  <a:spLocks noChangeShapeType="1"/>
                </p:cNvSpPr>
                <p:nvPr/>
              </p:nvSpPr>
              <p:spPr bwMode="auto">
                <a:xfrm>
                  <a:off x="1185" y="3293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5" name="Freeform 166"/>
                <p:cNvSpPr>
                  <a:spLocks/>
                </p:cNvSpPr>
                <p:nvPr/>
              </p:nvSpPr>
              <p:spPr bwMode="auto">
                <a:xfrm>
                  <a:off x="1204" y="3286"/>
                  <a:ext cx="8" cy="7"/>
                </a:xfrm>
                <a:custGeom>
                  <a:avLst/>
                  <a:gdLst>
                    <a:gd name="T0" fmla="*/ 0 w 58"/>
                    <a:gd name="T1" fmla="*/ 7 h 59"/>
                    <a:gd name="T2" fmla="*/ 6 w 58"/>
                    <a:gd name="T3" fmla="*/ 5 h 59"/>
                    <a:gd name="T4" fmla="*/ 8 w 58"/>
                    <a:gd name="T5" fmla="*/ 0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9">
                      <a:moveTo>
                        <a:pt x="0" y="59"/>
                      </a:moveTo>
                      <a:lnTo>
                        <a:pt x="41" y="42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6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212" y="3267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7" name="Freeform 168"/>
                <p:cNvSpPr>
                  <a:spLocks/>
                </p:cNvSpPr>
                <p:nvPr/>
              </p:nvSpPr>
              <p:spPr bwMode="auto">
                <a:xfrm>
                  <a:off x="1209" y="3264"/>
                  <a:ext cx="3" cy="3"/>
                </a:xfrm>
                <a:custGeom>
                  <a:avLst/>
                  <a:gdLst>
                    <a:gd name="T0" fmla="*/ 3 w 22"/>
                    <a:gd name="T1" fmla="*/ 3 h 22"/>
                    <a:gd name="T2" fmla="*/ 2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16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8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1205" y="3264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19" name="Freeform 170"/>
                <p:cNvSpPr>
                  <a:spLocks/>
                </p:cNvSpPr>
                <p:nvPr/>
              </p:nvSpPr>
              <p:spPr bwMode="auto">
                <a:xfrm>
                  <a:off x="1203" y="3264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0" name="Line 171"/>
                <p:cNvSpPr>
                  <a:spLocks noChangeShapeType="1"/>
                </p:cNvSpPr>
                <p:nvPr/>
              </p:nvSpPr>
              <p:spPr bwMode="auto">
                <a:xfrm>
                  <a:off x="1203" y="3266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1" name="Freeform 172"/>
                <p:cNvSpPr>
                  <a:spLocks/>
                </p:cNvSpPr>
                <p:nvPr/>
              </p:nvSpPr>
              <p:spPr bwMode="auto">
                <a:xfrm>
                  <a:off x="1200" y="3273"/>
                  <a:ext cx="3" cy="2"/>
                </a:xfrm>
                <a:custGeom>
                  <a:avLst/>
                  <a:gdLst>
                    <a:gd name="T0" fmla="*/ 3 w 26"/>
                    <a:gd name="T1" fmla="*/ 0 h 17"/>
                    <a:gd name="T2" fmla="*/ 3 w 26"/>
                    <a:gd name="T3" fmla="*/ 1 h 17"/>
                    <a:gd name="T4" fmla="*/ 2 w 26"/>
                    <a:gd name="T5" fmla="*/ 2 h 17"/>
                    <a:gd name="T6" fmla="*/ 1 w 26"/>
                    <a:gd name="T7" fmla="*/ 2 h 17"/>
                    <a:gd name="T8" fmla="*/ 1 w 26"/>
                    <a:gd name="T9" fmla="*/ 2 h 17"/>
                    <a:gd name="T10" fmla="*/ 0 w 26"/>
                    <a:gd name="T11" fmla="*/ 2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26" y="0"/>
                      </a:moveTo>
                      <a:lnTo>
                        <a:pt x="24" y="8"/>
                      </a:lnTo>
                      <a:lnTo>
                        <a:pt x="19" y="14"/>
                      </a:lnTo>
                      <a:lnTo>
                        <a:pt x="12" y="17"/>
                      </a:lnTo>
                      <a:lnTo>
                        <a:pt x="5" y="16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2" name="Line 173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32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3" name="Freeform 174"/>
                <p:cNvSpPr>
                  <a:spLocks/>
                </p:cNvSpPr>
                <p:nvPr/>
              </p:nvSpPr>
              <p:spPr bwMode="auto">
                <a:xfrm>
                  <a:off x="1189" y="3261"/>
                  <a:ext cx="2" cy="4"/>
                </a:xfrm>
                <a:custGeom>
                  <a:avLst/>
                  <a:gdLst>
                    <a:gd name="T0" fmla="*/ 2 w 12"/>
                    <a:gd name="T1" fmla="*/ 4 h 35"/>
                    <a:gd name="T2" fmla="*/ 0 w 12"/>
                    <a:gd name="T3" fmla="*/ 1 h 35"/>
                    <a:gd name="T4" fmla="*/ 0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35"/>
                      </a:moveTo>
                      <a:lnTo>
                        <a:pt x="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4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189" y="3253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5" name="Freeform 176"/>
                <p:cNvSpPr>
                  <a:spLocks/>
                </p:cNvSpPr>
                <p:nvPr/>
              </p:nvSpPr>
              <p:spPr bwMode="auto">
                <a:xfrm>
                  <a:off x="1189" y="3248"/>
                  <a:ext cx="2" cy="5"/>
                </a:xfrm>
                <a:custGeom>
                  <a:avLst/>
                  <a:gdLst>
                    <a:gd name="T0" fmla="*/ 0 w 12"/>
                    <a:gd name="T1" fmla="*/ 5 h 35"/>
                    <a:gd name="T2" fmla="*/ 1 w 12"/>
                    <a:gd name="T3" fmla="*/ 1 h 35"/>
                    <a:gd name="T4" fmla="*/ 2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lnTo>
                        <a:pt x="7" y="7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6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191" y="3239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7" name="Freeform 178"/>
                <p:cNvSpPr>
                  <a:spLocks/>
                </p:cNvSpPr>
                <p:nvPr/>
              </p:nvSpPr>
              <p:spPr bwMode="auto">
                <a:xfrm>
                  <a:off x="1200" y="3238"/>
                  <a:ext cx="3" cy="2"/>
                </a:xfrm>
                <a:custGeom>
                  <a:avLst/>
                  <a:gdLst>
                    <a:gd name="T0" fmla="*/ 0 w 26"/>
                    <a:gd name="T1" fmla="*/ 0 h 17"/>
                    <a:gd name="T2" fmla="*/ 1 w 26"/>
                    <a:gd name="T3" fmla="*/ 0 h 17"/>
                    <a:gd name="T4" fmla="*/ 2 w 26"/>
                    <a:gd name="T5" fmla="*/ 0 h 17"/>
                    <a:gd name="T6" fmla="*/ 2 w 26"/>
                    <a:gd name="T7" fmla="*/ 0 h 17"/>
                    <a:gd name="T8" fmla="*/ 3 w 26"/>
                    <a:gd name="T9" fmla="*/ 1 h 17"/>
                    <a:gd name="T10" fmla="*/ 3 w 26"/>
                    <a:gd name="T11" fmla="*/ 2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1" y="4"/>
                      </a:lnTo>
                      <a:lnTo>
                        <a:pt x="25" y="11"/>
                      </a:lnTo>
                      <a:lnTo>
                        <a:pt x="26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8" name="Line 179"/>
                <p:cNvSpPr>
                  <a:spLocks noChangeShapeType="1"/>
                </p:cNvSpPr>
                <p:nvPr/>
              </p:nvSpPr>
              <p:spPr bwMode="auto">
                <a:xfrm>
                  <a:off x="1203" y="3240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29" name="Freeform 180"/>
                <p:cNvSpPr>
                  <a:spLocks/>
                </p:cNvSpPr>
                <p:nvPr/>
              </p:nvSpPr>
              <p:spPr bwMode="auto">
                <a:xfrm>
                  <a:off x="1203" y="3247"/>
                  <a:ext cx="2" cy="2"/>
                </a:xfrm>
                <a:custGeom>
                  <a:avLst/>
                  <a:gdLst>
                    <a:gd name="T0" fmla="*/ 0 w 14"/>
                    <a:gd name="T1" fmla="*/ 0 h 15"/>
                    <a:gd name="T2" fmla="*/ 1 w 14"/>
                    <a:gd name="T3" fmla="*/ 1 h 15"/>
                    <a:gd name="T4" fmla="*/ 2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0" name="Line 181"/>
                <p:cNvSpPr>
                  <a:spLocks noChangeShapeType="1"/>
                </p:cNvSpPr>
                <p:nvPr/>
              </p:nvSpPr>
              <p:spPr bwMode="auto">
                <a:xfrm>
                  <a:off x="1205" y="3249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1" name="Freeform 182"/>
                <p:cNvSpPr>
                  <a:spLocks/>
                </p:cNvSpPr>
                <p:nvPr/>
              </p:nvSpPr>
              <p:spPr bwMode="auto">
                <a:xfrm>
                  <a:off x="1209" y="32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2 w 22"/>
                    <a:gd name="T3" fmla="*/ 2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5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2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212" y="3193"/>
                  <a:ext cx="0" cy="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3" name="Freeform 184"/>
                <p:cNvSpPr>
                  <a:spLocks/>
                </p:cNvSpPr>
                <p:nvPr/>
              </p:nvSpPr>
              <p:spPr bwMode="auto">
                <a:xfrm>
                  <a:off x="1209" y="3190"/>
                  <a:ext cx="3" cy="3"/>
                </a:xfrm>
                <a:custGeom>
                  <a:avLst/>
                  <a:gdLst>
                    <a:gd name="T0" fmla="*/ 3 w 22"/>
                    <a:gd name="T1" fmla="*/ 3 h 22"/>
                    <a:gd name="T2" fmla="*/ 2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16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4" name="Line 185"/>
                <p:cNvSpPr>
                  <a:spLocks noChangeShapeType="1"/>
                </p:cNvSpPr>
                <p:nvPr/>
              </p:nvSpPr>
              <p:spPr bwMode="auto">
                <a:xfrm flipH="1">
                  <a:off x="1205" y="3190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5" name="Freeform 186"/>
                <p:cNvSpPr>
                  <a:spLocks/>
                </p:cNvSpPr>
                <p:nvPr/>
              </p:nvSpPr>
              <p:spPr bwMode="auto">
                <a:xfrm>
                  <a:off x="1203" y="3190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6" name="Line 187"/>
                <p:cNvSpPr>
                  <a:spLocks noChangeShapeType="1"/>
                </p:cNvSpPr>
                <p:nvPr/>
              </p:nvSpPr>
              <p:spPr bwMode="auto">
                <a:xfrm>
                  <a:off x="1203" y="3192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7" name="Freeform 188"/>
                <p:cNvSpPr>
                  <a:spLocks/>
                </p:cNvSpPr>
                <p:nvPr/>
              </p:nvSpPr>
              <p:spPr bwMode="auto">
                <a:xfrm>
                  <a:off x="1200" y="3199"/>
                  <a:ext cx="3" cy="2"/>
                </a:xfrm>
                <a:custGeom>
                  <a:avLst/>
                  <a:gdLst>
                    <a:gd name="T0" fmla="*/ 3 w 26"/>
                    <a:gd name="T1" fmla="*/ 0 h 16"/>
                    <a:gd name="T2" fmla="*/ 3 w 26"/>
                    <a:gd name="T3" fmla="*/ 1 h 16"/>
                    <a:gd name="T4" fmla="*/ 2 w 26"/>
                    <a:gd name="T5" fmla="*/ 2 h 16"/>
                    <a:gd name="T6" fmla="*/ 1 w 26"/>
                    <a:gd name="T7" fmla="*/ 2 h 16"/>
                    <a:gd name="T8" fmla="*/ 1 w 26"/>
                    <a:gd name="T9" fmla="*/ 2 h 16"/>
                    <a:gd name="T10" fmla="*/ 0 w 2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26" y="0"/>
                      </a:moveTo>
                      <a:lnTo>
                        <a:pt x="24" y="7"/>
                      </a:lnTo>
                      <a:lnTo>
                        <a:pt x="19" y="13"/>
                      </a:lnTo>
                      <a:lnTo>
                        <a:pt x="12" y="16"/>
                      </a:lnTo>
                      <a:lnTo>
                        <a:pt x="5" y="15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8" name="Line 1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3191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39" name="Freeform 190"/>
                <p:cNvSpPr>
                  <a:spLocks/>
                </p:cNvSpPr>
                <p:nvPr/>
              </p:nvSpPr>
              <p:spPr bwMode="auto">
                <a:xfrm>
                  <a:off x="1189" y="3187"/>
                  <a:ext cx="2" cy="4"/>
                </a:xfrm>
                <a:custGeom>
                  <a:avLst/>
                  <a:gdLst>
                    <a:gd name="T0" fmla="*/ 2 w 12"/>
                    <a:gd name="T1" fmla="*/ 4 h 36"/>
                    <a:gd name="T2" fmla="*/ 0 w 12"/>
                    <a:gd name="T3" fmla="*/ 1 h 36"/>
                    <a:gd name="T4" fmla="*/ 0 w 12"/>
                    <a:gd name="T5" fmla="*/ 0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12" y="36"/>
                      </a:moveTo>
                      <a:lnTo>
                        <a:pt x="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0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189" y="3179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1" name="Freeform 192"/>
                <p:cNvSpPr>
                  <a:spLocks/>
                </p:cNvSpPr>
                <p:nvPr/>
              </p:nvSpPr>
              <p:spPr bwMode="auto">
                <a:xfrm>
                  <a:off x="1189" y="3175"/>
                  <a:ext cx="2" cy="4"/>
                </a:xfrm>
                <a:custGeom>
                  <a:avLst/>
                  <a:gdLst>
                    <a:gd name="T0" fmla="*/ 0 w 12"/>
                    <a:gd name="T1" fmla="*/ 4 h 35"/>
                    <a:gd name="T2" fmla="*/ 1 w 12"/>
                    <a:gd name="T3" fmla="*/ 1 h 35"/>
                    <a:gd name="T4" fmla="*/ 2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lnTo>
                        <a:pt x="7" y="7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2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191" y="31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3" name="Freeform 194"/>
                <p:cNvSpPr>
                  <a:spLocks/>
                </p:cNvSpPr>
                <p:nvPr/>
              </p:nvSpPr>
              <p:spPr bwMode="auto">
                <a:xfrm>
                  <a:off x="1200" y="3165"/>
                  <a:ext cx="3" cy="2"/>
                </a:xfrm>
                <a:custGeom>
                  <a:avLst/>
                  <a:gdLst>
                    <a:gd name="T0" fmla="*/ 0 w 26"/>
                    <a:gd name="T1" fmla="*/ 0 h 16"/>
                    <a:gd name="T2" fmla="*/ 1 w 26"/>
                    <a:gd name="T3" fmla="*/ 0 h 16"/>
                    <a:gd name="T4" fmla="*/ 2 w 26"/>
                    <a:gd name="T5" fmla="*/ 0 h 16"/>
                    <a:gd name="T6" fmla="*/ 2 w 26"/>
                    <a:gd name="T7" fmla="*/ 1 h 16"/>
                    <a:gd name="T8" fmla="*/ 3 w 26"/>
                    <a:gd name="T9" fmla="*/ 1 h 16"/>
                    <a:gd name="T10" fmla="*/ 3 w 2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1" y="4"/>
                      </a:lnTo>
                      <a:lnTo>
                        <a:pt x="25" y="11"/>
                      </a:lnTo>
                      <a:lnTo>
                        <a:pt x="26" y="16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4" name="Line 195"/>
                <p:cNvSpPr>
                  <a:spLocks noChangeShapeType="1"/>
                </p:cNvSpPr>
                <p:nvPr/>
              </p:nvSpPr>
              <p:spPr bwMode="auto">
                <a:xfrm>
                  <a:off x="1203" y="3167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5" name="Freeform 196"/>
                <p:cNvSpPr>
                  <a:spLocks/>
                </p:cNvSpPr>
                <p:nvPr/>
              </p:nvSpPr>
              <p:spPr bwMode="auto">
                <a:xfrm>
                  <a:off x="1203" y="3174"/>
                  <a:ext cx="2" cy="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 h 14"/>
                    <a:gd name="T4" fmla="*/ 2 w 14"/>
                    <a:gd name="T5" fmla="*/ 2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6" name="Line 197"/>
                <p:cNvSpPr>
                  <a:spLocks noChangeShapeType="1"/>
                </p:cNvSpPr>
                <p:nvPr/>
              </p:nvSpPr>
              <p:spPr bwMode="auto">
                <a:xfrm>
                  <a:off x="1205" y="3176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7" name="Freeform 198"/>
                <p:cNvSpPr>
                  <a:spLocks/>
                </p:cNvSpPr>
                <p:nvPr/>
              </p:nvSpPr>
              <p:spPr bwMode="auto">
                <a:xfrm>
                  <a:off x="1209" y="3173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2 w 22"/>
                    <a:gd name="T3" fmla="*/ 2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8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212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49" name="Freeform 200"/>
                <p:cNvSpPr>
                  <a:spLocks/>
                </p:cNvSpPr>
                <p:nvPr/>
              </p:nvSpPr>
              <p:spPr bwMode="auto">
                <a:xfrm>
                  <a:off x="1204" y="3146"/>
                  <a:ext cx="8" cy="8"/>
                </a:xfrm>
                <a:custGeom>
                  <a:avLst/>
                  <a:gdLst>
                    <a:gd name="T0" fmla="*/ 8 w 58"/>
                    <a:gd name="T1" fmla="*/ 8 h 58"/>
                    <a:gd name="T2" fmla="*/ 6 w 58"/>
                    <a:gd name="T3" fmla="*/ 2 h 58"/>
                    <a:gd name="T4" fmla="*/ 0 w 58"/>
                    <a:gd name="T5" fmla="*/ 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8">
                      <a:moveTo>
                        <a:pt x="58" y="58"/>
                      </a:moveTo>
                      <a:lnTo>
                        <a:pt x="41" y="1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50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1185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51" name="Freeform 202"/>
                <p:cNvSpPr>
                  <a:spLocks/>
                </p:cNvSpPr>
                <p:nvPr/>
              </p:nvSpPr>
              <p:spPr bwMode="auto">
                <a:xfrm>
                  <a:off x="1182" y="3146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1 w 22"/>
                    <a:gd name="T3" fmla="*/ 1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6" y="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52" name="Line 203"/>
                <p:cNvSpPr>
                  <a:spLocks noChangeShapeType="1"/>
                </p:cNvSpPr>
                <p:nvPr/>
              </p:nvSpPr>
              <p:spPr bwMode="auto">
                <a:xfrm>
                  <a:off x="1182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53" name="Freeform 204"/>
                <p:cNvSpPr>
                  <a:spLocks/>
                </p:cNvSpPr>
                <p:nvPr/>
              </p:nvSpPr>
              <p:spPr bwMode="auto">
                <a:xfrm>
                  <a:off x="1182" y="3153"/>
                  <a:ext cx="2" cy="1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 h 14"/>
                    <a:gd name="T4" fmla="*/ 2 w 14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854" name="Line 205"/>
                <p:cNvSpPr>
                  <a:spLocks noChangeShapeType="1"/>
                </p:cNvSpPr>
                <p:nvPr/>
              </p:nvSpPr>
              <p:spPr bwMode="auto">
                <a:xfrm>
                  <a:off x="1184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sp>
            <p:nvSpPr>
              <p:cNvPr id="1602" name="Line 206"/>
              <p:cNvSpPr>
                <a:spLocks noChangeShapeType="1"/>
              </p:cNvSpPr>
              <p:nvPr/>
            </p:nvSpPr>
            <p:spPr bwMode="auto">
              <a:xfrm>
                <a:off x="1367" y="4109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03" name="Freeform 207"/>
              <p:cNvSpPr>
                <a:spLocks/>
              </p:cNvSpPr>
              <p:nvPr/>
            </p:nvSpPr>
            <p:spPr bwMode="auto">
              <a:xfrm>
                <a:off x="1365" y="4109"/>
                <a:ext cx="2" cy="2"/>
              </a:xfrm>
              <a:custGeom>
                <a:avLst/>
                <a:gdLst>
                  <a:gd name="T0" fmla="*/ 0 w 15"/>
                  <a:gd name="T1" fmla="*/ 2 h 15"/>
                  <a:gd name="T2" fmla="*/ 1 w 15"/>
                  <a:gd name="T3" fmla="*/ 1 h 15"/>
                  <a:gd name="T4" fmla="*/ 2 w 15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5" y="5"/>
                    </a:lnTo>
                    <a:lnTo>
                      <a:pt x="15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04" name="Line 208"/>
              <p:cNvSpPr>
                <a:spLocks noChangeShapeType="1"/>
              </p:cNvSpPr>
              <p:nvPr/>
            </p:nvSpPr>
            <p:spPr bwMode="auto">
              <a:xfrm>
                <a:off x="1365" y="4111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05" name="Freeform 209"/>
              <p:cNvSpPr>
                <a:spLocks/>
              </p:cNvSpPr>
              <p:nvPr/>
            </p:nvSpPr>
            <p:spPr bwMode="auto">
              <a:xfrm>
                <a:off x="1365" y="4109"/>
                <a:ext cx="2" cy="2"/>
              </a:xfrm>
              <a:custGeom>
                <a:avLst/>
                <a:gdLst>
                  <a:gd name="T0" fmla="*/ 2 w 15"/>
                  <a:gd name="T1" fmla="*/ 0 h 15"/>
                  <a:gd name="T2" fmla="*/ 1 w 15"/>
                  <a:gd name="T3" fmla="*/ 1 h 15"/>
                  <a:gd name="T4" fmla="*/ 0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5" y="5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06" name="Line 210"/>
              <p:cNvSpPr>
                <a:spLocks noChangeShapeType="1"/>
              </p:cNvSpPr>
              <p:nvPr/>
            </p:nvSpPr>
            <p:spPr bwMode="auto">
              <a:xfrm>
                <a:off x="1375" y="4109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07" name="Line 211"/>
              <p:cNvSpPr>
                <a:spLocks noChangeShapeType="1"/>
              </p:cNvSpPr>
              <p:nvPr/>
            </p:nvSpPr>
            <p:spPr bwMode="auto">
              <a:xfrm>
                <a:off x="1367" y="4109"/>
                <a:ext cx="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08" name="Line 212"/>
              <p:cNvSpPr>
                <a:spLocks noChangeShapeType="1"/>
              </p:cNvSpPr>
              <p:nvPr/>
            </p:nvSpPr>
            <p:spPr bwMode="auto">
              <a:xfrm flipH="1">
                <a:off x="1367" y="4109"/>
                <a:ext cx="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09" name="Freeform 213"/>
              <p:cNvSpPr>
                <a:spLocks/>
              </p:cNvSpPr>
              <p:nvPr/>
            </p:nvSpPr>
            <p:spPr bwMode="auto">
              <a:xfrm>
                <a:off x="1375" y="4107"/>
                <a:ext cx="2" cy="2"/>
              </a:xfrm>
              <a:custGeom>
                <a:avLst/>
                <a:gdLst>
                  <a:gd name="T0" fmla="*/ 0 w 16"/>
                  <a:gd name="T1" fmla="*/ 2 h 15"/>
                  <a:gd name="T2" fmla="*/ 1 w 16"/>
                  <a:gd name="T3" fmla="*/ 2 h 15"/>
                  <a:gd name="T4" fmla="*/ 2 w 16"/>
                  <a:gd name="T5" fmla="*/ 1 h 15"/>
                  <a:gd name="T6" fmla="*/ 2 w 16"/>
                  <a:gd name="T7" fmla="*/ 0 h 15"/>
                  <a:gd name="T8" fmla="*/ 2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15"/>
                    </a:moveTo>
                    <a:lnTo>
                      <a:pt x="7" y="14"/>
                    </a:lnTo>
                    <a:lnTo>
                      <a:pt x="13" y="9"/>
                    </a:lnTo>
                    <a:lnTo>
                      <a:pt x="16" y="2"/>
                    </a:lnTo>
                    <a:lnTo>
                      <a:pt x="16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0" name="Freeform 214"/>
              <p:cNvSpPr>
                <a:spLocks/>
              </p:cNvSpPr>
              <p:nvPr/>
            </p:nvSpPr>
            <p:spPr bwMode="auto">
              <a:xfrm>
                <a:off x="1376" y="4105"/>
                <a:ext cx="1" cy="2"/>
              </a:xfrm>
              <a:custGeom>
                <a:avLst/>
                <a:gdLst>
                  <a:gd name="T0" fmla="*/ 1 w 3"/>
                  <a:gd name="T1" fmla="*/ 2 h 10"/>
                  <a:gd name="T2" fmla="*/ 1 w 3"/>
                  <a:gd name="T3" fmla="*/ 1 h 10"/>
                  <a:gd name="T4" fmla="*/ 0 w 3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10"/>
                    </a:move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1" name="Line 215"/>
              <p:cNvSpPr>
                <a:spLocks noChangeShapeType="1"/>
              </p:cNvSpPr>
              <p:nvPr/>
            </p:nvSpPr>
            <p:spPr bwMode="auto">
              <a:xfrm flipH="1" flipV="1">
                <a:off x="1366" y="4094"/>
                <a:ext cx="10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2" name="Freeform 216"/>
              <p:cNvSpPr>
                <a:spLocks/>
              </p:cNvSpPr>
              <p:nvPr/>
            </p:nvSpPr>
            <p:spPr bwMode="auto">
              <a:xfrm>
                <a:off x="1362" y="4093"/>
                <a:ext cx="4" cy="1"/>
              </a:xfrm>
              <a:custGeom>
                <a:avLst/>
                <a:gdLst>
                  <a:gd name="T0" fmla="*/ 4 w 35"/>
                  <a:gd name="T1" fmla="*/ 1 h 12"/>
                  <a:gd name="T2" fmla="*/ 1 w 35"/>
                  <a:gd name="T3" fmla="*/ 0 h 12"/>
                  <a:gd name="T4" fmla="*/ 0 w 35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" h="12">
                    <a:moveTo>
                      <a:pt x="35" y="12"/>
                    </a:moveTo>
                    <a:lnTo>
                      <a:pt x="9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3" name="Line 217"/>
              <p:cNvSpPr>
                <a:spLocks noChangeShapeType="1"/>
              </p:cNvSpPr>
              <p:nvPr/>
            </p:nvSpPr>
            <p:spPr bwMode="auto">
              <a:xfrm flipH="1">
                <a:off x="1352" y="4093"/>
                <a:ext cx="1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4" name="Freeform 218"/>
              <p:cNvSpPr>
                <a:spLocks/>
              </p:cNvSpPr>
              <p:nvPr/>
            </p:nvSpPr>
            <p:spPr bwMode="auto">
              <a:xfrm>
                <a:off x="1347" y="4093"/>
                <a:ext cx="5" cy="1"/>
              </a:xfrm>
              <a:custGeom>
                <a:avLst/>
                <a:gdLst>
                  <a:gd name="T0" fmla="*/ 5 w 36"/>
                  <a:gd name="T1" fmla="*/ 0 h 12"/>
                  <a:gd name="T2" fmla="*/ 1 w 36"/>
                  <a:gd name="T3" fmla="*/ 1 h 12"/>
                  <a:gd name="T4" fmla="*/ 0 w 36"/>
                  <a:gd name="T5" fmla="*/ 1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8" y="7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5" name="Line 219"/>
              <p:cNvSpPr>
                <a:spLocks noChangeShapeType="1"/>
              </p:cNvSpPr>
              <p:nvPr/>
            </p:nvSpPr>
            <p:spPr bwMode="auto">
              <a:xfrm flipH="1">
                <a:off x="1337" y="4094"/>
                <a:ext cx="10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6" name="Freeform 220"/>
              <p:cNvSpPr>
                <a:spLocks/>
              </p:cNvSpPr>
              <p:nvPr/>
            </p:nvSpPr>
            <p:spPr bwMode="auto">
              <a:xfrm>
                <a:off x="1337" y="4105"/>
                <a:ext cx="0" cy="2"/>
              </a:xfrm>
              <a:custGeom>
                <a:avLst/>
                <a:gdLst>
                  <a:gd name="T0" fmla="*/ 1 w 3"/>
                  <a:gd name="T1" fmla="*/ 0 h 10"/>
                  <a:gd name="T2" fmla="*/ 0 w 3"/>
                  <a:gd name="T3" fmla="*/ 2 h 10"/>
                  <a:gd name="T4" fmla="*/ 0 w 3"/>
                  <a:gd name="T5" fmla="*/ 2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lnTo>
                      <a:pt x="0" y="8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7" name="Freeform 221"/>
              <p:cNvSpPr>
                <a:spLocks/>
              </p:cNvSpPr>
              <p:nvPr/>
            </p:nvSpPr>
            <p:spPr bwMode="auto">
              <a:xfrm>
                <a:off x="1337" y="4107"/>
                <a:ext cx="2" cy="2"/>
              </a:xfrm>
              <a:custGeom>
                <a:avLst/>
                <a:gdLst>
                  <a:gd name="T0" fmla="*/ 0 w 16"/>
                  <a:gd name="T1" fmla="*/ 0 h 15"/>
                  <a:gd name="T2" fmla="*/ 0 w 16"/>
                  <a:gd name="T3" fmla="*/ 1 h 15"/>
                  <a:gd name="T4" fmla="*/ 1 w 16"/>
                  <a:gd name="T5" fmla="*/ 2 h 15"/>
                  <a:gd name="T6" fmla="*/ 1 w 16"/>
                  <a:gd name="T7" fmla="*/ 2 h 15"/>
                  <a:gd name="T8" fmla="*/ 2 w 16"/>
                  <a:gd name="T9" fmla="*/ 2 h 15"/>
                  <a:gd name="T10" fmla="*/ 2 w 16"/>
                  <a:gd name="T11" fmla="*/ 2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0" y="0"/>
                    </a:moveTo>
                    <a:lnTo>
                      <a:pt x="2" y="7"/>
                    </a:lnTo>
                    <a:lnTo>
                      <a:pt x="7" y="12"/>
                    </a:lnTo>
                    <a:lnTo>
                      <a:pt x="10" y="14"/>
                    </a:lnTo>
                    <a:lnTo>
                      <a:pt x="13" y="15"/>
                    </a:lnTo>
                    <a:lnTo>
                      <a:pt x="16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8" name="Line 222"/>
              <p:cNvSpPr>
                <a:spLocks noChangeShapeType="1"/>
              </p:cNvSpPr>
              <p:nvPr/>
            </p:nvSpPr>
            <p:spPr bwMode="auto">
              <a:xfrm>
                <a:off x="1339" y="4109"/>
                <a:ext cx="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19" name="Freeform 223"/>
              <p:cNvSpPr>
                <a:spLocks/>
              </p:cNvSpPr>
              <p:nvPr/>
            </p:nvSpPr>
            <p:spPr bwMode="auto">
              <a:xfrm>
                <a:off x="1346" y="4109"/>
                <a:ext cx="3" cy="2"/>
              </a:xfrm>
              <a:custGeom>
                <a:avLst/>
                <a:gdLst>
                  <a:gd name="T0" fmla="*/ 0 w 15"/>
                  <a:gd name="T1" fmla="*/ 0 h 15"/>
                  <a:gd name="T2" fmla="*/ 2 w 15"/>
                  <a:gd name="T3" fmla="*/ 1 h 15"/>
                  <a:gd name="T4" fmla="*/ 3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0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0" name="Line 224"/>
              <p:cNvSpPr>
                <a:spLocks noChangeShapeType="1"/>
              </p:cNvSpPr>
              <p:nvPr/>
            </p:nvSpPr>
            <p:spPr bwMode="auto">
              <a:xfrm>
                <a:off x="1349" y="4111"/>
                <a:ext cx="0" cy="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1" name="Freeform 225"/>
              <p:cNvSpPr>
                <a:spLocks/>
              </p:cNvSpPr>
              <p:nvPr/>
            </p:nvSpPr>
            <p:spPr bwMode="auto">
              <a:xfrm>
                <a:off x="1345" y="4116"/>
                <a:ext cx="4" cy="2"/>
              </a:xfrm>
              <a:custGeom>
                <a:avLst/>
                <a:gdLst>
                  <a:gd name="T0" fmla="*/ 4 w 22"/>
                  <a:gd name="T1" fmla="*/ 0 h 22"/>
                  <a:gd name="T2" fmla="*/ 3 w 22"/>
                  <a:gd name="T3" fmla="*/ 1 h 22"/>
                  <a:gd name="T4" fmla="*/ 0 w 22"/>
                  <a:gd name="T5" fmla="*/ 2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lnTo>
                      <a:pt x="15" y="16"/>
                    </a:lnTo>
                    <a:lnTo>
                      <a:pt x="0" y="2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2" name="Line 226"/>
              <p:cNvSpPr>
                <a:spLocks noChangeShapeType="1"/>
              </p:cNvSpPr>
              <p:nvPr/>
            </p:nvSpPr>
            <p:spPr bwMode="auto">
              <a:xfrm flipH="1">
                <a:off x="1325" y="4118"/>
                <a:ext cx="2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3" name="Freeform 227"/>
              <p:cNvSpPr>
                <a:spLocks/>
              </p:cNvSpPr>
              <p:nvPr/>
            </p:nvSpPr>
            <p:spPr bwMode="auto">
              <a:xfrm>
                <a:off x="1317" y="4110"/>
                <a:ext cx="8" cy="8"/>
              </a:xfrm>
              <a:custGeom>
                <a:avLst/>
                <a:gdLst>
                  <a:gd name="T0" fmla="*/ 8 w 59"/>
                  <a:gd name="T1" fmla="*/ 8 h 59"/>
                  <a:gd name="T2" fmla="*/ 2 w 59"/>
                  <a:gd name="T3" fmla="*/ 6 h 59"/>
                  <a:gd name="T4" fmla="*/ 0 w 59"/>
                  <a:gd name="T5" fmla="*/ 0 h 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" h="59">
                    <a:moveTo>
                      <a:pt x="59" y="59"/>
                    </a:moveTo>
                    <a:lnTo>
                      <a:pt x="17" y="4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4" name="Line 228"/>
              <p:cNvSpPr>
                <a:spLocks noChangeShapeType="1"/>
              </p:cNvSpPr>
              <p:nvPr/>
            </p:nvSpPr>
            <p:spPr bwMode="auto">
              <a:xfrm flipV="1">
                <a:off x="1317" y="4088"/>
                <a:ext cx="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5" name="Freeform 229"/>
              <p:cNvSpPr>
                <a:spLocks/>
              </p:cNvSpPr>
              <p:nvPr/>
            </p:nvSpPr>
            <p:spPr bwMode="auto">
              <a:xfrm>
                <a:off x="1317" y="4085"/>
                <a:ext cx="2" cy="3"/>
              </a:xfrm>
              <a:custGeom>
                <a:avLst/>
                <a:gdLst>
                  <a:gd name="T0" fmla="*/ 0 w 22"/>
                  <a:gd name="T1" fmla="*/ 3 h 22"/>
                  <a:gd name="T2" fmla="*/ 1 w 22"/>
                  <a:gd name="T3" fmla="*/ 1 h 22"/>
                  <a:gd name="T4" fmla="*/ 2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6" name="Line 230"/>
              <p:cNvSpPr>
                <a:spLocks noChangeShapeType="1"/>
              </p:cNvSpPr>
              <p:nvPr/>
            </p:nvSpPr>
            <p:spPr bwMode="auto">
              <a:xfrm>
                <a:off x="1319" y="4085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7" name="Freeform 231"/>
              <p:cNvSpPr>
                <a:spLocks/>
              </p:cNvSpPr>
              <p:nvPr/>
            </p:nvSpPr>
            <p:spPr bwMode="auto">
              <a:xfrm>
                <a:off x="1324" y="4085"/>
                <a:ext cx="2" cy="2"/>
              </a:xfrm>
              <a:custGeom>
                <a:avLst/>
                <a:gdLst>
                  <a:gd name="T0" fmla="*/ 0 w 15"/>
                  <a:gd name="T1" fmla="*/ 0 h 15"/>
                  <a:gd name="T2" fmla="*/ 1 w 15"/>
                  <a:gd name="T3" fmla="*/ 1 h 15"/>
                  <a:gd name="T4" fmla="*/ 2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1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8" name="Line 232"/>
              <p:cNvSpPr>
                <a:spLocks noChangeShapeType="1"/>
              </p:cNvSpPr>
              <p:nvPr/>
            </p:nvSpPr>
            <p:spPr bwMode="auto">
              <a:xfrm>
                <a:off x="1326" y="4087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29" name="Freeform 233"/>
              <p:cNvSpPr>
                <a:spLocks/>
              </p:cNvSpPr>
              <p:nvPr/>
            </p:nvSpPr>
            <p:spPr bwMode="auto">
              <a:xfrm>
                <a:off x="1326" y="4095"/>
                <a:ext cx="3" cy="3"/>
              </a:xfrm>
              <a:custGeom>
                <a:avLst/>
                <a:gdLst>
                  <a:gd name="T0" fmla="*/ 0 w 25"/>
                  <a:gd name="T1" fmla="*/ 0 h 17"/>
                  <a:gd name="T2" fmla="*/ 0 w 25"/>
                  <a:gd name="T3" fmla="*/ 1 h 17"/>
                  <a:gd name="T4" fmla="*/ 1 w 25"/>
                  <a:gd name="T5" fmla="*/ 2 h 17"/>
                  <a:gd name="T6" fmla="*/ 2 w 25"/>
                  <a:gd name="T7" fmla="*/ 3 h 17"/>
                  <a:gd name="T8" fmla="*/ 3 w 25"/>
                  <a:gd name="T9" fmla="*/ 3 h 17"/>
                  <a:gd name="T10" fmla="*/ 3 w 25"/>
                  <a:gd name="T11" fmla="*/ 2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7">
                    <a:moveTo>
                      <a:pt x="0" y="0"/>
                    </a:moveTo>
                    <a:lnTo>
                      <a:pt x="2" y="8"/>
                    </a:lnTo>
                    <a:lnTo>
                      <a:pt x="6" y="14"/>
                    </a:lnTo>
                    <a:lnTo>
                      <a:pt x="13" y="17"/>
                    </a:lnTo>
                    <a:lnTo>
                      <a:pt x="21" y="16"/>
                    </a:lnTo>
                    <a:lnTo>
                      <a:pt x="25" y="14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0" name="Line 234"/>
              <p:cNvSpPr>
                <a:spLocks noChangeShapeType="1"/>
              </p:cNvSpPr>
              <p:nvPr/>
            </p:nvSpPr>
            <p:spPr bwMode="auto">
              <a:xfrm flipV="1">
                <a:off x="1329" y="4086"/>
                <a:ext cx="1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1" name="Freeform 235"/>
              <p:cNvSpPr>
                <a:spLocks/>
              </p:cNvSpPr>
              <p:nvPr/>
            </p:nvSpPr>
            <p:spPr bwMode="auto">
              <a:xfrm>
                <a:off x="1340" y="4082"/>
                <a:ext cx="1" cy="4"/>
              </a:xfrm>
              <a:custGeom>
                <a:avLst/>
                <a:gdLst>
                  <a:gd name="T0" fmla="*/ 0 w 12"/>
                  <a:gd name="T1" fmla="*/ 4 h 35"/>
                  <a:gd name="T2" fmla="*/ 1 w 12"/>
                  <a:gd name="T3" fmla="*/ 1 h 35"/>
                  <a:gd name="T4" fmla="*/ 1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0" y="35"/>
                    </a:move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2" name="Line 236"/>
              <p:cNvSpPr>
                <a:spLocks noChangeShapeType="1"/>
              </p:cNvSpPr>
              <p:nvPr/>
            </p:nvSpPr>
            <p:spPr bwMode="auto">
              <a:xfrm flipV="1">
                <a:off x="1341" y="4073"/>
                <a:ext cx="0" cy="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3" name="Freeform 237"/>
              <p:cNvSpPr>
                <a:spLocks/>
              </p:cNvSpPr>
              <p:nvPr/>
            </p:nvSpPr>
            <p:spPr bwMode="auto">
              <a:xfrm>
                <a:off x="1340" y="4067"/>
                <a:ext cx="1" cy="6"/>
              </a:xfrm>
              <a:custGeom>
                <a:avLst/>
                <a:gdLst>
                  <a:gd name="T0" fmla="*/ 1 w 12"/>
                  <a:gd name="T1" fmla="*/ 6 h 35"/>
                  <a:gd name="T2" fmla="*/ 0 w 12"/>
                  <a:gd name="T3" fmla="*/ 1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12" y="35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4" name="Line 238"/>
              <p:cNvSpPr>
                <a:spLocks noChangeShapeType="1"/>
              </p:cNvSpPr>
              <p:nvPr/>
            </p:nvSpPr>
            <p:spPr bwMode="auto">
              <a:xfrm flipH="1" flipV="1">
                <a:off x="1329" y="4057"/>
                <a:ext cx="11" cy="1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5" name="Freeform 239"/>
              <p:cNvSpPr>
                <a:spLocks/>
              </p:cNvSpPr>
              <p:nvPr/>
            </p:nvSpPr>
            <p:spPr bwMode="auto">
              <a:xfrm>
                <a:off x="1326" y="4055"/>
                <a:ext cx="3" cy="3"/>
              </a:xfrm>
              <a:custGeom>
                <a:avLst/>
                <a:gdLst>
                  <a:gd name="T0" fmla="*/ 3 w 25"/>
                  <a:gd name="T1" fmla="*/ 1 h 17"/>
                  <a:gd name="T2" fmla="*/ 2 w 25"/>
                  <a:gd name="T3" fmla="*/ 0 h 17"/>
                  <a:gd name="T4" fmla="*/ 1 w 25"/>
                  <a:gd name="T5" fmla="*/ 0 h 17"/>
                  <a:gd name="T6" fmla="*/ 1 w 25"/>
                  <a:gd name="T7" fmla="*/ 1 h 17"/>
                  <a:gd name="T8" fmla="*/ 0 w 25"/>
                  <a:gd name="T9" fmla="*/ 2 h 17"/>
                  <a:gd name="T10" fmla="*/ 0 w 25"/>
                  <a:gd name="T11" fmla="*/ 3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7">
                    <a:moveTo>
                      <a:pt x="25" y="3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5" y="4"/>
                    </a:lnTo>
                    <a:lnTo>
                      <a:pt x="1" y="11"/>
                    </a:lnTo>
                    <a:lnTo>
                      <a:pt x="0" y="17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6" name="Line 240"/>
              <p:cNvSpPr>
                <a:spLocks noChangeShapeType="1"/>
              </p:cNvSpPr>
              <p:nvPr/>
            </p:nvSpPr>
            <p:spPr bwMode="auto">
              <a:xfrm>
                <a:off x="1326" y="4058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7" name="Freeform 241"/>
              <p:cNvSpPr>
                <a:spLocks/>
              </p:cNvSpPr>
              <p:nvPr/>
            </p:nvSpPr>
            <p:spPr bwMode="auto">
              <a:xfrm>
                <a:off x="1324" y="4066"/>
                <a:ext cx="2" cy="2"/>
              </a:xfrm>
              <a:custGeom>
                <a:avLst/>
                <a:gdLst>
                  <a:gd name="T0" fmla="*/ 2 w 15"/>
                  <a:gd name="T1" fmla="*/ 0 h 15"/>
                  <a:gd name="T2" fmla="*/ 1 w 15"/>
                  <a:gd name="T3" fmla="*/ 1 h 15"/>
                  <a:gd name="T4" fmla="*/ 0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11" y="10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8" name="Line 242"/>
              <p:cNvSpPr>
                <a:spLocks noChangeShapeType="1"/>
              </p:cNvSpPr>
              <p:nvPr/>
            </p:nvSpPr>
            <p:spPr bwMode="auto">
              <a:xfrm flipH="1">
                <a:off x="1319" y="4068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39" name="Freeform 243"/>
              <p:cNvSpPr>
                <a:spLocks/>
              </p:cNvSpPr>
              <p:nvPr/>
            </p:nvSpPr>
            <p:spPr bwMode="auto">
              <a:xfrm>
                <a:off x="1317" y="4065"/>
                <a:ext cx="2" cy="3"/>
              </a:xfrm>
              <a:custGeom>
                <a:avLst/>
                <a:gdLst>
                  <a:gd name="T0" fmla="*/ 2 w 22"/>
                  <a:gd name="T1" fmla="*/ 3 h 22"/>
                  <a:gd name="T2" fmla="*/ 1 w 22"/>
                  <a:gd name="T3" fmla="*/ 2 h 22"/>
                  <a:gd name="T4" fmla="*/ 0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22" y="22"/>
                    </a:move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0" name="Line 244"/>
              <p:cNvSpPr>
                <a:spLocks noChangeShapeType="1"/>
              </p:cNvSpPr>
              <p:nvPr/>
            </p:nvSpPr>
            <p:spPr bwMode="auto">
              <a:xfrm flipV="1">
                <a:off x="1317" y="4004"/>
                <a:ext cx="0" cy="6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1" name="Freeform 245"/>
              <p:cNvSpPr>
                <a:spLocks/>
              </p:cNvSpPr>
              <p:nvPr/>
            </p:nvSpPr>
            <p:spPr bwMode="auto">
              <a:xfrm>
                <a:off x="1317" y="4001"/>
                <a:ext cx="2" cy="3"/>
              </a:xfrm>
              <a:custGeom>
                <a:avLst/>
                <a:gdLst>
                  <a:gd name="T0" fmla="*/ 0 w 22"/>
                  <a:gd name="T1" fmla="*/ 3 h 22"/>
                  <a:gd name="T2" fmla="*/ 1 w 22"/>
                  <a:gd name="T3" fmla="*/ 1 h 22"/>
                  <a:gd name="T4" fmla="*/ 2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2" name="Line 246"/>
              <p:cNvSpPr>
                <a:spLocks noChangeShapeType="1"/>
              </p:cNvSpPr>
              <p:nvPr/>
            </p:nvSpPr>
            <p:spPr bwMode="auto">
              <a:xfrm>
                <a:off x="1319" y="4001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3" name="Freeform 247"/>
              <p:cNvSpPr>
                <a:spLocks/>
              </p:cNvSpPr>
              <p:nvPr/>
            </p:nvSpPr>
            <p:spPr bwMode="auto">
              <a:xfrm>
                <a:off x="1324" y="4001"/>
                <a:ext cx="2" cy="2"/>
              </a:xfrm>
              <a:custGeom>
                <a:avLst/>
                <a:gdLst>
                  <a:gd name="T0" fmla="*/ 0 w 15"/>
                  <a:gd name="T1" fmla="*/ 0 h 15"/>
                  <a:gd name="T2" fmla="*/ 1 w 15"/>
                  <a:gd name="T3" fmla="*/ 1 h 15"/>
                  <a:gd name="T4" fmla="*/ 2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1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4" name="Line 248"/>
              <p:cNvSpPr>
                <a:spLocks noChangeShapeType="1"/>
              </p:cNvSpPr>
              <p:nvPr/>
            </p:nvSpPr>
            <p:spPr bwMode="auto">
              <a:xfrm>
                <a:off x="1326" y="4003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5" name="Freeform 249"/>
              <p:cNvSpPr>
                <a:spLocks/>
              </p:cNvSpPr>
              <p:nvPr/>
            </p:nvSpPr>
            <p:spPr bwMode="auto">
              <a:xfrm>
                <a:off x="1326" y="4011"/>
                <a:ext cx="3" cy="2"/>
              </a:xfrm>
              <a:custGeom>
                <a:avLst/>
                <a:gdLst>
                  <a:gd name="T0" fmla="*/ 0 w 25"/>
                  <a:gd name="T1" fmla="*/ 0 h 16"/>
                  <a:gd name="T2" fmla="*/ 0 w 25"/>
                  <a:gd name="T3" fmla="*/ 1 h 16"/>
                  <a:gd name="T4" fmla="*/ 1 w 25"/>
                  <a:gd name="T5" fmla="*/ 2 h 16"/>
                  <a:gd name="T6" fmla="*/ 2 w 25"/>
                  <a:gd name="T7" fmla="*/ 2 h 16"/>
                  <a:gd name="T8" fmla="*/ 3 w 25"/>
                  <a:gd name="T9" fmla="*/ 2 h 16"/>
                  <a:gd name="T10" fmla="*/ 3 w 25"/>
                  <a:gd name="T11" fmla="*/ 2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6">
                    <a:moveTo>
                      <a:pt x="0" y="0"/>
                    </a:moveTo>
                    <a:lnTo>
                      <a:pt x="2" y="7"/>
                    </a:lnTo>
                    <a:lnTo>
                      <a:pt x="6" y="13"/>
                    </a:lnTo>
                    <a:lnTo>
                      <a:pt x="13" y="16"/>
                    </a:lnTo>
                    <a:lnTo>
                      <a:pt x="21" y="15"/>
                    </a:lnTo>
                    <a:lnTo>
                      <a:pt x="25" y="13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6" name="Line 250"/>
              <p:cNvSpPr>
                <a:spLocks noChangeShapeType="1"/>
              </p:cNvSpPr>
              <p:nvPr/>
            </p:nvSpPr>
            <p:spPr bwMode="auto">
              <a:xfrm flipV="1">
                <a:off x="1329" y="4002"/>
                <a:ext cx="1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7" name="Freeform 251"/>
              <p:cNvSpPr>
                <a:spLocks/>
              </p:cNvSpPr>
              <p:nvPr/>
            </p:nvSpPr>
            <p:spPr bwMode="auto">
              <a:xfrm>
                <a:off x="1340" y="3997"/>
                <a:ext cx="1" cy="5"/>
              </a:xfrm>
              <a:custGeom>
                <a:avLst/>
                <a:gdLst>
                  <a:gd name="T0" fmla="*/ 0 w 12"/>
                  <a:gd name="T1" fmla="*/ 5 h 36"/>
                  <a:gd name="T2" fmla="*/ 1 w 12"/>
                  <a:gd name="T3" fmla="*/ 1 h 36"/>
                  <a:gd name="T4" fmla="*/ 1 w 12"/>
                  <a:gd name="T5" fmla="*/ 0 h 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8" name="Line 252"/>
              <p:cNvSpPr>
                <a:spLocks noChangeShapeType="1"/>
              </p:cNvSpPr>
              <p:nvPr/>
            </p:nvSpPr>
            <p:spPr bwMode="auto">
              <a:xfrm flipV="1">
                <a:off x="1341" y="3988"/>
                <a:ext cx="0" cy="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49" name="Freeform 253"/>
              <p:cNvSpPr>
                <a:spLocks/>
              </p:cNvSpPr>
              <p:nvPr/>
            </p:nvSpPr>
            <p:spPr bwMode="auto">
              <a:xfrm>
                <a:off x="1340" y="3984"/>
                <a:ext cx="1" cy="4"/>
              </a:xfrm>
              <a:custGeom>
                <a:avLst/>
                <a:gdLst>
                  <a:gd name="T0" fmla="*/ 1 w 12"/>
                  <a:gd name="T1" fmla="*/ 4 h 35"/>
                  <a:gd name="T2" fmla="*/ 0 w 12"/>
                  <a:gd name="T3" fmla="*/ 1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12" y="35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50" name="Line 254"/>
              <p:cNvSpPr>
                <a:spLocks noChangeShapeType="1"/>
              </p:cNvSpPr>
              <p:nvPr/>
            </p:nvSpPr>
            <p:spPr bwMode="auto">
              <a:xfrm flipH="1" flipV="1">
                <a:off x="1329" y="3972"/>
                <a:ext cx="1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51" name="Freeform 255"/>
              <p:cNvSpPr>
                <a:spLocks/>
              </p:cNvSpPr>
              <p:nvPr/>
            </p:nvSpPr>
            <p:spPr bwMode="auto">
              <a:xfrm>
                <a:off x="1326" y="3972"/>
                <a:ext cx="3" cy="3"/>
              </a:xfrm>
              <a:custGeom>
                <a:avLst/>
                <a:gdLst>
                  <a:gd name="T0" fmla="*/ 3 w 25"/>
                  <a:gd name="T1" fmla="*/ 1 h 16"/>
                  <a:gd name="T2" fmla="*/ 2 w 25"/>
                  <a:gd name="T3" fmla="*/ 0 h 16"/>
                  <a:gd name="T4" fmla="*/ 1 w 25"/>
                  <a:gd name="T5" fmla="*/ 0 h 16"/>
                  <a:gd name="T6" fmla="*/ 1 w 25"/>
                  <a:gd name="T7" fmla="*/ 1 h 16"/>
                  <a:gd name="T8" fmla="*/ 0 w 25"/>
                  <a:gd name="T9" fmla="*/ 2 h 16"/>
                  <a:gd name="T10" fmla="*/ 0 w 25"/>
                  <a:gd name="T11" fmla="*/ 3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6">
                    <a:moveTo>
                      <a:pt x="25" y="3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5" y="4"/>
                    </a:lnTo>
                    <a:lnTo>
                      <a:pt x="1" y="11"/>
                    </a:lnTo>
                    <a:lnTo>
                      <a:pt x="0" y="16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52" name="Line 256"/>
              <p:cNvSpPr>
                <a:spLocks noChangeShapeType="1"/>
              </p:cNvSpPr>
              <p:nvPr/>
            </p:nvSpPr>
            <p:spPr bwMode="auto">
              <a:xfrm>
                <a:off x="1326" y="3975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53" name="Freeform 257"/>
              <p:cNvSpPr>
                <a:spLocks/>
              </p:cNvSpPr>
              <p:nvPr/>
            </p:nvSpPr>
            <p:spPr bwMode="auto">
              <a:xfrm>
                <a:off x="1324" y="3983"/>
                <a:ext cx="2" cy="2"/>
              </a:xfrm>
              <a:custGeom>
                <a:avLst/>
                <a:gdLst>
                  <a:gd name="T0" fmla="*/ 2 w 15"/>
                  <a:gd name="T1" fmla="*/ 0 h 14"/>
                  <a:gd name="T2" fmla="*/ 1 w 15"/>
                  <a:gd name="T3" fmla="*/ 1 h 14"/>
                  <a:gd name="T4" fmla="*/ 0 w 15"/>
                  <a:gd name="T5" fmla="*/ 2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15" y="0"/>
                    </a:moveTo>
                    <a:lnTo>
                      <a:pt x="11" y="10"/>
                    </a:lnTo>
                    <a:lnTo>
                      <a:pt x="0" y="14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654" name="Line 258"/>
              <p:cNvSpPr>
                <a:spLocks noChangeShapeType="1"/>
              </p:cNvSpPr>
              <p:nvPr/>
            </p:nvSpPr>
            <p:spPr bwMode="auto">
              <a:xfrm flipH="1">
                <a:off x="1319" y="3985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</p:grpSp>
        <p:grpSp>
          <p:nvGrpSpPr>
            <p:cNvPr id="1345" name="Group 4"/>
            <p:cNvGrpSpPr>
              <a:grpSpLocks/>
            </p:cNvGrpSpPr>
            <p:nvPr/>
          </p:nvGrpSpPr>
          <p:grpSpPr bwMode="auto">
            <a:xfrm>
              <a:off x="1127125" y="1614488"/>
              <a:ext cx="254000" cy="269875"/>
              <a:chOff x="1317" y="3948"/>
              <a:chExt cx="160" cy="170"/>
            </a:xfrm>
          </p:grpSpPr>
          <p:grpSp>
            <p:nvGrpSpPr>
              <p:cNvPr id="1347" name="Group 5"/>
              <p:cNvGrpSpPr>
                <a:grpSpLocks/>
              </p:cNvGrpSpPr>
              <p:nvPr/>
            </p:nvGrpSpPr>
            <p:grpSpPr bwMode="auto">
              <a:xfrm>
                <a:off x="1317" y="3948"/>
                <a:ext cx="160" cy="167"/>
                <a:chOff x="1065" y="3146"/>
                <a:chExt cx="147" cy="147"/>
              </a:xfrm>
            </p:grpSpPr>
            <p:sp>
              <p:nvSpPr>
                <p:cNvPr id="1401" name="Freeform 6"/>
                <p:cNvSpPr>
                  <a:spLocks/>
                </p:cNvSpPr>
                <p:nvPr/>
              </p:nvSpPr>
              <p:spPr bwMode="auto">
                <a:xfrm>
                  <a:off x="1065" y="3173"/>
                  <a:ext cx="2" cy="3"/>
                </a:xfrm>
                <a:custGeom>
                  <a:avLst/>
                  <a:gdLst>
                    <a:gd name="T0" fmla="*/ 2 w 22"/>
                    <a:gd name="T1" fmla="*/ 3 h 22"/>
                    <a:gd name="T2" fmla="*/ 1 w 22"/>
                    <a:gd name="T3" fmla="*/ 2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7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0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065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03" name="Freeform 8"/>
                <p:cNvSpPr>
                  <a:spLocks/>
                </p:cNvSpPr>
                <p:nvPr/>
              </p:nvSpPr>
              <p:spPr bwMode="auto">
                <a:xfrm>
                  <a:off x="1065" y="3146"/>
                  <a:ext cx="7" cy="8"/>
                </a:xfrm>
                <a:custGeom>
                  <a:avLst/>
                  <a:gdLst>
                    <a:gd name="T0" fmla="*/ 0 w 59"/>
                    <a:gd name="T1" fmla="*/ 8 h 58"/>
                    <a:gd name="T2" fmla="*/ 2 w 59"/>
                    <a:gd name="T3" fmla="*/ 2 h 58"/>
                    <a:gd name="T4" fmla="*/ 7 w 59"/>
                    <a:gd name="T5" fmla="*/ 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9" h="58">
                      <a:moveTo>
                        <a:pt x="0" y="58"/>
                      </a:moveTo>
                      <a:lnTo>
                        <a:pt x="17" y="17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04" name="Line 9"/>
                <p:cNvSpPr>
                  <a:spLocks noChangeShapeType="1"/>
                </p:cNvSpPr>
                <p:nvPr/>
              </p:nvSpPr>
              <p:spPr bwMode="auto">
                <a:xfrm>
                  <a:off x="1072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05" name="Freeform 10"/>
                <p:cNvSpPr>
                  <a:spLocks/>
                </p:cNvSpPr>
                <p:nvPr/>
              </p:nvSpPr>
              <p:spPr bwMode="auto">
                <a:xfrm>
                  <a:off x="1091" y="3146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5" y="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06" name="Line 11"/>
                <p:cNvSpPr>
                  <a:spLocks noChangeShapeType="1"/>
                </p:cNvSpPr>
                <p:nvPr/>
              </p:nvSpPr>
              <p:spPr bwMode="auto">
                <a:xfrm>
                  <a:off x="1094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07" name="Freeform 12"/>
                <p:cNvSpPr>
                  <a:spLocks/>
                </p:cNvSpPr>
                <p:nvPr/>
              </p:nvSpPr>
              <p:spPr bwMode="auto">
                <a:xfrm>
                  <a:off x="1092" y="3153"/>
                  <a:ext cx="2" cy="1"/>
                </a:xfrm>
                <a:custGeom>
                  <a:avLst/>
                  <a:gdLst>
                    <a:gd name="T0" fmla="*/ 2 w 15"/>
                    <a:gd name="T1" fmla="*/ 0 h 14"/>
                    <a:gd name="T2" fmla="*/ 1 w 15"/>
                    <a:gd name="T3" fmla="*/ 1 h 14"/>
                    <a:gd name="T4" fmla="*/ 0 w 15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14">
                      <a:moveTo>
                        <a:pt x="15" y="0"/>
                      </a:moveTo>
                      <a:lnTo>
                        <a:pt x="1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08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085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09" name="Freeform 14"/>
                <p:cNvSpPr>
                  <a:spLocks/>
                </p:cNvSpPr>
                <p:nvPr/>
              </p:nvSpPr>
              <p:spPr bwMode="auto">
                <a:xfrm>
                  <a:off x="1083" y="3154"/>
                  <a:ext cx="2" cy="2"/>
                </a:xfrm>
                <a:custGeom>
                  <a:avLst/>
                  <a:gdLst>
                    <a:gd name="T0" fmla="*/ 2 w 16"/>
                    <a:gd name="T1" fmla="*/ 0 h 17"/>
                    <a:gd name="T2" fmla="*/ 1 w 16"/>
                    <a:gd name="T3" fmla="*/ 0 h 17"/>
                    <a:gd name="T4" fmla="*/ 0 w 16"/>
                    <a:gd name="T5" fmla="*/ 1 h 17"/>
                    <a:gd name="T6" fmla="*/ 0 w 16"/>
                    <a:gd name="T7" fmla="*/ 2 h 17"/>
                    <a:gd name="T8" fmla="*/ 0 w 16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16" y="0"/>
                      </a:moveTo>
                      <a:lnTo>
                        <a:pt x="9" y="2"/>
                      </a:lnTo>
                      <a:lnTo>
                        <a:pt x="3" y="8"/>
                      </a:lnTo>
                      <a:lnTo>
                        <a:pt x="0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0" name="Freeform 15"/>
                <p:cNvSpPr>
                  <a:spLocks/>
                </p:cNvSpPr>
                <p:nvPr/>
              </p:nvSpPr>
              <p:spPr bwMode="auto">
                <a:xfrm>
                  <a:off x="1083" y="3156"/>
                  <a:ext cx="0" cy="2"/>
                </a:xfrm>
                <a:custGeom>
                  <a:avLst/>
                  <a:gdLst>
                    <a:gd name="T0" fmla="*/ 0 w 3"/>
                    <a:gd name="T1" fmla="*/ 0 h 10"/>
                    <a:gd name="T2" fmla="*/ 0 w 3"/>
                    <a:gd name="T3" fmla="*/ 1 h 10"/>
                    <a:gd name="T4" fmla="*/ 1 w 3"/>
                    <a:gd name="T5" fmla="*/ 2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1" name="Line 16"/>
                <p:cNvSpPr>
                  <a:spLocks noChangeShapeType="1"/>
                </p:cNvSpPr>
                <p:nvPr/>
              </p:nvSpPr>
              <p:spPr bwMode="auto">
                <a:xfrm>
                  <a:off x="1083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2" name="Freeform 17"/>
                <p:cNvSpPr>
                  <a:spLocks/>
                </p:cNvSpPr>
                <p:nvPr/>
              </p:nvSpPr>
              <p:spPr bwMode="auto">
                <a:xfrm>
                  <a:off x="1093" y="3167"/>
                  <a:ext cx="4" cy="2"/>
                </a:xfrm>
                <a:custGeom>
                  <a:avLst/>
                  <a:gdLst>
                    <a:gd name="T0" fmla="*/ 0 w 36"/>
                    <a:gd name="T1" fmla="*/ 0 h 12"/>
                    <a:gd name="T2" fmla="*/ 3 w 36"/>
                    <a:gd name="T3" fmla="*/ 2 h 12"/>
                    <a:gd name="T4" fmla="*/ 4 w 36"/>
                    <a:gd name="T5" fmla="*/ 2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0"/>
                      </a:moveTo>
                      <a:lnTo>
                        <a:pt x="26" y="11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3" name="Line 18"/>
                <p:cNvSpPr>
                  <a:spLocks noChangeShapeType="1"/>
                </p:cNvSpPr>
                <p:nvPr/>
              </p:nvSpPr>
              <p:spPr bwMode="auto">
                <a:xfrm>
                  <a:off x="1097" y="3169"/>
                  <a:ext cx="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4" name="Freeform 19"/>
                <p:cNvSpPr>
                  <a:spLocks/>
                </p:cNvSpPr>
                <p:nvPr/>
              </p:nvSpPr>
              <p:spPr bwMode="auto">
                <a:xfrm>
                  <a:off x="1106" y="3167"/>
                  <a:ext cx="4" cy="2"/>
                </a:xfrm>
                <a:custGeom>
                  <a:avLst/>
                  <a:gdLst>
                    <a:gd name="T0" fmla="*/ 0 w 35"/>
                    <a:gd name="T1" fmla="*/ 2 h 12"/>
                    <a:gd name="T2" fmla="*/ 3 w 35"/>
                    <a:gd name="T3" fmla="*/ 1 h 12"/>
                    <a:gd name="T4" fmla="*/ 4 w 35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5" h="12">
                      <a:moveTo>
                        <a:pt x="0" y="12"/>
                      </a:moveTo>
                      <a:lnTo>
                        <a:pt x="27" y="5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5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110" y="3158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6" name="Freeform 21"/>
                <p:cNvSpPr>
                  <a:spLocks/>
                </p:cNvSpPr>
                <p:nvPr/>
              </p:nvSpPr>
              <p:spPr bwMode="auto">
                <a:xfrm>
                  <a:off x="1119" y="3156"/>
                  <a:ext cx="1" cy="2"/>
                </a:xfrm>
                <a:custGeom>
                  <a:avLst/>
                  <a:gdLst>
                    <a:gd name="T0" fmla="*/ 0 w 3"/>
                    <a:gd name="T1" fmla="*/ 2 h 10"/>
                    <a:gd name="T2" fmla="*/ 1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7" name="Freeform 22"/>
                <p:cNvSpPr>
                  <a:spLocks/>
                </p:cNvSpPr>
                <p:nvPr/>
              </p:nvSpPr>
              <p:spPr bwMode="auto">
                <a:xfrm>
                  <a:off x="1118" y="3154"/>
                  <a:ext cx="2" cy="2"/>
                </a:xfrm>
                <a:custGeom>
                  <a:avLst/>
                  <a:gdLst>
                    <a:gd name="T0" fmla="*/ 2 w 16"/>
                    <a:gd name="T1" fmla="*/ 2 h 17"/>
                    <a:gd name="T2" fmla="*/ 2 w 16"/>
                    <a:gd name="T3" fmla="*/ 1 h 17"/>
                    <a:gd name="T4" fmla="*/ 1 w 16"/>
                    <a:gd name="T5" fmla="*/ 0 h 17"/>
                    <a:gd name="T6" fmla="*/ 1 w 16"/>
                    <a:gd name="T7" fmla="*/ 0 h 17"/>
                    <a:gd name="T8" fmla="*/ 0 w 16"/>
                    <a:gd name="T9" fmla="*/ 0 h 17"/>
                    <a:gd name="T10" fmla="*/ 0 w 1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7">
                      <a:moveTo>
                        <a:pt x="16" y="17"/>
                      </a:moveTo>
                      <a:lnTo>
                        <a:pt x="14" y="10"/>
                      </a:lnTo>
                      <a:lnTo>
                        <a:pt x="9" y="4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8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111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19" name="Freeform 24"/>
                <p:cNvSpPr>
                  <a:spLocks/>
                </p:cNvSpPr>
                <p:nvPr/>
              </p:nvSpPr>
              <p:spPr bwMode="auto">
                <a:xfrm>
                  <a:off x="1109" y="3153"/>
                  <a:ext cx="2" cy="1"/>
                </a:xfrm>
                <a:custGeom>
                  <a:avLst/>
                  <a:gdLst>
                    <a:gd name="T0" fmla="*/ 2 w 15"/>
                    <a:gd name="T1" fmla="*/ 1 h 14"/>
                    <a:gd name="T2" fmla="*/ 1 w 15"/>
                    <a:gd name="T3" fmla="*/ 1 h 14"/>
                    <a:gd name="T4" fmla="*/ 0 w 15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14">
                      <a:moveTo>
                        <a:pt x="15" y="14"/>
                      </a:move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0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109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1" name="Freeform 26"/>
                <p:cNvSpPr>
                  <a:spLocks/>
                </p:cNvSpPr>
                <p:nvPr/>
              </p:nvSpPr>
              <p:spPr bwMode="auto">
                <a:xfrm>
                  <a:off x="1109" y="31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1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7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2" name="Line 27"/>
                <p:cNvSpPr>
                  <a:spLocks noChangeShapeType="1"/>
                </p:cNvSpPr>
                <p:nvPr/>
              </p:nvSpPr>
              <p:spPr bwMode="auto">
                <a:xfrm>
                  <a:off x="1112" y="3146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3" name="Freeform 28"/>
                <p:cNvSpPr>
                  <a:spLocks/>
                </p:cNvSpPr>
                <p:nvPr/>
              </p:nvSpPr>
              <p:spPr bwMode="auto">
                <a:xfrm>
                  <a:off x="1165" y="3146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4" name="Line 29"/>
                <p:cNvSpPr>
                  <a:spLocks noChangeShapeType="1"/>
                </p:cNvSpPr>
                <p:nvPr/>
              </p:nvSpPr>
              <p:spPr bwMode="auto">
                <a:xfrm>
                  <a:off x="1168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5" name="Freeform 30"/>
                <p:cNvSpPr>
                  <a:spLocks/>
                </p:cNvSpPr>
                <p:nvPr/>
              </p:nvSpPr>
              <p:spPr bwMode="auto">
                <a:xfrm>
                  <a:off x="1166" y="3153"/>
                  <a:ext cx="2" cy="1"/>
                </a:xfrm>
                <a:custGeom>
                  <a:avLst/>
                  <a:gdLst>
                    <a:gd name="T0" fmla="*/ 2 w 14"/>
                    <a:gd name="T1" fmla="*/ 0 h 14"/>
                    <a:gd name="T2" fmla="*/ 1 w 14"/>
                    <a:gd name="T3" fmla="*/ 1 h 14"/>
                    <a:gd name="T4" fmla="*/ 0 w 14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0"/>
                      </a:moveTo>
                      <a:lnTo>
                        <a:pt x="1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159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7" name="Freeform 32"/>
                <p:cNvSpPr>
                  <a:spLocks/>
                </p:cNvSpPr>
                <p:nvPr/>
              </p:nvSpPr>
              <p:spPr bwMode="auto">
                <a:xfrm>
                  <a:off x="1157" y="3154"/>
                  <a:ext cx="2" cy="2"/>
                </a:xfrm>
                <a:custGeom>
                  <a:avLst/>
                  <a:gdLst>
                    <a:gd name="T0" fmla="*/ 2 w 15"/>
                    <a:gd name="T1" fmla="*/ 0 h 17"/>
                    <a:gd name="T2" fmla="*/ 1 w 15"/>
                    <a:gd name="T3" fmla="*/ 0 h 17"/>
                    <a:gd name="T4" fmla="*/ 0 w 15"/>
                    <a:gd name="T5" fmla="*/ 1 h 17"/>
                    <a:gd name="T6" fmla="*/ 0 w 15"/>
                    <a:gd name="T7" fmla="*/ 2 h 17"/>
                    <a:gd name="T8" fmla="*/ 0 w 15"/>
                    <a:gd name="T9" fmla="*/ 2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7">
                      <a:moveTo>
                        <a:pt x="15" y="0"/>
                      </a:move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0" y="15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8" name="Freeform 33"/>
                <p:cNvSpPr>
                  <a:spLocks/>
                </p:cNvSpPr>
                <p:nvPr/>
              </p:nvSpPr>
              <p:spPr bwMode="auto">
                <a:xfrm>
                  <a:off x="1157" y="3156"/>
                  <a:ext cx="0" cy="2"/>
                </a:xfrm>
                <a:custGeom>
                  <a:avLst/>
                  <a:gdLst>
                    <a:gd name="T0" fmla="*/ 0 w 3"/>
                    <a:gd name="T1" fmla="*/ 0 h 10"/>
                    <a:gd name="T2" fmla="*/ 0 w 3"/>
                    <a:gd name="T3" fmla="*/ 1 h 10"/>
                    <a:gd name="T4" fmla="*/ 1 w 3"/>
                    <a:gd name="T5" fmla="*/ 2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29" name="Line 34"/>
                <p:cNvSpPr>
                  <a:spLocks noChangeShapeType="1"/>
                </p:cNvSpPr>
                <p:nvPr/>
              </p:nvSpPr>
              <p:spPr bwMode="auto">
                <a:xfrm>
                  <a:off x="1157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0" name="Freeform 35"/>
                <p:cNvSpPr>
                  <a:spLocks/>
                </p:cNvSpPr>
                <p:nvPr/>
              </p:nvSpPr>
              <p:spPr bwMode="auto">
                <a:xfrm>
                  <a:off x="1167" y="3167"/>
                  <a:ext cx="4" cy="2"/>
                </a:xfrm>
                <a:custGeom>
                  <a:avLst/>
                  <a:gdLst>
                    <a:gd name="T0" fmla="*/ 0 w 34"/>
                    <a:gd name="T1" fmla="*/ 0 h 12"/>
                    <a:gd name="T2" fmla="*/ 3 w 34"/>
                    <a:gd name="T3" fmla="*/ 2 h 12"/>
                    <a:gd name="T4" fmla="*/ 4 w 34"/>
                    <a:gd name="T5" fmla="*/ 2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0" y="0"/>
                      </a:moveTo>
                      <a:lnTo>
                        <a:pt x="26" y="11"/>
                      </a:lnTo>
                      <a:lnTo>
                        <a:pt x="34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1" name="Line 36"/>
                <p:cNvSpPr>
                  <a:spLocks noChangeShapeType="1"/>
                </p:cNvSpPr>
                <p:nvPr/>
              </p:nvSpPr>
              <p:spPr bwMode="auto">
                <a:xfrm>
                  <a:off x="1171" y="3169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2" name="Freeform 37"/>
                <p:cNvSpPr>
                  <a:spLocks/>
                </p:cNvSpPr>
                <p:nvPr/>
              </p:nvSpPr>
              <p:spPr bwMode="auto">
                <a:xfrm>
                  <a:off x="1179" y="3167"/>
                  <a:ext cx="4" cy="2"/>
                </a:xfrm>
                <a:custGeom>
                  <a:avLst/>
                  <a:gdLst>
                    <a:gd name="T0" fmla="*/ 0 w 36"/>
                    <a:gd name="T1" fmla="*/ 2 h 12"/>
                    <a:gd name="T2" fmla="*/ 3 w 36"/>
                    <a:gd name="T3" fmla="*/ 1 h 12"/>
                    <a:gd name="T4" fmla="*/ 4 w 36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12"/>
                      </a:moveTo>
                      <a:lnTo>
                        <a:pt x="29" y="5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183" y="3158"/>
                  <a:ext cx="10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4" name="Freeform 39"/>
                <p:cNvSpPr>
                  <a:spLocks/>
                </p:cNvSpPr>
                <p:nvPr/>
              </p:nvSpPr>
              <p:spPr bwMode="auto">
                <a:xfrm>
                  <a:off x="1193" y="3156"/>
                  <a:ext cx="0" cy="2"/>
                </a:xfrm>
                <a:custGeom>
                  <a:avLst/>
                  <a:gdLst>
                    <a:gd name="T0" fmla="*/ 0 w 3"/>
                    <a:gd name="T1" fmla="*/ 2 h 10"/>
                    <a:gd name="T2" fmla="*/ 1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5" name="Freeform 40"/>
                <p:cNvSpPr>
                  <a:spLocks/>
                </p:cNvSpPr>
                <p:nvPr/>
              </p:nvSpPr>
              <p:spPr bwMode="auto">
                <a:xfrm>
                  <a:off x="1191" y="3154"/>
                  <a:ext cx="2" cy="2"/>
                </a:xfrm>
                <a:custGeom>
                  <a:avLst/>
                  <a:gdLst>
                    <a:gd name="T0" fmla="*/ 2 w 16"/>
                    <a:gd name="T1" fmla="*/ 2 h 17"/>
                    <a:gd name="T2" fmla="*/ 2 w 16"/>
                    <a:gd name="T3" fmla="*/ 1 h 17"/>
                    <a:gd name="T4" fmla="*/ 1 w 16"/>
                    <a:gd name="T5" fmla="*/ 0 h 17"/>
                    <a:gd name="T6" fmla="*/ 1 w 16"/>
                    <a:gd name="T7" fmla="*/ 0 h 17"/>
                    <a:gd name="T8" fmla="*/ 0 w 16"/>
                    <a:gd name="T9" fmla="*/ 0 h 17"/>
                    <a:gd name="T10" fmla="*/ 0 w 1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7">
                      <a:moveTo>
                        <a:pt x="16" y="17"/>
                      </a:moveTo>
                      <a:lnTo>
                        <a:pt x="15" y="10"/>
                      </a:lnTo>
                      <a:lnTo>
                        <a:pt x="10" y="4"/>
                      </a:lnTo>
                      <a:lnTo>
                        <a:pt x="7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6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184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7" name="Freeform 42"/>
                <p:cNvSpPr>
                  <a:spLocks/>
                </p:cNvSpPr>
                <p:nvPr/>
              </p:nvSpPr>
              <p:spPr bwMode="auto">
                <a:xfrm>
                  <a:off x="1182" y="3153"/>
                  <a:ext cx="2" cy="1"/>
                </a:xfrm>
                <a:custGeom>
                  <a:avLst/>
                  <a:gdLst>
                    <a:gd name="T0" fmla="*/ 2 w 14"/>
                    <a:gd name="T1" fmla="*/ 1 h 14"/>
                    <a:gd name="T2" fmla="*/ 1 w 14"/>
                    <a:gd name="T3" fmla="*/ 1 h 14"/>
                    <a:gd name="T4" fmla="*/ 0 w 1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8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182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39" name="Freeform 44"/>
                <p:cNvSpPr>
                  <a:spLocks/>
                </p:cNvSpPr>
                <p:nvPr/>
              </p:nvSpPr>
              <p:spPr bwMode="auto">
                <a:xfrm>
                  <a:off x="1182" y="31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1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6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0" name="Line 45"/>
                <p:cNvSpPr>
                  <a:spLocks noChangeShapeType="1"/>
                </p:cNvSpPr>
                <p:nvPr/>
              </p:nvSpPr>
              <p:spPr bwMode="auto">
                <a:xfrm>
                  <a:off x="1185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1" name="Freeform 46"/>
                <p:cNvSpPr>
                  <a:spLocks/>
                </p:cNvSpPr>
                <p:nvPr/>
              </p:nvSpPr>
              <p:spPr bwMode="auto">
                <a:xfrm>
                  <a:off x="1204" y="3146"/>
                  <a:ext cx="8" cy="8"/>
                </a:xfrm>
                <a:custGeom>
                  <a:avLst/>
                  <a:gdLst>
                    <a:gd name="T0" fmla="*/ 0 w 58"/>
                    <a:gd name="T1" fmla="*/ 0 h 58"/>
                    <a:gd name="T2" fmla="*/ 6 w 58"/>
                    <a:gd name="T3" fmla="*/ 2 h 58"/>
                    <a:gd name="T4" fmla="*/ 8 w 58"/>
                    <a:gd name="T5" fmla="*/ 8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41" y="17"/>
                      </a:lnTo>
                      <a:lnTo>
                        <a:pt x="58" y="58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2" name="Line 47"/>
                <p:cNvSpPr>
                  <a:spLocks noChangeShapeType="1"/>
                </p:cNvSpPr>
                <p:nvPr/>
              </p:nvSpPr>
              <p:spPr bwMode="auto">
                <a:xfrm>
                  <a:off x="1212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3" name="Freeform 48"/>
                <p:cNvSpPr>
                  <a:spLocks/>
                </p:cNvSpPr>
                <p:nvPr/>
              </p:nvSpPr>
              <p:spPr bwMode="auto">
                <a:xfrm>
                  <a:off x="1209" y="3173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2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4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205" y="3176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5" name="Freeform 50"/>
                <p:cNvSpPr>
                  <a:spLocks/>
                </p:cNvSpPr>
                <p:nvPr/>
              </p:nvSpPr>
              <p:spPr bwMode="auto">
                <a:xfrm>
                  <a:off x="1203" y="3174"/>
                  <a:ext cx="2" cy="2"/>
                </a:xfrm>
                <a:custGeom>
                  <a:avLst/>
                  <a:gdLst>
                    <a:gd name="T0" fmla="*/ 2 w 14"/>
                    <a:gd name="T1" fmla="*/ 2 h 14"/>
                    <a:gd name="T2" fmla="*/ 1 w 14"/>
                    <a:gd name="T3" fmla="*/ 1 h 14"/>
                    <a:gd name="T4" fmla="*/ 0 w 14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6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203" y="3167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7" name="Freeform 52"/>
                <p:cNvSpPr>
                  <a:spLocks/>
                </p:cNvSpPr>
                <p:nvPr/>
              </p:nvSpPr>
              <p:spPr bwMode="auto">
                <a:xfrm>
                  <a:off x="1200" y="3165"/>
                  <a:ext cx="3" cy="2"/>
                </a:xfrm>
                <a:custGeom>
                  <a:avLst/>
                  <a:gdLst>
                    <a:gd name="T0" fmla="*/ 3 w 26"/>
                    <a:gd name="T1" fmla="*/ 2 h 16"/>
                    <a:gd name="T2" fmla="*/ 3 w 26"/>
                    <a:gd name="T3" fmla="*/ 1 h 16"/>
                    <a:gd name="T4" fmla="*/ 2 w 26"/>
                    <a:gd name="T5" fmla="*/ 0 h 16"/>
                    <a:gd name="T6" fmla="*/ 1 w 26"/>
                    <a:gd name="T7" fmla="*/ 0 h 16"/>
                    <a:gd name="T8" fmla="*/ 1 w 26"/>
                    <a:gd name="T9" fmla="*/ 0 h 16"/>
                    <a:gd name="T10" fmla="*/ 0 w 2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26" y="16"/>
                      </a:moveTo>
                      <a:lnTo>
                        <a:pt x="24" y="8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8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191" y="31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49" name="Freeform 54"/>
                <p:cNvSpPr>
                  <a:spLocks/>
                </p:cNvSpPr>
                <p:nvPr/>
              </p:nvSpPr>
              <p:spPr bwMode="auto">
                <a:xfrm>
                  <a:off x="1189" y="3175"/>
                  <a:ext cx="2" cy="4"/>
                </a:xfrm>
                <a:custGeom>
                  <a:avLst/>
                  <a:gdLst>
                    <a:gd name="T0" fmla="*/ 2 w 12"/>
                    <a:gd name="T1" fmla="*/ 0 h 35"/>
                    <a:gd name="T2" fmla="*/ 0 w 12"/>
                    <a:gd name="T3" fmla="*/ 3 h 35"/>
                    <a:gd name="T4" fmla="*/ 0 w 12"/>
                    <a:gd name="T5" fmla="*/ 4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0"/>
                      </a:moveTo>
                      <a:lnTo>
                        <a:pt x="1" y="26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0" name="Line 55"/>
                <p:cNvSpPr>
                  <a:spLocks noChangeShapeType="1"/>
                </p:cNvSpPr>
                <p:nvPr/>
              </p:nvSpPr>
              <p:spPr bwMode="auto">
                <a:xfrm>
                  <a:off x="1189" y="3179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1" name="Freeform 56"/>
                <p:cNvSpPr>
                  <a:spLocks/>
                </p:cNvSpPr>
                <p:nvPr/>
              </p:nvSpPr>
              <p:spPr bwMode="auto">
                <a:xfrm>
                  <a:off x="1189" y="3187"/>
                  <a:ext cx="2" cy="4"/>
                </a:xfrm>
                <a:custGeom>
                  <a:avLst/>
                  <a:gdLst>
                    <a:gd name="T0" fmla="*/ 0 w 12"/>
                    <a:gd name="T1" fmla="*/ 0 h 36"/>
                    <a:gd name="T2" fmla="*/ 1 w 12"/>
                    <a:gd name="T3" fmla="*/ 3 h 36"/>
                    <a:gd name="T4" fmla="*/ 2 w 12"/>
                    <a:gd name="T5" fmla="*/ 4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2" y="36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2" name="Line 57"/>
                <p:cNvSpPr>
                  <a:spLocks noChangeShapeType="1"/>
                </p:cNvSpPr>
                <p:nvPr/>
              </p:nvSpPr>
              <p:spPr bwMode="auto">
                <a:xfrm>
                  <a:off x="1191" y="3191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3" name="Freeform 58"/>
                <p:cNvSpPr>
                  <a:spLocks/>
                </p:cNvSpPr>
                <p:nvPr/>
              </p:nvSpPr>
              <p:spPr bwMode="auto">
                <a:xfrm>
                  <a:off x="1200" y="3199"/>
                  <a:ext cx="3" cy="2"/>
                </a:xfrm>
                <a:custGeom>
                  <a:avLst/>
                  <a:gdLst>
                    <a:gd name="T0" fmla="*/ 0 w 26"/>
                    <a:gd name="T1" fmla="*/ 2 h 16"/>
                    <a:gd name="T2" fmla="*/ 1 w 26"/>
                    <a:gd name="T3" fmla="*/ 2 h 16"/>
                    <a:gd name="T4" fmla="*/ 2 w 26"/>
                    <a:gd name="T5" fmla="*/ 2 h 16"/>
                    <a:gd name="T6" fmla="*/ 2 w 26"/>
                    <a:gd name="T7" fmla="*/ 1 h 16"/>
                    <a:gd name="T8" fmla="*/ 3 w 26"/>
                    <a:gd name="T9" fmla="*/ 1 h 16"/>
                    <a:gd name="T10" fmla="*/ 3 w 2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0" y="13"/>
                      </a:moveTo>
                      <a:lnTo>
                        <a:pt x="7" y="16"/>
                      </a:lnTo>
                      <a:lnTo>
                        <a:pt x="14" y="15"/>
                      </a:lnTo>
                      <a:lnTo>
                        <a:pt x="21" y="11"/>
                      </a:lnTo>
                      <a:lnTo>
                        <a:pt x="25" y="5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4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203" y="3192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5" name="Freeform 60"/>
                <p:cNvSpPr>
                  <a:spLocks/>
                </p:cNvSpPr>
                <p:nvPr/>
              </p:nvSpPr>
              <p:spPr bwMode="auto">
                <a:xfrm>
                  <a:off x="1203" y="3190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6" name="Line 61"/>
                <p:cNvSpPr>
                  <a:spLocks noChangeShapeType="1"/>
                </p:cNvSpPr>
                <p:nvPr/>
              </p:nvSpPr>
              <p:spPr bwMode="auto">
                <a:xfrm>
                  <a:off x="1205" y="3190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7" name="Freeform 62"/>
                <p:cNvSpPr>
                  <a:spLocks/>
                </p:cNvSpPr>
                <p:nvPr/>
              </p:nvSpPr>
              <p:spPr bwMode="auto">
                <a:xfrm>
                  <a:off x="1209" y="3190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8" name="Line 63"/>
                <p:cNvSpPr>
                  <a:spLocks noChangeShapeType="1"/>
                </p:cNvSpPr>
                <p:nvPr/>
              </p:nvSpPr>
              <p:spPr bwMode="auto">
                <a:xfrm>
                  <a:off x="1212" y="3193"/>
                  <a:ext cx="0" cy="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59" name="Freeform 64"/>
                <p:cNvSpPr>
                  <a:spLocks/>
                </p:cNvSpPr>
                <p:nvPr/>
              </p:nvSpPr>
              <p:spPr bwMode="auto">
                <a:xfrm>
                  <a:off x="1209" y="3246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2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5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0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205" y="3249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1" name="Freeform 66"/>
                <p:cNvSpPr>
                  <a:spLocks/>
                </p:cNvSpPr>
                <p:nvPr/>
              </p:nvSpPr>
              <p:spPr bwMode="auto">
                <a:xfrm>
                  <a:off x="1203" y="3247"/>
                  <a:ext cx="2" cy="2"/>
                </a:xfrm>
                <a:custGeom>
                  <a:avLst/>
                  <a:gdLst>
                    <a:gd name="T0" fmla="*/ 2 w 14"/>
                    <a:gd name="T1" fmla="*/ 2 h 15"/>
                    <a:gd name="T2" fmla="*/ 1 w 14"/>
                    <a:gd name="T3" fmla="*/ 1 h 15"/>
                    <a:gd name="T4" fmla="*/ 0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15"/>
                      </a:move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2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203" y="3240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3" name="Freeform 68"/>
                <p:cNvSpPr>
                  <a:spLocks/>
                </p:cNvSpPr>
                <p:nvPr/>
              </p:nvSpPr>
              <p:spPr bwMode="auto">
                <a:xfrm>
                  <a:off x="1200" y="3238"/>
                  <a:ext cx="3" cy="2"/>
                </a:xfrm>
                <a:custGeom>
                  <a:avLst/>
                  <a:gdLst>
                    <a:gd name="T0" fmla="*/ 3 w 26"/>
                    <a:gd name="T1" fmla="*/ 2 h 17"/>
                    <a:gd name="T2" fmla="*/ 3 w 26"/>
                    <a:gd name="T3" fmla="*/ 1 h 17"/>
                    <a:gd name="T4" fmla="*/ 2 w 26"/>
                    <a:gd name="T5" fmla="*/ 0 h 17"/>
                    <a:gd name="T6" fmla="*/ 1 w 26"/>
                    <a:gd name="T7" fmla="*/ 0 h 17"/>
                    <a:gd name="T8" fmla="*/ 1 w 26"/>
                    <a:gd name="T9" fmla="*/ 0 h 17"/>
                    <a:gd name="T10" fmla="*/ 0 w 2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26" y="17"/>
                      </a:moveTo>
                      <a:lnTo>
                        <a:pt x="24" y="9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0" y="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4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191" y="3239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5" name="Freeform 70"/>
                <p:cNvSpPr>
                  <a:spLocks/>
                </p:cNvSpPr>
                <p:nvPr/>
              </p:nvSpPr>
              <p:spPr bwMode="auto">
                <a:xfrm>
                  <a:off x="1189" y="3248"/>
                  <a:ext cx="2" cy="5"/>
                </a:xfrm>
                <a:custGeom>
                  <a:avLst/>
                  <a:gdLst>
                    <a:gd name="T0" fmla="*/ 2 w 12"/>
                    <a:gd name="T1" fmla="*/ 0 h 35"/>
                    <a:gd name="T2" fmla="*/ 0 w 12"/>
                    <a:gd name="T3" fmla="*/ 4 h 35"/>
                    <a:gd name="T4" fmla="*/ 0 w 12"/>
                    <a:gd name="T5" fmla="*/ 5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0"/>
                      </a:moveTo>
                      <a:lnTo>
                        <a:pt x="1" y="26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6" name="Line 71"/>
                <p:cNvSpPr>
                  <a:spLocks noChangeShapeType="1"/>
                </p:cNvSpPr>
                <p:nvPr/>
              </p:nvSpPr>
              <p:spPr bwMode="auto">
                <a:xfrm>
                  <a:off x="1189" y="3253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7" name="Freeform 72"/>
                <p:cNvSpPr>
                  <a:spLocks/>
                </p:cNvSpPr>
                <p:nvPr/>
              </p:nvSpPr>
              <p:spPr bwMode="auto">
                <a:xfrm>
                  <a:off x="1189" y="3261"/>
                  <a:ext cx="2" cy="4"/>
                </a:xfrm>
                <a:custGeom>
                  <a:avLst/>
                  <a:gdLst>
                    <a:gd name="T0" fmla="*/ 0 w 12"/>
                    <a:gd name="T1" fmla="*/ 0 h 35"/>
                    <a:gd name="T2" fmla="*/ 1 w 12"/>
                    <a:gd name="T3" fmla="*/ 3 h 35"/>
                    <a:gd name="T4" fmla="*/ 2 w 12"/>
                    <a:gd name="T5" fmla="*/ 4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2" y="3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8" name="Line 73"/>
                <p:cNvSpPr>
                  <a:spLocks noChangeShapeType="1"/>
                </p:cNvSpPr>
                <p:nvPr/>
              </p:nvSpPr>
              <p:spPr bwMode="auto">
                <a:xfrm>
                  <a:off x="1191" y="32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69" name="Freeform 74"/>
                <p:cNvSpPr>
                  <a:spLocks/>
                </p:cNvSpPr>
                <p:nvPr/>
              </p:nvSpPr>
              <p:spPr bwMode="auto">
                <a:xfrm>
                  <a:off x="1200" y="3273"/>
                  <a:ext cx="3" cy="2"/>
                </a:xfrm>
                <a:custGeom>
                  <a:avLst/>
                  <a:gdLst>
                    <a:gd name="T0" fmla="*/ 0 w 26"/>
                    <a:gd name="T1" fmla="*/ 2 h 17"/>
                    <a:gd name="T2" fmla="*/ 1 w 26"/>
                    <a:gd name="T3" fmla="*/ 2 h 17"/>
                    <a:gd name="T4" fmla="*/ 2 w 26"/>
                    <a:gd name="T5" fmla="*/ 2 h 17"/>
                    <a:gd name="T6" fmla="*/ 2 w 26"/>
                    <a:gd name="T7" fmla="*/ 1 h 17"/>
                    <a:gd name="T8" fmla="*/ 3 w 26"/>
                    <a:gd name="T9" fmla="*/ 1 h 17"/>
                    <a:gd name="T10" fmla="*/ 3 w 26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0" y="14"/>
                      </a:moveTo>
                      <a:lnTo>
                        <a:pt x="7" y="17"/>
                      </a:lnTo>
                      <a:lnTo>
                        <a:pt x="14" y="16"/>
                      </a:lnTo>
                      <a:lnTo>
                        <a:pt x="21" y="12"/>
                      </a:lnTo>
                      <a:lnTo>
                        <a:pt x="25" y="6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0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03" y="3266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1" name="Freeform 76"/>
                <p:cNvSpPr>
                  <a:spLocks/>
                </p:cNvSpPr>
                <p:nvPr/>
              </p:nvSpPr>
              <p:spPr bwMode="auto">
                <a:xfrm>
                  <a:off x="1203" y="3264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2" name="Line 77"/>
                <p:cNvSpPr>
                  <a:spLocks noChangeShapeType="1"/>
                </p:cNvSpPr>
                <p:nvPr/>
              </p:nvSpPr>
              <p:spPr bwMode="auto">
                <a:xfrm>
                  <a:off x="1205" y="3264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3" name="Freeform 78"/>
                <p:cNvSpPr>
                  <a:spLocks/>
                </p:cNvSpPr>
                <p:nvPr/>
              </p:nvSpPr>
              <p:spPr bwMode="auto">
                <a:xfrm>
                  <a:off x="1209" y="3264"/>
                  <a:ext cx="3" cy="3"/>
                </a:xfrm>
                <a:custGeom>
                  <a:avLst/>
                  <a:gdLst>
                    <a:gd name="T0" fmla="*/ 0 w 22"/>
                    <a:gd name="T1" fmla="*/ 0 h 22"/>
                    <a:gd name="T2" fmla="*/ 2 w 22"/>
                    <a:gd name="T3" fmla="*/ 1 h 22"/>
                    <a:gd name="T4" fmla="*/ 3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4" name="Line 79"/>
                <p:cNvSpPr>
                  <a:spLocks noChangeShapeType="1"/>
                </p:cNvSpPr>
                <p:nvPr/>
              </p:nvSpPr>
              <p:spPr bwMode="auto">
                <a:xfrm>
                  <a:off x="1212" y="3267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5" name="Freeform 80"/>
                <p:cNvSpPr>
                  <a:spLocks/>
                </p:cNvSpPr>
                <p:nvPr/>
              </p:nvSpPr>
              <p:spPr bwMode="auto">
                <a:xfrm>
                  <a:off x="1204" y="3286"/>
                  <a:ext cx="8" cy="7"/>
                </a:xfrm>
                <a:custGeom>
                  <a:avLst/>
                  <a:gdLst>
                    <a:gd name="T0" fmla="*/ 8 w 58"/>
                    <a:gd name="T1" fmla="*/ 0 h 59"/>
                    <a:gd name="T2" fmla="*/ 6 w 58"/>
                    <a:gd name="T3" fmla="*/ 5 h 59"/>
                    <a:gd name="T4" fmla="*/ 0 w 58"/>
                    <a:gd name="T5" fmla="*/ 7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9">
                      <a:moveTo>
                        <a:pt x="58" y="0"/>
                      </a:moveTo>
                      <a:lnTo>
                        <a:pt x="41" y="42"/>
                      </a:lnTo>
                      <a:lnTo>
                        <a:pt x="0" y="59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6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185" y="3293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7" name="Freeform 82"/>
                <p:cNvSpPr>
                  <a:spLocks/>
                </p:cNvSpPr>
                <p:nvPr/>
              </p:nvSpPr>
              <p:spPr bwMode="auto">
                <a:xfrm>
                  <a:off x="1182" y="3291"/>
                  <a:ext cx="3" cy="2"/>
                </a:xfrm>
                <a:custGeom>
                  <a:avLst/>
                  <a:gdLst>
                    <a:gd name="T0" fmla="*/ 3 w 22"/>
                    <a:gd name="T1" fmla="*/ 2 h 22"/>
                    <a:gd name="T2" fmla="*/ 1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6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8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182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79" name="Freeform 84"/>
                <p:cNvSpPr>
                  <a:spLocks/>
                </p:cNvSpPr>
                <p:nvPr/>
              </p:nvSpPr>
              <p:spPr bwMode="auto">
                <a:xfrm>
                  <a:off x="1182" y="3285"/>
                  <a:ext cx="2" cy="2"/>
                </a:xfrm>
                <a:custGeom>
                  <a:avLst/>
                  <a:gdLst>
                    <a:gd name="T0" fmla="*/ 0 w 14"/>
                    <a:gd name="T1" fmla="*/ 2 h 15"/>
                    <a:gd name="T2" fmla="*/ 1 w 14"/>
                    <a:gd name="T3" fmla="*/ 1 h 15"/>
                    <a:gd name="T4" fmla="*/ 2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0" name="Line 85"/>
                <p:cNvSpPr>
                  <a:spLocks noChangeShapeType="1"/>
                </p:cNvSpPr>
                <p:nvPr/>
              </p:nvSpPr>
              <p:spPr bwMode="auto">
                <a:xfrm>
                  <a:off x="1184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1" name="Freeform 86"/>
                <p:cNvSpPr>
                  <a:spLocks/>
                </p:cNvSpPr>
                <p:nvPr/>
              </p:nvSpPr>
              <p:spPr bwMode="auto">
                <a:xfrm>
                  <a:off x="1191" y="3283"/>
                  <a:ext cx="2" cy="2"/>
                </a:xfrm>
                <a:custGeom>
                  <a:avLst/>
                  <a:gdLst>
                    <a:gd name="T0" fmla="*/ 0 w 16"/>
                    <a:gd name="T1" fmla="*/ 2 h 15"/>
                    <a:gd name="T2" fmla="*/ 1 w 16"/>
                    <a:gd name="T3" fmla="*/ 2 h 15"/>
                    <a:gd name="T4" fmla="*/ 2 w 16"/>
                    <a:gd name="T5" fmla="*/ 1 h 15"/>
                    <a:gd name="T6" fmla="*/ 2 w 16"/>
                    <a:gd name="T7" fmla="*/ 0 h 15"/>
                    <a:gd name="T8" fmla="*/ 2 w 16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5">
                      <a:moveTo>
                        <a:pt x="0" y="15"/>
                      </a:moveTo>
                      <a:lnTo>
                        <a:pt x="8" y="14"/>
                      </a:lnTo>
                      <a:lnTo>
                        <a:pt x="13" y="9"/>
                      </a:lnTo>
                      <a:lnTo>
                        <a:pt x="16" y="2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2" name="Freeform 87"/>
                <p:cNvSpPr>
                  <a:spLocks/>
                </p:cNvSpPr>
                <p:nvPr/>
              </p:nvSpPr>
              <p:spPr bwMode="auto">
                <a:xfrm>
                  <a:off x="1193" y="3282"/>
                  <a:ext cx="0" cy="1"/>
                </a:xfrm>
                <a:custGeom>
                  <a:avLst/>
                  <a:gdLst>
                    <a:gd name="T0" fmla="*/ 1 w 3"/>
                    <a:gd name="T1" fmla="*/ 1 h 10"/>
                    <a:gd name="T2" fmla="*/ 1 w 3"/>
                    <a:gd name="T3" fmla="*/ 0 h 10"/>
                    <a:gd name="T4" fmla="*/ 0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3" y="10"/>
                      </a:moveTo>
                      <a:lnTo>
                        <a:pt x="2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3" name="Line 88"/>
                <p:cNvSpPr>
                  <a:spLocks noChangeShapeType="1"/>
                </p:cNvSpPr>
                <p:nvPr/>
              </p:nvSpPr>
              <p:spPr bwMode="auto">
                <a:xfrm flipH="1" flipV="1">
                  <a:off x="1183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4" name="Freeform 89"/>
                <p:cNvSpPr>
                  <a:spLocks/>
                </p:cNvSpPr>
                <p:nvPr/>
              </p:nvSpPr>
              <p:spPr bwMode="auto">
                <a:xfrm>
                  <a:off x="1179" y="3271"/>
                  <a:ext cx="4" cy="1"/>
                </a:xfrm>
                <a:custGeom>
                  <a:avLst/>
                  <a:gdLst>
                    <a:gd name="T0" fmla="*/ 4 w 36"/>
                    <a:gd name="T1" fmla="*/ 1 h 12"/>
                    <a:gd name="T2" fmla="*/ 1 w 36"/>
                    <a:gd name="T3" fmla="*/ 0 h 12"/>
                    <a:gd name="T4" fmla="*/ 0 w 36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36" y="12"/>
                      </a:moveTo>
                      <a:lnTo>
                        <a:pt x="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5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1171" y="3271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6" name="Freeform 91"/>
                <p:cNvSpPr>
                  <a:spLocks/>
                </p:cNvSpPr>
                <p:nvPr/>
              </p:nvSpPr>
              <p:spPr bwMode="auto">
                <a:xfrm>
                  <a:off x="1167" y="3271"/>
                  <a:ext cx="4" cy="1"/>
                </a:xfrm>
                <a:custGeom>
                  <a:avLst/>
                  <a:gdLst>
                    <a:gd name="T0" fmla="*/ 4 w 34"/>
                    <a:gd name="T1" fmla="*/ 0 h 12"/>
                    <a:gd name="T2" fmla="*/ 1 w 34"/>
                    <a:gd name="T3" fmla="*/ 1 h 12"/>
                    <a:gd name="T4" fmla="*/ 0 w 34"/>
                    <a:gd name="T5" fmla="*/ 1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34" y="0"/>
                      </a:moveTo>
                      <a:lnTo>
                        <a:pt x="7" y="7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7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1157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8" name="Freeform 93"/>
                <p:cNvSpPr>
                  <a:spLocks/>
                </p:cNvSpPr>
                <p:nvPr/>
              </p:nvSpPr>
              <p:spPr bwMode="auto">
                <a:xfrm>
                  <a:off x="1157" y="3282"/>
                  <a:ext cx="0" cy="1"/>
                </a:xfrm>
                <a:custGeom>
                  <a:avLst/>
                  <a:gdLst>
                    <a:gd name="T0" fmla="*/ 1 w 3"/>
                    <a:gd name="T1" fmla="*/ 0 h 10"/>
                    <a:gd name="T2" fmla="*/ 0 w 3"/>
                    <a:gd name="T3" fmla="*/ 1 h 10"/>
                    <a:gd name="T4" fmla="*/ 0 w 3"/>
                    <a:gd name="T5" fmla="*/ 1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3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89" name="Freeform 94"/>
                <p:cNvSpPr>
                  <a:spLocks/>
                </p:cNvSpPr>
                <p:nvPr/>
              </p:nvSpPr>
              <p:spPr bwMode="auto">
                <a:xfrm>
                  <a:off x="1157" y="3283"/>
                  <a:ext cx="2" cy="2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1 h 15"/>
                    <a:gd name="T4" fmla="*/ 1 w 15"/>
                    <a:gd name="T5" fmla="*/ 2 h 15"/>
                    <a:gd name="T6" fmla="*/ 1 w 15"/>
                    <a:gd name="T7" fmla="*/ 2 h 15"/>
                    <a:gd name="T8" fmla="*/ 2 w 15"/>
                    <a:gd name="T9" fmla="*/ 2 h 15"/>
                    <a:gd name="T10" fmla="*/ 2 w 15"/>
                    <a:gd name="T11" fmla="*/ 2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15">
                      <a:moveTo>
                        <a:pt x="0" y="0"/>
                      </a:moveTo>
                      <a:lnTo>
                        <a:pt x="1" y="7"/>
                      </a:lnTo>
                      <a:lnTo>
                        <a:pt x="6" y="12"/>
                      </a:lnTo>
                      <a:lnTo>
                        <a:pt x="9" y="14"/>
                      </a:lnTo>
                      <a:lnTo>
                        <a:pt x="13" y="15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0" name="Line 95"/>
                <p:cNvSpPr>
                  <a:spLocks noChangeShapeType="1"/>
                </p:cNvSpPr>
                <p:nvPr/>
              </p:nvSpPr>
              <p:spPr bwMode="auto">
                <a:xfrm>
                  <a:off x="1159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1" name="Freeform 96"/>
                <p:cNvSpPr>
                  <a:spLocks/>
                </p:cNvSpPr>
                <p:nvPr/>
              </p:nvSpPr>
              <p:spPr bwMode="auto">
                <a:xfrm>
                  <a:off x="1166" y="3285"/>
                  <a:ext cx="2" cy="2"/>
                </a:xfrm>
                <a:custGeom>
                  <a:avLst/>
                  <a:gdLst>
                    <a:gd name="T0" fmla="*/ 0 w 14"/>
                    <a:gd name="T1" fmla="*/ 0 h 15"/>
                    <a:gd name="T2" fmla="*/ 1 w 14"/>
                    <a:gd name="T3" fmla="*/ 1 h 15"/>
                    <a:gd name="T4" fmla="*/ 2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2" name="Line 97"/>
                <p:cNvSpPr>
                  <a:spLocks noChangeShapeType="1"/>
                </p:cNvSpPr>
                <p:nvPr/>
              </p:nvSpPr>
              <p:spPr bwMode="auto">
                <a:xfrm>
                  <a:off x="1168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3" name="Freeform 98"/>
                <p:cNvSpPr>
                  <a:spLocks/>
                </p:cNvSpPr>
                <p:nvPr/>
              </p:nvSpPr>
              <p:spPr bwMode="auto">
                <a:xfrm>
                  <a:off x="1165" y="3291"/>
                  <a:ext cx="3" cy="2"/>
                </a:xfrm>
                <a:custGeom>
                  <a:avLst/>
                  <a:gdLst>
                    <a:gd name="T0" fmla="*/ 3 w 22"/>
                    <a:gd name="T1" fmla="*/ 0 h 22"/>
                    <a:gd name="T2" fmla="*/ 2 w 22"/>
                    <a:gd name="T3" fmla="*/ 1 h 22"/>
                    <a:gd name="T4" fmla="*/ 0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16" y="1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4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112" y="3293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5" name="Freeform 100"/>
                <p:cNvSpPr>
                  <a:spLocks/>
                </p:cNvSpPr>
                <p:nvPr/>
              </p:nvSpPr>
              <p:spPr bwMode="auto">
                <a:xfrm>
                  <a:off x="1109" y="3291"/>
                  <a:ext cx="3" cy="2"/>
                </a:xfrm>
                <a:custGeom>
                  <a:avLst/>
                  <a:gdLst>
                    <a:gd name="T0" fmla="*/ 3 w 22"/>
                    <a:gd name="T1" fmla="*/ 2 h 22"/>
                    <a:gd name="T2" fmla="*/ 1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7" y="1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6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109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7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160" y="3262"/>
                  <a:ext cx="1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8" name="Line 103"/>
                <p:cNvSpPr>
                  <a:spLocks noChangeShapeType="1"/>
                </p:cNvSpPr>
                <p:nvPr/>
              </p:nvSpPr>
              <p:spPr bwMode="auto">
                <a:xfrm>
                  <a:off x="1161" y="3249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499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1161" y="3242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0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1168" y="3242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1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1181" y="3241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2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183" y="3230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3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1194" y="3220"/>
                  <a:ext cx="4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4" name="Line 109"/>
                <p:cNvSpPr>
                  <a:spLocks noChangeShapeType="1"/>
                </p:cNvSpPr>
                <p:nvPr/>
              </p:nvSpPr>
              <p:spPr bwMode="auto">
                <a:xfrm>
                  <a:off x="1194" y="3209"/>
                  <a:ext cx="4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5" name="Line 110"/>
                <p:cNvSpPr>
                  <a:spLocks noChangeShapeType="1"/>
                </p:cNvSpPr>
                <p:nvPr/>
              </p:nvSpPr>
              <p:spPr bwMode="auto">
                <a:xfrm>
                  <a:off x="1183" y="3198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6" name="Line 111"/>
                <p:cNvSpPr>
                  <a:spLocks noChangeShapeType="1"/>
                </p:cNvSpPr>
                <p:nvPr/>
              </p:nvSpPr>
              <p:spPr bwMode="auto">
                <a:xfrm>
                  <a:off x="1181" y="3197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7" name="Line 112"/>
                <p:cNvSpPr>
                  <a:spLocks noChangeShapeType="1"/>
                </p:cNvSpPr>
                <p:nvPr/>
              </p:nvSpPr>
              <p:spPr bwMode="auto">
                <a:xfrm>
                  <a:off x="1168" y="3197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8" name="Line 113"/>
                <p:cNvSpPr>
                  <a:spLocks noChangeShapeType="1"/>
                </p:cNvSpPr>
                <p:nvPr/>
              </p:nvSpPr>
              <p:spPr bwMode="auto">
                <a:xfrm>
                  <a:off x="1161" y="3190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09" name="Line 114"/>
                <p:cNvSpPr>
                  <a:spLocks noChangeShapeType="1"/>
                </p:cNvSpPr>
                <p:nvPr/>
              </p:nvSpPr>
              <p:spPr bwMode="auto">
                <a:xfrm>
                  <a:off x="1161" y="3177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0" name="Line 115"/>
                <p:cNvSpPr>
                  <a:spLocks noChangeShapeType="1"/>
                </p:cNvSpPr>
                <p:nvPr/>
              </p:nvSpPr>
              <p:spPr bwMode="auto">
                <a:xfrm>
                  <a:off x="1160" y="3175"/>
                  <a:ext cx="1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1" name="Line 116"/>
                <p:cNvSpPr>
                  <a:spLocks noChangeShapeType="1"/>
                </p:cNvSpPr>
                <p:nvPr/>
              </p:nvSpPr>
              <p:spPr bwMode="auto">
                <a:xfrm>
                  <a:off x="1149" y="3164"/>
                  <a:ext cx="1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2" name="Freeform 117"/>
                <p:cNvSpPr>
                  <a:spLocks/>
                </p:cNvSpPr>
                <p:nvPr/>
              </p:nvSpPr>
              <p:spPr bwMode="auto">
                <a:xfrm>
                  <a:off x="1128" y="3159"/>
                  <a:ext cx="21" cy="5"/>
                </a:xfrm>
                <a:custGeom>
                  <a:avLst/>
                  <a:gdLst>
                    <a:gd name="T0" fmla="*/ 0 w 167"/>
                    <a:gd name="T1" fmla="*/ 5 h 34"/>
                    <a:gd name="T2" fmla="*/ 11 w 167"/>
                    <a:gd name="T3" fmla="*/ 0 h 34"/>
                    <a:gd name="T4" fmla="*/ 21 w 167"/>
                    <a:gd name="T5" fmla="*/ 5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34">
                      <a:moveTo>
                        <a:pt x="0" y="34"/>
                      </a:moveTo>
                      <a:lnTo>
                        <a:pt x="84" y="0"/>
                      </a:lnTo>
                      <a:lnTo>
                        <a:pt x="167" y="3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3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1116" y="3164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4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1116" y="3175"/>
                  <a:ext cx="0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5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116" y="3177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6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109" y="3190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7" name="Line 122"/>
                <p:cNvSpPr>
                  <a:spLocks noChangeShapeType="1"/>
                </p:cNvSpPr>
                <p:nvPr/>
              </p:nvSpPr>
              <p:spPr bwMode="auto">
                <a:xfrm>
                  <a:off x="1096" y="3197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8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94" y="3197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19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1082" y="3198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0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078" y="3209"/>
                  <a:ext cx="4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1" name="Line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1078" y="3220"/>
                  <a:ext cx="4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2" name="Line 127"/>
                <p:cNvSpPr>
                  <a:spLocks noChangeShapeType="1"/>
                </p:cNvSpPr>
                <p:nvPr/>
              </p:nvSpPr>
              <p:spPr bwMode="auto">
                <a:xfrm flipH="1" flipV="1">
                  <a:off x="1082" y="3230"/>
                  <a:ext cx="12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3" name="Line 128"/>
                <p:cNvSpPr>
                  <a:spLocks noChangeShapeType="1"/>
                </p:cNvSpPr>
                <p:nvPr/>
              </p:nvSpPr>
              <p:spPr bwMode="auto">
                <a:xfrm flipH="1" flipV="1">
                  <a:off x="1094" y="3241"/>
                  <a:ext cx="2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4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1096" y="3242"/>
                  <a:ext cx="1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5" name="Line 130"/>
                <p:cNvSpPr>
                  <a:spLocks noChangeShapeType="1"/>
                </p:cNvSpPr>
                <p:nvPr/>
              </p:nvSpPr>
              <p:spPr bwMode="auto">
                <a:xfrm flipH="1" flipV="1">
                  <a:off x="1109" y="3242"/>
                  <a:ext cx="7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6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1116" y="3249"/>
                  <a:ext cx="0" cy="1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7" name="Line 132"/>
                <p:cNvSpPr>
                  <a:spLocks noChangeShapeType="1"/>
                </p:cNvSpPr>
                <p:nvPr/>
              </p:nvSpPr>
              <p:spPr bwMode="auto">
                <a:xfrm flipH="1" flipV="1">
                  <a:off x="1116" y="3262"/>
                  <a:ext cx="0" cy="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8" name="Line 133"/>
                <p:cNvSpPr>
                  <a:spLocks noChangeShapeType="1"/>
                </p:cNvSpPr>
                <p:nvPr/>
              </p:nvSpPr>
              <p:spPr bwMode="auto">
                <a:xfrm flipH="1" flipV="1">
                  <a:off x="1116" y="3264"/>
                  <a:ext cx="12" cy="1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29" name="Freeform 134"/>
                <p:cNvSpPr>
                  <a:spLocks/>
                </p:cNvSpPr>
                <p:nvPr/>
              </p:nvSpPr>
              <p:spPr bwMode="auto">
                <a:xfrm>
                  <a:off x="1128" y="3276"/>
                  <a:ext cx="21" cy="4"/>
                </a:xfrm>
                <a:custGeom>
                  <a:avLst/>
                  <a:gdLst>
                    <a:gd name="T0" fmla="*/ 21 w 167"/>
                    <a:gd name="T1" fmla="*/ 0 h 34"/>
                    <a:gd name="T2" fmla="*/ 11 w 167"/>
                    <a:gd name="T3" fmla="*/ 4 h 34"/>
                    <a:gd name="T4" fmla="*/ 0 w 167"/>
                    <a:gd name="T5" fmla="*/ 0 h 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34">
                      <a:moveTo>
                        <a:pt x="167" y="0"/>
                      </a:moveTo>
                      <a:lnTo>
                        <a:pt x="84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0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1149" y="3264"/>
                  <a:ext cx="11" cy="1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1" name="Freeform 136"/>
                <p:cNvSpPr>
                  <a:spLocks/>
                </p:cNvSpPr>
                <p:nvPr/>
              </p:nvSpPr>
              <p:spPr bwMode="auto">
                <a:xfrm>
                  <a:off x="1095" y="3177"/>
                  <a:ext cx="13" cy="6"/>
                </a:xfrm>
                <a:custGeom>
                  <a:avLst/>
                  <a:gdLst>
                    <a:gd name="T0" fmla="*/ 0 w 101"/>
                    <a:gd name="T1" fmla="*/ 6 h 50"/>
                    <a:gd name="T2" fmla="*/ 2 w 101"/>
                    <a:gd name="T3" fmla="*/ 2 h 50"/>
                    <a:gd name="T4" fmla="*/ 7 w 101"/>
                    <a:gd name="T5" fmla="*/ 0 h 50"/>
                    <a:gd name="T6" fmla="*/ 11 w 101"/>
                    <a:gd name="T7" fmla="*/ 2 h 50"/>
                    <a:gd name="T8" fmla="*/ 13 w 101"/>
                    <a:gd name="T9" fmla="*/ 6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0" y="50"/>
                      </a:moveTo>
                      <a:lnTo>
                        <a:pt x="16" y="15"/>
                      </a:lnTo>
                      <a:lnTo>
                        <a:pt x="51" y="0"/>
                      </a:lnTo>
                      <a:lnTo>
                        <a:pt x="86" y="15"/>
                      </a:lnTo>
                      <a:lnTo>
                        <a:pt x="101" y="5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2" name="Freeform 137"/>
                <p:cNvSpPr>
                  <a:spLocks/>
                </p:cNvSpPr>
                <p:nvPr/>
              </p:nvSpPr>
              <p:spPr bwMode="auto">
                <a:xfrm>
                  <a:off x="1095" y="3183"/>
                  <a:ext cx="13" cy="6"/>
                </a:xfrm>
                <a:custGeom>
                  <a:avLst/>
                  <a:gdLst>
                    <a:gd name="T0" fmla="*/ 13 w 101"/>
                    <a:gd name="T1" fmla="*/ 0 h 50"/>
                    <a:gd name="T2" fmla="*/ 11 w 101"/>
                    <a:gd name="T3" fmla="*/ 4 h 50"/>
                    <a:gd name="T4" fmla="*/ 7 w 101"/>
                    <a:gd name="T5" fmla="*/ 6 h 50"/>
                    <a:gd name="T6" fmla="*/ 2 w 101"/>
                    <a:gd name="T7" fmla="*/ 4 h 50"/>
                    <a:gd name="T8" fmla="*/ 0 w 10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101" y="0"/>
                      </a:moveTo>
                      <a:lnTo>
                        <a:pt x="86" y="35"/>
                      </a:lnTo>
                      <a:lnTo>
                        <a:pt x="51" y="50"/>
                      </a:lnTo>
                      <a:lnTo>
                        <a:pt x="16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3" name="Freeform 138"/>
                <p:cNvSpPr>
                  <a:spLocks/>
                </p:cNvSpPr>
                <p:nvPr/>
              </p:nvSpPr>
              <p:spPr bwMode="auto">
                <a:xfrm>
                  <a:off x="1169" y="3177"/>
                  <a:ext cx="12" cy="6"/>
                </a:xfrm>
                <a:custGeom>
                  <a:avLst/>
                  <a:gdLst>
                    <a:gd name="T0" fmla="*/ 0 w 99"/>
                    <a:gd name="T1" fmla="*/ 6 h 50"/>
                    <a:gd name="T2" fmla="*/ 2 w 99"/>
                    <a:gd name="T3" fmla="*/ 2 h 50"/>
                    <a:gd name="T4" fmla="*/ 6 w 99"/>
                    <a:gd name="T5" fmla="*/ 0 h 50"/>
                    <a:gd name="T6" fmla="*/ 10 w 99"/>
                    <a:gd name="T7" fmla="*/ 2 h 50"/>
                    <a:gd name="T8" fmla="*/ 12 w 99"/>
                    <a:gd name="T9" fmla="*/ 6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0" y="50"/>
                      </a:moveTo>
                      <a:lnTo>
                        <a:pt x="14" y="15"/>
                      </a:lnTo>
                      <a:lnTo>
                        <a:pt x="49" y="0"/>
                      </a:lnTo>
                      <a:lnTo>
                        <a:pt x="85" y="15"/>
                      </a:lnTo>
                      <a:lnTo>
                        <a:pt x="99" y="5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4" name="Freeform 139"/>
                <p:cNvSpPr>
                  <a:spLocks/>
                </p:cNvSpPr>
                <p:nvPr/>
              </p:nvSpPr>
              <p:spPr bwMode="auto">
                <a:xfrm>
                  <a:off x="1169" y="3183"/>
                  <a:ext cx="12" cy="6"/>
                </a:xfrm>
                <a:custGeom>
                  <a:avLst/>
                  <a:gdLst>
                    <a:gd name="T0" fmla="*/ 12 w 99"/>
                    <a:gd name="T1" fmla="*/ 0 h 50"/>
                    <a:gd name="T2" fmla="*/ 10 w 99"/>
                    <a:gd name="T3" fmla="*/ 4 h 50"/>
                    <a:gd name="T4" fmla="*/ 6 w 99"/>
                    <a:gd name="T5" fmla="*/ 6 h 50"/>
                    <a:gd name="T6" fmla="*/ 2 w 99"/>
                    <a:gd name="T7" fmla="*/ 4 h 50"/>
                    <a:gd name="T8" fmla="*/ 0 w 99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99" y="0"/>
                      </a:moveTo>
                      <a:lnTo>
                        <a:pt x="85" y="35"/>
                      </a:lnTo>
                      <a:lnTo>
                        <a:pt x="49" y="50"/>
                      </a:lnTo>
                      <a:lnTo>
                        <a:pt x="14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5" name="Freeform 140"/>
                <p:cNvSpPr>
                  <a:spLocks/>
                </p:cNvSpPr>
                <p:nvPr/>
              </p:nvSpPr>
              <p:spPr bwMode="auto">
                <a:xfrm>
                  <a:off x="1095" y="3250"/>
                  <a:ext cx="13" cy="7"/>
                </a:xfrm>
                <a:custGeom>
                  <a:avLst/>
                  <a:gdLst>
                    <a:gd name="T0" fmla="*/ 0 w 101"/>
                    <a:gd name="T1" fmla="*/ 7 h 51"/>
                    <a:gd name="T2" fmla="*/ 2 w 101"/>
                    <a:gd name="T3" fmla="*/ 2 h 51"/>
                    <a:gd name="T4" fmla="*/ 7 w 101"/>
                    <a:gd name="T5" fmla="*/ 0 h 51"/>
                    <a:gd name="T6" fmla="*/ 11 w 101"/>
                    <a:gd name="T7" fmla="*/ 2 h 51"/>
                    <a:gd name="T8" fmla="*/ 13 w 101"/>
                    <a:gd name="T9" fmla="*/ 7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1">
                      <a:moveTo>
                        <a:pt x="0" y="51"/>
                      </a:moveTo>
                      <a:lnTo>
                        <a:pt x="16" y="15"/>
                      </a:lnTo>
                      <a:lnTo>
                        <a:pt x="51" y="0"/>
                      </a:lnTo>
                      <a:lnTo>
                        <a:pt x="86" y="15"/>
                      </a:lnTo>
                      <a:lnTo>
                        <a:pt x="101" y="51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6" name="Freeform 141"/>
                <p:cNvSpPr>
                  <a:spLocks/>
                </p:cNvSpPr>
                <p:nvPr/>
              </p:nvSpPr>
              <p:spPr bwMode="auto">
                <a:xfrm>
                  <a:off x="1095" y="3257"/>
                  <a:ext cx="13" cy="6"/>
                </a:xfrm>
                <a:custGeom>
                  <a:avLst/>
                  <a:gdLst>
                    <a:gd name="T0" fmla="*/ 13 w 101"/>
                    <a:gd name="T1" fmla="*/ 0 h 50"/>
                    <a:gd name="T2" fmla="*/ 11 w 101"/>
                    <a:gd name="T3" fmla="*/ 4 h 50"/>
                    <a:gd name="T4" fmla="*/ 7 w 101"/>
                    <a:gd name="T5" fmla="*/ 6 h 50"/>
                    <a:gd name="T6" fmla="*/ 2 w 101"/>
                    <a:gd name="T7" fmla="*/ 4 h 50"/>
                    <a:gd name="T8" fmla="*/ 0 w 10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" h="50">
                      <a:moveTo>
                        <a:pt x="101" y="0"/>
                      </a:moveTo>
                      <a:lnTo>
                        <a:pt x="86" y="35"/>
                      </a:lnTo>
                      <a:lnTo>
                        <a:pt x="51" y="50"/>
                      </a:lnTo>
                      <a:lnTo>
                        <a:pt x="16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7" name="Freeform 142"/>
                <p:cNvSpPr>
                  <a:spLocks/>
                </p:cNvSpPr>
                <p:nvPr/>
              </p:nvSpPr>
              <p:spPr bwMode="auto">
                <a:xfrm>
                  <a:off x="1169" y="3250"/>
                  <a:ext cx="12" cy="7"/>
                </a:xfrm>
                <a:custGeom>
                  <a:avLst/>
                  <a:gdLst>
                    <a:gd name="T0" fmla="*/ 0 w 99"/>
                    <a:gd name="T1" fmla="*/ 7 h 51"/>
                    <a:gd name="T2" fmla="*/ 2 w 99"/>
                    <a:gd name="T3" fmla="*/ 2 h 51"/>
                    <a:gd name="T4" fmla="*/ 6 w 99"/>
                    <a:gd name="T5" fmla="*/ 0 h 51"/>
                    <a:gd name="T6" fmla="*/ 10 w 99"/>
                    <a:gd name="T7" fmla="*/ 2 h 51"/>
                    <a:gd name="T8" fmla="*/ 12 w 99"/>
                    <a:gd name="T9" fmla="*/ 7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1">
                      <a:moveTo>
                        <a:pt x="0" y="51"/>
                      </a:moveTo>
                      <a:lnTo>
                        <a:pt x="14" y="15"/>
                      </a:lnTo>
                      <a:lnTo>
                        <a:pt x="49" y="0"/>
                      </a:lnTo>
                      <a:lnTo>
                        <a:pt x="85" y="15"/>
                      </a:lnTo>
                      <a:lnTo>
                        <a:pt x="99" y="51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8" name="Freeform 143"/>
                <p:cNvSpPr>
                  <a:spLocks/>
                </p:cNvSpPr>
                <p:nvPr/>
              </p:nvSpPr>
              <p:spPr bwMode="auto">
                <a:xfrm>
                  <a:off x="1169" y="3257"/>
                  <a:ext cx="12" cy="6"/>
                </a:xfrm>
                <a:custGeom>
                  <a:avLst/>
                  <a:gdLst>
                    <a:gd name="T0" fmla="*/ 12 w 99"/>
                    <a:gd name="T1" fmla="*/ 0 h 50"/>
                    <a:gd name="T2" fmla="*/ 10 w 99"/>
                    <a:gd name="T3" fmla="*/ 4 h 50"/>
                    <a:gd name="T4" fmla="*/ 6 w 99"/>
                    <a:gd name="T5" fmla="*/ 6 h 50"/>
                    <a:gd name="T6" fmla="*/ 2 w 99"/>
                    <a:gd name="T7" fmla="*/ 4 h 50"/>
                    <a:gd name="T8" fmla="*/ 0 w 99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50">
                      <a:moveTo>
                        <a:pt x="99" y="0"/>
                      </a:moveTo>
                      <a:lnTo>
                        <a:pt x="85" y="35"/>
                      </a:lnTo>
                      <a:lnTo>
                        <a:pt x="49" y="50"/>
                      </a:lnTo>
                      <a:lnTo>
                        <a:pt x="14" y="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39" name="Line 144"/>
                <p:cNvSpPr>
                  <a:spLocks noChangeShapeType="1"/>
                </p:cNvSpPr>
                <p:nvPr/>
              </p:nvSpPr>
              <p:spPr bwMode="auto">
                <a:xfrm>
                  <a:off x="1109" y="3291"/>
                  <a:ext cx="0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0" name="Line 145"/>
                <p:cNvSpPr>
                  <a:spLocks noChangeShapeType="1"/>
                </p:cNvSpPr>
                <p:nvPr/>
              </p:nvSpPr>
              <p:spPr bwMode="auto">
                <a:xfrm>
                  <a:off x="1109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1" name="Freeform 146"/>
                <p:cNvSpPr>
                  <a:spLocks/>
                </p:cNvSpPr>
                <p:nvPr/>
              </p:nvSpPr>
              <p:spPr bwMode="auto">
                <a:xfrm>
                  <a:off x="1109" y="3291"/>
                  <a:ext cx="3" cy="2"/>
                </a:xfrm>
                <a:custGeom>
                  <a:avLst/>
                  <a:gdLst>
                    <a:gd name="T0" fmla="*/ 0 w 22"/>
                    <a:gd name="T1" fmla="*/ 0 h 22"/>
                    <a:gd name="T2" fmla="*/ 1 w 22"/>
                    <a:gd name="T3" fmla="*/ 1 h 22"/>
                    <a:gd name="T4" fmla="*/ 3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7" y="1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2" name="Line 147"/>
                <p:cNvSpPr>
                  <a:spLocks noChangeShapeType="1"/>
                </p:cNvSpPr>
                <p:nvPr/>
              </p:nvSpPr>
              <p:spPr bwMode="auto">
                <a:xfrm>
                  <a:off x="1112" y="3293"/>
                  <a:ext cx="5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3" name="Freeform 148"/>
                <p:cNvSpPr>
                  <a:spLocks/>
                </p:cNvSpPr>
                <p:nvPr/>
              </p:nvSpPr>
              <p:spPr bwMode="auto">
                <a:xfrm>
                  <a:off x="1165" y="3291"/>
                  <a:ext cx="3" cy="2"/>
                </a:xfrm>
                <a:custGeom>
                  <a:avLst/>
                  <a:gdLst>
                    <a:gd name="T0" fmla="*/ 0 w 22"/>
                    <a:gd name="T1" fmla="*/ 2 h 22"/>
                    <a:gd name="T2" fmla="*/ 2 w 22"/>
                    <a:gd name="T3" fmla="*/ 1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4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168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5" name="Freeform 150"/>
                <p:cNvSpPr>
                  <a:spLocks/>
                </p:cNvSpPr>
                <p:nvPr/>
              </p:nvSpPr>
              <p:spPr bwMode="auto">
                <a:xfrm>
                  <a:off x="1166" y="3285"/>
                  <a:ext cx="2" cy="2"/>
                </a:xfrm>
                <a:custGeom>
                  <a:avLst/>
                  <a:gdLst>
                    <a:gd name="T0" fmla="*/ 2 w 14"/>
                    <a:gd name="T1" fmla="*/ 2 h 15"/>
                    <a:gd name="T2" fmla="*/ 1 w 14"/>
                    <a:gd name="T3" fmla="*/ 1 h 15"/>
                    <a:gd name="T4" fmla="*/ 0 w 14"/>
                    <a:gd name="T5" fmla="*/ 0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15"/>
                      </a:moveTo>
                      <a:lnTo>
                        <a:pt x="1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6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1159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7" name="Freeform 152"/>
                <p:cNvSpPr>
                  <a:spLocks/>
                </p:cNvSpPr>
                <p:nvPr/>
              </p:nvSpPr>
              <p:spPr bwMode="auto">
                <a:xfrm>
                  <a:off x="1157" y="3283"/>
                  <a:ext cx="2" cy="2"/>
                </a:xfrm>
                <a:custGeom>
                  <a:avLst/>
                  <a:gdLst>
                    <a:gd name="T0" fmla="*/ 2 w 15"/>
                    <a:gd name="T1" fmla="*/ 2 h 15"/>
                    <a:gd name="T2" fmla="*/ 1 w 15"/>
                    <a:gd name="T3" fmla="*/ 2 h 15"/>
                    <a:gd name="T4" fmla="*/ 0 w 15"/>
                    <a:gd name="T5" fmla="*/ 1 h 15"/>
                    <a:gd name="T6" fmla="*/ 0 w 15"/>
                    <a:gd name="T7" fmla="*/ 0 h 15"/>
                    <a:gd name="T8" fmla="*/ 0 w 15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5">
                      <a:moveTo>
                        <a:pt x="15" y="15"/>
                      </a:moveTo>
                      <a:lnTo>
                        <a:pt x="8" y="14"/>
                      </a:lnTo>
                      <a:lnTo>
                        <a:pt x="3" y="9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8" name="Freeform 153"/>
                <p:cNvSpPr>
                  <a:spLocks/>
                </p:cNvSpPr>
                <p:nvPr/>
              </p:nvSpPr>
              <p:spPr bwMode="auto">
                <a:xfrm>
                  <a:off x="1157" y="3282"/>
                  <a:ext cx="0" cy="1"/>
                </a:xfrm>
                <a:custGeom>
                  <a:avLst/>
                  <a:gdLst>
                    <a:gd name="T0" fmla="*/ 0 w 3"/>
                    <a:gd name="T1" fmla="*/ 1 h 10"/>
                    <a:gd name="T2" fmla="*/ 0 w 3"/>
                    <a:gd name="T3" fmla="*/ 0 h 10"/>
                    <a:gd name="T4" fmla="*/ 1 w 3"/>
                    <a:gd name="T5" fmla="*/ 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10"/>
                      </a:moveTo>
                      <a:lnTo>
                        <a:pt x="1" y="4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49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1157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0" name="Freeform 155"/>
                <p:cNvSpPr>
                  <a:spLocks/>
                </p:cNvSpPr>
                <p:nvPr/>
              </p:nvSpPr>
              <p:spPr bwMode="auto">
                <a:xfrm>
                  <a:off x="1167" y="3271"/>
                  <a:ext cx="4" cy="1"/>
                </a:xfrm>
                <a:custGeom>
                  <a:avLst/>
                  <a:gdLst>
                    <a:gd name="T0" fmla="*/ 0 w 34"/>
                    <a:gd name="T1" fmla="*/ 1 h 12"/>
                    <a:gd name="T2" fmla="*/ 3 w 34"/>
                    <a:gd name="T3" fmla="*/ 0 h 12"/>
                    <a:gd name="T4" fmla="*/ 4 w 34"/>
                    <a:gd name="T5" fmla="*/ 0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2">
                      <a:moveTo>
                        <a:pt x="0" y="12"/>
                      </a:moveTo>
                      <a:lnTo>
                        <a:pt x="26" y="1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1" name="Line 156"/>
                <p:cNvSpPr>
                  <a:spLocks noChangeShapeType="1"/>
                </p:cNvSpPr>
                <p:nvPr/>
              </p:nvSpPr>
              <p:spPr bwMode="auto">
                <a:xfrm>
                  <a:off x="1171" y="3271"/>
                  <a:ext cx="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2" name="Freeform 157"/>
                <p:cNvSpPr>
                  <a:spLocks/>
                </p:cNvSpPr>
                <p:nvPr/>
              </p:nvSpPr>
              <p:spPr bwMode="auto">
                <a:xfrm>
                  <a:off x="1179" y="3271"/>
                  <a:ext cx="4" cy="1"/>
                </a:xfrm>
                <a:custGeom>
                  <a:avLst/>
                  <a:gdLst>
                    <a:gd name="T0" fmla="*/ 0 w 36"/>
                    <a:gd name="T1" fmla="*/ 0 h 12"/>
                    <a:gd name="T2" fmla="*/ 3 w 36"/>
                    <a:gd name="T3" fmla="*/ 1 h 12"/>
                    <a:gd name="T4" fmla="*/ 4 w 36"/>
                    <a:gd name="T5" fmla="*/ 1 h 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2">
                      <a:moveTo>
                        <a:pt x="0" y="0"/>
                      </a:moveTo>
                      <a:lnTo>
                        <a:pt x="29" y="7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3" name="Line 158"/>
                <p:cNvSpPr>
                  <a:spLocks noChangeShapeType="1"/>
                </p:cNvSpPr>
                <p:nvPr/>
              </p:nvSpPr>
              <p:spPr bwMode="auto">
                <a:xfrm>
                  <a:off x="1183" y="3272"/>
                  <a:ext cx="10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4" name="Freeform 159"/>
                <p:cNvSpPr>
                  <a:spLocks/>
                </p:cNvSpPr>
                <p:nvPr/>
              </p:nvSpPr>
              <p:spPr bwMode="auto">
                <a:xfrm>
                  <a:off x="1193" y="3282"/>
                  <a:ext cx="0" cy="1"/>
                </a:xfrm>
                <a:custGeom>
                  <a:avLst/>
                  <a:gdLst>
                    <a:gd name="T0" fmla="*/ 0 w 3"/>
                    <a:gd name="T1" fmla="*/ 0 h 10"/>
                    <a:gd name="T2" fmla="*/ 1 w 3"/>
                    <a:gd name="T3" fmla="*/ 1 h 10"/>
                    <a:gd name="T4" fmla="*/ 1 w 3"/>
                    <a:gd name="T5" fmla="*/ 1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" h="10">
                      <a:moveTo>
                        <a:pt x="0" y="0"/>
                      </a:moveTo>
                      <a:lnTo>
                        <a:pt x="3" y="8"/>
                      </a:lnTo>
                      <a:lnTo>
                        <a:pt x="3" y="1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5" name="Freeform 160"/>
                <p:cNvSpPr>
                  <a:spLocks/>
                </p:cNvSpPr>
                <p:nvPr/>
              </p:nvSpPr>
              <p:spPr bwMode="auto">
                <a:xfrm>
                  <a:off x="1191" y="3283"/>
                  <a:ext cx="2" cy="2"/>
                </a:xfrm>
                <a:custGeom>
                  <a:avLst/>
                  <a:gdLst>
                    <a:gd name="T0" fmla="*/ 2 w 16"/>
                    <a:gd name="T1" fmla="*/ 0 h 15"/>
                    <a:gd name="T2" fmla="*/ 2 w 16"/>
                    <a:gd name="T3" fmla="*/ 1 h 15"/>
                    <a:gd name="T4" fmla="*/ 1 w 16"/>
                    <a:gd name="T5" fmla="*/ 2 h 15"/>
                    <a:gd name="T6" fmla="*/ 1 w 16"/>
                    <a:gd name="T7" fmla="*/ 2 h 15"/>
                    <a:gd name="T8" fmla="*/ 0 w 16"/>
                    <a:gd name="T9" fmla="*/ 2 h 15"/>
                    <a:gd name="T10" fmla="*/ 0 w 16"/>
                    <a:gd name="T11" fmla="*/ 2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5">
                      <a:moveTo>
                        <a:pt x="16" y="0"/>
                      </a:moveTo>
                      <a:lnTo>
                        <a:pt x="15" y="7"/>
                      </a:lnTo>
                      <a:lnTo>
                        <a:pt x="10" y="12"/>
                      </a:lnTo>
                      <a:lnTo>
                        <a:pt x="7" y="14"/>
                      </a:lnTo>
                      <a:lnTo>
                        <a:pt x="3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6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1184" y="3285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7" name="Freeform 162"/>
                <p:cNvSpPr>
                  <a:spLocks/>
                </p:cNvSpPr>
                <p:nvPr/>
              </p:nvSpPr>
              <p:spPr bwMode="auto">
                <a:xfrm>
                  <a:off x="1182" y="3285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8" name="Line 163"/>
                <p:cNvSpPr>
                  <a:spLocks noChangeShapeType="1"/>
                </p:cNvSpPr>
                <p:nvPr/>
              </p:nvSpPr>
              <p:spPr bwMode="auto">
                <a:xfrm>
                  <a:off x="1182" y="3287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59" name="Freeform 164"/>
                <p:cNvSpPr>
                  <a:spLocks/>
                </p:cNvSpPr>
                <p:nvPr/>
              </p:nvSpPr>
              <p:spPr bwMode="auto">
                <a:xfrm>
                  <a:off x="1182" y="3291"/>
                  <a:ext cx="3" cy="2"/>
                </a:xfrm>
                <a:custGeom>
                  <a:avLst/>
                  <a:gdLst>
                    <a:gd name="T0" fmla="*/ 0 w 22"/>
                    <a:gd name="T1" fmla="*/ 0 h 22"/>
                    <a:gd name="T2" fmla="*/ 1 w 22"/>
                    <a:gd name="T3" fmla="*/ 1 h 22"/>
                    <a:gd name="T4" fmla="*/ 3 w 22"/>
                    <a:gd name="T5" fmla="*/ 2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0"/>
                      </a:moveTo>
                      <a:lnTo>
                        <a:pt x="6" y="16"/>
                      </a:lnTo>
                      <a:lnTo>
                        <a:pt x="22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0" name="Line 165"/>
                <p:cNvSpPr>
                  <a:spLocks noChangeShapeType="1"/>
                </p:cNvSpPr>
                <p:nvPr/>
              </p:nvSpPr>
              <p:spPr bwMode="auto">
                <a:xfrm>
                  <a:off x="1185" y="3293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1" name="Freeform 166"/>
                <p:cNvSpPr>
                  <a:spLocks/>
                </p:cNvSpPr>
                <p:nvPr/>
              </p:nvSpPr>
              <p:spPr bwMode="auto">
                <a:xfrm>
                  <a:off x="1204" y="3286"/>
                  <a:ext cx="8" cy="7"/>
                </a:xfrm>
                <a:custGeom>
                  <a:avLst/>
                  <a:gdLst>
                    <a:gd name="T0" fmla="*/ 0 w 58"/>
                    <a:gd name="T1" fmla="*/ 7 h 59"/>
                    <a:gd name="T2" fmla="*/ 6 w 58"/>
                    <a:gd name="T3" fmla="*/ 5 h 59"/>
                    <a:gd name="T4" fmla="*/ 8 w 58"/>
                    <a:gd name="T5" fmla="*/ 0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9">
                      <a:moveTo>
                        <a:pt x="0" y="59"/>
                      </a:moveTo>
                      <a:lnTo>
                        <a:pt x="41" y="42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2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212" y="3267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3" name="Freeform 168"/>
                <p:cNvSpPr>
                  <a:spLocks/>
                </p:cNvSpPr>
                <p:nvPr/>
              </p:nvSpPr>
              <p:spPr bwMode="auto">
                <a:xfrm>
                  <a:off x="1209" y="3264"/>
                  <a:ext cx="3" cy="3"/>
                </a:xfrm>
                <a:custGeom>
                  <a:avLst/>
                  <a:gdLst>
                    <a:gd name="T0" fmla="*/ 3 w 22"/>
                    <a:gd name="T1" fmla="*/ 3 h 22"/>
                    <a:gd name="T2" fmla="*/ 2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16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4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1205" y="3264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5" name="Freeform 170"/>
                <p:cNvSpPr>
                  <a:spLocks/>
                </p:cNvSpPr>
                <p:nvPr/>
              </p:nvSpPr>
              <p:spPr bwMode="auto">
                <a:xfrm>
                  <a:off x="1203" y="3264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6" name="Line 171"/>
                <p:cNvSpPr>
                  <a:spLocks noChangeShapeType="1"/>
                </p:cNvSpPr>
                <p:nvPr/>
              </p:nvSpPr>
              <p:spPr bwMode="auto">
                <a:xfrm>
                  <a:off x="1203" y="3266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7" name="Freeform 172"/>
                <p:cNvSpPr>
                  <a:spLocks/>
                </p:cNvSpPr>
                <p:nvPr/>
              </p:nvSpPr>
              <p:spPr bwMode="auto">
                <a:xfrm>
                  <a:off x="1200" y="3273"/>
                  <a:ext cx="3" cy="2"/>
                </a:xfrm>
                <a:custGeom>
                  <a:avLst/>
                  <a:gdLst>
                    <a:gd name="T0" fmla="*/ 3 w 26"/>
                    <a:gd name="T1" fmla="*/ 0 h 17"/>
                    <a:gd name="T2" fmla="*/ 3 w 26"/>
                    <a:gd name="T3" fmla="*/ 1 h 17"/>
                    <a:gd name="T4" fmla="*/ 2 w 26"/>
                    <a:gd name="T5" fmla="*/ 2 h 17"/>
                    <a:gd name="T6" fmla="*/ 1 w 26"/>
                    <a:gd name="T7" fmla="*/ 2 h 17"/>
                    <a:gd name="T8" fmla="*/ 1 w 26"/>
                    <a:gd name="T9" fmla="*/ 2 h 17"/>
                    <a:gd name="T10" fmla="*/ 0 w 26"/>
                    <a:gd name="T11" fmla="*/ 2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26" y="0"/>
                      </a:moveTo>
                      <a:lnTo>
                        <a:pt x="24" y="8"/>
                      </a:lnTo>
                      <a:lnTo>
                        <a:pt x="19" y="14"/>
                      </a:lnTo>
                      <a:lnTo>
                        <a:pt x="12" y="17"/>
                      </a:lnTo>
                      <a:lnTo>
                        <a:pt x="5" y="16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8" name="Line 173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32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69" name="Freeform 174"/>
                <p:cNvSpPr>
                  <a:spLocks/>
                </p:cNvSpPr>
                <p:nvPr/>
              </p:nvSpPr>
              <p:spPr bwMode="auto">
                <a:xfrm>
                  <a:off x="1189" y="3261"/>
                  <a:ext cx="2" cy="4"/>
                </a:xfrm>
                <a:custGeom>
                  <a:avLst/>
                  <a:gdLst>
                    <a:gd name="T0" fmla="*/ 2 w 12"/>
                    <a:gd name="T1" fmla="*/ 4 h 35"/>
                    <a:gd name="T2" fmla="*/ 0 w 12"/>
                    <a:gd name="T3" fmla="*/ 1 h 35"/>
                    <a:gd name="T4" fmla="*/ 0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12" y="35"/>
                      </a:moveTo>
                      <a:lnTo>
                        <a:pt x="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0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189" y="3253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1" name="Freeform 176"/>
                <p:cNvSpPr>
                  <a:spLocks/>
                </p:cNvSpPr>
                <p:nvPr/>
              </p:nvSpPr>
              <p:spPr bwMode="auto">
                <a:xfrm>
                  <a:off x="1189" y="3248"/>
                  <a:ext cx="2" cy="5"/>
                </a:xfrm>
                <a:custGeom>
                  <a:avLst/>
                  <a:gdLst>
                    <a:gd name="T0" fmla="*/ 0 w 12"/>
                    <a:gd name="T1" fmla="*/ 5 h 35"/>
                    <a:gd name="T2" fmla="*/ 1 w 12"/>
                    <a:gd name="T3" fmla="*/ 1 h 35"/>
                    <a:gd name="T4" fmla="*/ 2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lnTo>
                        <a:pt x="7" y="7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2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191" y="3239"/>
                  <a:ext cx="9" cy="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3" name="Freeform 178"/>
                <p:cNvSpPr>
                  <a:spLocks/>
                </p:cNvSpPr>
                <p:nvPr/>
              </p:nvSpPr>
              <p:spPr bwMode="auto">
                <a:xfrm>
                  <a:off x="1200" y="3238"/>
                  <a:ext cx="3" cy="2"/>
                </a:xfrm>
                <a:custGeom>
                  <a:avLst/>
                  <a:gdLst>
                    <a:gd name="T0" fmla="*/ 0 w 26"/>
                    <a:gd name="T1" fmla="*/ 0 h 17"/>
                    <a:gd name="T2" fmla="*/ 1 w 26"/>
                    <a:gd name="T3" fmla="*/ 0 h 17"/>
                    <a:gd name="T4" fmla="*/ 2 w 26"/>
                    <a:gd name="T5" fmla="*/ 0 h 17"/>
                    <a:gd name="T6" fmla="*/ 2 w 26"/>
                    <a:gd name="T7" fmla="*/ 0 h 17"/>
                    <a:gd name="T8" fmla="*/ 3 w 26"/>
                    <a:gd name="T9" fmla="*/ 1 h 17"/>
                    <a:gd name="T10" fmla="*/ 3 w 26"/>
                    <a:gd name="T11" fmla="*/ 2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7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1" y="4"/>
                      </a:lnTo>
                      <a:lnTo>
                        <a:pt x="25" y="11"/>
                      </a:lnTo>
                      <a:lnTo>
                        <a:pt x="26" y="17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4" name="Line 179"/>
                <p:cNvSpPr>
                  <a:spLocks noChangeShapeType="1"/>
                </p:cNvSpPr>
                <p:nvPr/>
              </p:nvSpPr>
              <p:spPr bwMode="auto">
                <a:xfrm>
                  <a:off x="1203" y="3240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5" name="Freeform 180"/>
                <p:cNvSpPr>
                  <a:spLocks/>
                </p:cNvSpPr>
                <p:nvPr/>
              </p:nvSpPr>
              <p:spPr bwMode="auto">
                <a:xfrm>
                  <a:off x="1203" y="3247"/>
                  <a:ext cx="2" cy="2"/>
                </a:xfrm>
                <a:custGeom>
                  <a:avLst/>
                  <a:gdLst>
                    <a:gd name="T0" fmla="*/ 0 w 14"/>
                    <a:gd name="T1" fmla="*/ 0 h 15"/>
                    <a:gd name="T2" fmla="*/ 1 w 14"/>
                    <a:gd name="T3" fmla="*/ 1 h 15"/>
                    <a:gd name="T4" fmla="*/ 2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6" name="Line 181"/>
                <p:cNvSpPr>
                  <a:spLocks noChangeShapeType="1"/>
                </p:cNvSpPr>
                <p:nvPr/>
              </p:nvSpPr>
              <p:spPr bwMode="auto">
                <a:xfrm>
                  <a:off x="1205" y="3249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7" name="Freeform 182"/>
                <p:cNvSpPr>
                  <a:spLocks/>
                </p:cNvSpPr>
                <p:nvPr/>
              </p:nvSpPr>
              <p:spPr bwMode="auto">
                <a:xfrm>
                  <a:off x="1209" y="3246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2 w 22"/>
                    <a:gd name="T3" fmla="*/ 2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5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8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212" y="3193"/>
                  <a:ext cx="0" cy="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79" name="Freeform 184"/>
                <p:cNvSpPr>
                  <a:spLocks/>
                </p:cNvSpPr>
                <p:nvPr/>
              </p:nvSpPr>
              <p:spPr bwMode="auto">
                <a:xfrm>
                  <a:off x="1209" y="3190"/>
                  <a:ext cx="3" cy="3"/>
                </a:xfrm>
                <a:custGeom>
                  <a:avLst/>
                  <a:gdLst>
                    <a:gd name="T0" fmla="*/ 3 w 22"/>
                    <a:gd name="T1" fmla="*/ 3 h 22"/>
                    <a:gd name="T2" fmla="*/ 2 w 22"/>
                    <a:gd name="T3" fmla="*/ 1 h 22"/>
                    <a:gd name="T4" fmla="*/ 0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22"/>
                      </a:moveTo>
                      <a:lnTo>
                        <a:pt x="16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0" name="Line 185"/>
                <p:cNvSpPr>
                  <a:spLocks noChangeShapeType="1"/>
                </p:cNvSpPr>
                <p:nvPr/>
              </p:nvSpPr>
              <p:spPr bwMode="auto">
                <a:xfrm flipH="1">
                  <a:off x="1205" y="3190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1" name="Freeform 186"/>
                <p:cNvSpPr>
                  <a:spLocks/>
                </p:cNvSpPr>
                <p:nvPr/>
              </p:nvSpPr>
              <p:spPr bwMode="auto">
                <a:xfrm>
                  <a:off x="1203" y="3190"/>
                  <a:ext cx="2" cy="2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1 h 15"/>
                    <a:gd name="T4" fmla="*/ 0 w 14"/>
                    <a:gd name="T5" fmla="*/ 2 h 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5">
                      <a:moveTo>
                        <a:pt x="14" y="0"/>
                      </a:moveTo>
                      <a:lnTo>
                        <a:pt x="4" y="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2" name="Line 187"/>
                <p:cNvSpPr>
                  <a:spLocks noChangeShapeType="1"/>
                </p:cNvSpPr>
                <p:nvPr/>
              </p:nvSpPr>
              <p:spPr bwMode="auto">
                <a:xfrm>
                  <a:off x="1203" y="3192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3" name="Freeform 188"/>
                <p:cNvSpPr>
                  <a:spLocks/>
                </p:cNvSpPr>
                <p:nvPr/>
              </p:nvSpPr>
              <p:spPr bwMode="auto">
                <a:xfrm>
                  <a:off x="1200" y="3199"/>
                  <a:ext cx="3" cy="2"/>
                </a:xfrm>
                <a:custGeom>
                  <a:avLst/>
                  <a:gdLst>
                    <a:gd name="T0" fmla="*/ 3 w 26"/>
                    <a:gd name="T1" fmla="*/ 0 h 16"/>
                    <a:gd name="T2" fmla="*/ 3 w 26"/>
                    <a:gd name="T3" fmla="*/ 1 h 16"/>
                    <a:gd name="T4" fmla="*/ 2 w 26"/>
                    <a:gd name="T5" fmla="*/ 2 h 16"/>
                    <a:gd name="T6" fmla="*/ 1 w 26"/>
                    <a:gd name="T7" fmla="*/ 2 h 16"/>
                    <a:gd name="T8" fmla="*/ 1 w 26"/>
                    <a:gd name="T9" fmla="*/ 2 h 16"/>
                    <a:gd name="T10" fmla="*/ 0 w 2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26" y="0"/>
                      </a:moveTo>
                      <a:lnTo>
                        <a:pt x="24" y="7"/>
                      </a:lnTo>
                      <a:lnTo>
                        <a:pt x="19" y="13"/>
                      </a:lnTo>
                      <a:lnTo>
                        <a:pt x="12" y="16"/>
                      </a:lnTo>
                      <a:lnTo>
                        <a:pt x="5" y="15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4" name="Line 1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91" y="3191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5" name="Freeform 190"/>
                <p:cNvSpPr>
                  <a:spLocks/>
                </p:cNvSpPr>
                <p:nvPr/>
              </p:nvSpPr>
              <p:spPr bwMode="auto">
                <a:xfrm>
                  <a:off x="1189" y="3187"/>
                  <a:ext cx="2" cy="4"/>
                </a:xfrm>
                <a:custGeom>
                  <a:avLst/>
                  <a:gdLst>
                    <a:gd name="T0" fmla="*/ 2 w 12"/>
                    <a:gd name="T1" fmla="*/ 4 h 36"/>
                    <a:gd name="T2" fmla="*/ 0 w 12"/>
                    <a:gd name="T3" fmla="*/ 1 h 36"/>
                    <a:gd name="T4" fmla="*/ 0 w 12"/>
                    <a:gd name="T5" fmla="*/ 0 h 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12" y="36"/>
                      </a:moveTo>
                      <a:lnTo>
                        <a:pt x="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6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189" y="3179"/>
                  <a:ext cx="0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7" name="Freeform 192"/>
                <p:cNvSpPr>
                  <a:spLocks/>
                </p:cNvSpPr>
                <p:nvPr/>
              </p:nvSpPr>
              <p:spPr bwMode="auto">
                <a:xfrm>
                  <a:off x="1189" y="3175"/>
                  <a:ext cx="2" cy="4"/>
                </a:xfrm>
                <a:custGeom>
                  <a:avLst/>
                  <a:gdLst>
                    <a:gd name="T0" fmla="*/ 0 w 12"/>
                    <a:gd name="T1" fmla="*/ 4 h 35"/>
                    <a:gd name="T2" fmla="*/ 1 w 12"/>
                    <a:gd name="T3" fmla="*/ 1 h 35"/>
                    <a:gd name="T4" fmla="*/ 2 w 12"/>
                    <a:gd name="T5" fmla="*/ 0 h 3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35">
                      <a:moveTo>
                        <a:pt x="0" y="35"/>
                      </a:moveTo>
                      <a:lnTo>
                        <a:pt x="7" y="7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8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191" y="3165"/>
                  <a:ext cx="9" cy="1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89" name="Freeform 194"/>
                <p:cNvSpPr>
                  <a:spLocks/>
                </p:cNvSpPr>
                <p:nvPr/>
              </p:nvSpPr>
              <p:spPr bwMode="auto">
                <a:xfrm>
                  <a:off x="1200" y="3165"/>
                  <a:ext cx="3" cy="2"/>
                </a:xfrm>
                <a:custGeom>
                  <a:avLst/>
                  <a:gdLst>
                    <a:gd name="T0" fmla="*/ 0 w 26"/>
                    <a:gd name="T1" fmla="*/ 0 h 16"/>
                    <a:gd name="T2" fmla="*/ 1 w 26"/>
                    <a:gd name="T3" fmla="*/ 0 h 16"/>
                    <a:gd name="T4" fmla="*/ 2 w 26"/>
                    <a:gd name="T5" fmla="*/ 0 h 16"/>
                    <a:gd name="T6" fmla="*/ 2 w 26"/>
                    <a:gd name="T7" fmla="*/ 1 h 16"/>
                    <a:gd name="T8" fmla="*/ 3 w 26"/>
                    <a:gd name="T9" fmla="*/ 1 h 16"/>
                    <a:gd name="T10" fmla="*/ 3 w 2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" h="16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1" y="4"/>
                      </a:lnTo>
                      <a:lnTo>
                        <a:pt x="25" y="11"/>
                      </a:lnTo>
                      <a:lnTo>
                        <a:pt x="26" y="16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0" name="Line 195"/>
                <p:cNvSpPr>
                  <a:spLocks noChangeShapeType="1"/>
                </p:cNvSpPr>
                <p:nvPr/>
              </p:nvSpPr>
              <p:spPr bwMode="auto">
                <a:xfrm>
                  <a:off x="1203" y="3167"/>
                  <a:ext cx="0" cy="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1" name="Freeform 196"/>
                <p:cNvSpPr>
                  <a:spLocks/>
                </p:cNvSpPr>
                <p:nvPr/>
              </p:nvSpPr>
              <p:spPr bwMode="auto">
                <a:xfrm>
                  <a:off x="1203" y="3174"/>
                  <a:ext cx="2" cy="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 h 14"/>
                    <a:gd name="T4" fmla="*/ 2 w 14"/>
                    <a:gd name="T5" fmla="*/ 2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2" name="Line 197"/>
                <p:cNvSpPr>
                  <a:spLocks noChangeShapeType="1"/>
                </p:cNvSpPr>
                <p:nvPr/>
              </p:nvSpPr>
              <p:spPr bwMode="auto">
                <a:xfrm>
                  <a:off x="1205" y="3176"/>
                  <a:ext cx="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3" name="Freeform 198"/>
                <p:cNvSpPr>
                  <a:spLocks/>
                </p:cNvSpPr>
                <p:nvPr/>
              </p:nvSpPr>
              <p:spPr bwMode="auto">
                <a:xfrm>
                  <a:off x="1209" y="3173"/>
                  <a:ext cx="3" cy="3"/>
                </a:xfrm>
                <a:custGeom>
                  <a:avLst/>
                  <a:gdLst>
                    <a:gd name="T0" fmla="*/ 0 w 22"/>
                    <a:gd name="T1" fmla="*/ 3 h 22"/>
                    <a:gd name="T2" fmla="*/ 2 w 22"/>
                    <a:gd name="T3" fmla="*/ 2 h 22"/>
                    <a:gd name="T4" fmla="*/ 3 w 22"/>
                    <a:gd name="T5" fmla="*/ 0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0" y="22"/>
                      </a:moveTo>
                      <a:lnTo>
                        <a:pt x="16" y="1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4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212" y="3154"/>
                  <a:ext cx="0" cy="1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5" name="Freeform 200"/>
                <p:cNvSpPr>
                  <a:spLocks/>
                </p:cNvSpPr>
                <p:nvPr/>
              </p:nvSpPr>
              <p:spPr bwMode="auto">
                <a:xfrm>
                  <a:off x="1204" y="3146"/>
                  <a:ext cx="8" cy="8"/>
                </a:xfrm>
                <a:custGeom>
                  <a:avLst/>
                  <a:gdLst>
                    <a:gd name="T0" fmla="*/ 8 w 58"/>
                    <a:gd name="T1" fmla="*/ 8 h 58"/>
                    <a:gd name="T2" fmla="*/ 6 w 58"/>
                    <a:gd name="T3" fmla="*/ 2 h 58"/>
                    <a:gd name="T4" fmla="*/ 0 w 58"/>
                    <a:gd name="T5" fmla="*/ 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8" h="58">
                      <a:moveTo>
                        <a:pt x="58" y="58"/>
                      </a:moveTo>
                      <a:lnTo>
                        <a:pt x="41" y="1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6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1185" y="3146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7" name="Freeform 202"/>
                <p:cNvSpPr>
                  <a:spLocks/>
                </p:cNvSpPr>
                <p:nvPr/>
              </p:nvSpPr>
              <p:spPr bwMode="auto">
                <a:xfrm>
                  <a:off x="1182" y="3146"/>
                  <a:ext cx="3" cy="3"/>
                </a:xfrm>
                <a:custGeom>
                  <a:avLst/>
                  <a:gdLst>
                    <a:gd name="T0" fmla="*/ 3 w 22"/>
                    <a:gd name="T1" fmla="*/ 0 h 22"/>
                    <a:gd name="T2" fmla="*/ 1 w 22"/>
                    <a:gd name="T3" fmla="*/ 1 h 22"/>
                    <a:gd name="T4" fmla="*/ 0 w 22"/>
                    <a:gd name="T5" fmla="*/ 3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22" y="0"/>
                      </a:moveTo>
                      <a:lnTo>
                        <a:pt x="6" y="6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8" name="Line 203"/>
                <p:cNvSpPr>
                  <a:spLocks noChangeShapeType="1"/>
                </p:cNvSpPr>
                <p:nvPr/>
              </p:nvSpPr>
              <p:spPr bwMode="auto">
                <a:xfrm>
                  <a:off x="1182" y="3149"/>
                  <a:ext cx="0" cy="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599" name="Freeform 204"/>
                <p:cNvSpPr>
                  <a:spLocks/>
                </p:cNvSpPr>
                <p:nvPr/>
              </p:nvSpPr>
              <p:spPr bwMode="auto">
                <a:xfrm>
                  <a:off x="1182" y="3153"/>
                  <a:ext cx="2" cy="1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 h 14"/>
                    <a:gd name="T4" fmla="*/ 2 w 14"/>
                    <a:gd name="T5" fmla="*/ 1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14" y="14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  <p:sp>
              <p:nvSpPr>
                <p:cNvPr id="1600" name="Line 205"/>
                <p:cNvSpPr>
                  <a:spLocks noChangeShapeType="1"/>
                </p:cNvSpPr>
                <p:nvPr/>
              </p:nvSpPr>
              <p:spPr bwMode="auto">
                <a:xfrm>
                  <a:off x="1184" y="3154"/>
                  <a:ext cx="7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867" dirty="0"/>
                </a:p>
              </p:txBody>
            </p:sp>
          </p:grpSp>
          <p:sp>
            <p:nvSpPr>
              <p:cNvPr id="1348" name="Line 206"/>
              <p:cNvSpPr>
                <a:spLocks noChangeShapeType="1"/>
              </p:cNvSpPr>
              <p:nvPr/>
            </p:nvSpPr>
            <p:spPr bwMode="auto">
              <a:xfrm>
                <a:off x="1367" y="4109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49" name="Freeform 207"/>
              <p:cNvSpPr>
                <a:spLocks/>
              </p:cNvSpPr>
              <p:nvPr/>
            </p:nvSpPr>
            <p:spPr bwMode="auto">
              <a:xfrm>
                <a:off x="1365" y="4109"/>
                <a:ext cx="2" cy="2"/>
              </a:xfrm>
              <a:custGeom>
                <a:avLst/>
                <a:gdLst>
                  <a:gd name="T0" fmla="*/ 0 w 15"/>
                  <a:gd name="T1" fmla="*/ 2 h 15"/>
                  <a:gd name="T2" fmla="*/ 1 w 15"/>
                  <a:gd name="T3" fmla="*/ 1 h 15"/>
                  <a:gd name="T4" fmla="*/ 2 w 15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15"/>
                    </a:moveTo>
                    <a:lnTo>
                      <a:pt x="5" y="5"/>
                    </a:lnTo>
                    <a:lnTo>
                      <a:pt x="15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0" name="Line 208"/>
              <p:cNvSpPr>
                <a:spLocks noChangeShapeType="1"/>
              </p:cNvSpPr>
              <p:nvPr/>
            </p:nvSpPr>
            <p:spPr bwMode="auto">
              <a:xfrm>
                <a:off x="1365" y="4111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1" name="Freeform 209"/>
              <p:cNvSpPr>
                <a:spLocks/>
              </p:cNvSpPr>
              <p:nvPr/>
            </p:nvSpPr>
            <p:spPr bwMode="auto">
              <a:xfrm>
                <a:off x="1365" y="4109"/>
                <a:ext cx="2" cy="2"/>
              </a:xfrm>
              <a:custGeom>
                <a:avLst/>
                <a:gdLst>
                  <a:gd name="T0" fmla="*/ 2 w 15"/>
                  <a:gd name="T1" fmla="*/ 0 h 15"/>
                  <a:gd name="T2" fmla="*/ 1 w 15"/>
                  <a:gd name="T3" fmla="*/ 1 h 15"/>
                  <a:gd name="T4" fmla="*/ 0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5" y="5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2" name="Line 210"/>
              <p:cNvSpPr>
                <a:spLocks noChangeShapeType="1"/>
              </p:cNvSpPr>
              <p:nvPr/>
            </p:nvSpPr>
            <p:spPr bwMode="auto">
              <a:xfrm>
                <a:off x="1375" y="4109"/>
                <a:ext cx="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3" name="Line 211"/>
              <p:cNvSpPr>
                <a:spLocks noChangeShapeType="1"/>
              </p:cNvSpPr>
              <p:nvPr/>
            </p:nvSpPr>
            <p:spPr bwMode="auto">
              <a:xfrm>
                <a:off x="1367" y="4109"/>
                <a:ext cx="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4" name="Line 212"/>
              <p:cNvSpPr>
                <a:spLocks noChangeShapeType="1"/>
              </p:cNvSpPr>
              <p:nvPr/>
            </p:nvSpPr>
            <p:spPr bwMode="auto">
              <a:xfrm flipH="1">
                <a:off x="1367" y="4109"/>
                <a:ext cx="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5" name="Freeform 213"/>
              <p:cNvSpPr>
                <a:spLocks/>
              </p:cNvSpPr>
              <p:nvPr/>
            </p:nvSpPr>
            <p:spPr bwMode="auto">
              <a:xfrm>
                <a:off x="1375" y="4107"/>
                <a:ext cx="2" cy="2"/>
              </a:xfrm>
              <a:custGeom>
                <a:avLst/>
                <a:gdLst>
                  <a:gd name="T0" fmla="*/ 0 w 16"/>
                  <a:gd name="T1" fmla="*/ 2 h 15"/>
                  <a:gd name="T2" fmla="*/ 1 w 16"/>
                  <a:gd name="T3" fmla="*/ 2 h 15"/>
                  <a:gd name="T4" fmla="*/ 2 w 16"/>
                  <a:gd name="T5" fmla="*/ 1 h 15"/>
                  <a:gd name="T6" fmla="*/ 2 w 16"/>
                  <a:gd name="T7" fmla="*/ 0 h 15"/>
                  <a:gd name="T8" fmla="*/ 2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15"/>
                    </a:moveTo>
                    <a:lnTo>
                      <a:pt x="7" y="14"/>
                    </a:lnTo>
                    <a:lnTo>
                      <a:pt x="13" y="9"/>
                    </a:lnTo>
                    <a:lnTo>
                      <a:pt x="16" y="2"/>
                    </a:lnTo>
                    <a:lnTo>
                      <a:pt x="16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6" name="Freeform 214"/>
              <p:cNvSpPr>
                <a:spLocks/>
              </p:cNvSpPr>
              <p:nvPr/>
            </p:nvSpPr>
            <p:spPr bwMode="auto">
              <a:xfrm>
                <a:off x="1376" y="4105"/>
                <a:ext cx="1" cy="2"/>
              </a:xfrm>
              <a:custGeom>
                <a:avLst/>
                <a:gdLst>
                  <a:gd name="T0" fmla="*/ 1 w 3"/>
                  <a:gd name="T1" fmla="*/ 2 h 10"/>
                  <a:gd name="T2" fmla="*/ 1 w 3"/>
                  <a:gd name="T3" fmla="*/ 1 h 10"/>
                  <a:gd name="T4" fmla="*/ 0 w 3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10"/>
                    </a:move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7" name="Line 215"/>
              <p:cNvSpPr>
                <a:spLocks noChangeShapeType="1"/>
              </p:cNvSpPr>
              <p:nvPr/>
            </p:nvSpPr>
            <p:spPr bwMode="auto">
              <a:xfrm flipH="1" flipV="1">
                <a:off x="1366" y="4094"/>
                <a:ext cx="10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8" name="Freeform 216"/>
              <p:cNvSpPr>
                <a:spLocks/>
              </p:cNvSpPr>
              <p:nvPr/>
            </p:nvSpPr>
            <p:spPr bwMode="auto">
              <a:xfrm>
                <a:off x="1362" y="4093"/>
                <a:ext cx="4" cy="1"/>
              </a:xfrm>
              <a:custGeom>
                <a:avLst/>
                <a:gdLst>
                  <a:gd name="T0" fmla="*/ 4 w 35"/>
                  <a:gd name="T1" fmla="*/ 1 h 12"/>
                  <a:gd name="T2" fmla="*/ 1 w 35"/>
                  <a:gd name="T3" fmla="*/ 0 h 12"/>
                  <a:gd name="T4" fmla="*/ 0 w 35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" h="12">
                    <a:moveTo>
                      <a:pt x="35" y="12"/>
                    </a:moveTo>
                    <a:lnTo>
                      <a:pt x="9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59" name="Line 217"/>
              <p:cNvSpPr>
                <a:spLocks noChangeShapeType="1"/>
              </p:cNvSpPr>
              <p:nvPr/>
            </p:nvSpPr>
            <p:spPr bwMode="auto">
              <a:xfrm flipH="1">
                <a:off x="1352" y="4093"/>
                <a:ext cx="1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0" name="Freeform 218"/>
              <p:cNvSpPr>
                <a:spLocks/>
              </p:cNvSpPr>
              <p:nvPr/>
            </p:nvSpPr>
            <p:spPr bwMode="auto">
              <a:xfrm>
                <a:off x="1347" y="4093"/>
                <a:ext cx="5" cy="1"/>
              </a:xfrm>
              <a:custGeom>
                <a:avLst/>
                <a:gdLst>
                  <a:gd name="T0" fmla="*/ 5 w 36"/>
                  <a:gd name="T1" fmla="*/ 0 h 12"/>
                  <a:gd name="T2" fmla="*/ 1 w 36"/>
                  <a:gd name="T3" fmla="*/ 1 h 12"/>
                  <a:gd name="T4" fmla="*/ 0 w 36"/>
                  <a:gd name="T5" fmla="*/ 1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8" y="7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1" name="Line 219"/>
              <p:cNvSpPr>
                <a:spLocks noChangeShapeType="1"/>
              </p:cNvSpPr>
              <p:nvPr/>
            </p:nvSpPr>
            <p:spPr bwMode="auto">
              <a:xfrm flipH="1">
                <a:off x="1337" y="4094"/>
                <a:ext cx="10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2" name="Freeform 220"/>
              <p:cNvSpPr>
                <a:spLocks/>
              </p:cNvSpPr>
              <p:nvPr/>
            </p:nvSpPr>
            <p:spPr bwMode="auto">
              <a:xfrm>
                <a:off x="1337" y="4105"/>
                <a:ext cx="0" cy="2"/>
              </a:xfrm>
              <a:custGeom>
                <a:avLst/>
                <a:gdLst>
                  <a:gd name="T0" fmla="*/ 1 w 3"/>
                  <a:gd name="T1" fmla="*/ 0 h 10"/>
                  <a:gd name="T2" fmla="*/ 0 w 3"/>
                  <a:gd name="T3" fmla="*/ 2 h 10"/>
                  <a:gd name="T4" fmla="*/ 0 w 3"/>
                  <a:gd name="T5" fmla="*/ 2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lnTo>
                      <a:pt x="0" y="8"/>
                    </a:lnTo>
                    <a:lnTo>
                      <a:pt x="0" y="1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3" name="Freeform 221"/>
              <p:cNvSpPr>
                <a:spLocks/>
              </p:cNvSpPr>
              <p:nvPr/>
            </p:nvSpPr>
            <p:spPr bwMode="auto">
              <a:xfrm>
                <a:off x="1337" y="4107"/>
                <a:ext cx="2" cy="2"/>
              </a:xfrm>
              <a:custGeom>
                <a:avLst/>
                <a:gdLst>
                  <a:gd name="T0" fmla="*/ 0 w 16"/>
                  <a:gd name="T1" fmla="*/ 0 h 15"/>
                  <a:gd name="T2" fmla="*/ 0 w 16"/>
                  <a:gd name="T3" fmla="*/ 1 h 15"/>
                  <a:gd name="T4" fmla="*/ 1 w 16"/>
                  <a:gd name="T5" fmla="*/ 2 h 15"/>
                  <a:gd name="T6" fmla="*/ 1 w 16"/>
                  <a:gd name="T7" fmla="*/ 2 h 15"/>
                  <a:gd name="T8" fmla="*/ 2 w 16"/>
                  <a:gd name="T9" fmla="*/ 2 h 15"/>
                  <a:gd name="T10" fmla="*/ 2 w 16"/>
                  <a:gd name="T11" fmla="*/ 2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0" y="0"/>
                    </a:moveTo>
                    <a:lnTo>
                      <a:pt x="2" y="7"/>
                    </a:lnTo>
                    <a:lnTo>
                      <a:pt x="7" y="12"/>
                    </a:lnTo>
                    <a:lnTo>
                      <a:pt x="10" y="14"/>
                    </a:lnTo>
                    <a:lnTo>
                      <a:pt x="13" y="15"/>
                    </a:lnTo>
                    <a:lnTo>
                      <a:pt x="16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4" name="Line 222"/>
              <p:cNvSpPr>
                <a:spLocks noChangeShapeType="1"/>
              </p:cNvSpPr>
              <p:nvPr/>
            </p:nvSpPr>
            <p:spPr bwMode="auto">
              <a:xfrm>
                <a:off x="1339" y="4109"/>
                <a:ext cx="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5" name="Freeform 223"/>
              <p:cNvSpPr>
                <a:spLocks/>
              </p:cNvSpPr>
              <p:nvPr/>
            </p:nvSpPr>
            <p:spPr bwMode="auto">
              <a:xfrm>
                <a:off x="1346" y="4109"/>
                <a:ext cx="3" cy="2"/>
              </a:xfrm>
              <a:custGeom>
                <a:avLst/>
                <a:gdLst>
                  <a:gd name="T0" fmla="*/ 0 w 15"/>
                  <a:gd name="T1" fmla="*/ 0 h 15"/>
                  <a:gd name="T2" fmla="*/ 2 w 15"/>
                  <a:gd name="T3" fmla="*/ 1 h 15"/>
                  <a:gd name="T4" fmla="*/ 3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0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6" name="Line 224"/>
              <p:cNvSpPr>
                <a:spLocks noChangeShapeType="1"/>
              </p:cNvSpPr>
              <p:nvPr/>
            </p:nvSpPr>
            <p:spPr bwMode="auto">
              <a:xfrm>
                <a:off x="1349" y="4111"/>
                <a:ext cx="0" cy="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7" name="Freeform 225"/>
              <p:cNvSpPr>
                <a:spLocks/>
              </p:cNvSpPr>
              <p:nvPr/>
            </p:nvSpPr>
            <p:spPr bwMode="auto">
              <a:xfrm>
                <a:off x="1345" y="4116"/>
                <a:ext cx="4" cy="2"/>
              </a:xfrm>
              <a:custGeom>
                <a:avLst/>
                <a:gdLst>
                  <a:gd name="T0" fmla="*/ 4 w 22"/>
                  <a:gd name="T1" fmla="*/ 0 h 22"/>
                  <a:gd name="T2" fmla="*/ 3 w 22"/>
                  <a:gd name="T3" fmla="*/ 1 h 22"/>
                  <a:gd name="T4" fmla="*/ 0 w 22"/>
                  <a:gd name="T5" fmla="*/ 2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lnTo>
                      <a:pt x="15" y="16"/>
                    </a:lnTo>
                    <a:lnTo>
                      <a:pt x="0" y="22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8" name="Line 226"/>
              <p:cNvSpPr>
                <a:spLocks noChangeShapeType="1"/>
              </p:cNvSpPr>
              <p:nvPr/>
            </p:nvSpPr>
            <p:spPr bwMode="auto">
              <a:xfrm flipH="1">
                <a:off x="1325" y="4118"/>
                <a:ext cx="2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69" name="Freeform 227"/>
              <p:cNvSpPr>
                <a:spLocks/>
              </p:cNvSpPr>
              <p:nvPr/>
            </p:nvSpPr>
            <p:spPr bwMode="auto">
              <a:xfrm>
                <a:off x="1317" y="4110"/>
                <a:ext cx="8" cy="8"/>
              </a:xfrm>
              <a:custGeom>
                <a:avLst/>
                <a:gdLst>
                  <a:gd name="T0" fmla="*/ 8 w 59"/>
                  <a:gd name="T1" fmla="*/ 8 h 59"/>
                  <a:gd name="T2" fmla="*/ 2 w 59"/>
                  <a:gd name="T3" fmla="*/ 6 h 59"/>
                  <a:gd name="T4" fmla="*/ 0 w 59"/>
                  <a:gd name="T5" fmla="*/ 0 h 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" h="59">
                    <a:moveTo>
                      <a:pt x="59" y="59"/>
                    </a:moveTo>
                    <a:lnTo>
                      <a:pt x="17" y="4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0" name="Line 228"/>
              <p:cNvSpPr>
                <a:spLocks noChangeShapeType="1"/>
              </p:cNvSpPr>
              <p:nvPr/>
            </p:nvSpPr>
            <p:spPr bwMode="auto">
              <a:xfrm flipV="1">
                <a:off x="1317" y="4088"/>
                <a:ext cx="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1" name="Freeform 229"/>
              <p:cNvSpPr>
                <a:spLocks/>
              </p:cNvSpPr>
              <p:nvPr/>
            </p:nvSpPr>
            <p:spPr bwMode="auto">
              <a:xfrm>
                <a:off x="1317" y="4085"/>
                <a:ext cx="2" cy="3"/>
              </a:xfrm>
              <a:custGeom>
                <a:avLst/>
                <a:gdLst>
                  <a:gd name="T0" fmla="*/ 0 w 22"/>
                  <a:gd name="T1" fmla="*/ 3 h 22"/>
                  <a:gd name="T2" fmla="*/ 1 w 22"/>
                  <a:gd name="T3" fmla="*/ 1 h 22"/>
                  <a:gd name="T4" fmla="*/ 2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2" name="Line 230"/>
              <p:cNvSpPr>
                <a:spLocks noChangeShapeType="1"/>
              </p:cNvSpPr>
              <p:nvPr/>
            </p:nvSpPr>
            <p:spPr bwMode="auto">
              <a:xfrm>
                <a:off x="1319" y="4085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3" name="Freeform 231"/>
              <p:cNvSpPr>
                <a:spLocks/>
              </p:cNvSpPr>
              <p:nvPr/>
            </p:nvSpPr>
            <p:spPr bwMode="auto">
              <a:xfrm>
                <a:off x="1324" y="4085"/>
                <a:ext cx="2" cy="2"/>
              </a:xfrm>
              <a:custGeom>
                <a:avLst/>
                <a:gdLst>
                  <a:gd name="T0" fmla="*/ 0 w 15"/>
                  <a:gd name="T1" fmla="*/ 0 h 15"/>
                  <a:gd name="T2" fmla="*/ 1 w 15"/>
                  <a:gd name="T3" fmla="*/ 1 h 15"/>
                  <a:gd name="T4" fmla="*/ 2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1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4" name="Line 232"/>
              <p:cNvSpPr>
                <a:spLocks noChangeShapeType="1"/>
              </p:cNvSpPr>
              <p:nvPr/>
            </p:nvSpPr>
            <p:spPr bwMode="auto">
              <a:xfrm>
                <a:off x="1326" y="4087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5" name="Freeform 233"/>
              <p:cNvSpPr>
                <a:spLocks/>
              </p:cNvSpPr>
              <p:nvPr/>
            </p:nvSpPr>
            <p:spPr bwMode="auto">
              <a:xfrm>
                <a:off x="1326" y="4095"/>
                <a:ext cx="3" cy="3"/>
              </a:xfrm>
              <a:custGeom>
                <a:avLst/>
                <a:gdLst>
                  <a:gd name="T0" fmla="*/ 0 w 25"/>
                  <a:gd name="T1" fmla="*/ 0 h 17"/>
                  <a:gd name="T2" fmla="*/ 0 w 25"/>
                  <a:gd name="T3" fmla="*/ 1 h 17"/>
                  <a:gd name="T4" fmla="*/ 1 w 25"/>
                  <a:gd name="T5" fmla="*/ 2 h 17"/>
                  <a:gd name="T6" fmla="*/ 2 w 25"/>
                  <a:gd name="T7" fmla="*/ 3 h 17"/>
                  <a:gd name="T8" fmla="*/ 3 w 25"/>
                  <a:gd name="T9" fmla="*/ 3 h 17"/>
                  <a:gd name="T10" fmla="*/ 3 w 25"/>
                  <a:gd name="T11" fmla="*/ 2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7">
                    <a:moveTo>
                      <a:pt x="0" y="0"/>
                    </a:moveTo>
                    <a:lnTo>
                      <a:pt x="2" y="8"/>
                    </a:lnTo>
                    <a:lnTo>
                      <a:pt x="6" y="14"/>
                    </a:lnTo>
                    <a:lnTo>
                      <a:pt x="13" y="17"/>
                    </a:lnTo>
                    <a:lnTo>
                      <a:pt x="21" y="16"/>
                    </a:lnTo>
                    <a:lnTo>
                      <a:pt x="25" y="14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6" name="Line 234"/>
              <p:cNvSpPr>
                <a:spLocks noChangeShapeType="1"/>
              </p:cNvSpPr>
              <p:nvPr/>
            </p:nvSpPr>
            <p:spPr bwMode="auto">
              <a:xfrm flipV="1">
                <a:off x="1329" y="4086"/>
                <a:ext cx="1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7" name="Freeform 235"/>
              <p:cNvSpPr>
                <a:spLocks/>
              </p:cNvSpPr>
              <p:nvPr/>
            </p:nvSpPr>
            <p:spPr bwMode="auto">
              <a:xfrm>
                <a:off x="1340" y="4082"/>
                <a:ext cx="1" cy="4"/>
              </a:xfrm>
              <a:custGeom>
                <a:avLst/>
                <a:gdLst>
                  <a:gd name="T0" fmla="*/ 0 w 12"/>
                  <a:gd name="T1" fmla="*/ 4 h 35"/>
                  <a:gd name="T2" fmla="*/ 1 w 12"/>
                  <a:gd name="T3" fmla="*/ 1 h 35"/>
                  <a:gd name="T4" fmla="*/ 1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0" y="35"/>
                    </a:move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8" name="Line 236"/>
              <p:cNvSpPr>
                <a:spLocks noChangeShapeType="1"/>
              </p:cNvSpPr>
              <p:nvPr/>
            </p:nvSpPr>
            <p:spPr bwMode="auto">
              <a:xfrm flipV="1">
                <a:off x="1341" y="4073"/>
                <a:ext cx="0" cy="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79" name="Freeform 237"/>
              <p:cNvSpPr>
                <a:spLocks/>
              </p:cNvSpPr>
              <p:nvPr/>
            </p:nvSpPr>
            <p:spPr bwMode="auto">
              <a:xfrm>
                <a:off x="1340" y="4067"/>
                <a:ext cx="1" cy="6"/>
              </a:xfrm>
              <a:custGeom>
                <a:avLst/>
                <a:gdLst>
                  <a:gd name="T0" fmla="*/ 1 w 12"/>
                  <a:gd name="T1" fmla="*/ 6 h 35"/>
                  <a:gd name="T2" fmla="*/ 0 w 12"/>
                  <a:gd name="T3" fmla="*/ 1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12" y="35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0" name="Line 238"/>
              <p:cNvSpPr>
                <a:spLocks noChangeShapeType="1"/>
              </p:cNvSpPr>
              <p:nvPr/>
            </p:nvSpPr>
            <p:spPr bwMode="auto">
              <a:xfrm flipH="1" flipV="1">
                <a:off x="1329" y="4057"/>
                <a:ext cx="11" cy="1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1" name="Freeform 239"/>
              <p:cNvSpPr>
                <a:spLocks/>
              </p:cNvSpPr>
              <p:nvPr/>
            </p:nvSpPr>
            <p:spPr bwMode="auto">
              <a:xfrm>
                <a:off x="1326" y="4055"/>
                <a:ext cx="3" cy="3"/>
              </a:xfrm>
              <a:custGeom>
                <a:avLst/>
                <a:gdLst>
                  <a:gd name="T0" fmla="*/ 3 w 25"/>
                  <a:gd name="T1" fmla="*/ 1 h 17"/>
                  <a:gd name="T2" fmla="*/ 2 w 25"/>
                  <a:gd name="T3" fmla="*/ 0 h 17"/>
                  <a:gd name="T4" fmla="*/ 1 w 25"/>
                  <a:gd name="T5" fmla="*/ 0 h 17"/>
                  <a:gd name="T6" fmla="*/ 1 w 25"/>
                  <a:gd name="T7" fmla="*/ 1 h 17"/>
                  <a:gd name="T8" fmla="*/ 0 w 25"/>
                  <a:gd name="T9" fmla="*/ 2 h 17"/>
                  <a:gd name="T10" fmla="*/ 0 w 25"/>
                  <a:gd name="T11" fmla="*/ 3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7">
                    <a:moveTo>
                      <a:pt x="25" y="3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5" y="4"/>
                    </a:lnTo>
                    <a:lnTo>
                      <a:pt x="1" y="11"/>
                    </a:lnTo>
                    <a:lnTo>
                      <a:pt x="0" y="17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2" name="Line 240"/>
              <p:cNvSpPr>
                <a:spLocks noChangeShapeType="1"/>
              </p:cNvSpPr>
              <p:nvPr/>
            </p:nvSpPr>
            <p:spPr bwMode="auto">
              <a:xfrm>
                <a:off x="1326" y="4058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3" name="Freeform 241"/>
              <p:cNvSpPr>
                <a:spLocks/>
              </p:cNvSpPr>
              <p:nvPr/>
            </p:nvSpPr>
            <p:spPr bwMode="auto">
              <a:xfrm>
                <a:off x="1324" y="4066"/>
                <a:ext cx="2" cy="2"/>
              </a:xfrm>
              <a:custGeom>
                <a:avLst/>
                <a:gdLst>
                  <a:gd name="T0" fmla="*/ 2 w 15"/>
                  <a:gd name="T1" fmla="*/ 0 h 15"/>
                  <a:gd name="T2" fmla="*/ 1 w 15"/>
                  <a:gd name="T3" fmla="*/ 1 h 15"/>
                  <a:gd name="T4" fmla="*/ 0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11" y="10"/>
                    </a:lnTo>
                    <a:lnTo>
                      <a:pt x="0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4" name="Line 242"/>
              <p:cNvSpPr>
                <a:spLocks noChangeShapeType="1"/>
              </p:cNvSpPr>
              <p:nvPr/>
            </p:nvSpPr>
            <p:spPr bwMode="auto">
              <a:xfrm flipH="1">
                <a:off x="1319" y="4068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5" name="Freeform 243"/>
              <p:cNvSpPr>
                <a:spLocks/>
              </p:cNvSpPr>
              <p:nvPr/>
            </p:nvSpPr>
            <p:spPr bwMode="auto">
              <a:xfrm>
                <a:off x="1317" y="4065"/>
                <a:ext cx="2" cy="3"/>
              </a:xfrm>
              <a:custGeom>
                <a:avLst/>
                <a:gdLst>
                  <a:gd name="T0" fmla="*/ 2 w 22"/>
                  <a:gd name="T1" fmla="*/ 3 h 22"/>
                  <a:gd name="T2" fmla="*/ 1 w 22"/>
                  <a:gd name="T3" fmla="*/ 2 h 22"/>
                  <a:gd name="T4" fmla="*/ 0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22" y="22"/>
                    </a:move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6" name="Line 244"/>
              <p:cNvSpPr>
                <a:spLocks noChangeShapeType="1"/>
              </p:cNvSpPr>
              <p:nvPr/>
            </p:nvSpPr>
            <p:spPr bwMode="auto">
              <a:xfrm flipV="1">
                <a:off x="1317" y="4004"/>
                <a:ext cx="0" cy="6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7" name="Freeform 245"/>
              <p:cNvSpPr>
                <a:spLocks/>
              </p:cNvSpPr>
              <p:nvPr/>
            </p:nvSpPr>
            <p:spPr bwMode="auto">
              <a:xfrm>
                <a:off x="1317" y="4001"/>
                <a:ext cx="2" cy="3"/>
              </a:xfrm>
              <a:custGeom>
                <a:avLst/>
                <a:gdLst>
                  <a:gd name="T0" fmla="*/ 0 w 22"/>
                  <a:gd name="T1" fmla="*/ 3 h 22"/>
                  <a:gd name="T2" fmla="*/ 1 w 22"/>
                  <a:gd name="T3" fmla="*/ 1 h 22"/>
                  <a:gd name="T4" fmla="*/ 2 w 22"/>
                  <a:gd name="T5" fmla="*/ 0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22">
                    <a:moveTo>
                      <a:pt x="0" y="22"/>
                    </a:moveTo>
                    <a:lnTo>
                      <a:pt x="7" y="7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8" name="Line 246"/>
              <p:cNvSpPr>
                <a:spLocks noChangeShapeType="1"/>
              </p:cNvSpPr>
              <p:nvPr/>
            </p:nvSpPr>
            <p:spPr bwMode="auto">
              <a:xfrm>
                <a:off x="1319" y="4001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89" name="Freeform 247"/>
              <p:cNvSpPr>
                <a:spLocks/>
              </p:cNvSpPr>
              <p:nvPr/>
            </p:nvSpPr>
            <p:spPr bwMode="auto">
              <a:xfrm>
                <a:off x="1324" y="4001"/>
                <a:ext cx="2" cy="2"/>
              </a:xfrm>
              <a:custGeom>
                <a:avLst/>
                <a:gdLst>
                  <a:gd name="T0" fmla="*/ 0 w 15"/>
                  <a:gd name="T1" fmla="*/ 0 h 15"/>
                  <a:gd name="T2" fmla="*/ 1 w 15"/>
                  <a:gd name="T3" fmla="*/ 1 h 15"/>
                  <a:gd name="T4" fmla="*/ 2 w 15"/>
                  <a:gd name="T5" fmla="*/ 2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5">
                    <a:moveTo>
                      <a:pt x="0" y="0"/>
                    </a:moveTo>
                    <a:lnTo>
                      <a:pt x="11" y="5"/>
                    </a:lnTo>
                    <a:lnTo>
                      <a:pt x="15" y="15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0" name="Line 248"/>
              <p:cNvSpPr>
                <a:spLocks noChangeShapeType="1"/>
              </p:cNvSpPr>
              <p:nvPr/>
            </p:nvSpPr>
            <p:spPr bwMode="auto">
              <a:xfrm>
                <a:off x="1326" y="4003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1" name="Freeform 249"/>
              <p:cNvSpPr>
                <a:spLocks/>
              </p:cNvSpPr>
              <p:nvPr/>
            </p:nvSpPr>
            <p:spPr bwMode="auto">
              <a:xfrm>
                <a:off x="1326" y="4011"/>
                <a:ext cx="3" cy="2"/>
              </a:xfrm>
              <a:custGeom>
                <a:avLst/>
                <a:gdLst>
                  <a:gd name="T0" fmla="*/ 0 w 25"/>
                  <a:gd name="T1" fmla="*/ 0 h 16"/>
                  <a:gd name="T2" fmla="*/ 0 w 25"/>
                  <a:gd name="T3" fmla="*/ 1 h 16"/>
                  <a:gd name="T4" fmla="*/ 1 w 25"/>
                  <a:gd name="T5" fmla="*/ 2 h 16"/>
                  <a:gd name="T6" fmla="*/ 2 w 25"/>
                  <a:gd name="T7" fmla="*/ 2 h 16"/>
                  <a:gd name="T8" fmla="*/ 3 w 25"/>
                  <a:gd name="T9" fmla="*/ 2 h 16"/>
                  <a:gd name="T10" fmla="*/ 3 w 25"/>
                  <a:gd name="T11" fmla="*/ 2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6">
                    <a:moveTo>
                      <a:pt x="0" y="0"/>
                    </a:moveTo>
                    <a:lnTo>
                      <a:pt x="2" y="7"/>
                    </a:lnTo>
                    <a:lnTo>
                      <a:pt x="6" y="13"/>
                    </a:lnTo>
                    <a:lnTo>
                      <a:pt x="13" y="16"/>
                    </a:lnTo>
                    <a:lnTo>
                      <a:pt x="21" y="15"/>
                    </a:lnTo>
                    <a:lnTo>
                      <a:pt x="25" y="13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2" name="Line 250"/>
              <p:cNvSpPr>
                <a:spLocks noChangeShapeType="1"/>
              </p:cNvSpPr>
              <p:nvPr/>
            </p:nvSpPr>
            <p:spPr bwMode="auto">
              <a:xfrm flipV="1">
                <a:off x="1329" y="4002"/>
                <a:ext cx="1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3" name="Freeform 251"/>
              <p:cNvSpPr>
                <a:spLocks/>
              </p:cNvSpPr>
              <p:nvPr/>
            </p:nvSpPr>
            <p:spPr bwMode="auto">
              <a:xfrm>
                <a:off x="1340" y="3997"/>
                <a:ext cx="1" cy="5"/>
              </a:xfrm>
              <a:custGeom>
                <a:avLst/>
                <a:gdLst>
                  <a:gd name="T0" fmla="*/ 0 w 12"/>
                  <a:gd name="T1" fmla="*/ 5 h 36"/>
                  <a:gd name="T2" fmla="*/ 1 w 12"/>
                  <a:gd name="T3" fmla="*/ 1 h 36"/>
                  <a:gd name="T4" fmla="*/ 1 w 12"/>
                  <a:gd name="T5" fmla="*/ 0 h 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1" y="9"/>
                    </a:lnTo>
                    <a:lnTo>
                      <a:pt x="12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4" name="Line 252"/>
              <p:cNvSpPr>
                <a:spLocks noChangeShapeType="1"/>
              </p:cNvSpPr>
              <p:nvPr/>
            </p:nvSpPr>
            <p:spPr bwMode="auto">
              <a:xfrm flipV="1">
                <a:off x="1341" y="3988"/>
                <a:ext cx="0" cy="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5" name="Freeform 253"/>
              <p:cNvSpPr>
                <a:spLocks/>
              </p:cNvSpPr>
              <p:nvPr/>
            </p:nvSpPr>
            <p:spPr bwMode="auto">
              <a:xfrm>
                <a:off x="1340" y="3984"/>
                <a:ext cx="1" cy="4"/>
              </a:xfrm>
              <a:custGeom>
                <a:avLst/>
                <a:gdLst>
                  <a:gd name="T0" fmla="*/ 1 w 12"/>
                  <a:gd name="T1" fmla="*/ 4 h 35"/>
                  <a:gd name="T2" fmla="*/ 0 w 12"/>
                  <a:gd name="T3" fmla="*/ 1 h 35"/>
                  <a:gd name="T4" fmla="*/ 0 w 12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12" y="35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6" name="Line 254"/>
              <p:cNvSpPr>
                <a:spLocks noChangeShapeType="1"/>
              </p:cNvSpPr>
              <p:nvPr/>
            </p:nvSpPr>
            <p:spPr bwMode="auto">
              <a:xfrm flipH="1" flipV="1">
                <a:off x="1329" y="3972"/>
                <a:ext cx="1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7" name="Freeform 255"/>
              <p:cNvSpPr>
                <a:spLocks/>
              </p:cNvSpPr>
              <p:nvPr/>
            </p:nvSpPr>
            <p:spPr bwMode="auto">
              <a:xfrm>
                <a:off x="1326" y="3972"/>
                <a:ext cx="3" cy="3"/>
              </a:xfrm>
              <a:custGeom>
                <a:avLst/>
                <a:gdLst>
                  <a:gd name="T0" fmla="*/ 3 w 25"/>
                  <a:gd name="T1" fmla="*/ 1 h 16"/>
                  <a:gd name="T2" fmla="*/ 2 w 25"/>
                  <a:gd name="T3" fmla="*/ 0 h 16"/>
                  <a:gd name="T4" fmla="*/ 1 w 25"/>
                  <a:gd name="T5" fmla="*/ 0 h 16"/>
                  <a:gd name="T6" fmla="*/ 1 w 25"/>
                  <a:gd name="T7" fmla="*/ 1 h 16"/>
                  <a:gd name="T8" fmla="*/ 0 w 25"/>
                  <a:gd name="T9" fmla="*/ 2 h 16"/>
                  <a:gd name="T10" fmla="*/ 0 w 25"/>
                  <a:gd name="T11" fmla="*/ 3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6">
                    <a:moveTo>
                      <a:pt x="25" y="3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5" y="4"/>
                    </a:lnTo>
                    <a:lnTo>
                      <a:pt x="1" y="11"/>
                    </a:lnTo>
                    <a:lnTo>
                      <a:pt x="0" y="16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8" name="Line 256"/>
              <p:cNvSpPr>
                <a:spLocks noChangeShapeType="1"/>
              </p:cNvSpPr>
              <p:nvPr/>
            </p:nvSpPr>
            <p:spPr bwMode="auto">
              <a:xfrm>
                <a:off x="1326" y="3975"/>
                <a:ext cx="0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399" name="Freeform 257"/>
              <p:cNvSpPr>
                <a:spLocks/>
              </p:cNvSpPr>
              <p:nvPr/>
            </p:nvSpPr>
            <p:spPr bwMode="auto">
              <a:xfrm>
                <a:off x="1324" y="3983"/>
                <a:ext cx="2" cy="2"/>
              </a:xfrm>
              <a:custGeom>
                <a:avLst/>
                <a:gdLst>
                  <a:gd name="T0" fmla="*/ 2 w 15"/>
                  <a:gd name="T1" fmla="*/ 0 h 14"/>
                  <a:gd name="T2" fmla="*/ 1 w 15"/>
                  <a:gd name="T3" fmla="*/ 1 h 14"/>
                  <a:gd name="T4" fmla="*/ 0 w 15"/>
                  <a:gd name="T5" fmla="*/ 2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15" y="0"/>
                    </a:moveTo>
                    <a:lnTo>
                      <a:pt x="11" y="10"/>
                    </a:lnTo>
                    <a:lnTo>
                      <a:pt x="0" y="14"/>
                    </a:ln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  <p:sp>
            <p:nvSpPr>
              <p:cNvPr id="1400" name="Line 258"/>
              <p:cNvSpPr>
                <a:spLocks noChangeShapeType="1"/>
              </p:cNvSpPr>
              <p:nvPr/>
            </p:nvSpPr>
            <p:spPr bwMode="auto">
              <a:xfrm flipH="1">
                <a:off x="1319" y="3985"/>
                <a:ext cx="5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67" dirty="0"/>
              </a:p>
            </p:txBody>
          </p:sp>
        </p:grpSp>
        <p:sp>
          <p:nvSpPr>
            <p:cNvPr id="1346" name="Rechteck 1345"/>
            <p:cNvSpPr>
              <a:spLocks noChangeArrowheads="1"/>
            </p:cNvSpPr>
            <p:nvPr/>
          </p:nvSpPr>
          <p:spPr bwMode="auto">
            <a:xfrm>
              <a:off x="2662238" y="3400425"/>
              <a:ext cx="3895725" cy="1266825"/>
            </a:xfrm>
            <a:prstGeom prst="rect">
              <a:avLst/>
            </a:prstGeom>
            <a:noFill/>
            <a:ln w="6350" algn="ctr">
              <a:solidFill>
                <a:srgbClr val="89A4A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 eaLnBrk="1" hangingPunct="1">
                <a:defRPr/>
              </a:pPr>
              <a:endParaRPr lang="en-US" sz="1867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986" name="Group 11223"/>
          <p:cNvGrpSpPr>
            <a:grpSpLocks/>
          </p:cNvGrpSpPr>
          <p:nvPr/>
        </p:nvGrpSpPr>
        <p:grpSpPr bwMode="auto">
          <a:xfrm>
            <a:off x="1498422" y="5634734"/>
            <a:ext cx="391716" cy="346732"/>
            <a:chOff x="701" y="3547"/>
            <a:chExt cx="233" cy="228"/>
          </a:xfrm>
        </p:grpSpPr>
        <p:sp>
          <p:nvSpPr>
            <p:cNvPr id="1063" name="Rectangle 11089"/>
            <p:cNvSpPr>
              <a:spLocks noChangeArrowheads="1"/>
            </p:cNvSpPr>
            <p:nvPr/>
          </p:nvSpPr>
          <p:spPr bwMode="auto">
            <a:xfrm rot="-5400000">
              <a:off x="655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64" name="Rectangle 11090"/>
            <p:cNvSpPr>
              <a:spLocks noChangeArrowheads="1"/>
            </p:cNvSpPr>
            <p:nvPr/>
          </p:nvSpPr>
          <p:spPr bwMode="auto">
            <a:xfrm rot="-5400000">
              <a:off x="654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65" name="Rectangle 11091"/>
            <p:cNvSpPr>
              <a:spLocks noChangeArrowheads="1"/>
            </p:cNvSpPr>
            <p:nvPr/>
          </p:nvSpPr>
          <p:spPr bwMode="auto">
            <a:xfrm rot="-5400000">
              <a:off x="653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66" name="Rectangle 11092"/>
            <p:cNvSpPr>
              <a:spLocks noChangeArrowheads="1"/>
            </p:cNvSpPr>
            <p:nvPr/>
          </p:nvSpPr>
          <p:spPr bwMode="auto">
            <a:xfrm rot="-5400000">
              <a:off x="654" y="3646"/>
              <a:ext cx="98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67" name="Rectangle 11093"/>
            <p:cNvSpPr>
              <a:spLocks noChangeArrowheads="1"/>
            </p:cNvSpPr>
            <p:nvPr/>
          </p:nvSpPr>
          <p:spPr bwMode="auto">
            <a:xfrm rot="-5400000">
              <a:off x="658" y="3646"/>
              <a:ext cx="98" cy="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68" name="Freeform 11094"/>
            <p:cNvSpPr>
              <a:spLocks noEditPoints="1"/>
            </p:cNvSpPr>
            <p:nvPr/>
          </p:nvSpPr>
          <p:spPr bwMode="auto">
            <a:xfrm rot="-5400000">
              <a:off x="655" y="3646"/>
              <a:ext cx="101" cy="4"/>
            </a:xfrm>
            <a:custGeom>
              <a:avLst/>
              <a:gdLst>
                <a:gd name="T0" fmla="*/ 0 w 491"/>
                <a:gd name="T1" fmla="*/ 13 h 21"/>
                <a:gd name="T2" fmla="*/ 7 w 491"/>
                <a:gd name="T3" fmla="*/ 5 h 21"/>
                <a:gd name="T4" fmla="*/ 491 w 491"/>
                <a:gd name="T5" fmla="*/ 5 h 21"/>
                <a:gd name="T6" fmla="*/ 491 w 491"/>
                <a:gd name="T7" fmla="*/ 21 h 21"/>
                <a:gd name="T8" fmla="*/ 7 w 491"/>
                <a:gd name="T9" fmla="*/ 21 h 21"/>
                <a:gd name="T10" fmla="*/ 0 w 491"/>
                <a:gd name="T11" fmla="*/ 13 h 21"/>
                <a:gd name="T12" fmla="*/ 15 w 491"/>
                <a:gd name="T13" fmla="*/ 0 h 21"/>
                <a:gd name="T14" fmla="*/ 15 w 491"/>
                <a:gd name="T15" fmla="*/ 13 h 21"/>
                <a:gd name="T16" fmla="*/ 0 w 491"/>
                <a:gd name="T17" fmla="*/ 13 h 21"/>
                <a:gd name="T18" fmla="*/ 0 w 491"/>
                <a:gd name="T19" fmla="*/ 0 h 21"/>
                <a:gd name="T20" fmla="*/ 15 w 491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1">
                  <a:moveTo>
                    <a:pt x="0" y="13"/>
                  </a:moveTo>
                  <a:lnTo>
                    <a:pt x="7" y="5"/>
                  </a:lnTo>
                  <a:lnTo>
                    <a:pt x="491" y="5"/>
                  </a:lnTo>
                  <a:lnTo>
                    <a:pt x="491" y="21"/>
                  </a:lnTo>
                  <a:lnTo>
                    <a:pt x="7" y="21"/>
                  </a:lnTo>
                  <a:lnTo>
                    <a:pt x="0" y="13"/>
                  </a:lnTo>
                  <a:close/>
                  <a:moveTo>
                    <a:pt x="15" y="0"/>
                  </a:moveTo>
                  <a:lnTo>
                    <a:pt x="15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69" name="Freeform 11095"/>
            <p:cNvSpPr>
              <a:spLocks noEditPoints="1"/>
            </p:cNvSpPr>
            <p:nvPr/>
          </p:nvSpPr>
          <p:spPr bwMode="auto">
            <a:xfrm rot="-5400000">
              <a:off x="702" y="3695"/>
              <a:ext cx="3" cy="3"/>
            </a:xfrm>
            <a:custGeom>
              <a:avLst/>
              <a:gdLst>
                <a:gd name="T0" fmla="*/ 14 w 15"/>
                <a:gd name="T1" fmla="*/ 13 h 18"/>
                <a:gd name="T2" fmla="*/ 11 w 15"/>
                <a:gd name="T3" fmla="*/ 18 h 18"/>
                <a:gd name="T4" fmla="*/ 9 w 15"/>
                <a:gd name="T5" fmla="*/ 18 h 18"/>
                <a:gd name="T6" fmla="*/ 2 w 15"/>
                <a:gd name="T7" fmla="*/ 5 h 18"/>
                <a:gd name="T8" fmla="*/ 4 w 15"/>
                <a:gd name="T9" fmla="*/ 4 h 18"/>
                <a:gd name="T10" fmla="*/ 14 w 15"/>
                <a:gd name="T11" fmla="*/ 13 h 18"/>
                <a:gd name="T12" fmla="*/ 15 w 15"/>
                <a:gd name="T13" fmla="*/ 8 h 18"/>
                <a:gd name="T14" fmla="*/ 15 w 15"/>
                <a:gd name="T15" fmla="*/ 12 h 18"/>
                <a:gd name="T16" fmla="*/ 14 w 15"/>
                <a:gd name="T17" fmla="*/ 13 h 18"/>
                <a:gd name="T18" fmla="*/ 0 w 15"/>
                <a:gd name="T19" fmla="*/ 8 h 18"/>
                <a:gd name="T20" fmla="*/ 0 w 15"/>
                <a:gd name="T21" fmla="*/ 7 h 18"/>
                <a:gd name="T22" fmla="*/ 15 w 15"/>
                <a:gd name="T23" fmla="*/ 8 h 18"/>
                <a:gd name="T24" fmla="*/ 9 w 15"/>
                <a:gd name="T25" fmla="*/ 0 h 18"/>
                <a:gd name="T26" fmla="*/ 15 w 15"/>
                <a:gd name="T27" fmla="*/ 6 h 18"/>
                <a:gd name="T28" fmla="*/ 15 w 15"/>
                <a:gd name="T29" fmla="*/ 8 h 18"/>
                <a:gd name="T30" fmla="*/ 0 w 15"/>
                <a:gd name="T31" fmla="*/ 11 h 18"/>
                <a:gd name="T32" fmla="*/ 0 w 15"/>
                <a:gd name="T33" fmla="*/ 10 h 18"/>
                <a:gd name="T34" fmla="*/ 9 w 15"/>
                <a:gd name="T35" fmla="*/ 0 h 18"/>
                <a:gd name="T36" fmla="*/ 7 w 15"/>
                <a:gd name="T37" fmla="*/ 0 h 18"/>
                <a:gd name="T38" fmla="*/ 9 w 15"/>
                <a:gd name="T39" fmla="*/ 0 h 18"/>
                <a:gd name="T40" fmla="*/ 5 w 15"/>
                <a:gd name="T41" fmla="*/ 15 h 18"/>
                <a:gd name="T42" fmla="*/ 4 w 15"/>
                <a:gd name="T43" fmla="*/ 15 h 18"/>
                <a:gd name="T44" fmla="*/ 7 w 15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8">
                  <a:moveTo>
                    <a:pt x="14" y="13"/>
                  </a:moveTo>
                  <a:lnTo>
                    <a:pt x="11" y="18"/>
                  </a:lnTo>
                  <a:lnTo>
                    <a:pt x="9" y="18"/>
                  </a:lnTo>
                  <a:lnTo>
                    <a:pt x="2" y="5"/>
                  </a:lnTo>
                  <a:lnTo>
                    <a:pt x="4" y="4"/>
                  </a:lnTo>
                  <a:lnTo>
                    <a:pt x="14" y="13"/>
                  </a:lnTo>
                  <a:close/>
                  <a:moveTo>
                    <a:pt x="15" y="8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0" y="8"/>
                  </a:lnTo>
                  <a:lnTo>
                    <a:pt x="0" y="7"/>
                  </a:lnTo>
                  <a:lnTo>
                    <a:pt x="15" y="8"/>
                  </a:lnTo>
                  <a:close/>
                  <a:moveTo>
                    <a:pt x="9" y="0"/>
                  </a:moveTo>
                  <a:lnTo>
                    <a:pt x="15" y="6"/>
                  </a:lnTo>
                  <a:lnTo>
                    <a:pt x="15" y="8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9" y="0"/>
                  </a:lnTo>
                  <a:close/>
                  <a:moveTo>
                    <a:pt x="7" y="0"/>
                  </a:moveTo>
                  <a:lnTo>
                    <a:pt x="9" y="0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0" name="Freeform 11096"/>
            <p:cNvSpPr>
              <a:spLocks noEditPoints="1"/>
            </p:cNvSpPr>
            <p:nvPr/>
          </p:nvSpPr>
          <p:spPr bwMode="auto">
            <a:xfrm rot="-5400000">
              <a:off x="701" y="3695"/>
              <a:ext cx="3" cy="3"/>
            </a:xfrm>
            <a:custGeom>
              <a:avLst/>
              <a:gdLst>
                <a:gd name="T0" fmla="*/ 0 w 15"/>
                <a:gd name="T1" fmla="*/ 8 h 14"/>
                <a:gd name="T2" fmla="*/ 3 w 15"/>
                <a:gd name="T3" fmla="*/ 1 h 14"/>
                <a:gd name="T4" fmla="*/ 4 w 15"/>
                <a:gd name="T5" fmla="*/ 0 h 14"/>
                <a:gd name="T6" fmla="*/ 13 w 15"/>
                <a:gd name="T7" fmla="*/ 14 h 14"/>
                <a:gd name="T8" fmla="*/ 12 w 15"/>
                <a:gd name="T9" fmla="*/ 14 h 14"/>
                <a:gd name="T10" fmla="*/ 0 w 15"/>
                <a:gd name="T11" fmla="*/ 8 h 14"/>
                <a:gd name="T12" fmla="*/ 0 w 15"/>
                <a:gd name="T13" fmla="*/ 10 h 14"/>
                <a:gd name="T14" fmla="*/ 0 w 15"/>
                <a:gd name="T15" fmla="*/ 8 h 14"/>
                <a:gd name="T16" fmla="*/ 15 w 15"/>
                <a:gd name="T17" fmla="*/ 8 h 14"/>
                <a:gd name="T18" fmla="*/ 15 w 15"/>
                <a:gd name="T19" fmla="*/ 10 h 14"/>
                <a:gd name="T20" fmla="*/ 0 w 15"/>
                <a:gd name="T2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4">
                  <a:moveTo>
                    <a:pt x="0" y="8"/>
                  </a:moveTo>
                  <a:lnTo>
                    <a:pt x="3" y="1"/>
                  </a:lnTo>
                  <a:lnTo>
                    <a:pt x="4" y="0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0" y="8"/>
                  </a:lnTo>
                  <a:close/>
                  <a:moveTo>
                    <a:pt x="0" y="10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1" name="Freeform 11097"/>
            <p:cNvSpPr>
              <a:spLocks/>
            </p:cNvSpPr>
            <p:nvPr/>
          </p:nvSpPr>
          <p:spPr bwMode="auto">
            <a:xfrm rot="-5400000">
              <a:off x="706" y="3697"/>
              <a:ext cx="2" cy="2"/>
            </a:xfrm>
            <a:custGeom>
              <a:avLst/>
              <a:gdLst>
                <a:gd name="T0" fmla="*/ 1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1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2" name="Rectangle 11098"/>
            <p:cNvSpPr>
              <a:spLocks noChangeArrowheads="1"/>
            </p:cNvSpPr>
            <p:nvPr/>
          </p:nvSpPr>
          <p:spPr bwMode="auto">
            <a:xfrm rot="-5400000">
              <a:off x="704" y="3596"/>
              <a:ext cx="3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3" name="Freeform 11099"/>
            <p:cNvSpPr>
              <a:spLocks noEditPoints="1"/>
            </p:cNvSpPr>
            <p:nvPr/>
          </p:nvSpPr>
          <p:spPr bwMode="auto">
            <a:xfrm rot="-5400000">
              <a:off x="702" y="3596"/>
              <a:ext cx="3" cy="3"/>
            </a:xfrm>
            <a:custGeom>
              <a:avLst/>
              <a:gdLst>
                <a:gd name="T0" fmla="*/ 1 w 16"/>
                <a:gd name="T1" fmla="*/ 6 h 18"/>
                <a:gd name="T2" fmla="*/ 6 w 16"/>
                <a:gd name="T3" fmla="*/ 0 h 18"/>
                <a:gd name="T4" fmla="*/ 8 w 16"/>
                <a:gd name="T5" fmla="*/ 0 h 18"/>
                <a:gd name="T6" fmla="*/ 12 w 16"/>
                <a:gd name="T7" fmla="*/ 15 h 18"/>
                <a:gd name="T8" fmla="*/ 10 w 16"/>
                <a:gd name="T9" fmla="*/ 15 h 18"/>
                <a:gd name="T10" fmla="*/ 1 w 16"/>
                <a:gd name="T11" fmla="*/ 6 h 18"/>
                <a:gd name="T12" fmla="*/ 1 w 16"/>
                <a:gd name="T13" fmla="*/ 12 h 18"/>
                <a:gd name="T14" fmla="*/ 0 w 16"/>
                <a:gd name="T15" fmla="*/ 8 h 18"/>
                <a:gd name="T16" fmla="*/ 1 w 16"/>
                <a:gd name="T17" fmla="*/ 6 h 18"/>
                <a:gd name="T18" fmla="*/ 16 w 16"/>
                <a:gd name="T19" fmla="*/ 10 h 18"/>
                <a:gd name="T20" fmla="*/ 15 w 16"/>
                <a:gd name="T21" fmla="*/ 11 h 18"/>
                <a:gd name="T22" fmla="*/ 1 w 16"/>
                <a:gd name="T23" fmla="*/ 12 h 18"/>
                <a:gd name="T24" fmla="*/ 5 w 16"/>
                <a:gd name="T25" fmla="*/ 18 h 18"/>
                <a:gd name="T26" fmla="*/ 1 w 16"/>
                <a:gd name="T27" fmla="*/ 13 h 18"/>
                <a:gd name="T28" fmla="*/ 1 w 16"/>
                <a:gd name="T29" fmla="*/ 12 h 18"/>
                <a:gd name="T30" fmla="*/ 15 w 16"/>
                <a:gd name="T31" fmla="*/ 7 h 18"/>
                <a:gd name="T32" fmla="*/ 15 w 16"/>
                <a:gd name="T33" fmla="*/ 8 h 18"/>
                <a:gd name="T34" fmla="*/ 5 w 16"/>
                <a:gd name="T35" fmla="*/ 18 h 18"/>
                <a:gd name="T36" fmla="*/ 6 w 16"/>
                <a:gd name="T37" fmla="*/ 18 h 18"/>
                <a:gd name="T38" fmla="*/ 5 w 16"/>
                <a:gd name="T39" fmla="*/ 18 h 18"/>
                <a:gd name="T40" fmla="*/ 12 w 16"/>
                <a:gd name="T41" fmla="*/ 4 h 18"/>
                <a:gd name="T42" fmla="*/ 13 w 16"/>
                <a:gd name="T43" fmla="*/ 5 h 18"/>
                <a:gd name="T44" fmla="*/ 6 w 16"/>
                <a:gd name="T4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8">
                  <a:moveTo>
                    <a:pt x="1" y="6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" y="6"/>
                  </a:lnTo>
                  <a:close/>
                  <a:moveTo>
                    <a:pt x="1" y="12"/>
                  </a:moveTo>
                  <a:lnTo>
                    <a:pt x="0" y="8"/>
                  </a:lnTo>
                  <a:lnTo>
                    <a:pt x="1" y="6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" y="12"/>
                  </a:lnTo>
                  <a:close/>
                  <a:moveTo>
                    <a:pt x="5" y="18"/>
                  </a:moveTo>
                  <a:lnTo>
                    <a:pt x="1" y="13"/>
                  </a:lnTo>
                  <a:lnTo>
                    <a:pt x="1" y="12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5" y="18"/>
                  </a:lnTo>
                  <a:close/>
                  <a:moveTo>
                    <a:pt x="6" y="18"/>
                  </a:moveTo>
                  <a:lnTo>
                    <a:pt x="5" y="18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6" y="1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4" name="Rectangle 11100"/>
            <p:cNvSpPr>
              <a:spLocks noChangeArrowheads="1"/>
            </p:cNvSpPr>
            <p:nvPr/>
          </p:nvSpPr>
          <p:spPr bwMode="auto">
            <a:xfrm rot="-5400000">
              <a:off x="701" y="3598"/>
              <a:ext cx="3" cy="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5" name="Freeform 11101"/>
            <p:cNvSpPr>
              <a:spLocks/>
            </p:cNvSpPr>
            <p:nvPr/>
          </p:nvSpPr>
          <p:spPr bwMode="auto">
            <a:xfrm rot="-5400000">
              <a:off x="702" y="3597"/>
              <a:ext cx="2" cy="3"/>
            </a:xfrm>
            <a:custGeom>
              <a:avLst/>
              <a:gdLst>
                <a:gd name="T0" fmla="*/ 2 w 10"/>
                <a:gd name="T1" fmla="*/ 14 h 14"/>
                <a:gd name="T2" fmla="*/ 0 w 10"/>
                <a:gd name="T3" fmla="*/ 14 h 14"/>
                <a:gd name="T4" fmla="*/ 9 w 10"/>
                <a:gd name="T5" fmla="*/ 0 h 14"/>
                <a:gd name="T6" fmla="*/ 10 w 10"/>
                <a:gd name="T7" fmla="*/ 1 h 14"/>
                <a:gd name="T8" fmla="*/ 2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2" y="14"/>
                  </a:moveTo>
                  <a:lnTo>
                    <a:pt x="0" y="14"/>
                  </a:lnTo>
                  <a:lnTo>
                    <a:pt x="9" y="0"/>
                  </a:lnTo>
                  <a:lnTo>
                    <a:pt x="10" y="1"/>
                  </a:lnTo>
                  <a:lnTo>
                    <a:pt x="2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6" name="Freeform 11102"/>
            <p:cNvSpPr>
              <a:spLocks/>
            </p:cNvSpPr>
            <p:nvPr/>
          </p:nvSpPr>
          <p:spPr bwMode="auto">
            <a:xfrm rot="-5400000">
              <a:off x="706" y="3598"/>
              <a:ext cx="2" cy="2"/>
            </a:xfrm>
            <a:custGeom>
              <a:avLst/>
              <a:gdLst>
                <a:gd name="T0" fmla="*/ 0 w 10"/>
                <a:gd name="T1" fmla="*/ 1 h 14"/>
                <a:gd name="T2" fmla="*/ 2 w 10"/>
                <a:gd name="T3" fmla="*/ 0 h 14"/>
                <a:gd name="T4" fmla="*/ 10 w 10"/>
                <a:gd name="T5" fmla="*/ 13 h 14"/>
                <a:gd name="T6" fmla="*/ 9 w 10"/>
                <a:gd name="T7" fmla="*/ 14 h 14"/>
                <a:gd name="T8" fmla="*/ 0 w 10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0" y="1"/>
                  </a:moveTo>
                  <a:lnTo>
                    <a:pt x="2" y="0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7" name="Rectangle 11103"/>
            <p:cNvSpPr>
              <a:spLocks noChangeArrowheads="1"/>
            </p:cNvSpPr>
            <p:nvPr/>
          </p:nvSpPr>
          <p:spPr bwMode="auto">
            <a:xfrm rot="-5400000">
              <a:off x="662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8" name="Rectangle 11104"/>
            <p:cNvSpPr>
              <a:spLocks noChangeArrowheads="1"/>
            </p:cNvSpPr>
            <p:nvPr/>
          </p:nvSpPr>
          <p:spPr bwMode="auto">
            <a:xfrm rot="-5400000">
              <a:off x="663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79" name="Rectangle 11105"/>
            <p:cNvSpPr>
              <a:spLocks noChangeArrowheads="1"/>
            </p:cNvSpPr>
            <p:nvPr/>
          </p:nvSpPr>
          <p:spPr bwMode="auto">
            <a:xfrm rot="-5400000">
              <a:off x="663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0" name="Rectangle 11106"/>
            <p:cNvSpPr>
              <a:spLocks noChangeArrowheads="1"/>
            </p:cNvSpPr>
            <p:nvPr/>
          </p:nvSpPr>
          <p:spPr bwMode="auto">
            <a:xfrm rot="-5400000">
              <a:off x="664" y="3646"/>
              <a:ext cx="98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1" name="Rectangle 11107"/>
            <p:cNvSpPr>
              <a:spLocks noChangeArrowheads="1"/>
            </p:cNvSpPr>
            <p:nvPr/>
          </p:nvSpPr>
          <p:spPr bwMode="auto">
            <a:xfrm rot="-5400000">
              <a:off x="660" y="3646"/>
              <a:ext cx="98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2" name="Freeform 11108"/>
            <p:cNvSpPr>
              <a:spLocks noEditPoints="1"/>
            </p:cNvSpPr>
            <p:nvPr/>
          </p:nvSpPr>
          <p:spPr bwMode="auto">
            <a:xfrm rot="-5400000">
              <a:off x="658" y="3646"/>
              <a:ext cx="101" cy="4"/>
            </a:xfrm>
            <a:custGeom>
              <a:avLst/>
              <a:gdLst>
                <a:gd name="T0" fmla="*/ 0 w 491"/>
                <a:gd name="T1" fmla="*/ 8 h 22"/>
                <a:gd name="T2" fmla="*/ 7 w 491"/>
                <a:gd name="T3" fmla="*/ 0 h 22"/>
                <a:gd name="T4" fmla="*/ 491 w 491"/>
                <a:gd name="T5" fmla="*/ 0 h 22"/>
                <a:gd name="T6" fmla="*/ 491 w 491"/>
                <a:gd name="T7" fmla="*/ 16 h 22"/>
                <a:gd name="T8" fmla="*/ 7 w 491"/>
                <a:gd name="T9" fmla="*/ 16 h 22"/>
                <a:gd name="T10" fmla="*/ 0 w 491"/>
                <a:gd name="T11" fmla="*/ 8 h 22"/>
                <a:gd name="T12" fmla="*/ 0 w 491"/>
                <a:gd name="T13" fmla="*/ 22 h 22"/>
                <a:gd name="T14" fmla="*/ 0 w 491"/>
                <a:gd name="T15" fmla="*/ 8 h 22"/>
                <a:gd name="T16" fmla="*/ 15 w 491"/>
                <a:gd name="T17" fmla="*/ 8 h 22"/>
                <a:gd name="T18" fmla="*/ 15 w 491"/>
                <a:gd name="T19" fmla="*/ 22 h 22"/>
                <a:gd name="T20" fmla="*/ 0 w 491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2">
                  <a:moveTo>
                    <a:pt x="0" y="8"/>
                  </a:moveTo>
                  <a:lnTo>
                    <a:pt x="7" y="0"/>
                  </a:lnTo>
                  <a:lnTo>
                    <a:pt x="491" y="0"/>
                  </a:lnTo>
                  <a:lnTo>
                    <a:pt x="491" y="16"/>
                  </a:lnTo>
                  <a:lnTo>
                    <a:pt x="7" y="16"/>
                  </a:lnTo>
                  <a:lnTo>
                    <a:pt x="0" y="8"/>
                  </a:lnTo>
                  <a:close/>
                  <a:moveTo>
                    <a:pt x="0" y="22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3" name="Freeform 11109"/>
            <p:cNvSpPr>
              <a:spLocks noEditPoints="1"/>
            </p:cNvSpPr>
            <p:nvPr/>
          </p:nvSpPr>
          <p:spPr bwMode="auto">
            <a:xfrm rot="-5400000">
              <a:off x="710" y="3695"/>
              <a:ext cx="3" cy="4"/>
            </a:xfrm>
            <a:custGeom>
              <a:avLst/>
              <a:gdLst>
                <a:gd name="T0" fmla="*/ 15 w 15"/>
                <a:gd name="T1" fmla="*/ 6 h 19"/>
                <a:gd name="T2" fmla="*/ 5 w 15"/>
                <a:gd name="T3" fmla="*/ 15 h 19"/>
                <a:gd name="T4" fmla="*/ 4 w 15"/>
                <a:gd name="T5" fmla="*/ 15 h 19"/>
                <a:gd name="T6" fmla="*/ 7 w 15"/>
                <a:gd name="T7" fmla="*/ 0 h 19"/>
                <a:gd name="T8" fmla="*/ 9 w 15"/>
                <a:gd name="T9" fmla="*/ 0 h 19"/>
                <a:gd name="T10" fmla="*/ 15 w 15"/>
                <a:gd name="T11" fmla="*/ 6 h 19"/>
                <a:gd name="T12" fmla="*/ 15 w 15"/>
                <a:gd name="T13" fmla="*/ 12 h 19"/>
                <a:gd name="T14" fmla="*/ 0 w 15"/>
                <a:gd name="T15" fmla="*/ 11 h 19"/>
                <a:gd name="T16" fmla="*/ 0 w 15"/>
                <a:gd name="T17" fmla="*/ 10 h 19"/>
                <a:gd name="T18" fmla="*/ 15 w 15"/>
                <a:gd name="T19" fmla="*/ 6 h 19"/>
                <a:gd name="T20" fmla="*/ 15 w 15"/>
                <a:gd name="T21" fmla="*/ 8 h 19"/>
                <a:gd name="T22" fmla="*/ 15 w 15"/>
                <a:gd name="T23" fmla="*/ 12 h 19"/>
                <a:gd name="T24" fmla="*/ 9 w 15"/>
                <a:gd name="T25" fmla="*/ 18 h 19"/>
                <a:gd name="T26" fmla="*/ 0 w 15"/>
                <a:gd name="T27" fmla="*/ 8 h 19"/>
                <a:gd name="T28" fmla="*/ 0 w 15"/>
                <a:gd name="T29" fmla="*/ 7 h 19"/>
                <a:gd name="T30" fmla="*/ 15 w 15"/>
                <a:gd name="T31" fmla="*/ 12 h 19"/>
                <a:gd name="T32" fmla="*/ 14 w 15"/>
                <a:gd name="T33" fmla="*/ 13 h 19"/>
                <a:gd name="T34" fmla="*/ 9 w 15"/>
                <a:gd name="T35" fmla="*/ 18 h 19"/>
                <a:gd name="T36" fmla="*/ 4 w 15"/>
                <a:gd name="T37" fmla="*/ 4 h 19"/>
                <a:gd name="T38" fmla="*/ 5 w 15"/>
                <a:gd name="T39" fmla="*/ 3 h 19"/>
                <a:gd name="T40" fmla="*/ 9 w 15"/>
                <a:gd name="T41" fmla="*/ 18 h 19"/>
                <a:gd name="T42" fmla="*/ 7 w 15"/>
                <a:gd name="T43" fmla="*/ 19 h 19"/>
                <a:gd name="T44" fmla="*/ 4 w 15"/>
                <a:gd name="T45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5" y="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lnTo>
                    <a:pt x="9" y="0"/>
                  </a:lnTo>
                  <a:lnTo>
                    <a:pt x="15" y="6"/>
                  </a:lnTo>
                  <a:close/>
                  <a:moveTo>
                    <a:pt x="15" y="12"/>
                  </a:moveTo>
                  <a:lnTo>
                    <a:pt x="0" y="11"/>
                  </a:lnTo>
                  <a:lnTo>
                    <a:pt x="0" y="10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12"/>
                  </a:lnTo>
                  <a:close/>
                  <a:moveTo>
                    <a:pt x="9" y="1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15" y="12"/>
                  </a:lnTo>
                  <a:lnTo>
                    <a:pt x="14" y="13"/>
                  </a:lnTo>
                  <a:lnTo>
                    <a:pt x="9" y="18"/>
                  </a:lnTo>
                  <a:close/>
                  <a:moveTo>
                    <a:pt x="4" y="4"/>
                  </a:moveTo>
                  <a:lnTo>
                    <a:pt x="5" y="3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4" name="Freeform 11110"/>
            <p:cNvSpPr>
              <a:spLocks noEditPoints="1"/>
            </p:cNvSpPr>
            <p:nvPr/>
          </p:nvSpPr>
          <p:spPr bwMode="auto">
            <a:xfrm rot="-5400000">
              <a:off x="711" y="3695"/>
              <a:ext cx="3" cy="3"/>
            </a:xfrm>
            <a:custGeom>
              <a:avLst/>
              <a:gdLst>
                <a:gd name="T0" fmla="*/ 0 w 15"/>
                <a:gd name="T1" fmla="*/ 7 h 14"/>
                <a:gd name="T2" fmla="*/ 12 w 15"/>
                <a:gd name="T3" fmla="*/ 0 h 14"/>
                <a:gd name="T4" fmla="*/ 13 w 15"/>
                <a:gd name="T5" fmla="*/ 1 h 14"/>
                <a:gd name="T6" fmla="*/ 4 w 15"/>
                <a:gd name="T7" fmla="*/ 14 h 14"/>
                <a:gd name="T8" fmla="*/ 3 w 15"/>
                <a:gd name="T9" fmla="*/ 13 h 14"/>
                <a:gd name="T10" fmla="*/ 0 w 15"/>
                <a:gd name="T11" fmla="*/ 7 h 14"/>
                <a:gd name="T12" fmla="*/ 15 w 15"/>
                <a:gd name="T13" fmla="*/ 4 h 14"/>
                <a:gd name="T14" fmla="*/ 15 w 15"/>
                <a:gd name="T15" fmla="*/ 7 h 14"/>
                <a:gd name="T16" fmla="*/ 0 w 15"/>
                <a:gd name="T17" fmla="*/ 7 h 14"/>
                <a:gd name="T18" fmla="*/ 0 w 15"/>
                <a:gd name="T19" fmla="*/ 4 h 14"/>
                <a:gd name="T20" fmla="*/ 15 w 15"/>
                <a:gd name="T2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4">
                  <a:moveTo>
                    <a:pt x="0" y="7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0" y="7"/>
                  </a:lnTo>
                  <a:close/>
                  <a:moveTo>
                    <a:pt x="15" y="4"/>
                  </a:moveTo>
                  <a:lnTo>
                    <a:pt x="15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5" name="Freeform 11111"/>
            <p:cNvSpPr>
              <a:spLocks/>
            </p:cNvSpPr>
            <p:nvPr/>
          </p:nvSpPr>
          <p:spPr bwMode="auto">
            <a:xfrm rot="-5400000">
              <a:off x="708" y="3696"/>
              <a:ext cx="2" cy="3"/>
            </a:xfrm>
            <a:custGeom>
              <a:avLst/>
              <a:gdLst>
                <a:gd name="T0" fmla="*/ 10 w 10"/>
                <a:gd name="T1" fmla="*/ 13 h 14"/>
                <a:gd name="T2" fmla="*/ 9 w 10"/>
                <a:gd name="T3" fmla="*/ 14 h 14"/>
                <a:gd name="T4" fmla="*/ 0 w 10"/>
                <a:gd name="T5" fmla="*/ 1 h 14"/>
                <a:gd name="T6" fmla="*/ 1 w 10"/>
                <a:gd name="T7" fmla="*/ 0 h 14"/>
                <a:gd name="T8" fmla="*/ 10 w 10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0" y="13"/>
                  </a:moveTo>
                  <a:lnTo>
                    <a:pt x="9" y="14"/>
                  </a:lnTo>
                  <a:lnTo>
                    <a:pt x="0" y="1"/>
                  </a:lnTo>
                  <a:lnTo>
                    <a:pt x="1" y="0"/>
                  </a:lnTo>
                  <a:lnTo>
                    <a:pt x="10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6" name="Rectangle 11112"/>
            <p:cNvSpPr>
              <a:spLocks noChangeArrowheads="1"/>
            </p:cNvSpPr>
            <p:nvPr/>
          </p:nvSpPr>
          <p:spPr bwMode="auto">
            <a:xfrm rot="-5400000">
              <a:off x="708" y="3597"/>
              <a:ext cx="3" cy="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7" name="Freeform 11113"/>
            <p:cNvSpPr>
              <a:spLocks noEditPoints="1"/>
            </p:cNvSpPr>
            <p:nvPr/>
          </p:nvSpPr>
          <p:spPr bwMode="auto">
            <a:xfrm rot="-5400000">
              <a:off x="710" y="3596"/>
              <a:ext cx="3" cy="4"/>
            </a:xfrm>
            <a:custGeom>
              <a:avLst/>
              <a:gdLst>
                <a:gd name="T0" fmla="*/ 1 w 16"/>
                <a:gd name="T1" fmla="*/ 13 h 19"/>
                <a:gd name="T2" fmla="*/ 10 w 16"/>
                <a:gd name="T3" fmla="*/ 3 h 19"/>
                <a:gd name="T4" fmla="*/ 12 w 16"/>
                <a:gd name="T5" fmla="*/ 4 h 19"/>
                <a:gd name="T6" fmla="*/ 8 w 16"/>
                <a:gd name="T7" fmla="*/ 19 h 19"/>
                <a:gd name="T8" fmla="*/ 6 w 16"/>
                <a:gd name="T9" fmla="*/ 18 h 19"/>
                <a:gd name="T10" fmla="*/ 1 w 16"/>
                <a:gd name="T11" fmla="*/ 13 h 19"/>
                <a:gd name="T12" fmla="*/ 0 w 16"/>
                <a:gd name="T13" fmla="*/ 8 h 19"/>
                <a:gd name="T14" fmla="*/ 15 w 16"/>
                <a:gd name="T15" fmla="*/ 7 h 19"/>
                <a:gd name="T16" fmla="*/ 15 w 16"/>
                <a:gd name="T17" fmla="*/ 8 h 19"/>
                <a:gd name="T18" fmla="*/ 1 w 16"/>
                <a:gd name="T19" fmla="*/ 13 h 19"/>
                <a:gd name="T20" fmla="*/ 1 w 16"/>
                <a:gd name="T21" fmla="*/ 12 h 19"/>
                <a:gd name="T22" fmla="*/ 0 w 16"/>
                <a:gd name="T23" fmla="*/ 8 h 19"/>
                <a:gd name="T24" fmla="*/ 6 w 16"/>
                <a:gd name="T25" fmla="*/ 0 h 19"/>
                <a:gd name="T26" fmla="*/ 16 w 16"/>
                <a:gd name="T27" fmla="*/ 10 h 19"/>
                <a:gd name="T28" fmla="*/ 15 w 16"/>
                <a:gd name="T29" fmla="*/ 11 h 19"/>
                <a:gd name="T30" fmla="*/ 0 w 16"/>
                <a:gd name="T31" fmla="*/ 8 h 19"/>
                <a:gd name="T32" fmla="*/ 1 w 16"/>
                <a:gd name="T33" fmla="*/ 6 h 19"/>
                <a:gd name="T34" fmla="*/ 6 w 16"/>
                <a:gd name="T35" fmla="*/ 0 h 19"/>
                <a:gd name="T36" fmla="*/ 12 w 16"/>
                <a:gd name="T37" fmla="*/ 15 h 19"/>
                <a:gd name="T38" fmla="*/ 10 w 16"/>
                <a:gd name="T39" fmla="*/ 15 h 19"/>
                <a:gd name="T40" fmla="*/ 6 w 16"/>
                <a:gd name="T41" fmla="*/ 0 h 19"/>
                <a:gd name="T42" fmla="*/ 8 w 16"/>
                <a:gd name="T43" fmla="*/ 0 h 19"/>
                <a:gd name="T44" fmla="*/ 12 w 16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9">
                  <a:moveTo>
                    <a:pt x="1" y="13"/>
                  </a:moveTo>
                  <a:lnTo>
                    <a:pt x="10" y="3"/>
                  </a:lnTo>
                  <a:lnTo>
                    <a:pt x="12" y="4"/>
                  </a:lnTo>
                  <a:lnTo>
                    <a:pt x="8" y="19"/>
                  </a:lnTo>
                  <a:lnTo>
                    <a:pt x="6" y="18"/>
                  </a:lnTo>
                  <a:lnTo>
                    <a:pt x="1" y="13"/>
                  </a:lnTo>
                  <a:close/>
                  <a:moveTo>
                    <a:pt x="0" y="8"/>
                  </a:moveTo>
                  <a:lnTo>
                    <a:pt x="15" y="7"/>
                  </a:lnTo>
                  <a:lnTo>
                    <a:pt x="15" y="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close/>
                  <a:moveTo>
                    <a:pt x="6" y="0"/>
                  </a:moveTo>
                  <a:lnTo>
                    <a:pt x="16" y="10"/>
                  </a:lnTo>
                  <a:lnTo>
                    <a:pt x="15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6" y="0"/>
                  </a:lnTo>
                  <a:close/>
                  <a:moveTo>
                    <a:pt x="12" y="15"/>
                  </a:moveTo>
                  <a:lnTo>
                    <a:pt x="10" y="15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8" name="Rectangle 11114"/>
            <p:cNvSpPr>
              <a:spLocks noChangeArrowheads="1"/>
            </p:cNvSpPr>
            <p:nvPr/>
          </p:nvSpPr>
          <p:spPr bwMode="auto">
            <a:xfrm rot="-5400000">
              <a:off x="711" y="3597"/>
              <a:ext cx="3" cy="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89" name="Freeform 11115"/>
            <p:cNvSpPr>
              <a:spLocks/>
            </p:cNvSpPr>
            <p:nvPr/>
          </p:nvSpPr>
          <p:spPr bwMode="auto">
            <a:xfrm rot="-5400000">
              <a:off x="712" y="3597"/>
              <a:ext cx="2" cy="3"/>
            </a:xfrm>
            <a:custGeom>
              <a:avLst/>
              <a:gdLst>
                <a:gd name="T0" fmla="*/ 10 w 10"/>
                <a:gd name="T1" fmla="*/ 13 h 14"/>
                <a:gd name="T2" fmla="*/ 9 w 10"/>
                <a:gd name="T3" fmla="*/ 14 h 14"/>
                <a:gd name="T4" fmla="*/ 0 w 10"/>
                <a:gd name="T5" fmla="*/ 1 h 14"/>
                <a:gd name="T6" fmla="*/ 2 w 10"/>
                <a:gd name="T7" fmla="*/ 0 h 14"/>
                <a:gd name="T8" fmla="*/ 10 w 10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0" y="13"/>
                  </a:moveTo>
                  <a:lnTo>
                    <a:pt x="9" y="14"/>
                  </a:lnTo>
                  <a:lnTo>
                    <a:pt x="0" y="1"/>
                  </a:lnTo>
                  <a:lnTo>
                    <a:pt x="2" y="0"/>
                  </a:lnTo>
                  <a:lnTo>
                    <a:pt x="10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0" name="Freeform 11116"/>
            <p:cNvSpPr>
              <a:spLocks/>
            </p:cNvSpPr>
            <p:nvPr/>
          </p:nvSpPr>
          <p:spPr bwMode="auto">
            <a:xfrm rot="-5400000">
              <a:off x="708" y="3597"/>
              <a:ext cx="2" cy="3"/>
            </a:xfrm>
            <a:custGeom>
              <a:avLst/>
              <a:gdLst>
                <a:gd name="T0" fmla="*/ 9 w 10"/>
                <a:gd name="T1" fmla="*/ 0 h 14"/>
                <a:gd name="T2" fmla="*/ 10 w 10"/>
                <a:gd name="T3" fmla="*/ 1 h 14"/>
                <a:gd name="T4" fmla="*/ 2 w 10"/>
                <a:gd name="T5" fmla="*/ 14 h 14"/>
                <a:gd name="T6" fmla="*/ 0 w 10"/>
                <a:gd name="T7" fmla="*/ 13 h 14"/>
                <a:gd name="T8" fmla="*/ 9 w 10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9" y="0"/>
                  </a:moveTo>
                  <a:lnTo>
                    <a:pt x="10" y="1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1" name="Rectangle 11117"/>
            <p:cNvSpPr>
              <a:spLocks noChangeArrowheads="1"/>
            </p:cNvSpPr>
            <p:nvPr/>
          </p:nvSpPr>
          <p:spPr bwMode="auto">
            <a:xfrm rot="-5400000">
              <a:off x="670" y="3646"/>
              <a:ext cx="8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2" name="Rectangle 11118"/>
            <p:cNvSpPr>
              <a:spLocks noChangeArrowheads="1"/>
            </p:cNvSpPr>
            <p:nvPr/>
          </p:nvSpPr>
          <p:spPr bwMode="auto">
            <a:xfrm rot="-5400000">
              <a:off x="912" y="3682"/>
              <a:ext cx="4" cy="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3" name="Rectangle 11119"/>
            <p:cNvSpPr>
              <a:spLocks noChangeArrowheads="1"/>
            </p:cNvSpPr>
            <p:nvPr/>
          </p:nvSpPr>
          <p:spPr bwMode="auto">
            <a:xfrm rot="-5400000">
              <a:off x="791" y="3572"/>
              <a:ext cx="4" cy="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4" name="Rectangle 11120"/>
            <p:cNvSpPr>
              <a:spLocks noChangeArrowheads="1"/>
            </p:cNvSpPr>
            <p:nvPr/>
          </p:nvSpPr>
          <p:spPr bwMode="auto">
            <a:xfrm rot="-5400000">
              <a:off x="866" y="3581"/>
              <a:ext cx="22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5" name="Rectangle 11121"/>
            <p:cNvSpPr>
              <a:spLocks noChangeArrowheads="1"/>
            </p:cNvSpPr>
            <p:nvPr/>
          </p:nvSpPr>
          <p:spPr bwMode="auto">
            <a:xfrm rot="-5400000">
              <a:off x="833" y="3530"/>
              <a:ext cx="3" cy="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6" name="Rectangle 11122"/>
            <p:cNvSpPr>
              <a:spLocks noChangeArrowheads="1"/>
            </p:cNvSpPr>
            <p:nvPr/>
          </p:nvSpPr>
          <p:spPr bwMode="auto">
            <a:xfrm rot="-5400000">
              <a:off x="854" y="3537"/>
              <a:ext cx="3" cy="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7" name="Rectangle 11123"/>
            <p:cNvSpPr>
              <a:spLocks noChangeArrowheads="1"/>
            </p:cNvSpPr>
            <p:nvPr/>
          </p:nvSpPr>
          <p:spPr bwMode="auto">
            <a:xfrm rot="-5400000">
              <a:off x="812" y="3528"/>
              <a:ext cx="3" cy="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8" name="Rectangle 11124"/>
            <p:cNvSpPr>
              <a:spLocks noChangeArrowheads="1"/>
            </p:cNvSpPr>
            <p:nvPr/>
          </p:nvSpPr>
          <p:spPr bwMode="auto">
            <a:xfrm rot="-5400000">
              <a:off x="812" y="3537"/>
              <a:ext cx="3" cy="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099" name="Rectangle 11125"/>
            <p:cNvSpPr>
              <a:spLocks noChangeArrowheads="1"/>
            </p:cNvSpPr>
            <p:nvPr/>
          </p:nvSpPr>
          <p:spPr bwMode="auto">
            <a:xfrm rot="-5400000">
              <a:off x="870" y="3563"/>
              <a:ext cx="13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0" name="Rectangle 11126"/>
            <p:cNvSpPr>
              <a:spLocks noChangeArrowheads="1"/>
            </p:cNvSpPr>
            <p:nvPr/>
          </p:nvSpPr>
          <p:spPr bwMode="auto">
            <a:xfrm rot="-5400000">
              <a:off x="786" y="3563"/>
              <a:ext cx="13" cy="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1" name="Rectangle 11127"/>
            <p:cNvSpPr>
              <a:spLocks noChangeArrowheads="1"/>
            </p:cNvSpPr>
            <p:nvPr/>
          </p:nvSpPr>
          <p:spPr bwMode="auto">
            <a:xfrm rot="-5400000">
              <a:off x="903" y="3587"/>
              <a:ext cx="3" cy="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2" name="Rectangle 11128"/>
            <p:cNvSpPr>
              <a:spLocks noChangeArrowheads="1"/>
            </p:cNvSpPr>
            <p:nvPr/>
          </p:nvSpPr>
          <p:spPr bwMode="auto">
            <a:xfrm rot="-5400000">
              <a:off x="833" y="3509"/>
              <a:ext cx="3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3" name="Rectangle 11129"/>
            <p:cNvSpPr>
              <a:spLocks noChangeArrowheads="1"/>
            </p:cNvSpPr>
            <p:nvPr/>
          </p:nvSpPr>
          <p:spPr bwMode="auto">
            <a:xfrm rot="-5400000">
              <a:off x="833" y="3510"/>
              <a:ext cx="4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4" name="Rectangle 11130"/>
            <p:cNvSpPr>
              <a:spLocks noChangeArrowheads="1"/>
            </p:cNvSpPr>
            <p:nvPr/>
          </p:nvSpPr>
          <p:spPr bwMode="auto">
            <a:xfrm rot="-5400000">
              <a:off x="833" y="3510"/>
              <a:ext cx="3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5" name="Rectangle 11131"/>
            <p:cNvSpPr>
              <a:spLocks noChangeArrowheads="1"/>
            </p:cNvSpPr>
            <p:nvPr/>
          </p:nvSpPr>
          <p:spPr bwMode="auto">
            <a:xfrm rot="-5400000">
              <a:off x="833" y="3510"/>
              <a:ext cx="3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6" name="Rectangle 11132"/>
            <p:cNvSpPr>
              <a:spLocks noChangeArrowheads="1"/>
            </p:cNvSpPr>
            <p:nvPr/>
          </p:nvSpPr>
          <p:spPr bwMode="auto">
            <a:xfrm rot="-5400000">
              <a:off x="833" y="3506"/>
              <a:ext cx="3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7" name="Freeform 11133"/>
            <p:cNvSpPr>
              <a:spLocks noEditPoints="1"/>
            </p:cNvSpPr>
            <p:nvPr/>
          </p:nvSpPr>
          <p:spPr bwMode="auto">
            <a:xfrm rot="-5400000">
              <a:off x="832" y="3506"/>
              <a:ext cx="4" cy="98"/>
            </a:xfrm>
            <a:custGeom>
              <a:avLst/>
              <a:gdLst>
                <a:gd name="T0" fmla="*/ 14 w 22"/>
                <a:gd name="T1" fmla="*/ 0 h 490"/>
                <a:gd name="T2" fmla="*/ 22 w 22"/>
                <a:gd name="T3" fmla="*/ 8 h 490"/>
                <a:gd name="T4" fmla="*/ 22 w 22"/>
                <a:gd name="T5" fmla="*/ 490 h 490"/>
                <a:gd name="T6" fmla="*/ 6 w 22"/>
                <a:gd name="T7" fmla="*/ 490 h 490"/>
                <a:gd name="T8" fmla="*/ 6 w 22"/>
                <a:gd name="T9" fmla="*/ 8 h 490"/>
                <a:gd name="T10" fmla="*/ 14 w 22"/>
                <a:gd name="T11" fmla="*/ 0 h 490"/>
                <a:gd name="T12" fmla="*/ 0 w 22"/>
                <a:gd name="T13" fmla="*/ 0 h 490"/>
                <a:gd name="T14" fmla="*/ 14 w 22"/>
                <a:gd name="T15" fmla="*/ 0 h 490"/>
                <a:gd name="T16" fmla="*/ 14 w 22"/>
                <a:gd name="T17" fmla="*/ 15 h 490"/>
                <a:gd name="T18" fmla="*/ 0 w 22"/>
                <a:gd name="T19" fmla="*/ 15 h 490"/>
                <a:gd name="T20" fmla="*/ 0 w 22"/>
                <a:gd name="T21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90">
                  <a:moveTo>
                    <a:pt x="14" y="0"/>
                  </a:moveTo>
                  <a:lnTo>
                    <a:pt x="22" y="8"/>
                  </a:lnTo>
                  <a:lnTo>
                    <a:pt x="22" y="490"/>
                  </a:lnTo>
                  <a:lnTo>
                    <a:pt x="6" y="490"/>
                  </a:lnTo>
                  <a:lnTo>
                    <a:pt x="6" y="8"/>
                  </a:lnTo>
                  <a:lnTo>
                    <a:pt x="14" y="0"/>
                  </a:lnTo>
                  <a:close/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8" name="Freeform 11134"/>
            <p:cNvSpPr>
              <a:spLocks noEditPoints="1"/>
            </p:cNvSpPr>
            <p:nvPr/>
          </p:nvSpPr>
          <p:spPr bwMode="auto">
            <a:xfrm rot="-5400000">
              <a:off x="785" y="3556"/>
              <a:ext cx="4" cy="3"/>
            </a:xfrm>
            <a:custGeom>
              <a:avLst/>
              <a:gdLst>
                <a:gd name="T0" fmla="*/ 13 w 18"/>
                <a:gd name="T1" fmla="*/ 15 h 16"/>
                <a:gd name="T2" fmla="*/ 3 w 18"/>
                <a:gd name="T3" fmla="*/ 5 h 16"/>
                <a:gd name="T4" fmla="*/ 4 w 18"/>
                <a:gd name="T5" fmla="*/ 4 h 16"/>
                <a:gd name="T6" fmla="*/ 18 w 18"/>
                <a:gd name="T7" fmla="*/ 9 h 16"/>
                <a:gd name="T8" fmla="*/ 18 w 18"/>
                <a:gd name="T9" fmla="*/ 10 h 16"/>
                <a:gd name="T10" fmla="*/ 13 w 18"/>
                <a:gd name="T11" fmla="*/ 15 h 16"/>
                <a:gd name="T12" fmla="*/ 7 w 18"/>
                <a:gd name="T13" fmla="*/ 16 h 16"/>
                <a:gd name="T14" fmla="*/ 7 w 18"/>
                <a:gd name="T15" fmla="*/ 1 h 16"/>
                <a:gd name="T16" fmla="*/ 8 w 18"/>
                <a:gd name="T17" fmla="*/ 1 h 16"/>
                <a:gd name="T18" fmla="*/ 13 w 18"/>
                <a:gd name="T19" fmla="*/ 15 h 16"/>
                <a:gd name="T20" fmla="*/ 12 w 18"/>
                <a:gd name="T21" fmla="*/ 16 h 16"/>
                <a:gd name="T22" fmla="*/ 7 w 18"/>
                <a:gd name="T23" fmla="*/ 16 h 16"/>
                <a:gd name="T24" fmla="*/ 0 w 18"/>
                <a:gd name="T25" fmla="*/ 10 h 16"/>
                <a:gd name="T26" fmla="*/ 10 w 18"/>
                <a:gd name="T27" fmla="*/ 0 h 16"/>
                <a:gd name="T28" fmla="*/ 11 w 18"/>
                <a:gd name="T29" fmla="*/ 1 h 16"/>
                <a:gd name="T30" fmla="*/ 7 w 18"/>
                <a:gd name="T31" fmla="*/ 16 h 16"/>
                <a:gd name="T32" fmla="*/ 6 w 18"/>
                <a:gd name="T33" fmla="*/ 15 h 16"/>
                <a:gd name="T34" fmla="*/ 0 w 18"/>
                <a:gd name="T35" fmla="*/ 10 h 16"/>
                <a:gd name="T36" fmla="*/ 14 w 18"/>
                <a:gd name="T37" fmla="*/ 4 h 16"/>
                <a:gd name="T38" fmla="*/ 15 w 18"/>
                <a:gd name="T39" fmla="*/ 5 h 16"/>
                <a:gd name="T40" fmla="*/ 0 w 18"/>
                <a:gd name="T41" fmla="*/ 10 h 16"/>
                <a:gd name="T42" fmla="*/ 0 w 18"/>
                <a:gd name="T43" fmla="*/ 9 h 16"/>
                <a:gd name="T44" fmla="*/ 14 w 18"/>
                <a:gd name="T4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6">
                  <a:moveTo>
                    <a:pt x="13" y="15"/>
                  </a:moveTo>
                  <a:lnTo>
                    <a:pt x="3" y="5"/>
                  </a:lnTo>
                  <a:lnTo>
                    <a:pt x="4" y="4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3" y="15"/>
                  </a:lnTo>
                  <a:close/>
                  <a:moveTo>
                    <a:pt x="7" y="16"/>
                  </a:moveTo>
                  <a:lnTo>
                    <a:pt x="7" y="1"/>
                  </a:lnTo>
                  <a:lnTo>
                    <a:pt x="8" y="1"/>
                  </a:lnTo>
                  <a:lnTo>
                    <a:pt x="13" y="15"/>
                  </a:lnTo>
                  <a:lnTo>
                    <a:pt x="12" y="16"/>
                  </a:lnTo>
                  <a:lnTo>
                    <a:pt x="7" y="16"/>
                  </a:lnTo>
                  <a:close/>
                  <a:moveTo>
                    <a:pt x="0" y="10"/>
                  </a:moveTo>
                  <a:lnTo>
                    <a:pt x="10" y="0"/>
                  </a:lnTo>
                  <a:lnTo>
                    <a:pt x="11" y="1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0" y="10"/>
                  </a:lnTo>
                  <a:close/>
                  <a:moveTo>
                    <a:pt x="14" y="4"/>
                  </a:moveTo>
                  <a:lnTo>
                    <a:pt x="15" y="5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4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09" name="Freeform 11135"/>
            <p:cNvSpPr>
              <a:spLocks noEditPoints="1"/>
            </p:cNvSpPr>
            <p:nvPr/>
          </p:nvSpPr>
          <p:spPr bwMode="auto">
            <a:xfrm rot="-5400000">
              <a:off x="785" y="3556"/>
              <a:ext cx="3" cy="3"/>
            </a:xfrm>
            <a:custGeom>
              <a:avLst/>
              <a:gdLst>
                <a:gd name="T0" fmla="*/ 6 w 11"/>
                <a:gd name="T1" fmla="*/ 0 h 15"/>
                <a:gd name="T2" fmla="*/ 11 w 11"/>
                <a:gd name="T3" fmla="*/ 13 h 15"/>
                <a:gd name="T4" fmla="*/ 10 w 11"/>
                <a:gd name="T5" fmla="*/ 14 h 15"/>
                <a:gd name="T6" fmla="*/ 0 w 11"/>
                <a:gd name="T7" fmla="*/ 3 h 15"/>
                <a:gd name="T8" fmla="*/ 0 w 11"/>
                <a:gd name="T9" fmla="*/ 2 h 15"/>
                <a:gd name="T10" fmla="*/ 6 w 11"/>
                <a:gd name="T11" fmla="*/ 0 h 15"/>
                <a:gd name="T12" fmla="*/ 8 w 11"/>
                <a:gd name="T13" fmla="*/ 15 h 15"/>
                <a:gd name="T14" fmla="*/ 6 w 11"/>
                <a:gd name="T15" fmla="*/ 15 h 15"/>
                <a:gd name="T16" fmla="*/ 6 w 11"/>
                <a:gd name="T17" fmla="*/ 0 h 15"/>
                <a:gd name="T18" fmla="*/ 8 w 11"/>
                <a:gd name="T19" fmla="*/ 0 h 15"/>
                <a:gd name="T20" fmla="*/ 8 w 11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11" y="13"/>
                  </a:lnTo>
                  <a:lnTo>
                    <a:pt x="10" y="14"/>
                  </a:lnTo>
                  <a:lnTo>
                    <a:pt x="0" y="3"/>
                  </a:lnTo>
                  <a:lnTo>
                    <a:pt x="0" y="2"/>
                  </a:lnTo>
                  <a:lnTo>
                    <a:pt x="6" y="0"/>
                  </a:lnTo>
                  <a:close/>
                  <a:moveTo>
                    <a:pt x="8" y="15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0" name="Freeform 11136"/>
            <p:cNvSpPr>
              <a:spLocks/>
            </p:cNvSpPr>
            <p:nvPr/>
          </p:nvSpPr>
          <p:spPr bwMode="auto">
            <a:xfrm rot="-5400000">
              <a:off x="785" y="3552"/>
              <a:ext cx="3" cy="3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1 h 12"/>
                <a:gd name="T4" fmla="*/ 12 w 13"/>
                <a:gd name="T5" fmla="*/ 0 h 12"/>
                <a:gd name="T6" fmla="*/ 13 w 13"/>
                <a:gd name="T7" fmla="*/ 1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1" name="Rectangle 11137"/>
            <p:cNvSpPr>
              <a:spLocks noChangeArrowheads="1"/>
            </p:cNvSpPr>
            <p:nvPr/>
          </p:nvSpPr>
          <p:spPr bwMode="auto">
            <a:xfrm rot="-5400000">
              <a:off x="881" y="3553"/>
              <a:ext cx="3" cy="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2" name="Freeform 11138"/>
            <p:cNvSpPr>
              <a:spLocks noEditPoints="1"/>
            </p:cNvSpPr>
            <p:nvPr/>
          </p:nvSpPr>
          <p:spPr bwMode="auto">
            <a:xfrm rot="-5400000">
              <a:off x="881" y="3556"/>
              <a:ext cx="4" cy="3"/>
            </a:xfrm>
            <a:custGeom>
              <a:avLst/>
              <a:gdLst>
                <a:gd name="T0" fmla="*/ 4 w 18"/>
                <a:gd name="T1" fmla="*/ 1 h 15"/>
                <a:gd name="T2" fmla="*/ 15 w 18"/>
                <a:gd name="T3" fmla="*/ 10 h 15"/>
                <a:gd name="T4" fmla="*/ 14 w 18"/>
                <a:gd name="T5" fmla="*/ 12 h 15"/>
                <a:gd name="T6" fmla="*/ 0 w 18"/>
                <a:gd name="T7" fmla="*/ 7 h 15"/>
                <a:gd name="T8" fmla="*/ 0 w 18"/>
                <a:gd name="T9" fmla="*/ 5 h 15"/>
                <a:gd name="T10" fmla="*/ 4 w 18"/>
                <a:gd name="T11" fmla="*/ 1 h 15"/>
                <a:gd name="T12" fmla="*/ 14 w 18"/>
                <a:gd name="T13" fmla="*/ 0 h 15"/>
                <a:gd name="T14" fmla="*/ 13 w 18"/>
                <a:gd name="T15" fmla="*/ 14 h 15"/>
                <a:gd name="T16" fmla="*/ 11 w 18"/>
                <a:gd name="T17" fmla="*/ 15 h 15"/>
                <a:gd name="T18" fmla="*/ 4 w 18"/>
                <a:gd name="T19" fmla="*/ 1 h 15"/>
                <a:gd name="T20" fmla="*/ 6 w 18"/>
                <a:gd name="T21" fmla="*/ 0 h 15"/>
                <a:gd name="T22" fmla="*/ 14 w 18"/>
                <a:gd name="T23" fmla="*/ 0 h 15"/>
                <a:gd name="T24" fmla="*/ 18 w 18"/>
                <a:gd name="T25" fmla="*/ 5 h 15"/>
                <a:gd name="T26" fmla="*/ 6 w 18"/>
                <a:gd name="T27" fmla="*/ 14 h 15"/>
                <a:gd name="T28" fmla="*/ 5 w 18"/>
                <a:gd name="T29" fmla="*/ 13 h 15"/>
                <a:gd name="T30" fmla="*/ 14 w 18"/>
                <a:gd name="T31" fmla="*/ 0 h 15"/>
                <a:gd name="T32" fmla="*/ 15 w 18"/>
                <a:gd name="T33" fmla="*/ 1 h 15"/>
                <a:gd name="T34" fmla="*/ 18 w 18"/>
                <a:gd name="T35" fmla="*/ 5 h 15"/>
                <a:gd name="T36" fmla="*/ 4 w 18"/>
                <a:gd name="T37" fmla="*/ 12 h 15"/>
                <a:gd name="T38" fmla="*/ 3 w 18"/>
                <a:gd name="T39" fmla="*/ 10 h 15"/>
                <a:gd name="T40" fmla="*/ 18 w 18"/>
                <a:gd name="T41" fmla="*/ 5 h 15"/>
                <a:gd name="T42" fmla="*/ 18 w 18"/>
                <a:gd name="T43" fmla="*/ 7 h 15"/>
                <a:gd name="T44" fmla="*/ 4 w 18"/>
                <a:gd name="T4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5">
                  <a:moveTo>
                    <a:pt x="4" y="1"/>
                  </a:moveTo>
                  <a:lnTo>
                    <a:pt x="15" y="10"/>
                  </a:lnTo>
                  <a:lnTo>
                    <a:pt x="14" y="12"/>
                  </a:lnTo>
                  <a:lnTo>
                    <a:pt x="0" y="7"/>
                  </a:lnTo>
                  <a:lnTo>
                    <a:pt x="0" y="5"/>
                  </a:lnTo>
                  <a:lnTo>
                    <a:pt x="4" y="1"/>
                  </a:lnTo>
                  <a:close/>
                  <a:moveTo>
                    <a:pt x="14" y="0"/>
                  </a:moveTo>
                  <a:lnTo>
                    <a:pt x="13" y="14"/>
                  </a:lnTo>
                  <a:lnTo>
                    <a:pt x="11" y="15"/>
                  </a:lnTo>
                  <a:lnTo>
                    <a:pt x="4" y="1"/>
                  </a:lnTo>
                  <a:lnTo>
                    <a:pt x="6" y="0"/>
                  </a:lnTo>
                  <a:lnTo>
                    <a:pt x="14" y="0"/>
                  </a:lnTo>
                  <a:close/>
                  <a:moveTo>
                    <a:pt x="18" y="5"/>
                  </a:moveTo>
                  <a:lnTo>
                    <a:pt x="6" y="14"/>
                  </a:lnTo>
                  <a:lnTo>
                    <a:pt x="5" y="13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8" y="5"/>
                  </a:lnTo>
                  <a:close/>
                  <a:moveTo>
                    <a:pt x="4" y="12"/>
                  </a:moveTo>
                  <a:lnTo>
                    <a:pt x="3" y="10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4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3" name="Rectangle 11139"/>
            <p:cNvSpPr>
              <a:spLocks noChangeArrowheads="1"/>
            </p:cNvSpPr>
            <p:nvPr/>
          </p:nvSpPr>
          <p:spPr bwMode="auto">
            <a:xfrm rot="-5400000">
              <a:off x="883" y="3556"/>
              <a:ext cx="0" cy="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4" name="Freeform 11140"/>
            <p:cNvSpPr>
              <a:spLocks/>
            </p:cNvSpPr>
            <p:nvPr/>
          </p:nvSpPr>
          <p:spPr bwMode="auto">
            <a:xfrm rot="-5400000">
              <a:off x="881" y="3557"/>
              <a:ext cx="3" cy="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11 h 12"/>
                <a:gd name="T4" fmla="*/ 10 w 11"/>
                <a:gd name="T5" fmla="*/ 0 h 12"/>
                <a:gd name="T6" fmla="*/ 11 w 11"/>
                <a:gd name="T7" fmla="*/ 1 h 12"/>
                <a:gd name="T8" fmla="*/ 0 w 1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12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5" name="Freeform 11141"/>
            <p:cNvSpPr>
              <a:spLocks/>
            </p:cNvSpPr>
            <p:nvPr/>
          </p:nvSpPr>
          <p:spPr bwMode="auto">
            <a:xfrm rot="-5400000">
              <a:off x="881" y="3553"/>
              <a:ext cx="3" cy="2"/>
            </a:xfrm>
            <a:custGeom>
              <a:avLst/>
              <a:gdLst>
                <a:gd name="T0" fmla="*/ 13 w 13"/>
                <a:gd name="T1" fmla="*/ 11 h 12"/>
                <a:gd name="T2" fmla="*/ 12 w 13"/>
                <a:gd name="T3" fmla="*/ 12 h 12"/>
                <a:gd name="T4" fmla="*/ 0 w 13"/>
                <a:gd name="T5" fmla="*/ 1 h 12"/>
                <a:gd name="T6" fmla="*/ 1 w 13"/>
                <a:gd name="T7" fmla="*/ 0 h 12"/>
                <a:gd name="T8" fmla="*/ 13 w 13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3" y="11"/>
                  </a:moveTo>
                  <a:lnTo>
                    <a:pt x="12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3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6" name="Rectangle 11157"/>
            <p:cNvSpPr>
              <a:spLocks noChangeArrowheads="1"/>
            </p:cNvSpPr>
            <p:nvPr/>
          </p:nvSpPr>
          <p:spPr bwMode="auto">
            <a:xfrm rot="-5400000">
              <a:off x="881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7" name="Rectangle 11158"/>
            <p:cNvSpPr>
              <a:spLocks noChangeArrowheads="1"/>
            </p:cNvSpPr>
            <p:nvPr/>
          </p:nvSpPr>
          <p:spPr bwMode="auto">
            <a:xfrm rot="-5400000">
              <a:off x="882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8" name="Rectangle 11159"/>
            <p:cNvSpPr>
              <a:spLocks noChangeArrowheads="1"/>
            </p:cNvSpPr>
            <p:nvPr/>
          </p:nvSpPr>
          <p:spPr bwMode="auto">
            <a:xfrm rot="-5400000">
              <a:off x="882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19" name="Rectangle 11160"/>
            <p:cNvSpPr>
              <a:spLocks noChangeArrowheads="1"/>
            </p:cNvSpPr>
            <p:nvPr/>
          </p:nvSpPr>
          <p:spPr bwMode="auto">
            <a:xfrm rot="-5400000">
              <a:off x="883" y="3646"/>
              <a:ext cx="98" cy="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0" name="Rectangle 11161"/>
            <p:cNvSpPr>
              <a:spLocks noChangeArrowheads="1"/>
            </p:cNvSpPr>
            <p:nvPr/>
          </p:nvSpPr>
          <p:spPr bwMode="auto">
            <a:xfrm rot="-5400000">
              <a:off x="879" y="3646"/>
              <a:ext cx="98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1" name="Freeform 11162"/>
            <p:cNvSpPr>
              <a:spLocks noEditPoints="1"/>
            </p:cNvSpPr>
            <p:nvPr/>
          </p:nvSpPr>
          <p:spPr bwMode="auto">
            <a:xfrm rot="-5400000">
              <a:off x="878" y="3645"/>
              <a:ext cx="101" cy="5"/>
            </a:xfrm>
            <a:custGeom>
              <a:avLst/>
              <a:gdLst>
                <a:gd name="T0" fmla="*/ 0 w 491"/>
                <a:gd name="T1" fmla="*/ 8 h 22"/>
                <a:gd name="T2" fmla="*/ 7 w 491"/>
                <a:gd name="T3" fmla="*/ 0 h 22"/>
                <a:gd name="T4" fmla="*/ 491 w 491"/>
                <a:gd name="T5" fmla="*/ 0 h 22"/>
                <a:gd name="T6" fmla="*/ 491 w 491"/>
                <a:gd name="T7" fmla="*/ 16 h 22"/>
                <a:gd name="T8" fmla="*/ 7 w 491"/>
                <a:gd name="T9" fmla="*/ 16 h 22"/>
                <a:gd name="T10" fmla="*/ 0 w 491"/>
                <a:gd name="T11" fmla="*/ 8 h 22"/>
                <a:gd name="T12" fmla="*/ 0 w 491"/>
                <a:gd name="T13" fmla="*/ 22 h 22"/>
                <a:gd name="T14" fmla="*/ 0 w 491"/>
                <a:gd name="T15" fmla="*/ 8 h 22"/>
                <a:gd name="T16" fmla="*/ 15 w 491"/>
                <a:gd name="T17" fmla="*/ 8 h 22"/>
                <a:gd name="T18" fmla="*/ 15 w 491"/>
                <a:gd name="T19" fmla="*/ 22 h 22"/>
                <a:gd name="T20" fmla="*/ 0 w 491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2">
                  <a:moveTo>
                    <a:pt x="0" y="8"/>
                  </a:moveTo>
                  <a:lnTo>
                    <a:pt x="7" y="0"/>
                  </a:lnTo>
                  <a:lnTo>
                    <a:pt x="491" y="0"/>
                  </a:lnTo>
                  <a:lnTo>
                    <a:pt x="491" y="16"/>
                  </a:lnTo>
                  <a:lnTo>
                    <a:pt x="7" y="16"/>
                  </a:lnTo>
                  <a:lnTo>
                    <a:pt x="0" y="8"/>
                  </a:lnTo>
                  <a:close/>
                  <a:moveTo>
                    <a:pt x="0" y="22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15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2" name="Freeform 11163"/>
            <p:cNvSpPr>
              <a:spLocks noEditPoints="1"/>
            </p:cNvSpPr>
            <p:nvPr/>
          </p:nvSpPr>
          <p:spPr bwMode="auto">
            <a:xfrm rot="-5400000">
              <a:off x="929" y="3695"/>
              <a:ext cx="3" cy="4"/>
            </a:xfrm>
            <a:custGeom>
              <a:avLst/>
              <a:gdLst>
                <a:gd name="T0" fmla="*/ 15 w 15"/>
                <a:gd name="T1" fmla="*/ 6 h 19"/>
                <a:gd name="T2" fmla="*/ 5 w 15"/>
                <a:gd name="T3" fmla="*/ 15 h 19"/>
                <a:gd name="T4" fmla="*/ 4 w 15"/>
                <a:gd name="T5" fmla="*/ 15 h 19"/>
                <a:gd name="T6" fmla="*/ 7 w 15"/>
                <a:gd name="T7" fmla="*/ 0 h 19"/>
                <a:gd name="T8" fmla="*/ 9 w 15"/>
                <a:gd name="T9" fmla="*/ 1 h 19"/>
                <a:gd name="T10" fmla="*/ 15 w 15"/>
                <a:gd name="T11" fmla="*/ 6 h 19"/>
                <a:gd name="T12" fmla="*/ 15 w 15"/>
                <a:gd name="T13" fmla="*/ 12 h 19"/>
                <a:gd name="T14" fmla="*/ 0 w 15"/>
                <a:gd name="T15" fmla="*/ 11 h 19"/>
                <a:gd name="T16" fmla="*/ 0 w 15"/>
                <a:gd name="T17" fmla="*/ 10 h 19"/>
                <a:gd name="T18" fmla="*/ 15 w 15"/>
                <a:gd name="T19" fmla="*/ 6 h 19"/>
                <a:gd name="T20" fmla="*/ 15 w 15"/>
                <a:gd name="T21" fmla="*/ 8 h 19"/>
                <a:gd name="T22" fmla="*/ 15 w 15"/>
                <a:gd name="T23" fmla="*/ 12 h 19"/>
                <a:gd name="T24" fmla="*/ 11 w 15"/>
                <a:gd name="T25" fmla="*/ 18 h 19"/>
                <a:gd name="T26" fmla="*/ 0 w 15"/>
                <a:gd name="T27" fmla="*/ 8 h 19"/>
                <a:gd name="T28" fmla="*/ 0 w 15"/>
                <a:gd name="T29" fmla="*/ 7 h 19"/>
                <a:gd name="T30" fmla="*/ 15 w 15"/>
                <a:gd name="T31" fmla="*/ 12 h 19"/>
                <a:gd name="T32" fmla="*/ 14 w 15"/>
                <a:gd name="T33" fmla="*/ 13 h 19"/>
                <a:gd name="T34" fmla="*/ 11 w 15"/>
                <a:gd name="T35" fmla="*/ 18 h 19"/>
                <a:gd name="T36" fmla="*/ 2 w 15"/>
                <a:gd name="T37" fmla="*/ 5 h 19"/>
                <a:gd name="T38" fmla="*/ 4 w 15"/>
                <a:gd name="T39" fmla="*/ 4 h 19"/>
                <a:gd name="T40" fmla="*/ 11 w 15"/>
                <a:gd name="T41" fmla="*/ 18 h 19"/>
                <a:gd name="T42" fmla="*/ 9 w 15"/>
                <a:gd name="T43" fmla="*/ 19 h 19"/>
                <a:gd name="T44" fmla="*/ 2 w 15"/>
                <a:gd name="T4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5" y="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7" y="0"/>
                  </a:lnTo>
                  <a:lnTo>
                    <a:pt x="9" y="1"/>
                  </a:lnTo>
                  <a:lnTo>
                    <a:pt x="15" y="6"/>
                  </a:lnTo>
                  <a:close/>
                  <a:moveTo>
                    <a:pt x="15" y="12"/>
                  </a:moveTo>
                  <a:lnTo>
                    <a:pt x="0" y="11"/>
                  </a:lnTo>
                  <a:lnTo>
                    <a:pt x="0" y="10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12"/>
                  </a:lnTo>
                  <a:close/>
                  <a:moveTo>
                    <a:pt x="11" y="1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15" y="12"/>
                  </a:lnTo>
                  <a:lnTo>
                    <a:pt x="14" y="13"/>
                  </a:lnTo>
                  <a:lnTo>
                    <a:pt x="11" y="18"/>
                  </a:lnTo>
                  <a:close/>
                  <a:moveTo>
                    <a:pt x="2" y="5"/>
                  </a:moveTo>
                  <a:lnTo>
                    <a:pt x="4" y="4"/>
                  </a:lnTo>
                  <a:lnTo>
                    <a:pt x="11" y="18"/>
                  </a:lnTo>
                  <a:lnTo>
                    <a:pt x="9" y="19"/>
                  </a:lnTo>
                  <a:lnTo>
                    <a:pt x="2" y="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3" name="Freeform 11164"/>
            <p:cNvSpPr>
              <a:spLocks noEditPoints="1"/>
            </p:cNvSpPr>
            <p:nvPr/>
          </p:nvSpPr>
          <p:spPr bwMode="auto">
            <a:xfrm rot="-5400000">
              <a:off x="930" y="3696"/>
              <a:ext cx="3" cy="2"/>
            </a:xfrm>
            <a:custGeom>
              <a:avLst/>
              <a:gdLst>
                <a:gd name="T0" fmla="*/ 0 w 15"/>
                <a:gd name="T1" fmla="*/ 6 h 12"/>
                <a:gd name="T2" fmla="*/ 13 w 15"/>
                <a:gd name="T3" fmla="*/ 0 h 12"/>
                <a:gd name="T4" fmla="*/ 14 w 15"/>
                <a:gd name="T5" fmla="*/ 2 h 12"/>
                <a:gd name="T6" fmla="*/ 3 w 15"/>
                <a:gd name="T7" fmla="*/ 12 h 12"/>
                <a:gd name="T8" fmla="*/ 2 w 15"/>
                <a:gd name="T9" fmla="*/ 11 h 12"/>
                <a:gd name="T10" fmla="*/ 0 w 15"/>
                <a:gd name="T11" fmla="*/ 6 h 12"/>
                <a:gd name="T12" fmla="*/ 15 w 15"/>
                <a:gd name="T13" fmla="*/ 4 h 12"/>
                <a:gd name="T14" fmla="*/ 15 w 15"/>
                <a:gd name="T15" fmla="*/ 6 h 12"/>
                <a:gd name="T16" fmla="*/ 0 w 15"/>
                <a:gd name="T17" fmla="*/ 6 h 12"/>
                <a:gd name="T18" fmla="*/ 0 w 15"/>
                <a:gd name="T19" fmla="*/ 4 h 12"/>
                <a:gd name="T20" fmla="*/ 15 w 15"/>
                <a:gd name="T2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2">
                  <a:moveTo>
                    <a:pt x="0" y="6"/>
                  </a:moveTo>
                  <a:lnTo>
                    <a:pt x="13" y="0"/>
                  </a:lnTo>
                  <a:lnTo>
                    <a:pt x="14" y="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6"/>
                  </a:lnTo>
                  <a:close/>
                  <a:moveTo>
                    <a:pt x="15" y="4"/>
                  </a:moveTo>
                  <a:lnTo>
                    <a:pt x="15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4" name="Freeform 11165"/>
            <p:cNvSpPr>
              <a:spLocks/>
            </p:cNvSpPr>
            <p:nvPr/>
          </p:nvSpPr>
          <p:spPr bwMode="auto">
            <a:xfrm rot="-5400000">
              <a:off x="926" y="3695"/>
              <a:ext cx="3" cy="3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12 h 12"/>
                <a:gd name="T4" fmla="*/ 0 w 12"/>
                <a:gd name="T5" fmla="*/ 1 h 12"/>
                <a:gd name="T6" fmla="*/ 1 w 12"/>
                <a:gd name="T7" fmla="*/ 0 h 12"/>
                <a:gd name="T8" fmla="*/ 12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5" name="Rectangle 11166"/>
            <p:cNvSpPr>
              <a:spLocks noChangeArrowheads="1"/>
            </p:cNvSpPr>
            <p:nvPr/>
          </p:nvSpPr>
          <p:spPr bwMode="auto">
            <a:xfrm rot="-5400000">
              <a:off x="928" y="3596"/>
              <a:ext cx="3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6" name="Freeform 11167"/>
            <p:cNvSpPr>
              <a:spLocks noEditPoints="1"/>
            </p:cNvSpPr>
            <p:nvPr/>
          </p:nvSpPr>
          <p:spPr bwMode="auto">
            <a:xfrm rot="-5400000">
              <a:off x="929" y="3596"/>
              <a:ext cx="3" cy="4"/>
            </a:xfrm>
            <a:custGeom>
              <a:avLst/>
              <a:gdLst>
                <a:gd name="T0" fmla="*/ 1 w 16"/>
                <a:gd name="T1" fmla="*/ 13 h 19"/>
                <a:gd name="T2" fmla="*/ 12 w 16"/>
                <a:gd name="T3" fmla="*/ 4 h 19"/>
                <a:gd name="T4" fmla="*/ 13 w 16"/>
                <a:gd name="T5" fmla="*/ 5 h 19"/>
                <a:gd name="T6" fmla="*/ 6 w 16"/>
                <a:gd name="T7" fmla="*/ 19 h 19"/>
                <a:gd name="T8" fmla="*/ 5 w 16"/>
                <a:gd name="T9" fmla="*/ 18 h 19"/>
                <a:gd name="T10" fmla="*/ 1 w 16"/>
                <a:gd name="T11" fmla="*/ 13 h 19"/>
                <a:gd name="T12" fmla="*/ 0 w 16"/>
                <a:gd name="T13" fmla="*/ 8 h 19"/>
                <a:gd name="T14" fmla="*/ 15 w 16"/>
                <a:gd name="T15" fmla="*/ 7 h 19"/>
                <a:gd name="T16" fmla="*/ 15 w 16"/>
                <a:gd name="T17" fmla="*/ 8 h 19"/>
                <a:gd name="T18" fmla="*/ 1 w 16"/>
                <a:gd name="T19" fmla="*/ 13 h 19"/>
                <a:gd name="T20" fmla="*/ 1 w 16"/>
                <a:gd name="T21" fmla="*/ 12 h 19"/>
                <a:gd name="T22" fmla="*/ 0 w 16"/>
                <a:gd name="T23" fmla="*/ 8 h 19"/>
                <a:gd name="T24" fmla="*/ 6 w 16"/>
                <a:gd name="T25" fmla="*/ 1 h 19"/>
                <a:gd name="T26" fmla="*/ 16 w 16"/>
                <a:gd name="T27" fmla="*/ 10 h 19"/>
                <a:gd name="T28" fmla="*/ 15 w 16"/>
                <a:gd name="T29" fmla="*/ 11 h 19"/>
                <a:gd name="T30" fmla="*/ 0 w 16"/>
                <a:gd name="T31" fmla="*/ 8 h 19"/>
                <a:gd name="T32" fmla="*/ 1 w 16"/>
                <a:gd name="T33" fmla="*/ 6 h 19"/>
                <a:gd name="T34" fmla="*/ 6 w 16"/>
                <a:gd name="T35" fmla="*/ 1 h 19"/>
                <a:gd name="T36" fmla="*/ 12 w 16"/>
                <a:gd name="T37" fmla="*/ 15 h 19"/>
                <a:gd name="T38" fmla="*/ 10 w 16"/>
                <a:gd name="T39" fmla="*/ 15 h 19"/>
                <a:gd name="T40" fmla="*/ 6 w 16"/>
                <a:gd name="T41" fmla="*/ 1 h 19"/>
                <a:gd name="T42" fmla="*/ 8 w 16"/>
                <a:gd name="T43" fmla="*/ 0 h 19"/>
                <a:gd name="T44" fmla="*/ 12 w 16"/>
                <a:gd name="T4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9">
                  <a:moveTo>
                    <a:pt x="1" y="13"/>
                  </a:moveTo>
                  <a:lnTo>
                    <a:pt x="12" y="4"/>
                  </a:lnTo>
                  <a:lnTo>
                    <a:pt x="13" y="5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1" y="13"/>
                  </a:lnTo>
                  <a:close/>
                  <a:moveTo>
                    <a:pt x="0" y="8"/>
                  </a:moveTo>
                  <a:lnTo>
                    <a:pt x="15" y="7"/>
                  </a:lnTo>
                  <a:lnTo>
                    <a:pt x="15" y="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close/>
                  <a:moveTo>
                    <a:pt x="6" y="1"/>
                  </a:moveTo>
                  <a:lnTo>
                    <a:pt x="16" y="10"/>
                  </a:lnTo>
                  <a:lnTo>
                    <a:pt x="15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6" y="1"/>
                  </a:lnTo>
                  <a:close/>
                  <a:moveTo>
                    <a:pt x="12" y="15"/>
                  </a:moveTo>
                  <a:lnTo>
                    <a:pt x="10" y="15"/>
                  </a:lnTo>
                  <a:lnTo>
                    <a:pt x="6" y="1"/>
                  </a:lnTo>
                  <a:lnTo>
                    <a:pt x="8" y="0"/>
                  </a:lnTo>
                  <a:lnTo>
                    <a:pt x="12" y="1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7" name="Rectangle 11168"/>
            <p:cNvSpPr>
              <a:spLocks noChangeArrowheads="1"/>
            </p:cNvSpPr>
            <p:nvPr/>
          </p:nvSpPr>
          <p:spPr bwMode="auto">
            <a:xfrm rot="-5400000">
              <a:off x="930" y="3597"/>
              <a:ext cx="3" cy="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8" name="Freeform 11169"/>
            <p:cNvSpPr>
              <a:spLocks/>
            </p:cNvSpPr>
            <p:nvPr/>
          </p:nvSpPr>
          <p:spPr bwMode="auto">
            <a:xfrm rot="-5400000">
              <a:off x="930" y="3597"/>
              <a:ext cx="3" cy="2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12 h 12"/>
                <a:gd name="T4" fmla="*/ 0 w 12"/>
                <a:gd name="T5" fmla="*/ 2 h 12"/>
                <a:gd name="T6" fmla="*/ 1 w 12"/>
                <a:gd name="T7" fmla="*/ 0 h 12"/>
                <a:gd name="T8" fmla="*/ 12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1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2" y="1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29" name="Freeform 11170"/>
            <p:cNvSpPr>
              <a:spLocks/>
            </p:cNvSpPr>
            <p:nvPr/>
          </p:nvSpPr>
          <p:spPr bwMode="auto">
            <a:xfrm rot="-5400000">
              <a:off x="926" y="3596"/>
              <a:ext cx="3" cy="3"/>
            </a:xfrm>
            <a:custGeom>
              <a:avLst/>
              <a:gdLst>
                <a:gd name="T0" fmla="*/ 11 w 12"/>
                <a:gd name="T1" fmla="*/ 0 h 12"/>
                <a:gd name="T2" fmla="*/ 12 w 12"/>
                <a:gd name="T3" fmla="*/ 1 h 12"/>
                <a:gd name="T4" fmla="*/ 1 w 12"/>
                <a:gd name="T5" fmla="*/ 12 h 12"/>
                <a:gd name="T6" fmla="*/ 0 w 12"/>
                <a:gd name="T7" fmla="*/ 11 h 12"/>
                <a:gd name="T8" fmla="*/ 11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lnTo>
                    <a:pt x="12" y="1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0" name="Rectangle 11174"/>
            <p:cNvSpPr>
              <a:spLocks noChangeArrowheads="1"/>
            </p:cNvSpPr>
            <p:nvPr/>
          </p:nvSpPr>
          <p:spPr bwMode="auto">
            <a:xfrm rot="-5400000">
              <a:off x="683" y="3646"/>
              <a:ext cx="86" cy="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1" name="Rectangle 11175"/>
            <p:cNvSpPr>
              <a:spLocks noChangeArrowheads="1"/>
            </p:cNvSpPr>
            <p:nvPr/>
          </p:nvSpPr>
          <p:spPr bwMode="auto">
            <a:xfrm rot="-5400000">
              <a:off x="874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2" name="Rectangle 11176"/>
            <p:cNvSpPr>
              <a:spLocks noChangeArrowheads="1"/>
            </p:cNvSpPr>
            <p:nvPr/>
          </p:nvSpPr>
          <p:spPr bwMode="auto">
            <a:xfrm rot="-5400000">
              <a:off x="873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3" name="Rectangle 11177"/>
            <p:cNvSpPr>
              <a:spLocks noChangeArrowheads="1"/>
            </p:cNvSpPr>
            <p:nvPr/>
          </p:nvSpPr>
          <p:spPr bwMode="auto">
            <a:xfrm rot="-5400000">
              <a:off x="872" y="3646"/>
              <a:ext cx="100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4" name="Rectangle 11178"/>
            <p:cNvSpPr>
              <a:spLocks noChangeArrowheads="1"/>
            </p:cNvSpPr>
            <p:nvPr/>
          </p:nvSpPr>
          <p:spPr bwMode="auto">
            <a:xfrm rot="-5400000">
              <a:off x="873" y="3646"/>
              <a:ext cx="98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5" name="Rectangle 11179"/>
            <p:cNvSpPr>
              <a:spLocks noChangeArrowheads="1"/>
            </p:cNvSpPr>
            <p:nvPr/>
          </p:nvSpPr>
          <p:spPr bwMode="auto">
            <a:xfrm rot="-5400000">
              <a:off x="878" y="3646"/>
              <a:ext cx="98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6" name="Freeform 11180"/>
            <p:cNvSpPr>
              <a:spLocks noEditPoints="1"/>
            </p:cNvSpPr>
            <p:nvPr/>
          </p:nvSpPr>
          <p:spPr bwMode="auto">
            <a:xfrm rot="-5400000">
              <a:off x="874" y="3646"/>
              <a:ext cx="101" cy="4"/>
            </a:xfrm>
            <a:custGeom>
              <a:avLst/>
              <a:gdLst>
                <a:gd name="T0" fmla="*/ 0 w 491"/>
                <a:gd name="T1" fmla="*/ 13 h 21"/>
                <a:gd name="T2" fmla="*/ 7 w 491"/>
                <a:gd name="T3" fmla="*/ 6 h 21"/>
                <a:gd name="T4" fmla="*/ 491 w 491"/>
                <a:gd name="T5" fmla="*/ 6 h 21"/>
                <a:gd name="T6" fmla="*/ 491 w 491"/>
                <a:gd name="T7" fmla="*/ 21 h 21"/>
                <a:gd name="T8" fmla="*/ 7 w 491"/>
                <a:gd name="T9" fmla="*/ 21 h 21"/>
                <a:gd name="T10" fmla="*/ 0 w 491"/>
                <a:gd name="T11" fmla="*/ 13 h 21"/>
                <a:gd name="T12" fmla="*/ 15 w 491"/>
                <a:gd name="T13" fmla="*/ 0 h 21"/>
                <a:gd name="T14" fmla="*/ 15 w 491"/>
                <a:gd name="T15" fmla="*/ 13 h 21"/>
                <a:gd name="T16" fmla="*/ 0 w 491"/>
                <a:gd name="T17" fmla="*/ 13 h 21"/>
                <a:gd name="T18" fmla="*/ 0 w 491"/>
                <a:gd name="T19" fmla="*/ 0 h 21"/>
                <a:gd name="T20" fmla="*/ 15 w 491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21">
                  <a:moveTo>
                    <a:pt x="0" y="13"/>
                  </a:moveTo>
                  <a:lnTo>
                    <a:pt x="7" y="6"/>
                  </a:lnTo>
                  <a:lnTo>
                    <a:pt x="491" y="6"/>
                  </a:lnTo>
                  <a:lnTo>
                    <a:pt x="491" y="21"/>
                  </a:lnTo>
                  <a:lnTo>
                    <a:pt x="7" y="21"/>
                  </a:lnTo>
                  <a:lnTo>
                    <a:pt x="0" y="13"/>
                  </a:lnTo>
                  <a:close/>
                  <a:moveTo>
                    <a:pt x="15" y="0"/>
                  </a:moveTo>
                  <a:lnTo>
                    <a:pt x="15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7" name="Freeform 11181"/>
            <p:cNvSpPr>
              <a:spLocks noEditPoints="1"/>
            </p:cNvSpPr>
            <p:nvPr/>
          </p:nvSpPr>
          <p:spPr bwMode="auto">
            <a:xfrm rot="-5400000">
              <a:off x="921" y="3695"/>
              <a:ext cx="3" cy="4"/>
            </a:xfrm>
            <a:custGeom>
              <a:avLst/>
              <a:gdLst>
                <a:gd name="T0" fmla="*/ 14 w 15"/>
                <a:gd name="T1" fmla="*/ 13 h 19"/>
                <a:gd name="T2" fmla="*/ 11 w 15"/>
                <a:gd name="T3" fmla="*/ 18 h 19"/>
                <a:gd name="T4" fmla="*/ 9 w 15"/>
                <a:gd name="T5" fmla="*/ 19 h 19"/>
                <a:gd name="T6" fmla="*/ 2 w 15"/>
                <a:gd name="T7" fmla="*/ 4 h 19"/>
                <a:gd name="T8" fmla="*/ 4 w 15"/>
                <a:gd name="T9" fmla="*/ 4 h 19"/>
                <a:gd name="T10" fmla="*/ 14 w 15"/>
                <a:gd name="T11" fmla="*/ 13 h 19"/>
                <a:gd name="T12" fmla="*/ 15 w 15"/>
                <a:gd name="T13" fmla="*/ 7 h 19"/>
                <a:gd name="T14" fmla="*/ 15 w 15"/>
                <a:gd name="T15" fmla="*/ 12 h 19"/>
                <a:gd name="T16" fmla="*/ 14 w 15"/>
                <a:gd name="T17" fmla="*/ 13 h 19"/>
                <a:gd name="T18" fmla="*/ 0 w 15"/>
                <a:gd name="T19" fmla="*/ 8 h 19"/>
                <a:gd name="T20" fmla="*/ 0 w 15"/>
                <a:gd name="T21" fmla="*/ 7 h 19"/>
                <a:gd name="T22" fmla="*/ 15 w 15"/>
                <a:gd name="T23" fmla="*/ 7 h 19"/>
                <a:gd name="T24" fmla="*/ 11 w 15"/>
                <a:gd name="T25" fmla="*/ 1 h 19"/>
                <a:gd name="T26" fmla="*/ 14 w 15"/>
                <a:gd name="T27" fmla="*/ 6 h 19"/>
                <a:gd name="T28" fmla="*/ 15 w 15"/>
                <a:gd name="T29" fmla="*/ 7 h 19"/>
                <a:gd name="T30" fmla="*/ 0 w 15"/>
                <a:gd name="T31" fmla="*/ 12 h 19"/>
                <a:gd name="T32" fmla="*/ 0 w 15"/>
                <a:gd name="T33" fmla="*/ 11 h 19"/>
                <a:gd name="T34" fmla="*/ 11 w 15"/>
                <a:gd name="T35" fmla="*/ 1 h 19"/>
                <a:gd name="T36" fmla="*/ 9 w 15"/>
                <a:gd name="T37" fmla="*/ 0 h 19"/>
                <a:gd name="T38" fmla="*/ 11 w 15"/>
                <a:gd name="T39" fmla="*/ 1 h 19"/>
                <a:gd name="T40" fmla="*/ 4 w 15"/>
                <a:gd name="T41" fmla="*/ 15 h 19"/>
                <a:gd name="T42" fmla="*/ 2 w 15"/>
                <a:gd name="T43" fmla="*/ 14 h 19"/>
                <a:gd name="T44" fmla="*/ 9 w 15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9">
                  <a:moveTo>
                    <a:pt x="14" y="13"/>
                  </a:moveTo>
                  <a:lnTo>
                    <a:pt x="11" y="18"/>
                  </a:lnTo>
                  <a:lnTo>
                    <a:pt x="9" y="19"/>
                  </a:lnTo>
                  <a:lnTo>
                    <a:pt x="2" y="4"/>
                  </a:lnTo>
                  <a:lnTo>
                    <a:pt x="4" y="4"/>
                  </a:lnTo>
                  <a:lnTo>
                    <a:pt x="14" y="13"/>
                  </a:lnTo>
                  <a:close/>
                  <a:moveTo>
                    <a:pt x="15" y="7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0" y="8"/>
                  </a:lnTo>
                  <a:lnTo>
                    <a:pt x="0" y="7"/>
                  </a:lnTo>
                  <a:lnTo>
                    <a:pt x="15" y="7"/>
                  </a:lnTo>
                  <a:close/>
                  <a:moveTo>
                    <a:pt x="11" y="1"/>
                  </a:moveTo>
                  <a:lnTo>
                    <a:pt x="14" y="6"/>
                  </a:lnTo>
                  <a:lnTo>
                    <a:pt x="15" y="7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1" y="1"/>
                  </a:lnTo>
                  <a:close/>
                  <a:moveTo>
                    <a:pt x="9" y="0"/>
                  </a:moveTo>
                  <a:lnTo>
                    <a:pt x="11" y="1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8" name="Freeform 11182"/>
            <p:cNvSpPr>
              <a:spLocks noEditPoints="1"/>
            </p:cNvSpPr>
            <p:nvPr/>
          </p:nvSpPr>
          <p:spPr bwMode="auto">
            <a:xfrm rot="-5400000">
              <a:off x="920" y="3695"/>
              <a:ext cx="3" cy="3"/>
            </a:xfrm>
            <a:custGeom>
              <a:avLst/>
              <a:gdLst>
                <a:gd name="T0" fmla="*/ 0 w 15"/>
                <a:gd name="T1" fmla="*/ 7 h 13"/>
                <a:gd name="T2" fmla="*/ 2 w 15"/>
                <a:gd name="T3" fmla="*/ 2 h 13"/>
                <a:gd name="T4" fmla="*/ 3 w 15"/>
                <a:gd name="T5" fmla="*/ 0 h 13"/>
                <a:gd name="T6" fmla="*/ 14 w 15"/>
                <a:gd name="T7" fmla="*/ 12 h 13"/>
                <a:gd name="T8" fmla="*/ 13 w 15"/>
                <a:gd name="T9" fmla="*/ 13 h 13"/>
                <a:gd name="T10" fmla="*/ 0 w 15"/>
                <a:gd name="T11" fmla="*/ 7 h 13"/>
                <a:gd name="T12" fmla="*/ 0 w 15"/>
                <a:gd name="T13" fmla="*/ 10 h 13"/>
                <a:gd name="T14" fmla="*/ 0 w 15"/>
                <a:gd name="T15" fmla="*/ 7 h 13"/>
                <a:gd name="T16" fmla="*/ 15 w 15"/>
                <a:gd name="T17" fmla="*/ 7 h 13"/>
                <a:gd name="T18" fmla="*/ 15 w 15"/>
                <a:gd name="T19" fmla="*/ 10 h 13"/>
                <a:gd name="T20" fmla="*/ 0 w 15"/>
                <a:gd name="T2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0" y="7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0" y="7"/>
                  </a:lnTo>
                  <a:close/>
                  <a:moveTo>
                    <a:pt x="0" y="10"/>
                  </a:moveTo>
                  <a:lnTo>
                    <a:pt x="0" y="7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39" name="Freeform 11183"/>
            <p:cNvSpPr>
              <a:spLocks/>
            </p:cNvSpPr>
            <p:nvPr/>
          </p:nvSpPr>
          <p:spPr bwMode="auto">
            <a:xfrm rot="-5400000">
              <a:off x="924" y="3696"/>
              <a:ext cx="3" cy="2"/>
            </a:xfrm>
            <a:custGeom>
              <a:avLst/>
              <a:gdLst>
                <a:gd name="T0" fmla="*/ 1 w 12"/>
                <a:gd name="T1" fmla="*/ 12 h 12"/>
                <a:gd name="T2" fmla="*/ 0 w 12"/>
                <a:gd name="T3" fmla="*/ 11 h 12"/>
                <a:gd name="T4" fmla="*/ 11 w 12"/>
                <a:gd name="T5" fmla="*/ 0 h 12"/>
                <a:gd name="T6" fmla="*/ 12 w 12"/>
                <a:gd name="T7" fmla="*/ 1 h 12"/>
                <a:gd name="T8" fmla="*/ 1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" y="12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0" name="Rectangle 11184"/>
            <p:cNvSpPr>
              <a:spLocks noChangeArrowheads="1"/>
            </p:cNvSpPr>
            <p:nvPr/>
          </p:nvSpPr>
          <p:spPr bwMode="auto">
            <a:xfrm rot="-5400000">
              <a:off x="923" y="3596"/>
              <a:ext cx="3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1" name="Freeform 11185"/>
            <p:cNvSpPr>
              <a:spLocks noEditPoints="1"/>
            </p:cNvSpPr>
            <p:nvPr/>
          </p:nvSpPr>
          <p:spPr bwMode="auto">
            <a:xfrm rot="-5400000">
              <a:off x="921" y="3596"/>
              <a:ext cx="3" cy="4"/>
            </a:xfrm>
            <a:custGeom>
              <a:avLst/>
              <a:gdLst>
                <a:gd name="T0" fmla="*/ 0 w 14"/>
                <a:gd name="T1" fmla="*/ 6 h 19"/>
                <a:gd name="T2" fmla="*/ 4 w 14"/>
                <a:gd name="T3" fmla="*/ 1 h 19"/>
                <a:gd name="T4" fmla="*/ 5 w 14"/>
                <a:gd name="T5" fmla="*/ 0 h 19"/>
                <a:gd name="T6" fmla="*/ 12 w 14"/>
                <a:gd name="T7" fmla="*/ 14 h 19"/>
                <a:gd name="T8" fmla="*/ 11 w 14"/>
                <a:gd name="T9" fmla="*/ 15 h 19"/>
                <a:gd name="T10" fmla="*/ 0 w 14"/>
                <a:gd name="T11" fmla="*/ 6 h 19"/>
                <a:gd name="T12" fmla="*/ 0 w 14"/>
                <a:gd name="T13" fmla="*/ 12 h 19"/>
                <a:gd name="T14" fmla="*/ 0 w 14"/>
                <a:gd name="T15" fmla="*/ 7 h 19"/>
                <a:gd name="T16" fmla="*/ 0 w 14"/>
                <a:gd name="T17" fmla="*/ 6 h 19"/>
                <a:gd name="T18" fmla="*/ 14 w 14"/>
                <a:gd name="T19" fmla="*/ 11 h 19"/>
                <a:gd name="T20" fmla="*/ 14 w 14"/>
                <a:gd name="T21" fmla="*/ 12 h 19"/>
                <a:gd name="T22" fmla="*/ 0 w 14"/>
                <a:gd name="T23" fmla="*/ 12 h 19"/>
                <a:gd name="T24" fmla="*/ 4 w 14"/>
                <a:gd name="T25" fmla="*/ 18 h 19"/>
                <a:gd name="T26" fmla="*/ 0 w 14"/>
                <a:gd name="T27" fmla="*/ 13 h 19"/>
                <a:gd name="T28" fmla="*/ 0 w 14"/>
                <a:gd name="T29" fmla="*/ 12 h 19"/>
                <a:gd name="T30" fmla="*/ 14 w 14"/>
                <a:gd name="T31" fmla="*/ 7 h 19"/>
                <a:gd name="T32" fmla="*/ 14 w 14"/>
                <a:gd name="T33" fmla="*/ 8 h 19"/>
                <a:gd name="T34" fmla="*/ 4 w 14"/>
                <a:gd name="T35" fmla="*/ 18 h 19"/>
                <a:gd name="T36" fmla="*/ 5 w 14"/>
                <a:gd name="T37" fmla="*/ 19 h 19"/>
                <a:gd name="T38" fmla="*/ 4 w 14"/>
                <a:gd name="T39" fmla="*/ 18 h 19"/>
                <a:gd name="T40" fmla="*/ 11 w 14"/>
                <a:gd name="T41" fmla="*/ 4 h 19"/>
                <a:gd name="T42" fmla="*/ 12 w 14"/>
                <a:gd name="T43" fmla="*/ 4 h 19"/>
                <a:gd name="T44" fmla="*/ 5 w 14"/>
                <a:gd name="T4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9">
                  <a:moveTo>
                    <a:pt x="0" y="6"/>
                  </a:moveTo>
                  <a:lnTo>
                    <a:pt x="4" y="1"/>
                  </a:lnTo>
                  <a:lnTo>
                    <a:pt x="5" y="0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0" y="6"/>
                  </a:lnTo>
                  <a:close/>
                  <a:moveTo>
                    <a:pt x="0" y="12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0" y="12"/>
                  </a:lnTo>
                  <a:close/>
                  <a:moveTo>
                    <a:pt x="4" y="18"/>
                  </a:moveTo>
                  <a:lnTo>
                    <a:pt x="0" y="13"/>
                  </a:lnTo>
                  <a:lnTo>
                    <a:pt x="0" y="12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4" y="18"/>
                  </a:lnTo>
                  <a:close/>
                  <a:moveTo>
                    <a:pt x="5" y="19"/>
                  </a:moveTo>
                  <a:lnTo>
                    <a:pt x="4" y="18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5" y="1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2" name="Rectangle 11186"/>
            <p:cNvSpPr>
              <a:spLocks noChangeArrowheads="1"/>
            </p:cNvSpPr>
            <p:nvPr/>
          </p:nvSpPr>
          <p:spPr bwMode="auto">
            <a:xfrm rot="-5400000">
              <a:off x="920" y="3598"/>
              <a:ext cx="3" cy="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3" name="Freeform 11187"/>
            <p:cNvSpPr>
              <a:spLocks/>
            </p:cNvSpPr>
            <p:nvPr/>
          </p:nvSpPr>
          <p:spPr bwMode="auto">
            <a:xfrm rot="-5400000">
              <a:off x="920" y="3596"/>
              <a:ext cx="3" cy="3"/>
            </a:xfrm>
            <a:custGeom>
              <a:avLst/>
              <a:gdLst>
                <a:gd name="T0" fmla="*/ 1 w 12"/>
                <a:gd name="T1" fmla="*/ 13 h 13"/>
                <a:gd name="T2" fmla="*/ 0 w 12"/>
                <a:gd name="T3" fmla="*/ 12 h 13"/>
                <a:gd name="T4" fmla="*/ 11 w 12"/>
                <a:gd name="T5" fmla="*/ 0 h 13"/>
                <a:gd name="T6" fmla="*/ 12 w 12"/>
                <a:gd name="T7" fmla="*/ 2 h 13"/>
                <a:gd name="T8" fmla="*/ 1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" y="13"/>
                  </a:moveTo>
                  <a:lnTo>
                    <a:pt x="0" y="12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" y="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4" name="Freeform 11188"/>
            <p:cNvSpPr>
              <a:spLocks/>
            </p:cNvSpPr>
            <p:nvPr/>
          </p:nvSpPr>
          <p:spPr bwMode="auto">
            <a:xfrm rot="-5400000">
              <a:off x="924" y="3597"/>
              <a:ext cx="3" cy="2"/>
            </a:xfrm>
            <a:custGeom>
              <a:avLst/>
              <a:gdLst>
                <a:gd name="T0" fmla="*/ 0 w 12"/>
                <a:gd name="T1" fmla="*/ 1 h 12"/>
                <a:gd name="T2" fmla="*/ 1 w 12"/>
                <a:gd name="T3" fmla="*/ 0 h 12"/>
                <a:gd name="T4" fmla="*/ 12 w 12"/>
                <a:gd name="T5" fmla="*/ 11 h 12"/>
                <a:gd name="T6" fmla="*/ 11 w 12"/>
                <a:gd name="T7" fmla="*/ 12 h 12"/>
                <a:gd name="T8" fmla="*/ 0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1"/>
                  </a:moveTo>
                  <a:lnTo>
                    <a:pt x="1" y="0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5" name="Rectangle 11189"/>
            <p:cNvSpPr>
              <a:spLocks noChangeArrowheads="1"/>
            </p:cNvSpPr>
            <p:nvPr/>
          </p:nvSpPr>
          <p:spPr bwMode="auto">
            <a:xfrm rot="-5400000">
              <a:off x="866" y="3646"/>
              <a:ext cx="8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6" name="Rectangle 11190"/>
            <p:cNvSpPr>
              <a:spLocks noChangeArrowheads="1"/>
            </p:cNvSpPr>
            <p:nvPr/>
          </p:nvSpPr>
          <p:spPr bwMode="auto">
            <a:xfrm rot="-5400000">
              <a:off x="879" y="3646"/>
              <a:ext cx="86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7" name="Freeform 11191"/>
            <p:cNvSpPr>
              <a:spLocks noEditPoints="1"/>
            </p:cNvSpPr>
            <p:nvPr/>
          </p:nvSpPr>
          <p:spPr bwMode="auto">
            <a:xfrm rot="-5400000">
              <a:off x="721" y="3573"/>
              <a:ext cx="191" cy="186"/>
            </a:xfrm>
            <a:custGeom>
              <a:avLst/>
              <a:gdLst>
                <a:gd name="T0" fmla="*/ 465 w 929"/>
                <a:gd name="T1" fmla="*/ 16 h 928"/>
                <a:gd name="T2" fmla="*/ 306 w 929"/>
                <a:gd name="T3" fmla="*/ 28 h 928"/>
                <a:gd name="T4" fmla="*/ 305 w 929"/>
                <a:gd name="T5" fmla="*/ 28 h 928"/>
                <a:gd name="T6" fmla="*/ 312 w 929"/>
                <a:gd name="T7" fmla="*/ 42 h 928"/>
                <a:gd name="T8" fmla="*/ 167 w 929"/>
                <a:gd name="T9" fmla="*/ 108 h 928"/>
                <a:gd name="T10" fmla="*/ 166 w 929"/>
                <a:gd name="T11" fmla="*/ 109 h 928"/>
                <a:gd name="T12" fmla="*/ 176 w 929"/>
                <a:gd name="T13" fmla="*/ 120 h 928"/>
                <a:gd name="T14" fmla="*/ 63 w 929"/>
                <a:gd name="T15" fmla="*/ 232 h 928"/>
                <a:gd name="T16" fmla="*/ 62 w 929"/>
                <a:gd name="T17" fmla="*/ 233 h 928"/>
                <a:gd name="T18" fmla="*/ 76 w 929"/>
                <a:gd name="T19" fmla="*/ 240 h 928"/>
                <a:gd name="T20" fmla="*/ 7 w 929"/>
                <a:gd name="T21" fmla="*/ 383 h 928"/>
                <a:gd name="T22" fmla="*/ 7 w 929"/>
                <a:gd name="T23" fmla="*/ 385 h 928"/>
                <a:gd name="T24" fmla="*/ 22 w 929"/>
                <a:gd name="T25" fmla="*/ 386 h 928"/>
                <a:gd name="T26" fmla="*/ 7 w 929"/>
                <a:gd name="T27" fmla="*/ 544 h 928"/>
                <a:gd name="T28" fmla="*/ 7 w 929"/>
                <a:gd name="T29" fmla="*/ 545 h 928"/>
                <a:gd name="T30" fmla="*/ 22 w 929"/>
                <a:gd name="T31" fmla="*/ 541 h 928"/>
                <a:gd name="T32" fmla="*/ 62 w 929"/>
                <a:gd name="T33" fmla="*/ 696 h 928"/>
                <a:gd name="T34" fmla="*/ 63 w 929"/>
                <a:gd name="T35" fmla="*/ 697 h 928"/>
                <a:gd name="T36" fmla="*/ 76 w 929"/>
                <a:gd name="T37" fmla="*/ 688 h 928"/>
                <a:gd name="T38" fmla="*/ 166 w 929"/>
                <a:gd name="T39" fmla="*/ 820 h 928"/>
                <a:gd name="T40" fmla="*/ 167 w 929"/>
                <a:gd name="T41" fmla="*/ 821 h 928"/>
                <a:gd name="T42" fmla="*/ 175 w 929"/>
                <a:gd name="T43" fmla="*/ 808 h 928"/>
                <a:gd name="T44" fmla="*/ 305 w 929"/>
                <a:gd name="T45" fmla="*/ 900 h 928"/>
                <a:gd name="T46" fmla="*/ 306 w 929"/>
                <a:gd name="T47" fmla="*/ 901 h 928"/>
                <a:gd name="T48" fmla="*/ 310 w 929"/>
                <a:gd name="T49" fmla="*/ 886 h 928"/>
                <a:gd name="T50" fmla="*/ 464 w 929"/>
                <a:gd name="T51" fmla="*/ 928 h 928"/>
                <a:gd name="T52" fmla="*/ 465 w 929"/>
                <a:gd name="T53" fmla="*/ 928 h 928"/>
                <a:gd name="T54" fmla="*/ 464 w 929"/>
                <a:gd name="T55" fmla="*/ 913 h 928"/>
                <a:gd name="T56" fmla="*/ 623 w 929"/>
                <a:gd name="T57" fmla="*/ 901 h 928"/>
                <a:gd name="T58" fmla="*/ 624 w 929"/>
                <a:gd name="T59" fmla="*/ 900 h 928"/>
                <a:gd name="T60" fmla="*/ 618 w 929"/>
                <a:gd name="T61" fmla="*/ 886 h 928"/>
                <a:gd name="T62" fmla="*/ 763 w 929"/>
                <a:gd name="T63" fmla="*/ 821 h 928"/>
                <a:gd name="T64" fmla="*/ 764 w 929"/>
                <a:gd name="T65" fmla="*/ 820 h 928"/>
                <a:gd name="T66" fmla="*/ 753 w 929"/>
                <a:gd name="T67" fmla="*/ 809 h 928"/>
                <a:gd name="T68" fmla="*/ 867 w 929"/>
                <a:gd name="T69" fmla="*/ 697 h 928"/>
                <a:gd name="T70" fmla="*/ 868 w 929"/>
                <a:gd name="T71" fmla="*/ 696 h 928"/>
                <a:gd name="T72" fmla="*/ 853 w 929"/>
                <a:gd name="T73" fmla="*/ 689 h 928"/>
                <a:gd name="T74" fmla="*/ 922 w 929"/>
                <a:gd name="T75" fmla="*/ 545 h 928"/>
                <a:gd name="T76" fmla="*/ 922 w 929"/>
                <a:gd name="T77" fmla="*/ 544 h 928"/>
                <a:gd name="T78" fmla="*/ 907 w 929"/>
                <a:gd name="T79" fmla="*/ 543 h 928"/>
                <a:gd name="T80" fmla="*/ 922 w 929"/>
                <a:gd name="T81" fmla="*/ 385 h 928"/>
                <a:gd name="T82" fmla="*/ 922 w 929"/>
                <a:gd name="T83" fmla="*/ 383 h 928"/>
                <a:gd name="T84" fmla="*/ 907 w 929"/>
                <a:gd name="T85" fmla="*/ 387 h 928"/>
                <a:gd name="T86" fmla="*/ 868 w 929"/>
                <a:gd name="T87" fmla="*/ 233 h 928"/>
                <a:gd name="T88" fmla="*/ 867 w 929"/>
                <a:gd name="T89" fmla="*/ 232 h 928"/>
                <a:gd name="T90" fmla="*/ 854 w 929"/>
                <a:gd name="T91" fmla="*/ 241 h 928"/>
                <a:gd name="T92" fmla="*/ 764 w 929"/>
                <a:gd name="T93" fmla="*/ 109 h 928"/>
                <a:gd name="T94" fmla="*/ 763 w 929"/>
                <a:gd name="T95" fmla="*/ 108 h 928"/>
                <a:gd name="T96" fmla="*/ 754 w 929"/>
                <a:gd name="T97" fmla="*/ 121 h 928"/>
                <a:gd name="T98" fmla="*/ 624 w 929"/>
                <a:gd name="T99" fmla="*/ 28 h 928"/>
                <a:gd name="T100" fmla="*/ 623 w 929"/>
                <a:gd name="T101" fmla="*/ 28 h 928"/>
                <a:gd name="T102" fmla="*/ 619 w 929"/>
                <a:gd name="T103" fmla="*/ 43 h 928"/>
                <a:gd name="T104" fmla="*/ 465 w 929"/>
                <a:gd name="T105" fmla="*/ 0 h 928"/>
                <a:gd name="T106" fmla="*/ 464 w 929"/>
                <a:gd name="T107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928">
                  <a:moveTo>
                    <a:pt x="384" y="8"/>
                  </a:moveTo>
                  <a:lnTo>
                    <a:pt x="385" y="7"/>
                  </a:lnTo>
                  <a:lnTo>
                    <a:pt x="464" y="0"/>
                  </a:lnTo>
                  <a:lnTo>
                    <a:pt x="465" y="16"/>
                  </a:lnTo>
                  <a:lnTo>
                    <a:pt x="386" y="23"/>
                  </a:lnTo>
                  <a:lnTo>
                    <a:pt x="384" y="8"/>
                  </a:lnTo>
                  <a:close/>
                  <a:moveTo>
                    <a:pt x="305" y="28"/>
                  </a:moveTo>
                  <a:lnTo>
                    <a:pt x="306" y="28"/>
                  </a:lnTo>
                  <a:lnTo>
                    <a:pt x="384" y="8"/>
                  </a:lnTo>
                  <a:lnTo>
                    <a:pt x="387" y="22"/>
                  </a:lnTo>
                  <a:lnTo>
                    <a:pt x="310" y="43"/>
                  </a:lnTo>
                  <a:lnTo>
                    <a:pt x="305" y="28"/>
                  </a:lnTo>
                  <a:close/>
                  <a:moveTo>
                    <a:pt x="232" y="62"/>
                  </a:moveTo>
                  <a:lnTo>
                    <a:pt x="233" y="62"/>
                  </a:lnTo>
                  <a:lnTo>
                    <a:pt x="305" y="28"/>
                  </a:lnTo>
                  <a:lnTo>
                    <a:pt x="312" y="42"/>
                  </a:lnTo>
                  <a:lnTo>
                    <a:pt x="240" y="76"/>
                  </a:lnTo>
                  <a:lnTo>
                    <a:pt x="232" y="62"/>
                  </a:lnTo>
                  <a:close/>
                  <a:moveTo>
                    <a:pt x="166" y="109"/>
                  </a:moveTo>
                  <a:lnTo>
                    <a:pt x="167" y="108"/>
                  </a:lnTo>
                  <a:lnTo>
                    <a:pt x="232" y="62"/>
                  </a:lnTo>
                  <a:lnTo>
                    <a:pt x="241" y="75"/>
                  </a:lnTo>
                  <a:lnTo>
                    <a:pt x="175" y="121"/>
                  </a:lnTo>
                  <a:lnTo>
                    <a:pt x="166" y="109"/>
                  </a:lnTo>
                  <a:close/>
                  <a:moveTo>
                    <a:pt x="108" y="166"/>
                  </a:moveTo>
                  <a:lnTo>
                    <a:pt x="109" y="165"/>
                  </a:lnTo>
                  <a:lnTo>
                    <a:pt x="166" y="109"/>
                  </a:lnTo>
                  <a:lnTo>
                    <a:pt x="176" y="120"/>
                  </a:lnTo>
                  <a:lnTo>
                    <a:pt x="120" y="176"/>
                  </a:lnTo>
                  <a:lnTo>
                    <a:pt x="108" y="166"/>
                  </a:lnTo>
                  <a:close/>
                  <a:moveTo>
                    <a:pt x="62" y="233"/>
                  </a:moveTo>
                  <a:lnTo>
                    <a:pt x="63" y="232"/>
                  </a:lnTo>
                  <a:lnTo>
                    <a:pt x="108" y="166"/>
                  </a:lnTo>
                  <a:lnTo>
                    <a:pt x="121" y="175"/>
                  </a:lnTo>
                  <a:lnTo>
                    <a:pt x="76" y="241"/>
                  </a:lnTo>
                  <a:lnTo>
                    <a:pt x="62" y="233"/>
                  </a:lnTo>
                  <a:close/>
                  <a:moveTo>
                    <a:pt x="28" y="306"/>
                  </a:moveTo>
                  <a:lnTo>
                    <a:pt x="28" y="305"/>
                  </a:lnTo>
                  <a:lnTo>
                    <a:pt x="62" y="233"/>
                  </a:lnTo>
                  <a:lnTo>
                    <a:pt x="76" y="240"/>
                  </a:lnTo>
                  <a:lnTo>
                    <a:pt x="43" y="311"/>
                  </a:lnTo>
                  <a:lnTo>
                    <a:pt x="28" y="306"/>
                  </a:lnTo>
                  <a:close/>
                  <a:moveTo>
                    <a:pt x="7" y="385"/>
                  </a:moveTo>
                  <a:lnTo>
                    <a:pt x="7" y="383"/>
                  </a:lnTo>
                  <a:lnTo>
                    <a:pt x="28" y="306"/>
                  </a:lnTo>
                  <a:lnTo>
                    <a:pt x="43" y="310"/>
                  </a:lnTo>
                  <a:lnTo>
                    <a:pt x="22" y="387"/>
                  </a:lnTo>
                  <a:lnTo>
                    <a:pt x="7" y="385"/>
                  </a:lnTo>
                  <a:close/>
                  <a:moveTo>
                    <a:pt x="0" y="465"/>
                  </a:moveTo>
                  <a:lnTo>
                    <a:pt x="0" y="464"/>
                  </a:lnTo>
                  <a:lnTo>
                    <a:pt x="7" y="385"/>
                  </a:lnTo>
                  <a:lnTo>
                    <a:pt x="22" y="386"/>
                  </a:lnTo>
                  <a:lnTo>
                    <a:pt x="16" y="465"/>
                  </a:lnTo>
                  <a:lnTo>
                    <a:pt x="0" y="465"/>
                  </a:lnTo>
                  <a:close/>
                  <a:moveTo>
                    <a:pt x="7" y="545"/>
                  </a:moveTo>
                  <a:lnTo>
                    <a:pt x="7" y="544"/>
                  </a:lnTo>
                  <a:lnTo>
                    <a:pt x="0" y="465"/>
                  </a:lnTo>
                  <a:lnTo>
                    <a:pt x="16" y="464"/>
                  </a:lnTo>
                  <a:lnTo>
                    <a:pt x="22" y="543"/>
                  </a:lnTo>
                  <a:lnTo>
                    <a:pt x="7" y="545"/>
                  </a:lnTo>
                  <a:close/>
                  <a:moveTo>
                    <a:pt x="28" y="624"/>
                  </a:moveTo>
                  <a:lnTo>
                    <a:pt x="28" y="623"/>
                  </a:lnTo>
                  <a:lnTo>
                    <a:pt x="7" y="545"/>
                  </a:lnTo>
                  <a:lnTo>
                    <a:pt x="22" y="541"/>
                  </a:lnTo>
                  <a:lnTo>
                    <a:pt x="43" y="619"/>
                  </a:lnTo>
                  <a:lnTo>
                    <a:pt x="28" y="624"/>
                  </a:lnTo>
                  <a:close/>
                  <a:moveTo>
                    <a:pt x="63" y="697"/>
                  </a:moveTo>
                  <a:lnTo>
                    <a:pt x="62" y="696"/>
                  </a:lnTo>
                  <a:lnTo>
                    <a:pt x="28" y="624"/>
                  </a:lnTo>
                  <a:lnTo>
                    <a:pt x="43" y="617"/>
                  </a:lnTo>
                  <a:lnTo>
                    <a:pt x="76" y="689"/>
                  </a:lnTo>
                  <a:lnTo>
                    <a:pt x="63" y="697"/>
                  </a:lnTo>
                  <a:close/>
                  <a:moveTo>
                    <a:pt x="109" y="763"/>
                  </a:moveTo>
                  <a:lnTo>
                    <a:pt x="108" y="762"/>
                  </a:lnTo>
                  <a:lnTo>
                    <a:pt x="63" y="697"/>
                  </a:lnTo>
                  <a:lnTo>
                    <a:pt x="76" y="688"/>
                  </a:lnTo>
                  <a:lnTo>
                    <a:pt x="121" y="753"/>
                  </a:lnTo>
                  <a:lnTo>
                    <a:pt x="109" y="763"/>
                  </a:lnTo>
                  <a:close/>
                  <a:moveTo>
                    <a:pt x="167" y="821"/>
                  </a:moveTo>
                  <a:lnTo>
                    <a:pt x="166" y="820"/>
                  </a:lnTo>
                  <a:lnTo>
                    <a:pt x="109" y="763"/>
                  </a:lnTo>
                  <a:lnTo>
                    <a:pt x="120" y="752"/>
                  </a:lnTo>
                  <a:lnTo>
                    <a:pt x="177" y="809"/>
                  </a:lnTo>
                  <a:lnTo>
                    <a:pt x="167" y="821"/>
                  </a:lnTo>
                  <a:close/>
                  <a:moveTo>
                    <a:pt x="233" y="867"/>
                  </a:moveTo>
                  <a:lnTo>
                    <a:pt x="232" y="866"/>
                  </a:lnTo>
                  <a:lnTo>
                    <a:pt x="167" y="821"/>
                  </a:lnTo>
                  <a:lnTo>
                    <a:pt x="175" y="808"/>
                  </a:lnTo>
                  <a:lnTo>
                    <a:pt x="241" y="853"/>
                  </a:lnTo>
                  <a:lnTo>
                    <a:pt x="233" y="867"/>
                  </a:lnTo>
                  <a:close/>
                  <a:moveTo>
                    <a:pt x="306" y="901"/>
                  </a:moveTo>
                  <a:lnTo>
                    <a:pt x="305" y="900"/>
                  </a:lnTo>
                  <a:lnTo>
                    <a:pt x="233" y="867"/>
                  </a:lnTo>
                  <a:lnTo>
                    <a:pt x="240" y="853"/>
                  </a:lnTo>
                  <a:lnTo>
                    <a:pt x="312" y="886"/>
                  </a:lnTo>
                  <a:lnTo>
                    <a:pt x="306" y="901"/>
                  </a:lnTo>
                  <a:close/>
                  <a:moveTo>
                    <a:pt x="385" y="922"/>
                  </a:moveTo>
                  <a:lnTo>
                    <a:pt x="383" y="922"/>
                  </a:lnTo>
                  <a:lnTo>
                    <a:pt x="306" y="901"/>
                  </a:lnTo>
                  <a:lnTo>
                    <a:pt x="310" y="886"/>
                  </a:lnTo>
                  <a:lnTo>
                    <a:pt x="387" y="907"/>
                  </a:lnTo>
                  <a:lnTo>
                    <a:pt x="385" y="922"/>
                  </a:lnTo>
                  <a:close/>
                  <a:moveTo>
                    <a:pt x="465" y="928"/>
                  </a:moveTo>
                  <a:lnTo>
                    <a:pt x="464" y="928"/>
                  </a:lnTo>
                  <a:lnTo>
                    <a:pt x="385" y="922"/>
                  </a:lnTo>
                  <a:lnTo>
                    <a:pt x="386" y="906"/>
                  </a:lnTo>
                  <a:lnTo>
                    <a:pt x="465" y="913"/>
                  </a:lnTo>
                  <a:lnTo>
                    <a:pt x="465" y="928"/>
                  </a:lnTo>
                  <a:close/>
                  <a:moveTo>
                    <a:pt x="546" y="922"/>
                  </a:moveTo>
                  <a:lnTo>
                    <a:pt x="544" y="922"/>
                  </a:lnTo>
                  <a:lnTo>
                    <a:pt x="465" y="928"/>
                  </a:lnTo>
                  <a:lnTo>
                    <a:pt x="464" y="913"/>
                  </a:lnTo>
                  <a:lnTo>
                    <a:pt x="543" y="906"/>
                  </a:lnTo>
                  <a:lnTo>
                    <a:pt x="546" y="922"/>
                  </a:lnTo>
                  <a:close/>
                  <a:moveTo>
                    <a:pt x="624" y="900"/>
                  </a:moveTo>
                  <a:lnTo>
                    <a:pt x="623" y="901"/>
                  </a:lnTo>
                  <a:lnTo>
                    <a:pt x="546" y="922"/>
                  </a:lnTo>
                  <a:lnTo>
                    <a:pt x="542" y="907"/>
                  </a:lnTo>
                  <a:lnTo>
                    <a:pt x="619" y="886"/>
                  </a:lnTo>
                  <a:lnTo>
                    <a:pt x="624" y="900"/>
                  </a:lnTo>
                  <a:close/>
                  <a:moveTo>
                    <a:pt x="698" y="866"/>
                  </a:moveTo>
                  <a:lnTo>
                    <a:pt x="697" y="867"/>
                  </a:lnTo>
                  <a:lnTo>
                    <a:pt x="624" y="900"/>
                  </a:lnTo>
                  <a:lnTo>
                    <a:pt x="618" y="886"/>
                  </a:lnTo>
                  <a:lnTo>
                    <a:pt x="690" y="853"/>
                  </a:lnTo>
                  <a:lnTo>
                    <a:pt x="698" y="866"/>
                  </a:lnTo>
                  <a:close/>
                  <a:moveTo>
                    <a:pt x="764" y="820"/>
                  </a:moveTo>
                  <a:lnTo>
                    <a:pt x="763" y="821"/>
                  </a:lnTo>
                  <a:lnTo>
                    <a:pt x="698" y="866"/>
                  </a:lnTo>
                  <a:lnTo>
                    <a:pt x="689" y="853"/>
                  </a:lnTo>
                  <a:lnTo>
                    <a:pt x="754" y="808"/>
                  </a:lnTo>
                  <a:lnTo>
                    <a:pt x="764" y="820"/>
                  </a:lnTo>
                  <a:close/>
                  <a:moveTo>
                    <a:pt x="821" y="762"/>
                  </a:moveTo>
                  <a:lnTo>
                    <a:pt x="820" y="763"/>
                  </a:lnTo>
                  <a:lnTo>
                    <a:pt x="764" y="820"/>
                  </a:lnTo>
                  <a:lnTo>
                    <a:pt x="753" y="809"/>
                  </a:lnTo>
                  <a:lnTo>
                    <a:pt x="809" y="752"/>
                  </a:lnTo>
                  <a:lnTo>
                    <a:pt x="821" y="762"/>
                  </a:lnTo>
                  <a:close/>
                  <a:moveTo>
                    <a:pt x="868" y="696"/>
                  </a:moveTo>
                  <a:lnTo>
                    <a:pt x="867" y="697"/>
                  </a:lnTo>
                  <a:lnTo>
                    <a:pt x="821" y="762"/>
                  </a:lnTo>
                  <a:lnTo>
                    <a:pt x="808" y="753"/>
                  </a:lnTo>
                  <a:lnTo>
                    <a:pt x="854" y="688"/>
                  </a:lnTo>
                  <a:lnTo>
                    <a:pt x="868" y="696"/>
                  </a:lnTo>
                  <a:close/>
                  <a:moveTo>
                    <a:pt x="902" y="622"/>
                  </a:moveTo>
                  <a:lnTo>
                    <a:pt x="901" y="624"/>
                  </a:lnTo>
                  <a:lnTo>
                    <a:pt x="868" y="696"/>
                  </a:lnTo>
                  <a:lnTo>
                    <a:pt x="853" y="689"/>
                  </a:lnTo>
                  <a:lnTo>
                    <a:pt x="887" y="617"/>
                  </a:lnTo>
                  <a:lnTo>
                    <a:pt x="902" y="622"/>
                  </a:lnTo>
                  <a:close/>
                  <a:moveTo>
                    <a:pt x="922" y="544"/>
                  </a:moveTo>
                  <a:lnTo>
                    <a:pt x="922" y="545"/>
                  </a:lnTo>
                  <a:lnTo>
                    <a:pt x="902" y="622"/>
                  </a:lnTo>
                  <a:lnTo>
                    <a:pt x="887" y="619"/>
                  </a:lnTo>
                  <a:lnTo>
                    <a:pt x="907" y="542"/>
                  </a:lnTo>
                  <a:lnTo>
                    <a:pt x="922" y="544"/>
                  </a:lnTo>
                  <a:close/>
                  <a:moveTo>
                    <a:pt x="929" y="464"/>
                  </a:moveTo>
                  <a:lnTo>
                    <a:pt x="929" y="465"/>
                  </a:lnTo>
                  <a:lnTo>
                    <a:pt x="922" y="544"/>
                  </a:lnTo>
                  <a:lnTo>
                    <a:pt x="907" y="543"/>
                  </a:lnTo>
                  <a:lnTo>
                    <a:pt x="914" y="464"/>
                  </a:lnTo>
                  <a:lnTo>
                    <a:pt x="929" y="464"/>
                  </a:lnTo>
                  <a:close/>
                  <a:moveTo>
                    <a:pt x="922" y="383"/>
                  </a:moveTo>
                  <a:lnTo>
                    <a:pt x="922" y="385"/>
                  </a:lnTo>
                  <a:lnTo>
                    <a:pt x="929" y="464"/>
                  </a:lnTo>
                  <a:lnTo>
                    <a:pt x="914" y="465"/>
                  </a:lnTo>
                  <a:lnTo>
                    <a:pt x="907" y="386"/>
                  </a:lnTo>
                  <a:lnTo>
                    <a:pt x="922" y="383"/>
                  </a:lnTo>
                  <a:close/>
                  <a:moveTo>
                    <a:pt x="901" y="305"/>
                  </a:moveTo>
                  <a:lnTo>
                    <a:pt x="902" y="306"/>
                  </a:lnTo>
                  <a:lnTo>
                    <a:pt x="922" y="383"/>
                  </a:lnTo>
                  <a:lnTo>
                    <a:pt x="907" y="387"/>
                  </a:lnTo>
                  <a:lnTo>
                    <a:pt x="887" y="310"/>
                  </a:lnTo>
                  <a:lnTo>
                    <a:pt x="901" y="305"/>
                  </a:lnTo>
                  <a:close/>
                  <a:moveTo>
                    <a:pt x="867" y="232"/>
                  </a:moveTo>
                  <a:lnTo>
                    <a:pt x="868" y="233"/>
                  </a:lnTo>
                  <a:lnTo>
                    <a:pt x="901" y="305"/>
                  </a:lnTo>
                  <a:lnTo>
                    <a:pt x="887" y="311"/>
                  </a:lnTo>
                  <a:lnTo>
                    <a:pt x="853" y="240"/>
                  </a:lnTo>
                  <a:lnTo>
                    <a:pt x="867" y="232"/>
                  </a:lnTo>
                  <a:close/>
                  <a:moveTo>
                    <a:pt x="820" y="165"/>
                  </a:moveTo>
                  <a:lnTo>
                    <a:pt x="821" y="166"/>
                  </a:lnTo>
                  <a:lnTo>
                    <a:pt x="867" y="232"/>
                  </a:lnTo>
                  <a:lnTo>
                    <a:pt x="854" y="241"/>
                  </a:lnTo>
                  <a:lnTo>
                    <a:pt x="808" y="175"/>
                  </a:lnTo>
                  <a:lnTo>
                    <a:pt x="820" y="165"/>
                  </a:lnTo>
                  <a:close/>
                  <a:moveTo>
                    <a:pt x="763" y="108"/>
                  </a:moveTo>
                  <a:lnTo>
                    <a:pt x="764" y="109"/>
                  </a:lnTo>
                  <a:lnTo>
                    <a:pt x="820" y="165"/>
                  </a:lnTo>
                  <a:lnTo>
                    <a:pt x="809" y="176"/>
                  </a:lnTo>
                  <a:lnTo>
                    <a:pt x="753" y="120"/>
                  </a:lnTo>
                  <a:lnTo>
                    <a:pt x="763" y="108"/>
                  </a:lnTo>
                  <a:close/>
                  <a:moveTo>
                    <a:pt x="697" y="62"/>
                  </a:moveTo>
                  <a:lnTo>
                    <a:pt x="698" y="62"/>
                  </a:lnTo>
                  <a:lnTo>
                    <a:pt x="763" y="108"/>
                  </a:lnTo>
                  <a:lnTo>
                    <a:pt x="754" y="121"/>
                  </a:lnTo>
                  <a:lnTo>
                    <a:pt x="689" y="75"/>
                  </a:lnTo>
                  <a:lnTo>
                    <a:pt x="697" y="62"/>
                  </a:lnTo>
                  <a:close/>
                  <a:moveTo>
                    <a:pt x="623" y="28"/>
                  </a:moveTo>
                  <a:lnTo>
                    <a:pt x="624" y="28"/>
                  </a:lnTo>
                  <a:lnTo>
                    <a:pt x="697" y="62"/>
                  </a:lnTo>
                  <a:lnTo>
                    <a:pt x="690" y="76"/>
                  </a:lnTo>
                  <a:lnTo>
                    <a:pt x="618" y="42"/>
                  </a:lnTo>
                  <a:lnTo>
                    <a:pt x="623" y="28"/>
                  </a:lnTo>
                  <a:close/>
                  <a:moveTo>
                    <a:pt x="544" y="7"/>
                  </a:moveTo>
                  <a:lnTo>
                    <a:pt x="546" y="8"/>
                  </a:lnTo>
                  <a:lnTo>
                    <a:pt x="623" y="28"/>
                  </a:lnTo>
                  <a:lnTo>
                    <a:pt x="619" y="43"/>
                  </a:lnTo>
                  <a:lnTo>
                    <a:pt x="542" y="22"/>
                  </a:lnTo>
                  <a:lnTo>
                    <a:pt x="544" y="7"/>
                  </a:lnTo>
                  <a:close/>
                  <a:moveTo>
                    <a:pt x="464" y="0"/>
                  </a:moveTo>
                  <a:lnTo>
                    <a:pt x="465" y="0"/>
                  </a:lnTo>
                  <a:lnTo>
                    <a:pt x="544" y="7"/>
                  </a:lnTo>
                  <a:lnTo>
                    <a:pt x="543" y="23"/>
                  </a:lnTo>
                  <a:lnTo>
                    <a:pt x="464" y="16"/>
                  </a:lnTo>
                  <a:lnTo>
                    <a:pt x="464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8" name="Freeform 11192"/>
            <p:cNvSpPr>
              <a:spLocks noEditPoints="1"/>
            </p:cNvSpPr>
            <p:nvPr/>
          </p:nvSpPr>
          <p:spPr bwMode="auto">
            <a:xfrm rot="-5400000">
              <a:off x="708" y="3560"/>
              <a:ext cx="218" cy="212"/>
            </a:xfrm>
            <a:custGeom>
              <a:avLst/>
              <a:gdLst>
                <a:gd name="T0" fmla="*/ 530 w 1060"/>
                <a:gd name="T1" fmla="*/ 15 h 1059"/>
                <a:gd name="T2" fmla="*/ 367 w 1060"/>
                <a:gd name="T3" fmla="*/ 26 h 1059"/>
                <a:gd name="T4" fmla="*/ 366 w 1060"/>
                <a:gd name="T5" fmla="*/ 26 h 1059"/>
                <a:gd name="T6" fmla="*/ 371 w 1060"/>
                <a:gd name="T7" fmla="*/ 40 h 1059"/>
                <a:gd name="T8" fmla="*/ 219 w 1060"/>
                <a:gd name="T9" fmla="*/ 101 h 1059"/>
                <a:gd name="T10" fmla="*/ 218 w 1060"/>
                <a:gd name="T11" fmla="*/ 102 h 1059"/>
                <a:gd name="T12" fmla="*/ 228 w 1060"/>
                <a:gd name="T13" fmla="*/ 113 h 1059"/>
                <a:gd name="T14" fmla="*/ 101 w 1060"/>
                <a:gd name="T15" fmla="*/ 218 h 1059"/>
                <a:gd name="T16" fmla="*/ 100 w 1060"/>
                <a:gd name="T17" fmla="*/ 219 h 1059"/>
                <a:gd name="T18" fmla="*/ 114 w 1060"/>
                <a:gd name="T19" fmla="*/ 227 h 1059"/>
                <a:gd name="T20" fmla="*/ 26 w 1060"/>
                <a:gd name="T21" fmla="*/ 365 h 1059"/>
                <a:gd name="T22" fmla="*/ 26 w 1060"/>
                <a:gd name="T23" fmla="*/ 366 h 1059"/>
                <a:gd name="T24" fmla="*/ 41 w 1060"/>
                <a:gd name="T25" fmla="*/ 370 h 1059"/>
                <a:gd name="T26" fmla="*/ 0 w 1060"/>
                <a:gd name="T27" fmla="*/ 529 h 1059"/>
                <a:gd name="T28" fmla="*/ 0 w 1060"/>
                <a:gd name="T29" fmla="*/ 530 h 1059"/>
                <a:gd name="T30" fmla="*/ 15 w 1060"/>
                <a:gd name="T31" fmla="*/ 529 h 1059"/>
                <a:gd name="T32" fmla="*/ 26 w 1060"/>
                <a:gd name="T33" fmla="*/ 692 h 1059"/>
                <a:gd name="T34" fmla="*/ 26 w 1060"/>
                <a:gd name="T35" fmla="*/ 693 h 1059"/>
                <a:gd name="T36" fmla="*/ 40 w 1060"/>
                <a:gd name="T37" fmla="*/ 688 h 1059"/>
                <a:gd name="T38" fmla="*/ 100 w 1060"/>
                <a:gd name="T39" fmla="*/ 840 h 1059"/>
                <a:gd name="T40" fmla="*/ 101 w 1060"/>
                <a:gd name="T41" fmla="*/ 841 h 1059"/>
                <a:gd name="T42" fmla="*/ 113 w 1060"/>
                <a:gd name="T43" fmla="*/ 831 h 1059"/>
                <a:gd name="T44" fmla="*/ 218 w 1060"/>
                <a:gd name="T45" fmla="*/ 957 h 1059"/>
                <a:gd name="T46" fmla="*/ 219 w 1060"/>
                <a:gd name="T47" fmla="*/ 958 h 1059"/>
                <a:gd name="T48" fmla="*/ 227 w 1060"/>
                <a:gd name="T49" fmla="*/ 945 h 1059"/>
                <a:gd name="T50" fmla="*/ 366 w 1060"/>
                <a:gd name="T51" fmla="*/ 1033 h 1059"/>
                <a:gd name="T52" fmla="*/ 367 w 1060"/>
                <a:gd name="T53" fmla="*/ 1033 h 1059"/>
                <a:gd name="T54" fmla="*/ 370 w 1060"/>
                <a:gd name="T55" fmla="*/ 1018 h 1059"/>
                <a:gd name="T56" fmla="*/ 529 w 1060"/>
                <a:gd name="T57" fmla="*/ 1059 h 1059"/>
                <a:gd name="T58" fmla="*/ 530 w 1060"/>
                <a:gd name="T59" fmla="*/ 1059 h 1059"/>
                <a:gd name="T60" fmla="*/ 529 w 1060"/>
                <a:gd name="T61" fmla="*/ 1043 h 1059"/>
                <a:gd name="T62" fmla="*/ 693 w 1060"/>
                <a:gd name="T63" fmla="*/ 1033 h 1059"/>
                <a:gd name="T64" fmla="*/ 694 w 1060"/>
                <a:gd name="T65" fmla="*/ 1033 h 1059"/>
                <a:gd name="T66" fmla="*/ 688 w 1060"/>
                <a:gd name="T67" fmla="*/ 1018 h 1059"/>
                <a:gd name="T68" fmla="*/ 840 w 1060"/>
                <a:gd name="T69" fmla="*/ 958 h 1059"/>
                <a:gd name="T70" fmla="*/ 841 w 1060"/>
                <a:gd name="T71" fmla="*/ 957 h 1059"/>
                <a:gd name="T72" fmla="*/ 831 w 1060"/>
                <a:gd name="T73" fmla="*/ 946 h 1059"/>
                <a:gd name="T74" fmla="*/ 958 w 1060"/>
                <a:gd name="T75" fmla="*/ 841 h 1059"/>
                <a:gd name="T76" fmla="*/ 959 w 1060"/>
                <a:gd name="T77" fmla="*/ 840 h 1059"/>
                <a:gd name="T78" fmla="*/ 945 w 1060"/>
                <a:gd name="T79" fmla="*/ 832 h 1059"/>
                <a:gd name="T80" fmla="*/ 1033 w 1060"/>
                <a:gd name="T81" fmla="*/ 693 h 1059"/>
                <a:gd name="T82" fmla="*/ 1034 w 1060"/>
                <a:gd name="T83" fmla="*/ 692 h 1059"/>
                <a:gd name="T84" fmla="*/ 1019 w 1060"/>
                <a:gd name="T85" fmla="*/ 689 h 1059"/>
                <a:gd name="T86" fmla="*/ 1060 w 1060"/>
                <a:gd name="T87" fmla="*/ 530 h 1059"/>
                <a:gd name="T88" fmla="*/ 1060 w 1060"/>
                <a:gd name="T89" fmla="*/ 529 h 1059"/>
                <a:gd name="T90" fmla="*/ 1044 w 1060"/>
                <a:gd name="T91" fmla="*/ 530 h 1059"/>
                <a:gd name="T92" fmla="*/ 1034 w 1060"/>
                <a:gd name="T93" fmla="*/ 366 h 1059"/>
                <a:gd name="T94" fmla="*/ 1033 w 1060"/>
                <a:gd name="T95" fmla="*/ 365 h 1059"/>
                <a:gd name="T96" fmla="*/ 1019 w 1060"/>
                <a:gd name="T97" fmla="*/ 371 h 1059"/>
                <a:gd name="T98" fmla="*/ 959 w 1060"/>
                <a:gd name="T99" fmla="*/ 219 h 1059"/>
                <a:gd name="T100" fmla="*/ 958 w 1060"/>
                <a:gd name="T101" fmla="*/ 218 h 1059"/>
                <a:gd name="T102" fmla="*/ 946 w 1060"/>
                <a:gd name="T103" fmla="*/ 228 h 1059"/>
                <a:gd name="T104" fmla="*/ 841 w 1060"/>
                <a:gd name="T105" fmla="*/ 102 h 1059"/>
                <a:gd name="T106" fmla="*/ 840 w 1060"/>
                <a:gd name="T107" fmla="*/ 101 h 1059"/>
                <a:gd name="T108" fmla="*/ 832 w 1060"/>
                <a:gd name="T109" fmla="*/ 114 h 1059"/>
                <a:gd name="T110" fmla="*/ 694 w 1060"/>
                <a:gd name="T111" fmla="*/ 26 h 1059"/>
                <a:gd name="T112" fmla="*/ 693 w 1060"/>
                <a:gd name="T113" fmla="*/ 26 h 1059"/>
                <a:gd name="T114" fmla="*/ 689 w 1060"/>
                <a:gd name="T115" fmla="*/ 41 h 1059"/>
                <a:gd name="T116" fmla="*/ 530 w 1060"/>
                <a:gd name="T117" fmla="*/ 0 h 1059"/>
                <a:gd name="T118" fmla="*/ 529 w 1060"/>
                <a:gd name="T119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0" h="1059">
                  <a:moveTo>
                    <a:pt x="446" y="7"/>
                  </a:moveTo>
                  <a:lnTo>
                    <a:pt x="447" y="6"/>
                  </a:lnTo>
                  <a:lnTo>
                    <a:pt x="529" y="0"/>
                  </a:lnTo>
                  <a:lnTo>
                    <a:pt x="530" y="15"/>
                  </a:lnTo>
                  <a:lnTo>
                    <a:pt x="449" y="22"/>
                  </a:lnTo>
                  <a:lnTo>
                    <a:pt x="446" y="7"/>
                  </a:lnTo>
                  <a:close/>
                  <a:moveTo>
                    <a:pt x="366" y="26"/>
                  </a:moveTo>
                  <a:lnTo>
                    <a:pt x="367" y="26"/>
                  </a:lnTo>
                  <a:lnTo>
                    <a:pt x="446" y="7"/>
                  </a:lnTo>
                  <a:lnTo>
                    <a:pt x="450" y="22"/>
                  </a:lnTo>
                  <a:lnTo>
                    <a:pt x="370" y="41"/>
                  </a:lnTo>
                  <a:lnTo>
                    <a:pt x="366" y="26"/>
                  </a:lnTo>
                  <a:close/>
                  <a:moveTo>
                    <a:pt x="289" y="58"/>
                  </a:moveTo>
                  <a:lnTo>
                    <a:pt x="290" y="57"/>
                  </a:lnTo>
                  <a:lnTo>
                    <a:pt x="366" y="26"/>
                  </a:lnTo>
                  <a:lnTo>
                    <a:pt x="371" y="40"/>
                  </a:lnTo>
                  <a:lnTo>
                    <a:pt x="296" y="72"/>
                  </a:lnTo>
                  <a:lnTo>
                    <a:pt x="289" y="58"/>
                  </a:lnTo>
                  <a:close/>
                  <a:moveTo>
                    <a:pt x="218" y="102"/>
                  </a:moveTo>
                  <a:lnTo>
                    <a:pt x="219" y="101"/>
                  </a:lnTo>
                  <a:lnTo>
                    <a:pt x="289" y="58"/>
                  </a:lnTo>
                  <a:lnTo>
                    <a:pt x="297" y="71"/>
                  </a:lnTo>
                  <a:lnTo>
                    <a:pt x="227" y="114"/>
                  </a:lnTo>
                  <a:lnTo>
                    <a:pt x="218" y="102"/>
                  </a:lnTo>
                  <a:close/>
                  <a:moveTo>
                    <a:pt x="154" y="155"/>
                  </a:moveTo>
                  <a:lnTo>
                    <a:pt x="155" y="155"/>
                  </a:lnTo>
                  <a:lnTo>
                    <a:pt x="218" y="102"/>
                  </a:lnTo>
                  <a:lnTo>
                    <a:pt x="228" y="113"/>
                  </a:lnTo>
                  <a:lnTo>
                    <a:pt x="166" y="167"/>
                  </a:lnTo>
                  <a:lnTo>
                    <a:pt x="154" y="155"/>
                  </a:lnTo>
                  <a:close/>
                  <a:moveTo>
                    <a:pt x="100" y="219"/>
                  </a:moveTo>
                  <a:lnTo>
                    <a:pt x="101" y="218"/>
                  </a:lnTo>
                  <a:lnTo>
                    <a:pt x="154" y="155"/>
                  </a:lnTo>
                  <a:lnTo>
                    <a:pt x="166" y="166"/>
                  </a:lnTo>
                  <a:lnTo>
                    <a:pt x="113" y="228"/>
                  </a:lnTo>
                  <a:lnTo>
                    <a:pt x="100" y="219"/>
                  </a:lnTo>
                  <a:close/>
                  <a:moveTo>
                    <a:pt x="57" y="289"/>
                  </a:moveTo>
                  <a:lnTo>
                    <a:pt x="58" y="288"/>
                  </a:lnTo>
                  <a:lnTo>
                    <a:pt x="100" y="219"/>
                  </a:lnTo>
                  <a:lnTo>
                    <a:pt x="114" y="227"/>
                  </a:lnTo>
                  <a:lnTo>
                    <a:pt x="71" y="296"/>
                  </a:lnTo>
                  <a:lnTo>
                    <a:pt x="57" y="289"/>
                  </a:lnTo>
                  <a:close/>
                  <a:moveTo>
                    <a:pt x="26" y="366"/>
                  </a:moveTo>
                  <a:lnTo>
                    <a:pt x="26" y="365"/>
                  </a:lnTo>
                  <a:lnTo>
                    <a:pt x="57" y="289"/>
                  </a:lnTo>
                  <a:lnTo>
                    <a:pt x="71" y="295"/>
                  </a:lnTo>
                  <a:lnTo>
                    <a:pt x="40" y="371"/>
                  </a:lnTo>
                  <a:lnTo>
                    <a:pt x="26" y="366"/>
                  </a:lnTo>
                  <a:close/>
                  <a:moveTo>
                    <a:pt x="6" y="448"/>
                  </a:moveTo>
                  <a:lnTo>
                    <a:pt x="6" y="446"/>
                  </a:lnTo>
                  <a:lnTo>
                    <a:pt x="26" y="366"/>
                  </a:lnTo>
                  <a:lnTo>
                    <a:pt x="41" y="370"/>
                  </a:lnTo>
                  <a:lnTo>
                    <a:pt x="22" y="450"/>
                  </a:lnTo>
                  <a:lnTo>
                    <a:pt x="6" y="448"/>
                  </a:lnTo>
                  <a:close/>
                  <a:moveTo>
                    <a:pt x="0" y="530"/>
                  </a:moveTo>
                  <a:lnTo>
                    <a:pt x="0" y="529"/>
                  </a:lnTo>
                  <a:lnTo>
                    <a:pt x="6" y="448"/>
                  </a:lnTo>
                  <a:lnTo>
                    <a:pt x="22" y="449"/>
                  </a:lnTo>
                  <a:lnTo>
                    <a:pt x="15" y="530"/>
                  </a:lnTo>
                  <a:lnTo>
                    <a:pt x="0" y="530"/>
                  </a:lnTo>
                  <a:close/>
                  <a:moveTo>
                    <a:pt x="6" y="613"/>
                  </a:moveTo>
                  <a:lnTo>
                    <a:pt x="6" y="612"/>
                  </a:lnTo>
                  <a:lnTo>
                    <a:pt x="0" y="530"/>
                  </a:lnTo>
                  <a:lnTo>
                    <a:pt x="15" y="529"/>
                  </a:lnTo>
                  <a:lnTo>
                    <a:pt x="22" y="610"/>
                  </a:lnTo>
                  <a:lnTo>
                    <a:pt x="6" y="613"/>
                  </a:lnTo>
                  <a:close/>
                  <a:moveTo>
                    <a:pt x="26" y="693"/>
                  </a:moveTo>
                  <a:lnTo>
                    <a:pt x="26" y="692"/>
                  </a:lnTo>
                  <a:lnTo>
                    <a:pt x="6" y="613"/>
                  </a:lnTo>
                  <a:lnTo>
                    <a:pt x="22" y="609"/>
                  </a:lnTo>
                  <a:lnTo>
                    <a:pt x="41" y="689"/>
                  </a:lnTo>
                  <a:lnTo>
                    <a:pt x="26" y="693"/>
                  </a:lnTo>
                  <a:close/>
                  <a:moveTo>
                    <a:pt x="58" y="770"/>
                  </a:moveTo>
                  <a:lnTo>
                    <a:pt x="57" y="769"/>
                  </a:lnTo>
                  <a:lnTo>
                    <a:pt x="26" y="693"/>
                  </a:lnTo>
                  <a:lnTo>
                    <a:pt x="40" y="688"/>
                  </a:lnTo>
                  <a:lnTo>
                    <a:pt x="71" y="763"/>
                  </a:lnTo>
                  <a:lnTo>
                    <a:pt x="58" y="770"/>
                  </a:lnTo>
                  <a:close/>
                  <a:moveTo>
                    <a:pt x="101" y="841"/>
                  </a:moveTo>
                  <a:lnTo>
                    <a:pt x="100" y="840"/>
                  </a:lnTo>
                  <a:lnTo>
                    <a:pt x="58" y="770"/>
                  </a:lnTo>
                  <a:lnTo>
                    <a:pt x="71" y="762"/>
                  </a:lnTo>
                  <a:lnTo>
                    <a:pt x="114" y="832"/>
                  </a:lnTo>
                  <a:lnTo>
                    <a:pt x="101" y="841"/>
                  </a:lnTo>
                  <a:close/>
                  <a:moveTo>
                    <a:pt x="155" y="904"/>
                  </a:moveTo>
                  <a:lnTo>
                    <a:pt x="154" y="903"/>
                  </a:lnTo>
                  <a:lnTo>
                    <a:pt x="101" y="841"/>
                  </a:lnTo>
                  <a:lnTo>
                    <a:pt x="113" y="831"/>
                  </a:lnTo>
                  <a:lnTo>
                    <a:pt x="166" y="893"/>
                  </a:lnTo>
                  <a:lnTo>
                    <a:pt x="155" y="904"/>
                  </a:lnTo>
                  <a:close/>
                  <a:moveTo>
                    <a:pt x="219" y="958"/>
                  </a:moveTo>
                  <a:lnTo>
                    <a:pt x="218" y="957"/>
                  </a:lnTo>
                  <a:lnTo>
                    <a:pt x="155" y="904"/>
                  </a:lnTo>
                  <a:lnTo>
                    <a:pt x="166" y="893"/>
                  </a:lnTo>
                  <a:lnTo>
                    <a:pt x="228" y="946"/>
                  </a:lnTo>
                  <a:lnTo>
                    <a:pt x="219" y="958"/>
                  </a:lnTo>
                  <a:close/>
                  <a:moveTo>
                    <a:pt x="290" y="1002"/>
                  </a:moveTo>
                  <a:lnTo>
                    <a:pt x="289" y="1001"/>
                  </a:lnTo>
                  <a:lnTo>
                    <a:pt x="219" y="958"/>
                  </a:lnTo>
                  <a:lnTo>
                    <a:pt x="227" y="945"/>
                  </a:lnTo>
                  <a:lnTo>
                    <a:pt x="297" y="988"/>
                  </a:lnTo>
                  <a:lnTo>
                    <a:pt x="290" y="1002"/>
                  </a:lnTo>
                  <a:close/>
                  <a:moveTo>
                    <a:pt x="367" y="1033"/>
                  </a:moveTo>
                  <a:lnTo>
                    <a:pt x="366" y="1033"/>
                  </a:lnTo>
                  <a:lnTo>
                    <a:pt x="290" y="1002"/>
                  </a:lnTo>
                  <a:lnTo>
                    <a:pt x="296" y="987"/>
                  </a:lnTo>
                  <a:lnTo>
                    <a:pt x="371" y="1018"/>
                  </a:lnTo>
                  <a:lnTo>
                    <a:pt x="367" y="1033"/>
                  </a:lnTo>
                  <a:close/>
                  <a:moveTo>
                    <a:pt x="447" y="1052"/>
                  </a:moveTo>
                  <a:lnTo>
                    <a:pt x="446" y="1052"/>
                  </a:lnTo>
                  <a:lnTo>
                    <a:pt x="367" y="1033"/>
                  </a:lnTo>
                  <a:lnTo>
                    <a:pt x="370" y="1018"/>
                  </a:lnTo>
                  <a:lnTo>
                    <a:pt x="450" y="1037"/>
                  </a:lnTo>
                  <a:lnTo>
                    <a:pt x="447" y="1052"/>
                  </a:lnTo>
                  <a:close/>
                  <a:moveTo>
                    <a:pt x="530" y="1059"/>
                  </a:moveTo>
                  <a:lnTo>
                    <a:pt x="529" y="1059"/>
                  </a:lnTo>
                  <a:lnTo>
                    <a:pt x="447" y="1052"/>
                  </a:lnTo>
                  <a:lnTo>
                    <a:pt x="449" y="1037"/>
                  </a:lnTo>
                  <a:lnTo>
                    <a:pt x="530" y="1043"/>
                  </a:lnTo>
                  <a:lnTo>
                    <a:pt x="530" y="1059"/>
                  </a:lnTo>
                  <a:close/>
                  <a:moveTo>
                    <a:pt x="613" y="1052"/>
                  </a:moveTo>
                  <a:lnTo>
                    <a:pt x="612" y="1052"/>
                  </a:lnTo>
                  <a:lnTo>
                    <a:pt x="530" y="1059"/>
                  </a:lnTo>
                  <a:lnTo>
                    <a:pt x="529" y="1043"/>
                  </a:lnTo>
                  <a:lnTo>
                    <a:pt x="611" y="1037"/>
                  </a:lnTo>
                  <a:lnTo>
                    <a:pt x="613" y="1052"/>
                  </a:lnTo>
                  <a:close/>
                  <a:moveTo>
                    <a:pt x="694" y="1033"/>
                  </a:moveTo>
                  <a:lnTo>
                    <a:pt x="693" y="1033"/>
                  </a:lnTo>
                  <a:lnTo>
                    <a:pt x="613" y="1052"/>
                  </a:lnTo>
                  <a:lnTo>
                    <a:pt x="609" y="1037"/>
                  </a:lnTo>
                  <a:lnTo>
                    <a:pt x="689" y="1018"/>
                  </a:lnTo>
                  <a:lnTo>
                    <a:pt x="694" y="1033"/>
                  </a:lnTo>
                  <a:close/>
                  <a:moveTo>
                    <a:pt x="771" y="1001"/>
                  </a:moveTo>
                  <a:lnTo>
                    <a:pt x="769" y="1002"/>
                  </a:lnTo>
                  <a:lnTo>
                    <a:pt x="694" y="1033"/>
                  </a:lnTo>
                  <a:lnTo>
                    <a:pt x="688" y="1018"/>
                  </a:lnTo>
                  <a:lnTo>
                    <a:pt x="764" y="987"/>
                  </a:lnTo>
                  <a:lnTo>
                    <a:pt x="771" y="1001"/>
                  </a:lnTo>
                  <a:close/>
                  <a:moveTo>
                    <a:pt x="841" y="957"/>
                  </a:moveTo>
                  <a:lnTo>
                    <a:pt x="840" y="958"/>
                  </a:lnTo>
                  <a:lnTo>
                    <a:pt x="771" y="1001"/>
                  </a:lnTo>
                  <a:lnTo>
                    <a:pt x="763" y="988"/>
                  </a:lnTo>
                  <a:lnTo>
                    <a:pt x="832" y="945"/>
                  </a:lnTo>
                  <a:lnTo>
                    <a:pt x="841" y="957"/>
                  </a:lnTo>
                  <a:close/>
                  <a:moveTo>
                    <a:pt x="905" y="903"/>
                  </a:moveTo>
                  <a:lnTo>
                    <a:pt x="904" y="904"/>
                  </a:lnTo>
                  <a:lnTo>
                    <a:pt x="841" y="957"/>
                  </a:lnTo>
                  <a:lnTo>
                    <a:pt x="831" y="946"/>
                  </a:lnTo>
                  <a:lnTo>
                    <a:pt x="894" y="893"/>
                  </a:lnTo>
                  <a:lnTo>
                    <a:pt x="905" y="903"/>
                  </a:lnTo>
                  <a:close/>
                  <a:moveTo>
                    <a:pt x="959" y="840"/>
                  </a:moveTo>
                  <a:lnTo>
                    <a:pt x="958" y="841"/>
                  </a:lnTo>
                  <a:lnTo>
                    <a:pt x="905" y="903"/>
                  </a:lnTo>
                  <a:lnTo>
                    <a:pt x="893" y="893"/>
                  </a:lnTo>
                  <a:lnTo>
                    <a:pt x="946" y="831"/>
                  </a:lnTo>
                  <a:lnTo>
                    <a:pt x="959" y="840"/>
                  </a:lnTo>
                  <a:close/>
                  <a:moveTo>
                    <a:pt x="1002" y="769"/>
                  </a:moveTo>
                  <a:lnTo>
                    <a:pt x="1001" y="770"/>
                  </a:lnTo>
                  <a:lnTo>
                    <a:pt x="959" y="840"/>
                  </a:lnTo>
                  <a:lnTo>
                    <a:pt x="945" y="832"/>
                  </a:lnTo>
                  <a:lnTo>
                    <a:pt x="988" y="762"/>
                  </a:lnTo>
                  <a:lnTo>
                    <a:pt x="1002" y="769"/>
                  </a:lnTo>
                  <a:close/>
                  <a:moveTo>
                    <a:pt x="1034" y="692"/>
                  </a:moveTo>
                  <a:lnTo>
                    <a:pt x="1033" y="693"/>
                  </a:lnTo>
                  <a:lnTo>
                    <a:pt x="1002" y="769"/>
                  </a:lnTo>
                  <a:lnTo>
                    <a:pt x="988" y="763"/>
                  </a:lnTo>
                  <a:lnTo>
                    <a:pt x="1019" y="688"/>
                  </a:lnTo>
                  <a:lnTo>
                    <a:pt x="1034" y="692"/>
                  </a:lnTo>
                  <a:close/>
                  <a:moveTo>
                    <a:pt x="1053" y="612"/>
                  </a:moveTo>
                  <a:lnTo>
                    <a:pt x="1053" y="613"/>
                  </a:lnTo>
                  <a:lnTo>
                    <a:pt x="1034" y="692"/>
                  </a:lnTo>
                  <a:lnTo>
                    <a:pt x="1019" y="689"/>
                  </a:lnTo>
                  <a:lnTo>
                    <a:pt x="1038" y="609"/>
                  </a:lnTo>
                  <a:lnTo>
                    <a:pt x="1053" y="612"/>
                  </a:lnTo>
                  <a:close/>
                  <a:moveTo>
                    <a:pt x="1060" y="529"/>
                  </a:moveTo>
                  <a:lnTo>
                    <a:pt x="1060" y="530"/>
                  </a:lnTo>
                  <a:lnTo>
                    <a:pt x="1053" y="612"/>
                  </a:lnTo>
                  <a:lnTo>
                    <a:pt x="1037" y="610"/>
                  </a:lnTo>
                  <a:lnTo>
                    <a:pt x="1044" y="529"/>
                  </a:lnTo>
                  <a:lnTo>
                    <a:pt x="1060" y="529"/>
                  </a:lnTo>
                  <a:close/>
                  <a:moveTo>
                    <a:pt x="1053" y="446"/>
                  </a:moveTo>
                  <a:lnTo>
                    <a:pt x="1053" y="448"/>
                  </a:lnTo>
                  <a:lnTo>
                    <a:pt x="1060" y="529"/>
                  </a:lnTo>
                  <a:lnTo>
                    <a:pt x="1044" y="530"/>
                  </a:lnTo>
                  <a:lnTo>
                    <a:pt x="1037" y="449"/>
                  </a:lnTo>
                  <a:lnTo>
                    <a:pt x="1053" y="446"/>
                  </a:lnTo>
                  <a:close/>
                  <a:moveTo>
                    <a:pt x="1033" y="365"/>
                  </a:moveTo>
                  <a:lnTo>
                    <a:pt x="1034" y="366"/>
                  </a:lnTo>
                  <a:lnTo>
                    <a:pt x="1053" y="446"/>
                  </a:lnTo>
                  <a:lnTo>
                    <a:pt x="1038" y="450"/>
                  </a:lnTo>
                  <a:lnTo>
                    <a:pt x="1019" y="370"/>
                  </a:lnTo>
                  <a:lnTo>
                    <a:pt x="1033" y="365"/>
                  </a:lnTo>
                  <a:close/>
                  <a:moveTo>
                    <a:pt x="1001" y="288"/>
                  </a:moveTo>
                  <a:lnTo>
                    <a:pt x="1002" y="289"/>
                  </a:lnTo>
                  <a:lnTo>
                    <a:pt x="1033" y="365"/>
                  </a:lnTo>
                  <a:lnTo>
                    <a:pt x="1019" y="371"/>
                  </a:lnTo>
                  <a:lnTo>
                    <a:pt x="988" y="295"/>
                  </a:lnTo>
                  <a:lnTo>
                    <a:pt x="1001" y="288"/>
                  </a:lnTo>
                  <a:close/>
                  <a:moveTo>
                    <a:pt x="958" y="218"/>
                  </a:moveTo>
                  <a:lnTo>
                    <a:pt x="959" y="219"/>
                  </a:lnTo>
                  <a:lnTo>
                    <a:pt x="1001" y="288"/>
                  </a:lnTo>
                  <a:lnTo>
                    <a:pt x="988" y="296"/>
                  </a:lnTo>
                  <a:lnTo>
                    <a:pt x="945" y="227"/>
                  </a:lnTo>
                  <a:lnTo>
                    <a:pt x="958" y="218"/>
                  </a:lnTo>
                  <a:close/>
                  <a:moveTo>
                    <a:pt x="904" y="155"/>
                  </a:moveTo>
                  <a:lnTo>
                    <a:pt x="905" y="155"/>
                  </a:lnTo>
                  <a:lnTo>
                    <a:pt x="958" y="218"/>
                  </a:lnTo>
                  <a:lnTo>
                    <a:pt x="946" y="228"/>
                  </a:lnTo>
                  <a:lnTo>
                    <a:pt x="893" y="166"/>
                  </a:lnTo>
                  <a:lnTo>
                    <a:pt x="904" y="155"/>
                  </a:lnTo>
                  <a:close/>
                  <a:moveTo>
                    <a:pt x="840" y="101"/>
                  </a:moveTo>
                  <a:lnTo>
                    <a:pt x="841" y="102"/>
                  </a:lnTo>
                  <a:lnTo>
                    <a:pt x="904" y="155"/>
                  </a:lnTo>
                  <a:lnTo>
                    <a:pt x="894" y="167"/>
                  </a:lnTo>
                  <a:lnTo>
                    <a:pt x="831" y="113"/>
                  </a:lnTo>
                  <a:lnTo>
                    <a:pt x="840" y="101"/>
                  </a:lnTo>
                  <a:close/>
                  <a:moveTo>
                    <a:pt x="770" y="57"/>
                  </a:moveTo>
                  <a:lnTo>
                    <a:pt x="771" y="58"/>
                  </a:lnTo>
                  <a:lnTo>
                    <a:pt x="840" y="101"/>
                  </a:lnTo>
                  <a:lnTo>
                    <a:pt x="832" y="114"/>
                  </a:lnTo>
                  <a:lnTo>
                    <a:pt x="763" y="71"/>
                  </a:lnTo>
                  <a:lnTo>
                    <a:pt x="770" y="57"/>
                  </a:lnTo>
                  <a:close/>
                  <a:moveTo>
                    <a:pt x="693" y="26"/>
                  </a:moveTo>
                  <a:lnTo>
                    <a:pt x="694" y="26"/>
                  </a:lnTo>
                  <a:lnTo>
                    <a:pt x="770" y="57"/>
                  </a:lnTo>
                  <a:lnTo>
                    <a:pt x="764" y="72"/>
                  </a:lnTo>
                  <a:lnTo>
                    <a:pt x="688" y="40"/>
                  </a:lnTo>
                  <a:lnTo>
                    <a:pt x="693" y="26"/>
                  </a:lnTo>
                  <a:close/>
                  <a:moveTo>
                    <a:pt x="612" y="6"/>
                  </a:moveTo>
                  <a:lnTo>
                    <a:pt x="613" y="7"/>
                  </a:lnTo>
                  <a:lnTo>
                    <a:pt x="693" y="26"/>
                  </a:lnTo>
                  <a:lnTo>
                    <a:pt x="689" y="41"/>
                  </a:lnTo>
                  <a:lnTo>
                    <a:pt x="609" y="22"/>
                  </a:lnTo>
                  <a:lnTo>
                    <a:pt x="612" y="6"/>
                  </a:lnTo>
                  <a:close/>
                  <a:moveTo>
                    <a:pt x="529" y="0"/>
                  </a:moveTo>
                  <a:lnTo>
                    <a:pt x="530" y="0"/>
                  </a:lnTo>
                  <a:lnTo>
                    <a:pt x="612" y="6"/>
                  </a:lnTo>
                  <a:lnTo>
                    <a:pt x="611" y="22"/>
                  </a:lnTo>
                  <a:lnTo>
                    <a:pt x="529" y="15"/>
                  </a:lnTo>
                  <a:lnTo>
                    <a:pt x="52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49" name="Rectangle 11193"/>
            <p:cNvSpPr>
              <a:spLocks noChangeArrowheads="1"/>
            </p:cNvSpPr>
            <p:nvPr/>
          </p:nvSpPr>
          <p:spPr bwMode="auto">
            <a:xfrm rot="-5400000">
              <a:off x="729" y="3587"/>
              <a:ext cx="3" cy="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0" name="Rectangle 11194"/>
            <p:cNvSpPr>
              <a:spLocks noChangeArrowheads="1"/>
            </p:cNvSpPr>
            <p:nvPr/>
          </p:nvSpPr>
          <p:spPr bwMode="auto">
            <a:xfrm rot="-5400000">
              <a:off x="719" y="3683"/>
              <a:ext cx="4" cy="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1" name="Rectangle 11195"/>
            <p:cNvSpPr>
              <a:spLocks noChangeArrowheads="1"/>
            </p:cNvSpPr>
            <p:nvPr/>
          </p:nvSpPr>
          <p:spPr bwMode="auto">
            <a:xfrm rot="-5400000">
              <a:off x="721" y="3664"/>
              <a:ext cx="44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2" name="Rectangle 11196"/>
            <p:cNvSpPr>
              <a:spLocks noChangeArrowheads="1"/>
            </p:cNvSpPr>
            <p:nvPr/>
          </p:nvSpPr>
          <p:spPr bwMode="auto">
            <a:xfrm rot="-5400000">
              <a:off x="816" y="3566"/>
              <a:ext cx="3" cy="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3" name="Rectangle 11197"/>
            <p:cNvSpPr>
              <a:spLocks noChangeArrowheads="1"/>
            </p:cNvSpPr>
            <p:nvPr/>
          </p:nvSpPr>
          <p:spPr bwMode="auto">
            <a:xfrm rot="-5400000">
              <a:off x="871" y="3664"/>
              <a:ext cx="44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4" name="Freeform 11198"/>
            <p:cNvSpPr>
              <a:spLocks/>
            </p:cNvSpPr>
            <p:nvPr/>
          </p:nvSpPr>
          <p:spPr bwMode="auto">
            <a:xfrm rot="-5400000">
              <a:off x="740" y="3588"/>
              <a:ext cx="57" cy="56"/>
            </a:xfrm>
            <a:custGeom>
              <a:avLst/>
              <a:gdLst>
                <a:gd name="T0" fmla="*/ 268 w 278"/>
                <a:gd name="T1" fmla="*/ 279 h 279"/>
                <a:gd name="T2" fmla="*/ 0 w 278"/>
                <a:gd name="T3" fmla="*/ 11 h 279"/>
                <a:gd name="T4" fmla="*/ 11 w 278"/>
                <a:gd name="T5" fmla="*/ 0 h 279"/>
                <a:gd name="T6" fmla="*/ 278 w 278"/>
                <a:gd name="T7" fmla="*/ 267 h 279"/>
                <a:gd name="T8" fmla="*/ 268 w 278"/>
                <a:gd name="T9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9">
                  <a:moveTo>
                    <a:pt x="268" y="279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278" y="267"/>
                  </a:lnTo>
                  <a:lnTo>
                    <a:pt x="268" y="2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5" name="Freeform 11199"/>
            <p:cNvSpPr>
              <a:spLocks/>
            </p:cNvSpPr>
            <p:nvPr/>
          </p:nvSpPr>
          <p:spPr bwMode="auto">
            <a:xfrm rot="-5400000">
              <a:off x="740" y="3688"/>
              <a:ext cx="58" cy="56"/>
            </a:xfrm>
            <a:custGeom>
              <a:avLst/>
              <a:gdLst>
                <a:gd name="T0" fmla="*/ 0 w 278"/>
                <a:gd name="T1" fmla="*/ 267 h 279"/>
                <a:gd name="T2" fmla="*/ 267 w 278"/>
                <a:gd name="T3" fmla="*/ 0 h 279"/>
                <a:gd name="T4" fmla="*/ 278 w 278"/>
                <a:gd name="T5" fmla="*/ 11 h 279"/>
                <a:gd name="T6" fmla="*/ 11 w 278"/>
                <a:gd name="T7" fmla="*/ 279 h 279"/>
                <a:gd name="T8" fmla="*/ 0 w 278"/>
                <a:gd name="T9" fmla="*/ 267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9">
                  <a:moveTo>
                    <a:pt x="0" y="267"/>
                  </a:moveTo>
                  <a:lnTo>
                    <a:pt x="267" y="0"/>
                  </a:lnTo>
                  <a:lnTo>
                    <a:pt x="278" y="11"/>
                  </a:lnTo>
                  <a:lnTo>
                    <a:pt x="11" y="279"/>
                  </a:lnTo>
                  <a:lnTo>
                    <a:pt x="0" y="26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6" name="Freeform 11200"/>
            <p:cNvSpPr>
              <a:spLocks/>
            </p:cNvSpPr>
            <p:nvPr/>
          </p:nvSpPr>
          <p:spPr bwMode="auto">
            <a:xfrm rot="-5400000">
              <a:off x="837" y="3688"/>
              <a:ext cx="58" cy="56"/>
            </a:xfrm>
            <a:custGeom>
              <a:avLst/>
              <a:gdLst>
                <a:gd name="T0" fmla="*/ 267 w 278"/>
                <a:gd name="T1" fmla="*/ 278 h 278"/>
                <a:gd name="T2" fmla="*/ 0 w 278"/>
                <a:gd name="T3" fmla="*/ 10 h 278"/>
                <a:gd name="T4" fmla="*/ 11 w 278"/>
                <a:gd name="T5" fmla="*/ 0 h 278"/>
                <a:gd name="T6" fmla="*/ 278 w 278"/>
                <a:gd name="T7" fmla="*/ 267 h 278"/>
                <a:gd name="T8" fmla="*/ 267 w 278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8">
                  <a:moveTo>
                    <a:pt x="267" y="278"/>
                  </a:moveTo>
                  <a:lnTo>
                    <a:pt x="0" y="10"/>
                  </a:lnTo>
                  <a:lnTo>
                    <a:pt x="11" y="0"/>
                  </a:lnTo>
                  <a:lnTo>
                    <a:pt x="278" y="267"/>
                  </a:lnTo>
                  <a:lnTo>
                    <a:pt x="267" y="27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7" name="Freeform 11201"/>
            <p:cNvSpPr>
              <a:spLocks/>
            </p:cNvSpPr>
            <p:nvPr/>
          </p:nvSpPr>
          <p:spPr bwMode="auto">
            <a:xfrm rot="-5400000">
              <a:off x="837" y="3588"/>
              <a:ext cx="57" cy="56"/>
            </a:xfrm>
            <a:custGeom>
              <a:avLst/>
              <a:gdLst>
                <a:gd name="T0" fmla="*/ 0 w 278"/>
                <a:gd name="T1" fmla="*/ 267 h 278"/>
                <a:gd name="T2" fmla="*/ 268 w 278"/>
                <a:gd name="T3" fmla="*/ 0 h 278"/>
                <a:gd name="T4" fmla="*/ 278 w 278"/>
                <a:gd name="T5" fmla="*/ 10 h 278"/>
                <a:gd name="T6" fmla="*/ 11 w 278"/>
                <a:gd name="T7" fmla="*/ 278 h 278"/>
                <a:gd name="T8" fmla="*/ 0 w 278"/>
                <a:gd name="T9" fmla="*/ 26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78">
                  <a:moveTo>
                    <a:pt x="0" y="267"/>
                  </a:moveTo>
                  <a:lnTo>
                    <a:pt x="268" y="0"/>
                  </a:lnTo>
                  <a:lnTo>
                    <a:pt x="278" y="10"/>
                  </a:lnTo>
                  <a:lnTo>
                    <a:pt x="11" y="278"/>
                  </a:lnTo>
                  <a:lnTo>
                    <a:pt x="0" y="26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8" name="Rectangle 11202"/>
            <p:cNvSpPr>
              <a:spLocks noChangeArrowheads="1"/>
            </p:cNvSpPr>
            <p:nvPr/>
          </p:nvSpPr>
          <p:spPr bwMode="auto">
            <a:xfrm rot="-5400000">
              <a:off x="816" y="3721"/>
              <a:ext cx="3" cy="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2724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59" name="Rectangle 11212"/>
            <p:cNvSpPr>
              <a:spLocks noChangeArrowheads="1"/>
            </p:cNvSpPr>
            <p:nvPr/>
          </p:nvSpPr>
          <p:spPr bwMode="auto">
            <a:xfrm rot="-5400000">
              <a:off x="922" y="3588"/>
              <a:ext cx="4" cy="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60" name="Freeform 11213"/>
            <p:cNvSpPr>
              <a:spLocks/>
            </p:cNvSpPr>
            <p:nvPr/>
          </p:nvSpPr>
          <p:spPr bwMode="auto">
            <a:xfrm rot="-5400000">
              <a:off x="920" y="3704"/>
              <a:ext cx="2" cy="2"/>
            </a:xfrm>
            <a:custGeom>
              <a:avLst/>
              <a:gdLst>
                <a:gd name="T0" fmla="*/ 0 w 9"/>
                <a:gd name="T1" fmla="*/ 1 h 14"/>
                <a:gd name="T2" fmla="*/ 1 w 9"/>
                <a:gd name="T3" fmla="*/ 0 h 14"/>
                <a:gd name="T4" fmla="*/ 9 w 9"/>
                <a:gd name="T5" fmla="*/ 13 h 14"/>
                <a:gd name="T6" fmla="*/ 8 w 9"/>
                <a:gd name="T7" fmla="*/ 14 h 14"/>
                <a:gd name="T8" fmla="*/ 0 w 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0" y="1"/>
                  </a:moveTo>
                  <a:lnTo>
                    <a:pt x="1" y="0"/>
                  </a:lnTo>
                  <a:lnTo>
                    <a:pt x="9" y="13"/>
                  </a:lnTo>
                  <a:lnTo>
                    <a:pt x="8" y="14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61" name="Freeform 11214"/>
            <p:cNvSpPr>
              <a:spLocks/>
            </p:cNvSpPr>
            <p:nvPr/>
          </p:nvSpPr>
          <p:spPr bwMode="auto">
            <a:xfrm rot="-5400000">
              <a:off x="920" y="3590"/>
              <a:ext cx="2" cy="2"/>
            </a:xfrm>
            <a:custGeom>
              <a:avLst/>
              <a:gdLst>
                <a:gd name="T0" fmla="*/ 1 w 10"/>
                <a:gd name="T1" fmla="*/ 14 h 14"/>
                <a:gd name="T2" fmla="*/ 0 w 10"/>
                <a:gd name="T3" fmla="*/ 13 h 14"/>
                <a:gd name="T4" fmla="*/ 9 w 10"/>
                <a:gd name="T5" fmla="*/ 0 h 14"/>
                <a:gd name="T6" fmla="*/ 10 w 10"/>
                <a:gd name="T7" fmla="*/ 1 h 14"/>
                <a:gd name="T8" fmla="*/ 1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" y="14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" y="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62" name="Rectangle 11215"/>
            <p:cNvSpPr>
              <a:spLocks noChangeArrowheads="1"/>
            </p:cNvSpPr>
            <p:nvPr/>
          </p:nvSpPr>
          <p:spPr bwMode="auto">
            <a:xfrm rot="-5400000">
              <a:off x="864" y="3646"/>
              <a:ext cx="114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63" name="Rectangle 11216"/>
            <p:cNvSpPr>
              <a:spLocks noChangeArrowheads="1"/>
            </p:cNvSpPr>
            <p:nvPr/>
          </p:nvSpPr>
          <p:spPr bwMode="auto">
            <a:xfrm rot="-5400000">
              <a:off x="864" y="3646"/>
              <a:ext cx="114" cy="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64" name="Rectangle 11217"/>
            <p:cNvSpPr>
              <a:spLocks noChangeArrowheads="1"/>
            </p:cNvSpPr>
            <p:nvPr/>
          </p:nvSpPr>
          <p:spPr bwMode="auto">
            <a:xfrm rot="-5400000">
              <a:off x="869" y="3646"/>
              <a:ext cx="114" cy="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65" name="Freeform 11218"/>
            <p:cNvSpPr>
              <a:spLocks noEditPoints="1"/>
            </p:cNvSpPr>
            <p:nvPr/>
          </p:nvSpPr>
          <p:spPr bwMode="auto">
            <a:xfrm rot="-5400000">
              <a:off x="869" y="3645"/>
              <a:ext cx="115" cy="3"/>
            </a:xfrm>
            <a:custGeom>
              <a:avLst/>
              <a:gdLst>
                <a:gd name="T0" fmla="*/ 558 w 559"/>
                <a:gd name="T1" fmla="*/ 13 h 15"/>
                <a:gd name="T2" fmla="*/ 552 w 559"/>
                <a:gd name="T3" fmla="*/ 15 h 15"/>
                <a:gd name="T4" fmla="*/ 0 w 559"/>
                <a:gd name="T5" fmla="*/ 15 h 15"/>
                <a:gd name="T6" fmla="*/ 0 w 559"/>
                <a:gd name="T7" fmla="*/ 0 h 15"/>
                <a:gd name="T8" fmla="*/ 552 w 559"/>
                <a:gd name="T9" fmla="*/ 0 h 15"/>
                <a:gd name="T10" fmla="*/ 558 w 559"/>
                <a:gd name="T11" fmla="*/ 13 h 15"/>
                <a:gd name="T12" fmla="*/ 559 w 559"/>
                <a:gd name="T13" fmla="*/ 12 h 15"/>
                <a:gd name="T14" fmla="*/ 558 w 559"/>
                <a:gd name="T15" fmla="*/ 13 h 15"/>
                <a:gd name="T16" fmla="*/ 547 w 559"/>
                <a:gd name="T17" fmla="*/ 2 h 15"/>
                <a:gd name="T18" fmla="*/ 548 w 559"/>
                <a:gd name="T19" fmla="*/ 1 h 15"/>
                <a:gd name="T20" fmla="*/ 559 w 559"/>
                <a:gd name="T21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9" h="15">
                  <a:moveTo>
                    <a:pt x="558" y="13"/>
                  </a:moveTo>
                  <a:lnTo>
                    <a:pt x="552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552" y="0"/>
                  </a:lnTo>
                  <a:lnTo>
                    <a:pt x="558" y="13"/>
                  </a:lnTo>
                  <a:close/>
                  <a:moveTo>
                    <a:pt x="559" y="12"/>
                  </a:moveTo>
                  <a:lnTo>
                    <a:pt x="558" y="13"/>
                  </a:lnTo>
                  <a:lnTo>
                    <a:pt x="547" y="2"/>
                  </a:lnTo>
                  <a:lnTo>
                    <a:pt x="548" y="1"/>
                  </a:lnTo>
                  <a:lnTo>
                    <a:pt x="559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66" name="Freeform 11219"/>
            <p:cNvSpPr>
              <a:spLocks/>
            </p:cNvSpPr>
            <p:nvPr/>
          </p:nvSpPr>
          <p:spPr bwMode="auto">
            <a:xfrm rot="-5400000">
              <a:off x="925" y="3704"/>
              <a:ext cx="2" cy="2"/>
            </a:xfrm>
            <a:custGeom>
              <a:avLst/>
              <a:gdLst>
                <a:gd name="T0" fmla="*/ 2 w 12"/>
                <a:gd name="T1" fmla="*/ 12 h 12"/>
                <a:gd name="T2" fmla="*/ 0 w 12"/>
                <a:gd name="T3" fmla="*/ 11 h 12"/>
                <a:gd name="T4" fmla="*/ 11 w 12"/>
                <a:gd name="T5" fmla="*/ 0 h 12"/>
                <a:gd name="T6" fmla="*/ 12 w 12"/>
                <a:gd name="T7" fmla="*/ 1 h 12"/>
                <a:gd name="T8" fmla="*/ 2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2" y="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  <p:sp>
          <p:nvSpPr>
            <p:cNvPr id="1167" name="Rectangle 11220"/>
            <p:cNvSpPr>
              <a:spLocks noChangeArrowheads="1"/>
            </p:cNvSpPr>
            <p:nvPr/>
          </p:nvSpPr>
          <p:spPr bwMode="auto">
            <a:xfrm rot="-5400000">
              <a:off x="922" y="3702"/>
              <a:ext cx="3" cy="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31516"/>
                  </a:solidFill>
                </a14:hiddenFill>
              </a:ext>
            </a:extLst>
          </p:spPr>
          <p:txBody>
            <a:bodyPr/>
            <a:lstStyle/>
            <a:p>
              <a:endParaRPr lang="en-US" sz="1867" dirty="0"/>
            </a:p>
          </p:txBody>
        </p:sp>
      </p:grpSp>
      <p:sp>
        <p:nvSpPr>
          <p:cNvPr id="987" name="Rectangle 11227"/>
          <p:cNvSpPr>
            <a:spLocks noChangeArrowheads="1"/>
          </p:cNvSpPr>
          <p:nvPr/>
        </p:nvSpPr>
        <p:spPr bwMode="auto">
          <a:xfrm rot="19208163" flipH="1" flipV="1">
            <a:off x="2070024" y="5716855"/>
            <a:ext cx="30261" cy="1535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988" name="Freeform 8568"/>
          <p:cNvSpPr>
            <a:spLocks/>
          </p:cNvSpPr>
          <p:nvPr/>
        </p:nvSpPr>
        <p:spPr bwMode="auto">
          <a:xfrm>
            <a:off x="1970835" y="5126802"/>
            <a:ext cx="196699" cy="155117"/>
          </a:xfrm>
          <a:custGeom>
            <a:avLst/>
            <a:gdLst>
              <a:gd name="T0" fmla="*/ 0 w 117"/>
              <a:gd name="T1" fmla="*/ 102 h 102"/>
              <a:gd name="T2" fmla="*/ 117 w 117"/>
              <a:gd name="T3" fmla="*/ 24 h 102"/>
              <a:gd name="T4" fmla="*/ 41 w 117"/>
              <a:gd name="T5" fmla="*/ 0 h 102"/>
              <a:gd name="T6" fmla="*/ 0 w 117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7" h="102">
                <a:moveTo>
                  <a:pt x="0" y="102"/>
                </a:moveTo>
                <a:lnTo>
                  <a:pt x="117" y="24"/>
                </a:lnTo>
                <a:lnTo>
                  <a:pt x="41" y="0"/>
                </a:lnTo>
                <a:lnTo>
                  <a:pt x="0" y="102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89" name="Freeform 11229"/>
          <p:cNvSpPr>
            <a:spLocks/>
          </p:cNvSpPr>
          <p:nvPr/>
        </p:nvSpPr>
        <p:spPr bwMode="auto">
          <a:xfrm>
            <a:off x="2034721" y="5126801"/>
            <a:ext cx="116001" cy="713235"/>
          </a:xfrm>
          <a:custGeom>
            <a:avLst/>
            <a:gdLst>
              <a:gd name="T0" fmla="*/ 0 w 69"/>
              <a:gd name="T1" fmla="*/ 0 h 469"/>
              <a:gd name="T2" fmla="*/ 69 w 69"/>
              <a:gd name="T3" fmla="*/ 25 h 469"/>
              <a:gd name="T4" fmla="*/ 69 w 69"/>
              <a:gd name="T5" fmla="*/ 469 h 469"/>
              <a:gd name="T6" fmla="*/ 6 w 69"/>
              <a:gd name="T7" fmla="*/ 391 h 469"/>
              <a:gd name="T8" fmla="*/ 0 w 69"/>
              <a:gd name="T9" fmla="*/ 0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469">
                <a:moveTo>
                  <a:pt x="0" y="0"/>
                </a:moveTo>
                <a:lnTo>
                  <a:pt x="69" y="25"/>
                </a:lnTo>
                <a:lnTo>
                  <a:pt x="69" y="469"/>
                </a:lnTo>
                <a:lnTo>
                  <a:pt x="6" y="391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90" name="Freeform 11225"/>
          <p:cNvSpPr>
            <a:spLocks/>
          </p:cNvSpPr>
          <p:nvPr/>
        </p:nvSpPr>
        <p:spPr bwMode="auto">
          <a:xfrm rot="9105263">
            <a:off x="2027995" y="5085741"/>
            <a:ext cx="136176" cy="129265"/>
          </a:xfrm>
          <a:custGeom>
            <a:avLst/>
            <a:gdLst>
              <a:gd name="T0" fmla="*/ 0 w 100"/>
              <a:gd name="T1" fmla="*/ 13 h 108"/>
              <a:gd name="T2" fmla="*/ 18 w 100"/>
              <a:gd name="T3" fmla="*/ 0 h 108"/>
              <a:gd name="T4" fmla="*/ 48 w 100"/>
              <a:gd name="T5" fmla="*/ 54 h 108"/>
              <a:gd name="T6" fmla="*/ 100 w 100"/>
              <a:gd name="T7" fmla="*/ 96 h 108"/>
              <a:gd name="T8" fmla="*/ 81 w 100"/>
              <a:gd name="T9" fmla="*/ 108 h 108"/>
              <a:gd name="T10" fmla="*/ 0 w 100"/>
              <a:gd name="T11" fmla="*/ 13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" h="108">
                <a:moveTo>
                  <a:pt x="0" y="13"/>
                </a:moveTo>
                <a:lnTo>
                  <a:pt x="18" y="0"/>
                </a:lnTo>
                <a:cubicBezTo>
                  <a:pt x="26" y="7"/>
                  <a:pt x="21" y="16"/>
                  <a:pt x="48" y="54"/>
                </a:cubicBezTo>
                <a:cubicBezTo>
                  <a:pt x="75" y="92"/>
                  <a:pt x="95" y="86"/>
                  <a:pt x="100" y="96"/>
                </a:cubicBezTo>
                <a:lnTo>
                  <a:pt x="81" y="108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991" name="Ellipse 990"/>
          <p:cNvSpPr/>
          <p:nvPr/>
        </p:nvSpPr>
        <p:spPr bwMode="auto">
          <a:xfrm>
            <a:off x="3853760" y="4948872"/>
            <a:ext cx="741403" cy="66989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992" name="Ellipse 991"/>
          <p:cNvSpPr/>
          <p:nvPr/>
        </p:nvSpPr>
        <p:spPr bwMode="auto">
          <a:xfrm>
            <a:off x="3899994" y="4983092"/>
            <a:ext cx="653140" cy="596897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993" name="Ellipse 992"/>
          <p:cNvSpPr/>
          <p:nvPr/>
        </p:nvSpPr>
        <p:spPr bwMode="auto">
          <a:xfrm>
            <a:off x="4213245" y="4959047"/>
            <a:ext cx="14727" cy="12472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994" name="Ellipse 993"/>
          <p:cNvSpPr/>
          <p:nvPr/>
        </p:nvSpPr>
        <p:spPr bwMode="auto">
          <a:xfrm>
            <a:off x="3868601" y="5278404"/>
            <a:ext cx="14727" cy="12472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995" name="Ellipse 994"/>
          <p:cNvSpPr/>
          <p:nvPr/>
        </p:nvSpPr>
        <p:spPr bwMode="auto">
          <a:xfrm>
            <a:off x="4565453" y="5271943"/>
            <a:ext cx="14727" cy="12472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grpSp>
        <p:nvGrpSpPr>
          <p:cNvPr id="996" name="Gruppieren 995"/>
          <p:cNvGrpSpPr/>
          <p:nvPr/>
        </p:nvGrpSpPr>
        <p:grpSpPr>
          <a:xfrm>
            <a:off x="4213244" y="5397404"/>
            <a:ext cx="342136" cy="207509"/>
            <a:chOff x="3979588" y="5481542"/>
            <a:chExt cx="323071" cy="216616"/>
          </a:xfrm>
        </p:grpSpPr>
        <p:sp>
          <p:nvSpPr>
            <p:cNvPr id="1059" name="Ellipse 1058"/>
            <p:cNvSpPr/>
            <p:nvPr/>
          </p:nvSpPr>
          <p:spPr bwMode="auto">
            <a:xfrm>
              <a:off x="3979588" y="5685139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60" name="Ellipse 1059"/>
            <p:cNvSpPr/>
            <p:nvPr/>
          </p:nvSpPr>
          <p:spPr bwMode="auto">
            <a:xfrm>
              <a:off x="4214539" y="5591875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61" name="Ellipse 1060"/>
            <p:cNvSpPr/>
            <p:nvPr/>
          </p:nvSpPr>
          <p:spPr bwMode="auto">
            <a:xfrm>
              <a:off x="4288753" y="5481542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62" name="Ellipse 1061"/>
            <p:cNvSpPr/>
            <p:nvPr/>
          </p:nvSpPr>
          <p:spPr bwMode="auto">
            <a:xfrm>
              <a:off x="4114526" y="5656962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</p:grpSp>
      <p:grpSp>
        <p:nvGrpSpPr>
          <p:cNvPr id="997" name="Gruppieren 996"/>
          <p:cNvGrpSpPr/>
          <p:nvPr/>
        </p:nvGrpSpPr>
        <p:grpSpPr>
          <a:xfrm rot="5400000">
            <a:off x="3828468" y="5315881"/>
            <a:ext cx="309488" cy="229399"/>
            <a:chOff x="3979588" y="5481542"/>
            <a:chExt cx="323071" cy="216616"/>
          </a:xfrm>
        </p:grpSpPr>
        <p:sp>
          <p:nvSpPr>
            <p:cNvPr id="1055" name="Ellipse 1054"/>
            <p:cNvSpPr/>
            <p:nvPr/>
          </p:nvSpPr>
          <p:spPr bwMode="auto">
            <a:xfrm>
              <a:off x="3979588" y="5685139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56" name="Ellipse 1055"/>
            <p:cNvSpPr/>
            <p:nvPr/>
          </p:nvSpPr>
          <p:spPr bwMode="auto">
            <a:xfrm>
              <a:off x="4214539" y="5591875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57" name="Ellipse 1056"/>
            <p:cNvSpPr/>
            <p:nvPr/>
          </p:nvSpPr>
          <p:spPr bwMode="auto">
            <a:xfrm>
              <a:off x="4288753" y="5481542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58" name="Ellipse 1057"/>
            <p:cNvSpPr/>
            <p:nvPr/>
          </p:nvSpPr>
          <p:spPr bwMode="auto">
            <a:xfrm>
              <a:off x="4114526" y="5656962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</p:grpSp>
      <p:grpSp>
        <p:nvGrpSpPr>
          <p:cNvPr id="998" name="Gruppieren 997"/>
          <p:cNvGrpSpPr/>
          <p:nvPr/>
        </p:nvGrpSpPr>
        <p:grpSpPr>
          <a:xfrm rot="16200000">
            <a:off x="4315128" y="5017998"/>
            <a:ext cx="303777" cy="229399"/>
            <a:chOff x="3979588" y="5481542"/>
            <a:chExt cx="323071" cy="216616"/>
          </a:xfrm>
        </p:grpSpPr>
        <p:sp>
          <p:nvSpPr>
            <p:cNvPr id="1051" name="Ellipse 1050"/>
            <p:cNvSpPr/>
            <p:nvPr/>
          </p:nvSpPr>
          <p:spPr bwMode="auto">
            <a:xfrm>
              <a:off x="3979588" y="5685139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52" name="Ellipse 1051"/>
            <p:cNvSpPr/>
            <p:nvPr/>
          </p:nvSpPr>
          <p:spPr bwMode="auto">
            <a:xfrm>
              <a:off x="4214539" y="5591875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53" name="Ellipse 1052"/>
            <p:cNvSpPr/>
            <p:nvPr/>
          </p:nvSpPr>
          <p:spPr bwMode="auto">
            <a:xfrm>
              <a:off x="4288753" y="5481542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54" name="Ellipse 1053"/>
            <p:cNvSpPr/>
            <p:nvPr/>
          </p:nvSpPr>
          <p:spPr bwMode="auto">
            <a:xfrm>
              <a:off x="4114526" y="5656962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</p:grpSp>
      <p:grpSp>
        <p:nvGrpSpPr>
          <p:cNvPr id="999" name="Gruppieren 998"/>
          <p:cNvGrpSpPr/>
          <p:nvPr/>
        </p:nvGrpSpPr>
        <p:grpSpPr>
          <a:xfrm rot="10800000">
            <a:off x="3891581" y="4959850"/>
            <a:ext cx="335824" cy="207509"/>
            <a:chOff x="3979588" y="5481542"/>
            <a:chExt cx="323071" cy="216616"/>
          </a:xfrm>
        </p:grpSpPr>
        <p:sp>
          <p:nvSpPr>
            <p:cNvPr id="1047" name="Ellipse 1046"/>
            <p:cNvSpPr/>
            <p:nvPr/>
          </p:nvSpPr>
          <p:spPr bwMode="auto">
            <a:xfrm>
              <a:off x="3979588" y="5685139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48" name="Ellipse 1047"/>
            <p:cNvSpPr/>
            <p:nvPr/>
          </p:nvSpPr>
          <p:spPr bwMode="auto">
            <a:xfrm>
              <a:off x="4214539" y="5591875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49" name="Ellipse 1048"/>
            <p:cNvSpPr/>
            <p:nvPr/>
          </p:nvSpPr>
          <p:spPr bwMode="auto">
            <a:xfrm>
              <a:off x="4288753" y="5481542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50" name="Ellipse 1049"/>
            <p:cNvSpPr/>
            <p:nvPr/>
          </p:nvSpPr>
          <p:spPr bwMode="auto">
            <a:xfrm>
              <a:off x="4114526" y="5656962"/>
              <a:ext cx="13906" cy="1301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</p:grpSp>
      <p:grpSp>
        <p:nvGrpSpPr>
          <p:cNvPr id="1000" name="Gruppieren 999"/>
          <p:cNvGrpSpPr/>
          <p:nvPr/>
        </p:nvGrpSpPr>
        <p:grpSpPr>
          <a:xfrm>
            <a:off x="2924065" y="4959387"/>
            <a:ext cx="705448" cy="645063"/>
            <a:chOff x="3806468" y="5177184"/>
            <a:chExt cx="673458" cy="673374"/>
          </a:xfrm>
        </p:grpSpPr>
        <p:grpSp>
          <p:nvGrpSpPr>
            <p:cNvPr id="1027" name="Gruppieren 1026"/>
            <p:cNvGrpSpPr/>
            <p:nvPr/>
          </p:nvGrpSpPr>
          <p:grpSpPr>
            <a:xfrm>
              <a:off x="4131988" y="5633942"/>
              <a:ext cx="323071" cy="216616"/>
              <a:chOff x="3979588" y="5481542"/>
              <a:chExt cx="323071" cy="216616"/>
            </a:xfrm>
          </p:grpSpPr>
          <p:sp>
            <p:nvSpPr>
              <p:cNvPr id="1043" name="Ellipse 1042"/>
              <p:cNvSpPr/>
              <p:nvPr/>
            </p:nvSpPr>
            <p:spPr bwMode="auto">
              <a:xfrm>
                <a:off x="3979588" y="5685139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44" name="Ellipse 1043"/>
              <p:cNvSpPr/>
              <p:nvPr/>
            </p:nvSpPr>
            <p:spPr bwMode="auto">
              <a:xfrm>
                <a:off x="4214539" y="5591875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45" name="Ellipse 1044"/>
              <p:cNvSpPr/>
              <p:nvPr/>
            </p:nvSpPr>
            <p:spPr bwMode="auto">
              <a:xfrm>
                <a:off x="4288753" y="5481542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46" name="Ellipse 1045"/>
              <p:cNvSpPr/>
              <p:nvPr/>
            </p:nvSpPr>
            <p:spPr bwMode="auto">
              <a:xfrm>
                <a:off x="4114526" y="5656962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</p:grpSp>
        <p:grpSp>
          <p:nvGrpSpPr>
            <p:cNvPr id="1028" name="Gruppieren 1027"/>
            <p:cNvGrpSpPr/>
            <p:nvPr/>
          </p:nvGrpSpPr>
          <p:grpSpPr>
            <a:xfrm rot="5400000">
              <a:off x="3753240" y="5560266"/>
              <a:ext cx="323071" cy="216616"/>
              <a:chOff x="3979588" y="5481542"/>
              <a:chExt cx="323071" cy="216616"/>
            </a:xfrm>
          </p:grpSpPr>
          <p:sp>
            <p:nvSpPr>
              <p:cNvPr id="1039" name="Ellipse 1038"/>
              <p:cNvSpPr/>
              <p:nvPr/>
            </p:nvSpPr>
            <p:spPr bwMode="auto">
              <a:xfrm>
                <a:off x="3979588" y="5685139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40" name="Ellipse 1039"/>
              <p:cNvSpPr/>
              <p:nvPr/>
            </p:nvSpPr>
            <p:spPr bwMode="auto">
              <a:xfrm>
                <a:off x="4214539" y="5591875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41" name="Ellipse 1040"/>
              <p:cNvSpPr/>
              <p:nvPr/>
            </p:nvSpPr>
            <p:spPr bwMode="auto">
              <a:xfrm>
                <a:off x="4288753" y="5481542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42" name="Ellipse 1041"/>
              <p:cNvSpPr/>
              <p:nvPr/>
            </p:nvSpPr>
            <p:spPr bwMode="auto">
              <a:xfrm>
                <a:off x="4114526" y="5656962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</p:grpSp>
        <p:grpSp>
          <p:nvGrpSpPr>
            <p:cNvPr id="1029" name="Gruppieren 1028"/>
            <p:cNvGrpSpPr/>
            <p:nvPr/>
          </p:nvGrpSpPr>
          <p:grpSpPr>
            <a:xfrm rot="16200000">
              <a:off x="4213063" y="5249309"/>
              <a:ext cx="317110" cy="216616"/>
              <a:chOff x="3979588" y="5481542"/>
              <a:chExt cx="323071" cy="216616"/>
            </a:xfrm>
          </p:grpSpPr>
          <p:sp>
            <p:nvSpPr>
              <p:cNvPr id="1035" name="Ellipse 1034"/>
              <p:cNvSpPr/>
              <p:nvPr/>
            </p:nvSpPr>
            <p:spPr bwMode="auto">
              <a:xfrm>
                <a:off x="3979588" y="5685139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36" name="Ellipse 1035"/>
              <p:cNvSpPr/>
              <p:nvPr/>
            </p:nvSpPr>
            <p:spPr bwMode="auto">
              <a:xfrm>
                <a:off x="4214539" y="5591875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37" name="Ellipse 1036"/>
              <p:cNvSpPr/>
              <p:nvPr/>
            </p:nvSpPr>
            <p:spPr bwMode="auto">
              <a:xfrm>
                <a:off x="4288753" y="5481542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38" name="Ellipse 1037"/>
              <p:cNvSpPr/>
              <p:nvPr/>
            </p:nvSpPr>
            <p:spPr bwMode="auto">
              <a:xfrm>
                <a:off x="4114526" y="5656962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</p:grpSp>
        <p:grpSp>
          <p:nvGrpSpPr>
            <p:cNvPr id="1030" name="Gruppieren 1029"/>
            <p:cNvGrpSpPr/>
            <p:nvPr/>
          </p:nvGrpSpPr>
          <p:grpSpPr>
            <a:xfrm rot="10800000">
              <a:off x="3828250" y="5177184"/>
              <a:ext cx="317110" cy="216616"/>
              <a:chOff x="3979588" y="5481542"/>
              <a:chExt cx="323071" cy="216616"/>
            </a:xfrm>
          </p:grpSpPr>
          <p:sp>
            <p:nvSpPr>
              <p:cNvPr id="1031" name="Ellipse 1030"/>
              <p:cNvSpPr/>
              <p:nvPr/>
            </p:nvSpPr>
            <p:spPr bwMode="auto">
              <a:xfrm>
                <a:off x="3979588" y="5685139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32" name="Ellipse 1031"/>
              <p:cNvSpPr/>
              <p:nvPr/>
            </p:nvSpPr>
            <p:spPr bwMode="auto">
              <a:xfrm>
                <a:off x="4214539" y="5591875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33" name="Ellipse 1032"/>
              <p:cNvSpPr/>
              <p:nvPr/>
            </p:nvSpPr>
            <p:spPr bwMode="auto">
              <a:xfrm>
                <a:off x="4288753" y="5481542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  <p:sp>
            <p:nvSpPr>
              <p:cNvPr id="1034" name="Ellipse 1033"/>
              <p:cNvSpPr/>
              <p:nvPr/>
            </p:nvSpPr>
            <p:spPr bwMode="auto">
              <a:xfrm>
                <a:off x="4114526" y="5656962"/>
                <a:ext cx="13906" cy="13019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latin typeface="Arial" pitchFamily="34" charset="0"/>
                </a:endParaRPr>
              </a:p>
            </p:txBody>
          </p:sp>
        </p:grpSp>
      </p:grpSp>
      <p:sp>
        <p:nvSpPr>
          <p:cNvPr id="1001" name="Line 8582"/>
          <p:cNvSpPr>
            <a:spLocks noChangeShapeType="1"/>
          </p:cNvSpPr>
          <p:nvPr/>
        </p:nvSpPr>
        <p:spPr bwMode="auto">
          <a:xfrm flipH="1" flipV="1">
            <a:off x="1496742" y="2505017"/>
            <a:ext cx="1596013" cy="712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02" name="Rechteck 1001"/>
          <p:cNvSpPr/>
          <p:nvPr/>
        </p:nvSpPr>
        <p:spPr bwMode="auto">
          <a:xfrm>
            <a:off x="1637960" y="2484260"/>
            <a:ext cx="213509" cy="43797"/>
          </a:xfrm>
          <a:prstGeom prst="rect">
            <a:avLst/>
          </a:prstGeom>
          <a:solidFill>
            <a:srgbClr val="C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1003" name="Rechteck 1002"/>
          <p:cNvSpPr/>
          <p:nvPr/>
        </p:nvSpPr>
        <p:spPr bwMode="auto">
          <a:xfrm rot="5400000">
            <a:off x="1044223" y="2720466"/>
            <a:ext cx="263091" cy="132545"/>
          </a:xfrm>
          <a:prstGeom prst="rect">
            <a:avLst/>
          </a:prstGeom>
          <a:solidFill>
            <a:srgbClr val="66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1004" name="Rechteck 1003"/>
          <p:cNvSpPr/>
          <p:nvPr/>
        </p:nvSpPr>
        <p:spPr bwMode="auto">
          <a:xfrm>
            <a:off x="1486627" y="2463473"/>
            <a:ext cx="20228" cy="82607"/>
          </a:xfrm>
          <a:prstGeom prst="rect">
            <a:avLst/>
          </a:prstGeom>
          <a:solidFill>
            <a:srgbClr val="9999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1005" name="Rechteck 1004"/>
          <p:cNvSpPr/>
          <p:nvPr/>
        </p:nvSpPr>
        <p:spPr bwMode="auto">
          <a:xfrm flipH="1">
            <a:off x="1737336" y="2744078"/>
            <a:ext cx="543869" cy="224468"/>
          </a:xfrm>
          <a:prstGeom prst="rect">
            <a:avLst/>
          </a:prstGeom>
          <a:solidFill>
            <a:srgbClr val="92D050"/>
          </a:solidFill>
          <a:ln w="31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chemeClr val="bg1"/>
                </a:solidFill>
              </a:rPr>
              <a:t>diag.</a:t>
            </a:r>
          </a:p>
        </p:txBody>
      </p:sp>
      <p:sp>
        <p:nvSpPr>
          <p:cNvPr id="1006" name="Line 8582"/>
          <p:cNvSpPr>
            <a:spLocks noChangeShapeType="1"/>
          </p:cNvSpPr>
          <p:nvPr/>
        </p:nvSpPr>
        <p:spPr bwMode="auto">
          <a:xfrm flipH="1">
            <a:off x="1173382" y="2582577"/>
            <a:ext cx="1044585" cy="2281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07" name="Line 8582"/>
          <p:cNvSpPr>
            <a:spLocks noChangeShapeType="1"/>
          </p:cNvSpPr>
          <p:nvPr/>
        </p:nvSpPr>
        <p:spPr bwMode="auto">
          <a:xfrm>
            <a:off x="2095242" y="2506159"/>
            <a:ext cx="122724" cy="80980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08" name="Line 8582"/>
          <p:cNvSpPr>
            <a:spLocks noChangeShapeType="1"/>
          </p:cNvSpPr>
          <p:nvPr/>
        </p:nvSpPr>
        <p:spPr bwMode="auto">
          <a:xfrm flipH="1">
            <a:off x="1173954" y="2587139"/>
            <a:ext cx="2521" cy="353575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09" name="Rechteck 1008"/>
          <p:cNvSpPr/>
          <p:nvPr/>
        </p:nvSpPr>
        <p:spPr bwMode="auto">
          <a:xfrm rot="5400000">
            <a:off x="1078517" y="2741069"/>
            <a:ext cx="193136" cy="91337"/>
          </a:xfrm>
          <a:prstGeom prst="rect">
            <a:avLst/>
          </a:prstGeom>
          <a:solidFill>
            <a:srgbClr val="C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1010" name="Line 8582"/>
          <p:cNvSpPr>
            <a:spLocks noChangeShapeType="1"/>
          </p:cNvSpPr>
          <p:nvPr/>
        </p:nvSpPr>
        <p:spPr bwMode="auto">
          <a:xfrm flipV="1">
            <a:off x="1178998" y="2619073"/>
            <a:ext cx="92465" cy="29656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11" name="Line 8582"/>
          <p:cNvSpPr>
            <a:spLocks noChangeShapeType="1"/>
          </p:cNvSpPr>
          <p:nvPr/>
        </p:nvSpPr>
        <p:spPr bwMode="auto">
          <a:xfrm>
            <a:off x="1271463" y="2623637"/>
            <a:ext cx="1476919" cy="2281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12" name="Line 8582"/>
          <p:cNvSpPr>
            <a:spLocks noChangeShapeType="1"/>
          </p:cNvSpPr>
          <p:nvPr/>
        </p:nvSpPr>
        <p:spPr bwMode="auto">
          <a:xfrm flipV="1">
            <a:off x="2328927" y="2623636"/>
            <a:ext cx="419456" cy="59309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13" name="Line 8582"/>
          <p:cNvSpPr>
            <a:spLocks noChangeShapeType="1"/>
          </p:cNvSpPr>
          <p:nvPr/>
        </p:nvSpPr>
        <p:spPr bwMode="auto">
          <a:xfrm flipV="1">
            <a:off x="2341535" y="2687509"/>
            <a:ext cx="928856" cy="1"/>
          </a:xfrm>
          <a:prstGeom prst="line">
            <a:avLst/>
          </a:prstGeom>
          <a:noFill/>
          <a:ln w="952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1014" name="Rechteck 1013"/>
          <p:cNvSpPr/>
          <p:nvPr/>
        </p:nvSpPr>
        <p:spPr bwMode="auto">
          <a:xfrm rot="2462153" flipH="1">
            <a:off x="1144531" y="2527552"/>
            <a:ext cx="28680" cy="91728"/>
          </a:xfrm>
          <a:prstGeom prst="rect">
            <a:avLst/>
          </a:prstGeom>
          <a:solidFill>
            <a:srgbClr val="9999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grpSp>
        <p:nvGrpSpPr>
          <p:cNvPr id="1015" name="Gruppieren 1014"/>
          <p:cNvGrpSpPr/>
          <p:nvPr/>
        </p:nvGrpSpPr>
        <p:grpSpPr>
          <a:xfrm rot="15649566">
            <a:off x="2494200" y="2436958"/>
            <a:ext cx="90985" cy="436495"/>
            <a:chOff x="2354633" y="1830872"/>
            <a:chExt cx="263948" cy="1487822"/>
          </a:xfrm>
        </p:grpSpPr>
        <p:sp>
          <p:nvSpPr>
            <p:cNvPr id="1025" name="Rechteck 1024"/>
            <p:cNvSpPr/>
            <p:nvPr/>
          </p:nvSpPr>
          <p:spPr bwMode="auto">
            <a:xfrm rot="5400000" flipH="1">
              <a:off x="2448319" y="1737186"/>
              <a:ext cx="68314" cy="255685"/>
            </a:xfrm>
            <a:prstGeom prst="rect">
              <a:avLst/>
            </a:prstGeom>
            <a:solidFill>
              <a:srgbClr val="9999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  <p:sp>
          <p:nvSpPr>
            <p:cNvPr id="1026" name="Rechteck 1025"/>
            <p:cNvSpPr/>
            <p:nvPr/>
          </p:nvSpPr>
          <p:spPr bwMode="auto">
            <a:xfrm rot="5400000" flipH="1">
              <a:off x="2456582" y="3156695"/>
              <a:ext cx="68313" cy="255685"/>
            </a:xfrm>
            <a:prstGeom prst="rect">
              <a:avLst/>
            </a:prstGeom>
            <a:solidFill>
              <a:srgbClr val="00B0F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latin typeface="Arial" pitchFamily="34" charset="0"/>
              </a:endParaRPr>
            </a:p>
          </p:txBody>
        </p:sp>
      </p:grpSp>
      <p:sp>
        <p:nvSpPr>
          <p:cNvPr id="1016" name="Rechteck 1015"/>
          <p:cNvSpPr/>
          <p:nvPr/>
        </p:nvSpPr>
        <p:spPr bwMode="auto">
          <a:xfrm rot="5400000" flipH="1">
            <a:off x="1162974" y="2902725"/>
            <a:ext cx="18129" cy="97435"/>
          </a:xfrm>
          <a:prstGeom prst="rect">
            <a:avLst/>
          </a:prstGeom>
          <a:solidFill>
            <a:srgbClr val="9999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sp>
        <p:nvSpPr>
          <p:cNvPr id="1017" name="Ellipse 1016"/>
          <p:cNvSpPr/>
          <p:nvPr/>
        </p:nvSpPr>
        <p:spPr bwMode="auto">
          <a:xfrm>
            <a:off x="2245709" y="2542276"/>
            <a:ext cx="48417" cy="162720"/>
          </a:xfrm>
          <a:prstGeom prst="ellipse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cxnSp>
        <p:nvCxnSpPr>
          <p:cNvPr id="1018" name="Gerade Verbindung mit Pfeil 1017"/>
          <p:cNvCxnSpPr/>
          <p:nvPr/>
        </p:nvCxnSpPr>
        <p:spPr bwMode="auto">
          <a:xfrm>
            <a:off x="1968733" y="2675341"/>
            <a:ext cx="26478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19" name="Ellipse 1018"/>
          <p:cNvSpPr/>
          <p:nvPr/>
        </p:nvSpPr>
        <p:spPr bwMode="auto">
          <a:xfrm>
            <a:off x="3784330" y="3839481"/>
            <a:ext cx="48417" cy="162720"/>
          </a:xfrm>
          <a:prstGeom prst="ellipse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</a:endParaRPr>
          </a:p>
        </p:txBody>
      </p:sp>
      <p:cxnSp>
        <p:nvCxnSpPr>
          <p:cNvPr id="1020" name="Gerade Verbindung mit Pfeil 1019"/>
          <p:cNvCxnSpPr/>
          <p:nvPr/>
        </p:nvCxnSpPr>
        <p:spPr bwMode="auto">
          <a:xfrm>
            <a:off x="3512480" y="3899549"/>
            <a:ext cx="26478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1" name="Textfeld 1020"/>
          <p:cNvSpPr txBox="1"/>
          <p:nvPr/>
        </p:nvSpPr>
        <p:spPr>
          <a:xfrm>
            <a:off x="2713918" y="2434542"/>
            <a:ext cx="66238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dirty="0">
                <a:solidFill>
                  <a:srgbClr val="00B0F0"/>
                </a:solidFill>
              </a:rPr>
              <a:t>DM</a:t>
            </a:r>
          </a:p>
        </p:txBody>
      </p:sp>
      <p:sp>
        <p:nvSpPr>
          <p:cNvPr id="1022" name="Textfeld 1021"/>
          <p:cNvSpPr txBox="1"/>
          <p:nvPr/>
        </p:nvSpPr>
        <p:spPr>
          <a:xfrm>
            <a:off x="4303478" y="4379382"/>
            <a:ext cx="66238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dirty="0">
                <a:solidFill>
                  <a:srgbClr val="00B0F0"/>
                </a:solidFill>
              </a:rPr>
              <a:t>DM</a:t>
            </a:r>
          </a:p>
        </p:txBody>
      </p:sp>
      <p:sp>
        <p:nvSpPr>
          <p:cNvPr id="1023" name="Rectangle 8571"/>
          <p:cNvSpPr>
            <a:spLocks noChangeArrowheads="1"/>
          </p:cNvSpPr>
          <p:nvPr/>
        </p:nvSpPr>
        <p:spPr bwMode="auto">
          <a:xfrm rot="16200000">
            <a:off x="606768" y="1707481"/>
            <a:ext cx="535307" cy="316623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1467" b="1" dirty="0" err="1">
                <a:ea typeface="MS PGothic" pitchFamily="34" charset="-128"/>
              </a:rPr>
              <a:t>uOPA</a:t>
            </a:r>
            <a:endParaRPr lang="en-US" altLang="en-US" sz="1467" b="1" dirty="0">
              <a:ea typeface="MS PGothic" pitchFamily="34" charset="-128"/>
            </a:endParaRPr>
          </a:p>
        </p:txBody>
      </p:sp>
      <p:sp>
        <p:nvSpPr>
          <p:cNvPr id="1024" name="Rechteck 1023"/>
          <p:cNvSpPr/>
          <p:nvPr/>
        </p:nvSpPr>
        <p:spPr>
          <a:xfrm>
            <a:off x="637050" y="2178878"/>
            <a:ext cx="132600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467" b="1" dirty="0">
                <a:ea typeface="MS PGothic" pitchFamily="34" charset="-128"/>
              </a:rPr>
              <a:t>pre-amplifier</a:t>
            </a:r>
          </a:p>
        </p:txBody>
      </p:sp>
      <p:sp>
        <p:nvSpPr>
          <p:cNvPr id="5169" name="Rectangle 3451"/>
          <p:cNvSpPr>
            <a:spLocks noChangeArrowheads="1"/>
          </p:cNvSpPr>
          <p:nvPr/>
        </p:nvSpPr>
        <p:spPr bwMode="auto">
          <a:xfrm flipH="1" flipV="1">
            <a:off x="5906489" y="5657662"/>
            <a:ext cx="287483" cy="2646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5170" name="Oval 3453"/>
          <p:cNvSpPr>
            <a:spLocks noChangeArrowheads="1"/>
          </p:cNvSpPr>
          <p:nvPr/>
        </p:nvSpPr>
        <p:spPr bwMode="auto">
          <a:xfrm>
            <a:off x="5973738" y="5754990"/>
            <a:ext cx="156351" cy="8212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5176" name="Rectangle 3"/>
          <p:cNvSpPr>
            <a:spLocks noChangeArrowheads="1"/>
          </p:cNvSpPr>
          <p:nvPr/>
        </p:nvSpPr>
        <p:spPr bwMode="auto">
          <a:xfrm>
            <a:off x="9547877" y="1376500"/>
            <a:ext cx="1388659" cy="2986765"/>
          </a:xfrm>
          <a:prstGeom prst="rect">
            <a:avLst/>
          </a:prstGeom>
          <a:noFill/>
          <a:ln w="57150">
            <a:solidFill>
              <a:srgbClr val="0099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864" name="Text Box 8615"/>
          <p:cNvSpPr txBox="1">
            <a:spLocks noChangeArrowheads="1"/>
          </p:cNvSpPr>
          <p:nvPr/>
        </p:nvSpPr>
        <p:spPr bwMode="auto">
          <a:xfrm>
            <a:off x="9526020" y="1461663"/>
            <a:ext cx="1440776" cy="76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467" b="1" dirty="0">
                <a:ea typeface="MS PGothic" pitchFamily="34" charset="-128"/>
              </a:rPr>
              <a:t>HHT</a:t>
            </a:r>
          </a:p>
          <a:p>
            <a:pPr algn="ctr" eaLnBrk="1" hangingPunct="1"/>
            <a:r>
              <a:rPr lang="en-US" altLang="en-US" sz="1467" b="1" dirty="0">
                <a:ea typeface="MS PGothic" pitchFamily="34" charset="-128"/>
              </a:rPr>
              <a:t>experimental area</a:t>
            </a:r>
          </a:p>
        </p:txBody>
      </p:sp>
      <p:sp>
        <p:nvSpPr>
          <p:cNvPr id="6865" name="Text Box 8616"/>
          <p:cNvSpPr txBox="1">
            <a:spLocks noChangeArrowheads="1"/>
          </p:cNvSpPr>
          <p:nvPr/>
        </p:nvSpPr>
        <p:spPr bwMode="auto">
          <a:xfrm>
            <a:off x="10239537" y="2404750"/>
            <a:ext cx="734496" cy="50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333" b="1" dirty="0">
                <a:ea typeface="MS PGothic" pitchFamily="34" charset="-128"/>
              </a:rPr>
              <a:t>Heavy </a:t>
            </a:r>
          </a:p>
          <a:p>
            <a:pPr eaLnBrk="1" hangingPunct="1"/>
            <a:r>
              <a:rPr lang="en-US" altLang="en-US" sz="1333" b="1" dirty="0">
                <a:ea typeface="MS PGothic" pitchFamily="34" charset="-128"/>
              </a:rPr>
              <a:t>ions</a:t>
            </a:r>
          </a:p>
        </p:txBody>
      </p:sp>
      <p:sp>
        <p:nvSpPr>
          <p:cNvPr id="6875" name="Rectangle 3377"/>
          <p:cNvSpPr>
            <a:spLocks noChangeArrowheads="1"/>
          </p:cNvSpPr>
          <p:nvPr/>
        </p:nvSpPr>
        <p:spPr bwMode="auto">
          <a:xfrm>
            <a:off x="7148884" y="5727416"/>
            <a:ext cx="1880491" cy="167283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876" name="Freeform 3426"/>
          <p:cNvSpPr>
            <a:spLocks/>
          </p:cNvSpPr>
          <p:nvPr/>
        </p:nvSpPr>
        <p:spPr bwMode="auto">
          <a:xfrm rot="10800000" flipH="1">
            <a:off x="7132023" y="5703270"/>
            <a:ext cx="53335" cy="204668"/>
          </a:xfrm>
          <a:custGeom>
            <a:avLst/>
            <a:gdLst>
              <a:gd name="T0" fmla="*/ 0 w 40"/>
              <a:gd name="T1" fmla="*/ 0 h 170"/>
              <a:gd name="T2" fmla="*/ 0 w 40"/>
              <a:gd name="T3" fmla="*/ 170 h 170"/>
              <a:gd name="T4" fmla="*/ 24 w 40"/>
              <a:gd name="T5" fmla="*/ 170 h 170"/>
              <a:gd name="T6" fmla="*/ 40 w 40"/>
              <a:gd name="T7" fmla="*/ 86 h 170"/>
              <a:gd name="T8" fmla="*/ 24 w 40"/>
              <a:gd name="T9" fmla="*/ 0 h 170"/>
              <a:gd name="T10" fmla="*/ 0 w 40"/>
              <a:gd name="T11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" h="170">
                <a:moveTo>
                  <a:pt x="0" y="0"/>
                </a:moveTo>
                <a:lnTo>
                  <a:pt x="0" y="170"/>
                </a:lnTo>
                <a:lnTo>
                  <a:pt x="24" y="170"/>
                </a:lnTo>
                <a:cubicBezTo>
                  <a:pt x="31" y="156"/>
                  <a:pt x="40" y="114"/>
                  <a:pt x="40" y="86"/>
                </a:cubicBezTo>
                <a:cubicBezTo>
                  <a:pt x="40" y="58"/>
                  <a:pt x="31" y="14"/>
                  <a:pt x="2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77" name="Freeform 3426"/>
          <p:cNvSpPr>
            <a:spLocks/>
          </p:cNvSpPr>
          <p:nvPr/>
        </p:nvSpPr>
        <p:spPr bwMode="auto">
          <a:xfrm rot="10800000">
            <a:off x="8998413" y="5703414"/>
            <a:ext cx="53335" cy="204668"/>
          </a:xfrm>
          <a:custGeom>
            <a:avLst/>
            <a:gdLst>
              <a:gd name="T0" fmla="*/ 0 w 40"/>
              <a:gd name="T1" fmla="*/ 0 h 170"/>
              <a:gd name="T2" fmla="*/ 0 w 40"/>
              <a:gd name="T3" fmla="*/ 170 h 170"/>
              <a:gd name="T4" fmla="*/ 24 w 40"/>
              <a:gd name="T5" fmla="*/ 170 h 170"/>
              <a:gd name="T6" fmla="*/ 40 w 40"/>
              <a:gd name="T7" fmla="*/ 86 h 170"/>
              <a:gd name="T8" fmla="*/ 24 w 40"/>
              <a:gd name="T9" fmla="*/ 0 h 170"/>
              <a:gd name="T10" fmla="*/ 0 w 40"/>
              <a:gd name="T11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" h="170">
                <a:moveTo>
                  <a:pt x="0" y="0"/>
                </a:moveTo>
                <a:lnTo>
                  <a:pt x="0" y="170"/>
                </a:lnTo>
                <a:lnTo>
                  <a:pt x="24" y="170"/>
                </a:lnTo>
                <a:cubicBezTo>
                  <a:pt x="31" y="156"/>
                  <a:pt x="40" y="114"/>
                  <a:pt x="40" y="86"/>
                </a:cubicBezTo>
                <a:cubicBezTo>
                  <a:pt x="40" y="58"/>
                  <a:pt x="31" y="14"/>
                  <a:pt x="2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69" name="Line 8645"/>
          <p:cNvSpPr>
            <a:spLocks noChangeShapeType="1"/>
          </p:cNvSpPr>
          <p:nvPr/>
        </p:nvSpPr>
        <p:spPr bwMode="auto">
          <a:xfrm>
            <a:off x="9899718" y="3194588"/>
            <a:ext cx="303577" cy="2281"/>
          </a:xfrm>
          <a:prstGeom prst="line">
            <a:avLst/>
          </a:prstGeom>
          <a:noFill/>
          <a:ln w="28575">
            <a:solidFill>
              <a:srgbClr val="92D050">
                <a:alpha val="7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174" name="Line 8655"/>
          <p:cNvSpPr>
            <a:spLocks noChangeShapeType="1"/>
          </p:cNvSpPr>
          <p:nvPr/>
        </p:nvSpPr>
        <p:spPr bwMode="auto">
          <a:xfrm flipH="1" flipV="1">
            <a:off x="6066305" y="5800386"/>
            <a:ext cx="3571519" cy="9572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59" name="Line 3454"/>
          <p:cNvSpPr>
            <a:spLocks noChangeShapeType="1"/>
          </p:cNvSpPr>
          <p:nvPr/>
        </p:nvSpPr>
        <p:spPr bwMode="auto">
          <a:xfrm flipH="1">
            <a:off x="6049391" y="3753557"/>
            <a:ext cx="6723" cy="2036823"/>
          </a:xfrm>
          <a:prstGeom prst="line">
            <a:avLst/>
          </a:prstGeom>
          <a:noFill/>
          <a:ln w="28575">
            <a:solidFill>
              <a:srgbClr val="FF000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grpSp>
        <p:nvGrpSpPr>
          <p:cNvPr id="6894" name="Gruppieren 6893"/>
          <p:cNvGrpSpPr/>
          <p:nvPr/>
        </p:nvGrpSpPr>
        <p:grpSpPr>
          <a:xfrm>
            <a:off x="10133030" y="3112315"/>
            <a:ext cx="238401" cy="321504"/>
            <a:chOff x="7623105" y="2477093"/>
            <a:chExt cx="178801" cy="241128"/>
          </a:xfrm>
        </p:grpSpPr>
        <p:cxnSp>
          <p:nvCxnSpPr>
            <p:cNvPr id="6885" name="Gerader Verbinder 6884"/>
            <p:cNvCxnSpPr/>
            <p:nvPr/>
          </p:nvCxnSpPr>
          <p:spPr>
            <a:xfrm>
              <a:off x="7623105" y="2540453"/>
              <a:ext cx="178801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6" name="Gerader Verbinder 6885"/>
            <p:cNvCxnSpPr/>
            <p:nvPr/>
          </p:nvCxnSpPr>
          <p:spPr>
            <a:xfrm flipV="1">
              <a:off x="7716554" y="2477093"/>
              <a:ext cx="0" cy="241128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93" name="Ellipse 6892"/>
            <p:cNvSpPr/>
            <p:nvPr/>
          </p:nvSpPr>
          <p:spPr>
            <a:xfrm>
              <a:off x="7679653" y="2507715"/>
              <a:ext cx="76463" cy="729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6863" name="Line 8614"/>
          <p:cNvSpPr>
            <a:spLocks noChangeShapeType="1"/>
          </p:cNvSpPr>
          <p:nvPr/>
        </p:nvSpPr>
        <p:spPr bwMode="auto">
          <a:xfrm flipH="1">
            <a:off x="10258866" y="2230688"/>
            <a:ext cx="6725" cy="93222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01" name="Rechteck 6900"/>
          <p:cNvSpPr/>
          <p:nvPr/>
        </p:nvSpPr>
        <p:spPr>
          <a:xfrm>
            <a:off x="9736881" y="5753034"/>
            <a:ext cx="83715" cy="1036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897" name="Rectangle 8637"/>
          <p:cNvSpPr>
            <a:spLocks noChangeArrowheads="1"/>
          </p:cNvSpPr>
          <p:nvPr/>
        </p:nvSpPr>
        <p:spPr bwMode="auto">
          <a:xfrm>
            <a:off x="9845391" y="3376777"/>
            <a:ext cx="110959" cy="2298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898" name="Rechteck 6897"/>
          <p:cNvSpPr/>
          <p:nvPr/>
        </p:nvSpPr>
        <p:spPr>
          <a:xfrm>
            <a:off x="9858903" y="3309983"/>
            <a:ext cx="83715" cy="1309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899" name="Rechteck 6898"/>
          <p:cNvSpPr/>
          <p:nvPr/>
        </p:nvSpPr>
        <p:spPr>
          <a:xfrm>
            <a:off x="9857860" y="5579577"/>
            <a:ext cx="83715" cy="1309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878" name="Line 8655"/>
          <p:cNvSpPr>
            <a:spLocks noChangeShapeType="1"/>
          </p:cNvSpPr>
          <p:nvPr/>
        </p:nvSpPr>
        <p:spPr bwMode="auto">
          <a:xfrm flipH="1" flipV="1">
            <a:off x="9902234" y="3163111"/>
            <a:ext cx="7671" cy="2640739"/>
          </a:xfrm>
          <a:prstGeom prst="line">
            <a:avLst/>
          </a:prstGeom>
          <a:noFill/>
          <a:ln w="28575">
            <a:solidFill>
              <a:srgbClr val="92D05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96" name="Rectangle 3430"/>
          <p:cNvSpPr>
            <a:spLocks noChangeArrowheads="1"/>
          </p:cNvSpPr>
          <p:nvPr/>
        </p:nvSpPr>
        <p:spPr bwMode="auto">
          <a:xfrm rot="3008163" flipH="1" flipV="1">
            <a:off x="9867543" y="3126776"/>
            <a:ext cx="31981" cy="15206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881" name="Line 8655"/>
          <p:cNvSpPr>
            <a:spLocks noChangeShapeType="1"/>
          </p:cNvSpPr>
          <p:nvPr/>
        </p:nvSpPr>
        <p:spPr bwMode="auto">
          <a:xfrm flipV="1">
            <a:off x="9625539" y="5810044"/>
            <a:ext cx="284368" cy="0"/>
          </a:xfrm>
          <a:prstGeom prst="line">
            <a:avLst/>
          </a:prstGeom>
          <a:noFill/>
          <a:ln w="28575">
            <a:solidFill>
              <a:srgbClr val="92D050">
                <a:alpha val="7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879" name="Rectangle 8654"/>
          <p:cNvSpPr>
            <a:spLocks noChangeArrowheads="1"/>
          </p:cNvSpPr>
          <p:nvPr/>
        </p:nvSpPr>
        <p:spPr bwMode="auto">
          <a:xfrm>
            <a:off x="9577303" y="5696317"/>
            <a:ext cx="60523" cy="2250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874" name="Rectangle 3430"/>
          <p:cNvSpPr>
            <a:spLocks noChangeArrowheads="1"/>
          </p:cNvSpPr>
          <p:nvPr/>
        </p:nvSpPr>
        <p:spPr bwMode="auto">
          <a:xfrm rot="3008163" flipH="1" flipV="1">
            <a:off x="9921046" y="5743694"/>
            <a:ext cx="31981" cy="15206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67" dirty="0"/>
          </a:p>
        </p:txBody>
      </p:sp>
      <p:sp>
        <p:nvSpPr>
          <p:cNvPr id="6902" name="Freeform 8617"/>
          <p:cNvSpPr>
            <a:spLocks/>
          </p:cNvSpPr>
          <p:nvPr/>
        </p:nvSpPr>
        <p:spPr bwMode="auto">
          <a:xfrm>
            <a:off x="8214752" y="5662848"/>
            <a:ext cx="75653" cy="288944"/>
          </a:xfrm>
          <a:custGeom>
            <a:avLst/>
            <a:gdLst>
              <a:gd name="T0" fmla="*/ 81 w 89"/>
              <a:gd name="T1" fmla="*/ 0 h 387"/>
              <a:gd name="T2" fmla="*/ 1 w 89"/>
              <a:gd name="T3" fmla="*/ 142 h 387"/>
              <a:gd name="T4" fmla="*/ 89 w 89"/>
              <a:gd name="T5" fmla="*/ 230 h 387"/>
              <a:gd name="T6" fmla="*/ 2 w 89"/>
              <a:gd name="T7" fmla="*/ 387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387">
                <a:moveTo>
                  <a:pt x="81" y="0"/>
                </a:moveTo>
                <a:cubicBezTo>
                  <a:pt x="68" y="24"/>
                  <a:pt x="0" y="104"/>
                  <a:pt x="1" y="142"/>
                </a:cubicBezTo>
                <a:cubicBezTo>
                  <a:pt x="3" y="174"/>
                  <a:pt x="89" y="189"/>
                  <a:pt x="89" y="230"/>
                </a:cubicBezTo>
                <a:cubicBezTo>
                  <a:pt x="89" y="271"/>
                  <a:pt x="20" y="354"/>
                  <a:pt x="2" y="3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6903" name="Freeform 8621"/>
          <p:cNvSpPr>
            <a:spLocks/>
          </p:cNvSpPr>
          <p:nvPr/>
        </p:nvSpPr>
        <p:spPr bwMode="auto">
          <a:xfrm>
            <a:off x="8282001" y="5656765"/>
            <a:ext cx="73972" cy="288944"/>
          </a:xfrm>
          <a:custGeom>
            <a:avLst/>
            <a:gdLst>
              <a:gd name="T0" fmla="*/ 81 w 89"/>
              <a:gd name="T1" fmla="*/ 0 h 387"/>
              <a:gd name="T2" fmla="*/ 1 w 89"/>
              <a:gd name="T3" fmla="*/ 142 h 387"/>
              <a:gd name="T4" fmla="*/ 89 w 89"/>
              <a:gd name="T5" fmla="*/ 230 h 387"/>
              <a:gd name="T6" fmla="*/ 2 w 89"/>
              <a:gd name="T7" fmla="*/ 387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387">
                <a:moveTo>
                  <a:pt x="81" y="0"/>
                </a:moveTo>
                <a:cubicBezTo>
                  <a:pt x="68" y="24"/>
                  <a:pt x="0" y="104"/>
                  <a:pt x="1" y="142"/>
                </a:cubicBezTo>
                <a:cubicBezTo>
                  <a:pt x="3" y="174"/>
                  <a:pt x="89" y="189"/>
                  <a:pt x="89" y="230"/>
                </a:cubicBezTo>
                <a:cubicBezTo>
                  <a:pt x="89" y="271"/>
                  <a:pt x="20" y="354"/>
                  <a:pt x="2" y="3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67" dirty="0"/>
          </a:p>
        </p:txBody>
      </p:sp>
      <p:sp>
        <p:nvSpPr>
          <p:cNvPr id="3" name="Textfeld 2"/>
          <p:cNvSpPr txBox="1"/>
          <p:nvPr/>
        </p:nvSpPr>
        <p:spPr>
          <a:xfrm>
            <a:off x="28219" y="6237848"/>
            <a:ext cx="3431902" cy="328231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1333" dirty="0"/>
              <a:t>V. Bagnoud et al, </a:t>
            </a:r>
            <a:r>
              <a:rPr lang="en-US" sz="1333" dirty="0" err="1"/>
              <a:t>Appl</a:t>
            </a:r>
            <a:r>
              <a:rPr lang="en-US" sz="1333" dirty="0"/>
              <a:t> </a:t>
            </a:r>
            <a:r>
              <a:rPr lang="en-US" sz="1333" dirty="0" err="1"/>
              <a:t>Phys</a:t>
            </a:r>
            <a:r>
              <a:rPr lang="en-US" sz="1333" dirty="0"/>
              <a:t> B, </a:t>
            </a:r>
            <a:r>
              <a:rPr lang="en-US" sz="1333" b="1" dirty="0"/>
              <a:t>100</a:t>
            </a:r>
            <a:r>
              <a:rPr lang="en-US" sz="1333" dirty="0"/>
              <a:t> (2010)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the international </a:t>
            </a:r>
            <a:r>
              <a:rPr lang="en-US" dirty="0" smtClean="0"/>
              <a:t>situation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of </a:t>
            </a:r>
            <a:r>
              <a:rPr lang="en-US" dirty="0" err="1"/>
              <a:t>Brexit</a:t>
            </a:r>
            <a:r>
              <a:rPr lang="en-US" dirty="0"/>
              <a:t> + increase in material costs: construction prices in the Frankfurt area have skyrocketed</a:t>
            </a:r>
          </a:p>
          <a:p>
            <a:r>
              <a:rPr lang="en-US" dirty="0" smtClean="0"/>
              <a:t>Because of the war in Ukraine:</a:t>
            </a:r>
          </a:p>
          <a:p>
            <a:pPr lvl="1"/>
            <a:r>
              <a:rPr lang="en-US" dirty="0" smtClean="0"/>
              <a:t>all contracts with Russian companies &amp; Institutes have been cancelled (exception of </a:t>
            </a:r>
            <a:r>
              <a:rPr lang="en-US" dirty="0" err="1" smtClean="0"/>
              <a:t>Jina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 scientific collaborations with Russian institutes have been frozen</a:t>
            </a:r>
          </a:p>
          <a:p>
            <a:r>
              <a:rPr lang="en-US" dirty="0" smtClean="0"/>
              <a:t>The situation creates a bottleneck in the construction of the accelerator</a:t>
            </a:r>
          </a:p>
          <a:p>
            <a:pPr lvl="1"/>
            <a:r>
              <a:rPr lang="en-US" dirty="0" smtClean="0"/>
              <a:t>lots of components missing for SIS-100 and the high-energy beam transport</a:t>
            </a:r>
          </a:p>
          <a:p>
            <a:r>
              <a:rPr lang="en-US" dirty="0" smtClean="0"/>
              <a:t>A new plan is in preparation with the priority on:</a:t>
            </a:r>
          </a:p>
          <a:p>
            <a:pPr lvl="1"/>
            <a:r>
              <a:rPr lang="en-US" dirty="0" smtClean="0"/>
              <a:t>early science for NUSTAR (R3B) in 2025-2026</a:t>
            </a:r>
          </a:p>
          <a:p>
            <a:pPr lvl="1"/>
            <a:r>
              <a:rPr lang="en-US" dirty="0" smtClean="0"/>
              <a:t>completion of SIS-100 until 2028</a:t>
            </a:r>
          </a:p>
          <a:p>
            <a:r>
              <a:rPr lang="en-US" dirty="0" smtClean="0"/>
              <a:t>Consequence: &gt;5 year delay in the APPA cave (and PANDA and rest of NUSTAR) 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72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missing </a:t>
            </a:r>
            <a:r>
              <a:rPr lang="en-US" dirty="0" smtClean="0"/>
              <a:t>components for the HED@FAIR beamline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492" y="1480601"/>
            <a:ext cx="6077133" cy="4626901"/>
          </a:xfrm>
        </p:spPr>
        <p:txBody>
          <a:bodyPr/>
          <a:lstStyle/>
          <a:p>
            <a:r>
              <a:rPr lang="en-US" dirty="0" smtClean="0"/>
              <a:t>Components from the APPA beamline will be reassigned to the FRS beamline as a consequence of the missing Russian contribution</a:t>
            </a:r>
          </a:p>
          <a:p>
            <a:r>
              <a:rPr lang="en-US" dirty="0" smtClean="0"/>
              <a:t>Cost for re-procurements</a:t>
            </a:r>
          </a:p>
          <a:p>
            <a:pPr lvl="1"/>
            <a:r>
              <a:rPr lang="en-US" dirty="0" smtClean="0"/>
              <a:t>Vacuum (vessels + tubes + valves):	   1,144 k€</a:t>
            </a:r>
          </a:p>
          <a:p>
            <a:pPr lvl="1"/>
            <a:r>
              <a:rPr lang="en-US" dirty="0" smtClean="0"/>
              <a:t>Beamline magnets:					</a:t>
            </a:r>
            <a:r>
              <a:rPr lang="en-US" dirty="0"/>
              <a:t> </a:t>
            </a:r>
            <a:r>
              <a:rPr lang="en-US" dirty="0" smtClean="0"/>
              <a:t>  7,400 k€</a:t>
            </a:r>
          </a:p>
          <a:p>
            <a:pPr lvl="1"/>
            <a:r>
              <a:rPr lang="en-US" dirty="0" smtClean="0"/>
              <a:t>Supra-conducting magnet:			   4,460 k€</a:t>
            </a:r>
          </a:p>
          <a:p>
            <a:pPr marL="457188" lvl="1" indent="0">
              <a:buNone/>
            </a:pPr>
            <a:r>
              <a:rPr lang="en-US" dirty="0"/>
              <a:t>	</a:t>
            </a:r>
            <a:r>
              <a:rPr lang="en-US" dirty="0" smtClean="0"/>
              <a:t>						total : 	 13,004 k€</a:t>
            </a:r>
          </a:p>
          <a:p>
            <a:pPr marL="457188" lvl="1" indent="0">
              <a:buNone/>
            </a:pPr>
            <a:endParaRPr lang="en-US" dirty="0"/>
          </a:p>
          <a:p>
            <a:r>
              <a:rPr lang="en-US" dirty="0" smtClean="0"/>
              <a:t>Compared to the amount of a possible Spanish contribution (57 M€) – we would like to see ~ 25% for HEDP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-144727" y="6732942"/>
            <a:ext cx="1008968" cy="763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b="1" dirty="0">
                <a:solidFill>
                  <a:prstClr val="black"/>
                </a:solidFill>
              </a:rPr>
              <a:t>Storage</a:t>
            </a:r>
          </a:p>
          <a:p>
            <a:pPr lvl="0"/>
            <a:r>
              <a:rPr lang="en-US" sz="800" b="1" dirty="0">
                <a:solidFill>
                  <a:prstClr val="black"/>
                </a:solidFill>
              </a:rPr>
              <a:t>Rings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925" y="1300162"/>
            <a:ext cx="5553075" cy="412432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0701644" y="161014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SIS100</a:t>
            </a:r>
          </a:p>
        </p:txBody>
      </p:sp>
      <p:sp>
        <p:nvSpPr>
          <p:cNvPr id="19" name="Rechteck 18"/>
          <p:cNvSpPr/>
          <p:nvPr/>
        </p:nvSpPr>
        <p:spPr>
          <a:xfrm>
            <a:off x="9685828" y="3748249"/>
            <a:ext cx="972449" cy="746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prstClr val="black"/>
                </a:solidFill>
              </a:rPr>
              <a:t>APPA </a:t>
            </a:r>
          </a:p>
          <a:p>
            <a:pPr lvl="0"/>
            <a:r>
              <a:rPr lang="en-US" sz="1000" b="1" dirty="0">
                <a:solidFill>
                  <a:prstClr val="black"/>
                </a:solidFill>
              </a:rPr>
              <a:t>cave</a:t>
            </a:r>
          </a:p>
        </p:txBody>
      </p:sp>
      <p:cxnSp>
        <p:nvCxnSpPr>
          <p:cNvPr id="39" name="Gerader Verbinder 38"/>
          <p:cNvCxnSpPr/>
          <p:nvPr/>
        </p:nvCxnSpPr>
        <p:spPr>
          <a:xfrm>
            <a:off x="5063706" y="3838755"/>
            <a:ext cx="12076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854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7426" y="70576"/>
            <a:ext cx="7942488" cy="787557"/>
          </a:xfrm>
        </p:spPr>
        <p:txBody>
          <a:bodyPr/>
          <a:lstStyle/>
          <a:p>
            <a:r>
              <a:rPr lang="en-US" dirty="0" smtClean="0"/>
              <a:t>FAIR is on its way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492" y="1480601"/>
            <a:ext cx="11226901" cy="2841233"/>
          </a:xfrm>
        </p:spPr>
        <p:txBody>
          <a:bodyPr/>
          <a:lstStyle/>
          <a:p>
            <a:r>
              <a:rPr lang="en-US" dirty="0" smtClean="0"/>
              <a:t>At FAIR, most of the raw construction will be finished next year (except HESR and CR)</a:t>
            </a:r>
          </a:p>
          <a:p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ut HED@FAIR is most impacted by the consequences of the international situation</a:t>
            </a:r>
          </a:p>
          <a:p>
            <a:pPr lvl="1"/>
            <a:r>
              <a:rPr lang="en-US" dirty="0" smtClean="0"/>
              <a:t>we look for </a:t>
            </a:r>
            <a:r>
              <a:rPr lang="en-US" dirty="0" smtClean="0"/>
              <a:t>21 </a:t>
            </a:r>
            <a:r>
              <a:rPr lang="en-US" dirty="0" smtClean="0"/>
              <a:t>M€ to avoid strong delays for the APPA cave</a:t>
            </a:r>
          </a:p>
          <a:p>
            <a:pPr lvl="2"/>
            <a:r>
              <a:rPr lang="en-US" dirty="0" smtClean="0"/>
              <a:t>~5 M€ are necessary to finish the building infrastructure (electro, services,…)</a:t>
            </a:r>
          </a:p>
          <a:p>
            <a:pPr lvl="2"/>
            <a:r>
              <a:rPr lang="en-US" dirty="0" smtClean="0"/>
              <a:t>~13 M</a:t>
            </a:r>
            <a:r>
              <a:rPr lang="en-US" dirty="0" smtClean="0"/>
              <a:t>€ are necessary to procure the components for the </a:t>
            </a:r>
            <a:r>
              <a:rPr lang="en-US" dirty="0" smtClean="0"/>
              <a:t>beamline (magnets + vacuum)</a:t>
            </a:r>
            <a:endParaRPr lang="en-US" dirty="0" smtClean="0"/>
          </a:p>
          <a:p>
            <a:pPr lvl="2"/>
            <a:r>
              <a:rPr lang="en-US" dirty="0" smtClean="0"/>
              <a:t>3 </a:t>
            </a:r>
            <a:r>
              <a:rPr lang="en-US" dirty="0" smtClean="0"/>
              <a:t>M€ are necessary </a:t>
            </a:r>
            <a:r>
              <a:rPr lang="en-US" dirty="0" smtClean="0"/>
              <a:t>to equip the target area (controls, detectors, </a:t>
            </a:r>
            <a:r>
              <a:rPr lang="en-US" dirty="0" err="1" smtClean="0"/>
              <a:t>backlighter</a:t>
            </a:r>
            <a:r>
              <a:rPr lang="en-US" dirty="0" smtClean="0"/>
              <a:t> laser)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0" y="1"/>
            <a:ext cx="1512594" cy="4924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452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26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5" b="14551"/>
          <a:stretch/>
        </p:blipFill>
        <p:spPr>
          <a:xfrm>
            <a:off x="0" y="1970139"/>
            <a:ext cx="12192622" cy="4657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Abgerundetes Rechteck 7"/>
          <p:cNvSpPr/>
          <p:nvPr/>
        </p:nvSpPr>
        <p:spPr>
          <a:xfrm>
            <a:off x="6026284" y="6391132"/>
            <a:ext cx="6166338" cy="256515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air view of the FAIR southern buildings (NUSTAR &amp; APPA Caves)</a:t>
            </a:r>
          </a:p>
        </p:txBody>
      </p:sp>
    </p:spTree>
    <p:extLst>
      <p:ext uri="{BB962C8B-B14F-4D97-AF65-F5344CB8AC3E}">
        <p14:creationId xmlns:p14="http://schemas.microsoft.com/office/powerpoint/2010/main" val="7611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– plan for the day - goals </a:t>
            </a:r>
            <a:r>
              <a:rPr lang="en-US" dirty="0"/>
              <a:t>of the </a:t>
            </a:r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47493" y="1480601"/>
            <a:ext cx="5703142" cy="4903585"/>
          </a:xfrm>
        </p:spPr>
        <p:txBody>
          <a:bodyPr/>
          <a:lstStyle/>
          <a:p>
            <a:r>
              <a:rPr lang="en-US" dirty="0" smtClean="0"/>
              <a:t>Survey the field (topics and participants)</a:t>
            </a:r>
          </a:p>
          <a:p>
            <a:pPr lvl="1"/>
            <a:r>
              <a:rPr lang="en-US" dirty="0" smtClean="0"/>
              <a:t>start new actions (common applications for money and experiments, staff exchanges, …)</a:t>
            </a:r>
          </a:p>
          <a:p>
            <a:r>
              <a:rPr lang="en-US" dirty="0" smtClean="0"/>
              <a:t>Define the next steps</a:t>
            </a:r>
          </a:p>
          <a:p>
            <a:pPr lvl="1"/>
            <a:r>
              <a:rPr lang="en-US" dirty="0" smtClean="0"/>
              <a:t>decision on writing a white paper</a:t>
            </a:r>
          </a:p>
          <a:p>
            <a:r>
              <a:rPr lang="en-US" dirty="0"/>
              <a:t>Get organized!</a:t>
            </a:r>
          </a:p>
          <a:p>
            <a:pPr lvl="1"/>
            <a:r>
              <a:rPr lang="en-US" dirty="0" smtClean="0"/>
              <a:t>lobbying (or not)</a:t>
            </a:r>
          </a:p>
          <a:p>
            <a:pPr lvl="1"/>
            <a:r>
              <a:rPr lang="en-US" dirty="0" smtClean="0"/>
              <a:t>define </a:t>
            </a:r>
            <a:r>
              <a:rPr lang="en-US" dirty="0"/>
              <a:t>contact persons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2304"/>
              </p:ext>
            </p:extLst>
          </p:nvPr>
        </p:nvGraphicFramePr>
        <p:xfrm>
          <a:off x="6280031" y="1327707"/>
          <a:ext cx="5663498" cy="4969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4899">
                  <a:extLst>
                    <a:ext uri="{9D8B030D-6E8A-4147-A177-3AD203B41FA5}">
                      <a16:colId xmlns:a16="http://schemas.microsoft.com/office/drawing/2014/main" val="1372094112"/>
                    </a:ext>
                  </a:extLst>
                </a:gridCol>
                <a:gridCol w="877150">
                  <a:extLst>
                    <a:ext uri="{9D8B030D-6E8A-4147-A177-3AD203B41FA5}">
                      <a16:colId xmlns:a16="http://schemas.microsoft.com/office/drawing/2014/main" val="234393845"/>
                    </a:ext>
                  </a:extLst>
                </a:gridCol>
                <a:gridCol w="641406">
                  <a:extLst>
                    <a:ext uri="{9D8B030D-6E8A-4147-A177-3AD203B41FA5}">
                      <a16:colId xmlns:a16="http://schemas.microsoft.com/office/drawing/2014/main" val="3731290140"/>
                    </a:ext>
                  </a:extLst>
                </a:gridCol>
                <a:gridCol w="3270043">
                  <a:extLst>
                    <a:ext uri="{9D8B030D-6E8A-4147-A177-3AD203B41FA5}">
                      <a16:colId xmlns:a16="http://schemas.microsoft.com/office/drawing/2014/main" val="3564891067"/>
                    </a:ext>
                  </a:extLst>
                </a:gridCol>
              </a:tblGrid>
              <a:tr h="24897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Session 1: chair J. Honrubia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03315"/>
                  </a:ext>
                </a:extLst>
              </a:tr>
              <a:tr h="248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10:00 – 10:30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V. Bagnoud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20’ + 10’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Status of the FAIR project and GSI HED facilities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2326546770"/>
                  </a:ext>
                </a:extLst>
              </a:tr>
              <a:tr h="248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10:30 – 11:00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P. Neumayer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25’ + 5’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The FAIR phase-0 program at GSI/HHT (2021-2025)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340520375"/>
                  </a:ext>
                </a:extLst>
              </a:tr>
              <a:tr h="248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11:00 – 11:15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S. Neff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12’ + 3’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HEDP Infrastructure at the APPA cave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3410237633"/>
                  </a:ext>
                </a:extLst>
              </a:tr>
              <a:tr h="248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11:15 – 11:30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A. Blazevic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12’ + 3’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The LIGHT beamline at GSI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2117034911"/>
                  </a:ext>
                </a:extLst>
              </a:tr>
              <a:tr h="24897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Coffee Break – 30’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850078"/>
                  </a:ext>
                </a:extLst>
              </a:tr>
              <a:tr h="24897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Session 2: chair A. Bret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541219"/>
                  </a:ext>
                </a:extLst>
              </a:tr>
              <a:tr h="248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12:00 – 12:30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L. Volpe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20’ + 10’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marR="19685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Ion Stopping Power in extreme states of matter @ FAIR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867533267"/>
                  </a:ext>
                </a:extLst>
              </a:tr>
              <a:tr h="259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12:30 – 12:50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A. Alejo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15’ + 5’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Overview of activities at the Laser Laboratory for Acceleration and Applications (L2A2)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3089636628"/>
                  </a:ext>
                </a:extLst>
              </a:tr>
              <a:tr h="38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12:50 -  13:10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R. Florido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15’ + 5’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Flexible Non-LTE atomic-kinetics and detailed Stark-broadened lines profiles for spectroscopic characterization of high-energy-density plasmas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996386162"/>
                  </a:ext>
                </a:extLst>
              </a:tr>
              <a:tr h="248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13:10 – 13:30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R. Piriz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15’ + 5’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High energy density physics research at the UCLM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545319494"/>
                  </a:ext>
                </a:extLst>
              </a:tr>
              <a:tr h="24897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Lunch Break – 1h 30’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498540"/>
                  </a:ext>
                </a:extLst>
              </a:tr>
              <a:tr h="24897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Session 3: chair P. Neumayer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610475"/>
                  </a:ext>
                </a:extLst>
              </a:tr>
              <a:tr h="259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15:00 – 15:20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C. Huete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15’ + 5’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Shock waves dynamics for arbitrary equations of state. A theoretical description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1766182817"/>
                  </a:ext>
                </a:extLst>
              </a:tr>
              <a:tr h="248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15:20 – 15:40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J. Honrubia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15’ + 5’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HEDM-related research of UPM at FAIR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460059808"/>
                  </a:ext>
                </a:extLst>
              </a:tr>
              <a:tr h="259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15:40 – 16:00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M. Ehret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15’ + 5’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Standardization of metrology for laser plasma experiments and laser based secondary sources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extLst>
                  <a:ext uri="{0D108BD9-81ED-4DB2-BD59-A6C34878D82A}">
                    <a16:rowId xmlns:a16="http://schemas.microsoft.com/office/drawing/2014/main" val="2033460226"/>
                  </a:ext>
                </a:extLst>
              </a:tr>
              <a:tr h="24897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Coffee break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077020"/>
                  </a:ext>
                </a:extLst>
              </a:tr>
              <a:tr h="24897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Session 4: chair V. Bagnoud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617810"/>
                  </a:ext>
                </a:extLst>
              </a:tr>
              <a:tr h="248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16:15 – 17:00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General discussion – where to go from here?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65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96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093" y="287526"/>
            <a:ext cx="10312395" cy="66262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GSI and FAIR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3514" y="1450688"/>
            <a:ext cx="6063550" cy="490358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GSI was founded in 1969 in Darmstadt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GSI is known for: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research on heavy nuclei (</a:t>
            </a:r>
            <a:r>
              <a:rPr lang="en-US" dirty="0" err="1" smtClean="0"/>
              <a:t>Darmstadtium</a:t>
            </a:r>
            <a:r>
              <a:rPr lang="en-US" dirty="0" smtClean="0"/>
              <a:t>, </a:t>
            </a:r>
            <a:r>
              <a:rPr lang="en-US" dirty="0" err="1" smtClean="0"/>
              <a:t>Hassium</a:t>
            </a:r>
            <a:r>
              <a:rPr lang="en-US" dirty="0" smtClean="0"/>
              <a:t>, </a:t>
            </a:r>
            <a:r>
              <a:rPr lang="en-US" dirty="0" err="1" smtClean="0"/>
              <a:t>Röntgenium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Hadron therapy of hard-to-cure forms of cancer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GSI is part of the Helmholtz association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operation of large research infrastructure, and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own integrated research programs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Start of the plasma physics program: late 1970’s</a:t>
            </a:r>
          </a:p>
          <a:p>
            <a:pPr>
              <a:spcBef>
                <a:spcPts val="1200"/>
              </a:spcBef>
            </a:pPr>
            <a:r>
              <a:rPr lang="en-US" dirty="0"/>
              <a:t>S</a:t>
            </a:r>
            <a:r>
              <a:rPr lang="en-US" dirty="0" smtClean="0"/>
              <a:t>ince 2008, combined laser-ion experiments with PHELIX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BAD7-5338-4E6C-8237-2C155A56A4F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2" descr="Map of German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1"/>
          <a:stretch/>
        </p:blipFill>
        <p:spPr bwMode="auto">
          <a:xfrm>
            <a:off x="7055801" y="1617177"/>
            <a:ext cx="4752528" cy="446449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ern mit 5 Zacken 5"/>
          <p:cNvSpPr/>
          <p:nvPr/>
        </p:nvSpPr>
        <p:spPr>
          <a:xfrm>
            <a:off x="9144033" y="4425489"/>
            <a:ext cx="288032" cy="288032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9216042" y="4641514"/>
            <a:ext cx="817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Darmstadt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image04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" t="4077" r="-114" b="23257"/>
          <a:stretch/>
        </p:blipFill>
        <p:spPr bwMode="auto">
          <a:xfrm>
            <a:off x="8410" y="914401"/>
            <a:ext cx="12183591" cy="568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666455" y="4766604"/>
            <a:ext cx="3304203" cy="16712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891" indent="-342891" defTabSz="457189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  <a:t>ESFRI Landmark</a:t>
            </a:r>
          </a:p>
          <a:p>
            <a:pPr marL="342891" indent="-342891" defTabSz="457189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  <a:t>Top priority for European </a:t>
            </a:r>
            <a:b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</a:br>
            <a: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  <a:t>Nuclear Physics Community</a:t>
            </a:r>
          </a:p>
          <a:p>
            <a:pPr marL="342891" indent="-342891" defTabSz="457189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900" b="1" dirty="0">
                <a:solidFill>
                  <a:srgbClr val="000000"/>
                </a:solidFill>
                <a:latin typeface="Calibri" charset="0"/>
                <a:cs typeface="Arial"/>
              </a:rPr>
              <a:t>Driver for Innovation in Science and Technology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" y="6053108"/>
            <a:ext cx="6330377" cy="54663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3425" y="286740"/>
            <a:ext cx="8934639" cy="596493"/>
          </a:xfrm>
        </p:spPr>
        <p:txBody>
          <a:bodyPr/>
          <a:lstStyle/>
          <a:p>
            <a:r>
              <a:rPr lang="de-DE" sz="2667" dirty="0">
                <a:cs typeface="Calibri"/>
              </a:rPr>
              <a:t>FAIR:</a:t>
            </a:r>
            <a:r>
              <a:rPr lang="de-DE" sz="533" dirty="0">
                <a:cs typeface="Calibri"/>
              </a:rPr>
              <a:t> </a:t>
            </a:r>
            <a:r>
              <a:rPr lang="de-DE" dirty="0">
                <a:cs typeface="Calibri"/>
              </a:rPr>
              <a:t>Facility </a:t>
            </a:r>
            <a:r>
              <a:rPr lang="de-DE" dirty="0" err="1">
                <a:cs typeface="Calibri"/>
              </a:rPr>
              <a:t>for</a:t>
            </a:r>
            <a:r>
              <a:rPr lang="de-DE" dirty="0">
                <a:cs typeface="Calibri"/>
              </a:rPr>
              <a:t> Antiproton </a:t>
            </a:r>
            <a:r>
              <a:rPr lang="de-DE" dirty="0" err="1">
                <a:cs typeface="Calibri"/>
              </a:rPr>
              <a:t>and</a:t>
            </a:r>
            <a:r>
              <a:rPr lang="de-DE" dirty="0">
                <a:cs typeface="Calibri"/>
              </a:rPr>
              <a:t> Ion Research  </a:t>
            </a:r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FAIR: a huge construction site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47492" y="1480601"/>
            <a:ext cx="5763527" cy="4903585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FAIR construction started in 2018 </a:t>
            </a:r>
            <a:endParaRPr lang="en-US" dirty="0">
              <a:latin typeface="+mn-lt"/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189" lvl="1" indent="0">
              <a:buNone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grpSp>
        <p:nvGrpSpPr>
          <p:cNvPr id="9" name="Gruppieren 8"/>
          <p:cNvGrpSpPr/>
          <p:nvPr/>
        </p:nvGrpSpPr>
        <p:grpSpPr>
          <a:xfrm>
            <a:off x="6776900" y="1682150"/>
            <a:ext cx="5253152" cy="4359330"/>
            <a:chOff x="6207557" y="1656271"/>
            <a:chExt cx="5253152" cy="4359330"/>
          </a:xfrm>
        </p:grpSpPr>
        <p:pic>
          <p:nvPicPr>
            <p:cNvPr id="1026" name="Picture 2" descr="https://www.gsi.de/fileadmin/_processed_/a/5/csm_02_Luftbild_DFehrenz_150520_a27b40017b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4"/>
            <a:stretch/>
          </p:blipFill>
          <p:spPr bwMode="auto">
            <a:xfrm>
              <a:off x="6207557" y="1656271"/>
              <a:ext cx="5248820" cy="435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10262945" y="5598377"/>
              <a:ext cx="119776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C000"/>
                  </a:solidFill>
                </a:rPr>
                <a:t>May 2020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767920" y="1678833"/>
            <a:ext cx="5267873" cy="4378650"/>
            <a:chOff x="6198577" y="1652954"/>
            <a:chExt cx="5267873" cy="4378650"/>
          </a:xfrm>
        </p:grpSpPr>
        <p:pic>
          <p:nvPicPr>
            <p:cNvPr id="1028" name="Picture 4" descr="https://www.gsi.de/fileadmin/_processed_/f/6/csm_FAIR-RingSIS100_s_78e2a2ccf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8"/>
            <a:stretch/>
          </p:blipFill>
          <p:spPr bwMode="auto">
            <a:xfrm>
              <a:off x="6198577" y="1652954"/>
              <a:ext cx="5257800" cy="437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10243038" y="5609492"/>
              <a:ext cx="122341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C000"/>
                  </a:solidFill>
                </a:rPr>
                <a:t>April 2021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6772193" y="1652454"/>
            <a:ext cx="5256151" cy="4399167"/>
            <a:chOff x="6202850" y="1626575"/>
            <a:chExt cx="5256151" cy="4399167"/>
          </a:xfrm>
        </p:grpSpPr>
        <p:pic>
          <p:nvPicPr>
            <p:cNvPr id="1030" name="Picture 6" descr="https://www.gsi.de/fileadmin/_processed_/9/c/csm_FAIR-Baustelle_Okt22_2_9a86dd490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94"/>
            <a:stretch/>
          </p:blipFill>
          <p:spPr bwMode="auto">
            <a:xfrm>
              <a:off x="6202850" y="1626575"/>
              <a:ext cx="5253030" cy="4399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10274061" y="5641675"/>
              <a:ext cx="1184940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C000"/>
                  </a:solidFill>
                </a:rPr>
                <a:t>Oct. 2022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404814" y="2208363"/>
            <a:ext cx="6064997" cy="4263254"/>
            <a:chOff x="404814" y="3235551"/>
            <a:chExt cx="4806551" cy="323606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0"/>
            <a:stretch/>
          </p:blipFill>
          <p:spPr bwMode="auto">
            <a:xfrm>
              <a:off x="637629" y="3235551"/>
              <a:ext cx="4573736" cy="3123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/>
            <p:cNvSpPr/>
            <p:nvPr/>
          </p:nvSpPr>
          <p:spPr>
            <a:xfrm>
              <a:off x="404814" y="3879553"/>
              <a:ext cx="1126879" cy="408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800" b="1" dirty="0">
                  <a:solidFill>
                    <a:prstClr val="black"/>
                  </a:solidFill>
                </a:rPr>
                <a:t>Linear Accelerator</a:t>
              </a:r>
            </a:p>
            <a:p>
              <a:pPr lvl="0"/>
              <a:r>
                <a:rPr lang="en-US" sz="800" b="1" dirty="0">
                  <a:solidFill>
                    <a:prstClr val="black"/>
                  </a:solidFill>
                </a:rPr>
                <a:t>UNILAC</a:t>
              </a:r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>
              <a:off x="1311790" y="4105958"/>
              <a:ext cx="556616" cy="30199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>
              <a:off x="2684752" y="3778369"/>
              <a:ext cx="67404" cy="27809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 19"/>
            <p:cNvSpPr/>
            <p:nvPr/>
          </p:nvSpPr>
          <p:spPr>
            <a:xfrm>
              <a:off x="2315692" y="3487658"/>
              <a:ext cx="1085574" cy="2602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800" b="1" dirty="0">
                  <a:solidFill>
                    <a:prstClr val="black"/>
                  </a:solidFill>
                </a:rPr>
                <a:t>Ring Accelerators</a:t>
              </a:r>
            </a:p>
          </p:txBody>
        </p:sp>
        <p:sp>
          <p:nvSpPr>
            <p:cNvPr id="21" name="Rechteck 20"/>
            <p:cNvSpPr/>
            <p:nvPr/>
          </p:nvSpPr>
          <p:spPr>
            <a:xfrm>
              <a:off x="2517263" y="4096160"/>
              <a:ext cx="466794" cy="21544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/>
              <a:r>
                <a:rPr lang="en-US" sz="800" b="1" dirty="0">
                  <a:solidFill>
                    <a:prstClr val="black"/>
                  </a:solidFill>
                </a:rPr>
                <a:t>SIS18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3880672" y="3791741"/>
              <a:ext cx="6880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b="1" dirty="0">
                  <a:solidFill>
                    <a:prstClr val="black"/>
                  </a:solidFill>
                </a:rPr>
                <a:t>SIS100</a:t>
              </a:r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>
              <a:off x="2879475" y="3739745"/>
              <a:ext cx="441874" cy="13132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/>
            <p:cNvSpPr/>
            <p:nvPr/>
          </p:nvSpPr>
          <p:spPr>
            <a:xfrm>
              <a:off x="2022359" y="6062619"/>
              <a:ext cx="597422" cy="408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800" b="1" dirty="0">
                  <a:solidFill>
                    <a:prstClr val="black"/>
                  </a:solidFill>
                </a:rPr>
                <a:t>Storage</a:t>
              </a:r>
            </a:p>
            <a:p>
              <a:pPr lvl="0"/>
              <a:r>
                <a:rPr lang="en-US" sz="800" b="1" dirty="0">
                  <a:solidFill>
                    <a:prstClr val="black"/>
                  </a:solidFill>
                </a:rPr>
                <a:t>Rings</a:t>
              </a:r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 flipV="1">
              <a:off x="2287813" y="5149537"/>
              <a:ext cx="86128" cy="95016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V="1">
              <a:off x="2366452" y="5688992"/>
              <a:ext cx="197222" cy="41843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V="1">
              <a:off x="2466309" y="6061074"/>
              <a:ext cx="270867" cy="7982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3220586" y="4888484"/>
              <a:ext cx="5757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 dirty="0">
                  <a:solidFill>
                    <a:prstClr val="black"/>
                  </a:solidFill>
                </a:rPr>
                <a:t>APPA </a:t>
              </a:r>
            </a:p>
            <a:p>
              <a:pPr lvl="0"/>
              <a:r>
                <a:rPr lang="en-US" sz="1000" b="1" dirty="0">
                  <a:solidFill>
                    <a:prstClr val="black"/>
                  </a:solidFill>
                </a:rPr>
                <a:t>cave</a:t>
              </a:r>
            </a:p>
          </p:txBody>
        </p:sp>
        <p:grpSp>
          <p:nvGrpSpPr>
            <p:cNvPr id="29" name="Gruppieren 28"/>
            <p:cNvGrpSpPr/>
            <p:nvPr/>
          </p:nvGrpSpPr>
          <p:grpSpPr>
            <a:xfrm>
              <a:off x="492284" y="4881311"/>
              <a:ext cx="518567" cy="263721"/>
              <a:chOff x="2119069" y="4123770"/>
              <a:chExt cx="518567" cy="263721"/>
            </a:xfrm>
          </p:grpSpPr>
          <p:grpSp>
            <p:nvGrpSpPr>
              <p:cNvPr id="30" name="Gruppieren 29"/>
              <p:cNvGrpSpPr/>
              <p:nvPr/>
            </p:nvGrpSpPr>
            <p:grpSpPr>
              <a:xfrm>
                <a:off x="2152839" y="4278022"/>
                <a:ext cx="439012" cy="109469"/>
                <a:chOff x="1911178" y="6404919"/>
                <a:chExt cx="374826" cy="90615"/>
              </a:xfrm>
            </p:grpSpPr>
            <p:cxnSp>
              <p:nvCxnSpPr>
                <p:cNvPr id="32" name="Gerader Verbinder 31"/>
                <p:cNvCxnSpPr/>
                <p:nvPr/>
              </p:nvCxnSpPr>
              <p:spPr>
                <a:xfrm>
                  <a:off x="1914525" y="6450226"/>
                  <a:ext cx="3714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Gerader Verbinder 32"/>
                <p:cNvCxnSpPr/>
                <p:nvPr/>
              </p:nvCxnSpPr>
              <p:spPr>
                <a:xfrm flipV="1">
                  <a:off x="1911178" y="6404919"/>
                  <a:ext cx="0" cy="906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r Verbinder 33"/>
                <p:cNvCxnSpPr/>
                <p:nvPr/>
              </p:nvCxnSpPr>
              <p:spPr>
                <a:xfrm flipV="1">
                  <a:off x="2286004" y="6404919"/>
                  <a:ext cx="0" cy="906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feld 30"/>
              <p:cNvSpPr txBox="1"/>
              <p:nvPr/>
            </p:nvSpPr>
            <p:spPr>
              <a:xfrm>
                <a:off x="2119069" y="4123770"/>
                <a:ext cx="518567" cy="260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100 m</a:t>
                </a:r>
              </a:p>
            </p:txBody>
          </p:sp>
        </p:grpSp>
        <p:sp>
          <p:nvSpPr>
            <p:cNvPr id="35" name="Rechteck 34"/>
            <p:cNvSpPr/>
            <p:nvPr/>
          </p:nvSpPr>
          <p:spPr>
            <a:xfrm>
              <a:off x="3198598" y="5419574"/>
              <a:ext cx="109623" cy="10812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2740031" y="4762569"/>
              <a:ext cx="109623" cy="10812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2311093" y="5016164"/>
              <a:ext cx="109623" cy="10812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uppieren 37"/>
            <p:cNvGrpSpPr/>
            <p:nvPr/>
          </p:nvGrpSpPr>
          <p:grpSpPr>
            <a:xfrm>
              <a:off x="542506" y="5222535"/>
              <a:ext cx="1415018" cy="877163"/>
              <a:chOff x="252827" y="987563"/>
              <a:chExt cx="1415018" cy="877163"/>
            </a:xfrm>
          </p:grpSpPr>
          <p:grpSp>
            <p:nvGrpSpPr>
              <p:cNvPr id="39" name="Gruppieren 38"/>
              <p:cNvGrpSpPr/>
              <p:nvPr/>
            </p:nvGrpSpPr>
            <p:grpSpPr>
              <a:xfrm>
                <a:off x="252827" y="987563"/>
                <a:ext cx="1415018" cy="877163"/>
                <a:chOff x="1447945" y="4304928"/>
                <a:chExt cx="1208134" cy="726087"/>
              </a:xfrm>
            </p:grpSpPr>
            <p:sp>
              <p:nvSpPr>
                <p:cNvPr id="41" name="Textfeld 40"/>
                <p:cNvSpPr txBox="1"/>
                <p:nvPr/>
              </p:nvSpPr>
              <p:spPr>
                <a:xfrm>
                  <a:off x="1556792" y="4304928"/>
                  <a:ext cx="1099287" cy="7260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US" sz="900" b="1" dirty="0"/>
                    <a:t>Existing facilities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sz="900" b="1" dirty="0"/>
                    <a:t>FAIR beamlines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sz="900" b="1" dirty="0"/>
                    <a:t>Experiment stations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sz="900" b="1" dirty="0">
                      <a:solidFill>
                        <a:srgbClr val="C00000"/>
                      </a:solidFill>
                    </a:rPr>
                    <a:t>APPA stations</a:t>
                  </a:r>
                </a:p>
              </p:txBody>
            </p:sp>
            <p:cxnSp>
              <p:nvCxnSpPr>
                <p:cNvPr id="42" name="Gerader Verbinder 41"/>
                <p:cNvCxnSpPr/>
                <p:nvPr/>
              </p:nvCxnSpPr>
              <p:spPr>
                <a:xfrm>
                  <a:off x="1447945" y="4385175"/>
                  <a:ext cx="144016" cy="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2"/>
                <p:cNvCxnSpPr/>
                <p:nvPr/>
              </p:nvCxnSpPr>
              <p:spPr>
                <a:xfrm>
                  <a:off x="1453274" y="4521951"/>
                  <a:ext cx="144016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Rechteck 43"/>
                <p:cNvSpPr/>
                <p:nvPr/>
              </p:nvSpPr>
              <p:spPr>
                <a:xfrm>
                  <a:off x="1505883" y="4625274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Rechteck 39"/>
              <p:cNvSpPr/>
              <p:nvPr/>
            </p:nvSpPr>
            <p:spPr>
              <a:xfrm>
                <a:off x="320683" y="1541465"/>
                <a:ext cx="53548" cy="5523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hteck 44"/>
            <p:cNvSpPr/>
            <p:nvPr/>
          </p:nvSpPr>
          <p:spPr>
            <a:xfrm>
              <a:off x="4568831" y="3368109"/>
              <a:ext cx="109623" cy="10812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00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video…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pic>
        <p:nvPicPr>
          <p:cNvPr id="8" name="Inside the buildings FAIR construction site in October - Yo_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9352"/>
            <a:ext cx="1219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95892" y="308100"/>
            <a:ext cx="10004072" cy="63712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+mj-lt"/>
              </a:rPr>
              <a:t>Status of FAIR: Accelerators</a:t>
            </a:r>
            <a:r>
              <a:rPr lang="en-US" altLang="en-US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 </a:t>
            </a: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procurement progress</a:t>
            </a:r>
          </a:p>
        </p:txBody>
      </p:sp>
      <p:sp>
        <p:nvSpPr>
          <p:cNvPr id="159746" name="Foliennummernplatzhalter 3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32" indent="-285744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160" indent="-228594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349" indent="-228594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66A1D32-BE96-4A39-904B-9965724FB615}" type="slidenum">
              <a:rPr lang="de-DE" altLang="de-DE" sz="100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de-DE" sz="1000">
              <a:solidFill>
                <a:schemeClr val="tx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26567" y="1245323"/>
            <a:ext cx="3001963" cy="265906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~ 60 </a:t>
            </a:r>
            <a:r>
              <a:rPr lang="en-US" alt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sc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 dipole SIS100 modules manufactured at BNG and </a:t>
            </a:r>
            <a:r>
              <a:rPr lang="en-US" altLang="de-DE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55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 shipped to GSI and tested </a:t>
            </a:r>
          </a:p>
          <a:p>
            <a:pPr algn="ctr">
              <a:defRPr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751982" y="1245323"/>
            <a:ext cx="2879725" cy="265906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SIS100 quadrupole units shipped from JINR to BNG for integration into FOS module</a:t>
            </a:r>
          </a:p>
        </p:txBody>
      </p:sp>
      <p:sp>
        <p:nvSpPr>
          <p:cNvPr id="36" name="Rechteck 35"/>
          <p:cNvSpPr/>
          <p:nvPr/>
        </p:nvSpPr>
        <p:spPr>
          <a:xfrm>
            <a:off x="7418964" y="1245323"/>
            <a:ext cx="2879725" cy="265906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All 51 HEBT vacuum chambers of batch 1 delivered (BINP, Russia)</a:t>
            </a:r>
          </a:p>
        </p:txBody>
      </p:sp>
      <p:sp>
        <p:nvSpPr>
          <p:cNvPr id="37" name="Rechteck 36"/>
          <p:cNvSpPr/>
          <p:nvPr/>
        </p:nvSpPr>
        <p:spPr>
          <a:xfrm>
            <a:off x="126567" y="3920405"/>
            <a:ext cx="3001963" cy="265906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The series production of RF – </a:t>
            </a:r>
            <a:r>
              <a:rPr lang="en-US" alt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debunchers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3751982" y="3920405"/>
            <a:ext cx="2879725" cy="265906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All HESR Dipoles are produced, in </a:t>
            </a:r>
            <a:r>
              <a:rPr lang="en-US" altLang="de-DE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Jülich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 and 65% are delivered to FAIR</a:t>
            </a:r>
          </a:p>
        </p:txBody>
      </p:sp>
      <p:sp>
        <p:nvSpPr>
          <p:cNvPr id="39" name="Rechteck 38"/>
          <p:cNvSpPr/>
          <p:nvPr/>
        </p:nvSpPr>
        <p:spPr>
          <a:xfrm>
            <a:off x="7418964" y="3906550"/>
            <a:ext cx="2879725" cy="265906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</a:rPr>
              <a:t>Delivery of 1st 6 series Power Converter from India, (ECIL, India)</a:t>
            </a: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1" y="1743798"/>
            <a:ext cx="2736851" cy="205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419" y="1714500"/>
            <a:ext cx="2736851" cy="205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Grafik 41" descr="C:\Users\ulaier\AppData\Local\Microsoft\Windows\Temporary Internet Files\Content.Word\20180409_09495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529" y="4425230"/>
            <a:ext cx="2719388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3419" y="4452939"/>
            <a:ext cx="2754312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Grafik 4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5326" y="1754910"/>
            <a:ext cx="2665413" cy="203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9"/>
          <a:stretch/>
        </p:blipFill>
        <p:spPr>
          <a:xfrm>
            <a:off x="7525327" y="4416137"/>
            <a:ext cx="2773363" cy="20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806798" y="5806287"/>
            <a:ext cx="38427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0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hadron</a:t>
            </a:r>
            <a:r>
              <a:rPr lang="de-DE" sz="20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de-DE" sz="20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structure</a:t>
            </a:r>
            <a:r>
              <a:rPr lang="de-DE" sz="20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de-DE" sz="20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and</a:t>
            </a:r>
            <a:r>
              <a:rPr lang="de-DE" sz="20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de-DE" sz="20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dynamics</a:t>
            </a:r>
            <a:r>
              <a:rPr lang="de-DE" sz="20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de-DE" sz="2000" dirty="0">
                <a:solidFill>
                  <a:srgbClr val="00599D"/>
                </a:solidFill>
              </a:rPr>
              <a:t> 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2806798" y="4289289"/>
            <a:ext cx="25923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nuclear</a:t>
            </a:r>
            <a:r>
              <a:rPr lang="de-DE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de-DE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structure</a:t>
            </a:r>
            <a:r>
              <a:rPr lang="de-DE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de-DE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and</a:t>
            </a:r>
            <a:endParaRPr lang="de-DE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eaLnBrk="1" hangingPunct="1">
              <a:defRPr/>
            </a:pPr>
            <a:r>
              <a:rPr lang="de-DE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nuclear</a:t>
            </a:r>
            <a:r>
              <a:rPr lang="de-DE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de-DE" sz="2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astrophysics</a:t>
            </a:r>
            <a:r>
              <a:rPr lang="de-DE" sz="2000" dirty="0">
                <a:solidFill>
                  <a:srgbClr val="00599D"/>
                </a:solidFill>
              </a:rPr>
              <a:t> </a:t>
            </a: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2806798" y="3006423"/>
            <a:ext cx="32015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0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nuclear</a:t>
            </a:r>
            <a:r>
              <a:rPr lang="de-DE" sz="2000" dirty="0">
                <a:solidFill>
                  <a:prstClr val="black">
                    <a:lumMod val="95000"/>
                    <a:lumOff val="5000"/>
                  </a:prstClr>
                </a:solidFill>
              </a:rPr>
              <a:t>- </a:t>
            </a:r>
            <a:r>
              <a:rPr lang="de-DE" sz="20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and</a:t>
            </a:r>
            <a:r>
              <a:rPr lang="de-DE" sz="2000" dirty="0">
                <a:solidFill>
                  <a:prstClr val="black">
                    <a:lumMod val="95000"/>
                    <a:lumOff val="5000"/>
                  </a:prstClr>
                </a:solidFill>
              </a:rPr>
              <a:t> quark-matter</a:t>
            </a:r>
            <a:r>
              <a:rPr lang="de-DE" sz="2000" dirty="0">
                <a:solidFill>
                  <a:srgbClr val="00599D"/>
                </a:solidFill>
              </a:rPr>
              <a:t> </a:t>
            </a:r>
          </a:p>
          <a:p>
            <a:pPr eaLnBrk="1" hangingPunct="1">
              <a:defRPr/>
            </a:pPr>
            <a:endParaRPr lang="de-DE" sz="2000" dirty="0">
              <a:solidFill>
                <a:prstClr val="black"/>
              </a:solidFill>
            </a:endParaRPr>
          </a:p>
        </p:txBody>
      </p:sp>
      <p:grpSp>
        <p:nvGrpSpPr>
          <p:cNvPr id="164870" name="Group 6"/>
          <p:cNvGrpSpPr>
            <a:grpSpLocks/>
          </p:cNvGrpSpPr>
          <p:nvPr/>
        </p:nvGrpSpPr>
        <p:grpSpPr bwMode="auto">
          <a:xfrm>
            <a:off x="9076681" y="3248247"/>
            <a:ext cx="1728788" cy="1636712"/>
            <a:chOff x="1474" y="436"/>
            <a:chExt cx="2608" cy="2126"/>
          </a:xfrm>
        </p:grpSpPr>
        <p:sp>
          <p:nvSpPr>
            <p:cNvPr id="9243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436"/>
              <a:ext cx="2608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44" name="Freeform 8"/>
            <p:cNvSpPr>
              <a:spLocks noEditPoints="1"/>
            </p:cNvSpPr>
            <p:nvPr/>
          </p:nvSpPr>
          <p:spPr bwMode="auto">
            <a:xfrm>
              <a:off x="1474" y="927"/>
              <a:ext cx="648" cy="1251"/>
            </a:xfrm>
            <a:custGeom>
              <a:avLst/>
              <a:gdLst>
                <a:gd name="T0" fmla="*/ 0 w 648"/>
                <a:gd name="T1" fmla="*/ 5 h 1251"/>
                <a:gd name="T2" fmla="*/ 601 w 648"/>
                <a:gd name="T3" fmla="*/ 9 h 1251"/>
                <a:gd name="T4" fmla="*/ 610 w 648"/>
                <a:gd name="T5" fmla="*/ 11 h 1251"/>
                <a:gd name="T6" fmla="*/ 0 w 648"/>
                <a:gd name="T7" fmla="*/ 16 h 1251"/>
                <a:gd name="T8" fmla="*/ 0 w 648"/>
                <a:gd name="T9" fmla="*/ 18 h 1251"/>
                <a:gd name="T10" fmla="*/ 0 w 648"/>
                <a:gd name="T11" fmla="*/ 25 h 1251"/>
                <a:gd name="T12" fmla="*/ 630 w 648"/>
                <a:gd name="T13" fmla="*/ 32 h 1251"/>
                <a:gd name="T14" fmla="*/ 634 w 648"/>
                <a:gd name="T15" fmla="*/ 34 h 1251"/>
                <a:gd name="T16" fmla="*/ 0 w 648"/>
                <a:gd name="T17" fmla="*/ 41 h 1251"/>
                <a:gd name="T18" fmla="*/ 0 w 648"/>
                <a:gd name="T19" fmla="*/ 45 h 1251"/>
                <a:gd name="T20" fmla="*/ 0 w 648"/>
                <a:gd name="T21" fmla="*/ 70 h 1251"/>
                <a:gd name="T22" fmla="*/ 645 w 648"/>
                <a:gd name="T23" fmla="*/ 99 h 1251"/>
                <a:gd name="T24" fmla="*/ 641 w 648"/>
                <a:gd name="T25" fmla="*/ 107 h 1251"/>
                <a:gd name="T26" fmla="*/ 0 w 648"/>
                <a:gd name="T27" fmla="*/ 116 h 1251"/>
                <a:gd name="T28" fmla="*/ 0 w 648"/>
                <a:gd name="T29" fmla="*/ 119 h 1251"/>
                <a:gd name="T30" fmla="*/ 0 w 648"/>
                <a:gd name="T31" fmla="*/ 130 h 1251"/>
                <a:gd name="T32" fmla="*/ 625 w 648"/>
                <a:gd name="T33" fmla="*/ 134 h 1251"/>
                <a:gd name="T34" fmla="*/ 621 w 648"/>
                <a:gd name="T35" fmla="*/ 137 h 1251"/>
                <a:gd name="T36" fmla="*/ 0 w 648"/>
                <a:gd name="T37" fmla="*/ 141 h 1251"/>
                <a:gd name="T38" fmla="*/ 0 w 648"/>
                <a:gd name="T39" fmla="*/ 143 h 1251"/>
                <a:gd name="T40" fmla="*/ 0 w 648"/>
                <a:gd name="T41" fmla="*/ 150 h 1251"/>
                <a:gd name="T42" fmla="*/ 592 w 648"/>
                <a:gd name="T43" fmla="*/ 154 h 1251"/>
                <a:gd name="T44" fmla="*/ 150 w 648"/>
                <a:gd name="T45" fmla="*/ 157 h 1251"/>
                <a:gd name="T46" fmla="*/ 0 w 648"/>
                <a:gd name="T47" fmla="*/ 552 h 1251"/>
                <a:gd name="T48" fmla="*/ 0 w 648"/>
                <a:gd name="T49" fmla="*/ 554 h 1251"/>
                <a:gd name="T50" fmla="*/ 0 w 648"/>
                <a:gd name="T51" fmla="*/ 561 h 1251"/>
                <a:gd name="T52" fmla="*/ 476 w 648"/>
                <a:gd name="T53" fmla="*/ 565 h 1251"/>
                <a:gd name="T54" fmla="*/ 482 w 648"/>
                <a:gd name="T55" fmla="*/ 568 h 1251"/>
                <a:gd name="T56" fmla="*/ 0 w 648"/>
                <a:gd name="T57" fmla="*/ 572 h 1251"/>
                <a:gd name="T58" fmla="*/ 0 w 648"/>
                <a:gd name="T59" fmla="*/ 574 h 1251"/>
                <a:gd name="T60" fmla="*/ 0 w 648"/>
                <a:gd name="T61" fmla="*/ 583 h 1251"/>
                <a:gd name="T62" fmla="*/ 498 w 648"/>
                <a:gd name="T63" fmla="*/ 588 h 1251"/>
                <a:gd name="T64" fmla="*/ 502 w 648"/>
                <a:gd name="T65" fmla="*/ 592 h 1251"/>
                <a:gd name="T66" fmla="*/ 0 w 648"/>
                <a:gd name="T67" fmla="*/ 599 h 1251"/>
                <a:gd name="T68" fmla="*/ 0 w 648"/>
                <a:gd name="T69" fmla="*/ 612 h 1251"/>
                <a:gd name="T70" fmla="*/ 0 w 648"/>
                <a:gd name="T71" fmla="*/ 661 h 1251"/>
                <a:gd name="T72" fmla="*/ 500 w 648"/>
                <a:gd name="T73" fmla="*/ 666 h 1251"/>
                <a:gd name="T74" fmla="*/ 496 w 648"/>
                <a:gd name="T75" fmla="*/ 668 h 1251"/>
                <a:gd name="T76" fmla="*/ 0 w 648"/>
                <a:gd name="T77" fmla="*/ 675 h 1251"/>
                <a:gd name="T78" fmla="*/ 0 w 648"/>
                <a:gd name="T79" fmla="*/ 677 h 1251"/>
                <a:gd name="T80" fmla="*/ 0 w 648"/>
                <a:gd name="T81" fmla="*/ 684 h 1251"/>
                <a:gd name="T82" fmla="*/ 480 w 648"/>
                <a:gd name="T83" fmla="*/ 688 h 1251"/>
                <a:gd name="T84" fmla="*/ 473 w 648"/>
                <a:gd name="T85" fmla="*/ 690 h 1251"/>
                <a:gd name="T86" fmla="*/ 0 w 648"/>
                <a:gd name="T87" fmla="*/ 695 h 1251"/>
                <a:gd name="T88" fmla="*/ 0 w 648"/>
                <a:gd name="T89" fmla="*/ 697 h 1251"/>
                <a:gd name="T90" fmla="*/ 0 w 648"/>
                <a:gd name="T91" fmla="*/ 1175 h 1251"/>
                <a:gd name="T92" fmla="*/ 150 w 648"/>
                <a:gd name="T93" fmla="*/ 1188 h 1251"/>
                <a:gd name="T94" fmla="*/ 147 w 648"/>
                <a:gd name="T95" fmla="*/ 1195 h 1251"/>
                <a:gd name="T96" fmla="*/ 9 w 648"/>
                <a:gd name="T97" fmla="*/ 1206 h 1251"/>
                <a:gd name="T98" fmla="*/ 11 w 648"/>
                <a:gd name="T99" fmla="*/ 1208 h 1251"/>
                <a:gd name="T100" fmla="*/ 13 w 648"/>
                <a:gd name="T101" fmla="*/ 1215 h 1251"/>
                <a:gd name="T102" fmla="*/ 136 w 648"/>
                <a:gd name="T103" fmla="*/ 1220 h 1251"/>
                <a:gd name="T104" fmla="*/ 134 w 648"/>
                <a:gd name="T105" fmla="*/ 1222 h 1251"/>
                <a:gd name="T106" fmla="*/ 22 w 648"/>
                <a:gd name="T107" fmla="*/ 1226 h 1251"/>
                <a:gd name="T108" fmla="*/ 22 w 648"/>
                <a:gd name="T109" fmla="*/ 1229 h 1251"/>
                <a:gd name="T110" fmla="*/ 31 w 648"/>
                <a:gd name="T111" fmla="*/ 1235 h 1251"/>
                <a:gd name="T112" fmla="*/ 116 w 648"/>
                <a:gd name="T113" fmla="*/ 1240 h 1251"/>
                <a:gd name="T114" fmla="*/ 109 w 648"/>
                <a:gd name="T115" fmla="*/ 1242 h 1251"/>
                <a:gd name="T116" fmla="*/ 58 w 648"/>
                <a:gd name="T117" fmla="*/ 1246 h 1251"/>
                <a:gd name="T118" fmla="*/ 67 w 648"/>
                <a:gd name="T119" fmla="*/ 1249 h 12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48" h="1251">
                  <a:moveTo>
                    <a:pt x="0" y="0"/>
                  </a:moveTo>
                  <a:lnTo>
                    <a:pt x="572" y="0"/>
                  </a:lnTo>
                  <a:lnTo>
                    <a:pt x="572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0" y="3"/>
                  </a:moveTo>
                  <a:lnTo>
                    <a:pt x="583" y="3"/>
                  </a:lnTo>
                  <a:lnTo>
                    <a:pt x="583" y="5"/>
                  </a:lnTo>
                  <a:lnTo>
                    <a:pt x="0" y="5"/>
                  </a:lnTo>
                  <a:lnTo>
                    <a:pt x="0" y="3"/>
                  </a:lnTo>
                  <a:close/>
                  <a:moveTo>
                    <a:pt x="0" y="5"/>
                  </a:moveTo>
                  <a:lnTo>
                    <a:pt x="592" y="5"/>
                  </a:lnTo>
                  <a:lnTo>
                    <a:pt x="592" y="7"/>
                  </a:lnTo>
                  <a:lnTo>
                    <a:pt x="0" y="7"/>
                  </a:lnTo>
                  <a:lnTo>
                    <a:pt x="0" y="5"/>
                  </a:lnTo>
                  <a:close/>
                  <a:moveTo>
                    <a:pt x="0" y="7"/>
                  </a:moveTo>
                  <a:lnTo>
                    <a:pt x="601" y="7"/>
                  </a:lnTo>
                  <a:lnTo>
                    <a:pt x="601" y="9"/>
                  </a:lnTo>
                  <a:lnTo>
                    <a:pt x="0" y="9"/>
                  </a:lnTo>
                  <a:lnTo>
                    <a:pt x="0" y="7"/>
                  </a:lnTo>
                  <a:close/>
                  <a:moveTo>
                    <a:pt x="0" y="9"/>
                  </a:moveTo>
                  <a:lnTo>
                    <a:pt x="605" y="9"/>
                  </a:lnTo>
                  <a:lnTo>
                    <a:pt x="605" y="11"/>
                  </a:lnTo>
                  <a:lnTo>
                    <a:pt x="0" y="11"/>
                  </a:lnTo>
                  <a:lnTo>
                    <a:pt x="0" y="9"/>
                  </a:lnTo>
                  <a:close/>
                  <a:moveTo>
                    <a:pt x="0" y="11"/>
                  </a:moveTo>
                  <a:lnTo>
                    <a:pt x="610" y="11"/>
                  </a:lnTo>
                  <a:lnTo>
                    <a:pt x="610" y="14"/>
                  </a:lnTo>
                  <a:lnTo>
                    <a:pt x="0" y="14"/>
                  </a:lnTo>
                  <a:lnTo>
                    <a:pt x="0" y="11"/>
                  </a:lnTo>
                  <a:close/>
                  <a:moveTo>
                    <a:pt x="0" y="14"/>
                  </a:moveTo>
                  <a:lnTo>
                    <a:pt x="612" y="14"/>
                  </a:lnTo>
                  <a:lnTo>
                    <a:pt x="612" y="16"/>
                  </a:lnTo>
                  <a:lnTo>
                    <a:pt x="0" y="16"/>
                  </a:lnTo>
                  <a:lnTo>
                    <a:pt x="0" y="14"/>
                  </a:lnTo>
                  <a:close/>
                  <a:moveTo>
                    <a:pt x="0" y="16"/>
                  </a:moveTo>
                  <a:lnTo>
                    <a:pt x="616" y="16"/>
                  </a:lnTo>
                  <a:lnTo>
                    <a:pt x="616" y="18"/>
                  </a:lnTo>
                  <a:lnTo>
                    <a:pt x="0" y="18"/>
                  </a:lnTo>
                  <a:lnTo>
                    <a:pt x="0" y="16"/>
                  </a:lnTo>
                  <a:close/>
                  <a:moveTo>
                    <a:pt x="0" y="18"/>
                  </a:moveTo>
                  <a:lnTo>
                    <a:pt x="619" y="18"/>
                  </a:lnTo>
                  <a:lnTo>
                    <a:pt x="619" y="20"/>
                  </a:lnTo>
                  <a:lnTo>
                    <a:pt x="0" y="20"/>
                  </a:lnTo>
                  <a:lnTo>
                    <a:pt x="0" y="18"/>
                  </a:lnTo>
                  <a:close/>
                  <a:moveTo>
                    <a:pt x="0" y="20"/>
                  </a:moveTo>
                  <a:lnTo>
                    <a:pt x="623" y="20"/>
                  </a:lnTo>
                  <a:lnTo>
                    <a:pt x="623" y="23"/>
                  </a:lnTo>
                  <a:lnTo>
                    <a:pt x="0" y="23"/>
                  </a:lnTo>
                  <a:lnTo>
                    <a:pt x="0" y="20"/>
                  </a:lnTo>
                  <a:close/>
                  <a:moveTo>
                    <a:pt x="0" y="23"/>
                  </a:moveTo>
                  <a:lnTo>
                    <a:pt x="625" y="23"/>
                  </a:lnTo>
                  <a:lnTo>
                    <a:pt x="625" y="25"/>
                  </a:lnTo>
                  <a:lnTo>
                    <a:pt x="0" y="25"/>
                  </a:lnTo>
                  <a:lnTo>
                    <a:pt x="0" y="23"/>
                  </a:lnTo>
                  <a:close/>
                  <a:moveTo>
                    <a:pt x="0" y="25"/>
                  </a:moveTo>
                  <a:lnTo>
                    <a:pt x="627" y="25"/>
                  </a:lnTo>
                  <a:lnTo>
                    <a:pt x="627" y="27"/>
                  </a:lnTo>
                  <a:lnTo>
                    <a:pt x="0" y="27"/>
                  </a:lnTo>
                  <a:lnTo>
                    <a:pt x="0" y="25"/>
                  </a:lnTo>
                  <a:close/>
                  <a:moveTo>
                    <a:pt x="0" y="27"/>
                  </a:moveTo>
                  <a:lnTo>
                    <a:pt x="630" y="27"/>
                  </a:lnTo>
                  <a:lnTo>
                    <a:pt x="630" y="32"/>
                  </a:lnTo>
                  <a:lnTo>
                    <a:pt x="0" y="32"/>
                  </a:lnTo>
                  <a:lnTo>
                    <a:pt x="0" y="27"/>
                  </a:lnTo>
                  <a:close/>
                  <a:moveTo>
                    <a:pt x="0" y="32"/>
                  </a:moveTo>
                  <a:lnTo>
                    <a:pt x="632" y="32"/>
                  </a:lnTo>
                  <a:lnTo>
                    <a:pt x="632" y="34"/>
                  </a:lnTo>
                  <a:lnTo>
                    <a:pt x="0" y="34"/>
                  </a:lnTo>
                  <a:lnTo>
                    <a:pt x="0" y="32"/>
                  </a:lnTo>
                  <a:close/>
                  <a:moveTo>
                    <a:pt x="0" y="34"/>
                  </a:moveTo>
                  <a:lnTo>
                    <a:pt x="634" y="34"/>
                  </a:lnTo>
                  <a:lnTo>
                    <a:pt x="634" y="38"/>
                  </a:lnTo>
                  <a:lnTo>
                    <a:pt x="0" y="38"/>
                  </a:lnTo>
                  <a:lnTo>
                    <a:pt x="0" y="34"/>
                  </a:lnTo>
                  <a:close/>
                  <a:moveTo>
                    <a:pt x="0" y="38"/>
                  </a:moveTo>
                  <a:lnTo>
                    <a:pt x="636" y="38"/>
                  </a:lnTo>
                  <a:lnTo>
                    <a:pt x="636" y="41"/>
                  </a:lnTo>
                  <a:lnTo>
                    <a:pt x="0" y="41"/>
                  </a:lnTo>
                  <a:lnTo>
                    <a:pt x="0" y="38"/>
                  </a:lnTo>
                  <a:close/>
                  <a:moveTo>
                    <a:pt x="0" y="41"/>
                  </a:moveTo>
                  <a:lnTo>
                    <a:pt x="639" y="41"/>
                  </a:lnTo>
                  <a:lnTo>
                    <a:pt x="639" y="45"/>
                  </a:lnTo>
                  <a:lnTo>
                    <a:pt x="0" y="45"/>
                  </a:lnTo>
                  <a:lnTo>
                    <a:pt x="0" y="41"/>
                  </a:lnTo>
                  <a:close/>
                  <a:moveTo>
                    <a:pt x="0" y="45"/>
                  </a:moveTo>
                  <a:lnTo>
                    <a:pt x="641" y="45"/>
                  </a:lnTo>
                  <a:lnTo>
                    <a:pt x="641" y="49"/>
                  </a:lnTo>
                  <a:lnTo>
                    <a:pt x="0" y="49"/>
                  </a:lnTo>
                  <a:lnTo>
                    <a:pt x="0" y="45"/>
                  </a:lnTo>
                  <a:close/>
                  <a:moveTo>
                    <a:pt x="0" y="49"/>
                  </a:moveTo>
                  <a:lnTo>
                    <a:pt x="643" y="49"/>
                  </a:lnTo>
                  <a:lnTo>
                    <a:pt x="643" y="58"/>
                  </a:lnTo>
                  <a:lnTo>
                    <a:pt x="0" y="58"/>
                  </a:lnTo>
                  <a:lnTo>
                    <a:pt x="0" y="49"/>
                  </a:lnTo>
                  <a:close/>
                  <a:moveTo>
                    <a:pt x="0" y="58"/>
                  </a:moveTo>
                  <a:lnTo>
                    <a:pt x="645" y="58"/>
                  </a:lnTo>
                  <a:lnTo>
                    <a:pt x="645" y="70"/>
                  </a:lnTo>
                  <a:lnTo>
                    <a:pt x="0" y="70"/>
                  </a:lnTo>
                  <a:lnTo>
                    <a:pt x="0" y="58"/>
                  </a:lnTo>
                  <a:close/>
                  <a:moveTo>
                    <a:pt x="0" y="70"/>
                  </a:moveTo>
                  <a:lnTo>
                    <a:pt x="648" y="70"/>
                  </a:lnTo>
                  <a:lnTo>
                    <a:pt x="648" y="90"/>
                  </a:lnTo>
                  <a:lnTo>
                    <a:pt x="0" y="90"/>
                  </a:lnTo>
                  <a:lnTo>
                    <a:pt x="0" y="70"/>
                  </a:lnTo>
                  <a:close/>
                  <a:moveTo>
                    <a:pt x="0" y="90"/>
                  </a:moveTo>
                  <a:lnTo>
                    <a:pt x="645" y="90"/>
                  </a:lnTo>
                  <a:lnTo>
                    <a:pt x="645" y="99"/>
                  </a:lnTo>
                  <a:lnTo>
                    <a:pt x="0" y="99"/>
                  </a:lnTo>
                  <a:lnTo>
                    <a:pt x="0" y="90"/>
                  </a:lnTo>
                  <a:close/>
                  <a:moveTo>
                    <a:pt x="0" y="99"/>
                  </a:moveTo>
                  <a:lnTo>
                    <a:pt x="643" y="99"/>
                  </a:lnTo>
                  <a:lnTo>
                    <a:pt x="643" y="107"/>
                  </a:lnTo>
                  <a:lnTo>
                    <a:pt x="0" y="107"/>
                  </a:lnTo>
                  <a:lnTo>
                    <a:pt x="0" y="99"/>
                  </a:lnTo>
                  <a:close/>
                  <a:moveTo>
                    <a:pt x="0" y="107"/>
                  </a:moveTo>
                  <a:lnTo>
                    <a:pt x="641" y="107"/>
                  </a:lnTo>
                  <a:lnTo>
                    <a:pt x="641" y="112"/>
                  </a:lnTo>
                  <a:lnTo>
                    <a:pt x="0" y="112"/>
                  </a:lnTo>
                  <a:lnTo>
                    <a:pt x="0" y="107"/>
                  </a:lnTo>
                  <a:close/>
                  <a:moveTo>
                    <a:pt x="0" y="112"/>
                  </a:moveTo>
                  <a:lnTo>
                    <a:pt x="639" y="112"/>
                  </a:lnTo>
                  <a:lnTo>
                    <a:pt x="639" y="116"/>
                  </a:lnTo>
                  <a:lnTo>
                    <a:pt x="0" y="116"/>
                  </a:lnTo>
                  <a:lnTo>
                    <a:pt x="0" y="112"/>
                  </a:lnTo>
                  <a:close/>
                  <a:moveTo>
                    <a:pt x="0" y="116"/>
                  </a:moveTo>
                  <a:lnTo>
                    <a:pt x="636" y="116"/>
                  </a:lnTo>
                  <a:lnTo>
                    <a:pt x="636" y="119"/>
                  </a:lnTo>
                  <a:lnTo>
                    <a:pt x="0" y="119"/>
                  </a:lnTo>
                  <a:lnTo>
                    <a:pt x="0" y="116"/>
                  </a:lnTo>
                  <a:close/>
                  <a:moveTo>
                    <a:pt x="0" y="119"/>
                  </a:moveTo>
                  <a:lnTo>
                    <a:pt x="634" y="119"/>
                  </a:lnTo>
                  <a:lnTo>
                    <a:pt x="634" y="123"/>
                  </a:lnTo>
                  <a:lnTo>
                    <a:pt x="0" y="123"/>
                  </a:lnTo>
                  <a:lnTo>
                    <a:pt x="0" y="119"/>
                  </a:lnTo>
                  <a:close/>
                  <a:moveTo>
                    <a:pt x="0" y="123"/>
                  </a:moveTo>
                  <a:lnTo>
                    <a:pt x="632" y="123"/>
                  </a:lnTo>
                  <a:lnTo>
                    <a:pt x="632" y="125"/>
                  </a:lnTo>
                  <a:lnTo>
                    <a:pt x="0" y="125"/>
                  </a:lnTo>
                  <a:lnTo>
                    <a:pt x="0" y="123"/>
                  </a:lnTo>
                  <a:close/>
                  <a:moveTo>
                    <a:pt x="0" y="125"/>
                  </a:moveTo>
                  <a:lnTo>
                    <a:pt x="630" y="125"/>
                  </a:lnTo>
                  <a:lnTo>
                    <a:pt x="630" y="130"/>
                  </a:lnTo>
                  <a:lnTo>
                    <a:pt x="0" y="130"/>
                  </a:lnTo>
                  <a:lnTo>
                    <a:pt x="0" y="125"/>
                  </a:lnTo>
                  <a:close/>
                  <a:moveTo>
                    <a:pt x="0" y="130"/>
                  </a:moveTo>
                  <a:lnTo>
                    <a:pt x="627" y="130"/>
                  </a:lnTo>
                  <a:lnTo>
                    <a:pt x="627" y="132"/>
                  </a:lnTo>
                  <a:lnTo>
                    <a:pt x="0" y="132"/>
                  </a:lnTo>
                  <a:lnTo>
                    <a:pt x="0" y="130"/>
                  </a:lnTo>
                  <a:close/>
                  <a:moveTo>
                    <a:pt x="0" y="132"/>
                  </a:moveTo>
                  <a:lnTo>
                    <a:pt x="625" y="132"/>
                  </a:lnTo>
                  <a:lnTo>
                    <a:pt x="625" y="134"/>
                  </a:lnTo>
                  <a:lnTo>
                    <a:pt x="0" y="134"/>
                  </a:lnTo>
                  <a:lnTo>
                    <a:pt x="0" y="132"/>
                  </a:lnTo>
                  <a:close/>
                  <a:moveTo>
                    <a:pt x="0" y="134"/>
                  </a:moveTo>
                  <a:lnTo>
                    <a:pt x="623" y="134"/>
                  </a:lnTo>
                  <a:lnTo>
                    <a:pt x="623" y="137"/>
                  </a:lnTo>
                  <a:lnTo>
                    <a:pt x="0" y="137"/>
                  </a:lnTo>
                  <a:lnTo>
                    <a:pt x="0" y="134"/>
                  </a:lnTo>
                  <a:close/>
                  <a:moveTo>
                    <a:pt x="0" y="137"/>
                  </a:moveTo>
                  <a:lnTo>
                    <a:pt x="621" y="137"/>
                  </a:lnTo>
                  <a:lnTo>
                    <a:pt x="621" y="139"/>
                  </a:lnTo>
                  <a:lnTo>
                    <a:pt x="0" y="139"/>
                  </a:lnTo>
                  <a:lnTo>
                    <a:pt x="0" y="137"/>
                  </a:lnTo>
                  <a:close/>
                  <a:moveTo>
                    <a:pt x="0" y="139"/>
                  </a:moveTo>
                  <a:lnTo>
                    <a:pt x="616" y="139"/>
                  </a:lnTo>
                  <a:lnTo>
                    <a:pt x="616" y="141"/>
                  </a:lnTo>
                  <a:lnTo>
                    <a:pt x="0" y="141"/>
                  </a:lnTo>
                  <a:lnTo>
                    <a:pt x="0" y="139"/>
                  </a:lnTo>
                  <a:close/>
                  <a:moveTo>
                    <a:pt x="0" y="141"/>
                  </a:moveTo>
                  <a:lnTo>
                    <a:pt x="614" y="141"/>
                  </a:lnTo>
                  <a:lnTo>
                    <a:pt x="614" y="143"/>
                  </a:lnTo>
                  <a:lnTo>
                    <a:pt x="0" y="143"/>
                  </a:lnTo>
                  <a:lnTo>
                    <a:pt x="0" y="141"/>
                  </a:lnTo>
                  <a:close/>
                  <a:moveTo>
                    <a:pt x="0" y="143"/>
                  </a:moveTo>
                  <a:lnTo>
                    <a:pt x="612" y="143"/>
                  </a:lnTo>
                  <a:lnTo>
                    <a:pt x="612" y="145"/>
                  </a:lnTo>
                  <a:lnTo>
                    <a:pt x="0" y="145"/>
                  </a:lnTo>
                  <a:lnTo>
                    <a:pt x="0" y="143"/>
                  </a:lnTo>
                  <a:close/>
                  <a:moveTo>
                    <a:pt x="0" y="145"/>
                  </a:moveTo>
                  <a:lnTo>
                    <a:pt x="607" y="145"/>
                  </a:lnTo>
                  <a:lnTo>
                    <a:pt x="607" y="148"/>
                  </a:lnTo>
                  <a:lnTo>
                    <a:pt x="0" y="148"/>
                  </a:lnTo>
                  <a:lnTo>
                    <a:pt x="0" y="145"/>
                  </a:lnTo>
                  <a:close/>
                  <a:moveTo>
                    <a:pt x="0" y="148"/>
                  </a:moveTo>
                  <a:lnTo>
                    <a:pt x="605" y="148"/>
                  </a:lnTo>
                  <a:lnTo>
                    <a:pt x="605" y="150"/>
                  </a:lnTo>
                  <a:lnTo>
                    <a:pt x="0" y="150"/>
                  </a:lnTo>
                  <a:lnTo>
                    <a:pt x="0" y="148"/>
                  </a:lnTo>
                  <a:close/>
                  <a:moveTo>
                    <a:pt x="0" y="150"/>
                  </a:moveTo>
                  <a:lnTo>
                    <a:pt x="601" y="150"/>
                  </a:lnTo>
                  <a:lnTo>
                    <a:pt x="601" y="152"/>
                  </a:lnTo>
                  <a:lnTo>
                    <a:pt x="0" y="152"/>
                  </a:lnTo>
                  <a:lnTo>
                    <a:pt x="0" y="150"/>
                  </a:lnTo>
                  <a:close/>
                  <a:moveTo>
                    <a:pt x="0" y="152"/>
                  </a:moveTo>
                  <a:lnTo>
                    <a:pt x="592" y="152"/>
                  </a:lnTo>
                  <a:lnTo>
                    <a:pt x="592" y="154"/>
                  </a:lnTo>
                  <a:lnTo>
                    <a:pt x="0" y="154"/>
                  </a:lnTo>
                  <a:lnTo>
                    <a:pt x="0" y="152"/>
                  </a:lnTo>
                  <a:close/>
                  <a:moveTo>
                    <a:pt x="0" y="154"/>
                  </a:moveTo>
                  <a:lnTo>
                    <a:pt x="583" y="154"/>
                  </a:lnTo>
                  <a:lnTo>
                    <a:pt x="583" y="157"/>
                  </a:lnTo>
                  <a:lnTo>
                    <a:pt x="0" y="157"/>
                  </a:lnTo>
                  <a:lnTo>
                    <a:pt x="0" y="154"/>
                  </a:lnTo>
                  <a:close/>
                  <a:moveTo>
                    <a:pt x="0" y="157"/>
                  </a:moveTo>
                  <a:lnTo>
                    <a:pt x="150" y="157"/>
                  </a:lnTo>
                  <a:lnTo>
                    <a:pt x="150" y="550"/>
                  </a:lnTo>
                  <a:lnTo>
                    <a:pt x="0" y="550"/>
                  </a:lnTo>
                  <a:lnTo>
                    <a:pt x="0" y="157"/>
                  </a:lnTo>
                  <a:close/>
                  <a:moveTo>
                    <a:pt x="0" y="550"/>
                  </a:moveTo>
                  <a:lnTo>
                    <a:pt x="435" y="550"/>
                  </a:lnTo>
                  <a:lnTo>
                    <a:pt x="435" y="552"/>
                  </a:lnTo>
                  <a:lnTo>
                    <a:pt x="0" y="552"/>
                  </a:lnTo>
                  <a:lnTo>
                    <a:pt x="0" y="550"/>
                  </a:lnTo>
                  <a:close/>
                  <a:moveTo>
                    <a:pt x="0" y="552"/>
                  </a:moveTo>
                  <a:lnTo>
                    <a:pt x="451" y="552"/>
                  </a:lnTo>
                  <a:lnTo>
                    <a:pt x="451" y="554"/>
                  </a:lnTo>
                  <a:lnTo>
                    <a:pt x="0" y="554"/>
                  </a:lnTo>
                  <a:lnTo>
                    <a:pt x="0" y="552"/>
                  </a:lnTo>
                  <a:close/>
                  <a:moveTo>
                    <a:pt x="0" y="554"/>
                  </a:moveTo>
                  <a:lnTo>
                    <a:pt x="464" y="554"/>
                  </a:lnTo>
                  <a:lnTo>
                    <a:pt x="464" y="556"/>
                  </a:lnTo>
                  <a:lnTo>
                    <a:pt x="0" y="556"/>
                  </a:lnTo>
                  <a:lnTo>
                    <a:pt x="0" y="554"/>
                  </a:lnTo>
                  <a:close/>
                  <a:moveTo>
                    <a:pt x="0" y="556"/>
                  </a:moveTo>
                  <a:lnTo>
                    <a:pt x="469" y="556"/>
                  </a:lnTo>
                  <a:lnTo>
                    <a:pt x="469" y="559"/>
                  </a:lnTo>
                  <a:lnTo>
                    <a:pt x="0" y="559"/>
                  </a:lnTo>
                  <a:lnTo>
                    <a:pt x="0" y="556"/>
                  </a:lnTo>
                  <a:close/>
                  <a:moveTo>
                    <a:pt x="0" y="559"/>
                  </a:moveTo>
                  <a:lnTo>
                    <a:pt x="471" y="559"/>
                  </a:lnTo>
                  <a:lnTo>
                    <a:pt x="471" y="561"/>
                  </a:lnTo>
                  <a:lnTo>
                    <a:pt x="0" y="561"/>
                  </a:lnTo>
                  <a:lnTo>
                    <a:pt x="0" y="559"/>
                  </a:lnTo>
                  <a:close/>
                  <a:moveTo>
                    <a:pt x="0" y="561"/>
                  </a:moveTo>
                  <a:lnTo>
                    <a:pt x="473" y="561"/>
                  </a:lnTo>
                  <a:lnTo>
                    <a:pt x="473" y="563"/>
                  </a:lnTo>
                  <a:lnTo>
                    <a:pt x="0" y="563"/>
                  </a:lnTo>
                  <a:lnTo>
                    <a:pt x="0" y="561"/>
                  </a:lnTo>
                  <a:close/>
                  <a:moveTo>
                    <a:pt x="0" y="563"/>
                  </a:moveTo>
                  <a:lnTo>
                    <a:pt x="476" y="563"/>
                  </a:lnTo>
                  <a:lnTo>
                    <a:pt x="476" y="565"/>
                  </a:lnTo>
                  <a:lnTo>
                    <a:pt x="0" y="565"/>
                  </a:lnTo>
                  <a:lnTo>
                    <a:pt x="0" y="563"/>
                  </a:lnTo>
                  <a:close/>
                  <a:moveTo>
                    <a:pt x="0" y="565"/>
                  </a:moveTo>
                  <a:lnTo>
                    <a:pt x="480" y="565"/>
                  </a:lnTo>
                  <a:lnTo>
                    <a:pt x="480" y="568"/>
                  </a:lnTo>
                  <a:lnTo>
                    <a:pt x="0" y="568"/>
                  </a:lnTo>
                  <a:lnTo>
                    <a:pt x="0" y="565"/>
                  </a:lnTo>
                  <a:close/>
                  <a:moveTo>
                    <a:pt x="0" y="568"/>
                  </a:moveTo>
                  <a:lnTo>
                    <a:pt x="482" y="568"/>
                  </a:lnTo>
                  <a:lnTo>
                    <a:pt x="482" y="570"/>
                  </a:lnTo>
                  <a:lnTo>
                    <a:pt x="0" y="570"/>
                  </a:lnTo>
                  <a:lnTo>
                    <a:pt x="0" y="568"/>
                  </a:lnTo>
                  <a:close/>
                  <a:moveTo>
                    <a:pt x="0" y="570"/>
                  </a:moveTo>
                  <a:lnTo>
                    <a:pt x="485" y="570"/>
                  </a:lnTo>
                  <a:lnTo>
                    <a:pt x="485" y="572"/>
                  </a:lnTo>
                  <a:lnTo>
                    <a:pt x="0" y="572"/>
                  </a:lnTo>
                  <a:lnTo>
                    <a:pt x="0" y="570"/>
                  </a:lnTo>
                  <a:close/>
                  <a:moveTo>
                    <a:pt x="0" y="572"/>
                  </a:moveTo>
                  <a:lnTo>
                    <a:pt x="487" y="572"/>
                  </a:lnTo>
                  <a:lnTo>
                    <a:pt x="487" y="574"/>
                  </a:lnTo>
                  <a:lnTo>
                    <a:pt x="0" y="574"/>
                  </a:lnTo>
                  <a:lnTo>
                    <a:pt x="0" y="572"/>
                  </a:lnTo>
                  <a:close/>
                  <a:moveTo>
                    <a:pt x="0" y="574"/>
                  </a:moveTo>
                  <a:lnTo>
                    <a:pt x="489" y="574"/>
                  </a:lnTo>
                  <a:lnTo>
                    <a:pt x="489" y="576"/>
                  </a:lnTo>
                  <a:lnTo>
                    <a:pt x="0" y="576"/>
                  </a:lnTo>
                  <a:lnTo>
                    <a:pt x="0" y="574"/>
                  </a:lnTo>
                  <a:close/>
                  <a:moveTo>
                    <a:pt x="0" y="576"/>
                  </a:moveTo>
                  <a:lnTo>
                    <a:pt x="491" y="576"/>
                  </a:lnTo>
                  <a:lnTo>
                    <a:pt x="491" y="579"/>
                  </a:lnTo>
                  <a:lnTo>
                    <a:pt x="0" y="579"/>
                  </a:lnTo>
                  <a:lnTo>
                    <a:pt x="0" y="576"/>
                  </a:lnTo>
                  <a:close/>
                  <a:moveTo>
                    <a:pt x="0" y="579"/>
                  </a:moveTo>
                  <a:lnTo>
                    <a:pt x="493" y="579"/>
                  </a:lnTo>
                  <a:lnTo>
                    <a:pt x="493" y="583"/>
                  </a:lnTo>
                  <a:lnTo>
                    <a:pt x="0" y="583"/>
                  </a:lnTo>
                  <a:lnTo>
                    <a:pt x="0" y="579"/>
                  </a:lnTo>
                  <a:close/>
                  <a:moveTo>
                    <a:pt x="0" y="583"/>
                  </a:moveTo>
                  <a:lnTo>
                    <a:pt x="496" y="583"/>
                  </a:lnTo>
                  <a:lnTo>
                    <a:pt x="496" y="585"/>
                  </a:lnTo>
                  <a:lnTo>
                    <a:pt x="0" y="585"/>
                  </a:lnTo>
                  <a:lnTo>
                    <a:pt x="0" y="583"/>
                  </a:lnTo>
                  <a:close/>
                  <a:moveTo>
                    <a:pt x="0" y="585"/>
                  </a:moveTo>
                  <a:lnTo>
                    <a:pt x="498" y="585"/>
                  </a:lnTo>
                  <a:lnTo>
                    <a:pt x="498" y="588"/>
                  </a:lnTo>
                  <a:lnTo>
                    <a:pt x="0" y="588"/>
                  </a:lnTo>
                  <a:lnTo>
                    <a:pt x="0" y="585"/>
                  </a:lnTo>
                  <a:close/>
                  <a:moveTo>
                    <a:pt x="0" y="588"/>
                  </a:moveTo>
                  <a:lnTo>
                    <a:pt x="500" y="588"/>
                  </a:lnTo>
                  <a:lnTo>
                    <a:pt x="500" y="592"/>
                  </a:lnTo>
                  <a:lnTo>
                    <a:pt x="0" y="592"/>
                  </a:lnTo>
                  <a:lnTo>
                    <a:pt x="0" y="588"/>
                  </a:lnTo>
                  <a:close/>
                  <a:moveTo>
                    <a:pt x="0" y="592"/>
                  </a:moveTo>
                  <a:lnTo>
                    <a:pt x="502" y="592"/>
                  </a:lnTo>
                  <a:lnTo>
                    <a:pt x="502" y="594"/>
                  </a:lnTo>
                  <a:lnTo>
                    <a:pt x="0" y="594"/>
                  </a:lnTo>
                  <a:lnTo>
                    <a:pt x="0" y="592"/>
                  </a:lnTo>
                  <a:close/>
                  <a:moveTo>
                    <a:pt x="0" y="594"/>
                  </a:moveTo>
                  <a:lnTo>
                    <a:pt x="505" y="594"/>
                  </a:lnTo>
                  <a:lnTo>
                    <a:pt x="505" y="599"/>
                  </a:lnTo>
                  <a:lnTo>
                    <a:pt x="0" y="599"/>
                  </a:lnTo>
                  <a:lnTo>
                    <a:pt x="0" y="594"/>
                  </a:lnTo>
                  <a:close/>
                  <a:moveTo>
                    <a:pt x="0" y="599"/>
                  </a:moveTo>
                  <a:lnTo>
                    <a:pt x="507" y="599"/>
                  </a:lnTo>
                  <a:lnTo>
                    <a:pt x="507" y="612"/>
                  </a:lnTo>
                  <a:lnTo>
                    <a:pt x="0" y="612"/>
                  </a:lnTo>
                  <a:lnTo>
                    <a:pt x="0" y="599"/>
                  </a:lnTo>
                  <a:close/>
                  <a:moveTo>
                    <a:pt x="0" y="612"/>
                  </a:moveTo>
                  <a:lnTo>
                    <a:pt x="509" y="612"/>
                  </a:lnTo>
                  <a:lnTo>
                    <a:pt x="509" y="641"/>
                  </a:lnTo>
                  <a:lnTo>
                    <a:pt x="0" y="641"/>
                  </a:lnTo>
                  <a:lnTo>
                    <a:pt x="0" y="612"/>
                  </a:lnTo>
                  <a:close/>
                  <a:moveTo>
                    <a:pt x="0" y="641"/>
                  </a:moveTo>
                  <a:lnTo>
                    <a:pt x="507" y="641"/>
                  </a:lnTo>
                  <a:lnTo>
                    <a:pt x="507" y="657"/>
                  </a:lnTo>
                  <a:lnTo>
                    <a:pt x="0" y="657"/>
                  </a:lnTo>
                  <a:lnTo>
                    <a:pt x="0" y="641"/>
                  </a:lnTo>
                  <a:close/>
                  <a:moveTo>
                    <a:pt x="0" y="657"/>
                  </a:moveTo>
                  <a:lnTo>
                    <a:pt x="505" y="657"/>
                  </a:lnTo>
                  <a:lnTo>
                    <a:pt x="505" y="661"/>
                  </a:lnTo>
                  <a:lnTo>
                    <a:pt x="0" y="661"/>
                  </a:lnTo>
                  <a:lnTo>
                    <a:pt x="0" y="657"/>
                  </a:lnTo>
                  <a:close/>
                  <a:moveTo>
                    <a:pt x="0" y="661"/>
                  </a:moveTo>
                  <a:lnTo>
                    <a:pt x="502" y="661"/>
                  </a:lnTo>
                  <a:lnTo>
                    <a:pt x="502" y="664"/>
                  </a:lnTo>
                  <a:lnTo>
                    <a:pt x="0" y="664"/>
                  </a:lnTo>
                  <a:lnTo>
                    <a:pt x="0" y="661"/>
                  </a:lnTo>
                  <a:close/>
                  <a:moveTo>
                    <a:pt x="0" y="664"/>
                  </a:moveTo>
                  <a:lnTo>
                    <a:pt x="500" y="664"/>
                  </a:lnTo>
                  <a:lnTo>
                    <a:pt x="500" y="666"/>
                  </a:lnTo>
                  <a:lnTo>
                    <a:pt x="0" y="666"/>
                  </a:lnTo>
                  <a:lnTo>
                    <a:pt x="0" y="664"/>
                  </a:lnTo>
                  <a:close/>
                  <a:moveTo>
                    <a:pt x="0" y="666"/>
                  </a:moveTo>
                  <a:lnTo>
                    <a:pt x="498" y="666"/>
                  </a:lnTo>
                  <a:lnTo>
                    <a:pt x="498" y="668"/>
                  </a:lnTo>
                  <a:lnTo>
                    <a:pt x="0" y="668"/>
                  </a:lnTo>
                  <a:lnTo>
                    <a:pt x="0" y="666"/>
                  </a:lnTo>
                  <a:close/>
                  <a:moveTo>
                    <a:pt x="0" y="668"/>
                  </a:moveTo>
                  <a:lnTo>
                    <a:pt x="496" y="668"/>
                  </a:lnTo>
                  <a:lnTo>
                    <a:pt x="496" y="672"/>
                  </a:lnTo>
                  <a:lnTo>
                    <a:pt x="0" y="672"/>
                  </a:lnTo>
                  <a:lnTo>
                    <a:pt x="0" y="668"/>
                  </a:lnTo>
                  <a:close/>
                  <a:moveTo>
                    <a:pt x="0" y="672"/>
                  </a:moveTo>
                  <a:lnTo>
                    <a:pt x="493" y="672"/>
                  </a:lnTo>
                  <a:lnTo>
                    <a:pt x="493" y="675"/>
                  </a:lnTo>
                  <a:lnTo>
                    <a:pt x="0" y="675"/>
                  </a:lnTo>
                  <a:lnTo>
                    <a:pt x="0" y="672"/>
                  </a:lnTo>
                  <a:close/>
                  <a:moveTo>
                    <a:pt x="0" y="675"/>
                  </a:moveTo>
                  <a:lnTo>
                    <a:pt x="491" y="675"/>
                  </a:lnTo>
                  <a:lnTo>
                    <a:pt x="491" y="677"/>
                  </a:lnTo>
                  <a:lnTo>
                    <a:pt x="0" y="677"/>
                  </a:lnTo>
                  <a:lnTo>
                    <a:pt x="0" y="675"/>
                  </a:lnTo>
                  <a:close/>
                  <a:moveTo>
                    <a:pt x="0" y="677"/>
                  </a:moveTo>
                  <a:lnTo>
                    <a:pt x="489" y="677"/>
                  </a:lnTo>
                  <a:lnTo>
                    <a:pt x="489" y="679"/>
                  </a:lnTo>
                  <a:lnTo>
                    <a:pt x="0" y="679"/>
                  </a:lnTo>
                  <a:lnTo>
                    <a:pt x="0" y="677"/>
                  </a:lnTo>
                  <a:close/>
                  <a:moveTo>
                    <a:pt x="0" y="679"/>
                  </a:moveTo>
                  <a:lnTo>
                    <a:pt x="487" y="679"/>
                  </a:lnTo>
                  <a:lnTo>
                    <a:pt x="487" y="681"/>
                  </a:lnTo>
                  <a:lnTo>
                    <a:pt x="0" y="681"/>
                  </a:lnTo>
                  <a:lnTo>
                    <a:pt x="0" y="679"/>
                  </a:lnTo>
                  <a:close/>
                  <a:moveTo>
                    <a:pt x="0" y="681"/>
                  </a:moveTo>
                  <a:lnTo>
                    <a:pt x="485" y="681"/>
                  </a:lnTo>
                  <a:lnTo>
                    <a:pt x="485" y="684"/>
                  </a:lnTo>
                  <a:lnTo>
                    <a:pt x="0" y="684"/>
                  </a:lnTo>
                  <a:lnTo>
                    <a:pt x="0" y="681"/>
                  </a:lnTo>
                  <a:close/>
                  <a:moveTo>
                    <a:pt x="0" y="684"/>
                  </a:moveTo>
                  <a:lnTo>
                    <a:pt x="482" y="684"/>
                  </a:lnTo>
                  <a:lnTo>
                    <a:pt x="482" y="686"/>
                  </a:lnTo>
                  <a:lnTo>
                    <a:pt x="0" y="686"/>
                  </a:lnTo>
                  <a:lnTo>
                    <a:pt x="0" y="684"/>
                  </a:lnTo>
                  <a:close/>
                  <a:moveTo>
                    <a:pt x="0" y="686"/>
                  </a:moveTo>
                  <a:lnTo>
                    <a:pt x="480" y="686"/>
                  </a:lnTo>
                  <a:lnTo>
                    <a:pt x="480" y="688"/>
                  </a:lnTo>
                  <a:lnTo>
                    <a:pt x="0" y="688"/>
                  </a:lnTo>
                  <a:lnTo>
                    <a:pt x="0" y="686"/>
                  </a:lnTo>
                  <a:close/>
                  <a:moveTo>
                    <a:pt x="0" y="688"/>
                  </a:moveTo>
                  <a:lnTo>
                    <a:pt x="476" y="688"/>
                  </a:lnTo>
                  <a:lnTo>
                    <a:pt x="476" y="690"/>
                  </a:lnTo>
                  <a:lnTo>
                    <a:pt x="0" y="690"/>
                  </a:lnTo>
                  <a:lnTo>
                    <a:pt x="0" y="688"/>
                  </a:lnTo>
                  <a:close/>
                  <a:moveTo>
                    <a:pt x="0" y="690"/>
                  </a:moveTo>
                  <a:lnTo>
                    <a:pt x="473" y="690"/>
                  </a:lnTo>
                  <a:lnTo>
                    <a:pt x="473" y="693"/>
                  </a:lnTo>
                  <a:lnTo>
                    <a:pt x="0" y="693"/>
                  </a:lnTo>
                  <a:lnTo>
                    <a:pt x="0" y="690"/>
                  </a:lnTo>
                  <a:close/>
                  <a:moveTo>
                    <a:pt x="0" y="693"/>
                  </a:moveTo>
                  <a:lnTo>
                    <a:pt x="471" y="693"/>
                  </a:lnTo>
                  <a:lnTo>
                    <a:pt x="471" y="695"/>
                  </a:lnTo>
                  <a:lnTo>
                    <a:pt x="0" y="695"/>
                  </a:lnTo>
                  <a:lnTo>
                    <a:pt x="0" y="693"/>
                  </a:lnTo>
                  <a:close/>
                  <a:moveTo>
                    <a:pt x="0" y="695"/>
                  </a:moveTo>
                  <a:lnTo>
                    <a:pt x="469" y="695"/>
                  </a:lnTo>
                  <a:lnTo>
                    <a:pt x="469" y="697"/>
                  </a:lnTo>
                  <a:lnTo>
                    <a:pt x="0" y="697"/>
                  </a:lnTo>
                  <a:lnTo>
                    <a:pt x="0" y="695"/>
                  </a:lnTo>
                  <a:close/>
                  <a:moveTo>
                    <a:pt x="0" y="697"/>
                  </a:moveTo>
                  <a:lnTo>
                    <a:pt x="464" y="697"/>
                  </a:lnTo>
                  <a:lnTo>
                    <a:pt x="464" y="699"/>
                  </a:lnTo>
                  <a:lnTo>
                    <a:pt x="0" y="699"/>
                  </a:lnTo>
                  <a:lnTo>
                    <a:pt x="0" y="697"/>
                  </a:lnTo>
                  <a:close/>
                  <a:moveTo>
                    <a:pt x="0" y="699"/>
                  </a:moveTo>
                  <a:lnTo>
                    <a:pt x="451" y="699"/>
                  </a:lnTo>
                  <a:lnTo>
                    <a:pt x="451" y="702"/>
                  </a:lnTo>
                  <a:lnTo>
                    <a:pt x="0" y="702"/>
                  </a:lnTo>
                  <a:lnTo>
                    <a:pt x="0" y="699"/>
                  </a:lnTo>
                  <a:close/>
                  <a:moveTo>
                    <a:pt x="0" y="702"/>
                  </a:moveTo>
                  <a:lnTo>
                    <a:pt x="150" y="702"/>
                  </a:lnTo>
                  <a:lnTo>
                    <a:pt x="150" y="1175"/>
                  </a:lnTo>
                  <a:lnTo>
                    <a:pt x="0" y="1175"/>
                  </a:lnTo>
                  <a:lnTo>
                    <a:pt x="0" y="702"/>
                  </a:lnTo>
                  <a:close/>
                  <a:moveTo>
                    <a:pt x="2" y="1175"/>
                  </a:moveTo>
                  <a:lnTo>
                    <a:pt x="150" y="1175"/>
                  </a:lnTo>
                  <a:lnTo>
                    <a:pt x="150" y="1184"/>
                  </a:lnTo>
                  <a:lnTo>
                    <a:pt x="2" y="1184"/>
                  </a:lnTo>
                  <a:lnTo>
                    <a:pt x="2" y="1175"/>
                  </a:lnTo>
                  <a:close/>
                  <a:moveTo>
                    <a:pt x="4" y="1184"/>
                  </a:moveTo>
                  <a:lnTo>
                    <a:pt x="150" y="1184"/>
                  </a:lnTo>
                  <a:lnTo>
                    <a:pt x="150" y="1188"/>
                  </a:lnTo>
                  <a:lnTo>
                    <a:pt x="4" y="1188"/>
                  </a:lnTo>
                  <a:lnTo>
                    <a:pt x="4" y="1184"/>
                  </a:lnTo>
                  <a:close/>
                  <a:moveTo>
                    <a:pt x="4" y="1188"/>
                  </a:moveTo>
                  <a:lnTo>
                    <a:pt x="147" y="1188"/>
                  </a:lnTo>
                  <a:lnTo>
                    <a:pt x="147" y="1195"/>
                  </a:lnTo>
                  <a:lnTo>
                    <a:pt x="4" y="1195"/>
                  </a:lnTo>
                  <a:lnTo>
                    <a:pt x="4" y="1188"/>
                  </a:lnTo>
                  <a:close/>
                  <a:moveTo>
                    <a:pt x="7" y="1195"/>
                  </a:moveTo>
                  <a:lnTo>
                    <a:pt x="147" y="1195"/>
                  </a:lnTo>
                  <a:lnTo>
                    <a:pt x="147" y="1204"/>
                  </a:lnTo>
                  <a:lnTo>
                    <a:pt x="7" y="1204"/>
                  </a:lnTo>
                  <a:lnTo>
                    <a:pt x="7" y="1195"/>
                  </a:lnTo>
                  <a:close/>
                  <a:moveTo>
                    <a:pt x="7" y="1204"/>
                  </a:moveTo>
                  <a:lnTo>
                    <a:pt x="145" y="1204"/>
                  </a:lnTo>
                  <a:lnTo>
                    <a:pt x="145" y="1206"/>
                  </a:lnTo>
                  <a:lnTo>
                    <a:pt x="7" y="1206"/>
                  </a:lnTo>
                  <a:lnTo>
                    <a:pt x="7" y="1204"/>
                  </a:lnTo>
                  <a:close/>
                  <a:moveTo>
                    <a:pt x="9" y="1206"/>
                  </a:moveTo>
                  <a:lnTo>
                    <a:pt x="145" y="1206"/>
                  </a:lnTo>
                  <a:lnTo>
                    <a:pt x="145" y="1208"/>
                  </a:lnTo>
                  <a:lnTo>
                    <a:pt x="9" y="1208"/>
                  </a:lnTo>
                  <a:lnTo>
                    <a:pt x="9" y="1206"/>
                  </a:lnTo>
                  <a:close/>
                  <a:moveTo>
                    <a:pt x="11" y="1208"/>
                  </a:moveTo>
                  <a:lnTo>
                    <a:pt x="143" y="1208"/>
                  </a:lnTo>
                  <a:lnTo>
                    <a:pt x="143" y="1211"/>
                  </a:lnTo>
                  <a:lnTo>
                    <a:pt x="11" y="1211"/>
                  </a:lnTo>
                  <a:lnTo>
                    <a:pt x="11" y="1208"/>
                  </a:lnTo>
                  <a:close/>
                  <a:moveTo>
                    <a:pt x="11" y="1211"/>
                  </a:moveTo>
                  <a:lnTo>
                    <a:pt x="141" y="1211"/>
                  </a:lnTo>
                  <a:lnTo>
                    <a:pt x="141" y="1213"/>
                  </a:lnTo>
                  <a:lnTo>
                    <a:pt x="11" y="1213"/>
                  </a:lnTo>
                  <a:lnTo>
                    <a:pt x="11" y="1211"/>
                  </a:lnTo>
                  <a:close/>
                  <a:moveTo>
                    <a:pt x="13" y="1213"/>
                  </a:moveTo>
                  <a:lnTo>
                    <a:pt x="141" y="1213"/>
                  </a:lnTo>
                  <a:lnTo>
                    <a:pt x="141" y="1215"/>
                  </a:lnTo>
                  <a:lnTo>
                    <a:pt x="13" y="1215"/>
                  </a:lnTo>
                  <a:lnTo>
                    <a:pt x="13" y="1213"/>
                  </a:lnTo>
                  <a:close/>
                  <a:moveTo>
                    <a:pt x="16" y="1215"/>
                  </a:moveTo>
                  <a:lnTo>
                    <a:pt x="138" y="1215"/>
                  </a:lnTo>
                  <a:lnTo>
                    <a:pt x="138" y="1217"/>
                  </a:lnTo>
                  <a:lnTo>
                    <a:pt x="16" y="1217"/>
                  </a:lnTo>
                  <a:lnTo>
                    <a:pt x="16" y="1215"/>
                  </a:lnTo>
                  <a:close/>
                  <a:moveTo>
                    <a:pt x="16" y="1217"/>
                  </a:moveTo>
                  <a:lnTo>
                    <a:pt x="136" y="1217"/>
                  </a:lnTo>
                  <a:lnTo>
                    <a:pt x="136" y="1220"/>
                  </a:lnTo>
                  <a:lnTo>
                    <a:pt x="16" y="1220"/>
                  </a:lnTo>
                  <a:lnTo>
                    <a:pt x="16" y="1217"/>
                  </a:lnTo>
                  <a:close/>
                  <a:moveTo>
                    <a:pt x="18" y="1220"/>
                  </a:moveTo>
                  <a:lnTo>
                    <a:pt x="134" y="1220"/>
                  </a:lnTo>
                  <a:lnTo>
                    <a:pt x="134" y="1222"/>
                  </a:lnTo>
                  <a:lnTo>
                    <a:pt x="18" y="1222"/>
                  </a:lnTo>
                  <a:lnTo>
                    <a:pt x="18" y="1220"/>
                  </a:lnTo>
                  <a:close/>
                  <a:moveTo>
                    <a:pt x="20" y="1222"/>
                  </a:moveTo>
                  <a:lnTo>
                    <a:pt x="134" y="1222"/>
                  </a:lnTo>
                  <a:lnTo>
                    <a:pt x="134" y="1224"/>
                  </a:lnTo>
                  <a:lnTo>
                    <a:pt x="20" y="1224"/>
                  </a:lnTo>
                  <a:lnTo>
                    <a:pt x="20" y="1222"/>
                  </a:lnTo>
                  <a:close/>
                  <a:moveTo>
                    <a:pt x="20" y="1224"/>
                  </a:moveTo>
                  <a:lnTo>
                    <a:pt x="132" y="1224"/>
                  </a:lnTo>
                  <a:lnTo>
                    <a:pt x="132" y="1226"/>
                  </a:lnTo>
                  <a:lnTo>
                    <a:pt x="20" y="1226"/>
                  </a:lnTo>
                  <a:lnTo>
                    <a:pt x="20" y="1224"/>
                  </a:lnTo>
                  <a:close/>
                  <a:moveTo>
                    <a:pt x="22" y="1226"/>
                  </a:moveTo>
                  <a:lnTo>
                    <a:pt x="130" y="1226"/>
                  </a:lnTo>
                  <a:lnTo>
                    <a:pt x="130" y="1229"/>
                  </a:lnTo>
                  <a:lnTo>
                    <a:pt x="22" y="1229"/>
                  </a:lnTo>
                  <a:lnTo>
                    <a:pt x="22" y="1226"/>
                  </a:lnTo>
                  <a:close/>
                  <a:moveTo>
                    <a:pt x="22" y="1229"/>
                  </a:moveTo>
                  <a:lnTo>
                    <a:pt x="127" y="1229"/>
                  </a:lnTo>
                  <a:lnTo>
                    <a:pt x="127" y="1231"/>
                  </a:lnTo>
                  <a:lnTo>
                    <a:pt x="22" y="1231"/>
                  </a:lnTo>
                  <a:lnTo>
                    <a:pt x="22" y="1229"/>
                  </a:lnTo>
                  <a:close/>
                  <a:moveTo>
                    <a:pt x="27" y="1231"/>
                  </a:moveTo>
                  <a:lnTo>
                    <a:pt x="125" y="1231"/>
                  </a:lnTo>
                  <a:lnTo>
                    <a:pt x="125" y="1233"/>
                  </a:lnTo>
                  <a:lnTo>
                    <a:pt x="27" y="1233"/>
                  </a:lnTo>
                  <a:lnTo>
                    <a:pt x="27" y="1231"/>
                  </a:lnTo>
                  <a:close/>
                  <a:moveTo>
                    <a:pt x="31" y="1233"/>
                  </a:moveTo>
                  <a:lnTo>
                    <a:pt x="123" y="1233"/>
                  </a:lnTo>
                  <a:lnTo>
                    <a:pt x="123" y="1235"/>
                  </a:lnTo>
                  <a:lnTo>
                    <a:pt x="31" y="1235"/>
                  </a:lnTo>
                  <a:lnTo>
                    <a:pt x="31" y="1233"/>
                  </a:lnTo>
                  <a:close/>
                  <a:moveTo>
                    <a:pt x="33" y="1235"/>
                  </a:moveTo>
                  <a:lnTo>
                    <a:pt x="118" y="1235"/>
                  </a:lnTo>
                  <a:lnTo>
                    <a:pt x="118" y="1237"/>
                  </a:lnTo>
                  <a:lnTo>
                    <a:pt x="33" y="1237"/>
                  </a:lnTo>
                  <a:lnTo>
                    <a:pt x="33" y="1235"/>
                  </a:lnTo>
                  <a:close/>
                  <a:moveTo>
                    <a:pt x="38" y="1237"/>
                  </a:moveTo>
                  <a:lnTo>
                    <a:pt x="116" y="1237"/>
                  </a:lnTo>
                  <a:lnTo>
                    <a:pt x="116" y="1240"/>
                  </a:lnTo>
                  <a:lnTo>
                    <a:pt x="38" y="1240"/>
                  </a:lnTo>
                  <a:lnTo>
                    <a:pt x="38" y="1237"/>
                  </a:lnTo>
                  <a:close/>
                  <a:moveTo>
                    <a:pt x="40" y="1240"/>
                  </a:moveTo>
                  <a:lnTo>
                    <a:pt x="112" y="1240"/>
                  </a:lnTo>
                  <a:lnTo>
                    <a:pt x="112" y="1242"/>
                  </a:lnTo>
                  <a:lnTo>
                    <a:pt x="40" y="1242"/>
                  </a:lnTo>
                  <a:lnTo>
                    <a:pt x="40" y="1240"/>
                  </a:lnTo>
                  <a:close/>
                  <a:moveTo>
                    <a:pt x="45" y="1242"/>
                  </a:moveTo>
                  <a:lnTo>
                    <a:pt x="109" y="1242"/>
                  </a:lnTo>
                  <a:lnTo>
                    <a:pt x="109" y="1244"/>
                  </a:lnTo>
                  <a:lnTo>
                    <a:pt x="45" y="1244"/>
                  </a:lnTo>
                  <a:lnTo>
                    <a:pt x="45" y="1242"/>
                  </a:lnTo>
                  <a:close/>
                  <a:moveTo>
                    <a:pt x="47" y="1244"/>
                  </a:moveTo>
                  <a:lnTo>
                    <a:pt x="105" y="1244"/>
                  </a:lnTo>
                  <a:lnTo>
                    <a:pt x="105" y="1246"/>
                  </a:lnTo>
                  <a:lnTo>
                    <a:pt x="47" y="1246"/>
                  </a:lnTo>
                  <a:lnTo>
                    <a:pt x="47" y="1244"/>
                  </a:lnTo>
                  <a:close/>
                  <a:moveTo>
                    <a:pt x="58" y="1246"/>
                  </a:moveTo>
                  <a:lnTo>
                    <a:pt x="96" y="1246"/>
                  </a:lnTo>
                  <a:lnTo>
                    <a:pt x="96" y="1249"/>
                  </a:lnTo>
                  <a:lnTo>
                    <a:pt x="58" y="1249"/>
                  </a:lnTo>
                  <a:lnTo>
                    <a:pt x="58" y="1246"/>
                  </a:lnTo>
                  <a:close/>
                  <a:moveTo>
                    <a:pt x="67" y="1249"/>
                  </a:moveTo>
                  <a:lnTo>
                    <a:pt x="87" y="1249"/>
                  </a:lnTo>
                  <a:lnTo>
                    <a:pt x="87" y="1251"/>
                  </a:lnTo>
                  <a:lnTo>
                    <a:pt x="67" y="1251"/>
                  </a:lnTo>
                  <a:lnTo>
                    <a:pt x="67" y="1249"/>
                  </a:lnTo>
                  <a:close/>
                </a:path>
              </a:pathLst>
            </a:custGeom>
            <a:solidFill>
              <a:srgbClr val="120D15"/>
            </a:solidFill>
            <a:ln w="0">
              <a:solidFill>
                <a:srgbClr val="120D1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45" name="Freeform 9"/>
            <p:cNvSpPr>
              <a:spLocks noEditPoints="1"/>
            </p:cNvSpPr>
            <p:nvPr/>
          </p:nvSpPr>
          <p:spPr bwMode="auto">
            <a:xfrm>
              <a:off x="3441" y="932"/>
              <a:ext cx="641" cy="1246"/>
            </a:xfrm>
            <a:custGeom>
              <a:avLst/>
              <a:gdLst>
                <a:gd name="T0" fmla="*/ 25 w 641"/>
                <a:gd name="T1" fmla="*/ 18 h 1246"/>
                <a:gd name="T2" fmla="*/ 523 w 641"/>
                <a:gd name="T3" fmla="*/ 36 h 1246"/>
                <a:gd name="T4" fmla="*/ 547 w 641"/>
                <a:gd name="T5" fmla="*/ 56 h 1246"/>
                <a:gd name="T6" fmla="*/ 0 w 641"/>
                <a:gd name="T7" fmla="*/ 73 h 1246"/>
                <a:gd name="T8" fmla="*/ 0 w 641"/>
                <a:gd name="T9" fmla="*/ 89 h 1246"/>
                <a:gd name="T10" fmla="*/ 0 w 641"/>
                <a:gd name="T11" fmla="*/ 120 h 1246"/>
                <a:gd name="T12" fmla="*/ 616 w 641"/>
                <a:gd name="T13" fmla="*/ 145 h 1246"/>
                <a:gd name="T14" fmla="*/ 621 w 641"/>
                <a:gd name="T15" fmla="*/ 156 h 1246"/>
                <a:gd name="T16" fmla="*/ 456 w 641"/>
                <a:gd name="T17" fmla="*/ 165 h 1246"/>
                <a:gd name="T18" fmla="*/ 467 w 641"/>
                <a:gd name="T19" fmla="*/ 172 h 1246"/>
                <a:gd name="T20" fmla="*/ 0 w 641"/>
                <a:gd name="T21" fmla="*/ 185 h 1246"/>
                <a:gd name="T22" fmla="*/ 139 w 641"/>
                <a:gd name="T23" fmla="*/ 199 h 1246"/>
                <a:gd name="T24" fmla="*/ 139 w 641"/>
                <a:gd name="T25" fmla="*/ 228 h 1246"/>
                <a:gd name="T26" fmla="*/ 0 w 641"/>
                <a:gd name="T27" fmla="*/ 538 h 1246"/>
                <a:gd name="T28" fmla="*/ 0 w 641"/>
                <a:gd name="T29" fmla="*/ 551 h 1246"/>
                <a:gd name="T30" fmla="*/ 478 w 641"/>
                <a:gd name="T31" fmla="*/ 565 h 1246"/>
                <a:gd name="T32" fmla="*/ 625 w 641"/>
                <a:gd name="T33" fmla="*/ 574 h 1246"/>
                <a:gd name="T34" fmla="*/ 621 w 641"/>
                <a:gd name="T35" fmla="*/ 585 h 1246"/>
                <a:gd name="T36" fmla="*/ 449 w 641"/>
                <a:gd name="T37" fmla="*/ 594 h 1246"/>
                <a:gd name="T38" fmla="*/ 427 w 641"/>
                <a:gd name="T39" fmla="*/ 600 h 1246"/>
                <a:gd name="T40" fmla="*/ 0 w 641"/>
                <a:gd name="T41" fmla="*/ 630 h 1246"/>
                <a:gd name="T42" fmla="*/ 585 w 641"/>
                <a:gd name="T43" fmla="*/ 656 h 1246"/>
                <a:gd name="T44" fmla="*/ 567 w 641"/>
                <a:gd name="T45" fmla="*/ 681 h 1246"/>
                <a:gd name="T46" fmla="*/ 0 w 641"/>
                <a:gd name="T47" fmla="*/ 699 h 1246"/>
                <a:gd name="T48" fmla="*/ 0 w 641"/>
                <a:gd name="T49" fmla="*/ 714 h 1246"/>
                <a:gd name="T50" fmla="*/ 0 w 641"/>
                <a:gd name="T51" fmla="*/ 734 h 1246"/>
                <a:gd name="T52" fmla="*/ 139 w 641"/>
                <a:gd name="T53" fmla="*/ 759 h 1246"/>
                <a:gd name="T54" fmla="*/ 139 w 641"/>
                <a:gd name="T55" fmla="*/ 784 h 1246"/>
                <a:gd name="T56" fmla="*/ 0 w 641"/>
                <a:gd name="T57" fmla="*/ 801 h 1246"/>
                <a:gd name="T58" fmla="*/ 0 w 641"/>
                <a:gd name="T59" fmla="*/ 813 h 1246"/>
                <a:gd name="T60" fmla="*/ 373 w 641"/>
                <a:gd name="T61" fmla="*/ 831 h 1246"/>
                <a:gd name="T62" fmla="*/ 527 w 641"/>
                <a:gd name="T63" fmla="*/ 844 h 1246"/>
                <a:gd name="T64" fmla="*/ 534 w 641"/>
                <a:gd name="T65" fmla="*/ 862 h 1246"/>
                <a:gd name="T66" fmla="*/ 389 w 641"/>
                <a:gd name="T67" fmla="*/ 877 h 1246"/>
                <a:gd name="T68" fmla="*/ 393 w 641"/>
                <a:gd name="T69" fmla="*/ 889 h 1246"/>
                <a:gd name="T70" fmla="*/ 0 w 641"/>
                <a:gd name="T71" fmla="*/ 906 h 1246"/>
                <a:gd name="T72" fmla="*/ 139 w 641"/>
                <a:gd name="T73" fmla="*/ 918 h 1246"/>
                <a:gd name="T74" fmla="*/ 139 w 641"/>
                <a:gd name="T75" fmla="*/ 933 h 1246"/>
                <a:gd name="T76" fmla="*/ 0 w 641"/>
                <a:gd name="T77" fmla="*/ 944 h 1246"/>
                <a:gd name="T78" fmla="*/ 0 w 641"/>
                <a:gd name="T79" fmla="*/ 953 h 1246"/>
                <a:gd name="T80" fmla="*/ 422 w 641"/>
                <a:gd name="T81" fmla="*/ 967 h 1246"/>
                <a:gd name="T82" fmla="*/ 578 w 641"/>
                <a:gd name="T83" fmla="*/ 978 h 1246"/>
                <a:gd name="T84" fmla="*/ 583 w 641"/>
                <a:gd name="T85" fmla="*/ 991 h 1246"/>
                <a:gd name="T86" fmla="*/ 436 w 641"/>
                <a:gd name="T87" fmla="*/ 1005 h 1246"/>
                <a:gd name="T88" fmla="*/ 440 w 641"/>
                <a:gd name="T89" fmla="*/ 1014 h 1246"/>
                <a:gd name="T90" fmla="*/ 0 w 641"/>
                <a:gd name="T91" fmla="*/ 1027 h 1246"/>
                <a:gd name="T92" fmla="*/ 139 w 641"/>
                <a:gd name="T93" fmla="*/ 1040 h 1246"/>
                <a:gd name="T94" fmla="*/ 139 w 641"/>
                <a:gd name="T95" fmla="*/ 1054 h 1246"/>
                <a:gd name="T96" fmla="*/ 0 w 641"/>
                <a:gd name="T97" fmla="*/ 1067 h 1246"/>
                <a:gd name="T98" fmla="*/ 0 w 641"/>
                <a:gd name="T99" fmla="*/ 1076 h 1246"/>
                <a:gd name="T100" fmla="*/ 469 w 641"/>
                <a:gd name="T101" fmla="*/ 1087 h 1246"/>
                <a:gd name="T102" fmla="*/ 623 w 641"/>
                <a:gd name="T103" fmla="*/ 1099 h 1246"/>
                <a:gd name="T104" fmla="*/ 628 w 641"/>
                <a:gd name="T105" fmla="*/ 1114 h 1246"/>
                <a:gd name="T106" fmla="*/ 482 w 641"/>
                <a:gd name="T107" fmla="*/ 1125 h 1246"/>
                <a:gd name="T108" fmla="*/ 487 w 641"/>
                <a:gd name="T109" fmla="*/ 1134 h 1246"/>
                <a:gd name="T110" fmla="*/ 0 w 641"/>
                <a:gd name="T111" fmla="*/ 1152 h 1246"/>
                <a:gd name="T112" fmla="*/ 139 w 641"/>
                <a:gd name="T113" fmla="*/ 1177 h 1246"/>
                <a:gd name="T114" fmla="*/ 136 w 641"/>
                <a:gd name="T115" fmla="*/ 1201 h 1246"/>
                <a:gd name="T116" fmla="*/ 11 w 641"/>
                <a:gd name="T117" fmla="*/ 1210 h 1246"/>
                <a:gd name="T118" fmla="*/ 16 w 641"/>
                <a:gd name="T119" fmla="*/ 1217 h 1246"/>
                <a:gd name="T120" fmla="*/ 527 w 641"/>
                <a:gd name="T121" fmla="*/ 1226 h 1246"/>
                <a:gd name="T122" fmla="*/ 610 w 641"/>
                <a:gd name="T123" fmla="*/ 1235 h 1246"/>
                <a:gd name="T124" fmla="*/ 587 w 641"/>
                <a:gd name="T125" fmla="*/ 1246 h 12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1" h="1246">
                  <a:moveTo>
                    <a:pt x="69" y="0"/>
                  </a:moveTo>
                  <a:lnTo>
                    <a:pt x="413" y="0"/>
                  </a:lnTo>
                  <a:lnTo>
                    <a:pt x="413" y="2"/>
                  </a:lnTo>
                  <a:lnTo>
                    <a:pt x="69" y="2"/>
                  </a:lnTo>
                  <a:lnTo>
                    <a:pt x="69" y="0"/>
                  </a:lnTo>
                  <a:close/>
                  <a:moveTo>
                    <a:pt x="56" y="2"/>
                  </a:moveTo>
                  <a:lnTo>
                    <a:pt x="427" y="2"/>
                  </a:lnTo>
                  <a:lnTo>
                    <a:pt x="427" y="4"/>
                  </a:lnTo>
                  <a:lnTo>
                    <a:pt x="56" y="4"/>
                  </a:lnTo>
                  <a:lnTo>
                    <a:pt x="56" y="2"/>
                  </a:lnTo>
                  <a:close/>
                  <a:moveTo>
                    <a:pt x="43" y="4"/>
                  </a:moveTo>
                  <a:lnTo>
                    <a:pt x="440" y="4"/>
                  </a:lnTo>
                  <a:lnTo>
                    <a:pt x="440" y="6"/>
                  </a:lnTo>
                  <a:lnTo>
                    <a:pt x="43" y="6"/>
                  </a:lnTo>
                  <a:lnTo>
                    <a:pt x="43" y="4"/>
                  </a:lnTo>
                  <a:close/>
                  <a:moveTo>
                    <a:pt x="40" y="6"/>
                  </a:moveTo>
                  <a:lnTo>
                    <a:pt x="449" y="6"/>
                  </a:lnTo>
                  <a:lnTo>
                    <a:pt x="449" y="9"/>
                  </a:lnTo>
                  <a:lnTo>
                    <a:pt x="40" y="9"/>
                  </a:lnTo>
                  <a:lnTo>
                    <a:pt x="40" y="6"/>
                  </a:lnTo>
                  <a:close/>
                  <a:moveTo>
                    <a:pt x="38" y="9"/>
                  </a:moveTo>
                  <a:lnTo>
                    <a:pt x="456" y="9"/>
                  </a:lnTo>
                  <a:lnTo>
                    <a:pt x="456" y="11"/>
                  </a:lnTo>
                  <a:lnTo>
                    <a:pt x="38" y="11"/>
                  </a:lnTo>
                  <a:lnTo>
                    <a:pt x="38" y="9"/>
                  </a:lnTo>
                  <a:close/>
                  <a:moveTo>
                    <a:pt x="34" y="11"/>
                  </a:moveTo>
                  <a:lnTo>
                    <a:pt x="462" y="11"/>
                  </a:lnTo>
                  <a:lnTo>
                    <a:pt x="462" y="13"/>
                  </a:lnTo>
                  <a:lnTo>
                    <a:pt x="34" y="13"/>
                  </a:lnTo>
                  <a:lnTo>
                    <a:pt x="34" y="11"/>
                  </a:lnTo>
                  <a:close/>
                  <a:moveTo>
                    <a:pt x="31" y="13"/>
                  </a:moveTo>
                  <a:lnTo>
                    <a:pt x="469" y="13"/>
                  </a:lnTo>
                  <a:lnTo>
                    <a:pt x="469" y="15"/>
                  </a:lnTo>
                  <a:lnTo>
                    <a:pt x="31" y="15"/>
                  </a:lnTo>
                  <a:lnTo>
                    <a:pt x="31" y="13"/>
                  </a:lnTo>
                  <a:close/>
                  <a:moveTo>
                    <a:pt x="27" y="15"/>
                  </a:moveTo>
                  <a:lnTo>
                    <a:pt x="476" y="15"/>
                  </a:lnTo>
                  <a:lnTo>
                    <a:pt x="476" y="18"/>
                  </a:lnTo>
                  <a:lnTo>
                    <a:pt x="27" y="18"/>
                  </a:lnTo>
                  <a:lnTo>
                    <a:pt x="27" y="15"/>
                  </a:lnTo>
                  <a:close/>
                  <a:moveTo>
                    <a:pt x="25" y="18"/>
                  </a:moveTo>
                  <a:lnTo>
                    <a:pt x="482" y="18"/>
                  </a:lnTo>
                  <a:lnTo>
                    <a:pt x="482" y="20"/>
                  </a:lnTo>
                  <a:lnTo>
                    <a:pt x="25" y="20"/>
                  </a:lnTo>
                  <a:lnTo>
                    <a:pt x="25" y="18"/>
                  </a:lnTo>
                  <a:close/>
                  <a:moveTo>
                    <a:pt x="20" y="20"/>
                  </a:moveTo>
                  <a:lnTo>
                    <a:pt x="489" y="20"/>
                  </a:lnTo>
                  <a:lnTo>
                    <a:pt x="489" y="22"/>
                  </a:lnTo>
                  <a:lnTo>
                    <a:pt x="20" y="22"/>
                  </a:lnTo>
                  <a:lnTo>
                    <a:pt x="20" y="20"/>
                  </a:lnTo>
                  <a:close/>
                  <a:moveTo>
                    <a:pt x="20" y="22"/>
                  </a:moveTo>
                  <a:lnTo>
                    <a:pt x="496" y="22"/>
                  </a:lnTo>
                  <a:lnTo>
                    <a:pt x="496" y="24"/>
                  </a:lnTo>
                  <a:lnTo>
                    <a:pt x="20" y="24"/>
                  </a:lnTo>
                  <a:lnTo>
                    <a:pt x="20" y="22"/>
                  </a:lnTo>
                  <a:close/>
                  <a:moveTo>
                    <a:pt x="18" y="24"/>
                  </a:moveTo>
                  <a:lnTo>
                    <a:pt x="500" y="24"/>
                  </a:lnTo>
                  <a:lnTo>
                    <a:pt x="500" y="27"/>
                  </a:lnTo>
                  <a:lnTo>
                    <a:pt x="18" y="27"/>
                  </a:lnTo>
                  <a:lnTo>
                    <a:pt x="18" y="24"/>
                  </a:lnTo>
                  <a:close/>
                  <a:moveTo>
                    <a:pt x="18" y="27"/>
                  </a:moveTo>
                  <a:lnTo>
                    <a:pt x="505" y="27"/>
                  </a:lnTo>
                  <a:lnTo>
                    <a:pt x="505" y="29"/>
                  </a:lnTo>
                  <a:lnTo>
                    <a:pt x="18" y="29"/>
                  </a:lnTo>
                  <a:lnTo>
                    <a:pt x="18" y="27"/>
                  </a:lnTo>
                  <a:close/>
                  <a:moveTo>
                    <a:pt x="16" y="29"/>
                  </a:moveTo>
                  <a:lnTo>
                    <a:pt x="509" y="29"/>
                  </a:lnTo>
                  <a:lnTo>
                    <a:pt x="509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4" y="31"/>
                  </a:moveTo>
                  <a:lnTo>
                    <a:pt x="514" y="31"/>
                  </a:lnTo>
                  <a:lnTo>
                    <a:pt x="514" y="33"/>
                  </a:lnTo>
                  <a:lnTo>
                    <a:pt x="14" y="33"/>
                  </a:lnTo>
                  <a:lnTo>
                    <a:pt x="14" y="31"/>
                  </a:lnTo>
                  <a:close/>
                  <a:moveTo>
                    <a:pt x="14" y="33"/>
                  </a:moveTo>
                  <a:lnTo>
                    <a:pt x="518" y="33"/>
                  </a:lnTo>
                  <a:lnTo>
                    <a:pt x="518" y="36"/>
                  </a:lnTo>
                  <a:lnTo>
                    <a:pt x="14" y="36"/>
                  </a:lnTo>
                  <a:lnTo>
                    <a:pt x="14" y="33"/>
                  </a:lnTo>
                  <a:close/>
                  <a:moveTo>
                    <a:pt x="11" y="36"/>
                  </a:moveTo>
                  <a:lnTo>
                    <a:pt x="523" y="36"/>
                  </a:lnTo>
                  <a:lnTo>
                    <a:pt x="523" y="38"/>
                  </a:lnTo>
                  <a:lnTo>
                    <a:pt x="11" y="38"/>
                  </a:lnTo>
                  <a:lnTo>
                    <a:pt x="11" y="36"/>
                  </a:lnTo>
                  <a:close/>
                  <a:moveTo>
                    <a:pt x="11" y="38"/>
                  </a:moveTo>
                  <a:lnTo>
                    <a:pt x="527" y="38"/>
                  </a:lnTo>
                  <a:lnTo>
                    <a:pt x="527" y="40"/>
                  </a:lnTo>
                  <a:lnTo>
                    <a:pt x="11" y="40"/>
                  </a:lnTo>
                  <a:lnTo>
                    <a:pt x="11" y="38"/>
                  </a:lnTo>
                  <a:close/>
                  <a:moveTo>
                    <a:pt x="9" y="40"/>
                  </a:moveTo>
                  <a:lnTo>
                    <a:pt x="529" y="40"/>
                  </a:lnTo>
                  <a:lnTo>
                    <a:pt x="529" y="42"/>
                  </a:lnTo>
                  <a:lnTo>
                    <a:pt x="9" y="42"/>
                  </a:lnTo>
                  <a:lnTo>
                    <a:pt x="9" y="40"/>
                  </a:lnTo>
                  <a:close/>
                  <a:moveTo>
                    <a:pt x="7" y="42"/>
                  </a:moveTo>
                  <a:lnTo>
                    <a:pt x="534" y="42"/>
                  </a:lnTo>
                  <a:lnTo>
                    <a:pt x="534" y="44"/>
                  </a:lnTo>
                  <a:lnTo>
                    <a:pt x="7" y="44"/>
                  </a:lnTo>
                  <a:lnTo>
                    <a:pt x="7" y="42"/>
                  </a:lnTo>
                  <a:close/>
                  <a:moveTo>
                    <a:pt x="7" y="44"/>
                  </a:moveTo>
                  <a:lnTo>
                    <a:pt x="536" y="44"/>
                  </a:lnTo>
                  <a:lnTo>
                    <a:pt x="536" y="47"/>
                  </a:lnTo>
                  <a:lnTo>
                    <a:pt x="7" y="47"/>
                  </a:lnTo>
                  <a:lnTo>
                    <a:pt x="7" y="44"/>
                  </a:lnTo>
                  <a:close/>
                  <a:moveTo>
                    <a:pt x="7" y="47"/>
                  </a:moveTo>
                  <a:lnTo>
                    <a:pt x="538" y="47"/>
                  </a:lnTo>
                  <a:lnTo>
                    <a:pt x="538" y="49"/>
                  </a:lnTo>
                  <a:lnTo>
                    <a:pt x="7" y="49"/>
                  </a:lnTo>
                  <a:lnTo>
                    <a:pt x="7" y="47"/>
                  </a:lnTo>
                  <a:close/>
                  <a:moveTo>
                    <a:pt x="7" y="49"/>
                  </a:moveTo>
                  <a:lnTo>
                    <a:pt x="543" y="49"/>
                  </a:lnTo>
                  <a:lnTo>
                    <a:pt x="543" y="51"/>
                  </a:lnTo>
                  <a:lnTo>
                    <a:pt x="7" y="51"/>
                  </a:lnTo>
                  <a:lnTo>
                    <a:pt x="7" y="49"/>
                  </a:lnTo>
                  <a:close/>
                  <a:moveTo>
                    <a:pt x="7" y="51"/>
                  </a:moveTo>
                  <a:lnTo>
                    <a:pt x="545" y="51"/>
                  </a:lnTo>
                  <a:lnTo>
                    <a:pt x="545" y="53"/>
                  </a:lnTo>
                  <a:lnTo>
                    <a:pt x="7" y="53"/>
                  </a:lnTo>
                  <a:lnTo>
                    <a:pt x="7" y="51"/>
                  </a:lnTo>
                  <a:close/>
                  <a:moveTo>
                    <a:pt x="5" y="53"/>
                  </a:moveTo>
                  <a:lnTo>
                    <a:pt x="547" y="53"/>
                  </a:lnTo>
                  <a:lnTo>
                    <a:pt x="547" y="56"/>
                  </a:lnTo>
                  <a:lnTo>
                    <a:pt x="5" y="56"/>
                  </a:lnTo>
                  <a:lnTo>
                    <a:pt x="5" y="53"/>
                  </a:lnTo>
                  <a:close/>
                  <a:moveTo>
                    <a:pt x="5" y="56"/>
                  </a:moveTo>
                  <a:lnTo>
                    <a:pt x="552" y="56"/>
                  </a:lnTo>
                  <a:lnTo>
                    <a:pt x="552" y="58"/>
                  </a:lnTo>
                  <a:lnTo>
                    <a:pt x="5" y="58"/>
                  </a:lnTo>
                  <a:lnTo>
                    <a:pt x="5" y="56"/>
                  </a:lnTo>
                  <a:close/>
                  <a:moveTo>
                    <a:pt x="5" y="58"/>
                  </a:moveTo>
                  <a:lnTo>
                    <a:pt x="554" y="58"/>
                  </a:lnTo>
                  <a:lnTo>
                    <a:pt x="554" y="60"/>
                  </a:lnTo>
                  <a:lnTo>
                    <a:pt x="5" y="60"/>
                  </a:lnTo>
                  <a:lnTo>
                    <a:pt x="5" y="58"/>
                  </a:lnTo>
                  <a:close/>
                  <a:moveTo>
                    <a:pt x="5" y="60"/>
                  </a:moveTo>
                  <a:lnTo>
                    <a:pt x="556" y="60"/>
                  </a:lnTo>
                  <a:lnTo>
                    <a:pt x="556" y="62"/>
                  </a:lnTo>
                  <a:lnTo>
                    <a:pt x="5" y="62"/>
                  </a:lnTo>
                  <a:lnTo>
                    <a:pt x="5" y="60"/>
                  </a:lnTo>
                  <a:close/>
                  <a:moveTo>
                    <a:pt x="2" y="62"/>
                  </a:moveTo>
                  <a:lnTo>
                    <a:pt x="558" y="62"/>
                  </a:lnTo>
                  <a:lnTo>
                    <a:pt x="558" y="65"/>
                  </a:lnTo>
                  <a:lnTo>
                    <a:pt x="2" y="65"/>
                  </a:lnTo>
                  <a:lnTo>
                    <a:pt x="2" y="62"/>
                  </a:lnTo>
                  <a:close/>
                  <a:moveTo>
                    <a:pt x="2" y="65"/>
                  </a:moveTo>
                  <a:lnTo>
                    <a:pt x="561" y="65"/>
                  </a:lnTo>
                  <a:lnTo>
                    <a:pt x="561" y="67"/>
                  </a:lnTo>
                  <a:lnTo>
                    <a:pt x="2" y="67"/>
                  </a:lnTo>
                  <a:lnTo>
                    <a:pt x="2" y="65"/>
                  </a:lnTo>
                  <a:close/>
                  <a:moveTo>
                    <a:pt x="2" y="67"/>
                  </a:moveTo>
                  <a:lnTo>
                    <a:pt x="563" y="67"/>
                  </a:lnTo>
                  <a:lnTo>
                    <a:pt x="563" y="69"/>
                  </a:lnTo>
                  <a:lnTo>
                    <a:pt x="2" y="69"/>
                  </a:lnTo>
                  <a:lnTo>
                    <a:pt x="2" y="67"/>
                  </a:lnTo>
                  <a:close/>
                  <a:moveTo>
                    <a:pt x="2" y="69"/>
                  </a:moveTo>
                  <a:lnTo>
                    <a:pt x="565" y="69"/>
                  </a:lnTo>
                  <a:lnTo>
                    <a:pt x="565" y="71"/>
                  </a:lnTo>
                  <a:lnTo>
                    <a:pt x="2" y="71"/>
                  </a:lnTo>
                  <a:lnTo>
                    <a:pt x="2" y="69"/>
                  </a:lnTo>
                  <a:close/>
                  <a:moveTo>
                    <a:pt x="0" y="71"/>
                  </a:moveTo>
                  <a:lnTo>
                    <a:pt x="567" y="71"/>
                  </a:lnTo>
                  <a:lnTo>
                    <a:pt x="567" y="73"/>
                  </a:lnTo>
                  <a:lnTo>
                    <a:pt x="0" y="73"/>
                  </a:lnTo>
                  <a:lnTo>
                    <a:pt x="0" y="71"/>
                  </a:lnTo>
                  <a:close/>
                  <a:moveTo>
                    <a:pt x="0" y="73"/>
                  </a:moveTo>
                  <a:lnTo>
                    <a:pt x="570" y="73"/>
                  </a:lnTo>
                  <a:lnTo>
                    <a:pt x="570" y="76"/>
                  </a:lnTo>
                  <a:lnTo>
                    <a:pt x="0" y="76"/>
                  </a:lnTo>
                  <a:lnTo>
                    <a:pt x="0" y="73"/>
                  </a:lnTo>
                  <a:close/>
                  <a:moveTo>
                    <a:pt x="0" y="76"/>
                  </a:moveTo>
                  <a:lnTo>
                    <a:pt x="572" y="76"/>
                  </a:lnTo>
                  <a:lnTo>
                    <a:pt x="572" y="78"/>
                  </a:lnTo>
                  <a:lnTo>
                    <a:pt x="0" y="78"/>
                  </a:lnTo>
                  <a:lnTo>
                    <a:pt x="0" y="76"/>
                  </a:lnTo>
                  <a:close/>
                  <a:moveTo>
                    <a:pt x="0" y="78"/>
                  </a:moveTo>
                  <a:lnTo>
                    <a:pt x="574" y="78"/>
                  </a:lnTo>
                  <a:lnTo>
                    <a:pt x="574" y="80"/>
                  </a:lnTo>
                  <a:lnTo>
                    <a:pt x="0" y="80"/>
                  </a:lnTo>
                  <a:lnTo>
                    <a:pt x="0" y="78"/>
                  </a:lnTo>
                  <a:close/>
                  <a:moveTo>
                    <a:pt x="0" y="80"/>
                  </a:moveTo>
                  <a:lnTo>
                    <a:pt x="576" y="80"/>
                  </a:lnTo>
                  <a:lnTo>
                    <a:pt x="576" y="82"/>
                  </a:lnTo>
                  <a:lnTo>
                    <a:pt x="0" y="82"/>
                  </a:lnTo>
                  <a:lnTo>
                    <a:pt x="0" y="80"/>
                  </a:lnTo>
                  <a:close/>
                  <a:moveTo>
                    <a:pt x="0" y="82"/>
                  </a:moveTo>
                  <a:lnTo>
                    <a:pt x="578" y="82"/>
                  </a:lnTo>
                  <a:lnTo>
                    <a:pt x="578" y="85"/>
                  </a:lnTo>
                  <a:lnTo>
                    <a:pt x="0" y="85"/>
                  </a:lnTo>
                  <a:lnTo>
                    <a:pt x="0" y="82"/>
                  </a:lnTo>
                  <a:close/>
                  <a:moveTo>
                    <a:pt x="0" y="85"/>
                  </a:moveTo>
                  <a:lnTo>
                    <a:pt x="581" y="85"/>
                  </a:lnTo>
                  <a:lnTo>
                    <a:pt x="581" y="87"/>
                  </a:lnTo>
                  <a:lnTo>
                    <a:pt x="0" y="87"/>
                  </a:lnTo>
                  <a:lnTo>
                    <a:pt x="0" y="85"/>
                  </a:lnTo>
                  <a:close/>
                  <a:moveTo>
                    <a:pt x="0" y="87"/>
                  </a:moveTo>
                  <a:lnTo>
                    <a:pt x="583" y="87"/>
                  </a:lnTo>
                  <a:lnTo>
                    <a:pt x="583" y="89"/>
                  </a:lnTo>
                  <a:lnTo>
                    <a:pt x="0" y="89"/>
                  </a:lnTo>
                  <a:lnTo>
                    <a:pt x="0" y="87"/>
                  </a:lnTo>
                  <a:close/>
                  <a:moveTo>
                    <a:pt x="0" y="89"/>
                  </a:moveTo>
                  <a:lnTo>
                    <a:pt x="585" y="89"/>
                  </a:lnTo>
                  <a:lnTo>
                    <a:pt x="585" y="91"/>
                  </a:lnTo>
                  <a:lnTo>
                    <a:pt x="0" y="91"/>
                  </a:lnTo>
                  <a:lnTo>
                    <a:pt x="0" y="89"/>
                  </a:lnTo>
                  <a:close/>
                  <a:moveTo>
                    <a:pt x="0" y="91"/>
                  </a:moveTo>
                  <a:lnTo>
                    <a:pt x="587" y="91"/>
                  </a:lnTo>
                  <a:lnTo>
                    <a:pt x="587" y="96"/>
                  </a:lnTo>
                  <a:lnTo>
                    <a:pt x="0" y="96"/>
                  </a:lnTo>
                  <a:lnTo>
                    <a:pt x="0" y="91"/>
                  </a:lnTo>
                  <a:close/>
                  <a:moveTo>
                    <a:pt x="0" y="96"/>
                  </a:moveTo>
                  <a:lnTo>
                    <a:pt x="590" y="96"/>
                  </a:lnTo>
                  <a:lnTo>
                    <a:pt x="590" y="98"/>
                  </a:lnTo>
                  <a:lnTo>
                    <a:pt x="0" y="98"/>
                  </a:lnTo>
                  <a:lnTo>
                    <a:pt x="0" y="96"/>
                  </a:lnTo>
                  <a:close/>
                  <a:moveTo>
                    <a:pt x="0" y="98"/>
                  </a:moveTo>
                  <a:lnTo>
                    <a:pt x="592" y="98"/>
                  </a:lnTo>
                  <a:lnTo>
                    <a:pt x="592" y="102"/>
                  </a:lnTo>
                  <a:lnTo>
                    <a:pt x="0" y="102"/>
                  </a:lnTo>
                  <a:lnTo>
                    <a:pt x="0" y="98"/>
                  </a:lnTo>
                  <a:close/>
                  <a:moveTo>
                    <a:pt x="0" y="102"/>
                  </a:moveTo>
                  <a:lnTo>
                    <a:pt x="594" y="102"/>
                  </a:lnTo>
                  <a:lnTo>
                    <a:pt x="594" y="105"/>
                  </a:lnTo>
                  <a:lnTo>
                    <a:pt x="0" y="105"/>
                  </a:lnTo>
                  <a:lnTo>
                    <a:pt x="0" y="102"/>
                  </a:lnTo>
                  <a:close/>
                  <a:moveTo>
                    <a:pt x="0" y="105"/>
                  </a:moveTo>
                  <a:lnTo>
                    <a:pt x="596" y="105"/>
                  </a:lnTo>
                  <a:lnTo>
                    <a:pt x="596" y="109"/>
                  </a:lnTo>
                  <a:lnTo>
                    <a:pt x="0" y="109"/>
                  </a:lnTo>
                  <a:lnTo>
                    <a:pt x="0" y="105"/>
                  </a:lnTo>
                  <a:close/>
                  <a:moveTo>
                    <a:pt x="0" y="109"/>
                  </a:moveTo>
                  <a:lnTo>
                    <a:pt x="599" y="109"/>
                  </a:lnTo>
                  <a:lnTo>
                    <a:pt x="599" y="111"/>
                  </a:lnTo>
                  <a:lnTo>
                    <a:pt x="0" y="111"/>
                  </a:lnTo>
                  <a:lnTo>
                    <a:pt x="0" y="109"/>
                  </a:lnTo>
                  <a:close/>
                  <a:moveTo>
                    <a:pt x="0" y="111"/>
                  </a:moveTo>
                  <a:lnTo>
                    <a:pt x="601" y="111"/>
                  </a:lnTo>
                  <a:lnTo>
                    <a:pt x="601" y="116"/>
                  </a:lnTo>
                  <a:lnTo>
                    <a:pt x="0" y="116"/>
                  </a:lnTo>
                  <a:lnTo>
                    <a:pt x="0" y="111"/>
                  </a:lnTo>
                  <a:close/>
                  <a:moveTo>
                    <a:pt x="0" y="116"/>
                  </a:moveTo>
                  <a:lnTo>
                    <a:pt x="603" y="116"/>
                  </a:lnTo>
                  <a:lnTo>
                    <a:pt x="603" y="120"/>
                  </a:lnTo>
                  <a:lnTo>
                    <a:pt x="0" y="120"/>
                  </a:lnTo>
                  <a:lnTo>
                    <a:pt x="0" y="116"/>
                  </a:lnTo>
                  <a:close/>
                  <a:moveTo>
                    <a:pt x="0" y="120"/>
                  </a:moveTo>
                  <a:lnTo>
                    <a:pt x="605" y="120"/>
                  </a:lnTo>
                  <a:lnTo>
                    <a:pt x="605" y="125"/>
                  </a:lnTo>
                  <a:lnTo>
                    <a:pt x="0" y="125"/>
                  </a:lnTo>
                  <a:lnTo>
                    <a:pt x="0" y="120"/>
                  </a:lnTo>
                  <a:close/>
                  <a:moveTo>
                    <a:pt x="0" y="125"/>
                  </a:moveTo>
                  <a:lnTo>
                    <a:pt x="608" y="125"/>
                  </a:lnTo>
                  <a:lnTo>
                    <a:pt x="608" y="129"/>
                  </a:lnTo>
                  <a:lnTo>
                    <a:pt x="0" y="129"/>
                  </a:lnTo>
                  <a:lnTo>
                    <a:pt x="0" y="125"/>
                  </a:lnTo>
                  <a:close/>
                  <a:moveTo>
                    <a:pt x="0" y="129"/>
                  </a:moveTo>
                  <a:lnTo>
                    <a:pt x="610" y="129"/>
                  </a:lnTo>
                  <a:lnTo>
                    <a:pt x="610" y="134"/>
                  </a:lnTo>
                  <a:lnTo>
                    <a:pt x="0" y="134"/>
                  </a:lnTo>
                  <a:lnTo>
                    <a:pt x="0" y="129"/>
                  </a:lnTo>
                  <a:close/>
                  <a:moveTo>
                    <a:pt x="0" y="134"/>
                  </a:moveTo>
                  <a:lnTo>
                    <a:pt x="612" y="134"/>
                  </a:lnTo>
                  <a:lnTo>
                    <a:pt x="612" y="138"/>
                  </a:lnTo>
                  <a:lnTo>
                    <a:pt x="0" y="138"/>
                  </a:lnTo>
                  <a:lnTo>
                    <a:pt x="0" y="134"/>
                  </a:lnTo>
                  <a:close/>
                  <a:moveTo>
                    <a:pt x="0" y="138"/>
                  </a:moveTo>
                  <a:lnTo>
                    <a:pt x="614" y="138"/>
                  </a:lnTo>
                  <a:lnTo>
                    <a:pt x="614" y="143"/>
                  </a:lnTo>
                  <a:lnTo>
                    <a:pt x="0" y="143"/>
                  </a:lnTo>
                  <a:lnTo>
                    <a:pt x="0" y="138"/>
                  </a:lnTo>
                  <a:close/>
                  <a:moveTo>
                    <a:pt x="0" y="143"/>
                  </a:moveTo>
                  <a:lnTo>
                    <a:pt x="139" y="143"/>
                  </a:lnTo>
                  <a:lnTo>
                    <a:pt x="139" y="145"/>
                  </a:lnTo>
                  <a:lnTo>
                    <a:pt x="0" y="145"/>
                  </a:lnTo>
                  <a:lnTo>
                    <a:pt x="0" y="143"/>
                  </a:lnTo>
                  <a:close/>
                  <a:moveTo>
                    <a:pt x="409" y="143"/>
                  </a:moveTo>
                  <a:lnTo>
                    <a:pt x="616" y="143"/>
                  </a:lnTo>
                  <a:lnTo>
                    <a:pt x="616" y="145"/>
                  </a:lnTo>
                  <a:lnTo>
                    <a:pt x="409" y="145"/>
                  </a:lnTo>
                  <a:lnTo>
                    <a:pt x="409" y="143"/>
                  </a:lnTo>
                  <a:close/>
                  <a:moveTo>
                    <a:pt x="0" y="145"/>
                  </a:moveTo>
                  <a:lnTo>
                    <a:pt x="139" y="145"/>
                  </a:lnTo>
                  <a:lnTo>
                    <a:pt x="139" y="147"/>
                  </a:lnTo>
                  <a:lnTo>
                    <a:pt x="0" y="147"/>
                  </a:lnTo>
                  <a:lnTo>
                    <a:pt x="0" y="145"/>
                  </a:lnTo>
                  <a:close/>
                  <a:moveTo>
                    <a:pt x="415" y="145"/>
                  </a:moveTo>
                  <a:lnTo>
                    <a:pt x="616" y="145"/>
                  </a:lnTo>
                  <a:lnTo>
                    <a:pt x="616" y="147"/>
                  </a:lnTo>
                  <a:lnTo>
                    <a:pt x="415" y="147"/>
                  </a:lnTo>
                  <a:lnTo>
                    <a:pt x="415" y="145"/>
                  </a:lnTo>
                  <a:close/>
                  <a:moveTo>
                    <a:pt x="0" y="147"/>
                  </a:moveTo>
                  <a:lnTo>
                    <a:pt x="139" y="147"/>
                  </a:lnTo>
                  <a:lnTo>
                    <a:pt x="139" y="149"/>
                  </a:lnTo>
                  <a:lnTo>
                    <a:pt x="0" y="149"/>
                  </a:lnTo>
                  <a:lnTo>
                    <a:pt x="0" y="147"/>
                  </a:lnTo>
                  <a:close/>
                  <a:moveTo>
                    <a:pt x="422" y="147"/>
                  </a:moveTo>
                  <a:lnTo>
                    <a:pt x="619" y="147"/>
                  </a:lnTo>
                  <a:lnTo>
                    <a:pt x="619" y="149"/>
                  </a:lnTo>
                  <a:lnTo>
                    <a:pt x="422" y="149"/>
                  </a:lnTo>
                  <a:lnTo>
                    <a:pt x="422" y="147"/>
                  </a:lnTo>
                  <a:close/>
                  <a:moveTo>
                    <a:pt x="0" y="149"/>
                  </a:moveTo>
                  <a:lnTo>
                    <a:pt x="139" y="149"/>
                  </a:lnTo>
                  <a:lnTo>
                    <a:pt x="139" y="152"/>
                  </a:lnTo>
                  <a:lnTo>
                    <a:pt x="0" y="152"/>
                  </a:lnTo>
                  <a:lnTo>
                    <a:pt x="0" y="149"/>
                  </a:lnTo>
                  <a:close/>
                  <a:moveTo>
                    <a:pt x="429" y="149"/>
                  </a:moveTo>
                  <a:lnTo>
                    <a:pt x="619" y="149"/>
                  </a:lnTo>
                  <a:lnTo>
                    <a:pt x="619" y="152"/>
                  </a:lnTo>
                  <a:lnTo>
                    <a:pt x="429" y="152"/>
                  </a:lnTo>
                  <a:lnTo>
                    <a:pt x="429" y="149"/>
                  </a:lnTo>
                  <a:close/>
                  <a:moveTo>
                    <a:pt x="0" y="152"/>
                  </a:moveTo>
                  <a:lnTo>
                    <a:pt x="139" y="152"/>
                  </a:lnTo>
                  <a:lnTo>
                    <a:pt x="139" y="154"/>
                  </a:lnTo>
                  <a:lnTo>
                    <a:pt x="0" y="154"/>
                  </a:lnTo>
                  <a:lnTo>
                    <a:pt x="0" y="152"/>
                  </a:lnTo>
                  <a:close/>
                  <a:moveTo>
                    <a:pt x="436" y="152"/>
                  </a:moveTo>
                  <a:lnTo>
                    <a:pt x="621" y="152"/>
                  </a:lnTo>
                  <a:lnTo>
                    <a:pt x="621" y="154"/>
                  </a:lnTo>
                  <a:lnTo>
                    <a:pt x="436" y="154"/>
                  </a:lnTo>
                  <a:lnTo>
                    <a:pt x="436" y="152"/>
                  </a:lnTo>
                  <a:close/>
                  <a:moveTo>
                    <a:pt x="0" y="154"/>
                  </a:moveTo>
                  <a:lnTo>
                    <a:pt x="139" y="154"/>
                  </a:lnTo>
                  <a:lnTo>
                    <a:pt x="139" y="156"/>
                  </a:lnTo>
                  <a:lnTo>
                    <a:pt x="0" y="156"/>
                  </a:lnTo>
                  <a:lnTo>
                    <a:pt x="0" y="154"/>
                  </a:lnTo>
                  <a:close/>
                  <a:moveTo>
                    <a:pt x="440" y="154"/>
                  </a:moveTo>
                  <a:lnTo>
                    <a:pt x="621" y="154"/>
                  </a:lnTo>
                  <a:lnTo>
                    <a:pt x="621" y="156"/>
                  </a:lnTo>
                  <a:lnTo>
                    <a:pt x="440" y="156"/>
                  </a:lnTo>
                  <a:lnTo>
                    <a:pt x="440" y="154"/>
                  </a:lnTo>
                  <a:close/>
                  <a:moveTo>
                    <a:pt x="0" y="156"/>
                  </a:moveTo>
                  <a:lnTo>
                    <a:pt x="139" y="156"/>
                  </a:lnTo>
                  <a:lnTo>
                    <a:pt x="139" y="158"/>
                  </a:lnTo>
                  <a:lnTo>
                    <a:pt x="0" y="158"/>
                  </a:lnTo>
                  <a:lnTo>
                    <a:pt x="0" y="156"/>
                  </a:lnTo>
                  <a:close/>
                  <a:moveTo>
                    <a:pt x="445" y="156"/>
                  </a:moveTo>
                  <a:lnTo>
                    <a:pt x="621" y="156"/>
                  </a:lnTo>
                  <a:lnTo>
                    <a:pt x="621" y="158"/>
                  </a:lnTo>
                  <a:lnTo>
                    <a:pt x="445" y="158"/>
                  </a:lnTo>
                  <a:lnTo>
                    <a:pt x="445" y="156"/>
                  </a:lnTo>
                  <a:close/>
                  <a:moveTo>
                    <a:pt x="0" y="158"/>
                  </a:moveTo>
                  <a:lnTo>
                    <a:pt x="139" y="158"/>
                  </a:lnTo>
                  <a:lnTo>
                    <a:pt x="139" y="161"/>
                  </a:lnTo>
                  <a:lnTo>
                    <a:pt x="0" y="161"/>
                  </a:lnTo>
                  <a:lnTo>
                    <a:pt x="0" y="158"/>
                  </a:lnTo>
                  <a:close/>
                  <a:moveTo>
                    <a:pt x="449" y="158"/>
                  </a:moveTo>
                  <a:lnTo>
                    <a:pt x="623" y="158"/>
                  </a:lnTo>
                  <a:lnTo>
                    <a:pt x="623" y="161"/>
                  </a:lnTo>
                  <a:lnTo>
                    <a:pt x="449" y="161"/>
                  </a:lnTo>
                  <a:lnTo>
                    <a:pt x="449" y="158"/>
                  </a:lnTo>
                  <a:close/>
                  <a:moveTo>
                    <a:pt x="0" y="161"/>
                  </a:moveTo>
                  <a:lnTo>
                    <a:pt x="139" y="161"/>
                  </a:lnTo>
                  <a:lnTo>
                    <a:pt x="139" y="163"/>
                  </a:lnTo>
                  <a:lnTo>
                    <a:pt x="0" y="163"/>
                  </a:lnTo>
                  <a:lnTo>
                    <a:pt x="0" y="161"/>
                  </a:lnTo>
                  <a:close/>
                  <a:moveTo>
                    <a:pt x="453" y="161"/>
                  </a:moveTo>
                  <a:lnTo>
                    <a:pt x="623" y="161"/>
                  </a:lnTo>
                  <a:lnTo>
                    <a:pt x="623" y="163"/>
                  </a:lnTo>
                  <a:lnTo>
                    <a:pt x="453" y="163"/>
                  </a:lnTo>
                  <a:lnTo>
                    <a:pt x="453" y="161"/>
                  </a:lnTo>
                  <a:close/>
                  <a:moveTo>
                    <a:pt x="0" y="163"/>
                  </a:moveTo>
                  <a:lnTo>
                    <a:pt x="139" y="163"/>
                  </a:lnTo>
                  <a:lnTo>
                    <a:pt x="139" y="165"/>
                  </a:lnTo>
                  <a:lnTo>
                    <a:pt x="0" y="165"/>
                  </a:lnTo>
                  <a:lnTo>
                    <a:pt x="0" y="163"/>
                  </a:lnTo>
                  <a:close/>
                  <a:moveTo>
                    <a:pt x="456" y="163"/>
                  </a:moveTo>
                  <a:lnTo>
                    <a:pt x="623" y="163"/>
                  </a:lnTo>
                  <a:lnTo>
                    <a:pt x="623" y="165"/>
                  </a:lnTo>
                  <a:lnTo>
                    <a:pt x="456" y="165"/>
                  </a:lnTo>
                  <a:lnTo>
                    <a:pt x="456" y="163"/>
                  </a:lnTo>
                  <a:close/>
                  <a:moveTo>
                    <a:pt x="0" y="165"/>
                  </a:moveTo>
                  <a:lnTo>
                    <a:pt x="139" y="165"/>
                  </a:lnTo>
                  <a:lnTo>
                    <a:pt x="139" y="167"/>
                  </a:lnTo>
                  <a:lnTo>
                    <a:pt x="0" y="167"/>
                  </a:lnTo>
                  <a:lnTo>
                    <a:pt x="0" y="165"/>
                  </a:lnTo>
                  <a:close/>
                  <a:moveTo>
                    <a:pt x="460" y="165"/>
                  </a:moveTo>
                  <a:lnTo>
                    <a:pt x="623" y="165"/>
                  </a:lnTo>
                  <a:lnTo>
                    <a:pt x="623" y="167"/>
                  </a:lnTo>
                  <a:lnTo>
                    <a:pt x="460" y="167"/>
                  </a:lnTo>
                  <a:lnTo>
                    <a:pt x="460" y="165"/>
                  </a:lnTo>
                  <a:close/>
                  <a:moveTo>
                    <a:pt x="0" y="167"/>
                  </a:moveTo>
                  <a:lnTo>
                    <a:pt x="139" y="167"/>
                  </a:lnTo>
                  <a:lnTo>
                    <a:pt x="139" y="169"/>
                  </a:lnTo>
                  <a:lnTo>
                    <a:pt x="0" y="169"/>
                  </a:lnTo>
                  <a:lnTo>
                    <a:pt x="0" y="167"/>
                  </a:lnTo>
                  <a:close/>
                  <a:moveTo>
                    <a:pt x="462" y="167"/>
                  </a:moveTo>
                  <a:lnTo>
                    <a:pt x="625" y="167"/>
                  </a:lnTo>
                  <a:lnTo>
                    <a:pt x="625" y="169"/>
                  </a:lnTo>
                  <a:lnTo>
                    <a:pt x="462" y="169"/>
                  </a:lnTo>
                  <a:lnTo>
                    <a:pt x="462" y="167"/>
                  </a:lnTo>
                  <a:close/>
                  <a:moveTo>
                    <a:pt x="0" y="169"/>
                  </a:moveTo>
                  <a:lnTo>
                    <a:pt x="139" y="169"/>
                  </a:lnTo>
                  <a:lnTo>
                    <a:pt x="139" y="172"/>
                  </a:lnTo>
                  <a:lnTo>
                    <a:pt x="0" y="172"/>
                  </a:lnTo>
                  <a:lnTo>
                    <a:pt x="0" y="169"/>
                  </a:lnTo>
                  <a:close/>
                  <a:moveTo>
                    <a:pt x="465" y="169"/>
                  </a:moveTo>
                  <a:lnTo>
                    <a:pt x="625" y="169"/>
                  </a:lnTo>
                  <a:lnTo>
                    <a:pt x="625" y="172"/>
                  </a:lnTo>
                  <a:lnTo>
                    <a:pt x="465" y="172"/>
                  </a:lnTo>
                  <a:lnTo>
                    <a:pt x="465" y="169"/>
                  </a:lnTo>
                  <a:close/>
                  <a:moveTo>
                    <a:pt x="0" y="172"/>
                  </a:moveTo>
                  <a:lnTo>
                    <a:pt x="139" y="172"/>
                  </a:lnTo>
                  <a:lnTo>
                    <a:pt x="139" y="174"/>
                  </a:lnTo>
                  <a:lnTo>
                    <a:pt x="0" y="174"/>
                  </a:lnTo>
                  <a:lnTo>
                    <a:pt x="0" y="172"/>
                  </a:lnTo>
                  <a:close/>
                  <a:moveTo>
                    <a:pt x="467" y="172"/>
                  </a:moveTo>
                  <a:lnTo>
                    <a:pt x="625" y="172"/>
                  </a:lnTo>
                  <a:lnTo>
                    <a:pt x="625" y="174"/>
                  </a:lnTo>
                  <a:lnTo>
                    <a:pt x="467" y="174"/>
                  </a:lnTo>
                  <a:lnTo>
                    <a:pt x="467" y="172"/>
                  </a:lnTo>
                  <a:close/>
                  <a:moveTo>
                    <a:pt x="0" y="174"/>
                  </a:moveTo>
                  <a:lnTo>
                    <a:pt x="139" y="174"/>
                  </a:lnTo>
                  <a:lnTo>
                    <a:pt x="139" y="176"/>
                  </a:lnTo>
                  <a:lnTo>
                    <a:pt x="0" y="176"/>
                  </a:lnTo>
                  <a:lnTo>
                    <a:pt x="0" y="174"/>
                  </a:lnTo>
                  <a:close/>
                  <a:moveTo>
                    <a:pt x="469" y="174"/>
                  </a:moveTo>
                  <a:lnTo>
                    <a:pt x="625" y="174"/>
                  </a:lnTo>
                  <a:lnTo>
                    <a:pt x="625" y="176"/>
                  </a:lnTo>
                  <a:lnTo>
                    <a:pt x="469" y="176"/>
                  </a:lnTo>
                  <a:lnTo>
                    <a:pt x="469" y="174"/>
                  </a:lnTo>
                  <a:close/>
                  <a:moveTo>
                    <a:pt x="0" y="176"/>
                  </a:moveTo>
                  <a:lnTo>
                    <a:pt x="139" y="176"/>
                  </a:lnTo>
                  <a:lnTo>
                    <a:pt x="139" y="178"/>
                  </a:lnTo>
                  <a:lnTo>
                    <a:pt x="0" y="178"/>
                  </a:lnTo>
                  <a:lnTo>
                    <a:pt x="0" y="176"/>
                  </a:lnTo>
                  <a:close/>
                  <a:moveTo>
                    <a:pt x="471" y="176"/>
                  </a:moveTo>
                  <a:lnTo>
                    <a:pt x="628" y="176"/>
                  </a:lnTo>
                  <a:lnTo>
                    <a:pt x="628" y="178"/>
                  </a:lnTo>
                  <a:lnTo>
                    <a:pt x="471" y="178"/>
                  </a:lnTo>
                  <a:lnTo>
                    <a:pt x="471" y="176"/>
                  </a:lnTo>
                  <a:close/>
                  <a:moveTo>
                    <a:pt x="0" y="178"/>
                  </a:moveTo>
                  <a:lnTo>
                    <a:pt x="139" y="178"/>
                  </a:lnTo>
                  <a:lnTo>
                    <a:pt x="139" y="181"/>
                  </a:lnTo>
                  <a:lnTo>
                    <a:pt x="0" y="181"/>
                  </a:lnTo>
                  <a:lnTo>
                    <a:pt x="0" y="178"/>
                  </a:lnTo>
                  <a:close/>
                  <a:moveTo>
                    <a:pt x="474" y="178"/>
                  </a:moveTo>
                  <a:lnTo>
                    <a:pt x="628" y="178"/>
                  </a:lnTo>
                  <a:lnTo>
                    <a:pt x="628" y="181"/>
                  </a:lnTo>
                  <a:lnTo>
                    <a:pt x="474" y="181"/>
                  </a:lnTo>
                  <a:lnTo>
                    <a:pt x="474" y="178"/>
                  </a:lnTo>
                  <a:close/>
                  <a:moveTo>
                    <a:pt x="0" y="181"/>
                  </a:moveTo>
                  <a:lnTo>
                    <a:pt x="139" y="181"/>
                  </a:lnTo>
                  <a:lnTo>
                    <a:pt x="139" y="185"/>
                  </a:lnTo>
                  <a:lnTo>
                    <a:pt x="0" y="185"/>
                  </a:lnTo>
                  <a:lnTo>
                    <a:pt x="0" y="181"/>
                  </a:lnTo>
                  <a:close/>
                  <a:moveTo>
                    <a:pt x="476" y="181"/>
                  </a:moveTo>
                  <a:lnTo>
                    <a:pt x="628" y="181"/>
                  </a:lnTo>
                  <a:lnTo>
                    <a:pt x="628" y="185"/>
                  </a:lnTo>
                  <a:lnTo>
                    <a:pt x="476" y="185"/>
                  </a:lnTo>
                  <a:lnTo>
                    <a:pt x="476" y="181"/>
                  </a:lnTo>
                  <a:close/>
                  <a:moveTo>
                    <a:pt x="0" y="185"/>
                  </a:moveTo>
                  <a:lnTo>
                    <a:pt x="139" y="185"/>
                  </a:lnTo>
                  <a:lnTo>
                    <a:pt x="139" y="187"/>
                  </a:lnTo>
                  <a:lnTo>
                    <a:pt x="0" y="187"/>
                  </a:lnTo>
                  <a:lnTo>
                    <a:pt x="0" y="185"/>
                  </a:lnTo>
                  <a:close/>
                  <a:moveTo>
                    <a:pt x="478" y="185"/>
                  </a:moveTo>
                  <a:lnTo>
                    <a:pt x="630" y="185"/>
                  </a:lnTo>
                  <a:lnTo>
                    <a:pt x="630" y="187"/>
                  </a:lnTo>
                  <a:lnTo>
                    <a:pt x="478" y="187"/>
                  </a:lnTo>
                  <a:lnTo>
                    <a:pt x="478" y="185"/>
                  </a:lnTo>
                  <a:close/>
                  <a:moveTo>
                    <a:pt x="0" y="187"/>
                  </a:moveTo>
                  <a:lnTo>
                    <a:pt x="139" y="187"/>
                  </a:lnTo>
                  <a:lnTo>
                    <a:pt x="139" y="192"/>
                  </a:lnTo>
                  <a:lnTo>
                    <a:pt x="0" y="192"/>
                  </a:lnTo>
                  <a:lnTo>
                    <a:pt x="0" y="187"/>
                  </a:lnTo>
                  <a:close/>
                  <a:moveTo>
                    <a:pt x="480" y="187"/>
                  </a:moveTo>
                  <a:lnTo>
                    <a:pt x="630" y="187"/>
                  </a:lnTo>
                  <a:lnTo>
                    <a:pt x="630" y="192"/>
                  </a:lnTo>
                  <a:lnTo>
                    <a:pt x="480" y="192"/>
                  </a:lnTo>
                  <a:lnTo>
                    <a:pt x="480" y="187"/>
                  </a:lnTo>
                  <a:close/>
                  <a:moveTo>
                    <a:pt x="0" y="192"/>
                  </a:moveTo>
                  <a:lnTo>
                    <a:pt x="139" y="192"/>
                  </a:lnTo>
                  <a:lnTo>
                    <a:pt x="139" y="194"/>
                  </a:lnTo>
                  <a:lnTo>
                    <a:pt x="0" y="194"/>
                  </a:lnTo>
                  <a:lnTo>
                    <a:pt x="0" y="192"/>
                  </a:lnTo>
                  <a:close/>
                  <a:moveTo>
                    <a:pt x="482" y="192"/>
                  </a:moveTo>
                  <a:lnTo>
                    <a:pt x="630" y="192"/>
                  </a:lnTo>
                  <a:lnTo>
                    <a:pt x="630" y="194"/>
                  </a:lnTo>
                  <a:lnTo>
                    <a:pt x="482" y="194"/>
                  </a:lnTo>
                  <a:lnTo>
                    <a:pt x="482" y="192"/>
                  </a:lnTo>
                  <a:close/>
                  <a:moveTo>
                    <a:pt x="0" y="194"/>
                  </a:moveTo>
                  <a:lnTo>
                    <a:pt x="139" y="194"/>
                  </a:lnTo>
                  <a:lnTo>
                    <a:pt x="139" y="199"/>
                  </a:lnTo>
                  <a:lnTo>
                    <a:pt x="0" y="199"/>
                  </a:lnTo>
                  <a:lnTo>
                    <a:pt x="0" y="194"/>
                  </a:lnTo>
                  <a:close/>
                  <a:moveTo>
                    <a:pt x="485" y="194"/>
                  </a:moveTo>
                  <a:lnTo>
                    <a:pt x="632" y="194"/>
                  </a:lnTo>
                  <a:lnTo>
                    <a:pt x="632" y="199"/>
                  </a:lnTo>
                  <a:lnTo>
                    <a:pt x="485" y="199"/>
                  </a:lnTo>
                  <a:lnTo>
                    <a:pt x="485" y="194"/>
                  </a:lnTo>
                  <a:close/>
                  <a:moveTo>
                    <a:pt x="0" y="199"/>
                  </a:moveTo>
                  <a:lnTo>
                    <a:pt x="139" y="199"/>
                  </a:lnTo>
                  <a:lnTo>
                    <a:pt x="139" y="203"/>
                  </a:lnTo>
                  <a:lnTo>
                    <a:pt x="0" y="203"/>
                  </a:lnTo>
                  <a:lnTo>
                    <a:pt x="0" y="199"/>
                  </a:lnTo>
                  <a:close/>
                  <a:moveTo>
                    <a:pt x="487" y="199"/>
                  </a:moveTo>
                  <a:lnTo>
                    <a:pt x="632" y="199"/>
                  </a:lnTo>
                  <a:lnTo>
                    <a:pt x="632" y="203"/>
                  </a:lnTo>
                  <a:lnTo>
                    <a:pt x="487" y="203"/>
                  </a:lnTo>
                  <a:lnTo>
                    <a:pt x="487" y="199"/>
                  </a:lnTo>
                  <a:close/>
                  <a:moveTo>
                    <a:pt x="0" y="203"/>
                  </a:moveTo>
                  <a:lnTo>
                    <a:pt x="139" y="203"/>
                  </a:lnTo>
                  <a:lnTo>
                    <a:pt x="139" y="210"/>
                  </a:lnTo>
                  <a:lnTo>
                    <a:pt x="0" y="210"/>
                  </a:lnTo>
                  <a:lnTo>
                    <a:pt x="0" y="203"/>
                  </a:lnTo>
                  <a:close/>
                  <a:moveTo>
                    <a:pt x="489" y="203"/>
                  </a:moveTo>
                  <a:lnTo>
                    <a:pt x="634" y="203"/>
                  </a:lnTo>
                  <a:lnTo>
                    <a:pt x="634" y="210"/>
                  </a:lnTo>
                  <a:lnTo>
                    <a:pt x="489" y="210"/>
                  </a:lnTo>
                  <a:lnTo>
                    <a:pt x="489" y="203"/>
                  </a:lnTo>
                  <a:close/>
                  <a:moveTo>
                    <a:pt x="0" y="210"/>
                  </a:moveTo>
                  <a:lnTo>
                    <a:pt x="139" y="210"/>
                  </a:lnTo>
                  <a:lnTo>
                    <a:pt x="139" y="216"/>
                  </a:lnTo>
                  <a:lnTo>
                    <a:pt x="0" y="216"/>
                  </a:lnTo>
                  <a:lnTo>
                    <a:pt x="0" y="210"/>
                  </a:lnTo>
                  <a:close/>
                  <a:moveTo>
                    <a:pt x="491" y="210"/>
                  </a:moveTo>
                  <a:lnTo>
                    <a:pt x="634" y="210"/>
                  </a:lnTo>
                  <a:lnTo>
                    <a:pt x="634" y="216"/>
                  </a:lnTo>
                  <a:lnTo>
                    <a:pt x="491" y="216"/>
                  </a:lnTo>
                  <a:lnTo>
                    <a:pt x="491" y="210"/>
                  </a:lnTo>
                  <a:close/>
                  <a:moveTo>
                    <a:pt x="0" y="216"/>
                  </a:moveTo>
                  <a:lnTo>
                    <a:pt x="139" y="216"/>
                  </a:lnTo>
                  <a:lnTo>
                    <a:pt x="139" y="223"/>
                  </a:lnTo>
                  <a:lnTo>
                    <a:pt x="0" y="223"/>
                  </a:lnTo>
                  <a:lnTo>
                    <a:pt x="0" y="216"/>
                  </a:lnTo>
                  <a:close/>
                  <a:moveTo>
                    <a:pt x="494" y="216"/>
                  </a:moveTo>
                  <a:lnTo>
                    <a:pt x="634" y="216"/>
                  </a:lnTo>
                  <a:lnTo>
                    <a:pt x="634" y="223"/>
                  </a:lnTo>
                  <a:lnTo>
                    <a:pt x="494" y="223"/>
                  </a:lnTo>
                  <a:lnTo>
                    <a:pt x="494" y="216"/>
                  </a:lnTo>
                  <a:close/>
                  <a:moveTo>
                    <a:pt x="0" y="223"/>
                  </a:moveTo>
                  <a:lnTo>
                    <a:pt x="139" y="223"/>
                  </a:lnTo>
                  <a:lnTo>
                    <a:pt x="139" y="228"/>
                  </a:lnTo>
                  <a:lnTo>
                    <a:pt x="0" y="228"/>
                  </a:lnTo>
                  <a:lnTo>
                    <a:pt x="0" y="223"/>
                  </a:lnTo>
                  <a:close/>
                  <a:moveTo>
                    <a:pt x="496" y="223"/>
                  </a:moveTo>
                  <a:lnTo>
                    <a:pt x="634" y="223"/>
                  </a:lnTo>
                  <a:lnTo>
                    <a:pt x="634" y="228"/>
                  </a:lnTo>
                  <a:lnTo>
                    <a:pt x="496" y="228"/>
                  </a:lnTo>
                  <a:lnTo>
                    <a:pt x="496" y="223"/>
                  </a:lnTo>
                  <a:close/>
                  <a:moveTo>
                    <a:pt x="0" y="228"/>
                  </a:moveTo>
                  <a:lnTo>
                    <a:pt x="139" y="228"/>
                  </a:lnTo>
                  <a:lnTo>
                    <a:pt x="139" y="522"/>
                  </a:lnTo>
                  <a:lnTo>
                    <a:pt x="0" y="522"/>
                  </a:lnTo>
                  <a:lnTo>
                    <a:pt x="0" y="228"/>
                  </a:lnTo>
                  <a:close/>
                  <a:moveTo>
                    <a:pt x="496" y="228"/>
                  </a:moveTo>
                  <a:lnTo>
                    <a:pt x="637" y="228"/>
                  </a:lnTo>
                  <a:lnTo>
                    <a:pt x="637" y="522"/>
                  </a:lnTo>
                  <a:lnTo>
                    <a:pt x="496" y="522"/>
                  </a:lnTo>
                  <a:lnTo>
                    <a:pt x="496" y="228"/>
                  </a:lnTo>
                  <a:close/>
                  <a:moveTo>
                    <a:pt x="0" y="522"/>
                  </a:moveTo>
                  <a:lnTo>
                    <a:pt x="139" y="522"/>
                  </a:lnTo>
                  <a:lnTo>
                    <a:pt x="139" y="525"/>
                  </a:lnTo>
                  <a:lnTo>
                    <a:pt x="0" y="525"/>
                  </a:lnTo>
                  <a:lnTo>
                    <a:pt x="0" y="522"/>
                  </a:lnTo>
                  <a:close/>
                  <a:moveTo>
                    <a:pt x="494" y="522"/>
                  </a:moveTo>
                  <a:lnTo>
                    <a:pt x="637" y="522"/>
                  </a:lnTo>
                  <a:lnTo>
                    <a:pt x="637" y="525"/>
                  </a:lnTo>
                  <a:lnTo>
                    <a:pt x="494" y="525"/>
                  </a:lnTo>
                  <a:lnTo>
                    <a:pt x="494" y="522"/>
                  </a:lnTo>
                  <a:close/>
                  <a:moveTo>
                    <a:pt x="0" y="525"/>
                  </a:moveTo>
                  <a:lnTo>
                    <a:pt x="139" y="525"/>
                  </a:lnTo>
                  <a:lnTo>
                    <a:pt x="139" y="529"/>
                  </a:lnTo>
                  <a:lnTo>
                    <a:pt x="0" y="529"/>
                  </a:lnTo>
                  <a:lnTo>
                    <a:pt x="0" y="525"/>
                  </a:lnTo>
                  <a:close/>
                  <a:moveTo>
                    <a:pt x="494" y="525"/>
                  </a:moveTo>
                  <a:lnTo>
                    <a:pt x="634" y="525"/>
                  </a:lnTo>
                  <a:lnTo>
                    <a:pt x="634" y="529"/>
                  </a:lnTo>
                  <a:lnTo>
                    <a:pt x="494" y="529"/>
                  </a:lnTo>
                  <a:lnTo>
                    <a:pt x="494" y="525"/>
                  </a:lnTo>
                  <a:close/>
                  <a:moveTo>
                    <a:pt x="0" y="529"/>
                  </a:moveTo>
                  <a:lnTo>
                    <a:pt x="139" y="529"/>
                  </a:lnTo>
                  <a:lnTo>
                    <a:pt x="139" y="538"/>
                  </a:lnTo>
                  <a:lnTo>
                    <a:pt x="0" y="538"/>
                  </a:lnTo>
                  <a:lnTo>
                    <a:pt x="0" y="529"/>
                  </a:lnTo>
                  <a:close/>
                  <a:moveTo>
                    <a:pt x="491" y="529"/>
                  </a:moveTo>
                  <a:lnTo>
                    <a:pt x="634" y="529"/>
                  </a:lnTo>
                  <a:lnTo>
                    <a:pt x="634" y="538"/>
                  </a:lnTo>
                  <a:lnTo>
                    <a:pt x="491" y="538"/>
                  </a:lnTo>
                  <a:lnTo>
                    <a:pt x="491" y="529"/>
                  </a:lnTo>
                  <a:close/>
                  <a:moveTo>
                    <a:pt x="0" y="538"/>
                  </a:moveTo>
                  <a:lnTo>
                    <a:pt x="139" y="538"/>
                  </a:lnTo>
                  <a:lnTo>
                    <a:pt x="139" y="540"/>
                  </a:lnTo>
                  <a:lnTo>
                    <a:pt x="0" y="540"/>
                  </a:lnTo>
                  <a:lnTo>
                    <a:pt x="0" y="538"/>
                  </a:lnTo>
                  <a:close/>
                  <a:moveTo>
                    <a:pt x="489" y="538"/>
                  </a:moveTo>
                  <a:lnTo>
                    <a:pt x="634" y="538"/>
                  </a:lnTo>
                  <a:lnTo>
                    <a:pt x="634" y="540"/>
                  </a:lnTo>
                  <a:lnTo>
                    <a:pt x="489" y="540"/>
                  </a:lnTo>
                  <a:lnTo>
                    <a:pt x="489" y="538"/>
                  </a:lnTo>
                  <a:close/>
                  <a:moveTo>
                    <a:pt x="0" y="540"/>
                  </a:moveTo>
                  <a:lnTo>
                    <a:pt x="139" y="540"/>
                  </a:lnTo>
                  <a:lnTo>
                    <a:pt x="139" y="547"/>
                  </a:lnTo>
                  <a:lnTo>
                    <a:pt x="0" y="547"/>
                  </a:lnTo>
                  <a:lnTo>
                    <a:pt x="0" y="540"/>
                  </a:lnTo>
                  <a:close/>
                  <a:moveTo>
                    <a:pt x="489" y="540"/>
                  </a:moveTo>
                  <a:lnTo>
                    <a:pt x="632" y="540"/>
                  </a:lnTo>
                  <a:lnTo>
                    <a:pt x="632" y="547"/>
                  </a:lnTo>
                  <a:lnTo>
                    <a:pt x="489" y="547"/>
                  </a:lnTo>
                  <a:lnTo>
                    <a:pt x="489" y="540"/>
                  </a:lnTo>
                  <a:close/>
                  <a:moveTo>
                    <a:pt x="0" y="547"/>
                  </a:moveTo>
                  <a:lnTo>
                    <a:pt x="139" y="547"/>
                  </a:lnTo>
                  <a:lnTo>
                    <a:pt x="139" y="551"/>
                  </a:lnTo>
                  <a:lnTo>
                    <a:pt x="0" y="551"/>
                  </a:lnTo>
                  <a:lnTo>
                    <a:pt x="0" y="547"/>
                  </a:lnTo>
                  <a:close/>
                  <a:moveTo>
                    <a:pt x="487" y="547"/>
                  </a:moveTo>
                  <a:lnTo>
                    <a:pt x="632" y="547"/>
                  </a:lnTo>
                  <a:lnTo>
                    <a:pt x="632" y="551"/>
                  </a:lnTo>
                  <a:lnTo>
                    <a:pt x="487" y="551"/>
                  </a:lnTo>
                  <a:lnTo>
                    <a:pt x="487" y="547"/>
                  </a:lnTo>
                  <a:close/>
                  <a:moveTo>
                    <a:pt x="0" y="551"/>
                  </a:moveTo>
                  <a:lnTo>
                    <a:pt x="139" y="551"/>
                  </a:lnTo>
                  <a:lnTo>
                    <a:pt x="139" y="556"/>
                  </a:lnTo>
                  <a:lnTo>
                    <a:pt x="0" y="556"/>
                  </a:lnTo>
                  <a:lnTo>
                    <a:pt x="0" y="551"/>
                  </a:lnTo>
                  <a:close/>
                  <a:moveTo>
                    <a:pt x="485" y="551"/>
                  </a:moveTo>
                  <a:lnTo>
                    <a:pt x="632" y="551"/>
                  </a:lnTo>
                  <a:lnTo>
                    <a:pt x="632" y="556"/>
                  </a:lnTo>
                  <a:lnTo>
                    <a:pt x="485" y="556"/>
                  </a:lnTo>
                  <a:lnTo>
                    <a:pt x="485" y="551"/>
                  </a:lnTo>
                  <a:close/>
                  <a:moveTo>
                    <a:pt x="0" y="556"/>
                  </a:moveTo>
                  <a:lnTo>
                    <a:pt x="139" y="556"/>
                  </a:lnTo>
                  <a:lnTo>
                    <a:pt x="139" y="560"/>
                  </a:lnTo>
                  <a:lnTo>
                    <a:pt x="0" y="560"/>
                  </a:lnTo>
                  <a:lnTo>
                    <a:pt x="0" y="556"/>
                  </a:lnTo>
                  <a:close/>
                  <a:moveTo>
                    <a:pt x="482" y="556"/>
                  </a:moveTo>
                  <a:lnTo>
                    <a:pt x="630" y="556"/>
                  </a:lnTo>
                  <a:lnTo>
                    <a:pt x="630" y="560"/>
                  </a:lnTo>
                  <a:lnTo>
                    <a:pt x="482" y="560"/>
                  </a:lnTo>
                  <a:lnTo>
                    <a:pt x="482" y="556"/>
                  </a:lnTo>
                  <a:close/>
                  <a:moveTo>
                    <a:pt x="0" y="560"/>
                  </a:moveTo>
                  <a:lnTo>
                    <a:pt x="139" y="560"/>
                  </a:lnTo>
                  <a:lnTo>
                    <a:pt x="139" y="563"/>
                  </a:lnTo>
                  <a:lnTo>
                    <a:pt x="0" y="563"/>
                  </a:lnTo>
                  <a:lnTo>
                    <a:pt x="0" y="560"/>
                  </a:lnTo>
                  <a:close/>
                  <a:moveTo>
                    <a:pt x="480" y="560"/>
                  </a:moveTo>
                  <a:lnTo>
                    <a:pt x="630" y="560"/>
                  </a:lnTo>
                  <a:lnTo>
                    <a:pt x="630" y="563"/>
                  </a:lnTo>
                  <a:lnTo>
                    <a:pt x="480" y="563"/>
                  </a:lnTo>
                  <a:lnTo>
                    <a:pt x="480" y="560"/>
                  </a:lnTo>
                  <a:close/>
                  <a:moveTo>
                    <a:pt x="0" y="563"/>
                  </a:moveTo>
                  <a:lnTo>
                    <a:pt x="139" y="563"/>
                  </a:lnTo>
                  <a:lnTo>
                    <a:pt x="139" y="565"/>
                  </a:lnTo>
                  <a:lnTo>
                    <a:pt x="0" y="565"/>
                  </a:lnTo>
                  <a:lnTo>
                    <a:pt x="0" y="563"/>
                  </a:lnTo>
                  <a:close/>
                  <a:moveTo>
                    <a:pt x="480" y="563"/>
                  </a:moveTo>
                  <a:lnTo>
                    <a:pt x="628" y="563"/>
                  </a:lnTo>
                  <a:lnTo>
                    <a:pt x="628" y="565"/>
                  </a:lnTo>
                  <a:lnTo>
                    <a:pt x="480" y="565"/>
                  </a:lnTo>
                  <a:lnTo>
                    <a:pt x="480" y="563"/>
                  </a:lnTo>
                  <a:close/>
                  <a:moveTo>
                    <a:pt x="0" y="565"/>
                  </a:moveTo>
                  <a:lnTo>
                    <a:pt x="139" y="565"/>
                  </a:lnTo>
                  <a:lnTo>
                    <a:pt x="139" y="567"/>
                  </a:lnTo>
                  <a:lnTo>
                    <a:pt x="0" y="567"/>
                  </a:lnTo>
                  <a:lnTo>
                    <a:pt x="0" y="565"/>
                  </a:lnTo>
                  <a:close/>
                  <a:moveTo>
                    <a:pt x="478" y="565"/>
                  </a:moveTo>
                  <a:lnTo>
                    <a:pt x="628" y="565"/>
                  </a:lnTo>
                  <a:lnTo>
                    <a:pt x="628" y="567"/>
                  </a:lnTo>
                  <a:lnTo>
                    <a:pt x="478" y="567"/>
                  </a:lnTo>
                  <a:lnTo>
                    <a:pt x="478" y="565"/>
                  </a:lnTo>
                  <a:close/>
                  <a:moveTo>
                    <a:pt x="0" y="567"/>
                  </a:moveTo>
                  <a:lnTo>
                    <a:pt x="139" y="567"/>
                  </a:lnTo>
                  <a:lnTo>
                    <a:pt x="139" y="569"/>
                  </a:lnTo>
                  <a:lnTo>
                    <a:pt x="0" y="569"/>
                  </a:lnTo>
                  <a:lnTo>
                    <a:pt x="0" y="567"/>
                  </a:lnTo>
                  <a:close/>
                  <a:moveTo>
                    <a:pt x="476" y="567"/>
                  </a:moveTo>
                  <a:lnTo>
                    <a:pt x="628" y="567"/>
                  </a:lnTo>
                  <a:lnTo>
                    <a:pt x="628" y="569"/>
                  </a:lnTo>
                  <a:lnTo>
                    <a:pt x="476" y="569"/>
                  </a:lnTo>
                  <a:lnTo>
                    <a:pt x="476" y="567"/>
                  </a:lnTo>
                  <a:close/>
                  <a:moveTo>
                    <a:pt x="0" y="569"/>
                  </a:moveTo>
                  <a:lnTo>
                    <a:pt x="139" y="569"/>
                  </a:lnTo>
                  <a:lnTo>
                    <a:pt x="139" y="571"/>
                  </a:lnTo>
                  <a:lnTo>
                    <a:pt x="0" y="571"/>
                  </a:lnTo>
                  <a:lnTo>
                    <a:pt x="0" y="569"/>
                  </a:lnTo>
                  <a:close/>
                  <a:moveTo>
                    <a:pt x="474" y="569"/>
                  </a:moveTo>
                  <a:lnTo>
                    <a:pt x="625" y="569"/>
                  </a:lnTo>
                  <a:lnTo>
                    <a:pt x="625" y="571"/>
                  </a:lnTo>
                  <a:lnTo>
                    <a:pt x="474" y="571"/>
                  </a:lnTo>
                  <a:lnTo>
                    <a:pt x="474" y="569"/>
                  </a:lnTo>
                  <a:close/>
                  <a:moveTo>
                    <a:pt x="0" y="571"/>
                  </a:moveTo>
                  <a:lnTo>
                    <a:pt x="139" y="571"/>
                  </a:lnTo>
                  <a:lnTo>
                    <a:pt x="139" y="574"/>
                  </a:lnTo>
                  <a:lnTo>
                    <a:pt x="0" y="574"/>
                  </a:lnTo>
                  <a:lnTo>
                    <a:pt x="0" y="571"/>
                  </a:lnTo>
                  <a:close/>
                  <a:moveTo>
                    <a:pt x="471" y="571"/>
                  </a:moveTo>
                  <a:lnTo>
                    <a:pt x="625" y="571"/>
                  </a:lnTo>
                  <a:lnTo>
                    <a:pt x="625" y="574"/>
                  </a:lnTo>
                  <a:lnTo>
                    <a:pt x="471" y="574"/>
                  </a:lnTo>
                  <a:lnTo>
                    <a:pt x="471" y="571"/>
                  </a:lnTo>
                  <a:close/>
                  <a:moveTo>
                    <a:pt x="0" y="574"/>
                  </a:moveTo>
                  <a:lnTo>
                    <a:pt x="139" y="574"/>
                  </a:lnTo>
                  <a:lnTo>
                    <a:pt x="139" y="576"/>
                  </a:lnTo>
                  <a:lnTo>
                    <a:pt x="0" y="576"/>
                  </a:lnTo>
                  <a:lnTo>
                    <a:pt x="0" y="574"/>
                  </a:lnTo>
                  <a:close/>
                  <a:moveTo>
                    <a:pt x="469" y="574"/>
                  </a:moveTo>
                  <a:lnTo>
                    <a:pt x="625" y="574"/>
                  </a:lnTo>
                  <a:lnTo>
                    <a:pt x="625" y="576"/>
                  </a:lnTo>
                  <a:lnTo>
                    <a:pt x="469" y="576"/>
                  </a:lnTo>
                  <a:lnTo>
                    <a:pt x="469" y="574"/>
                  </a:lnTo>
                  <a:close/>
                  <a:moveTo>
                    <a:pt x="0" y="576"/>
                  </a:moveTo>
                  <a:lnTo>
                    <a:pt x="139" y="576"/>
                  </a:lnTo>
                  <a:lnTo>
                    <a:pt x="139" y="578"/>
                  </a:lnTo>
                  <a:lnTo>
                    <a:pt x="0" y="578"/>
                  </a:lnTo>
                  <a:lnTo>
                    <a:pt x="0" y="576"/>
                  </a:lnTo>
                  <a:close/>
                  <a:moveTo>
                    <a:pt x="467" y="576"/>
                  </a:moveTo>
                  <a:lnTo>
                    <a:pt x="623" y="576"/>
                  </a:lnTo>
                  <a:lnTo>
                    <a:pt x="623" y="578"/>
                  </a:lnTo>
                  <a:lnTo>
                    <a:pt x="467" y="578"/>
                  </a:lnTo>
                  <a:lnTo>
                    <a:pt x="467" y="576"/>
                  </a:lnTo>
                  <a:close/>
                  <a:moveTo>
                    <a:pt x="0" y="578"/>
                  </a:moveTo>
                  <a:lnTo>
                    <a:pt x="139" y="578"/>
                  </a:lnTo>
                  <a:lnTo>
                    <a:pt x="139" y="580"/>
                  </a:lnTo>
                  <a:lnTo>
                    <a:pt x="0" y="580"/>
                  </a:lnTo>
                  <a:lnTo>
                    <a:pt x="0" y="578"/>
                  </a:lnTo>
                  <a:close/>
                  <a:moveTo>
                    <a:pt x="465" y="578"/>
                  </a:moveTo>
                  <a:lnTo>
                    <a:pt x="623" y="578"/>
                  </a:lnTo>
                  <a:lnTo>
                    <a:pt x="623" y="580"/>
                  </a:lnTo>
                  <a:lnTo>
                    <a:pt x="465" y="580"/>
                  </a:lnTo>
                  <a:lnTo>
                    <a:pt x="465" y="578"/>
                  </a:lnTo>
                  <a:close/>
                  <a:moveTo>
                    <a:pt x="0" y="580"/>
                  </a:moveTo>
                  <a:lnTo>
                    <a:pt x="139" y="580"/>
                  </a:lnTo>
                  <a:lnTo>
                    <a:pt x="139" y="583"/>
                  </a:lnTo>
                  <a:lnTo>
                    <a:pt x="0" y="583"/>
                  </a:lnTo>
                  <a:lnTo>
                    <a:pt x="0" y="580"/>
                  </a:lnTo>
                  <a:close/>
                  <a:moveTo>
                    <a:pt x="462" y="580"/>
                  </a:moveTo>
                  <a:lnTo>
                    <a:pt x="623" y="580"/>
                  </a:lnTo>
                  <a:lnTo>
                    <a:pt x="623" y="583"/>
                  </a:lnTo>
                  <a:lnTo>
                    <a:pt x="462" y="583"/>
                  </a:lnTo>
                  <a:lnTo>
                    <a:pt x="462" y="580"/>
                  </a:lnTo>
                  <a:close/>
                  <a:moveTo>
                    <a:pt x="0" y="583"/>
                  </a:moveTo>
                  <a:lnTo>
                    <a:pt x="139" y="583"/>
                  </a:lnTo>
                  <a:lnTo>
                    <a:pt x="139" y="585"/>
                  </a:lnTo>
                  <a:lnTo>
                    <a:pt x="0" y="585"/>
                  </a:lnTo>
                  <a:lnTo>
                    <a:pt x="0" y="583"/>
                  </a:lnTo>
                  <a:close/>
                  <a:moveTo>
                    <a:pt x="460" y="583"/>
                  </a:moveTo>
                  <a:lnTo>
                    <a:pt x="621" y="583"/>
                  </a:lnTo>
                  <a:lnTo>
                    <a:pt x="621" y="585"/>
                  </a:lnTo>
                  <a:lnTo>
                    <a:pt x="460" y="585"/>
                  </a:lnTo>
                  <a:lnTo>
                    <a:pt x="460" y="583"/>
                  </a:lnTo>
                  <a:close/>
                  <a:moveTo>
                    <a:pt x="0" y="585"/>
                  </a:moveTo>
                  <a:lnTo>
                    <a:pt x="139" y="585"/>
                  </a:lnTo>
                  <a:lnTo>
                    <a:pt x="139" y="587"/>
                  </a:lnTo>
                  <a:lnTo>
                    <a:pt x="0" y="587"/>
                  </a:lnTo>
                  <a:lnTo>
                    <a:pt x="0" y="585"/>
                  </a:lnTo>
                  <a:close/>
                  <a:moveTo>
                    <a:pt x="458" y="585"/>
                  </a:moveTo>
                  <a:lnTo>
                    <a:pt x="621" y="585"/>
                  </a:lnTo>
                  <a:lnTo>
                    <a:pt x="621" y="587"/>
                  </a:lnTo>
                  <a:lnTo>
                    <a:pt x="458" y="587"/>
                  </a:lnTo>
                  <a:lnTo>
                    <a:pt x="458" y="585"/>
                  </a:lnTo>
                  <a:close/>
                  <a:moveTo>
                    <a:pt x="0" y="587"/>
                  </a:moveTo>
                  <a:lnTo>
                    <a:pt x="139" y="587"/>
                  </a:lnTo>
                  <a:lnTo>
                    <a:pt x="139" y="589"/>
                  </a:lnTo>
                  <a:lnTo>
                    <a:pt x="0" y="589"/>
                  </a:lnTo>
                  <a:lnTo>
                    <a:pt x="0" y="587"/>
                  </a:lnTo>
                  <a:close/>
                  <a:moveTo>
                    <a:pt x="453" y="587"/>
                  </a:moveTo>
                  <a:lnTo>
                    <a:pt x="621" y="587"/>
                  </a:lnTo>
                  <a:lnTo>
                    <a:pt x="621" y="589"/>
                  </a:lnTo>
                  <a:lnTo>
                    <a:pt x="453" y="589"/>
                  </a:lnTo>
                  <a:lnTo>
                    <a:pt x="453" y="587"/>
                  </a:lnTo>
                  <a:close/>
                  <a:moveTo>
                    <a:pt x="0" y="589"/>
                  </a:moveTo>
                  <a:lnTo>
                    <a:pt x="139" y="589"/>
                  </a:lnTo>
                  <a:lnTo>
                    <a:pt x="139" y="592"/>
                  </a:lnTo>
                  <a:lnTo>
                    <a:pt x="0" y="592"/>
                  </a:lnTo>
                  <a:lnTo>
                    <a:pt x="0" y="589"/>
                  </a:lnTo>
                  <a:close/>
                  <a:moveTo>
                    <a:pt x="451" y="589"/>
                  </a:moveTo>
                  <a:lnTo>
                    <a:pt x="619" y="589"/>
                  </a:lnTo>
                  <a:lnTo>
                    <a:pt x="619" y="592"/>
                  </a:lnTo>
                  <a:lnTo>
                    <a:pt x="451" y="592"/>
                  </a:lnTo>
                  <a:lnTo>
                    <a:pt x="451" y="589"/>
                  </a:lnTo>
                  <a:close/>
                  <a:moveTo>
                    <a:pt x="0" y="592"/>
                  </a:moveTo>
                  <a:lnTo>
                    <a:pt x="139" y="592"/>
                  </a:lnTo>
                  <a:lnTo>
                    <a:pt x="139" y="594"/>
                  </a:lnTo>
                  <a:lnTo>
                    <a:pt x="0" y="594"/>
                  </a:lnTo>
                  <a:lnTo>
                    <a:pt x="0" y="592"/>
                  </a:lnTo>
                  <a:close/>
                  <a:moveTo>
                    <a:pt x="449" y="592"/>
                  </a:moveTo>
                  <a:lnTo>
                    <a:pt x="619" y="592"/>
                  </a:lnTo>
                  <a:lnTo>
                    <a:pt x="619" y="594"/>
                  </a:lnTo>
                  <a:lnTo>
                    <a:pt x="449" y="594"/>
                  </a:lnTo>
                  <a:lnTo>
                    <a:pt x="449" y="592"/>
                  </a:lnTo>
                  <a:close/>
                  <a:moveTo>
                    <a:pt x="0" y="594"/>
                  </a:moveTo>
                  <a:lnTo>
                    <a:pt x="139" y="594"/>
                  </a:lnTo>
                  <a:lnTo>
                    <a:pt x="139" y="596"/>
                  </a:lnTo>
                  <a:lnTo>
                    <a:pt x="0" y="596"/>
                  </a:lnTo>
                  <a:lnTo>
                    <a:pt x="0" y="594"/>
                  </a:lnTo>
                  <a:close/>
                  <a:moveTo>
                    <a:pt x="445" y="594"/>
                  </a:moveTo>
                  <a:lnTo>
                    <a:pt x="619" y="594"/>
                  </a:lnTo>
                  <a:lnTo>
                    <a:pt x="619" y="596"/>
                  </a:lnTo>
                  <a:lnTo>
                    <a:pt x="445" y="596"/>
                  </a:lnTo>
                  <a:lnTo>
                    <a:pt x="445" y="594"/>
                  </a:lnTo>
                  <a:close/>
                  <a:moveTo>
                    <a:pt x="0" y="596"/>
                  </a:moveTo>
                  <a:lnTo>
                    <a:pt x="139" y="596"/>
                  </a:lnTo>
                  <a:lnTo>
                    <a:pt x="139" y="598"/>
                  </a:lnTo>
                  <a:lnTo>
                    <a:pt x="0" y="598"/>
                  </a:lnTo>
                  <a:lnTo>
                    <a:pt x="0" y="596"/>
                  </a:lnTo>
                  <a:close/>
                  <a:moveTo>
                    <a:pt x="440" y="596"/>
                  </a:moveTo>
                  <a:lnTo>
                    <a:pt x="616" y="596"/>
                  </a:lnTo>
                  <a:lnTo>
                    <a:pt x="616" y="598"/>
                  </a:lnTo>
                  <a:lnTo>
                    <a:pt x="440" y="598"/>
                  </a:lnTo>
                  <a:lnTo>
                    <a:pt x="440" y="596"/>
                  </a:lnTo>
                  <a:close/>
                  <a:moveTo>
                    <a:pt x="0" y="598"/>
                  </a:moveTo>
                  <a:lnTo>
                    <a:pt x="139" y="598"/>
                  </a:lnTo>
                  <a:lnTo>
                    <a:pt x="139" y="600"/>
                  </a:lnTo>
                  <a:lnTo>
                    <a:pt x="0" y="600"/>
                  </a:lnTo>
                  <a:lnTo>
                    <a:pt x="0" y="598"/>
                  </a:lnTo>
                  <a:close/>
                  <a:moveTo>
                    <a:pt x="433" y="598"/>
                  </a:moveTo>
                  <a:lnTo>
                    <a:pt x="616" y="598"/>
                  </a:lnTo>
                  <a:lnTo>
                    <a:pt x="616" y="600"/>
                  </a:lnTo>
                  <a:lnTo>
                    <a:pt x="433" y="600"/>
                  </a:lnTo>
                  <a:lnTo>
                    <a:pt x="433" y="598"/>
                  </a:lnTo>
                  <a:close/>
                  <a:moveTo>
                    <a:pt x="0" y="600"/>
                  </a:moveTo>
                  <a:lnTo>
                    <a:pt x="139" y="600"/>
                  </a:lnTo>
                  <a:lnTo>
                    <a:pt x="139" y="603"/>
                  </a:lnTo>
                  <a:lnTo>
                    <a:pt x="0" y="603"/>
                  </a:lnTo>
                  <a:lnTo>
                    <a:pt x="0" y="600"/>
                  </a:lnTo>
                  <a:close/>
                  <a:moveTo>
                    <a:pt x="427" y="600"/>
                  </a:moveTo>
                  <a:lnTo>
                    <a:pt x="616" y="600"/>
                  </a:lnTo>
                  <a:lnTo>
                    <a:pt x="616" y="603"/>
                  </a:lnTo>
                  <a:lnTo>
                    <a:pt x="427" y="603"/>
                  </a:lnTo>
                  <a:lnTo>
                    <a:pt x="427" y="600"/>
                  </a:lnTo>
                  <a:close/>
                  <a:moveTo>
                    <a:pt x="0" y="603"/>
                  </a:moveTo>
                  <a:lnTo>
                    <a:pt x="139" y="603"/>
                  </a:lnTo>
                  <a:lnTo>
                    <a:pt x="139" y="605"/>
                  </a:lnTo>
                  <a:lnTo>
                    <a:pt x="0" y="605"/>
                  </a:lnTo>
                  <a:lnTo>
                    <a:pt x="0" y="603"/>
                  </a:lnTo>
                  <a:close/>
                  <a:moveTo>
                    <a:pt x="420" y="603"/>
                  </a:moveTo>
                  <a:lnTo>
                    <a:pt x="614" y="603"/>
                  </a:lnTo>
                  <a:lnTo>
                    <a:pt x="614" y="605"/>
                  </a:lnTo>
                  <a:lnTo>
                    <a:pt x="420" y="605"/>
                  </a:lnTo>
                  <a:lnTo>
                    <a:pt x="420" y="603"/>
                  </a:lnTo>
                  <a:close/>
                  <a:moveTo>
                    <a:pt x="0" y="605"/>
                  </a:moveTo>
                  <a:lnTo>
                    <a:pt x="139" y="605"/>
                  </a:lnTo>
                  <a:lnTo>
                    <a:pt x="139" y="607"/>
                  </a:lnTo>
                  <a:lnTo>
                    <a:pt x="0" y="607"/>
                  </a:lnTo>
                  <a:lnTo>
                    <a:pt x="0" y="605"/>
                  </a:lnTo>
                  <a:close/>
                  <a:moveTo>
                    <a:pt x="407" y="605"/>
                  </a:moveTo>
                  <a:lnTo>
                    <a:pt x="614" y="605"/>
                  </a:lnTo>
                  <a:lnTo>
                    <a:pt x="614" y="607"/>
                  </a:lnTo>
                  <a:lnTo>
                    <a:pt x="407" y="607"/>
                  </a:lnTo>
                  <a:lnTo>
                    <a:pt x="407" y="605"/>
                  </a:lnTo>
                  <a:close/>
                  <a:moveTo>
                    <a:pt x="0" y="607"/>
                  </a:moveTo>
                  <a:lnTo>
                    <a:pt x="612" y="607"/>
                  </a:lnTo>
                  <a:lnTo>
                    <a:pt x="612" y="614"/>
                  </a:lnTo>
                  <a:lnTo>
                    <a:pt x="0" y="614"/>
                  </a:lnTo>
                  <a:lnTo>
                    <a:pt x="0" y="607"/>
                  </a:lnTo>
                  <a:close/>
                  <a:moveTo>
                    <a:pt x="0" y="614"/>
                  </a:moveTo>
                  <a:lnTo>
                    <a:pt x="610" y="614"/>
                  </a:lnTo>
                  <a:lnTo>
                    <a:pt x="610" y="621"/>
                  </a:lnTo>
                  <a:lnTo>
                    <a:pt x="0" y="621"/>
                  </a:lnTo>
                  <a:lnTo>
                    <a:pt x="0" y="614"/>
                  </a:lnTo>
                  <a:close/>
                  <a:moveTo>
                    <a:pt x="0" y="621"/>
                  </a:moveTo>
                  <a:lnTo>
                    <a:pt x="608" y="621"/>
                  </a:lnTo>
                  <a:lnTo>
                    <a:pt x="608" y="625"/>
                  </a:lnTo>
                  <a:lnTo>
                    <a:pt x="0" y="625"/>
                  </a:lnTo>
                  <a:lnTo>
                    <a:pt x="0" y="621"/>
                  </a:lnTo>
                  <a:close/>
                  <a:moveTo>
                    <a:pt x="0" y="625"/>
                  </a:moveTo>
                  <a:lnTo>
                    <a:pt x="605" y="625"/>
                  </a:lnTo>
                  <a:lnTo>
                    <a:pt x="605" y="630"/>
                  </a:lnTo>
                  <a:lnTo>
                    <a:pt x="0" y="630"/>
                  </a:lnTo>
                  <a:lnTo>
                    <a:pt x="0" y="625"/>
                  </a:lnTo>
                  <a:close/>
                  <a:moveTo>
                    <a:pt x="0" y="630"/>
                  </a:moveTo>
                  <a:lnTo>
                    <a:pt x="603" y="630"/>
                  </a:lnTo>
                  <a:lnTo>
                    <a:pt x="603" y="634"/>
                  </a:lnTo>
                  <a:lnTo>
                    <a:pt x="0" y="634"/>
                  </a:lnTo>
                  <a:lnTo>
                    <a:pt x="0" y="630"/>
                  </a:lnTo>
                  <a:close/>
                  <a:moveTo>
                    <a:pt x="0" y="634"/>
                  </a:moveTo>
                  <a:lnTo>
                    <a:pt x="601" y="634"/>
                  </a:lnTo>
                  <a:lnTo>
                    <a:pt x="601" y="636"/>
                  </a:lnTo>
                  <a:lnTo>
                    <a:pt x="0" y="636"/>
                  </a:lnTo>
                  <a:lnTo>
                    <a:pt x="0" y="634"/>
                  </a:lnTo>
                  <a:close/>
                  <a:moveTo>
                    <a:pt x="0" y="636"/>
                  </a:moveTo>
                  <a:lnTo>
                    <a:pt x="599" y="636"/>
                  </a:lnTo>
                  <a:lnTo>
                    <a:pt x="599" y="641"/>
                  </a:lnTo>
                  <a:lnTo>
                    <a:pt x="0" y="641"/>
                  </a:lnTo>
                  <a:lnTo>
                    <a:pt x="0" y="636"/>
                  </a:lnTo>
                  <a:close/>
                  <a:moveTo>
                    <a:pt x="0" y="641"/>
                  </a:moveTo>
                  <a:lnTo>
                    <a:pt x="596" y="641"/>
                  </a:lnTo>
                  <a:lnTo>
                    <a:pt x="596" y="643"/>
                  </a:lnTo>
                  <a:lnTo>
                    <a:pt x="0" y="643"/>
                  </a:lnTo>
                  <a:lnTo>
                    <a:pt x="0" y="641"/>
                  </a:lnTo>
                  <a:close/>
                  <a:moveTo>
                    <a:pt x="0" y="643"/>
                  </a:moveTo>
                  <a:lnTo>
                    <a:pt x="594" y="643"/>
                  </a:lnTo>
                  <a:lnTo>
                    <a:pt x="594" y="647"/>
                  </a:lnTo>
                  <a:lnTo>
                    <a:pt x="0" y="647"/>
                  </a:lnTo>
                  <a:lnTo>
                    <a:pt x="0" y="643"/>
                  </a:lnTo>
                  <a:close/>
                  <a:moveTo>
                    <a:pt x="0" y="647"/>
                  </a:moveTo>
                  <a:lnTo>
                    <a:pt x="592" y="647"/>
                  </a:lnTo>
                  <a:lnTo>
                    <a:pt x="592" y="650"/>
                  </a:lnTo>
                  <a:lnTo>
                    <a:pt x="0" y="650"/>
                  </a:lnTo>
                  <a:lnTo>
                    <a:pt x="0" y="647"/>
                  </a:lnTo>
                  <a:close/>
                  <a:moveTo>
                    <a:pt x="0" y="650"/>
                  </a:moveTo>
                  <a:lnTo>
                    <a:pt x="590" y="650"/>
                  </a:lnTo>
                  <a:lnTo>
                    <a:pt x="590" y="654"/>
                  </a:lnTo>
                  <a:lnTo>
                    <a:pt x="0" y="654"/>
                  </a:lnTo>
                  <a:lnTo>
                    <a:pt x="0" y="650"/>
                  </a:lnTo>
                  <a:close/>
                  <a:moveTo>
                    <a:pt x="0" y="654"/>
                  </a:moveTo>
                  <a:lnTo>
                    <a:pt x="587" y="654"/>
                  </a:lnTo>
                  <a:lnTo>
                    <a:pt x="587" y="656"/>
                  </a:lnTo>
                  <a:lnTo>
                    <a:pt x="0" y="656"/>
                  </a:lnTo>
                  <a:lnTo>
                    <a:pt x="0" y="654"/>
                  </a:lnTo>
                  <a:close/>
                  <a:moveTo>
                    <a:pt x="0" y="656"/>
                  </a:moveTo>
                  <a:lnTo>
                    <a:pt x="585" y="656"/>
                  </a:lnTo>
                  <a:lnTo>
                    <a:pt x="585" y="661"/>
                  </a:lnTo>
                  <a:lnTo>
                    <a:pt x="0" y="661"/>
                  </a:lnTo>
                  <a:lnTo>
                    <a:pt x="0" y="656"/>
                  </a:lnTo>
                  <a:close/>
                  <a:moveTo>
                    <a:pt x="0" y="661"/>
                  </a:moveTo>
                  <a:lnTo>
                    <a:pt x="583" y="661"/>
                  </a:lnTo>
                  <a:lnTo>
                    <a:pt x="583" y="663"/>
                  </a:lnTo>
                  <a:lnTo>
                    <a:pt x="0" y="663"/>
                  </a:lnTo>
                  <a:lnTo>
                    <a:pt x="0" y="661"/>
                  </a:lnTo>
                  <a:close/>
                  <a:moveTo>
                    <a:pt x="0" y="663"/>
                  </a:moveTo>
                  <a:lnTo>
                    <a:pt x="581" y="663"/>
                  </a:lnTo>
                  <a:lnTo>
                    <a:pt x="581" y="665"/>
                  </a:lnTo>
                  <a:lnTo>
                    <a:pt x="0" y="665"/>
                  </a:lnTo>
                  <a:lnTo>
                    <a:pt x="0" y="663"/>
                  </a:lnTo>
                  <a:close/>
                  <a:moveTo>
                    <a:pt x="0" y="665"/>
                  </a:moveTo>
                  <a:lnTo>
                    <a:pt x="578" y="665"/>
                  </a:lnTo>
                  <a:lnTo>
                    <a:pt x="578" y="667"/>
                  </a:lnTo>
                  <a:lnTo>
                    <a:pt x="0" y="667"/>
                  </a:lnTo>
                  <a:lnTo>
                    <a:pt x="0" y="665"/>
                  </a:lnTo>
                  <a:close/>
                  <a:moveTo>
                    <a:pt x="0" y="667"/>
                  </a:moveTo>
                  <a:lnTo>
                    <a:pt x="576" y="667"/>
                  </a:lnTo>
                  <a:lnTo>
                    <a:pt x="576" y="670"/>
                  </a:lnTo>
                  <a:lnTo>
                    <a:pt x="0" y="670"/>
                  </a:lnTo>
                  <a:lnTo>
                    <a:pt x="0" y="667"/>
                  </a:lnTo>
                  <a:close/>
                  <a:moveTo>
                    <a:pt x="0" y="670"/>
                  </a:moveTo>
                  <a:lnTo>
                    <a:pt x="574" y="670"/>
                  </a:lnTo>
                  <a:lnTo>
                    <a:pt x="574" y="672"/>
                  </a:lnTo>
                  <a:lnTo>
                    <a:pt x="0" y="672"/>
                  </a:lnTo>
                  <a:lnTo>
                    <a:pt x="0" y="670"/>
                  </a:lnTo>
                  <a:close/>
                  <a:moveTo>
                    <a:pt x="0" y="672"/>
                  </a:moveTo>
                  <a:lnTo>
                    <a:pt x="572" y="672"/>
                  </a:lnTo>
                  <a:lnTo>
                    <a:pt x="572" y="676"/>
                  </a:lnTo>
                  <a:lnTo>
                    <a:pt x="0" y="676"/>
                  </a:lnTo>
                  <a:lnTo>
                    <a:pt x="0" y="672"/>
                  </a:lnTo>
                  <a:close/>
                  <a:moveTo>
                    <a:pt x="0" y="676"/>
                  </a:moveTo>
                  <a:lnTo>
                    <a:pt x="570" y="676"/>
                  </a:lnTo>
                  <a:lnTo>
                    <a:pt x="570" y="679"/>
                  </a:lnTo>
                  <a:lnTo>
                    <a:pt x="0" y="679"/>
                  </a:lnTo>
                  <a:lnTo>
                    <a:pt x="0" y="676"/>
                  </a:lnTo>
                  <a:close/>
                  <a:moveTo>
                    <a:pt x="0" y="679"/>
                  </a:moveTo>
                  <a:lnTo>
                    <a:pt x="567" y="679"/>
                  </a:lnTo>
                  <a:lnTo>
                    <a:pt x="567" y="681"/>
                  </a:lnTo>
                  <a:lnTo>
                    <a:pt x="0" y="681"/>
                  </a:lnTo>
                  <a:lnTo>
                    <a:pt x="0" y="679"/>
                  </a:lnTo>
                  <a:close/>
                  <a:moveTo>
                    <a:pt x="0" y="681"/>
                  </a:moveTo>
                  <a:lnTo>
                    <a:pt x="565" y="681"/>
                  </a:lnTo>
                  <a:lnTo>
                    <a:pt x="565" y="683"/>
                  </a:lnTo>
                  <a:lnTo>
                    <a:pt x="0" y="683"/>
                  </a:lnTo>
                  <a:lnTo>
                    <a:pt x="0" y="681"/>
                  </a:lnTo>
                  <a:close/>
                  <a:moveTo>
                    <a:pt x="0" y="683"/>
                  </a:moveTo>
                  <a:lnTo>
                    <a:pt x="563" y="683"/>
                  </a:lnTo>
                  <a:lnTo>
                    <a:pt x="563" y="685"/>
                  </a:lnTo>
                  <a:lnTo>
                    <a:pt x="0" y="685"/>
                  </a:lnTo>
                  <a:lnTo>
                    <a:pt x="0" y="683"/>
                  </a:lnTo>
                  <a:close/>
                  <a:moveTo>
                    <a:pt x="0" y="685"/>
                  </a:moveTo>
                  <a:lnTo>
                    <a:pt x="561" y="685"/>
                  </a:lnTo>
                  <a:lnTo>
                    <a:pt x="561" y="688"/>
                  </a:lnTo>
                  <a:lnTo>
                    <a:pt x="0" y="688"/>
                  </a:lnTo>
                  <a:lnTo>
                    <a:pt x="0" y="685"/>
                  </a:lnTo>
                  <a:close/>
                  <a:moveTo>
                    <a:pt x="0" y="688"/>
                  </a:moveTo>
                  <a:lnTo>
                    <a:pt x="558" y="688"/>
                  </a:lnTo>
                  <a:lnTo>
                    <a:pt x="558" y="690"/>
                  </a:lnTo>
                  <a:lnTo>
                    <a:pt x="0" y="690"/>
                  </a:lnTo>
                  <a:lnTo>
                    <a:pt x="0" y="688"/>
                  </a:lnTo>
                  <a:close/>
                  <a:moveTo>
                    <a:pt x="0" y="690"/>
                  </a:moveTo>
                  <a:lnTo>
                    <a:pt x="556" y="690"/>
                  </a:lnTo>
                  <a:lnTo>
                    <a:pt x="556" y="692"/>
                  </a:lnTo>
                  <a:lnTo>
                    <a:pt x="0" y="692"/>
                  </a:lnTo>
                  <a:lnTo>
                    <a:pt x="0" y="690"/>
                  </a:lnTo>
                  <a:close/>
                  <a:moveTo>
                    <a:pt x="0" y="692"/>
                  </a:moveTo>
                  <a:lnTo>
                    <a:pt x="554" y="692"/>
                  </a:lnTo>
                  <a:lnTo>
                    <a:pt x="554" y="694"/>
                  </a:lnTo>
                  <a:lnTo>
                    <a:pt x="0" y="694"/>
                  </a:lnTo>
                  <a:lnTo>
                    <a:pt x="0" y="692"/>
                  </a:lnTo>
                  <a:close/>
                  <a:moveTo>
                    <a:pt x="0" y="694"/>
                  </a:moveTo>
                  <a:lnTo>
                    <a:pt x="552" y="694"/>
                  </a:lnTo>
                  <a:lnTo>
                    <a:pt x="552" y="697"/>
                  </a:lnTo>
                  <a:lnTo>
                    <a:pt x="0" y="697"/>
                  </a:lnTo>
                  <a:lnTo>
                    <a:pt x="0" y="694"/>
                  </a:lnTo>
                  <a:close/>
                  <a:moveTo>
                    <a:pt x="0" y="697"/>
                  </a:moveTo>
                  <a:lnTo>
                    <a:pt x="547" y="697"/>
                  </a:lnTo>
                  <a:lnTo>
                    <a:pt x="547" y="699"/>
                  </a:lnTo>
                  <a:lnTo>
                    <a:pt x="0" y="699"/>
                  </a:lnTo>
                  <a:lnTo>
                    <a:pt x="0" y="697"/>
                  </a:lnTo>
                  <a:close/>
                  <a:moveTo>
                    <a:pt x="0" y="699"/>
                  </a:moveTo>
                  <a:lnTo>
                    <a:pt x="545" y="699"/>
                  </a:lnTo>
                  <a:lnTo>
                    <a:pt x="545" y="701"/>
                  </a:lnTo>
                  <a:lnTo>
                    <a:pt x="0" y="701"/>
                  </a:lnTo>
                  <a:lnTo>
                    <a:pt x="0" y="699"/>
                  </a:lnTo>
                  <a:close/>
                  <a:moveTo>
                    <a:pt x="0" y="701"/>
                  </a:moveTo>
                  <a:lnTo>
                    <a:pt x="543" y="701"/>
                  </a:lnTo>
                  <a:lnTo>
                    <a:pt x="543" y="703"/>
                  </a:lnTo>
                  <a:lnTo>
                    <a:pt x="0" y="703"/>
                  </a:lnTo>
                  <a:lnTo>
                    <a:pt x="0" y="701"/>
                  </a:lnTo>
                  <a:close/>
                  <a:moveTo>
                    <a:pt x="0" y="703"/>
                  </a:moveTo>
                  <a:lnTo>
                    <a:pt x="541" y="703"/>
                  </a:lnTo>
                  <a:lnTo>
                    <a:pt x="541" y="705"/>
                  </a:lnTo>
                  <a:lnTo>
                    <a:pt x="0" y="705"/>
                  </a:lnTo>
                  <a:lnTo>
                    <a:pt x="0" y="703"/>
                  </a:lnTo>
                  <a:close/>
                  <a:moveTo>
                    <a:pt x="0" y="705"/>
                  </a:moveTo>
                  <a:lnTo>
                    <a:pt x="536" y="705"/>
                  </a:lnTo>
                  <a:lnTo>
                    <a:pt x="536" y="708"/>
                  </a:lnTo>
                  <a:lnTo>
                    <a:pt x="0" y="708"/>
                  </a:lnTo>
                  <a:lnTo>
                    <a:pt x="0" y="705"/>
                  </a:lnTo>
                  <a:close/>
                  <a:moveTo>
                    <a:pt x="0" y="708"/>
                  </a:moveTo>
                  <a:lnTo>
                    <a:pt x="534" y="708"/>
                  </a:lnTo>
                  <a:lnTo>
                    <a:pt x="534" y="710"/>
                  </a:lnTo>
                  <a:lnTo>
                    <a:pt x="0" y="710"/>
                  </a:lnTo>
                  <a:lnTo>
                    <a:pt x="0" y="708"/>
                  </a:lnTo>
                  <a:close/>
                  <a:moveTo>
                    <a:pt x="0" y="710"/>
                  </a:moveTo>
                  <a:lnTo>
                    <a:pt x="532" y="710"/>
                  </a:lnTo>
                  <a:lnTo>
                    <a:pt x="532" y="712"/>
                  </a:lnTo>
                  <a:lnTo>
                    <a:pt x="0" y="712"/>
                  </a:lnTo>
                  <a:lnTo>
                    <a:pt x="0" y="710"/>
                  </a:lnTo>
                  <a:close/>
                  <a:moveTo>
                    <a:pt x="0" y="712"/>
                  </a:moveTo>
                  <a:lnTo>
                    <a:pt x="529" y="712"/>
                  </a:lnTo>
                  <a:lnTo>
                    <a:pt x="529" y="714"/>
                  </a:lnTo>
                  <a:lnTo>
                    <a:pt x="0" y="714"/>
                  </a:lnTo>
                  <a:lnTo>
                    <a:pt x="0" y="712"/>
                  </a:lnTo>
                  <a:close/>
                  <a:moveTo>
                    <a:pt x="0" y="714"/>
                  </a:moveTo>
                  <a:lnTo>
                    <a:pt x="525" y="714"/>
                  </a:lnTo>
                  <a:lnTo>
                    <a:pt x="525" y="717"/>
                  </a:lnTo>
                  <a:lnTo>
                    <a:pt x="0" y="717"/>
                  </a:lnTo>
                  <a:lnTo>
                    <a:pt x="0" y="714"/>
                  </a:lnTo>
                  <a:close/>
                  <a:moveTo>
                    <a:pt x="0" y="717"/>
                  </a:moveTo>
                  <a:lnTo>
                    <a:pt x="520" y="717"/>
                  </a:lnTo>
                  <a:lnTo>
                    <a:pt x="520" y="719"/>
                  </a:lnTo>
                  <a:lnTo>
                    <a:pt x="0" y="719"/>
                  </a:lnTo>
                  <a:lnTo>
                    <a:pt x="0" y="717"/>
                  </a:lnTo>
                  <a:close/>
                  <a:moveTo>
                    <a:pt x="0" y="719"/>
                  </a:moveTo>
                  <a:lnTo>
                    <a:pt x="516" y="719"/>
                  </a:lnTo>
                  <a:lnTo>
                    <a:pt x="516" y="721"/>
                  </a:lnTo>
                  <a:lnTo>
                    <a:pt x="0" y="721"/>
                  </a:lnTo>
                  <a:lnTo>
                    <a:pt x="0" y="719"/>
                  </a:lnTo>
                  <a:close/>
                  <a:moveTo>
                    <a:pt x="0" y="721"/>
                  </a:moveTo>
                  <a:lnTo>
                    <a:pt x="511" y="721"/>
                  </a:lnTo>
                  <a:lnTo>
                    <a:pt x="511" y="723"/>
                  </a:lnTo>
                  <a:lnTo>
                    <a:pt x="0" y="723"/>
                  </a:lnTo>
                  <a:lnTo>
                    <a:pt x="0" y="721"/>
                  </a:lnTo>
                  <a:close/>
                  <a:moveTo>
                    <a:pt x="0" y="723"/>
                  </a:moveTo>
                  <a:lnTo>
                    <a:pt x="507" y="723"/>
                  </a:lnTo>
                  <a:lnTo>
                    <a:pt x="507" y="726"/>
                  </a:lnTo>
                  <a:lnTo>
                    <a:pt x="0" y="726"/>
                  </a:lnTo>
                  <a:lnTo>
                    <a:pt x="0" y="723"/>
                  </a:lnTo>
                  <a:close/>
                  <a:moveTo>
                    <a:pt x="0" y="726"/>
                  </a:moveTo>
                  <a:lnTo>
                    <a:pt x="503" y="726"/>
                  </a:lnTo>
                  <a:lnTo>
                    <a:pt x="503" y="728"/>
                  </a:lnTo>
                  <a:lnTo>
                    <a:pt x="0" y="728"/>
                  </a:lnTo>
                  <a:lnTo>
                    <a:pt x="0" y="726"/>
                  </a:lnTo>
                  <a:close/>
                  <a:moveTo>
                    <a:pt x="0" y="728"/>
                  </a:moveTo>
                  <a:lnTo>
                    <a:pt x="498" y="728"/>
                  </a:lnTo>
                  <a:lnTo>
                    <a:pt x="498" y="730"/>
                  </a:lnTo>
                  <a:lnTo>
                    <a:pt x="0" y="730"/>
                  </a:lnTo>
                  <a:lnTo>
                    <a:pt x="0" y="728"/>
                  </a:lnTo>
                  <a:close/>
                  <a:moveTo>
                    <a:pt x="0" y="730"/>
                  </a:moveTo>
                  <a:lnTo>
                    <a:pt x="494" y="730"/>
                  </a:lnTo>
                  <a:lnTo>
                    <a:pt x="494" y="732"/>
                  </a:lnTo>
                  <a:lnTo>
                    <a:pt x="0" y="732"/>
                  </a:lnTo>
                  <a:lnTo>
                    <a:pt x="0" y="730"/>
                  </a:lnTo>
                  <a:close/>
                  <a:moveTo>
                    <a:pt x="0" y="732"/>
                  </a:moveTo>
                  <a:lnTo>
                    <a:pt x="489" y="732"/>
                  </a:lnTo>
                  <a:lnTo>
                    <a:pt x="489" y="734"/>
                  </a:lnTo>
                  <a:lnTo>
                    <a:pt x="0" y="734"/>
                  </a:lnTo>
                  <a:lnTo>
                    <a:pt x="0" y="732"/>
                  </a:lnTo>
                  <a:close/>
                  <a:moveTo>
                    <a:pt x="0" y="734"/>
                  </a:moveTo>
                  <a:lnTo>
                    <a:pt x="485" y="734"/>
                  </a:lnTo>
                  <a:lnTo>
                    <a:pt x="485" y="737"/>
                  </a:lnTo>
                  <a:lnTo>
                    <a:pt x="0" y="737"/>
                  </a:lnTo>
                  <a:lnTo>
                    <a:pt x="0" y="734"/>
                  </a:lnTo>
                  <a:close/>
                  <a:moveTo>
                    <a:pt x="0" y="737"/>
                  </a:moveTo>
                  <a:lnTo>
                    <a:pt x="487" y="737"/>
                  </a:lnTo>
                  <a:lnTo>
                    <a:pt x="487" y="741"/>
                  </a:lnTo>
                  <a:lnTo>
                    <a:pt x="0" y="741"/>
                  </a:lnTo>
                  <a:lnTo>
                    <a:pt x="0" y="737"/>
                  </a:lnTo>
                  <a:close/>
                  <a:moveTo>
                    <a:pt x="0" y="741"/>
                  </a:moveTo>
                  <a:lnTo>
                    <a:pt x="489" y="741"/>
                  </a:lnTo>
                  <a:lnTo>
                    <a:pt x="489" y="748"/>
                  </a:lnTo>
                  <a:lnTo>
                    <a:pt x="0" y="748"/>
                  </a:lnTo>
                  <a:lnTo>
                    <a:pt x="0" y="741"/>
                  </a:lnTo>
                  <a:close/>
                  <a:moveTo>
                    <a:pt x="0" y="748"/>
                  </a:moveTo>
                  <a:lnTo>
                    <a:pt x="491" y="748"/>
                  </a:lnTo>
                  <a:lnTo>
                    <a:pt x="491" y="752"/>
                  </a:lnTo>
                  <a:lnTo>
                    <a:pt x="0" y="752"/>
                  </a:lnTo>
                  <a:lnTo>
                    <a:pt x="0" y="748"/>
                  </a:lnTo>
                  <a:close/>
                  <a:moveTo>
                    <a:pt x="0" y="752"/>
                  </a:moveTo>
                  <a:lnTo>
                    <a:pt x="139" y="752"/>
                  </a:lnTo>
                  <a:lnTo>
                    <a:pt x="139" y="755"/>
                  </a:lnTo>
                  <a:lnTo>
                    <a:pt x="0" y="755"/>
                  </a:lnTo>
                  <a:lnTo>
                    <a:pt x="0" y="752"/>
                  </a:lnTo>
                  <a:close/>
                  <a:moveTo>
                    <a:pt x="342" y="752"/>
                  </a:moveTo>
                  <a:lnTo>
                    <a:pt x="494" y="752"/>
                  </a:lnTo>
                  <a:lnTo>
                    <a:pt x="494" y="755"/>
                  </a:lnTo>
                  <a:lnTo>
                    <a:pt x="342" y="755"/>
                  </a:lnTo>
                  <a:lnTo>
                    <a:pt x="342" y="752"/>
                  </a:lnTo>
                  <a:close/>
                  <a:moveTo>
                    <a:pt x="0" y="755"/>
                  </a:moveTo>
                  <a:lnTo>
                    <a:pt x="139" y="755"/>
                  </a:lnTo>
                  <a:lnTo>
                    <a:pt x="139" y="759"/>
                  </a:lnTo>
                  <a:lnTo>
                    <a:pt x="0" y="759"/>
                  </a:lnTo>
                  <a:lnTo>
                    <a:pt x="0" y="755"/>
                  </a:lnTo>
                  <a:close/>
                  <a:moveTo>
                    <a:pt x="344" y="755"/>
                  </a:moveTo>
                  <a:lnTo>
                    <a:pt x="494" y="755"/>
                  </a:lnTo>
                  <a:lnTo>
                    <a:pt x="494" y="759"/>
                  </a:lnTo>
                  <a:lnTo>
                    <a:pt x="344" y="759"/>
                  </a:lnTo>
                  <a:lnTo>
                    <a:pt x="344" y="755"/>
                  </a:lnTo>
                  <a:close/>
                  <a:moveTo>
                    <a:pt x="0" y="759"/>
                  </a:moveTo>
                  <a:lnTo>
                    <a:pt x="139" y="759"/>
                  </a:lnTo>
                  <a:lnTo>
                    <a:pt x="139" y="766"/>
                  </a:lnTo>
                  <a:lnTo>
                    <a:pt x="0" y="766"/>
                  </a:lnTo>
                  <a:lnTo>
                    <a:pt x="0" y="759"/>
                  </a:lnTo>
                  <a:close/>
                  <a:moveTo>
                    <a:pt x="346" y="759"/>
                  </a:moveTo>
                  <a:lnTo>
                    <a:pt x="496" y="759"/>
                  </a:lnTo>
                  <a:lnTo>
                    <a:pt x="496" y="766"/>
                  </a:lnTo>
                  <a:lnTo>
                    <a:pt x="346" y="766"/>
                  </a:lnTo>
                  <a:lnTo>
                    <a:pt x="346" y="759"/>
                  </a:lnTo>
                  <a:close/>
                  <a:moveTo>
                    <a:pt x="0" y="766"/>
                  </a:moveTo>
                  <a:lnTo>
                    <a:pt x="139" y="766"/>
                  </a:lnTo>
                  <a:lnTo>
                    <a:pt x="139" y="770"/>
                  </a:lnTo>
                  <a:lnTo>
                    <a:pt x="0" y="770"/>
                  </a:lnTo>
                  <a:lnTo>
                    <a:pt x="0" y="766"/>
                  </a:lnTo>
                  <a:close/>
                  <a:moveTo>
                    <a:pt x="348" y="766"/>
                  </a:moveTo>
                  <a:lnTo>
                    <a:pt x="498" y="766"/>
                  </a:lnTo>
                  <a:lnTo>
                    <a:pt x="498" y="770"/>
                  </a:lnTo>
                  <a:lnTo>
                    <a:pt x="348" y="770"/>
                  </a:lnTo>
                  <a:lnTo>
                    <a:pt x="348" y="766"/>
                  </a:lnTo>
                  <a:close/>
                  <a:moveTo>
                    <a:pt x="0" y="770"/>
                  </a:moveTo>
                  <a:lnTo>
                    <a:pt x="139" y="770"/>
                  </a:lnTo>
                  <a:lnTo>
                    <a:pt x="139" y="772"/>
                  </a:lnTo>
                  <a:lnTo>
                    <a:pt x="0" y="772"/>
                  </a:lnTo>
                  <a:lnTo>
                    <a:pt x="0" y="770"/>
                  </a:lnTo>
                  <a:close/>
                  <a:moveTo>
                    <a:pt x="348" y="770"/>
                  </a:moveTo>
                  <a:lnTo>
                    <a:pt x="500" y="770"/>
                  </a:lnTo>
                  <a:lnTo>
                    <a:pt x="500" y="772"/>
                  </a:lnTo>
                  <a:lnTo>
                    <a:pt x="348" y="772"/>
                  </a:lnTo>
                  <a:lnTo>
                    <a:pt x="348" y="770"/>
                  </a:lnTo>
                  <a:close/>
                  <a:moveTo>
                    <a:pt x="0" y="772"/>
                  </a:moveTo>
                  <a:lnTo>
                    <a:pt x="139" y="772"/>
                  </a:lnTo>
                  <a:lnTo>
                    <a:pt x="139" y="777"/>
                  </a:lnTo>
                  <a:lnTo>
                    <a:pt x="0" y="777"/>
                  </a:lnTo>
                  <a:lnTo>
                    <a:pt x="0" y="772"/>
                  </a:lnTo>
                  <a:close/>
                  <a:moveTo>
                    <a:pt x="351" y="772"/>
                  </a:moveTo>
                  <a:lnTo>
                    <a:pt x="500" y="772"/>
                  </a:lnTo>
                  <a:lnTo>
                    <a:pt x="500" y="777"/>
                  </a:lnTo>
                  <a:lnTo>
                    <a:pt x="351" y="777"/>
                  </a:lnTo>
                  <a:lnTo>
                    <a:pt x="351" y="772"/>
                  </a:lnTo>
                  <a:close/>
                  <a:moveTo>
                    <a:pt x="0" y="777"/>
                  </a:moveTo>
                  <a:lnTo>
                    <a:pt x="139" y="777"/>
                  </a:lnTo>
                  <a:lnTo>
                    <a:pt x="139" y="784"/>
                  </a:lnTo>
                  <a:lnTo>
                    <a:pt x="0" y="784"/>
                  </a:lnTo>
                  <a:lnTo>
                    <a:pt x="0" y="777"/>
                  </a:lnTo>
                  <a:close/>
                  <a:moveTo>
                    <a:pt x="353" y="777"/>
                  </a:moveTo>
                  <a:lnTo>
                    <a:pt x="503" y="777"/>
                  </a:lnTo>
                  <a:lnTo>
                    <a:pt x="503" y="784"/>
                  </a:lnTo>
                  <a:lnTo>
                    <a:pt x="353" y="784"/>
                  </a:lnTo>
                  <a:lnTo>
                    <a:pt x="353" y="777"/>
                  </a:lnTo>
                  <a:close/>
                  <a:moveTo>
                    <a:pt x="0" y="784"/>
                  </a:moveTo>
                  <a:lnTo>
                    <a:pt x="139" y="784"/>
                  </a:lnTo>
                  <a:lnTo>
                    <a:pt x="139" y="788"/>
                  </a:lnTo>
                  <a:lnTo>
                    <a:pt x="0" y="788"/>
                  </a:lnTo>
                  <a:lnTo>
                    <a:pt x="0" y="784"/>
                  </a:lnTo>
                  <a:close/>
                  <a:moveTo>
                    <a:pt x="355" y="784"/>
                  </a:moveTo>
                  <a:lnTo>
                    <a:pt x="505" y="784"/>
                  </a:lnTo>
                  <a:lnTo>
                    <a:pt x="505" y="788"/>
                  </a:lnTo>
                  <a:lnTo>
                    <a:pt x="355" y="788"/>
                  </a:lnTo>
                  <a:lnTo>
                    <a:pt x="355" y="784"/>
                  </a:lnTo>
                  <a:close/>
                  <a:moveTo>
                    <a:pt x="0" y="788"/>
                  </a:moveTo>
                  <a:lnTo>
                    <a:pt x="139" y="788"/>
                  </a:lnTo>
                  <a:lnTo>
                    <a:pt x="139" y="790"/>
                  </a:lnTo>
                  <a:lnTo>
                    <a:pt x="0" y="790"/>
                  </a:lnTo>
                  <a:lnTo>
                    <a:pt x="0" y="788"/>
                  </a:lnTo>
                  <a:close/>
                  <a:moveTo>
                    <a:pt x="355" y="788"/>
                  </a:moveTo>
                  <a:lnTo>
                    <a:pt x="507" y="788"/>
                  </a:lnTo>
                  <a:lnTo>
                    <a:pt x="507" y="790"/>
                  </a:lnTo>
                  <a:lnTo>
                    <a:pt x="355" y="790"/>
                  </a:lnTo>
                  <a:lnTo>
                    <a:pt x="355" y="788"/>
                  </a:lnTo>
                  <a:close/>
                  <a:moveTo>
                    <a:pt x="0" y="790"/>
                  </a:moveTo>
                  <a:lnTo>
                    <a:pt x="139" y="790"/>
                  </a:lnTo>
                  <a:lnTo>
                    <a:pt x="139" y="795"/>
                  </a:lnTo>
                  <a:lnTo>
                    <a:pt x="0" y="795"/>
                  </a:lnTo>
                  <a:lnTo>
                    <a:pt x="0" y="790"/>
                  </a:lnTo>
                  <a:close/>
                  <a:moveTo>
                    <a:pt x="357" y="790"/>
                  </a:moveTo>
                  <a:lnTo>
                    <a:pt x="507" y="790"/>
                  </a:lnTo>
                  <a:lnTo>
                    <a:pt x="507" y="795"/>
                  </a:lnTo>
                  <a:lnTo>
                    <a:pt x="357" y="795"/>
                  </a:lnTo>
                  <a:lnTo>
                    <a:pt x="357" y="790"/>
                  </a:lnTo>
                  <a:close/>
                  <a:moveTo>
                    <a:pt x="0" y="795"/>
                  </a:moveTo>
                  <a:lnTo>
                    <a:pt x="139" y="795"/>
                  </a:lnTo>
                  <a:lnTo>
                    <a:pt x="139" y="801"/>
                  </a:lnTo>
                  <a:lnTo>
                    <a:pt x="0" y="801"/>
                  </a:lnTo>
                  <a:lnTo>
                    <a:pt x="0" y="795"/>
                  </a:lnTo>
                  <a:close/>
                  <a:moveTo>
                    <a:pt x="360" y="795"/>
                  </a:moveTo>
                  <a:lnTo>
                    <a:pt x="509" y="795"/>
                  </a:lnTo>
                  <a:lnTo>
                    <a:pt x="509" y="801"/>
                  </a:lnTo>
                  <a:lnTo>
                    <a:pt x="360" y="801"/>
                  </a:lnTo>
                  <a:lnTo>
                    <a:pt x="360" y="795"/>
                  </a:lnTo>
                  <a:close/>
                  <a:moveTo>
                    <a:pt x="0" y="801"/>
                  </a:moveTo>
                  <a:lnTo>
                    <a:pt x="139" y="801"/>
                  </a:lnTo>
                  <a:lnTo>
                    <a:pt x="139" y="806"/>
                  </a:lnTo>
                  <a:lnTo>
                    <a:pt x="0" y="806"/>
                  </a:lnTo>
                  <a:lnTo>
                    <a:pt x="0" y="801"/>
                  </a:lnTo>
                  <a:close/>
                  <a:moveTo>
                    <a:pt x="362" y="801"/>
                  </a:moveTo>
                  <a:lnTo>
                    <a:pt x="511" y="801"/>
                  </a:lnTo>
                  <a:lnTo>
                    <a:pt x="511" y="806"/>
                  </a:lnTo>
                  <a:lnTo>
                    <a:pt x="362" y="806"/>
                  </a:lnTo>
                  <a:lnTo>
                    <a:pt x="362" y="801"/>
                  </a:lnTo>
                  <a:close/>
                  <a:moveTo>
                    <a:pt x="0" y="806"/>
                  </a:moveTo>
                  <a:lnTo>
                    <a:pt x="139" y="806"/>
                  </a:lnTo>
                  <a:lnTo>
                    <a:pt x="139" y="808"/>
                  </a:lnTo>
                  <a:lnTo>
                    <a:pt x="0" y="808"/>
                  </a:lnTo>
                  <a:lnTo>
                    <a:pt x="0" y="806"/>
                  </a:lnTo>
                  <a:close/>
                  <a:moveTo>
                    <a:pt x="362" y="806"/>
                  </a:moveTo>
                  <a:lnTo>
                    <a:pt x="514" y="806"/>
                  </a:lnTo>
                  <a:lnTo>
                    <a:pt x="514" y="808"/>
                  </a:lnTo>
                  <a:lnTo>
                    <a:pt x="362" y="808"/>
                  </a:lnTo>
                  <a:lnTo>
                    <a:pt x="362" y="806"/>
                  </a:lnTo>
                  <a:close/>
                  <a:moveTo>
                    <a:pt x="0" y="808"/>
                  </a:moveTo>
                  <a:lnTo>
                    <a:pt x="139" y="808"/>
                  </a:lnTo>
                  <a:lnTo>
                    <a:pt x="139" y="813"/>
                  </a:lnTo>
                  <a:lnTo>
                    <a:pt x="0" y="813"/>
                  </a:lnTo>
                  <a:lnTo>
                    <a:pt x="0" y="808"/>
                  </a:lnTo>
                  <a:close/>
                  <a:moveTo>
                    <a:pt x="364" y="808"/>
                  </a:moveTo>
                  <a:lnTo>
                    <a:pt x="514" y="808"/>
                  </a:lnTo>
                  <a:lnTo>
                    <a:pt x="514" y="813"/>
                  </a:lnTo>
                  <a:lnTo>
                    <a:pt x="364" y="813"/>
                  </a:lnTo>
                  <a:lnTo>
                    <a:pt x="364" y="808"/>
                  </a:lnTo>
                  <a:close/>
                  <a:moveTo>
                    <a:pt x="0" y="813"/>
                  </a:moveTo>
                  <a:lnTo>
                    <a:pt x="139" y="813"/>
                  </a:lnTo>
                  <a:lnTo>
                    <a:pt x="139" y="819"/>
                  </a:lnTo>
                  <a:lnTo>
                    <a:pt x="0" y="819"/>
                  </a:lnTo>
                  <a:lnTo>
                    <a:pt x="0" y="813"/>
                  </a:lnTo>
                  <a:close/>
                  <a:moveTo>
                    <a:pt x="366" y="813"/>
                  </a:moveTo>
                  <a:lnTo>
                    <a:pt x="516" y="813"/>
                  </a:lnTo>
                  <a:lnTo>
                    <a:pt x="516" y="819"/>
                  </a:lnTo>
                  <a:lnTo>
                    <a:pt x="366" y="819"/>
                  </a:lnTo>
                  <a:lnTo>
                    <a:pt x="366" y="813"/>
                  </a:lnTo>
                  <a:close/>
                  <a:moveTo>
                    <a:pt x="0" y="819"/>
                  </a:moveTo>
                  <a:lnTo>
                    <a:pt x="139" y="819"/>
                  </a:lnTo>
                  <a:lnTo>
                    <a:pt x="139" y="824"/>
                  </a:lnTo>
                  <a:lnTo>
                    <a:pt x="0" y="824"/>
                  </a:lnTo>
                  <a:lnTo>
                    <a:pt x="0" y="819"/>
                  </a:lnTo>
                  <a:close/>
                  <a:moveTo>
                    <a:pt x="369" y="819"/>
                  </a:moveTo>
                  <a:lnTo>
                    <a:pt x="518" y="819"/>
                  </a:lnTo>
                  <a:lnTo>
                    <a:pt x="518" y="824"/>
                  </a:lnTo>
                  <a:lnTo>
                    <a:pt x="369" y="824"/>
                  </a:lnTo>
                  <a:lnTo>
                    <a:pt x="369" y="819"/>
                  </a:lnTo>
                  <a:close/>
                  <a:moveTo>
                    <a:pt x="0" y="824"/>
                  </a:moveTo>
                  <a:lnTo>
                    <a:pt x="139" y="824"/>
                  </a:lnTo>
                  <a:lnTo>
                    <a:pt x="139" y="826"/>
                  </a:lnTo>
                  <a:lnTo>
                    <a:pt x="0" y="826"/>
                  </a:lnTo>
                  <a:lnTo>
                    <a:pt x="0" y="824"/>
                  </a:lnTo>
                  <a:close/>
                  <a:moveTo>
                    <a:pt x="369" y="824"/>
                  </a:moveTo>
                  <a:lnTo>
                    <a:pt x="520" y="824"/>
                  </a:lnTo>
                  <a:lnTo>
                    <a:pt x="520" y="826"/>
                  </a:lnTo>
                  <a:lnTo>
                    <a:pt x="369" y="826"/>
                  </a:lnTo>
                  <a:lnTo>
                    <a:pt x="369" y="824"/>
                  </a:lnTo>
                  <a:close/>
                  <a:moveTo>
                    <a:pt x="0" y="826"/>
                  </a:moveTo>
                  <a:lnTo>
                    <a:pt x="139" y="826"/>
                  </a:lnTo>
                  <a:lnTo>
                    <a:pt x="139" y="831"/>
                  </a:lnTo>
                  <a:lnTo>
                    <a:pt x="0" y="831"/>
                  </a:lnTo>
                  <a:lnTo>
                    <a:pt x="0" y="826"/>
                  </a:lnTo>
                  <a:close/>
                  <a:moveTo>
                    <a:pt x="371" y="826"/>
                  </a:moveTo>
                  <a:lnTo>
                    <a:pt x="520" y="826"/>
                  </a:lnTo>
                  <a:lnTo>
                    <a:pt x="520" y="831"/>
                  </a:lnTo>
                  <a:lnTo>
                    <a:pt x="371" y="831"/>
                  </a:lnTo>
                  <a:lnTo>
                    <a:pt x="371" y="826"/>
                  </a:lnTo>
                  <a:close/>
                  <a:moveTo>
                    <a:pt x="0" y="831"/>
                  </a:moveTo>
                  <a:lnTo>
                    <a:pt x="139" y="831"/>
                  </a:lnTo>
                  <a:lnTo>
                    <a:pt x="139" y="835"/>
                  </a:lnTo>
                  <a:lnTo>
                    <a:pt x="0" y="835"/>
                  </a:lnTo>
                  <a:lnTo>
                    <a:pt x="0" y="831"/>
                  </a:lnTo>
                  <a:close/>
                  <a:moveTo>
                    <a:pt x="373" y="831"/>
                  </a:moveTo>
                  <a:lnTo>
                    <a:pt x="523" y="831"/>
                  </a:lnTo>
                  <a:lnTo>
                    <a:pt x="523" y="835"/>
                  </a:lnTo>
                  <a:lnTo>
                    <a:pt x="373" y="835"/>
                  </a:lnTo>
                  <a:lnTo>
                    <a:pt x="373" y="831"/>
                  </a:lnTo>
                  <a:close/>
                  <a:moveTo>
                    <a:pt x="0" y="835"/>
                  </a:moveTo>
                  <a:lnTo>
                    <a:pt x="139" y="835"/>
                  </a:lnTo>
                  <a:lnTo>
                    <a:pt x="139" y="837"/>
                  </a:lnTo>
                  <a:lnTo>
                    <a:pt x="0" y="837"/>
                  </a:lnTo>
                  <a:lnTo>
                    <a:pt x="0" y="835"/>
                  </a:lnTo>
                  <a:close/>
                  <a:moveTo>
                    <a:pt x="373" y="835"/>
                  </a:moveTo>
                  <a:lnTo>
                    <a:pt x="525" y="835"/>
                  </a:lnTo>
                  <a:lnTo>
                    <a:pt x="525" y="837"/>
                  </a:lnTo>
                  <a:lnTo>
                    <a:pt x="373" y="837"/>
                  </a:lnTo>
                  <a:lnTo>
                    <a:pt x="373" y="835"/>
                  </a:lnTo>
                  <a:close/>
                  <a:moveTo>
                    <a:pt x="0" y="837"/>
                  </a:moveTo>
                  <a:lnTo>
                    <a:pt x="139" y="837"/>
                  </a:lnTo>
                  <a:lnTo>
                    <a:pt x="139" y="842"/>
                  </a:lnTo>
                  <a:lnTo>
                    <a:pt x="0" y="842"/>
                  </a:lnTo>
                  <a:lnTo>
                    <a:pt x="0" y="837"/>
                  </a:lnTo>
                  <a:close/>
                  <a:moveTo>
                    <a:pt x="375" y="837"/>
                  </a:moveTo>
                  <a:lnTo>
                    <a:pt x="525" y="837"/>
                  </a:lnTo>
                  <a:lnTo>
                    <a:pt x="525" y="842"/>
                  </a:lnTo>
                  <a:lnTo>
                    <a:pt x="375" y="842"/>
                  </a:lnTo>
                  <a:lnTo>
                    <a:pt x="375" y="837"/>
                  </a:lnTo>
                  <a:close/>
                  <a:moveTo>
                    <a:pt x="0" y="842"/>
                  </a:moveTo>
                  <a:lnTo>
                    <a:pt x="139" y="842"/>
                  </a:lnTo>
                  <a:lnTo>
                    <a:pt x="139" y="844"/>
                  </a:lnTo>
                  <a:lnTo>
                    <a:pt x="0" y="844"/>
                  </a:lnTo>
                  <a:lnTo>
                    <a:pt x="0" y="842"/>
                  </a:lnTo>
                  <a:close/>
                  <a:moveTo>
                    <a:pt x="375" y="842"/>
                  </a:moveTo>
                  <a:lnTo>
                    <a:pt x="527" y="842"/>
                  </a:lnTo>
                  <a:lnTo>
                    <a:pt x="527" y="844"/>
                  </a:lnTo>
                  <a:lnTo>
                    <a:pt x="375" y="844"/>
                  </a:lnTo>
                  <a:lnTo>
                    <a:pt x="375" y="842"/>
                  </a:lnTo>
                  <a:close/>
                  <a:moveTo>
                    <a:pt x="0" y="844"/>
                  </a:moveTo>
                  <a:lnTo>
                    <a:pt x="139" y="844"/>
                  </a:lnTo>
                  <a:lnTo>
                    <a:pt x="139" y="848"/>
                  </a:lnTo>
                  <a:lnTo>
                    <a:pt x="0" y="848"/>
                  </a:lnTo>
                  <a:lnTo>
                    <a:pt x="0" y="844"/>
                  </a:lnTo>
                  <a:close/>
                  <a:moveTo>
                    <a:pt x="378" y="844"/>
                  </a:moveTo>
                  <a:lnTo>
                    <a:pt x="527" y="844"/>
                  </a:lnTo>
                  <a:lnTo>
                    <a:pt x="527" y="848"/>
                  </a:lnTo>
                  <a:lnTo>
                    <a:pt x="378" y="848"/>
                  </a:lnTo>
                  <a:lnTo>
                    <a:pt x="378" y="844"/>
                  </a:lnTo>
                  <a:close/>
                  <a:moveTo>
                    <a:pt x="0" y="848"/>
                  </a:moveTo>
                  <a:lnTo>
                    <a:pt x="139" y="848"/>
                  </a:lnTo>
                  <a:lnTo>
                    <a:pt x="139" y="853"/>
                  </a:lnTo>
                  <a:lnTo>
                    <a:pt x="0" y="853"/>
                  </a:lnTo>
                  <a:lnTo>
                    <a:pt x="0" y="848"/>
                  </a:lnTo>
                  <a:close/>
                  <a:moveTo>
                    <a:pt x="380" y="848"/>
                  </a:moveTo>
                  <a:lnTo>
                    <a:pt x="529" y="848"/>
                  </a:lnTo>
                  <a:lnTo>
                    <a:pt x="529" y="853"/>
                  </a:lnTo>
                  <a:lnTo>
                    <a:pt x="380" y="853"/>
                  </a:lnTo>
                  <a:lnTo>
                    <a:pt x="380" y="848"/>
                  </a:lnTo>
                  <a:close/>
                  <a:moveTo>
                    <a:pt x="0" y="853"/>
                  </a:moveTo>
                  <a:lnTo>
                    <a:pt x="139" y="853"/>
                  </a:lnTo>
                  <a:lnTo>
                    <a:pt x="139" y="855"/>
                  </a:lnTo>
                  <a:lnTo>
                    <a:pt x="0" y="855"/>
                  </a:lnTo>
                  <a:lnTo>
                    <a:pt x="0" y="853"/>
                  </a:lnTo>
                  <a:close/>
                  <a:moveTo>
                    <a:pt x="380" y="853"/>
                  </a:moveTo>
                  <a:lnTo>
                    <a:pt x="532" y="853"/>
                  </a:lnTo>
                  <a:lnTo>
                    <a:pt x="532" y="855"/>
                  </a:lnTo>
                  <a:lnTo>
                    <a:pt x="380" y="855"/>
                  </a:lnTo>
                  <a:lnTo>
                    <a:pt x="380" y="853"/>
                  </a:lnTo>
                  <a:close/>
                  <a:moveTo>
                    <a:pt x="0" y="855"/>
                  </a:moveTo>
                  <a:lnTo>
                    <a:pt x="139" y="855"/>
                  </a:lnTo>
                  <a:lnTo>
                    <a:pt x="139" y="860"/>
                  </a:lnTo>
                  <a:lnTo>
                    <a:pt x="0" y="860"/>
                  </a:lnTo>
                  <a:lnTo>
                    <a:pt x="0" y="855"/>
                  </a:lnTo>
                  <a:close/>
                  <a:moveTo>
                    <a:pt x="382" y="855"/>
                  </a:moveTo>
                  <a:lnTo>
                    <a:pt x="532" y="855"/>
                  </a:lnTo>
                  <a:lnTo>
                    <a:pt x="532" y="860"/>
                  </a:lnTo>
                  <a:lnTo>
                    <a:pt x="382" y="860"/>
                  </a:lnTo>
                  <a:lnTo>
                    <a:pt x="382" y="855"/>
                  </a:lnTo>
                  <a:close/>
                  <a:moveTo>
                    <a:pt x="0" y="860"/>
                  </a:moveTo>
                  <a:lnTo>
                    <a:pt x="139" y="860"/>
                  </a:lnTo>
                  <a:lnTo>
                    <a:pt x="139" y="862"/>
                  </a:lnTo>
                  <a:lnTo>
                    <a:pt x="0" y="862"/>
                  </a:lnTo>
                  <a:lnTo>
                    <a:pt x="0" y="860"/>
                  </a:lnTo>
                  <a:close/>
                  <a:moveTo>
                    <a:pt x="382" y="860"/>
                  </a:moveTo>
                  <a:lnTo>
                    <a:pt x="534" y="860"/>
                  </a:lnTo>
                  <a:lnTo>
                    <a:pt x="534" y="862"/>
                  </a:lnTo>
                  <a:lnTo>
                    <a:pt x="382" y="862"/>
                  </a:lnTo>
                  <a:lnTo>
                    <a:pt x="382" y="860"/>
                  </a:lnTo>
                  <a:close/>
                  <a:moveTo>
                    <a:pt x="0" y="862"/>
                  </a:moveTo>
                  <a:lnTo>
                    <a:pt x="139" y="862"/>
                  </a:lnTo>
                  <a:lnTo>
                    <a:pt x="139" y="866"/>
                  </a:lnTo>
                  <a:lnTo>
                    <a:pt x="0" y="866"/>
                  </a:lnTo>
                  <a:lnTo>
                    <a:pt x="0" y="862"/>
                  </a:lnTo>
                  <a:close/>
                  <a:moveTo>
                    <a:pt x="384" y="862"/>
                  </a:moveTo>
                  <a:lnTo>
                    <a:pt x="534" y="862"/>
                  </a:lnTo>
                  <a:lnTo>
                    <a:pt x="534" y="866"/>
                  </a:lnTo>
                  <a:lnTo>
                    <a:pt x="384" y="866"/>
                  </a:lnTo>
                  <a:lnTo>
                    <a:pt x="384" y="862"/>
                  </a:lnTo>
                  <a:close/>
                  <a:moveTo>
                    <a:pt x="0" y="866"/>
                  </a:moveTo>
                  <a:lnTo>
                    <a:pt x="139" y="866"/>
                  </a:lnTo>
                  <a:lnTo>
                    <a:pt x="139" y="871"/>
                  </a:lnTo>
                  <a:lnTo>
                    <a:pt x="0" y="871"/>
                  </a:lnTo>
                  <a:lnTo>
                    <a:pt x="0" y="866"/>
                  </a:lnTo>
                  <a:close/>
                  <a:moveTo>
                    <a:pt x="386" y="866"/>
                  </a:moveTo>
                  <a:lnTo>
                    <a:pt x="536" y="866"/>
                  </a:lnTo>
                  <a:lnTo>
                    <a:pt x="536" y="871"/>
                  </a:lnTo>
                  <a:lnTo>
                    <a:pt x="386" y="871"/>
                  </a:lnTo>
                  <a:lnTo>
                    <a:pt x="386" y="866"/>
                  </a:lnTo>
                  <a:close/>
                  <a:moveTo>
                    <a:pt x="0" y="871"/>
                  </a:moveTo>
                  <a:lnTo>
                    <a:pt x="139" y="871"/>
                  </a:lnTo>
                  <a:lnTo>
                    <a:pt x="139" y="873"/>
                  </a:lnTo>
                  <a:lnTo>
                    <a:pt x="0" y="873"/>
                  </a:lnTo>
                  <a:lnTo>
                    <a:pt x="0" y="871"/>
                  </a:lnTo>
                  <a:close/>
                  <a:moveTo>
                    <a:pt x="386" y="871"/>
                  </a:moveTo>
                  <a:lnTo>
                    <a:pt x="538" y="871"/>
                  </a:lnTo>
                  <a:lnTo>
                    <a:pt x="538" y="873"/>
                  </a:lnTo>
                  <a:lnTo>
                    <a:pt x="386" y="873"/>
                  </a:lnTo>
                  <a:lnTo>
                    <a:pt x="386" y="871"/>
                  </a:lnTo>
                  <a:close/>
                  <a:moveTo>
                    <a:pt x="0" y="873"/>
                  </a:moveTo>
                  <a:lnTo>
                    <a:pt x="139" y="873"/>
                  </a:lnTo>
                  <a:lnTo>
                    <a:pt x="139" y="877"/>
                  </a:lnTo>
                  <a:lnTo>
                    <a:pt x="0" y="877"/>
                  </a:lnTo>
                  <a:lnTo>
                    <a:pt x="0" y="873"/>
                  </a:lnTo>
                  <a:close/>
                  <a:moveTo>
                    <a:pt x="389" y="873"/>
                  </a:moveTo>
                  <a:lnTo>
                    <a:pt x="538" y="873"/>
                  </a:lnTo>
                  <a:lnTo>
                    <a:pt x="538" y="877"/>
                  </a:lnTo>
                  <a:lnTo>
                    <a:pt x="389" y="877"/>
                  </a:lnTo>
                  <a:lnTo>
                    <a:pt x="389" y="873"/>
                  </a:lnTo>
                  <a:close/>
                  <a:moveTo>
                    <a:pt x="0" y="877"/>
                  </a:moveTo>
                  <a:lnTo>
                    <a:pt x="139" y="877"/>
                  </a:lnTo>
                  <a:lnTo>
                    <a:pt x="139" y="880"/>
                  </a:lnTo>
                  <a:lnTo>
                    <a:pt x="0" y="880"/>
                  </a:lnTo>
                  <a:lnTo>
                    <a:pt x="0" y="877"/>
                  </a:lnTo>
                  <a:close/>
                  <a:moveTo>
                    <a:pt x="389" y="877"/>
                  </a:moveTo>
                  <a:lnTo>
                    <a:pt x="541" y="877"/>
                  </a:lnTo>
                  <a:lnTo>
                    <a:pt x="541" y="880"/>
                  </a:lnTo>
                  <a:lnTo>
                    <a:pt x="389" y="880"/>
                  </a:lnTo>
                  <a:lnTo>
                    <a:pt x="389" y="877"/>
                  </a:lnTo>
                  <a:close/>
                  <a:moveTo>
                    <a:pt x="0" y="880"/>
                  </a:moveTo>
                  <a:lnTo>
                    <a:pt x="139" y="880"/>
                  </a:lnTo>
                  <a:lnTo>
                    <a:pt x="139" y="884"/>
                  </a:lnTo>
                  <a:lnTo>
                    <a:pt x="0" y="884"/>
                  </a:lnTo>
                  <a:lnTo>
                    <a:pt x="0" y="880"/>
                  </a:lnTo>
                  <a:close/>
                  <a:moveTo>
                    <a:pt x="391" y="880"/>
                  </a:moveTo>
                  <a:lnTo>
                    <a:pt x="541" y="880"/>
                  </a:lnTo>
                  <a:lnTo>
                    <a:pt x="541" y="884"/>
                  </a:lnTo>
                  <a:lnTo>
                    <a:pt x="391" y="884"/>
                  </a:lnTo>
                  <a:lnTo>
                    <a:pt x="391" y="880"/>
                  </a:lnTo>
                  <a:close/>
                  <a:moveTo>
                    <a:pt x="0" y="884"/>
                  </a:moveTo>
                  <a:lnTo>
                    <a:pt x="139" y="884"/>
                  </a:lnTo>
                  <a:lnTo>
                    <a:pt x="139" y="889"/>
                  </a:lnTo>
                  <a:lnTo>
                    <a:pt x="0" y="889"/>
                  </a:lnTo>
                  <a:lnTo>
                    <a:pt x="0" y="884"/>
                  </a:lnTo>
                  <a:close/>
                  <a:moveTo>
                    <a:pt x="393" y="884"/>
                  </a:moveTo>
                  <a:lnTo>
                    <a:pt x="543" y="884"/>
                  </a:lnTo>
                  <a:lnTo>
                    <a:pt x="543" y="889"/>
                  </a:lnTo>
                  <a:lnTo>
                    <a:pt x="393" y="889"/>
                  </a:lnTo>
                  <a:lnTo>
                    <a:pt x="393" y="884"/>
                  </a:lnTo>
                  <a:close/>
                  <a:moveTo>
                    <a:pt x="0" y="889"/>
                  </a:moveTo>
                  <a:lnTo>
                    <a:pt x="139" y="889"/>
                  </a:lnTo>
                  <a:lnTo>
                    <a:pt x="139" y="891"/>
                  </a:lnTo>
                  <a:lnTo>
                    <a:pt x="0" y="891"/>
                  </a:lnTo>
                  <a:lnTo>
                    <a:pt x="0" y="889"/>
                  </a:lnTo>
                  <a:close/>
                  <a:moveTo>
                    <a:pt x="393" y="889"/>
                  </a:moveTo>
                  <a:lnTo>
                    <a:pt x="545" y="889"/>
                  </a:lnTo>
                  <a:lnTo>
                    <a:pt x="545" y="891"/>
                  </a:lnTo>
                  <a:lnTo>
                    <a:pt x="393" y="891"/>
                  </a:lnTo>
                  <a:lnTo>
                    <a:pt x="393" y="889"/>
                  </a:lnTo>
                  <a:close/>
                  <a:moveTo>
                    <a:pt x="0" y="891"/>
                  </a:moveTo>
                  <a:lnTo>
                    <a:pt x="139" y="891"/>
                  </a:lnTo>
                  <a:lnTo>
                    <a:pt x="139" y="895"/>
                  </a:lnTo>
                  <a:lnTo>
                    <a:pt x="0" y="895"/>
                  </a:lnTo>
                  <a:lnTo>
                    <a:pt x="0" y="891"/>
                  </a:lnTo>
                  <a:close/>
                  <a:moveTo>
                    <a:pt x="395" y="891"/>
                  </a:moveTo>
                  <a:lnTo>
                    <a:pt x="545" y="891"/>
                  </a:lnTo>
                  <a:lnTo>
                    <a:pt x="545" y="895"/>
                  </a:lnTo>
                  <a:lnTo>
                    <a:pt x="395" y="895"/>
                  </a:lnTo>
                  <a:lnTo>
                    <a:pt x="395" y="891"/>
                  </a:lnTo>
                  <a:close/>
                  <a:moveTo>
                    <a:pt x="0" y="895"/>
                  </a:moveTo>
                  <a:lnTo>
                    <a:pt x="139" y="895"/>
                  </a:lnTo>
                  <a:lnTo>
                    <a:pt x="139" y="898"/>
                  </a:lnTo>
                  <a:lnTo>
                    <a:pt x="0" y="898"/>
                  </a:lnTo>
                  <a:lnTo>
                    <a:pt x="0" y="895"/>
                  </a:lnTo>
                  <a:close/>
                  <a:moveTo>
                    <a:pt x="395" y="895"/>
                  </a:moveTo>
                  <a:lnTo>
                    <a:pt x="547" y="895"/>
                  </a:lnTo>
                  <a:lnTo>
                    <a:pt x="547" y="898"/>
                  </a:lnTo>
                  <a:lnTo>
                    <a:pt x="395" y="898"/>
                  </a:lnTo>
                  <a:lnTo>
                    <a:pt x="395" y="895"/>
                  </a:lnTo>
                  <a:close/>
                  <a:moveTo>
                    <a:pt x="0" y="898"/>
                  </a:moveTo>
                  <a:lnTo>
                    <a:pt x="139" y="898"/>
                  </a:lnTo>
                  <a:lnTo>
                    <a:pt x="139" y="902"/>
                  </a:lnTo>
                  <a:lnTo>
                    <a:pt x="0" y="902"/>
                  </a:lnTo>
                  <a:lnTo>
                    <a:pt x="0" y="898"/>
                  </a:lnTo>
                  <a:close/>
                  <a:moveTo>
                    <a:pt x="398" y="898"/>
                  </a:moveTo>
                  <a:lnTo>
                    <a:pt x="547" y="898"/>
                  </a:lnTo>
                  <a:lnTo>
                    <a:pt x="547" y="902"/>
                  </a:lnTo>
                  <a:lnTo>
                    <a:pt x="398" y="902"/>
                  </a:lnTo>
                  <a:lnTo>
                    <a:pt x="398" y="898"/>
                  </a:lnTo>
                  <a:close/>
                  <a:moveTo>
                    <a:pt x="0" y="902"/>
                  </a:moveTo>
                  <a:lnTo>
                    <a:pt x="139" y="902"/>
                  </a:lnTo>
                  <a:lnTo>
                    <a:pt x="139" y="906"/>
                  </a:lnTo>
                  <a:lnTo>
                    <a:pt x="0" y="906"/>
                  </a:lnTo>
                  <a:lnTo>
                    <a:pt x="0" y="902"/>
                  </a:lnTo>
                  <a:close/>
                  <a:moveTo>
                    <a:pt x="400" y="902"/>
                  </a:moveTo>
                  <a:lnTo>
                    <a:pt x="549" y="902"/>
                  </a:lnTo>
                  <a:lnTo>
                    <a:pt x="549" y="906"/>
                  </a:lnTo>
                  <a:lnTo>
                    <a:pt x="400" y="906"/>
                  </a:lnTo>
                  <a:lnTo>
                    <a:pt x="400" y="902"/>
                  </a:lnTo>
                  <a:close/>
                  <a:moveTo>
                    <a:pt x="0" y="906"/>
                  </a:moveTo>
                  <a:lnTo>
                    <a:pt x="139" y="906"/>
                  </a:lnTo>
                  <a:lnTo>
                    <a:pt x="139" y="909"/>
                  </a:lnTo>
                  <a:lnTo>
                    <a:pt x="0" y="909"/>
                  </a:lnTo>
                  <a:lnTo>
                    <a:pt x="0" y="906"/>
                  </a:lnTo>
                  <a:close/>
                  <a:moveTo>
                    <a:pt x="400" y="906"/>
                  </a:moveTo>
                  <a:lnTo>
                    <a:pt x="552" y="906"/>
                  </a:lnTo>
                  <a:lnTo>
                    <a:pt x="552" y="909"/>
                  </a:lnTo>
                  <a:lnTo>
                    <a:pt x="400" y="909"/>
                  </a:lnTo>
                  <a:lnTo>
                    <a:pt x="400" y="906"/>
                  </a:lnTo>
                  <a:close/>
                  <a:moveTo>
                    <a:pt x="0" y="909"/>
                  </a:moveTo>
                  <a:lnTo>
                    <a:pt x="139" y="909"/>
                  </a:lnTo>
                  <a:lnTo>
                    <a:pt x="139" y="913"/>
                  </a:lnTo>
                  <a:lnTo>
                    <a:pt x="0" y="913"/>
                  </a:lnTo>
                  <a:lnTo>
                    <a:pt x="0" y="909"/>
                  </a:lnTo>
                  <a:close/>
                  <a:moveTo>
                    <a:pt x="402" y="909"/>
                  </a:moveTo>
                  <a:lnTo>
                    <a:pt x="552" y="909"/>
                  </a:lnTo>
                  <a:lnTo>
                    <a:pt x="552" y="913"/>
                  </a:lnTo>
                  <a:lnTo>
                    <a:pt x="402" y="913"/>
                  </a:lnTo>
                  <a:lnTo>
                    <a:pt x="402" y="909"/>
                  </a:lnTo>
                  <a:close/>
                  <a:moveTo>
                    <a:pt x="0" y="913"/>
                  </a:moveTo>
                  <a:lnTo>
                    <a:pt x="139" y="913"/>
                  </a:lnTo>
                  <a:lnTo>
                    <a:pt x="139" y="915"/>
                  </a:lnTo>
                  <a:lnTo>
                    <a:pt x="0" y="915"/>
                  </a:lnTo>
                  <a:lnTo>
                    <a:pt x="0" y="913"/>
                  </a:lnTo>
                  <a:close/>
                  <a:moveTo>
                    <a:pt x="402" y="913"/>
                  </a:moveTo>
                  <a:lnTo>
                    <a:pt x="554" y="913"/>
                  </a:lnTo>
                  <a:lnTo>
                    <a:pt x="554" y="915"/>
                  </a:lnTo>
                  <a:lnTo>
                    <a:pt x="402" y="915"/>
                  </a:lnTo>
                  <a:lnTo>
                    <a:pt x="402" y="913"/>
                  </a:lnTo>
                  <a:close/>
                  <a:moveTo>
                    <a:pt x="0" y="915"/>
                  </a:moveTo>
                  <a:lnTo>
                    <a:pt x="139" y="915"/>
                  </a:lnTo>
                  <a:lnTo>
                    <a:pt x="139" y="918"/>
                  </a:lnTo>
                  <a:lnTo>
                    <a:pt x="0" y="918"/>
                  </a:lnTo>
                  <a:lnTo>
                    <a:pt x="0" y="915"/>
                  </a:lnTo>
                  <a:close/>
                  <a:moveTo>
                    <a:pt x="404" y="915"/>
                  </a:moveTo>
                  <a:lnTo>
                    <a:pt x="554" y="915"/>
                  </a:lnTo>
                  <a:lnTo>
                    <a:pt x="554" y="918"/>
                  </a:lnTo>
                  <a:lnTo>
                    <a:pt x="404" y="918"/>
                  </a:lnTo>
                  <a:lnTo>
                    <a:pt x="404" y="915"/>
                  </a:lnTo>
                  <a:close/>
                  <a:moveTo>
                    <a:pt x="0" y="918"/>
                  </a:moveTo>
                  <a:lnTo>
                    <a:pt x="139" y="918"/>
                  </a:lnTo>
                  <a:lnTo>
                    <a:pt x="139" y="920"/>
                  </a:lnTo>
                  <a:lnTo>
                    <a:pt x="0" y="920"/>
                  </a:lnTo>
                  <a:lnTo>
                    <a:pt x="0" y="918"/>
                  </a:lnTo>
                  <a:close/>
                  <a:moveTo>
                    <a:pt x="404" y="918"/>
                  </a:moveTo>
                  <a:lnTo>
                    <a:pt x="556" y="918"/>
                  </a:lnTo>
                  <a:lnTo>
                    <a:pt x="556" y="920"/>
                  </a:lnTo>
                  <a:lnTo>
                    <a:pt x="404" y="920"/>
                  </a:lnTo>
                  <a:lnTo>
                    <a:pt x="404" y="918"/>
                  </a:lnTo>
                  <a:close/>
                  <a:moveTo>
                    <a:pt x="0" y="920"/>
                  </a:moveTo>
                  <a:lnTo>
                    <a:pt x="139" y="920"/>
                  </a:lnTo>
                  <a:lnTo>
                    <a:pt x="139" y="924"/>
                  </a:lnTo>
                  <a:lnTo>
                    <a:pt x="0" y="924"/>
                  </a:lnTo>
                  <a:lnTo>
                    <a:pt x="0" y="920"/>
                  </a:lnTo>
                  <a:close/>
                  <a:moveTo>
                    <a:pt x="407" y="920"/>
                  </a:moveTo>
                  <a:lnTo>
                    <a:pt x="556" y="920"/>
                  </a:lnTo>
                  <a:lnTo>
                    <a:pt x="556" y="924"/>
                  </a:lnTo>
                  <a:lnTo>
                    <a:pt x="407" y="924"/>
                  </a:lnTo>
                  <a:lnTo>
                    <a:pt x="407" y="920"/>
                  </a:lnTo>
                  <a:close/>
                  <a:moveTo>
                    <a:pt x="0" y="924"/>
                  </a:moveTo>
                  <a:lnTo>
                    <a:pt x="139" y="924"/>
                  </a:lnTo>
                  <a:lnTo>
                    <a:pt x="139" y="927"/>
                  </a:lnTo>
                  <a:lnTo>
                    <a:pt x="0" y="927"/>
                  </a:lnTo>
                  <a:lnTo>
                    <a:pt x="0" y="924"/>
                  </a:lnTo>
                  <a:close/>
                  <a:moveTo>
                    <a:pt x="407" y="924"/>
                  </a:moveTo>
                  <a:lnTo>
                    <a:pt x="558" y="924"/>
                  </a:lnTo>
                  <a:lnTo>
                    <a:pt x="558" y="927"/>
                  </a:lnTo>
                  <a:lnTo>
                    <a:pt x="407" y="927"/>
                  </a:lnTo>
                  <a:lnTo>
                    <a:pt x="407" y="924"/>
                  </a:lnTo>
                  <a:close/>
                  <a:moveTo>
                    <a:pt x="0" y="927"/>
                  </a:moveTo>
                  <a:lnTo>
                    <a:pt x="139" y="927"/>
                  </a:lnTo>
                  <a:lnTo>
                    <a:pt x="139" y="931"/>
                  </a:lnTo>
                  <a:lnTo>
                    <a:pt x="0" y="931"/>
                  </a:lnTo>
                  <a:lnTo>
                    <a:pt x="0" y="927"/>
                  </a:lnTo>
                  <a:close/>
                  <a:moveTo>
                    <a:pt x="409" y="927"/>
                  </a:moveTo>
                  <a:lnTo>
                    <a:pt x="558" y="927"/>
                  </a:lnTo>
                  <a:lnTo>
                    <a:pt x="558" y="931"/>
                  </a:lnTo>
                  <a:lnTo>
                    <a:pt x="409" y="931"/>
                  </a:lnTo>
                  <a:lnTo>
                    <a:pt x="409" y="927"/>
                  </a:lnTo>
                  <a:close/>
                  <a:moveTo>
                    <a:pt x="0" y="931"/>
                  </a:moveTo>
                  <a:lnTo>
                    <a:pt x="139" y="931"/>
                  </a:lnTo>
                  <a:lnTo>
                    <a:pt x="139" y="933"/>
                  </a:lnTo>
                  <a:lnTo>
                    <a:pt x="0" y="933"/>
                  </a:lnTo>
                  <a:lnTo>
                    <a:pt x="0" y="931"/>
                  </a:lnTo>
                  <a:close/>
                  <a:moveTo>
                    <a:pt x="409" y="931"/>
                  </a:moveTo>
                  <a:lnTo>
                    <a:pt x="561" y="931"/>
                  </a:lnTo>
                  <a:lnTo>
                    <a:pt x="561" y="933"/>
                  </a:lnTo>
                  <a:lnTo>
                    <a:pt x="409" y="933"/>
                  </a:lnTo>
                  <a:lnTo>
                    <a:pt x="409" y="931"/>
                  </a:lnTo>
                  <a:close/>
                  <a:moveTo>
                    <a:pt x="0" y="933"/>
                  </a:moveTo>
                  <a:lnTo>
                    <a:pt x="139" y="933"/>
                  </a:lnTo>
                  <a:lnTo>
                    <a:pt x="139" y="935"/>
                  </a:lnTo>
                  <a:lnTo>
                    <a:pt x="0" y="935"/>
                  </a:lnTo>
                  <a:lnTo>
                    <a:pt x="0" y="933"/>
                  </a:lnTo>
                  <a:close/>
                  <a:moveTo>
                    <a:pt x="411" y="933"/>
                  </a:moveTo>
                  <a:lnTo>
                    <a:pt x="561" y="933"/>
                  </a:lnTo>
                  <a:lnTo>
                    <a:pt x="561" y="935"/>
                  </a:lnTo>
                  <a:lnTo>
                    <a:pt x="411" y="935"/>
                  </a:lnTo>
                  <a:lnTo>
                    <a:pt x="411" y="933"/>
                  </a:lnTo>
                  <a:close/>
                  <a:moveTo>
                    <a:pt x="0" y="935"/>
                  </a:moveTo>
                  <a:lnTo>
                    <a:pt x="139" y="935"/>
                  </a:lnTo>
                  <a:lnTo>
                    <a:pt x="139" y="938"/>
                  </a:lnTo>
                  <a:lnTo>
                    <a:pt x="0" y="938"/>
                  </a:lnTo>
                  <a:lnTo>
                    <a:pt x="0" y="935"/>
                  </a:lnTo>
                  <a:close/>
                  <a:moveTo>
                    <a:pt x="411" y="935"/>
                  </a:moveTo>
                  <a:lnTo>
                    <a:pt x="563" y="935"/>
                  </a:lnTo>
                  <a:lnTo>
                    <a:pt x="563" y="938"/>
                  </a:lnTo>
                  <a:lnTo>
                    <a:pt x="411" y="938"/>
                  </a:lnTo>
                  <a:lnTo>
                    <a:pt x="411" y="935"/>
                  </a:lnTo>
                  <a:close/>
                  <a:moveTo>
                    <a:pt x="0" y="938"/>
                  </a:moveTo>
                  <a:lnTo>
                    <a:pt x="139" y="938"/>
                  </a:lnTo>
                  <a:lnTo>
                    <a:pt x="139" y="942"/>
                  </a:lnTo>
                  <a:lnTo>
                    <a:pt x="0" y="942"/>
                  </a:lnTo>
                  <a:lnTo>
                    <a:pt x="0" y="938"/>
                  </a:lnTo>
                  <a:close/>
                  <a:moveTo>
                    <a:pt x="413" y="938"/>
                  </a:moveTo>
                  <a:lnTo>
                    <a:pt x="563" y="938"/>
                  </a:lnTo>
                  <a:lnTo>
                    <a:pt x="563" y="942"/>
                  </a:lnTo>
                  <a:lnTo>
                    <a:pt x="413" y="942"/>
                  </a:lnTo>
                  <a:lnTo>
                    <a:pt x="413" y="938"/>
                  </a:lnTo>
                  <a:close/>
                  <a:moveTo>
                    <a:pt x="0" y="942"/>
                  </a:moveTo>
                  <a:lnTo>
                    <a:pt x="139" y="942"/>
                  </a:lnTo>
                  <a:lnTo>
                    <a:pt x="139" y="944"/>
                  </a:lnTo>
                  <a:lnTo>
                    <a:pt x="0" y="944"/>
                  </a:lnTo>
                  <a:lnTo>
                    <a:pt x="0" y="942"/>
                  </a:lnTo>
                  <a:close/>
                  <a:moveTo>
                    <a:pt x="413" y="942"/>
                  </a:moveTo>
                  <a:lnTo>
                    <a:pt x="565" y="942"/>
                  </a:lnTo>
                  <a:lnTo>
                    <a:pt x="565" y="944"/>
                  </a:lnTo>
                  <a:lnTo>
                    <a:pt x="413" y="944"/>
                  </a:lnTo>
                  <a:lnTo>
                    <a:pt x="413" y="942"/>
                  </a:lnTo>
                  <a:close/>
                  <a:moveTo>
                    <a:pt x="0" y="944"/>
                  </a:moveTo>
                  <a:lnTo>
                    <a:pt x="139" y="944"/>
                  </a:lnTo>
                  <a:lnTo>
                    <a:pt x="139" y="949"/>
                  </a:lnTo>
                  <a:lnTo>
                    <a:pt x="0" y="949"/>
                  </a:lnTo>
                  <a:lnTo>
                    <a:pt x="0" y="944"/>
                  </a:lnTo>
                  <a:close/>
                  <a:moveTo>
                    <a:pt x="415" y="944"/>
                  </a:moveTo>
                  <a:lnTo>
                    <a:pt x="565" y="944"/>
                  </a:lnTo>
                  <a:lnTo>
                    <a:pt x="565" y="949"/>
                  </a:lnTo>
                  <a:lnTo>
                    <a:pt x="415" y="949"/>
                  </a:lnTo>
                  <a:lnTo>
                    <a:pt x="415" y="944"/>
                  </a:lnTo>
                  <a:close/>
                  <a:moveTo>
                    <a:pt x="0" y="949"/>
                  </a:moveTo>
                  <a:lnTo>
                    <a:pt x="139" y="949"/>
                  </a:lnTo>
                  <a:lnTo>
                    <a:pt x="139" y="951"/>
                  </a:lnTo>
                  <a:lnTo>
                    <a:pt x="0" y="951"/>
                  </a:lnTo>
                  <a:lnTo>
                    <a:pt x="0" y="949"/>
                  </a:lnTo>
                  <a:close/>
                  <a:moveTo>
                    <a:pt x="415" y="949"/>
                  </a:moveTo>
                  <a:lnTo>
                    <a:pt x="567" y="949"/>
                  </a:lnTo>
                  <a:lnTo>
                    <a:pt x="567" y="951"/>
                  </a:lnTo>
                  <a:lnTo>
                    <a:pt x="415" y="951"/>
                  </a:lnTo>
                  <a:lnTo>
                    <a:pt x="415" y="949"/>
                  </a:lnTo>
                  <a:close/>
                  <a:moveTo>
                    <a:pt x="0" y="951"/>
                  </a:moveTo>
                  <a:lnTo>
                    <a:pt x="139" y="951"/>
                  </a:lnTo>
                  <a:lnTo>
                    <a:pt x="139" y="953"/>
                  </a:lnTo>
                  <a:lnTo>
                    <a:pt x="0" y="953"/>
                  </a:lnTo>
                  <a:lnTo>
                    <a:pt x="0" y="951"/>
                  </a:lnTo>
                  <a:close/>
                  <a:moveTo>
                    <a:pt x="418" y="951"/>
                  </a:moveTo>
                  <a:lnTo>
                    <a:pt x="567" y="951"/>
                  </a:lnTo>
                  <a:lnTo>
                    <a:pt x="567" y="953"/>
                  </a:lnTo>
                  <a:lnTo>
                    <a:pt x="418" y="953"/>
                  </a:lnTo>
                  <a:lnTo>
                    <a:pt x="418" y="951"/>
                  </a:lnTo>
                  <a:close/>
                  <a:moveTo>
                    <a:pt x="0" y="953"/>
                  </a:moveTo>
                  <a:lnTo>
                    <a:pt x="139" y="953"/>
                  </a:lnTo>
                  <a:lnTo>
                    <a:pt x="139" y="956"/>
                  </a:lnTo>
                  <a:lnTo>
                    <a:pt x="0" y="956"/>
                  </a:lnTo>
                  <a:lnTo>
                    <a:pt x="0" y="953"/>
                  </a:lnTo>
                  <a:close/>
                  <a:moveTo>
                    <a:pt x="418" y="953"/>
                  </a:moveTo>
                  <a:lnTo>
                    <a:pt x="570" y="953"/>
                  </a:lnTo>
                  <a:lnTo>
                    <a:pt x="570" y="956"/>
                  </a:lnTo>
                  <a:lnTo>
                    <a:pt x="418" y="956"/>
                  </a:lnTo>
                  <a:lnTo>
                    <a:pt x="418" y="953"/>
                  </a:lnTo>
                  <a:close/>
                  <a:moveTo>
                    <a:pt x="0" y="956"/>
                  </a:moveTo>
                  <a:lnTo>
                    <a:pt x="139" y="956"/>
                  </a:lnTo>
                  <a:lnTo>
                    <a:pt x="139" y="960"/>
                  </a:lnTo>
                  <a:lnTo>
                    <a:pt x="0" y="960"/>
                  </a:lnTo>
                  <a:lnTo>
                    <a:pt x="0" y="956"/>
                  </a:lnTo>
                  <a:close/>
                  <a:moveTo>
                    <a:pt x="420" y="956"/>
                  </a:moveTo>
                  <a:lnTo>
                    <a:pt x="570" y="956"/>
                  </a:lnTo>
                  <a:lnTo>
                    <a:pt x="570" y="960"/>
                  </a:lnTo>
                  <a:lnTo>
                    <a:pt x="420" y="960"/>
                  </a:lnTo>
                  <a:lnTo>
                    <a:pt x="420" y="956"/>
                  </a:lnTo>
                  <a:close/>
                  <a:moveTo>
                    <a:pt x="0" y="960"/>
                  </a:moveTo>
                  <a:lnTo>
                    <a:pt x="139" y="960"/>
                  </a:lnTo>
                  <a:lnTo>
                    <a:pt x="139" y="962"/>
                  </a:lnTo>
                  <a:lnTo>
                    <a:pt x="0" y="962"/>
                  </a:lnTo>
                  <a:lnTo>
                    <a:pt x="0" y="960"/>
                  </a:lnTo>
                  <a:close/>
                  <a:moveTo>
                    <a:pt x="420" y="960"/>
                  </a:moveTo>
                  <a:lnTo>
                    <a:pt x="572" y="960"/>
                  </a:lnTo>
                  <a:lnTo>
                    <a:pt x="572" y="962"/>
                  </a:lnTo>
                  <a:lnTo>
                    <a:pt x="420" y="962"/>
                  </a:lnTo>
                  <a:lnTo>
                    <a:pt x="420" y="960"/>
                  </a:lnTo>
                  <a:close/>
                  <a:moveTo>
                    <a:pt x="0" y="962"/>
                  </a:moveTo>
                  <a:lnTo>
                    <a:pt x="139" y="962"/>
                  </a:lnTo>
                  <a:lnTo>
                    <a:pt x="139" y="967"/>
                  </a:lnTo>
                  <a:lnTo>
                    <a:pt x="0" y="967"/>
                  </a:lnTo>
                  <a:lnTo>
                    <a:pt x="0" y="962"/>
                  </a:lnTo>
                  <a:close/>
                  <a:moveTo>
                    <a:pt x="422" y="962"/>
                  </a:moveTo>
                  <a:lnTo>
                    <a:pt x="572" y="962"/>
                  </a:lnTo>
                  <a:lnTo>
                    <a:pt x="572" y="967"/>
                  </a:lnTo>
                  <a:lnTo>
                    <a:pt x="422" y="967"/>
                  </a:lnTo>
                  <a:lnTo>
                    <a:pt x="422" y="962"/>
                  </a:lnTo>
                  <a:close/>
                  <a:moveTo>
                    <a:pt x="0" y="967"/>
                  </a:moveTo>
                  <a:lnTo>
                    <a:pt x="139" y="967"/>
                  </a:lnTo>
                  <a:lnTo>
                    <a:pt x="139" y="969"/>
                  </a:lnTo>
                  <a:lnTo>
                    <a:pt x="0" y="969"/>
                  </a:lnTo>
                  <a:lnTo>
                    <a:pt x="0" y="967"/>
                  </a:lnTo>
                  <a:close/>
                  <a:moveTo>
                    <a:pt x="422" y="967"/>
                  </a:moveTo>
                  <a:lnTo>
                    <a:pt x="574" y="967"/>
                  </a:lnTo>
                  <a:lnTo>
                    <a:pt x="574" y="969"/>
                  </a:lnTo>
                  <a:lnTo>
                    <a:pt x="422" y="969"/>
                  </a:lnTo>
                  <a:lnTo>
                    <a:pt x="422" y="967"/>
                  </a:lnTo>
                  <a:close/>
                  <a:moveTo>
                    <a:pt x="0" y="969"/>
                  </a:moveTo>
                  <a:lnTo>
                    <a:pt x="139" y="969"/>
                  </a:lnTo>
                  <a:lnTo>
                    <a:pt x="139" y="971"/>
                  </a:lnTo>
                  <a:lnTo>
                    <a:pt x="0" y="971"/>
                  </a:lnTo>
                  <a:lnTo>
                    <a:pt x="0" y="969"/>
                  </a:lnTo>
                  <a:close/>
                  <a:moveTo>
                    <a:pt x="424" y="969"/>
                  </a:moveTo>
                  <a:lnTo>
                    <a:pt x="574" y="969"/>
                  </a:lnTo>
                  <a:lnTo>
                    <a:pt x="574" y="971"/>
                  </a:lnTo>
                  <a:lnTo>
                    <a:pt x="424" y="971"/>
                  </a:lnTo>
                  <a:lnTo>
                    <a:pt x="424" y="969"/>
                  </a:lnTo>
                  <a:close/>
                  <a:moveTo>
                    <a:pt x="0" y="971"/>
                  </a:moveTo>
                  <a:lnTo>
                    <a:pt x="139" y="971"/>
                  </a:lnTo>
                  <a:lnTo>
                    <a:pt x="139" y="973"/>
                  </a:lnTo>
                  <a:lnTo>
                    <a:pt x="0" y="973"/>
                  </a:lnTo>
                  <a:lnTo>
                    <a:pt x="0" y="971"/>
                  </a:lnTo>
                  <a:close/>
                  <a:moveTo>
                    <a:pt x="424" y="971"/>
                  </a:moveTo>
                  <a:lnTo>
                    <a:pt x="576" y="971"/>
                  </a:lnTo>
                  <a:lnTo>
                    <a:pt x="576" y="973"/>
                  </a:lnTo>
                  <a:lnTo>
                    <a:pt x="424" y="973"/>
                  </a:lnTo>
                  <a:lnTo>
                    <a:pt x="424" y="971"/>
                  </a:lnTo>
                  <a:close/>
                  <a:moveTo>
                    <a:pt x="0" y="973"/>
                  </a:moveTo>
                  <a:lnTo>
                    <a:pt x="139" y="973"/>
                  </a:lnTo>
                  <a:lnTo>
                    <a:pt x="139" y="978"/>
                  </a:lnTo>
                  <a:lnTo>
                    <a:pt x="0" y="978"/>
                  </a:lnTo>
                  <a:lnTo>
                    <a:pt x="0" y="973"/>
                  </a:lnTo>
                  <a:close/>
                  <a:moveTo>
                    <a:pt x="427" y="973"/>
                  </a:moveTo>
                  <a:lnTo>
                    <a:pt x="576" y="973"/>
                  </a:lnTo>
                  <a:lnTo>
                    <a:pt x="576" y="978"/>
                  </a:lnTo>
                  <a:lnTo>
                    <a:pt x="427" y="978"/>
                  </a:lnTo>
                  <a:lnTo>
                    <a:pt x="427" y="973"/>
                  </a:lnTo>
                  <a:close/>
                  <a:moveTo>
                    <a:pt x="0" y="978"/>
                  </a:moveTo>
                  <a:lnTo>
                    <a:pt x="139" y="978"/>
                  </a:lnTo>
                  <a:lnTo>
                    <a:pt x="139" y="980"/>
                  </a:lnTo>
                  <a:lnTo>
                    <a:pt x="0" y="980"/>
                  </a:lnTo>
                  <a:lnTo>
                    <a:pt x="0" y="978"/>
                  </a:lnTo>
                  <a:close/>
                  <a:moveTo>
                    <a:pt x="427" y="978"/>
                  </a:moveTo>
                  <a:lnTo>
                    <a:pt x="578" y="978"/>
                  </a:lnTo>
                  <a:lnTo>
                    <a:pt x="578" y="980"/>
                  </a:lnTo>
                  <a:lnTo>
                    <a:pt x="427" y="980"/>
                  </a:lnTo>
                  <a:lnTo>
                    <a:pt x="427" y="978"/>
                  </a:lnTo>
                  <a:close/>
                  <a:moveTo>
                    <a:pt x="0" y="980"/>
                  </a:moveTo>
                  <a:lnTo>
                    <a:pt x="139" y="980"/>
                  </a:lnTo>
                  <a:lnTo>
                    <a:pt x="139" y="985"/>
                  </a:lnTo>
                  <a:lnTo>
                    <a:pt x="0" y="985"/>
                  </a:lnTo>
                  <a:lnTo>
                    <a:pt x="0" y="980"/>
                  </a:lnTo>
                  <a:close/>
                  <a:moveTo>
                    <a:pt x="429" y="980"/>
                  </a:moveTo>
                  <a:lnTo>
                    <a:pt x="578" y="980"/>
                  </a:lnTo>
                  <a:lnTo>
                    <a:pt x="578" y="985"/>
                  </a:lnTo>
                  <a:lnTo>
                    <a:pt x="429" y="985"/>
                  </a:lnTo>
                  <a:lnTo>
                    <a:pt x="429" y="980"/>
                  </a:lnTo>
                  <a:close/>
                  <a:moveTo>
                    <a:pt x="0" y="985"/>
                  </a:moveTo>
                  <a:lnTo>
                    <a:pt x="139" y="985"/>
                  </a:lnTo>
                  <a:lnTo>
                    <a:pt x="139" y="987"/>
                  </a:lnTo>
                  <a:lnTo>
                    <a:pt x="0" y="987"/>
                  </a:lnTo>
                  <a:lnTo>
                    <a:pt x="0" y="985"/>
                  </a:lnTo>
                  <a:close/>
                  <a:moveTo>
                    <a:pt x="429" y="985"/>
                  </a:moveTo>
                  <a:lnTo>
                    <a:pt x="581" y="985"/>
                  </a:lnTo>
                  <a:lnTo>
                    <a:pt x="581" y="987"/>
                  </a:lnTo>
                  <a:lnTo>
                    <a:pt x="429" y="987"/>
                  </a:lnTo>
                  <a:lnTo>
                    <a:pt x="429" y="985"/>
                  </a:lnTo>
                  <a:close/>
                  <a:moveTo>
                    <a:pt x="0" y="987"/>
                  </a:moveTo>
                  <a:lnTo>
                    <a:pt x="139" y="987"/>
                  </a:lnTo>
                  <a:lnTo>
                    <a:pt x="139" y="989"/>
                  </a:lnTo>
                  <a:lnTo>
                    <a:pt x="0" y="989"/>
                  </a:lnTo>
                  <a:lnTo>
                    <a:pt x="0" y="987"/>
                  </a:lnTo>
                  <a:close/>
                  <a:moveTo>
                    <a:pt x="431" y="987"/>
                  </a:moveTo>
                  <a:lnTo>
                    <a:pt x="581" y="987"/>
                  </a:lnTo>
                  <a:lnTo>
                    <a:pt x="581" y="989"/>
                  </a:lnTo>
                  <a:lnTo>
                    <a:pt x="431" y="989"/>
                  </a:lnTo>
                  <a:lnTo>
                    <a:pt x="431" y="987"/>
                  </a:lnTo>
                  <a:close/>
                  <a:moveTo>
                    <a:pt x="0" y="989"/>
                  </a:moveTo>
                  <a:lnTo>
                    <a:pt x="139" y="989"/>
                  </a:lnTo>
                  <a:lnTo>
                    <a:pt x="139" y="991"/>
                  </a:lnTo>
                  <a:lnTo>
                    <a:pt x="0" y="991"/>
                  </a:lnTo>
                  <a:lnTo>
                    <a:pt x="0" y="989"/>
                  </a:lnTo>
                  <a:close/>
                  <a:moveTo>
                    <a:pt x="431" y="989"/>
                  </a:moveTo>
                  <a:lnTo>
                    <a:pt x="583" y="989"/>
                  </a:lnTo>
                  <a:lnTo>
                    <a:pt x="583" y="991"/>
                  </a:lnTo>
                  <a:lnTo>
                    <a:pt x="431" y="991"/>
                  </a:lnTo>
                  <a:lnTo>
                    <a:pt x="431" y="989"/>
                  </a:lnTo>
                  <a:close/>
                  <a:moveTo>
                    <a:pt x="0" y="991"/>
                  </a:moveTo>
                  <a:lnTo>
                    <a:pt x="139" y="991"/>
                  </a:lnTo>
                  <a:lnTo>
                    <a:pt x="139" y="996"/>
                  </a:lnTo>
                  <a:lnTo>
                    <a:pt x="0" y="996"/>
                  </a:lnTo>
                  <a:lnTo>
                    <a:pt x="0" y="991"/>
                  </a:lnTo>
                  <a:close/>
                  <a:moveTo>
                    <a:pt x="433" y="991"/>
                  </a:moveTo>
                  <a:lnTo>
                    <a:pt x="583" y="991"/>
                  </a:lnTo>
                  <a:lnTo>
                    <a:pt x="583" y="996"/>
                  </a:lnTo>
                  <a:lnTo>
                    <a:pt x="433" y="996"/>
                  </a:lnTo>
                  <a:lnTo>
                    <a:pt x="433" y="991"/>
                  </a:lnTo>
                  <a:close/>
                  <a:moveTo>
                    <a:pt x="0" y="996"/>
                  </a:moveTo>
                  <a:lnTo>
                    <a:pt x="139" y="996"/>
                  </a:lnTo>
                  <a:lnTo>
                    <a:pt x="139" y="998"/>
                  </a:lnTo>
                  <a:lnTo>
                    <a:pt x="0" y="998"/>
                  </a:lnTo>
                  <a:lnTo>
                    <a:pt x="0" y="996"/>
                  </a:lnTo>
                  <a:close/>
                  <a:moveTo>
                    <a:pt x="433" y="996"/>
                  </a:moveTo>
                  <a:lnTo>
                    <a:pt x="585" y="996"/>
                  </a:lnTo>
                  <a:lnTo>
                    <a:pt x="585" y="998"/>
                  </a:lnTo>
                  <a:lnTo>
                    <a:pt x="433" y="998"/>
                  </a:lnTo>
                  <a:lnTo>
                    <a:pt x="433" y="996"/>
                  </a:lnTo>
                  <a:close/>
                  <a:moveTo>
                    <a:pt x="0" y="998"/>
                  </a:moveTo>
                  <a:lnTo>
                    <a:pt x="139" y="998"/>
                  </a:lnTo>
                  <a:lnTo>
                    <a:pt x="139" y="1000"/>
                  </a:lnTo>
                  <a:lnTo>
                    <a:pt x="0" y="1000"/>
                  </a:lnTo>
                  <a:lnTo>
                    <a:pt x="0" y="998"/>
                  </a:lnTo>
                  <a:close/>
                  <a:moveTo>
                    <a:pt x="436" y="998"/>
                  </a:moveTo>
                  <a:lnTo>
                    <a:pt x="585" y="998"/>
                  </a:lnTo>
                  <a:lnTo>
                    <a:pt x="585" y="1000"/>
                  </a:lnTo>
                  <a:lnTo>
                    <a:pt x="436" y="1000"/>
                  </a:lnTo>
                  <a:lnTo>
                    <a:pt x="436" y="998"/>
                  </a:lnTo>
                  <a:close/>
                  <a:moveTo>
                    <a:pt x="0" y="1000"/>
                  </a:moveTo>
                  <a:lnTo>
                    <a:pt x="139" y="1000"/>
                  </a:lnTo>
                  <a:lnTo>
                    <a:pt x="139" y="1005"/>
                  </a:lnTo>
                  <a:lnTo>
                    <a:pt x="0" y="1005"/>
                  </a:lnTo>
                  <a:lnTo>
                    <a:pt x="0" y="1000"/>
                  </a:lnTo>
                  <a:close/>
                  <a:moveTo>
                    <a:pt x="436" y="1000"/>
                  </a:moveTo>
                  <a:lnTo>
                    <a:pt x="587" y="1000"/>
                  </a:lnTo>
                  <a:lnTo>
                    <a:pt x="587" y="1005"/>
                  </a:lnTo>
                  <a:lnTo>
                    <a:pt x="436" y="1005"/>
                  </a:lnTo>
                  <a:lnTo>
                    <a:pt x="436" y="1000"/>
                  </a:lnTo>
                  <a:close/>
                  <a:moveTo>
                    <a:pt x="0" y="1005"/>
                  </a:moveTo>
                  <a:lnTo>
                    <a:pt x="139" y="1005"/>
                  </a:lnTo>
                  <a:lnTo>
                    <a:pt x="139" y="1007"/>
                  </a:lnTo>
                  <a:lnTo>
                    <a:pt x="0" y="1007"/>
                  </a:lnTo>
                  <a:lnTo>
                    <a:pt x="0" y="1005"/>
                  </a:lnTo>
                  <a:close/>
                  <a:moveTo>
                    <a:pt x="438" y="1005"/>
                  </a:moveTo>
                  <a:lnTo>
                    <a:pt x="587" y="1005"/>
                  </a:lnTo>
                  <a:lnTo>
                    <a:pt x="587" y="1007"/>
                  </a:lnTo>
                  <a:lnTo>
                    <a:pt x="438" y="1007"/>
                  </a:lnTo>
                  <a:lnTo>
                    <a:pt x="438" y="1005"/>
                  </a:lnTo>
                  <a:close/>
                  <a:moveTo>
                    <a:pt x="0" y="1007"/>
                  </a:moveTo>
                  <a:lnTo>
                    <a:pt x="139" y="1007"/>
                  </a:lnTo>
                  <a:lnTo>
                    <a:pt x="139" y="1009"/>
                  </a:lnTo>
                  <a:lnTo>
                    <a:pt x="0" y="1009"/>
                  </a:lnTo>
                  <a:lnTo>
                    <a:pt x="0" y="1007"/>
                  </a:lnTo>
                  <a:close/>
                  <a:moveTo>
                    <a:pt x="438" y="1007"/>
                  </a:moveTo>
                  <a:lnTo>
                    <a:pt x="590" y="1007"/>
                  </a:lnTo>
                  <a:lnTo>
                    <a:pt x="590" y="1009"/>
                  </a:lnTo>
                  <a:lnTo>
                    <a:pt x="438" y="1009"/>
                  </a:lnTo>
                  <a:lnTo>
                    <a:pt x="438" y="1007"/>
                  </a:lnTo>
                  <a:close/>
                  <a:moveTo>
                    <a:pt x="0" y="1009"/>
                  </a:moveTo>
                  <a:lnTo>
                    <a:pt x="139" y="1009"/>
                  </a:lnTo>
                  <a:lnTo>
                    <a:pt x="139" y="1014"/>
                  </a:lnTo>
                  <a:lnTo>
                    <a:pt x="0" y="1014"/>
                  </a:lnTo>
                  <a:lnTo>
                    <a:pt x="0" y="1009"/>
                  </a:lnTo>
                  <a:close/>
                  <a:moveTo>
                    <a:pt x="440" y="1009"/>
                  </a:moveTo>
                  <a:lnTo>
                    <a:pt x="590" y="1009"/>
                  </a:lnTo>
                  <a:lnTo>
                    <a:pt x="590" y="1014"/>
                  </a:lnTo>
                  <a:lnTo>
                    <a:pt x="440" y="1014"/>
                  </a:lnTo>
                  <a:lnTo>
                    <a:pt x="440" y="1009"/>
                  </a:lnTo>
                  <a:close/>
                  <a:moveTo>
                    <a:pt x="0" y="1014"/>
                  </a:moveTo>
                  <a:lnTo>
                    <a:pt x="139" y="1014"/>
                  </a:lnTo>
                  <a:lnTo>
                    <a:pt x="139" y="1016"/>
                  </a:lnTo>
                  <a:lnTo>
                    <a:pt x="0" y="1016"/>
                  </a:lnTo>
                  <a:lnTo>
                    <a:pt x="0" y="1014"/>
                  </a:lnTo>
                  <a:close/>
                  <a:moveTo>
                    <a:pt x="440" y="1014"/>
                  </a:moveTo>
                  <a:lnTo>
                    <a:pt x="592" y="1014"/>
                  </a:lnTo>
                  <a:lnTo>
                    <a:pt x="592" y="1016"/>
                  </a:lnTo>
                  <a:lnTo>
                    <a:pt x="440" y="1016"/>
                  </a:lnTo>
                  <a:lnTo>
                    <a:pt x="440" y="1014"/>
                  </a:lnTo>
                  <a:close/>
                  <a:moveTo>
                    <a:pt x="0" y="1016"/>
                  </a:moveTo>
                  <a:lnTo>
                    <a:pt x="139" y="1016"/>
                  </a:lnTo>
                  <a:lnTo>
                    <a:pt x="139" y="1018"/>
                  </a:lnTo>
                  <a:lnTo>
                    <a:pt x="0" y="1018"/>
                  </a:lnTo>
                  <a:lnTo>
                    <a:pt x="0" y="1016"/>
                  </a:lnTo>
                  <a:close/>
                  <a:moveTo>
                    <a:pt x="442" y="1016"/>
                  </a:moveTo>
                  <a:lnTo>
                    <a:pt x="592" y="1016"/>
                  </a:lnTo>
                  <a:lnTo>
                    <a:pt x="592" y="1018"/>
                  </a:lnTo>
                  <a:lnTo>
                    <a:pt x="442" y="1018"/>
                  </a:lnTo>
                  <a:lnTo>
                    <a:pt x="442" y="1016"/>
                  </a:lnTo>
                  <a:close/>
                  <a:moveTo>
                    <a:pt x="0" y="1018"/>
                  </a:moveTo>
                  <a:lnTo>
                    <a:pt x="139" y="1018"/>
                  </a:lnTo>
                  <a:lnTo>
                    <a:pt x="139" y="1023"/>
                  </a:lnTo>
                  <a:lnTo>
                    <a:pt x="0" y="1023"/>
                  </a:lnTo>
                  <a:lnTo>
                    <a:pt x="0" y="1018"/>
                  </a:lnTo>
                  <a:close/>
                  <a:moveTo>
                    <a:pt x="442" y="1018"/>
                  </a:moveTo>
                  <a:lnTo>
                    <a:pt x="594" y="1018"/>
                  </a:lnTo>
                  <a:lnTo>
                    <a:pt x="594" y="1023"/>
                  </a:lnTo>
                  <a:lnTo>
                    <a:pt x="442" y="1023"/>
                  </a:lnTo>
                  <a:lnTo>
                    <a:pt x="442" y="1018"/>
                  </a:lnTo>
                  <a:close/>
                  <a:moveTo>
                    <a:pt x="0" y="1023"/>
                  </a:moveTo>
                  <a:lnTo>
                    <a:pt x="139" y="1023"/>
                  </a:lnTo>
                  <a:lnTo>
                    <a:pt x="139" y="1025"/>
                  </a:lnTo>
                  <a:lnTo>
                    <a:pt x="0" y="1025"/>
                  </a:lnTo>
                  <a:lnTo>
                    <a:pt x="0" y="1023"/>
                  </a:lnTo>
                  <a:close/>
                  <a:moveTo>
                    <a:pt x="445" y="1023"/>
                  </a:moveTo>
                  <a:lnTo>
                    <a:pt x="594" y="1023"/>
                  </a:lnTo>
                  <a:lnTo>
                    <a:pt x="594" y="1025"/>
                  </a:lnTo>
                  <a:lnTo>
                    <a:pt x="445" y="1025"/>
                  </a:lnTo>
                  <a:lnTo>
                    <a:pt x="445" y="1023"/>
                  </a:lnTo>
                  <a:close/>
                  <a:moveTo>
                    <a:pt x="0" y="1025"/>
                  </a:moveTo>
                  <a:lnTo>
                    <a:pt x="139" y="1025"/>
                  </a:lnTo>
                  <a:lnTo>
                    <a:pt x="139" y="1027"/>
                  </a:lnTo>
                  <a:lnTo>
                    <a:pt x="0" y="1027"/>
                  </a:lnTo>
                  <a:lnTo>
                    <a:pt x="0" y="1025"/>
                  </a:lnTo>
                  <a:close/>
                  <a:moveTo>
                    <a:pt x="445" y="1025"/>
                  </a:moveTo>
                  <a:lnTo>
                    <a:pt x="596" y="1025"/>
                  </a:lnTo>
                  <a:lnTo>
                    <a:pt x="596" y="1027"/>
                  </a:lnTo>
                  <a:lnTo>
                    <a:pt x="445" y="1027"/>
                  </a:lnTo>
                  <a:lnTo>
                    <a:pt x="445" y="1025"/>
                  </a:lnTo>
                  <a:close/>
                  <a:moveTo>
                    <a:pt x="0" y="1027"/>
                  </a:moveTo>
                  <a:lnTo>
                    <a:pt x="139" y="1027"/>
                  </a:lnTo>
                  <a:lnTo>
                    <a:pt x="139" y="1032"/>
                  </a:lnTo>
                  <a:lnTo>
                    <a:pt x="0" y="1032"/>
                  </a:lnTo>
                  <a:lnTo>
                    <a:pt x="0" y="1027"/>
                  </a:lnTo>
                  <a:close/>
                  <a:moveTo>
                    <a:pt x="447" y="1027"/>
                  </a:moveTo>
                  <a:lnTo>
                    <a:pt x="596" y="1027"/>
                  </a:lnTo>
                  <a:lnTo>
                    <a:pt x="596" y="1032"/>
                  </a:lnTo>
                  <a:lnTo>
                    <a:pt x="447" y="1032"/>
                  </a:lnTo>
                  <a:lnTo>
                    <a:pt x="447" y="1027"/>
                  </a:lnTo>
                  <a:close/>
                  <a:moveTo>
                    <a:pt x="0" y="1032"/>
                  </a:moveTo>
                  <a:lnTo>
                    <a:pt x="139" y="1032"/>
                  </a:lnTo>
                  <a:lnTo>
                    <a:pt x="139" y="1034"/>
                  </a:lnTo>
                  <a:lnTo>
                    <a:pt x="0" y="1034"/>
                  </a:lnTo>
                  <a:lnTo>
                    <a:pt x="0" y="1032"/>
                  </a:lnTo>
                  <a:close/>
                  <a:moveTo>
                    <a:pt x="447" y="1032"/>
                  </a:moveTo>
                  <a:lnTo>
                    <a:pt x="599" y="1032"/>
                  </a:lnTo>
                  <a:lnTo>
                    <a:pt x="599" y="1034"/>
                  </a:lnTo>
                  <a:lnTo>
                    <a:pt x="447" y="1034"/>
                  </a:lnTo>
                  <a:lnTo>
                    <a:pt x="447" y="1032"/>
                  </a:lnTo>
                  <a:close/>
                  <a:moveTo>
                    <a:pt x="0" y="1034"/>
                  </a:moveTo>
                  <a:lnTo>
                    <a:pt x="139" y="1034"/>
                  </a:lnTo>
                  <a:lnTo>
                    <a:pt x="139" y="1036"/>
                  </a:lnTo>
                  <a:lnTo>
                    <a:pt x="0" y="1036"/>
                  </a:lnTo>
                  <a:lnTo>
                    <a:pt x="0" y="1034"/>
                  </a:lnTo>
                  <a:close/>
                  <a:moveTo>
                    <a:pt x="449" y="1034"/>
                  </a:moveTo>
                  <a:lnTo>
                    <a:pt x="599" y="1034"/>
                  </a:lnTo>
                  <a:lnTo>
                    <a:pt x="599" y="1036"/>
                  </a:lnTo>
                  <a:lnTo>
                    <a:pt x="449" y="1036"/>
                  </a:lnTo>
                  <a:lnTo>
                    <a:pt x="449" y="1034"/>
                  </a:lnTo>
                  <a:close/>
                  <a:moveTo>
                    <a:pt x="0" y="1036"/>
                  </a:moveTo>
                  <a:lnTo>
                    <a:pt x="139" y="1036"/>
                  </a:lnTo>
                  <a:lnTo>
                    <a:pt x="139" y="1040"/>
                  </a:lnTo>
                  <a:lnTo>
                    <a:pt x="0" y="1040"/>
                  </a:lnTo>
                  <a:lnTo>
                    <a:pt x="0" y="1036"/>
                  </a:lnTo>
                  <a:close/>
                  <a:moveTo>
                    <a:pt x="449" y="1036"/>
                  </a:moveTo>
                  <a:lnTo>
                    <a:pt x="601" y="1036"/>
                  </a:lnTo>
                  <a:lnTo>
                    <a:pt x="601" y="1040"/>
                  </a:lnTo>
                  <a:lnTo>
                    <a:pt x="449" y="1040"/>
                  </a:lnTo>
                  <a:lnTo>
                    <a:pt x="449" y="1036"/>
                  </a:lnTo>
                  <a:close/>
                  <a:moveTo>
                    <a:pt x="0" y="1040"/>
                  </a:moveTo>
                  <a:lnTo>
                    <a:pt x="139" y="1040"/>
                  </a:lnTo>
                  <a:lnTo>
                    <a:pt x="139" y="1043"/>
                  </a:lnTo>
                  <a:lnTo>
                    <a:pt x="0" y="1043"/>
                  </a:lnTo>
                  <a:lnTo>
                    <a:pt x="0" y="1040"/>
                  </a:lnTo>
                  <a:close/>
                  <a:moveTo>
                    <a:pt x="451" y="1040"/>
                  </a:moveTo>
                  <a:lnTo>
                    <a:pt x="601" y="1040"/>
                  </a:lnTo>
                  <a:lnTo>
                    <a:pt x="601" y="1043"/>
                  </a:lnTo>
                  <a:lnTo>
                    <a:pt x="451" y="1043"/>
                  </a:lnTo>
                  <a:lnTo>
                    <a:pt x="451" y="1040"/>
                  </a:lnTo>
                  <a:close/>
                  <a:moveTo>
                    <a:pt x="0" y="1043"/>
                  </a:moveTo>
                  <a:lnTo>
                    <a:pt x="139" y="1043"/>
                  </a:lnTo>
                  <a:lnTo>
                    <a:pt x="139" y="1045"/>
                  </a:lnTo>
                  <a:lnTo>
                    <a:pt x="0" y="1045"/>
                  </a:lnTo>
                  <a:lnTo>
                    <a:pt x="0" y="1043"/>
                  </a:lnTo>
                  <a:close/>
                  <a:moveTo>
                    <a:pt x="451" y="1043"/>
                  </a:moveTo>
                  <a:lnTo>
                    <a:pt x="603" y="1043"/>
                  </a:lnTo>
                  <a:lnTo>
                    <a:pt x="603" y="1045"/>
                  </a:lnTo>
                  <a:lnTo>
                    <a:pt x="451" y="1045"/>
                  </a:lnTo>
                  <a:lnTo>
                    <a:pt x="451" y="1043"/>
                  </a:lnTo>
                  <a:close/>
                  <a:moveTo>
                    <a:pt x="0" y="1045"/>
                  </a:moveTo>
                  <a:lnTo>
                    <a:pt x="139" y="1045"/>
                  </a:lnTo>
                  <a:lnTo>
                    <a:pt x="139" y="1049"/>
                  </a:lnTo>
                  <a:lnTo>
                    <a:pt x="0" y="1049"/>
                  </a:lnTo>
                  <a:lnTo>
                    <a:pt x="0" y="1045"/>
                  </a:lnTo>
                  <a:close/>
                  <a:moveTo>
                    <a:pt x="453" y="1045"/>
                  </a:moveTo>
                  <a:lnTo>
                    <a:pt x="603" y="1045"/>
                  </a:lnTo>
                  <a:lnTo>
                    <a:pt x="603" y="1049"/>
                  </a:lnTo>
                  <a:lnTo>
                    <a:pt x="453" y="1049"/>
                  </a:lnTo>
                  <a:lnTo>
                    <a:pt x="453" y="1045"/>
                  </a:lnTo>
                  <a:close/>
                  <a:moveTo>
                    <a:pt x="0" y="1049"/>
                  </a:moveTo>
                  <a:lnTo>
                    <a:pt x="139" y="1049"/>
                  </a:lnTo>
                  <a:lnTo>
                    <a:pt x="139" y="1052"/>
                  </a:lnTo>
                  <a:lnTo>
                    <a:pt x="0" y="1052"/>
                  </a:lnTo>
                  <a:lnTo>
                    <a:pt x="0" y="1049"/>
                  </a:lnTo>
                  <a:close/>
                  <a:moveTo>
                    <a:pt x="453" y="1049"/>
                  </a:moveTo>
                  <a:lnTo>
                    <a:pt x="605" y="1049"/>
                  </a:lnTo>
                  <a:lnTo>
                    <a:pt x="605" y="1052"/>
                  </a:lnTo>
                  <a:lnTo>
                    <a:pt x="453" y="1052"/>
                  </a:lnTo>
                  <a:lnTo>
                    <a:pt x="453" y="1049"/>
                  </a:lnTo>
                  <a:close/>
                  <a:moveTo>
                    <a:pt x="0" y="1052"/>
                  </a:moveTo>
                  <a:lnTo>
                    <a:pt x="139" y="1052"/>
                  </a:lnTo>
                  <a:lnTo>
                    <a:pt x="139" y="1054"/>
                  </a:lnTo>
                  <a:lnTo>
                    <a:pt x="0" y="1054"/>
                  </a:lnTo>
                  <a:lnTo>
                    <a:pt x="0" y="1052"/>
                  </a:lnTo>
                  <a:close/>
                  <a:moveTo>
                    <a:pt x="456" y="1052"/>
                  </a:moveTo>
                  <a:lnTo>
                    <a:pt x="605" y="1052"/>
                  </a:lnTo>
                  <a:lnTo>
                    <a:pt x="605" y="1054"/>
                  </a:lnTo>
                  <a:lnTo>
                    <a:pt x="456" y="1054"/>
                  </a:lnTo>
                  <a:lnTo>
                    <a:pt x="456" y="1052"/>
                  </a:lnTo>
                  <a:close/>
                  <a:moveTo>
                    <a:pt x="0" y="1054"/>
                  </a:moveTo>
                  <a:lnTo>
                    <a:pt x="139" y="1054"/>
                  </a:lnTo>
                  <a:lnTo>
                    <a:pt x="139" y="1058"/>
                  </a:lnTo>
                  <a:lnTo>
                    <a:pt x="0" y="1058"/>
                  </a:lnTo>
                  <a:lnTo>
                    <a:pt x="0" y="1054"/>
                  </a:lnTo>
                  <a:close/>
                  <a:moveTo>
                    <a:pt x="456" y="1054"/>
                  </a:moveTo>
                  <a:lnTo>
                    <a:pt x="608" y="1054"/>
                  </a:lnTo>
                  <a:lnTo>
                    <a:pt x="608" y="1058"/>
                  </a:lnTo>
                  <a:lnTo>
                    <a:pt x="456" y="1058"/>
                  </a:lnTo>
                  <a:lnTo>
                    <a:pt x="456" y="1054"/>
                  </a:lnTo>
                  <a:close/>
                  <a:moveTo>
                    <a:pt x="0" y="1058"/>
                  </a:moveTo>
                  <a:lnTo>
                    <a:pt x="139" y="1058"/>
                  </a:lnTo>
                  <a:lnTo>
                    <a:pt x="139" y="1061"/>
                  </a:lnTo>
                  <a:lnTo>
                    <a:pt x="0" y="1061"/>
                  </a:lnTo>
                  <a:lnTo>
                    <a:pt x="0" y="1058"/>
                  </a:lnTo>
                  <a:close/>
                  <a:moveTo>
                    <a:pt x="458" y="1058"/>
                  </a:moveTo>
                  <a:lnTo>
                    <a:pt x="608" y="1058"/>
                  </a:lnTo>
                  <a:lnTo>
                    <a:pt x="608" y="1061"/>
                  </a:lnTo>
                  <a:lnTo>
                    <a:pt x="458" y="1061"/>
                  </a:lnTo>
                  <a:lnTo>
                    <a:pt x="458" y="1058"/>
                  </a:lnTo>
                  <a:close/>
                  <a:moveTo>
                    <a:pt x="0" y="1061"/>
                  </a:moveTo>
                  <a:lnTo>
                    <a:pt x="139" y="1061"/>
                  </a:lnTo>
                  <a:lnTo>
                    <a:pt x="139" y="1063"/>
                  </a:lnTo>
                  <a:lnTo>
                    <a:pt x="0" y="1063"/>
                  </a:lnTo>
                  <a:lnTo>
                    <a:pt x="0" y="1061"/>
                  </a:lnTo>
                  <a:close/>
                  <a:moveTo>
                    <a:pt x="458" y="1061"/>
                  </a:moveTo>
                  <a:lnTo>
                    <a:pt x="610" y="1061"/>
                  </a:lnTo>
                  <a:lnTo>
                    <a:pt x="610" y="1063"/>
                  </a:lnTo>
                  <a:lnTo>
                    <a:pt x="458" y="1063"/>
                  </a:lnTo>
                  <a:lnTo>
                    <a:pt x="458" y="1061"/>
                  </a:lnTo>
                  <a:close/>
                  <a:moveTo>
                    <a:pt x="0" y="1063"/>
                  </a:moveTo>
                  <a:lnTo>
                    <a:pt x="139" y="1063"/>
                  </a:lnTo>
                  <a:lnTo>
                    <a:pt x="139" y="1067"/>
                  </a:lnTo>
                  <a:lnTo>
                    <a:pt x="0" y="1067"/>
                  </a:lnTo>
                  <a:lnTo>
                    <a:pt x="0" y="1063"/>
                  </a:lnTo>
                  <a:close/>
                  <a:moveTo>
                    <a:pt x="460" y="1063"/>
                  </a:moveTo>
                  <a:lnTo>
                    <a:pt x="610" y="1063"/>
                  </a:lnTo>
                  <a:lnTo>
                    <a:pt x="610" y="1067"/>
                  </a:lnTo>
                  <a:lnTo>
                    <a:pt x="460" y="1067"/>
                  </a:lnTo>
                  <a:lnTo>
                    <a:pt x="460" y="1063"/>
                  </a:lnTo>
                  <a:close/>
                  <a:moveTo>
                    <a:pt x="0" y="1067"/>
                  </a:moveTo>
                  <a:lnTo>
                    <a:pt x="139" y="1067"/>
                  </a:lnTo>
                  <a:lnTo>
                    <a:pt x="139" y="1069"/>
                  </a:lnTo>
                  <a:lnTo>
                    <a:pt x="0" y="1069"/>
                  </a:lnTo>
                  <a:lnTo>
                    <a:pt x="0" y="1067"/>
                  </a:lnTo>
                  <a:close/>
                  <a:moveTo>
                    <a:pt x="460" y="1067"/>
                  </a:moveTo>
                  <a:lnTo>
                    <a:pt x="612" y="1067"/>
                  </a:lnTo>
                  <a:lnTo>
                    <a:pt x="612" y="1069"/>
                  </a:lnTo>
                  <a:lnTo>
                    <a:pt x="460" y="1069"/>
                  </a:lnTo>
                  <a:lnTo>
                    <a:pt x="460" y="1067"/>
                  </a:lnTo>
                  <a:close/>
                  <a:moveTo>
                    <a:pt x="0" y="1069"/>
                  </a:moveTo>
                  <a:lnTo>
                    <a:pt x="139" y="1069"/>
                  </a:lnTo>
                  <a:lnTo>
                    <a:pt x="139" y="1072"/>
                  </a:lnTo>
                  <a:lnTo>
                    <a:pt x="0" y="1072"/>
                  </a:lnTo>
                  <a:lnTo>
                    <a:pt x="0" y="1069"/>
                  </a:lnTo>
                  <a:close/>
                  <a:moveTo>
                    <a:pt x="462" y="1069"/>
                  </a:moveTo>
                  <a:lnTo>
                    <a:pt x="612" y="1069"/>
                  </a:lnTo>
                  <a:lnTo>
                    <a:pt x="612" y="1072"/>
                  </a:lnTo>
                  <a:lnTo>
                    <a:pt x="462" y="1072"/>
                  </a:lnTo>
                  <a:lnTo>
                    <a:pt x="462" y="1069"/>
                  </a:lnTo>
                  <a:close/>
                  <a:moveTo>
                    <a:pt x="0" y="1072"/>
                  </a:moveTo>
                  <a:lnTo>
                    <a:pt x="139" y="1072"/>
                  </a:lnTo>
                  <a:lnTo>
                    <a:pt x="139" y="1076"/>
                  </a:lnTo>
                  <a:lnTo>
                    <a:pt x="0" y="1076"/>
                  </a:lnTo>
                  <a:lnTo>
                    <a:pt x="0" y="1072"/>
                  </a:lnTo>
                  <a:close/>
                  <a:moveTo>
                    <a:pt x="462" y="1072"/>
                  </a:moveTo>
                  <a:lnTo>
                    <a:pt x="614" y="1072"/>
                  </a:lnTo>
                  <a:lnTo>
                    <a:pt x="614" y="1076"/>
                  </a:lnTo>
                  <a:lnTo>
                    <a:pt x="462" y="1076"/>
                  </a:lnTo>
                  <a:lnTo>
                    <a:pt x="462" y="1072"/>
                  </a:lnTo>
                  <a:close/>
                  <a:moveTo>
                    <a:pt x="0" y="1076"/>
                  </a:moveTo>
                  <a:lnTo>
                    <a:pt x="139" y="1076"/>
                  </a:lnTo>
                  <a:lnTo>
                    <a:pt x="139" y="1078"/>
                  </a:lnTo>
                  <a:lnTo>
                    <a:pt x="0" y="1078"/>
                  </a:lnTo>
                  <a:lnTo>
                    <a:pt x="0" y="1076"/>
                  </a:lnTo>
                  <a:close/>
                  <a:moveTo>
                    <a:pt x="465" y="1076"/>
                  </a:moveTo>
                  <a:lnTo>
                    <a:pt x="614" y="1076"/>
                  </a:lnTo>
                  <a:lnTo>
                    <a:pt x="614" y="1078"/>
                  </a:lnTo>
                  <a:lnTo>
                    <a:pt x="465" y="1078"/>
                  </a:lnTo>
                  <a:lnTo>
                    <a:pt x="465" y="1076"/>
                  </a:lnTo>
                  <a:close/>
                  <a:moveTo>
                    <a:pt x="0" y="1078"/>
                  </a:moveTo>
                  <a:lnTo>
                    <a:pt x="139" y="1078"/>
                  </a:lnTo>
                  <a:lnTo>
                    <a:pt x="139" y="1081"/>
                  </a:lnTo>
                  <a:lnTo>
                    <a:pt x="0" y="1081"/>
                  </a:lnTo>
                  <a:lnTo>
                    <a:pt x="0" y="1078"/>
                  </a:lnTo>
                  <a:close/>
                  <a:moveTo>
                    <a:pt x="465" y="1078"/>
                  </a:moveTo>
                  <a:lnTo>
                    <a:pt x="616" y="1078"/>
                  </a:lnTo>
                  <a:lnTo>
                    <a:pt x="616" y="1081"/>
                  </a:lnTo>
                  <a:lnTo>
                    <a:pt x="465" y="1081"/>
                  </a:lnTo>
                  <a:lnTo>
                    <a:pt x="465" y="1078"/>
                  </a:lnTo>
                  <a:close/>
                  <a:moveTo>
                    <a:pt x="0" y="1081"/>
                  </a:moveTo>
                  <a:lnTo>
                    <a:pt x="139" y="1081"/>
                  </a:lnTo>
                  <a:lnTo>
                    <a:pt x="139" y="1083"/>
                  </a:lnTo>
                  <a:lnTo>
                    <a:pt x="0" y="1083"/>
                  </a:lnTo>
                  <a:lnTo>
                    <a:pt x="0" y="1081"/>
                  </a:lnTo>
                  <a:close/>
                  <a:moveTo>
                    <a:pt x="467" y="1081"/>
                  </a:moveTo>
                  <a:lnTo>
                    <a:pt x="616" y="1081"/>
                  </a:lnTo>
                  <a:lnTo>
                    <a:pt x="616" y="1083"/>
                  </a:lnTo>
                  <a:lnTo>
                    <a:pt x="467" y="1083"/>
                  </a:lnTo>
                  <a:lnTo>
                    <a:pt x="467" y="1081"/>
                  </a:lnTo>
                  <a:close/>
                  <a:moveTo>
                    <a:pt x="0" y="1083"/>
                  </a:moveTo>
                  <a:lnTo>
                    <a:pt x="139" y="1083"/>
                  </a:lnTo>
                  <a:lnTo>
                    <a:pt x="139" y="1087"/>
                  </a:lnTo>
                  <a:lnTo>
                    <a:pt x="0" y="1087"/>
                  </a:lnTo>
                  <a:lnTo>
                    <a:pt x="0" y="1083"/>
                  </a:lnTo>
                  <a:close/>
                  <a:moveTo>
                    <a:pt x="467" y="1083"/>
                  </a:moveTo>
                  <a:lnTo>
                    <a:pt x="619" y="1083"/>
                  </a:lnTo>
                  <a:lnTo>
                    <a:pt x="619" y="1087"/>
                  </a:lnTo>
                  <a:lnTo>
                    <a:pt x="467" y="1087"/>
                  </a:lnTo>
                  <a:lnTo>
                    <a:pt x="467" y="1083"/>
                  </a:lnTo>
                  <a:close/>
                  <a:moveTo>
                    <a:pt x="0" y="1087"/>
                  </a:moveTo>
                  <a:lnTo>
                    <a:pt x="139" y="1087"/>
                  </a:lnTo>
                  <a:lnTo>
                    <a:pt x="139" y="1090"/>
                  </a:lnTo>
                  <a:lnTo>
                    <a:pt x="0" y="1090"/>
                  </a:lnTo>
                  <a:lnTo>
                    <a:pt x="0" y="1087"/>
                  </a:lnTo>
                  <a:close/>
                  <a:moveTo>
                    <a:pt x="469" y="1087"/>
                  </a:moveTo>
                  <a:lnTo>
                    <a:pt x="619" y="1087"/>
                  </a:lnTo>
                  <a:lnTo>
                    <a:pt x="619" y="1090"/>
                  </a:lnTo>
                  <a:lnTo>
                    <a:pt x="469" y="1090"/>
                  </a:lnTo>
                  <a:lnTo>
                    <a:pt x="469" y="1087"/>
                  </a:lnTo>
                  <a:close/>
                  <a:moveTo>
                    <a:pt x="0" y="1090"/>
                  </a:moveTo>
                  <a:lnTo>
                    <a:pt x="139" y="1090"/>
                  </a:lnTo>
                  <a:lnTo>
                    <a:pt x="139" y="1094"/>
                  </a:lnTo>
                  <a:lnTo>
                    <a:pt x="0" y="1094"/>
                  </a:lnTo>
                  <a:lnTo>
                    <a:pt x="0" y="1090"/>
                  </a:lnTo>
                  <a:close/>
                  <a:moveTo>
                    <a:pt x="469" y="1090"/>
                  </a:moveTo>
                  <a:lnTo>
                    <a:pt x="621" y="1090"/>
                  </a:lnTo>
                  <a:lnTo>
                    <a:pt x="621" y="1094"/>
                  </a:lnTo>
                  <a:lnTo>
                    <a:pt x="469" y="1094"/>
                  </a:lnTo>
                  <a:lnTo>
                    <a:pt x="469" y="1090"/>
                  </a:lnTo>
                  <a:close/>
                  <a:moveTo>
                    <a:pt x="0" y="1094"/>
                  </a:moveTo>
                  <a:lnTo>
                    <a:pt x="139" y="1094"/>
                  </a:lnTo>
                  <a:lnTo>
                    <a:pt x="139" y="1096"/>
                  </a:lnTo>
                  <a:lnTo>
                    <a:pt x="0" y="1096"/>
                  </a:lnTo>
                  <a:lnTo>
                    <a:pt x="0" y="1094"/>
                  </a:lnTo>
                  <a:close/>
                  <a:moveTo>
                    <a:pt x="471" y="1094"/>
                  </a:moveTo>
                  <a:lnTo>
                    <a:pt x="621" y="1094"/>
                  </a:lnTo>
                  <a:lnTo>
                    <a:pt x="621" y="1096"/>
                  </a:lnTo>
                  <a:lnTo>
                    <a:pt x="471" y="1096"/>
                  </a:lnTo>
                  <a:lnTo>
                    <a:pt x="471" y="1094"/>
                  </a:lnTo>
                  <a:close/>
                  <a:moveTo>
                    <a:pt x="0" y="1096"/>
                  </a:moveTo>
                  <a:lnTo>
                    <a:pt x="139" y="1096"/>
                  </a:lnTo>
                  <a:lnTo>
                    <a:pt x="139" y="1099"/>
                  </a:lnTo>
                  <a:lnTo>
                    <a:pt x="0" y="1099"/>
                  </a:lnTo>
                  <a:lnTo>
                    <a:pt x="0" y="1096"/>
                  </a:lnTo>
                  <a:close/>
                  <a:moveTo>
                    <a:pt x="471" y="1096"/>
                  </a:moveTo>
                  <a:lnTo>
                    <a:pt x="623" y="1096"/>
                  </a:lnTo>
                  <a:lnTo>
                    <a:pt x="623" y="1099"/>
                  </a:lnTo>
                  <a:lnTo>
                    <a:pt x="471" y="1099"/>
                  </a:lnTo>
                  <a:lnTo>
                    <a:pt x="471" y="1096"/>
                  </a:lnTo>
                  <a:close/>
                  <a:moveTo>
                    <a:pt x="0" y="1099"/>
                  </a:moveTo>
                  <a:lnTo>
                    <a:pt x="139" y="1099"/>
                  </a:lnTo>
                  <a:lnTo>
                    <a:pt x="139" y="1101"/>
                  </a:lnTo>
                  <a:lnTo>
                    <a:pt x="0" y="1101"/>
                  </a:lnTo>
                  <a:lnTo>
                    <a:pt x="0" y="1099"/>
                  </a:lnTo>
                  <a:close/>
                  <a:moveTo>
                    <a:pt x="474" y="1099"/>
                  </a:moveTo>
                  <a:lnTo>
                    <a:pt x="623" y="1099"/>
                  </a:lnTo>
                  <a:lnTo>
                    <a:pt x="623" y="1101"/>
                  </a:lnTo>
                  <a:lnTo>
                    <a:pt x="474" y="1101"/>
                  </a:lnTo>
                  <a:lnTo>
                    <a:pt x="474" y="1099"/>
                  </a:lnTo>
                  <a:close/>
                  <a:moveTo>
                    <a:pt x="0" y="1101"/>
                  </a:moveTo>
                  <a:lnTo>
                    <a:pt x="139" y="1101"/>
                  </a:lnTo>
                  <a:lnTo>
                    <a:pt x="139" y="1105"/>
                  </a:lnTo>
                  <a:lnTo>
                    <a:pt x="0" y="1105"/>
                  </a:lnTo>
                  <a:lnTo>
                    <a:pt x="0" y="1101"/>
                  </a:lnTo>
                  <a:close/>
                  <a:moveTo>
                    <a:pt x="474" y="1101"/>
                  </a:moveTo>
                  <a:lnTo>
                    <a:pt x="625" y="1101"/>
                  </a:lnTo>
                  <a:lnTo>
                    <a:pt x="625" y="1105"/>
                  </a:lnTo>
                  <a:lnTo>
                    <a:pt x="474" y="1105"/>
                  </a:lnTo>
                  <a:lnTo>
                    <a:pt x="474" y="1101"/>
                  </a:lnTo>
                  <a:close/>
                  <a:moveTo>
                    <a:pt x="0" y="1105"/>
                  </a:moveTo>
                  <a:lnTo>
                    <a:pt x="139" y="1105"/>
                  </a:lnTo>
                  <a:lnTo>
                    <a:pt x="139" y="1107"/>
                  </a:lnTo>
                  <a:lnTo>
                    <a:pt x="0" y="1107"/>
                  </a:lnTo>
                  <a:lnTo>
                    <a:pt x="0" y="1105"/>
                  </a:lnTo>
                  <a:close/>
                  <a:moveTo>
                    <a:pt x="476" y="1105"/>
                  </a:moveTo>
                  <a:lnTo>
                    <a:pt x="625" y="1105"/>
                  </a:lnTo>
                  <a:lnTo>
                    <a:pt x="625" y="1107"/>
                  </a:lnTo>
                  <a:lnTo>
                    <a:pt x="476" y="1107"/>
                  </a:lnTo>
                  <a:lnTo>
                    <a:pt x="476" y="1105"/>
                  </a:lnTo>
                  <a:close/>
                  <a:moveTo>
                    <a:pt x="0" y="1107"/>
                  </a:moveTo>
                  <a:lnTo>
                    <a:pt x="139" y="1107"/>
                  </a:lnTo>
                  <a:lnTo>
                    <a:pt x="139" y="1112"/>
                  </a:lnTo>
                  <a:lnTo>
                    <a:pt x="0" y="1112"/>
                  </a:lnTo>
                  <a:lnTo>
                    <a:pt x="0" y="1107"/>
                  </a:lnTo>
                  <a:close/>
                  <a:moveTo>
                    <a:pt x="476" y="1107"/>
                  </a:moveTo>
                  <a:lnTo>
                    <a:pt x="628" y="1107"/>
                  </a:lnTo>
                  <a:lnTo>
                    <a:pt x="628" y="1112"/>
                  </a:lnTo>
                  <a:lnTo>
                    <a:pt x="476" y="1112"/>
                  </a:lnTo>
                  <a:lnTo>
                    <a:pt x="476" y="1107"/>
                  </a:lnTo>
                  <a:close/>
                  <a:moveTo>
                    <a:pt x="0" y="1112"/>
                  </a:moveTo>
                  <a:lnTo>
                    <a:pt x="139" y="1112"/>
                  </a:lnTo>
                  <a:lnTo>
                    <a:pt x="139" y="1114"/>
                  </a:lnTo>
                  <a:lnTo>
                    <a:pt x="0" y="1114"/>
                  </a:lnTo>
                  <a:lnTo>
                    <a:pt x="0" y="1112"/>
                  </a:lnTo>
                  <a:close/>
                  <a:moveTo>
                    <a:pt x="478" y="1112"/>
                  </a:moveTo>
                  <a:lnTo>
                    <a:pt x="628" y="1112"/>
                  </a:lnTo>
                  <a:lnTo>
                    <a:pt x="628" y="1114"/>
                  </a:lnTo>
                  <a:lnTo>
                    <a:pt x="478" y="1114"/>
                  </a:lnTo>
                  <a:lnTo>
                    <a:pt x="478" y="1112"/>
                  </a:lnTo>
                  <a:close/>
                  <a:moveTo>
                    <a:pt x="0" y="1114"/>
                  </a:moveTo>
                  <a:lnTo>
                    <a:pt x="139" y="1114"/>
                  </a:lnTo>
                  <a:lnTo>
                    <a:pt x="139" y="1116"/>
                  </a:lnTo>
                  <a:lnTo>
                    <a:pt x="0" y="1116"/>
                  </a:lnTo>
                  <a:lnTo>
                    <a:pt x="0" y="1114"/>
                  </a:lnTo>
                  <a:close/>
                  <a:moveTo>
                    <a:pt x="478" y="1114"/>
                  </a:moveTo>
                  <a:lnTo>
                    <a:pt x="630" y="1114"/>
                  </a:lnTo>
                  <a:lnTo>
                    <a:pt x="630" y="1116"/>
                  </a:lnTo>
                  <a:lnTo>
                    <a:pt x="478" y="1116"/>
                  </a:lnTo>
                  <a:lnTo>
                    <a:pt x="478" y="1114"/>
                  </a:lnTo>
                  <a:close/>
                  <a:moveTo>
                    <a:pt x="0" y="1116"/>
                  </a:moveTo>
                  <a:lnTo>
                    <a:pt x="139" y="1116"/>
                  </a:lnTo>
                  <a:lnTo>
                    <a:pt x="139" y="1119"/>
                  </a:lnTo>
                  <a:lnTo>
                    <a:pt x="0" y="1119"/>
                  </a:lnTo>
                  <a:lnTo>
                    <a:pt x="0" y="1116"/>
                  </a:lnTo>
                  <a:close/>
                  <a:moveTo>
                    <a:pt x="480" y="1116"/>
                  </a:moveTo>
                  <a:lnTo>
                    <a:pt x="630" y="1116"/>
                  </a:lnTo>
                  <a:lnTo>
                    <a:pt x="630" y="1119"/>
                  </a:lnTo>
                  <a:lnTo>
                    <a:pt x="480" y="1119"/>
                  </a:lnTo>
                  <a:lnTo>
                    <a:pt x="480" y="1116"/>
                  </a:lnTo>
                  <a:close/>
                  <a:moveTo>
                    <a:pt x="0" y="1119"/>
                  </a:moveTo>
                  <a:lnTo>
                    <a:pt x="139" y="1119"/>
                  </a:lnTo>
                  <a:lnTo>
                    <a:pt x="139" y="1123"/>
                  </a:lnTo>
                  <a:lnTo>
                    <a:pt x="0" y="1123"/>
                  </a:lnTo>
                  <a:lnTo>
                    <a:pt x="0" y="1119"/>
                  </a:lnTo>
                  <a:close/>
                  <a:moveTo>
                    <a:pt x="480" y="1119"/>
                  </a:moveTo>
                  <a:lnTo>
                    <a:pt x="632" y="1119"/>
                  </a:lnTo>
                  <a:lnTo>
                    <a:pt x="632" y="1123"/>
                  </a:lnTo>
                  <a:lnTo>
                    <a:pt x="480" y="1123"/>
                  </a:lnTo>
                  <a:lnTo>
                    <a:pt x="480" y="1119"/>
                  </a:lnTo>
                  <a:close/>
                  <a:moveTo>
                    <a:pt x="0" y="1123"/>
                  </a:moveTo>
                  <a:lnTo>
                    <a:pt x="139" y="1123"/>
                  </a:lnTo>
                  <a:lnTo>
                    <a:pt x="139" y="1125"/>
                  </a:lnTo>
                  <a:lnTo>
                    <a:pt x="0" y="1125"/>
                  </a:lnTo>
                  <a:lnTo>
                    <a:pt x="0" y="1123"/>
                  </a:lnTo>
                  <a:close/>
                  <a:moveTo>
                    <a:pt x="482" y="1123"/>
                  </a:moveTo>
                  <a:lnTo>
                    <a:pt x="632" y="1123"/>
                  </a:lnTo>
                  <a:lnTo>
                    <a:pt x="632" y="1125"/>
                  </a:lnTo>
                  <a:lnTo>
                    <a:pt x="482" y="1125"/>
                  </a:lnTo>
                  <a:lnTo>
                    <a:pt x="482" y="1123"/>
                  </a:lnTo>
                  <a:close/>
                  <a:moveTo>
                    <a:pt x="0" y="1125"/>
                  </a:moveTo>
                  <a:lnTo>
                    <a:pt x="139" y="1125"/>
                  </a:lnTo>
                  <a:lnTo>
                    <a:pt x="139" y="1130"/>
                  </a:lnTo>
                  <a:lnTo>
                    <a:pt x="0" y="1130"/>
                  </a:lnTo>
                  <a:lnTo>
                    <a:pt x="0" y="1125"/>
                  </a:lnTo>
                  <a:close/>
                  <a:moveTo>
                    <a:pt x="482" y="1125"/>
                  </a:moveTo>
                  <a:lnTo>
                    <a:pt x="634" y="1125"/>
                  </a:lnTo>
                  <a:lnTo>
                    <a:pt x="634" y="1130"/>
                  </a:lnTo>
                  <a:lnTo>
                    <a:pt x="482" y="1130"/>
                  </a:lnTo>
                  <a:lnTo>
                    <a:pt x="482" y="1125"/>
                  </a:lnTo>
                  <a:close/>
                  <a:moveTo>
                    <a:pt x="0" y="1130"/>
                  </a:moveTo>
                  <a:lnTo>
                    <a:pt x="139" y="1130"/>
                  </a:lnTo>
                  <a:lnTo>
                    <a:pt x="139" y="1132"/>
                  </a:lnTo>
                  <a:lnTo>
                    <a:pt x="0" y="1132"/>
                  </a:lnTo>
                  <a:lnTo>
                    <a:pt x="0" y="1130"/>
                  </a:lnTo>
                  <a:close/>
                  <a:moveTo>
                    <a:pt x="485" y="1130"/>
                  </a:moveTo>
                  <a:lnTo>
                    <a:pt x="634" y="1130"/>
                  </a:lnTo>
                  <a:lnTo>
                    <a:pt x="634" y="1132"/>
                  </a:lnTo>
                  <a:lnTo>
                    <a:pt x="485" y="1132"/>
                  </a:lnTo>
                  <a:lnTo>
                    <a:pt x="485" y="1130"/>
                  </a:lnTo>
                  <a:close/>
                  <a:moveTo>
                    <a:pt x="0" y="1132"/>
                  </a:moveTo>
                  <a:lnTo>
                    <a:pt x="139" y="1132"/>
                  </a:lnTo>
                  <a:lnTo>
                    <a:pt x="139" y="1134"/>
                  </a:lnTo>
                  <a:lnTo>
                    <a:pt x="0" y="1134"/>
                  </a:lnTo>
                  <a:lnTo>
                    <a:pt x="0" y="1132"/>
                  </a:lnTo>
                  <a:close/>
                  <a:moveTo>
                    <a:pt x="485" y="1132"/>
                  </a:moveTo>
                  <a:lnTo>
                    <a:pt x="637" y="1132"/>
                  </a:lnTo>
                  <a:lnTo>
                    <a:pt x="637" y="1134"/>
                  </a:lnTo>
                  <a:lnTo>
                    <a:pt x="485" y="1134"/>
                  </a:lnTo>
                  <a:lnTo>
                    <a:pt x="485" y="1132"/>
                  </a:lnTo>
                  <a:close/>
                  <a:moveTo>
                    <a:pt x="0" y="1134"/>
                  </a:moveTo>
                  <a:lnTo>
                    <a:pt x="139" y="1134"/>
                  </a:lnTo>
                  <a:lnTo>
                    <a:pt x="139" y="1136"/>
                  </a:lnTo>
                  <a:lnTo>
                    <a:pt x="0" y="1136"/>
                  </a:lnTo>
                  <a:lnTo>
                    <a:pt x="0" y="1134"/>
                  </a:lnTo>
                  <a:close/>
                  <a:moveTo>
                    <a:pt x="487" y="1134"/>
                  </a:moveTo>
                  <a:lnTo>
                    <a:pt x="637" y="1134"/>
                  </a:lnTo>
                  <a:lnTo>
                    <a:pt x="637" y="1136"/>
                  </a:lnTo>
                  <a:lnTo>
                    <a:pt x="487" y="1136"/>
                  </a:lnTo>
                  <a:lnTo>
                    <a:pt x="487" y="1134"/>
                  </a:lnTo>
                  <a:close/>
                  <a:moveTo>
                    <a:pt x="0" y="1136"/>
                  </a:moveTo>
                  <a:lnTo>
                    <a:pt x="139" y="1136"/>
                  </a:lnTo>
                  <a:lnTo>
                    <a:pt x="139" y="1141"/>
                  </a:lnTo>
                  <a:lnTo>
                    <a:pt x="0" y="1141"/>
                  </a:lnTo>
                  <a:lnTo>
                    <a:pt x="0" y="1136"/>
                  </a:lnTo>
                  <a:close/>
                  <a:moveTo>
                    <a:pt x="487" y="1136"/>
                  </a:moveTo>
                  <a:lnTo>
                    <a:pt x="639" y="1136"/>
                  </a:lnTo>
                  <a:lnTo>
                    <a:pt x="639" y="1141"/>
                  </a:lnTo>
                  <a:lnTo>
                    <a:pt x="487" y="1141"/>
                  </a:lnTo>
                  <a:lnTo>
                    <a:pt x="487" y="1136"/>
                  </a:lnTo>
                  <a:close/>
                  <a:moveTo>
                    <a:pt x="0" y="1141"/>
                  </a:moveTo>
                  <a:lnTo>
                    <a:pt x="139" y="1141"/>
                  </a:lnTo>
                  <a:lnTo>
                    <a:pt x="139" y="1143"/>
                  </a:lnTo>
                  <a:lnTo>
                    <a:pt x="0" y="1143"/>
                  </a:lnTo>
                  <a:lnTo>
                    <a:pt x="0" y="1141"/>
                  </a:lnTo>
                  <a:close/>
                  <a:moveTo>
                    <a:pt x="489" y="1141"/>
                  </a:moveTo>
                  <a:lnTo>
                    <a:pt x="639" y="1141"/>
                  </a:lnTo>
                  <a:lnTo>
                    <a:pt x="639" y="1143"/>
                  </a:lnTo>
                  <a:lnTo>
                    <a:pt x="489" y="1143"/>
                  </a:lnTo>
                  <a:lnTo>
                    <a:pt x="489" y="1141"/>
                  </a:lnTo>
                  <a:close/>
                  <a:moveTo>
                    <a:pt x="0" y="1143"/>
                  </a:moveTo>
                  <a:lnTo>
                    <a:pt x="139" y="1143"/>
                  </a:lnTo>
                  <a:lnTo>
                    <a:pt x="139" y="1148"/>
                  </a:lnTo>
                  <a:lnTo>
                    <a:pt x="0" y="1148"/>
                  </a:lnTo>
                  <a:lnTo>
                    <a:pt x="0" y="1143"/>
                  </a:lnTo>
                  <a:close/>
                  <a:moveTo>
                    <a:pt x="489" y="1143"/>
                  </a:moveTo>
                  <a:lnTo>
                    <a:pt x="641" y="1143"/>
                  </a:lnTo>
                  <a:lnTo>
                    <a:pt x="641" y="1148"/>
                  </a:lnTo>
                  <a:lnTo>
                    <a:pt x="489" y="1148"/>
                  </a:lnTo>
                  <a:lnTo>
                    <a:pt x="489" y="1143"/>
                  </a:lnTo>
                  <a:close/>
                  <a:moveTo>
                    <a:pt x="0" y="1148"/>
                  </a:moveTo>
                  <a:lnTo>
                    <a:pt x="139" y="1148"/>
                  </a:lnTo>
                  <a:lnTo>
                    <a:pt x="139" y="1152"/>
                  </a:lnTo>
                  <a:lnTo>
                    <a:pt x="0" y="1152"/>
                  </a:lnTo>
                  <a:lnTo>
                    <a:pt x="0" y="1148"/>
                  </a:lnTo>
                  <a:close/>
                  <a:moveTo>
                    <a:pt x="491" y="1148"/>
                  </a:moveTo>
                  <a:lnTo>
                    <a:pt x="641" y="1148"/>
                  </a:lnTo>
                  <a:lnTo>
                    <a:pt x="641" y="1152"/>
                  </a:lnTo>
                  <a:lnTo>
                    <a:pt x="491" y="1152"/>
                  </a:lnTo>
                  <a:lnTo>
                    <a:pt x="491" y="1148"/>
                  </a:lnTo>
                  <a:close/>
                  <a:moveTo>
                    <a:pt x="0" y="1152"/>
                  </a:moveTo>
                  <a:lnTo>
                    <a:pt x="139" y="1152"/>
                  </a:lnTo>
                  <a:lnTo>
                    <a:pt x="139" y="1159"/>
                  </a:lnTo>
                  <a:lnTo>
                    <a:pt x="0" y="1159"/>
                  </a:lnTo>
                  <a:lnTo>
                    <a:pt x="0" y="1152"/>
                  </a:lnTo>
                  <a:close/>
                  <a:moveTo>
                    <a:pt x="494" y="1152"/>
                  </a:moveTo>
                  <a:lnTo>
                    <a:pt x="641" y="1152"/>
                  </a:lnTo>
                  <a:lnTo>
                    <a:pt x="641" y="1159"/>
                  </a:lnTo>
                  <a:lnTo>
                    <a:pt x="494" y="1159"/>
                  </a:lnTo>
                  <a:lnTo>
                    <a:pt x="494" y="1152"/>
                  </a:lnTo>
                  <a:close/>
                  <a:moveTo>
                    <a:pt x="0" y="1159"/>
                  </a:moveTo>
                  <a:lnTo>
                    <a:pt x="139" y="1159"/>
                  </a:lnTo>
                  <a:lnTo>
                    <a:pt x="139" y="1165"/>
                  </a:lnTo>
                  <a:lnTo>
                    <a:pt x="0" y="1165"/>
                  </a:lnTo>
                  <a:lnTo>
                    <a:pt x="0" y="1159"/>
                  </a:lnTo>
                  <a:close/>
                  <a:moveTo>
                    <a:pt x="496" y="1159"/>
                  </a:moveTo>
                  <a:lnTo>
                    <a:pt x="641" y="1159"/>
                  </a:lnTo>
                  <a:lnTo>
                    <a:pt x="641" y="1165"/>
                  </a:lnTo>
                  <a:lnTo>
                    <a:pt x="496" y="1165"/>
                  </a:lnTo>
                  <a:lnTo>
                    <a:pt x="496" y="1159"/>
                  </a:lnTo>
                  <a:close/>
                  <a:moveTo>
                    <a:pt x="0" y="1165"/>
                  </a:moveTo>
                  <a:lnTo>
                    <a:pt x="139" y="1165"/>
                  </a:lnTo>
                  <a:lnTo>
                    <a:pt x="139" y="1170"/>
                  </a:lnTo>
                  <a:lnTo>
                    <a:pt x="0" y="1170"/>
                  </a:lnTo>
                  <a:lnTo>
                    <a:pt x="0" y="1165"/>
                  </a:lnTo>
                  <a:close/>
                  <a:moveTo>
                    <a:pt x="498" y="1165"/>
                  </a:moveTo>
                  <a:lnTo>
                    <a:pt x="641" y="1165"/>
                  </a:lnTo>
                  <a:lnTo>
                    <a:pt x="641" y="1170"/>
                  </a:lnTo>
                  <a:lnTo>
                    <a:pt x="498" y="1170"/>
                  </a:lnTo>
                  <a:lnTo>
                    <a:pt x="498" y="1165"/>
                  </a:lnTo>
                  <a:close/>
                  <a:moveTo>
                    <a:pt x="0" y="1170"/>
                  </a:moveTo>
                  <a:lnTo>
                    <a:pt x="139" y="1170"/>
                  </a:lnTo>
                  <a:lnTo>
                    <a:pt x="139" y="1177"/>
                  </a:lnTo>
                  <a:lnTo>
                    <a:pt x="0" y="1177"/>
                  </a:lnTo>
                  <a:lnTo>
                    <a:pt x="0" y="1170"/>
                  </a:lnTo>
                  <a:close/>
                  <a:moveTo>
                    <a:pt x="500" y="1170"/>
                  </a:moveTo>
                  <a:lnTo>
                    <a:pt x="641" y="1170"/>
                  </a:lnTo>
                  <a:lnTo>
                    <a:pt x="641" y="1177"/>
                  </a:lnTo>
                  <a:lnTo>
                    <a:pt x="500" y="1177"/>
                  </a:lnTo>
                  <a:lnTo>
                    <a:pt x="500" y="1170"/>
                  </a:lnTo>
                  <a:close/>
                  <a:moveTo>
                    <a:pt x="2" y="1177"/>
                  </a:moveTo>
                  <a:lnTo>
                    <a:pt x="139" y="1177"/>
                  </a:lnTo>
                  <a:lnTo>
                    <a:pt x="139" y="1183"/>
                  </a:lnTo>
                  <a:lnTo>
                    <a:pt x="2" y="1183"/>
                  </a:lnTo>
                  <a:lnTo>
                    <a:pt x="2" y="1177"/>
                  </a:lnTo>
                  <a:close/>
                  <a:moveTo>
                    <a:pt x="503" y="1177"/>
                  </a:moveTo>
                  <a:lnTo>
                    <a:pt x="641" y="1177"/>
                  </a:lnTo>
                  <a:lnTo>
                    <a:pt x="641" y="1183"/>
                  </a:lnTo>
                  <a:lnTo>
                    <a:pt x="503" y="1183"/>
                  </a:lnTo>
                  <a:lnTo>
                    <a:pt x="503" y="1177"/>
                  </a:lnTo>
                  <a:close/>
                  <a:moveTo>
                    <a:pt x="2" y="1183"/>
                  </a:moveTo>
                  <a:lnTo>
                    <a:pt x="139" y="1183"/>
                  </a:lnTo>
                  <a:lnTo>
                    <a:pt x="139" y="1186"/>
                  </a:lnTo>
                  <a:lnTo>
                    <a:pt x="2" y="1186"/>
                  </a:lnTo>
                  <a:lnTo>
                    <a:pt x="2" y="1183"/>
                  </a:lnTo>
                  <a:close/>
                  <a:moveTo>
                    <a:pt x="505" y="1183"/>
                  </a:moveTo>
                  <a:lnTo>
                    <a:pt x="641" y="1183"/>
                  </a:lnTo>
                  <a:lnTo>
                    <a:pt x="641" y="1186"/>
                  </a:lnTo>
                  <a:lnTo>
                    <a:pt x="505" y="1186"/>
                  </a:lnTo>
                  <a:lnTo>
                    <a:pt x="505" y="1183"/>
                  </a:lnTo>
                  <a:close/>
                  <a:moveTo>
                    <a:pt x="5" y="1186"/>
                  </a:moveTo>
                  <a:lnTo>
                    <a:pt x="139" y="1186"/>
                  </a:lnTo>
                  <a:lnTo>
                    <a:pt x="139" y="1188"/>
                  </a:lnTo>
                  <a:lnTo>
                    <a:pt x="5" y="1188"/>
                  </a:lnTo>
                  <a:lnTo>
                    <a:pt x="5" y="1186"/>
                  </a:lnTo>
                  <a:close/>
                  <a:moveTo>
                    <a:pt x="505" y="1186"/>
                  </a:moveTo>
                  <a:lnTo>
                    <a:pt x="641" y="1186"/>
                  </a:lnTo>
                  <a:lnTo>
                    <a:pt x="641" y="1188"/>
                  </a:lnTo>
                  <a:lnTo>
                    <a:pt x="505" y="1188"/>
                  </a:lnTo>
                  <a:lnTo>
                    <a:pt x="505" y="1186"/>
                  </a:lnTo>
                  <a:close/>
                  <a:moveTo>
                    <a:pt x="5" y="1188"/>
                  </a:moveTo>
                  <a:lnTo>
                    <a:pt x="136" y="1188"/>
                  </a:lnTo>
                  <a:lnTo>
                    <a:pt x="136" y="1195"/>
                  </a:lnTo>
                  <a:lnTo>
                    <a:pt x="5" y="1195"/>
                  </a:lnTo>
                  <a:lnTo>
                    <a:pt x="5" y="1188"/>
                  </a:lnTo>
                  <a:close/>
                  <a:moveTo>
                    <a:pt x="507" y="1188"/>
                  </a:moveTo>
                  <a:lnTo>
                    <a:pt x="641" y="1188"/>
                  </a:lnTo>
                  <a:lnTo>
                    <a:pt x="641" y="1195"/>
                  </a:lnTo>
                  <a:lnTo>
                    <a:pt x="507" y="1195"/>
                  </a:lnTo>
                  <a:lnTo>
                    <a:pt x="507" y="1188"/>
                  </a:lnTo>
                  <a:close/>
                  <a:moveTo>
                    <a:pt x="7" y="1195"/>
                  </a:moveTo>
                  <a:lnTo>
                    <a:pt x="136" y="1195"/>
                  </a:lnTo>
                  <a:lnTo>
                    <a:pt x="136" y="1201"/>
                  </a:lnTo>
                  <a:lnTo>
                    <a:pt x="7" y="1201"/>
                  </a:lnTo>
                  <a:lnTo>
                    <a:pt x="7" y="1195"/>
                  </a:lnTo>
                  <a:close/>
                  <a:moveTo>
                    <a:pt x="509" y="1195"/>
                  </a:moveTo>
                  <a:lnTo>
                    <a:pt x="641" y="1195"/>
                  </a:lnTo>
                  <a:lnTo>
                    <a:pt x="641" y="1201"/>
                  </a:lnTo>
                  <a:lnTo>
                    <a:pt x="509" y="1201"/>
                  </a:lnTo>
                  <a:lnTo>
                    <a:pt x="509" y="1195"/>
                  </a:lnTo>
                  <a:close/>
                  <a:moveTo>
                    <a:pt x="7" y="1201"/>
                  </a:moveTo>
                  <a:lnTo>
                    <a:pt x="134" y="1201"/>
                  </a:lnTo>
                  <a:lnTo>
                    <a:pt x="134" y="1203"/>
                  </a:lnTo>
                  <a:lnTo>
                    <a:pt x="7" y="1203"/>
                  </a:lnTo>
                  <a:lnTo>
                    <a:pt x="7" y="1201"/>
                  </a:lnTo>
                  <a:close/>
                  <a:moveTo>
                    <a:pt x="511" y="1201"/>
                  </a:moveTo>
                  <a:lnTo>
                    <a:pt x="639" y="1201"/>
                  </a:lnTo>
                  <a:lnTo>
                    <a:pt x="639" y="1203"/>
                  </a:lnTo>
                  <a:lnTo>
                    <a:pt x="511" y="1203"/>
                  </a:lnTo>
                  <a:lnTo>
                    <a:pt x="511" y="1201"/>
                  </a:lnTo>
                  <a:close/>
                  <a:moveTo>
                    <a:pt x="9" y="1203"/>
                  </a:moveTo>
                  <a:lnTo>
                    <a:pt x="134" y="1203"/>
                  </a:lnTo>
                  <a:lnTo>
                    <a:pt x="134" y="1206"/>
                  </a:lnTo>
                  <a:lnTo>
                    <a:pt x="9" y="1206"/>
                  </a:lnTo>
                  <a:lnTo>
                    <a:pt x="9" y="1203"/>
                  </a:lnTo>
                  <a:close/>
                  <a:moveTo>
                    <a:pt x="514" y="1203"/>
                  </a:moveTo>
                  <a:lnTo>
                    <a:pt x="639" y="1203"/>
                  </a:lnTo>
                  <a:lnTo>
                    <a:pt x="639" y="1206"/>
                  </a:lnTo>
                  <a:lnTo>
                    <a:pt x="514" y="1206"/>
                  </a:lnTo>
                  <a:lnTo>
                    <a:pt x="514" y="1203"/>
                  </a:lnTo>
                  <a:close/>
                  <a:moveTo>
                    <a:pt x="11" y="1206"/>
                  </a:moveTo>
                  <a:lnTo>
                    <a:pt x="132" y="1206"/>
                  </a:lnTo>
                  <a:lnTo>
                    <a:pt x="132" y="1208"/>
                  </a:lnTo>
                  <a:lnTo>
                    <a:pt x="11" y="1208"/>
                  </a:lnTo>
                  <a:lnTo>
                    <a:pt x="11" y="1206"/>
                  </a:lnTo>
                  <a:close/>
                  <a:moveTo>
                    <a:pt x="514" y="1206"/>
                  </a:moveTo>
                  <a:lnTo>
                    <a:pt x="637" y="1206"/>
                  </a:lnTo>
                  <a:lnTo>
                    <a:pt x="637" y="1208"/>
                  </a:lnTo>
                  <a:lnTo>
                    <a:pt x="514" y="1208"/>
                  </a:lnTo>
                  <a:lnTo>
                    <a:pt x="514" y="1206"/>
                  </a:lnTo>
                  <a:close/>
                  <a:moveTo>
                    <a:pt x="11" y="1208"/>
                  </a:moveTo>
                  <a:lnTo>
                    <a:pt x="132" y="1208"/>
                  </a:lnTo>
                  <a:lnTo>
                    <a:pt x="132" y="1210"/>
                  </a:lnTo>
                  <a:lnTo>
                    <a:pt x="11" y="1210"/>
                  </a:lnTo>
                  <a:lnTo>
                    <a:pt x="11" y="1208"/>
                  </a:lnTo>
                  <a:close/>
                  <a:moveTo>
                    <a:pt x="516" y="1208"/>
                  </a:moveTo>
                  <a:lnTo>
                    <a:pt x="637" y="1208"/>
                  </a:lnTo>
                  <a:lnTo>
                    <a:pt x="637" y="1210"/>
                  </a:lnTo>
                  <a:lnTo>
                    <a:pt x="516" y="1210"/>
                  </a:lnTo>
                  <a:lnTo>
                    <a:pt x="516" y="1208"/>
                  </a:lnTo>
                  <a:close/>
                  <a:moveTo>
                    <a:pt x="14" y="1210"/>
                  </a:moveTo>
                  <a:lnTo>
                    <a:pt x="130" y="1210"/>
                  </a:lnTo>
                  <a:lnTo>
                    <a:pt x="130" y="1212"/>
                  </a:lnTo>
                  <a:lnTo>
                    <a:pt x="14" y="1212"/>
                  </a:lnTo>
                  <a:lnTo>
                    <a:pt x="14" y="1210"/>
                  </a:lnTo>
                  <a:close/>
                  <a:moveTo>
                    <a:pt x="516" y="1210"/>
                  </a:moveTo>
                  <a:lnTo>
                    <a:pt x="634" y="1210"/>
                  </a:lnTo>
                  <a:lnTo>
                    <a:pt x="634" y="1212"/>
                  </a:lnTo>
                  <a:lnTo>
                    <a:pt x="516" y="1212"/>
                  </a:lnTo>
                  <a:lnTo>
                    <a:pt x="516" y="1210"/>
                  </a:lnTo>
                  <a:close/>
                  <a:moveTo>
                    <a:pt x="14" y="1212"/>
                  </a:moveTo>
                  <a:lnTo>
                    <a:pt x="127" y="1212"/>
                  </a:lnTo>
                  <a:lnTo>
                    <a:pt x="127" y="1215"/>
                  </a:lnTo>
                  <a:lnTo>
                    <a:pt x="14" y="1215"/>
                  </a:lnTo>
                  <a:lnTo>
                    <a:pt x="14" y="1212"/>
                  </a:lnTo>
                  <a:close/>
                  <a:moveTo>
                    <a:pt x="518" y="1212"/>
                  </a:moveTo>
                  <a:lnTo>
                    <a:pt x="634" y="1212"/>
                  </a:lnTo>
                  <a:lnTo>
                    <a:pt x="634" y="1215"/>
                  </a:lnTo>
                  <a:lnTo>
                    <a:pt x="518" y="1215"/>
                  </a:lnTo>
                  <a:lnTo>
                    <a:pt x="518" y="1212"/>
                  </a:lnTo>
                  <a:close/>
                  <a:moveTo>
                    <a:pt x="16" y="1215"/>
                  </a:moveTo>
                  <a:lnTo>
                    <a:pt x="127" y="1215"/>
                  </a:lnTo>
                  <a:lnTo>
                    <a:pt x="127" y="1217"/>
                  </a:lnTo>
                  <a:lnTo>
                    <a:pt x="16" y="1217"/>
                  </a:lnTo>
                  <a:lnTo>
                    <a:pt x="16" y="1215"/>
                  </a:lnTo>
                  <a:close/>
                  <a:moveTo>
                    <a:pt x="518" y="1215"/>
                  </a:moveTo>
                  <a:lnTo>
                    <a:pt x="632" y="1215"/>
                  </a:lnTo>
                  <a:lnTo>
                    <a:pt x="632" y="1217"/>
                  </a:lnTo>
                  <a:lnTo>
                    <a:pt x="518" y="1217"/>
                  </a:lnTo>
                  <a:lnTo>
                    <a:pt x="518" y="1215"/>
                  </a:lnTo>
                  <a:close/>
                  <a:moveTo>
                    <a:pt x="16" y="1217"/>
                  </a:moveTo>
                  <a:lnTo>
                    <a:pt x="125" y="1217"/>
                  </a:lnTo>
                  <a:lnTo>
                    <a:pt x="125" y="1219"/>
                  </a:lnTo>
                  <a:lnTo>
                    <a:pt x="16" y="1219"/>
                  </a:lnTo>
                  <a:lnTo>
                    <a:pt x="16" y="1217"/>
                  </a:lnTo>
                  <a:close/>
                  <a:moveTo>
                    <a:pt x="520" y="1217"/>
                  </a:moveTo>
                  <a:lnTo>
                    <a:pt x="632" y="1217"/>
                  </a:lnTo>
                  <a:lnTo>
                    <a:pt x="632" y="1219"/>
                  </a:lnTo>
                  <a:lnTo>
                    <a:pt x="520" y="1219"/>
                  </a:lnTo>
                  <a:lnTo>
                    <a:pt x="520" y="1217"/>
                  </a:lnTo>
                  <a:close/>
                  <a:moveTo>
                    <a:pt x="18" y="1219"/>
                  </a:moveTo>
                  <a:lnTo>
                    <a:pt x="123" y="1219"/>
                  </a:lnTo>
                  <a:lnTo>
                    <a:pt x="123" y="1221"/>
                  </a:lnTo>
                  <a:lnTo>
                    <a:pt x="18" y="1221"/>
                  </a:lnTo>
                  <a:lnTo>
                    <a:pt x="18" y="1219"/>
                  </a:lnTo>
                  <a:close/>
                  <a:moveTo>
                    <a:pt x="520" y="1219"/>
                  </a:moveTo>
                  <a:lnTo>
                    <a:pt x="630" y="1219"/>
                  </a:lnTo>
                  <a:lnTo>
                    <a:pt x="630" y="1221"/>
                  </a:lnTo>
                  <a:lnTo>
                    <a:pt x="520" y="1221"/>
                  </a:lnTo>
                  <a:lnTo>
                    <a:pt x="520" y="1219"/>
                  </a:lnTo>
                  <a:close/>
                  <a:moveTo>
                    <a:pt x="18" y="1221"/>
                  </a:moveTo>
                  <a:lnTo>
                    <a:pt x="123" y="1221"/>
                  </a:lnTo>
                  <a:lnTo>
                    <a:pt x="123" y="1224"/>
                  </a:lnTo>
                  <a:lnTo>
                    <a:pt x="18" y="1224"/>
                  </a:lnTo>
                  <a:lnTo>
                    <a:pt x="18" y="1221"/>
                  </a:lnTo>
                  <a:close/>
                  <a:moveTo>
                    <a:pt x="523" y="1221"/>
                  </a:moveTo>
                  <a:lnTo>
                    <a:pt x="628" y="1221"/>
                  </a:lnTo>
                  <a:lnTo>
                    <a:pt x="628" y="1224"/>
                  </a:lnTo>
                  <a:lnTo>
                    <a:pt x="523" y="1224"/>
                  </a:lnTo>
                  <a:lnTo>
                    <a:pt x="523" y="1221"/>
                  </a:lnTo>
                  <a:close/>
                  <a:moveTo>
                    <a:pt x="20" y="1224"/>
                  </a:moveTo>
                  <a:lnTo>
                    <a:pt x="121" y="1224"/>
                  </a:lnTo>
                  <a:lnTo>
                    <a:pt x="121" y="1226"/>
                  </a:lnTo>
                  <a:lnTo>
                    <a:pt x="20" y="1226"/>
                  </a:lnTo>
                  <a:lnTo>
                    <a:pt x="20" y="1224"/>
                  </a:lnTo>
                  <a:close/>
                  <a:moveTo>
                    <a:pt x="523" y="1224"/>
                  </a:moveTo>
                  <a:lnTo>
                    <a:pt x="625" y="1224"/>
                  </a:lnTo>
                  <a:lnTo>
                    <a:pt x="625" y="1226"/>
                  </a:lnTo>
                  <a:lnTo>
                    <a:pt x="523" y="1226"/>
                  </a:lnTo>
                  <a:lnTo>
                    <a:pt x="523" y="1224"/>
                  </a:lnTo>
                  <a:close/>
                  <a:moveTo>
                    <a:pt x="20" y="1226"/>
                  </a:moveTo>
                  <a:lnTo>
                    <a:pt x="119" y="1226"/>
                  </a:lnTo>
                  <a:lnTo>
                    <a:pt x="119" y="1228"/>
                  </a:lnTo>
                  <a:lnTo>
                    <a:pt x="20" y="1228"/>
                  </a:lnTo>
                  <a:lnTo>
                    <a:pt x="20" y="1226"/>
                  </a:lnTo>
                  <a:close/>
                  <a:moveTo>
                    <a:pt x="527" y="1226"/>
                  </a:moveTo>
                  <a:lnTo>
                    <a:pt x="623" y="1226"/>
                  </a:lnTo>
                  <a:lnTo>
                    <a:pt x="623" y="1228"/>
                  </a:lnTo>
                  <a:lnTo>
                    <a:pt x="527" y="1228"/>
                  </a:lnTo>
                  <a:lnTo>
                    <a:pt x="527" y="1226"/>
                  </a:lnTo>
                  <a:close/>
                  <a:moveTo>
                    <a:pt x="25" y="1228"/>
                  </a:moveTo>
                  <a:lnTo>
                    <a:pt x="116" y="1228"/>
                  </a:lnTo>
                  <a:lnTo>
                    <a:pt x="116" y="1230"/>
                  </a:lnTo>
                  <a:lnTo>
                    <a:pt x="25" y="1230"/>
                  </a:lnTo>
                  <a:lnTo>
                    <a:pt x="25" y="1228"/>
                  </a:lnTo>
                  <a:close/>
                  <a:moveTo>
                    <a:pt x="529" y="1228"/>
                  </a:moveTo>
                  <a:lnTo>
                    <a:pt x="619" y="1228"/>
                  </a:lnTo>
                  <a:lnTo>
                    <a:pt x="619" y="1230"/>
                  </a:lnTo>
                  <a:lnTo>
                    <a:pt x="529" y="1230"/>
                  </a:lnTo>
                  <a:lnTo>
                    <a:pt x="529" y="1228"/>
                  </a:lnTo>
                  <a:close/>
                  <a:moveTo>
                    <a:pt x="27" y="1230"/>
                  </a:moveTo>
                  <a:lnTo>
                    <a:pt x="114" y="1230"/>
                  </a:lnTo>
                  <a:lnTo>
                    <a:pt x="114" y="1232"/>
                  </a:lnTo>
                  <a:lnTo>
                    <a:pt x="27" y="1232"/>
                  </a:lnTo>
                  <a:lnTo>
                    <a:pt x="27" y="1230"/>
                  </a:lnTo>
                  <a:close/>
                  <a:moveTo>
                    <a:pt x="532" y="1230"/>
                  </a:moveTo>
                  <a:lnTo>
                    <a:pt x="616" y="1230"/>
                  </a:lnTo>
                  <a:lnTo>
                    <a:pt x="616" y="1232"/>
                  </a:lnTo>
                  <a:lnTo>
                    <a:pt x="532" y="1232"/>
                  </a:lnTo>
                  <a:lnTo>
                    <a:pt x="532" y="1230"/>
                  </a:lnTo>
                  <a:close/>
                  <a:moveTo>
                    <a:pt x="31" y="1232"/>
                  </a:moveTo>
                  <a:lnTo>
                    <a:pt x="110" y="1232"/>
                  </a:lnTo>
                  <a:lnTo>
                    <a:pt x="110" y="1235"/>
                  </a:lnTo>
                  <a:lnTo>
                    <a:pt x="31" y="1235"/>
                  </a:lnTo>
                  <a:lnTo>
                    <a:pt x="31" y="1232"/>
                  </a:lnTo>
                  <a:close/>
                  <a:moveTo>
                    <a:pt x="536" y="1232"/>
                  </a:moveTo>
                  <a:lnTo>
                    <a:pt x="614" y="1232"/>
                  </a:lnTo>
                  <a:lnTo>
                    <a:pt x="614" y="1235"/>
                  </a:lnTo>
                  <a:lnTo>
                    <a:pt x="536" y="1235"/>
                  </a:lnTo>
                  <a:lnTo>
                    <a:pt x="536" y="1232"/>
                  </a:lnTo>
                  <a:close/>
                  <a:moveTo>
                    <a:pt x="34" y="1235"/>
                  </a:moveTo>
                  <a:lnTo>
                    <a:pt x="107" y="1235"/>
                  </a:lnTo>
                  <a:lnTo>
                    <a:pt x="107" y="1237"/>
                  </a:lnTo>
                  <a:lnTo>
                    <a:pt x="34" y="1237"/>
                  </a:lnTo>
                  <a:lnTo>
                    <a:pt x="34" y="1235"/>
                  </a:lnTo>
                  <a:close/>
                  <a:moveTo>
                    <a:pt x="538" y="1235"/>
                  </a:moveTo>
                  <a:lnTo>
                    <a:pt x="610" y="1235"/>
                  </a:lnTo>
                  <a:lnTo>
                    <a:pt x="610" y="1237"/>
                  </a:lnTo>
                  <a:lnTo>
                    <a:pt x="538" y="1237"/>
                  </a:lnTo>
                  <a:lnTo>
                    <a:pt x="538" y="1235"/>
                  </a:lnTo>
                  <a:close/>
                  <a:moveTo>
                    <a:pt x="38" y="1237"/>
                  </a:moveTo>
                  <a:lnTo>
                    <a:pt x="103" y="1237"/>
                  </a:lnTo>
                  <a:lnTo>
                    <a:pt x="103" y="1239"/>
                  </a:lnTo>
                  <a:lnTo>
                    <a:pt x="38" y="1239"/>
                  </a:lnTo>
                  <a:lnTo>
                    <a:pt x="38" y="1237"/>
                  </a:lnTo>
                  <a:close/>
                  <a:moveTo>
                    <a:pt x="541" y="1237"/>
                  </a:moveTo>
                  <a:lnTo>
                    <a:pt x="605" y="1237"/>
                  </a:lnTo>
                  <a:lnTo>
                    <a:pt x="605" y="1239"/>
                  </a:lnTo>
                  <a:lnTo>
                    <a:pt x="541" y="1239"/>
                  </a:lnTo>
                  <a:lnTo>
                    <a:pt x="541" y="1237"/>
                  </a:lnTo>
                  <a:close/>
                  <a:moveTo>
                    <a:pt x="40" y="1239"/>
                  </a:moveTo>
                  <a:lnTo>
                    <a:pt x="101" y="1239"/>
                  </a:lnTo>
                  <a:lnTo>
                    <a:pt x="101" y="1241"/>
                  </a:lnTo>
                  <a:lnTo>
                    <a:pt x="40" y="1241"/>
                  </a:lnTo>
                  <a:lnTo>
                    <a:pt x="40" y="1239"/>
                  </a:lnTo>
                  <a:close/>
                  <a:moveTo>
                    <a:pt x="543" y="1239"/>
                  </a:moveTo>
                  <a:lnTo>
                    <a:pt x="599" y="1239"/>
                  </a:lnTo>
                  <a:lnTo>
                    <a:pt x="599" y="1241"/>
                  </a:lnTo>
                  <a:lnTo>
                    <a:pt x="543" y="1241"/>
                  </a:lnTo>
                  <a:lnTo>
                    <a:pt x="543" y="1239"/>
                  </a:lnTo>
                  <a:close/>
                  <a:moveTo>
                    <a:pt x="43" y="1241"/>
                  </a:moveTo>
                  <a:lnTo>
                    <a:pt x="96" y="1241"/>
                  </a:lnTo>
                  <a:lnTo>
                    <a:pt x="96" y="1244"/>
                  </a:lnTo>
                  <a:lnTo>
                    <a:pt x="43" y="1244"/>
                  </a:lnTo>
                  <a:lnTo>
                    <a:pt x="43" y="1241"/>
                  </a:lnTo>
                  <a:close/>
                  <a:moveTo>
                    <a:pt x="552" y="1241"/>
                  </a:moveTo>
                  <a:lnTo>
                    <a:pt x="594" y="1241"/>
                  </a:lnTo>
                  <a:lnTo>
                    <a:pt x="594" y="1244"/>
                  </a:lnTo>
                  <a:lnTo>
                    <a:pt x="552" y="1244"/>
                  </a:lnTo>
                  <a:lnTo>
                    <a:pt x="552" y="1241"/>
                  </a:lnTo>
                  <a:close/>
                  <a:moveTo>
                    <a:pt x="56" y="1244"/>
                  </a:moveTo>
                  <a:lnTo>
                    <a:pt x="83" y="1244"/>
                  </a:lnTo>
                  <a:lnTo>
                    <a:pt x="83" y="1246"/>
                  </a:lnTo>
                  <a:lnTo>
                    <a:pt x="56" y="1246"/>
                  </a:lnTo>
                  <a:lnTo>
                    <a:pt x="56" y="1244"/>
                  </a:lnTo>
                  <a:close/>
                  <a:moveTo>
                    <a:pt x="558" y="1244"/>
                  </a:moveTo>
                  <a:lnTo>
                    <a:pt x="587" y="1244"/>
                  </a:lnTo>
                  <a:lnTo>
                    <a:pt x="587" y="1246"/>
                  </a:lnTo>
                  <a:lnTo>
                    <a:pt x="558" y="1246"/>
                  </a:lnTo>
                  <a:lnTo>
                    <a:pt x="558" y="1244"/>
                  </a:lnTo>
                  <a:close/>
                </a:path>
              </a:pathLst>
            </a:custGeom>
            <a:solidFill>
              <a:srgbClr val="120D15"/>
            </a:solidFill>
            <a:ln w="0">
              <a:solidFill>
                <a:srgbClr val="120D1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46" name="Freeform 10"/>
            <p:cNvSpPr>
              <a:spLocks/>
            </p:cNvSpPr>
            <p:nvPr/>
          </p:nvSpPr>
          <p:spPr bwMode="auto">
            <a:xfrm>
              <a:off x="3115" y="927"/>
              <a:ext cx="141" cy="1251"/>
            </a:xfrm>
            <a:custGeom>
              <a:avLst/>
              <a:gdLst>
                <a:gd name="T0" fmla="*/ 141 w 141"/>
                <a:gd name="T1" fmla="*/ 78 h 1251"/>
                <a:gd name="T2" fmla="*/ 134 w 141"/>
                <a:gd name="T3" fmla="*/ 47 h 1251"/>
                <a:gd name="T4" fmla="*/ 119 w 141"/>
                <a:gd name="T5" fmla="*/ 23 h 1251"/>
                <a:gd name="T6" fmla="*/ 96 w 141"/>
                <a:gd name="T7" fmla="*/ 7 h 1251"/>
                <a:gd name="T8" fmla="*/ 69 w 141"/>
                <a:gd name="T9" fmla="*/ 0 h 1251"/>
                <a:gd name="T10" fmla="*/ 40 w 141"/>
                <a:gd name="T11" fmla="*/ 7 h 1251"/>
                <a:gd name="T12" fmla="*/ 20 w 141"/>
                <a:gd name="T13" fmla="*/ 23 h 1251"/>
                <a:gd name="T14" fmla="*/ 5 w 141"/>
                <a:gd name="T15" fmla="*/ 47 h 1251"/>
                <a:gd name="T16" fmla="*/ 0 w 141"/>
                <a:gd name="T17" fmla="*/ 78 h 1251"/>
                <a:gd name="T18" fmla="*/ 0 w 141"/>
                <a:gd name="T19" fmla="*/ 1173 h 1251"/>
                <a:gd name="T20" fmla="*/ 5 w 141"/>
                <a:gd name="T21" fmla="*/ 1204 h 1251"/>
                <a:gd name="T22" fmla="*/ 20 w 141"/>
                <a:gd name="T23" fmla="*/ 1229 h 1251"/>
                <a:gd name="T24" fmla="*/ 43 w 141"/>
                <a:gd name="T25" fmla="*/ 1244 h 1251"/>
                <a:gd name="T26" fmla="*/ 72 w 141"/>
                <a:gd name="T27" fmla="*/ 1251 h 1251"/>
                <a:gd name="T28" fmla="*/ 98 w 141"/>
                <a:gd name="T29" fmla="*/ 1244 h 1251"/>
                <a:gd name="T30" fmla="*/ 121 w 141"/>
                <a:gd name="T31" fmla="*/ 1229 h 1251"/>
                <a:gd name="T32" fmla="*/ 136 w 141"/>
                <a:gd name="T33" fmla="*/ 1204 h 1251"/>
                <a:gd name="T34" fmla="*/ 141 w 141"/>
                <a:gd name="T35" fmla="*/ 1173 h 1251"/>
                <a:gd name="T36" fmla="*/ 141 w 141"/>
                <a:gd name="T37" fmla="*/ 78 h 12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1" h="1251">
                  <a:moveTo>
                    <a:pt x="141" y="78"/>
                  </a:moveTo>
                  <a:lnTo>
                    <a:pt x="134" y="47"/>
                  </a:lnTo>
                  <a:lnTo>
                    <a:pt x="119" y="23"/>
                  </a:lnTo>
                  <a:lnTo>
                    <a:pt x="96" y="7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20" y="23"/>
                  </a:lnTo>
                  <a:lnTo>
                    <a:pt x="5" y="47"/>
                  </a:lnTo>
                  <a:lnTo>
                    <a:pt x="0" y="78"/>
                  </a:lnTo>
                  <a:lnTo>
                    <a:pt x="0" y="1173"/>
                  </a:lnTo>
                  <a:lnTo>
                    <a:pt x="5" y="1204"/>
                  </a:lnTo>
                  <a:lnTo>
                    <a:pt x="20" y="1229"/>
                  </a:lnTo>
                  <a:lnTo>
                    <a:pt x="43" y="1244"/>
                  </a:lnTo>
                  <a:lnTo>
                    <a:pt x="72" y="1251"/>
                  </a:lnTo>
                  <a:lnTo>
                    <a:pt x="98" y="1244"/>
                  </a:lnTo>
                  <a:lnTo>
                    <a:pt x="121" y="1229"/>
                  </a:lnTo>
                  <a:lnTo>
                    <a:pt x="136" y="1204"/>
                  </a:lnTo>
                  <a:lnTo>
                    <a:pt x="141" y="1173"/>
                  </a:lnTo>
                  <a:lnTo>
                    <a:pt x="141" y="78"/>
                  </a:lnTo>
                  <a:close/>
                </a:path>
              </a:pathLst>
            </a:custGeom>
            <a:solidFill>
              <a:srgbClr val="120D15"/>
            </a:solidFill>
            <a:ln w="0">
              <a:solidFill>
                <a:srgbClr val="120D1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47" name="Freeform 11"/>
            <p:cNvSpPr>
              <a:spLocks/>
            </p:cNvSpPr>
            <p:nvPr/>
          </p:nvSpPr>
          <p:spPr bwMode="auto">
            <a:xfrm>
              <a:off x="2256" y="925"/>
              <a:ext cx="710" cy="1251"/>
            </a:xfrm>
            <a:custGeom>
              <a:avLst/>
              <a:gdLst>
                <a:gd name="T0" fmla="*/ 710 w 710"/>
                <a:gd name="T1" fmla="*/ 1155 h 1251"/>
                <a:gd name="T2" fmla="*/ 442 w 710"/>
                <a:gd name="T3" fmla="*/ 60 h 1251"/>
                <a:gd name="T4" fmla="*/ 430 w 710"/>
                <a:gd name="T5" fmla="*/ 38 h 1251"/>
                <a:gd name="T6" fmla="*/ 415 w 710"/>
                <a:gd name="T7" fmla="*/ 20 h 1251"/>
                <a:gd name="T8" fmla="*/ 395 w 710"/>
                <a:gd name="T9" fmla="*/ 7 h 1251"/>
                <a:gd name="T10" fmla="*/ 372 w 710"/>
                <a:gd name="T11" fmla="*/ 2 h 1251"/>
                <a:gd name="T12" fmla="*/ 359 w 710"/>
                <a:gd name="T13" fmla="*/ 0 h 1251"/>
                <a:gd name="T14" fmla="*/ 346 w 710"/>
                <a:gd name="T15" fmla="*/ 2 h 1251"/>
                <a:gd name="T16" fmla="*/ 323 w 710"/>
                <a:gd name="T17" fmla="*/ 13 h 1251"/>
                <a:gd name="T18" fmla="*/ 308 w 710"/>
                <a:gd name="T19" fmla="*/ 29 h 1251"/>
                <a:gd name="T20" fmla="*/ 299 w 710"/>
                <a:gd name="T21" fmla="*/ 51 h 1251"/>
                <a:gd name="T22" fmla="*/ 294 w 710"/>
                <a:gd name="T23" fmla="*/ 76 h 1251"/>
                <a:gd name="T24" fmla="*/ 299 w 710"/>
                <a:gd name="T25" fmla="*/ 103 h 1251"/>
                <a:gd name="T26" fmla="*/ 459 w 710"/>
                <a:gd name="T27" fmla="*/ 773 h 1251"/>
                <a:gd name="T28" fmla="*/ 84 w 710"/>
                <a:gd name="T29" fmla="*/ 773 h 1251"/>
                <a:gd name="T30" fmla="*/ 51 w 710"/>
                <a:gd name="T31" fmla="*/ 777 h 1251"/>
                <a:gd name="T32" fmla="*/ 24 w 710"/>
                <a:gd name="T33" fmla="*/ 795 h 1251"/>
                <a:gd name="T34" fmla="*/ 6 w 710"/>
                <a:gd name="T35" fmla="*/ 820 h 1251"/>
                <a:gd name="T36" fmla="*/ 0 w 710"/>
                <a:gd name="T37" fmla="*/ 851 h 1251"/>
                <a:gd name="T38" fmla="*/ 6 w 710"/>
                <a:gd name="T39" fmla="*/ 880 h 1251"/>
                <a:gd name="T40" fmla="*/ 24 w 710"/>
                <a:gd name="T41" fmla="*/ 905 h 1251"/>
                <a:gd name="T42" fmla="*/ 51 w 710"/>
                <a:gd name="T43" fmla="*/ 920 h 1251"/>
                <a:gd name="T44" fmla="*/ 84 w 710"/>
                <a:gd name="T45" fmla="*/ 927 h 1251"/>
                <a:gd name="T46" fmla="*/ 497 w 710"/>
                <a:gd name="T47" fmla="*/ 927 h 1251"/>
                <a:gd name="T48" fmla="*/ 511 w 710"/>
                <a:gd name="T49" fmla="*/ 980 h 1251"/>
                <a:gd name="T50" fmla="*/ 524 w 710"/>
                <a:gd name="T51" fmla="*/ 1036 h 1251"/>
                <a:gd name="T52" fmla="*/ 538 w 710"/>
                <a:gd name="T53" fmla="*/ 1094 h 1251"/>
                <a:gd name="T54" fmla="*/ 551 w 710"/>
                <a:gd name="T55" fmla="*/ 1148 h 1251"/>
                <a:gd name="T56" fmla="*/ 562 w 710"/>
                <a:gd name="T57" fmla="*/ 1195 h 1251"/>
                <a:gd name="T58" fmla="*/ 573 w 710"/>
                <a:gd name="T59" fmla="*/ 1217 h 1251"/>
                <a:gd name="T60" fmla="*/ 587 w 710"/>
                <a:gd name="T61" fmla="*/ 1235 h 1251"/>
                <a:gd name="T62" fmla="*/ 607 w 710"/>
                <a:gd name="T63" fmla="*/ 1246 h 1251"/>
                <a:gd name="T64" fmla="*/ 629 w 710"/>
                <a:gd name="T65" fmla="*/ 1251 h 1251"/>
                <a:gd name="T66" fmla="*/ 654 w 710"/>
                <a:gd name="T67" fmla="*/ 1248 h 1251"/>
                <a:gd name="T68" fmla="*/ 676 w 710"/>
                <a:gd name="T69" fmla="*/ 1239 h 1251"/>
                <a:gd name="T70" fmla="*/ 694 w 710"/>
                <a:gd name="T71" fmla="*/ 1224 h 1251"/>
                <a:gd name="T72" fmla="*/ 705 w 710"/>
                <a:gd name="T73" fmla="*/ 1202 h 1251"/>
                <a:gd name="T74" fmla="*/ 710 w 710"/>
                <a:gd name="T75" fmla="*/ 1179 h 1251"/>
                <a:gd name="T76" fmla="*/ 710 w 710"/>
                <a:gd name="T77" fmla="*/ 1155 h 12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10" h="1251">
                  <a:moveTo>
                    <a:pt x="710" y="1155"/>
                  </a:moveTo>
                  <a:lnTo>
                    <a:pt x="442" y="60"/>
                  </a:lnTo>
                  <a:lnTo>
                    <a:pt x="430" y="38"/>
                  </a:lnTo>
                  <a:lnTo>
                    <a:pt x="415" y="20"/>
                  </a:lnTo>
                  <a:lnTo>
                    <a:pt x="395" y="7"/>
                  </a:lnTo>
                  <a:lnTo>
                    <a:pt x="372" y="2"/>
                  </a:lnTo>
                  <a:lnTo>
                    <a:pt x="359" y="0"/>
                  </a:lnTo>
                  <a:lnTo>
                    <a:pt x="346" y="2"/>
                  </a:lnTo>
                  <a:lnTo>
                    <a:pt x="323" y="13"/>
                  </a:lnTo>
                  <a:lnTo>
                    <a:pt x="308" y="29"/>
                  </a:lnTo>
                  <a:lnTo>
                    <a:pt x="299" y="51"/>
                  </a:lnTo>
                  <a:lnTo>
                    <a:pt x="294" y="76"/>
                  </a:lnTo>
                  <a:lnTo>
                    <a:pt x="299" y="103"/>
                  </a:lnTo>
                  <a:lnTo>
                    <a:pt x="459" y="773"/>
                  </a:lnTo>
                  <a:lnTo>
                    <a:pt x="84" y="773"/>
                  </a:lnTo>
                  <a:lnTo>
                    <a:pt x="51" y="777"/>
                  </a:lnTo>
                  <a:lnTo>
                    <a:pt x="24" y="795"/>
                  </a:lnTo>
                  <a:lnTo>
                    <a:pt x="6" y="820"/>
                  </a:lnTo>
                  <a:lnTo>
                    <a:pt x="0" y="851"/>
                  </a:lnTo>
                  <a:lnTo>
                    <a:pt x="6" y="880"/>
                  </a:lnTo>
                  <a:lnTo>
                    <a:pt x="24" y="905"/>
                  </a:lnTo>
                  <a:lnTo>
                    <a:pt x="51" y="920"/>
                  </a:lnTo>
                  <a:lnTo>
                    <a:pt x="84" y="927"/>
                  </a:lnTo>
                  <a:lnTo>
                    <a:pt x="497" y="927"/>
                  </a:lnTo>
                  <a:lnTo>
                    <a:pt x="511" y="980"/>
                  </a:lnTo>
                  <a:lnTo>
                    <a:pt x="524" y="1036"/>
                  </a:lnTo>
                  <a:lnTo>
                    <a:pt x="538" y="1094"/>
                  </a:lnTo>
                  <a:lnTo>
                    <a:pt x="551" y="1148"/>
                  </a:lnTo>
                  <a:lnTo>
                    <a:pt x="562" y="1195"/>
                  </a:lnTo>
                  <a:lnTo>
                    <a:pt x="573" y="1217"/>
                  </a:lnTo>
                  <a:lnTo>
                    <a:pt x="587" y="1235"/>
                  </a:lnTo>
                  <a:lnTo>
                    <a:pt x="607" y="1246"/>
                  </a:lnTo>
                  <a:lnTo>
                    <a:pt x="629" y="1251"/>
                  </a:lnTo>
                  <a:lnTo>
                    <a:pt x="654" y="1248"/>
                  </a:lnTo>
                  <a:lnTo>
                    <a:pt x="676" y="1239"/>
                  </a:lnTo>
                  <a:lnTo>
                    <a:pt x="694" y="1224"/>
                  </a:lnTo>
                  <a:lnTo>
                    <a:pt x="705" y="1202"/>
                  </a:lnTo>
                  <a:lnTo>
                    <a:pt x="710" y="1179"/>
                  </a:lnTo>
                  <a:lnTo>
                    <a:pt x="710" y="1155"/>
                  </a:lnTo>
                  <a:close/>
                </a:path>
              </a:pathLst>
            </a:custGeom>
            <a:solidFill>
              <a:srgbClr val="120D15"/>
            </a:solidFill>
            <a:ln w="0">
              <a:solidFill>
                <a:srgbClr val="120D1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48" name="Freeform 12"/>
            <p:cNvSpPr>
              <a:spLocks noEditPoints="1"/>
            </p:cNvSpPr>
            <p:nvPr/>
          </p:nvSpPr>
          <p:spPr bwMode="auto">
            <a:xfrm>
              <a:off x="3008" y="440"/>
              <a:ext cx="353" cy="353"/>
            </a:xfrm>
            <a:custGeom>
              <a:avLst/>
              <a:gdLst>
                <a:gd name="T0" fmla="*/ 208 w 353"/>
                <a:gd name="T1" fmla="*/ 5 h 353"/>
                <a:gd name="T2" fmla="*/ 125 w 353"/>
                <a:gd name="T3" fmla="*/ 7 h 353"/>
                <a:gd name="T4" fmla="*/ 121 w 353"/>
                <a:gd name="T5" fmla="*/ 12 h 353"/>
                <a:gd name="T6" fmla="*/ 246 w 353"/>
                <a:gd name="T7" fmla="*/ 14 h 353"/>
                <a:gd name="T8" fmla="*/ 105 w 353"/>
                <a:gd name="T9" fmla="*/ 16 h 353"/>
                <a:gd name="T10" fmla="*/ 261 w 353"/>
                <a:gd name="T11" fmla="*/ 23 h 353"/>
                <a:gd name="T12" fmla="*/ 85 w 353"/>
                <a:gd name="T13" fmla="*/ 25 h 353"/>
                <a:gd name="T14" fmla="*/ 83 w 353"/>
                <a:gd name="T15" fmla="*/ 29 h 353"/>
                <a:gd name="T16" fmla="*/ 279 w 353"/>
                <a:gd name="T17" fmla="*/ 32 h 353"/>
                <a:gd name="T18" fmla="*/ 74 w 353"/>
                <a:gd name="T19" fmla="*/ 34 h 353"/>
                <a:gd name="T20" fmla="*/ 288 w 353"/>
                <a:gd name="T21" fmla="*/ 41 h 353"/>
                <a:gd name="T22" fmla="*/ 60 w 353"/>
                <a:gd name="T23" fmla="*/ 43 h 353"/>
                <a:gd name="T24" fmla="*/ 58 w 353"/>
                <a:gd name="T25" fmla="*/ 47 h 353"/>
                <a:gd name="T26" fmla="*/ 301 w 353"/>
                <a:gd name="T27" fmla="*/ 50 h 353"/>
                <a:gd name="T28" fmla="*/ 51 w 353"/>
                <a:gd name="T29" fmla="*/ 52 h 353"/>
                <a:gd name="T30" fmla="*/ 308 w 353"/>
                <a:gd name="T31" fmla="*/ 59 h 353"/>
                <a:gd name="T32" fmla="*/ 42 w 353"/>
                <a:gd name="T33" fmla="*/ 61 h 353"/>
                <a:gd name="T34" fmla="*/ 40 w 353"/>
                <a:gd name="T35" fmla="*/ 67 h 353"/>
                <a:gd name="T36" fmla="*/ 319 w 353"/>
                <a:gd name="T37" fmla="*/ 70 h 353"/>
                <a:gd name="T38" fmla="*/ 33 w 353"/>
                <a:gd name="T39" fmla="*/ 72 h 353"/>
                <a:gd name="T40" fmla="*/ 326 w 353"/>
                <a:gd name="T41" fmla="*/ 81 h 353"/>
                <a:gd name="T42" fmla="*/ 25 w 353"/>
                <a:gd name="T43" fmla="*/ 83 h 353"/>
                <a:gd name="T44" fmla="*/ 22 w 353"/>
                <a:gd name="T45" fmla="*/ 88 h 353"/>
                <a:gd name="T46" fmla="*/ 335 w 353"/>
                <a:gd name="T47" fmla="*/ 92 h 353"/>
                <a:gd name="T48" fmla="*/ 18 w 353"/>
                <a:gd name="T49" fmla="*/ 96 h 353"/>
                <a:gd name="T50" fmla="*/ 342 w 353"/>
                <a:gd name="T51" fmla="*/ 112 h 353"/>
                <a:gd name="T52" fmla="*/ 9 w 353"/>
                <a:gd name="T53" fmla="*/ 119 h 353"/>
                <a:gd name="T54" fmla="*/ 7 w 353"/>
                <a:gd name="T55" fmla="*/ 128 h 353"/>
                <a:gd name="T56" fmla="*/ 351 w 353"/>
                <a:gd name="T57" fmla="*/ 130 h 353"/>
                <a:gd name="T58" fmla="*/ 2 w 353"/>
                <a:gd name="T59" fmla="*/ 152 h 353"/>
                <a:gd name="T60" fmla="*/ 353 w 353"/>
                <a:gd name="T61" fmla="*/ 199 h 353"/>
                <a:gd name="T62" fmla="*/ 4 w 353"/>
                <a:gd name="T63" fmla="*/ 222 h 353"/>
                <a:gd name="T64" fmla="*/ 7 w 353"/>
                <a:gd name="T65" fmla="*/ 228 h 353"/>
                <a:gd name="T66" fmla="*/ 344 w 353"/>
                <a:gd name="T67" fmla="*/ 233 h 353"/>
                <a:gd name="T68" fmla="*/ 13 w 353"/>
                <a:gd name="T69" fmla="*/ 239 h 353"/>
                <a:gd name="T70" fmla="*/ 337 w 353"/>
                <a:gd name="T71" fmla="*/ 255 h 353"/>
                <a:gd name="T72" fmla="*/ 22 w 353"/>
                <a:gd name="T73" fmla="*/ 260 h 353"/>
                <a:gd name="T74" fmla="*/ 22 w 353"/>
                <a:gd name="T75" fmla="*/ 266 h 353"/>
                <a:gd name="T76" fmla="*/ 328 w 353"/>
                <a:gd name="T77" fmla="*/ 268 h 353"/>
                <a:gd name="T78" fmla="*/ 29 w 353"/>
                <a:gd name="T79" fmla="*/ 271 h 353"/>
                <a:gd name="T80" fmla="*/ 322 w 353"/>
                <a:gd name="T81" fmla="*/ 280 h 353"/>
                <a:gd name="T82" fmla="*/ 38 w 353"/>
                <a:gd name="T83" fmla="*/ 282 h 353"/>
                <a:gd name="T84" fmla="*/ 40 w 353"/>
                <a:gd name="T85" fmla="*/ 286 h 353"/>
                <a:gd name="T86" fmla="*/ 310 w 353"/>
                <a:gd name="T87" fmla="*/ 291 h 353"/>
                <a:gd name="T88" fmla="*/ 47 w 353"/>
                <a:gd name="T89" fmla="*/ 293 h 353"/>
                <a:gd name="T90" fmla="*/ 304 w 353"/>
                <a:gd name="T91" fmla="*/ 300 h 353"/>
                <a:gd name="T92" fmla="*/ 56 w 353"/>
                <a:gd name="T93" fmla="*/ 302 h 353"/>
                <a:gd name="T94" fmla="*/ 58 w 353"/>
                <a:gd name="T95" fmla="*/ 306 h 353"/>
                <a:gd name="T96" fmla="*/ 292 w 353"/>
                <a:gd name="T97" fmla="*/ 309 h 353"/>
                <a:gd name="T98" fmla="*/ 67 w 353"/>
                <a:gd name="T99" fmla="*/ 311 h 353"/>
                <a:gd name="T100" fmla="*/ 284 w 353"/>
                <a:gd name="T101" fmla="*/ 318 h 353"/>
                <a:gd name="T102" fmla="*/ 78 w 353"/>
                <a:gd name="T103" fmla="*/ 320 h 353"/>
                <a:gd name="T104" fmla="*/ 80 w 353"/>
                <a:gd name="T105" fmla="*/ 324 h 353"/>
                <a:gd name="T106" fmla="*/ 270 w 353"/>
                <a:gd name="T107" fmla="*/ 327 h 353"/>
                <a:gd name="T108" fmla="*/ 87 w 353"/>
                <a:gd name="T109" fmla="*/ 329 h 353"/>
                <a:gd name="T110" fmla="*/ 257 w 353"/>
                <a:gd name="T111" fmla="*/ 335 h 353"/>
                <a:gd name="T112" fmla="*/ 109 w 353"/>
                <a:gd name="T113" fmla="*/ 338 h 353"/>
                <a:gd name="T114" fmla="*/ 114 w 353"/>
                <a:gd name="T115" fmla="*/ 342 h 353"/>
                <a:gd name="T116" fmla="*/ 230 w 353"/>
                <a:gd name="T117" fmla="*/ 344 h 353"/>
                <a:gd name="T118" fmla="*/ 129 w 353"/>
                <a:gd name="T119" fmla="*/ 347 h 353"/>
                <a:gd name="T120" fmla="*/ 192 w 353"/>
                <a:gd name="T121" fmla="*/ 353 h 3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3" h="353">
                  <a:moveTo>
                    <a:pt x="161" y="0"/>
                  </a:moveTo>
                  <a:lnTo>
                    <a:pt x="192" y="0"/>
                  </a:lnTo>
                  <a:lnTo>
                    <a:pt x="192" y="3"/>
                  </a:lnTo>
                  <a:lnTo>
                    <a:pt x="161" y="3"/>
                  </a:lnTo>
                  <a:lnTo>
                    <a:pt x="161" y="0"/>
                  </a:lnTo>
                  <a:close/>
                  <a:moveTo>
                    <a:pt x="145" y="3"/>
                  </a:moveTo>
                  <a:lnTo>
                    <a:pt x="208" y="3"/>
                  </a:lnTo>
                  <a:lnTo>
                    <a:pt x="208" y="5"/>
                  </a:lnTo>
                  <a:lnTo>
                    <a:pt x="145" y="5"/>
                  </a:lnTo>
                  <a:lnTo>
                    <a:pt x="145" y="3"/>
                  </a:lnTo>
                  <a:close/>
                  <a:moveTo>
                    <a:pt x="129" y="5"/>
                  </a:moveTo>
                  <a:lnTo>
                    <a:pt x="223" y="5"/>
                  </a:lnTo>
                  <a:lnTo>
                    <a:pt x="223" y="7"/>
                  </a:lnTo>
                  <a:lnTo>
                    <a:pt x="129" y="7"/>
                  </a:lnTo>
                  <a:lnTo>
                    <a:pt x="129" y="5"/>
                  </a:lnTo>
                  <a:close/>
                  <a:moveTo>
                    <a:pt x="125" y="7"/>
                  </a:moveTo>
                  <a:lnTo>
                    <a:pt x="230" y="7"/>
                  </a:lnTo>
                  <a:lnTo>
                    <a:pt x="230" y="9"/>
                  </a:lnTo>
                  <a:lnTo>
                    <a:pt x="125" y="9"/>
                  </a:lnTo>
                  <a:lnTo>
                    <a:pt x="125" y="7"/>
                  </a:lnTo>
                  <a:close/>
                  <a:moveTo>
                    <a:pt x="121" y="9"/>
                  </a:moveTo>
                  <a:lnTo>
                    <a:pt x="234" y="9"/>
                  </a:lnTo>
                  <a:lnTo>
                    <a:pt x="234" y="12"/>
                  </a:lnTo>
                  <a:lnTo>
                    <a:pt x="121" y="12"/>
                  </a:lnTo>
                  <a:lnTo>
                    <a:pt x="121" y="9"/>
                  </a:lnTo>
                  <a:close/>
                  <a:moveTo>
                    <a:pt x="114" y="12"/>
                  </a:moveTo>
                  <a:lnTo>
                    <a:pt x="241" y="12"/>
                  </a:lnTo>
                  <a:lnTo>
                    <a:pt x="241" y="14"/>
                  </a:lnTo>
                  <a:lnTo>
                    <a:pt x="114" y="14"/>
                  </a:lnTo>
                  <a:lnTo>
                    <a:pt x="114" y="12"/>
                  </a:lnTo>
                  <a:close/>
                  <a:moveTo>
                    <a:pt x="109" y="14"/>
                  </a:moveTo>
                  <a:lnTo>
                    <a:pt x="246" y="14"/>
                  </a:lnTo>
                  <a:lnTo>
                    <a:pt x="246" y="16"/>
                  </a:lnTo>
                  <a:lnTo>
                    <a:pt x="109" y="16"/>
                  </a:lnTo>
                  <a:lnTo>
                    <a:pt x="109" y="14"/>
                  </a:lnTo>
                  <a:close/>
                  <a:moveTo>
                    <a:pt x="105" y="16"/>
                  </a:moveTo>
                  <a:lnTo>
                    <a:pt x="250" y="16"/>
                  </a:lnTo>
                  <a:lnTo>
                    <a:pt x="250" y="18"/>
                  </a:lnTo>
                  <a:lnTo>
                    <a:pt x="105" y="18"/>
                  </a:lnTo>
                  <a:lnTo>
                    <a:pt x="105" y="16"/>
                  </a:lnTo>
                  <a:close/>
                  <a:moveTo>
                    <a:pt x="98" y="18"/>
                  </a:moveTo>
                  <a:lnTo>
                    <a:pt x="257" y="18"/>
                  </a:lnTo>
                  <a:lnTo>
                    <a:pt x="257" y="21"/>
                  </a:lnTo>
                  <a:lnTo>
                    <a:pt x="98" y="21"/>
                  </a:lnTo>
                  <a:lnTo>
                    <a:pt x="98" y="18"/>
                  </a:lnTo>
                  <a:close/>
                  <a:moveTo>
                    <a:pt x="94" y="21"/>
                  </a:moveTo>
                  <a:lnTo>
                    <a:pt x="261" y="21"/>
                  </a:lnTo>
                  <a:lnTo>
                    <a:pt x="261" y="23"/>
                  </a:lnTo>
                  <a:lnTo>
                    <a:pt x="94" y="23"/>
                  </a:lnTo>
                  <a:lnTo>
                    <a:pt x="94" y="21"/>
                  </a:lnTo>
                  <a:close/>
                  <a:moveTo>
                    <a:pt x="87" y="23"/>
                  </a:moveTo>
                  <a:lnTo>
                    <a:pt x="266" y="23"/>
                  </a:lnTo>
                  <a:lnTo>
                    <a:pt x="266" y="25"/>
                  </a:lnTo>
                  <a:lnTo>
                    <a:pt x="87" y="25"/>
                  </a:lnTo>
                  <a:lnTo>
                    <a:pt x="87" y="23"/>
                  </a:lnTo>
                  <a:close/>
                  <a:moveTo>
                    <a:pt x="85" y="25"/>
                  </a:moveTo>
                  <a:lnTo>
                    <a:pt x="270" y="25"/>
                  </a:lnTo>
                  <a:lnTo>
                    <a:pt x="270" y="27"/>
                  </a:lnTo>
                  <a:lnTo>
                    <a:pt x="85" y="27"/>
                  </a:lnTo>
                  <a:lnTo>
                    <a:pt x="85" y="25"/>
                  </a:lnTo>
                  <a:close/>
                  <a:moveTo>
                    <a:pt x="83" y="27"/>
                  </a:moveTo>
                  <a:lnTo>
                    <a:pt x="272" y="27"/>
                  </a:lnTo>
                  <a:lnTo>
                    <a:pt x="272" y="29"/>
                  </a:lnTo>
                  <a:lnTo>
                    <a:pt x="83" y="29"/>
                  </a:lnTo>
                  <a:lnTo>
                    <a:pt x="83" y="27"/>
                  </a:lnTo>
                  <a:close/>
                  <a:moveTo>
                    <a:pt x="78" y="29"/>
                  </a:moveTo>
                  <a:lnTo>
                    <a:pt x="275" y="29"/>
                  </a:lnTo>
                  <a:lnTo>
                    <a:pt x="275" y="32"/>
                  </a:lnTo>
                  <a:lnTo>
                    <a:pt x="78" y="32"/>
                  </a:lnTo>
                  <a:lnTo>
                    <a:pt x="78" y="29"/>
                  </a:lnTo>
                  <a:close/>
                  <a:moveTo>
                    <a:pt x="76" y="32"/>
                  </a:moveTo>
                  <a:lnTo>
                    <a:pt x="279" y="32"/>
                  </a:lnTo>
                  <a:lnTo>
                    <a:pt x="279" y="34"/>
                  </a:lnTo>
                  <a:lnTo>
                    <a:pt x="76" y="34"/>
                  </a:lnTo>
                  <a:lnTo>
                    <a:pt x="76" y="32"/>
                  </a:lnTo>
                  <a:close/>
                  <a:moveTo>
                    <a:pt x="74" y="34"/>
                  </a:moveTo>
                  <a:lnTo>
                    <a:pt x="281" y="34"/>
                  </a:lnTo>
                  <a:lnTo>
                    <a:pt x="281" y="36"/>
                  </a:lnTo>
                  <a:lnTo>
                    <a:pt x="74" y="36"/>
                  </a:lnTo>
                  <a:lnTo>
                    <a:pt x="74" y="34"/>
                  </a:lnTo>
                  <a:close/>
                  <a:moveTo>
                    <a:pt x="69" y="36"/>
                  </a:moveTo>
                  <a:lnTo>
                    <a:pt x="284" y="36"/>
                  </a:lnTo>
                  <a:lnTo>
                    <a:pt x="284" y="38"/>
                  </a:lnTo>
                  <a:lnTo>
                    <a:pt x="69" y="38"/>
                  </a:lnTo>
                  <a:lnTo>
                    <a:pt x="69" y="36"/>
                  </a:lnTo>
                  <a:close/>
                  <a:moveTo>
                    <a:pt x="67" y="38"/>
                  </a:moveTo>
                  <a:lnTo>
                    <a:pt x="288" y="38"/>
                  </a:lnTo>
                  <a:lnTo>
                    <a:pt x="288" y="41"/>
                  </a:lnTo>
                  <a:lnTo>
                    <a:pt x="67" y="41"/>
                  </a:lnTo>
                  <a:lnTo>
                    <a:pt x="67" y="38"/>
                  </a:lnTo>
                  <a:close/>
                  <a:moveTo>
                    <a:pt x="65" y="41"/>
                  </a:moveTo>
                  <a:lnTo>
                    <a:pt x="290" y="41"/>
                  </a:lnTo>
                  <a:lnTo>
                    <a:pt x="290" y="43"/>
                  </a:lnTo>
                  <a:lnTo>
                    <a:pt x="65" y="43"/>
                  </a:lnTo>
                  <a:lnTo>
                    <a:pt x="65" y="41"/>
                  </a:lnTo>
                  <a:close/>
                  <a:moveTo>
                    <a:pt x="60" y="43"/>
                  </a:moveTo>
                  <a:lnTo>
                    <a:pt x="292" y="43"/>
                  </a:lnTo>
                  <a:lnTo>
                    <a:pt x="292" y="45"/>
                  </a:lnTo>
                  <a:lnTo>
                    <a:pt x="60" y="45"/>
                  </a:lnTo>
                  <a:lnTo>
                    <a:pt x="60" y="43"/>
                  </a:lnTo>
                  <a:close/>
                  <a:moveTo>
                    <a:pt x="58" y="45"/>
                  </a:moveTo>
                  <a:lnTo>
                    <a:pt x="297" y="45"/>
                  </a:lnTo>
                  <a:lnTo>
                    <a:pt x="297" y="47"/>
                  </a:lnTo>
                  <a:lnTo>
                    <a:pt x="58" y="47"/>
                  </a:lnTo>
                  <a:lnTo>
                    <a:pt x="58" y="45"/>
                  </a:lnTo>
                  <a:close/>
                  <a:moveTo>
                    <a:pt x="56" y="47"/>
                  </a:moveTo>
                  <a:lnTo>
                    <a:pt x="299" y="47"/>
                  </a:lnTo>
                  <a:lnTo>
                    <a:pt x="299" y="50"/>
                  </a:lnTo>
                  <a:lnTo>
                    <a:pt x="56" y="50"/>
                  </a:lnTo>
                  <a:lnTo>
                    <a:pt x="56" y="47"/>
                  </a:lnTo>
                  <a:close/>
                  <a:moveTo>
                    <a:pt x="51" y="50"/>
                  </a:moveTo>
                  <a:lnTo>
                    <a:pt x="301" y="50"/>
                  </a:lnTo>
                  <a:lnTo>
                    <a:pt x="301" y="52"/>
                  </a:lnTo>
                  <a:lnTo>
                    <a:pt x="51" y="52"/>
                  </a:lnTo>
                  <a:lnTo>
                    <a:pt x="51" y="50"/>
                  </a:lnTo>
                  <a:close/>
                  <a:moveTo>
                    <a:pt x="51" y="52"/>
                  </a:moveTo>
                  <a:lnTo>
                    <a:pt x="304" y="52"/>
                  </a:lnTo>
                  <a:lnTo>
                    <a:pt x="304" y="54"/>
                  </a:lnTo>
                  <a:lnTo>
                    <a:pt x="51" y="54"/>
                  </a:lnTo>
                  <a:lnTo>
                    <a:pt x="51" y="52"/>
                  </a:lnTo>
                  <a:close/>
                  <a:moveTo>
                    <a:pt x="49" y="54"/>
                  </a:moveTo>
                  <a:lnTo>
                    <a:pt x="306" y="54"/>
                  </a:lnTo>
                  <a:lnTo>
                    <a:pt x="306" y="56"/>
                  </a:lnTo>
                  <a:lnTo>
                    <a:pt x="49" y="56"/>
                  </a:lnTo>
                  <a:lnTo>
                    <a:pt x="49" y="54"/>
                  </a:lnTo>
                  <a:close/>
                  <a:moveTo>
                    <a:pt x="47" y="56"/>
                  </a:moveTo>
                  <a:lnTo>
                    <a:pt x="308" y="56"/>
                  </a:lnTo>
                  <a:lnTo>
                    <a:pt x="308" y="59"/>
                  </a:lnTo>
                  <a:lnTo>
                    <a:pt x="47" y="59"/>
                  </a:lnTo>
                  <a:lnTo>
                    <a:pt x="47" y="56"/>
                  </a:lnTo>
                  <a:close/>
                  <a:moveTo>
                    <a:pt x="45" y="59"/>
                  </a:moveTo>
                  <a:lnTo>
                    <a:pt x="310" y="59"/>
                  </a:lnTo>
                  <a:lnTo>
                    <a:pt x="310" y="61"/>
                  </a:lnTo>
                  <a:lnTo>
                    <a:pt x="45" y="61"/>
                  </a:lnTo>
                  <a:lnTo>
                    <a:pt x="45" y="59"/>
                  </a:lnTo>
                  <a:close/>
                  <a:moveTo>
                    <a:pt x="42" y="61"/>
                  </a:moveTo>
                  <a:lnTo>
                    <a:pt x="313" y="61"/>
                  </a:lnTo>
                  <a:lnTo>
                    <a:pt x="313" y="65"/>
                  </a:lnTo>
                  <a:lnTo>
                    <a:pt x="42" y="65"/>
                  </a:lnTo>
                  <a:lnTo>
                    <a:pt x="42" y="61"/>
                  </a:lnTo>
                  <a:close/>
                  <a:moveTo>
                    <a:pt x="40" y="65"/>
                  </a:moveTo>
                  <a:lnTo>
                    <a:pt x="315" y="65"/>
                  </a:lnTo>
                  <a:lnTo>
                    <a:pt x="315" y="67"/>
                  </a:lnTo>
                  <a:lnTo>
                    <a:pt x="40" y="67"/>
                  </a:lnTo>
                  <a:lnTo>
                    <a:pt x="40" y="65"/>
                  </a:lnTo>
                  <a:close/>
                  <a:moveTo>
                    <a:pt x="38" y="67"/>
                  </a:moveTo>
                  <a:lnTo>
                    <a:pt x="317" y="67"/>
                  </a:lnTo>
                  <a:lnTo>
                    <a:pt x="317" y="70"/>
                  </a:lnTo>
                  <a:lnTo>
                    <a:pt x="38" y="70"/>
                  </a:lnTo>
                  <a:lnTo>
                    <a:pt x="38" y="67"/>
                  </a:lnTo>
                  <a:close/>
                  <a:moveTo>
                    <a:pt x="36" y="70"/>
                  </a:moveTo>
                  <a:lnTo>
                    <a:pt x="319" y="70"/>
                  </a:lnTo>
                  <a:lnTo>
                    <a:pt x="319" y="72"/>
                  </a:lnTo>
                  <a:lnTo>
                    <a:pt x="36" y="72"/>
                  </a:lnTo>
                  <a:lnTo>
                    <a:pt x="36" y="70"/>
                  </a:lnTo>
                  <a:close/>
                  <a:moveTo>
                    <a:pt x="33" y="72"/>
                  </a:moveTo>
                  <a:lnTo>
                    <a:pt x="322" y="72"/>
                  </a:lnTo>
                  <a:lnTo>
                    <a:pt x="322" y="76"/>
                  </a:lnTo>
                  <a:lnTo>
                    <a:pt x="33" y="76"/>
                  </a:lnTo>
                  <a:lnTo>
                    <a:pt x="33" y="72"/>
                  </a:lnTo>
                  <a:close/>
                  <a:moveTo>
                    <a:pt x="31" y="76"/>
                  </a:moveTo>
                  <a:lnTo>
                    <a:pt x="324" y="76"/>
                  </a:lnTo>
                  <a:lnTo>
                    <a:pt x="324" y="79"/>
                  </a:lnTo>
                  <a:lnTo>
                    <a:pt x="31" y="79"/>
                  </a:lnTo>
                  <a:lnTo>
                    <a:pt x="31" y="76"/>
                  </a:lnTo>
                  <a:close/>
                  <a:moveTo>
                    <a:pt x="29" y="79"/>
                  </a:moveTo>
                  <a:lnTo>
                    <a:pt x="326" y="79"/>
                  </a:lnTo>
                  <a:lnTo>
                    <a:pt x="326" y="81"/>
                  </a:lnTo>
                  <a:lnTo>
                    <a:pt x="29" y="81"/>
                  </a:lnTo>
                  <a:lnTo>
                    <a:pt x="29" y="79"/>
                  </a:lnTo>
                  <a:close/>
                  <a:moveTo>
                    <a:pt x="27" y="81"/>
                  </a:moveTo>
                  <a:lnTo>
                    <a:pt x="328" y="81"/>
                  </a:lnTo>
                  <a:lnTo>
                    <a:pt x="328" y="83"/>
                  </a:lnTo>
                  <a:lnTo>
                    <a:pt x="27" y="83"/>
                  </a:lnTo>
                  <a:lnTo>
                    <a:pt x="27" y="81"/>
                  </a:lnTo>
                  <a:close/>
                  <a:moveTo>
                    <a:pt x="25" y="83"/>
                  </a:moveTo>
                  <a:lnTo>
                    <a:pt x="330" y="83"/>
                  </a:lnTo>
                  <a:lnTo>
                    <a:pt x="330" y="85"/>
                  </a:lnTo>
                  <a:lnTo>
                    <a:pt x="25" y="85"/>
                  </a:lnTo>
                  <a:lnTo>
                    <a:pt x="25" y="83"/>
                  </a:lnTo>
                  <a:close/>
                  <a:moveTo>
                    <a:pt x="22" y="85"/>
                  </a:moveTo>
                  <a:lnTo>
                    <a:pt x="330" y="85"/>
                  </a:lnTo>
                  <a:lnTo>
                    <a:pt x="330" y="88"/>
                  </a:lnTo>
                  <a:lnTo>
                    <a:pt x="22" y="88"/>
                  </a:lnTo>
                  <a:lnTo>
                    <a:pt x="22" y="85"/>
                  </a:lnTo>
                  <a:close/>
                  <a:moveTo>
                    <a:pt x="22" y="88"/>
                  </a:moveTo>
                  <a:lnTo>
                    <a:pt x="333" y="88"/>
                  </a:lnTo>
                  <a:lnTo>
                    <a:pt x="333" y="92"/>
                  </a:lnTo>
                  <a:lnTo>
                    <a:pt x="22" y="92"/>
                  </a:lnTo>
                  <a:lnTo>
                    <a:pt x="22" y="88"/>
                  </a:lnTo>
                  <a:close/>
                  <a:moveTo>
                    <a:pt x="20" y="92"/>
                  </a:moveTo>
                  <a:lnTo>
                    <a:pt x="335" y="92"/>
                  </a:lnTo>
                  <a:lnTo>
                    <a:pt x="335" y="96"/>
                  </a:lnTo>
                  <a:lnTo>
                    <a:pt x="20" y="96"/>
                  </a:lnTo>
                  <a:lnTo>
                    <a:pt x="20" y="92"/>
                  </a:lnTo>
                  <a:close/>
                  <a:moveTo>
                    <a:pt x="18" y="96"/>
                  </a:moveTo>
                  <a:lnTo>
                    <a:pt x="337" y="96"/>
                  </a:lnTo>
                  <a:lnTo>
                    <a:pt x="337" y="103"/>
                  </a:lnTo>
                  <a:lnTo>
                    <a:pt x="18" y="103"/>
                  </a:lnTo>
                  <a:lnTo>
                    <a:pt x="18" y="96"/>
                  </a:lnTo>
                  <a:close/>
                  <a:moveTo>
                    <a:pt x="16" y="103"/>
                  </a:moveTo>
                  <a:lnTo>
                    <a:pt x="339" y="103"/>
                  </a:lnTo>
                  <a:lnTo>
                    <a:pt x="339" y="108"/>
                  </a:lnTo>
                  <a:lnTo>
                    <a:pt x="16" y="108"/>
                  </a:lnTo>
                  <a:lnTo>
                    <a:pt x="16" y="103"/>
                  </a:lnTo>
                  <a:close/>
                  <a:moveTo>
                    <a:pt x="13" y="108"/>
                  </a:moveTo>
                  <a:lnTo>
                    <a:pt x="342" y="108"/>
                  </a:lnTo>
                  <a:lnTo>
                    <a:pt x="342" y="112"/>
                  </a:lnTo>
                  <a:lnTo>
                    <a:pt x="13" y="112"/>
                  </a:lnTo>
                  <a:lnTo>
                    <a:pt x="13" y="108"/>
                  </a:lnTo>
                  <a:close/>
                  <a:moveTo>
                    <a:pt x="11" y="112"/>
                  </a:moveTo>
                  <a:lnTo>
                    <a:pt x="344" y="112"/>
                  </a:lnTo>
                  <a:lnTo>
                    <a:pt x="344" y="119"/>
                  </a:lnTo>
                  <a:lnTo>
                    <a:pt x="11" y="119"/>
                  </a:lnTo>
                  <a:lnTo>
                    <a:pt x="11" y="112"/>
                  </a:lnTo>
                  <a:close/>
                  <a:moveTo>
                    <a:pt x="9" y="119"/>
                  </a:moveTo>
                  <a:lnTo>
                    <a:pt x="346" y="119"/>
                  </a:lnTo>
                  <a:lnTo>
                    <a:pt x="346" y="123"/>
                  </a:lnTo>
                  <a:lnTo>
                    <a:pt x="9" y="123"/>
                  </a:lnTo>
                  <a:lnTo>
                    <a:pt x="9" y="119"/>
                  </a:lnTo>
                  <a:close/>
                  <a:moveTo>
                    <a:pt x="7" y="123"/>
                  </a:moveTo>
                  <a:lnTo>
                    <a:pt x="348" y="123"/>
                  </a:lnTo>
                  <a:lnTo>
                    <a:pt x="348" y="128"/>
                  </a:lnTo>
                  <a:lnTo>
                    <a:pt x="7" y="128"/>
                  </a:lnTo>
                  <a:lnTo>
                    <a:pt x="7" y="123"/>
                  </a:lnTo>
                  <a:close/>
                  <a:moveTo>
                    <a:pt x="4" y="128"/>
                  </a:moveTo>
                  <a:lnTo>
                    <a:pt x="348" y="128"/>
                  </a:lnTo>
                  <a:lnTo>
                    <a:pt x="348" y="130"/>
                  </a:lnTo>
                  <a:lnTo>
                    <a:pt x="4" y="130"/>
                  </a:lnTo>
                  <a:lnTo>
                    <a:pt x="4" y="128"/>
                  </a:lnTo>
                  <a:close/>
                  <a:moveTo>
                    <a:pt x="4" y="130"/>
                  </a:moveTo>
                  <a:lnTo>
                    <a:pt x="351" y="130"/>
                  </a:lnTo>
                  <a:lnTo>
                    <a:pt x="351" y="152"/>
                  </a:lnTo>
                  <a:lnTo>
                    <a:pt x="4" y="152"/>
                  </a:lnTo>
                  <a:lnTo>
                    <a:pt x="4" y="130"/>
                  </a:lnTo>
                  <a:close/>
                  <a:moveTo>
                    <a:pt x="2" y="152"/>
                  </a:moveTo>
                  <a:lnTo>
                    <a:pt x="353" y="152"/>
                  </a:lnTo>
                  <a:lnTo>
                    <a:pt x="353" y="175"/>
                  </a:lnTo>
                  <a:lnTo>
                    <a:pt x="2" y="175"/>
                  </a:lnTo>
                  <a:lnTo>
                    <a:pt x="2" y="152"/>
                  </a:lnTo>
                  <a:close/>
                  <a:moveTo>
                    <a:pt x="0" y="175"/>
                  </a:moveTo>
                  <a:lnTo>
                    <a:pt x="353" y="175"/>
                  </a:lnTo>
                  <a:lnTo>
                    <a:pt x="353" y="177"/>
                  </a:lnTo>
                  <a:lnTo>
                    <a:pt x="0" y="177"/>
                  </a:lnTo>
                  <a:lnTo>
                    <a:pt x="0" y="175"/>
                  </a:lnTo>
                  <a:close/>
                  <a:moveTo>
                    <a:pt x="2" y="177"/>
                  </a:moveTo>
                  <a:lnTo>
                    <a:pt x="353" y="177"/>
                  </a:lnTo>
                  <a:lnTo>
                    <a:pt x="353" y="199"/>
                  </a:lnTo>
                  <a:lnTo>
                    <a:pt x="2" y="199"/>
                  </a:lnTo>
                  <a:lnTo>
                    <a:pt x="2" y="177"/>
                  </a:lnTo>
                  <a:close/>
                  <a:moveTo>
                    <a:pt x="4" y="199"/>
                  </a:moveTo>
                  <a:lnTo>
                    <a:pt x="351" y="199"/>
                  </a:lnTo>
                  <a:lnTo>
                    <a:pt x="351" y="222"/>
                  </a:lnTo>
                  <a:lnTo>
                    <a:pt x="4" y="222"/>
                  </a:lnTo>
                  <a:lnTo>
                    <a:pt x="4" y="199"/>
                  </a:lnTo>
                  <a:close/>
                  <a:moveTo>
                    <a:pt x="4" y="222"/>
                  </a:moveTo>
                  <a:lnTo>
                    <a:pt x="348" y="222"/>
                  </a:lnTo>
                  <a:lnTo>
                    <a:pt x="348" y="224"/>
                  </a:lnTo>
                  <a:lnTo>
                    <a:pt x="4" y="224"/>
                  </a:lnTo>
                  <a:lnTo>
                    <a:pt x="4" y="222"/>
                  </a:lnTo>
                  <a:close/>
                  <a:moveTo>
                    <a:pt x="7" y="224"/>
                  </a:moveTo>
                  <a:lnTo>
                    <a:pt x="348" y="224"/>
                  </a:lnTo>
                  <a:lnTo>
                    <a:pt x="348" y="228"/>
                  </a:lnTo>
                  <a:lnTo>
                    <a:pt x="7" y="228"/>
                  </a:lnTo>
                  <a:lnTo>
                    <a:pt x="7" y="224"/>
                  </a:lnTo>
                  <a:close/>
                  <a:moveTo>
                    <a:pt x="9" y="228"/>
                  </a:moveTo>
                  <a:lnTo>
                    <a:pt x="346" y="228"/>
                  </a:lnTo>
                  <a:lnTo>
                    <a:pt x="346" y="233"/>
                  </a:lnTo>
                  <a:lnTo>
                    <a:pt x="9" y="233"/>
                  </a:lnTo>
                  <a:lnTo>
                    <a:pt x="9" y="228"/>
                  </a:lnTo>
                  <a:close/>
                  <a:moveTo>
                    <a:pt x="11" y="233"/>
                  </a:moveTo>
                  <a:lnTo>
                    <a:pt x="344" y="233"/>
                  </a:lnTo>
                  <a:lnTo>
                    <a:pt x="344" y="239"/>
                  </a:lnTo>
                  <a:lnTo>
                    <a:pt x="11" y="239"/>
                  </a:lnTo>
                  <a:lnTo>
                    <a:pt x="11" y="233"/>
                  </a:lnTo>
                  <a:close/>
                  <a:moveTo>
                    <a:pt x="13" y="239"/>
                  </a:moveTo>
                  <a:lnTo>
                    <a:pt x="342" y="239"/>
                  </a:lnTo>
                  <a:lnTo>
                    <a:pt x="342" y="244"/>
                  </a:lnTo>
                  <a:lnTo>
                    <a:pt x="13" y="244"/>
                  </a:lnTo>
                  <a:lnTo>
                    <a:pt x="13" y="239"/>
                  </a:lnTo>
                  <a:close/>
                  <a:moveTo>
                    <a:pt x="16" y="244"/>
                  </a:moveTo>
                  <a:lnTo>
                    <a:pt x="339" y="244"/>
                  </a:lnTo>
                  <a:lnTo>
                    <a:pt x="339" y="248"/>
                  </a:lnTo>
                  <a:lnTo>
                    <a:pt x="16" y="248"/>
                  </a:lnTo>
                  <a:lnTo>
                    <a:pt x="16" y="244"/>
                  </a:lnTo>
                  <a:close/>
                  <a:moveTo>
                    <a:pt x="18" y="248"/>
                  </a:moveTo>
                  <a:lnTo>
                    <a:pt x="337" y="248"/>
                  </a:lnTo>
                  <a:lnTo>
                    <a:pt x="337" y="255"/>
                  </a:lnTo>
                  <a:lnTo>
                    <a:pt x="18" y="255"/>
                  </a:lnTo>
                  <a:lnTo>
                    <a:pt x="18" y="248"/>
                  </a:lnTo>
                  <a:close/>
                  <a:moveTo>
                    <a:pt x="20" y="255"/>
                  </a:moveTo>
                  <a:lnTo>
                    <a:pt x="335" y="255"/>
                  </a:lnTo>
                  <a:lnTo>
                    <a:pt x="335" y="260"/>
                  </a:lnTo>
                  <a:lnTo>
                    <a:pt x="20" y="260"/>
                  </a:lnTo>
                  <a:lnTo>
                    <a:pt x="20" y="255"/>
                  </a:lnTo>
                  <a:close/>
                  <a:moveTo>
                    <a:pt x="22" y="260"/>
                  </a:moveTo>
                  <a:lnTo>
                    <a:pt x="333" y="260"/>
                  </a:lnTo>
                  <a:lnTo>
                    <a:pt x="333" y="264"/>
                  </a:lnTo>
                  <a:lnTo>
                    <a:pt x="22" y="264"/>
                  </a:lnTo>
                  <a:lnTo>
                    <a:pt x="22" y="260"/>
                  </a:lnTo>
                  <a:close/>
                  <a:moveTo>
                    <a:pt x="22" y="264"/>
                  </a:moveTo>
                  <a:lnTo>
                    <a:pt x="330" y="264"/>
                  </a:lnTo>
                  <a:lnTo>
                    <a:pt x="330" y="266"/>
                  </a:lnTo>
                  <a:lnTo>
                    <a:pt x="22" y="266"/>
                  </a:lnTo>
                  <a:lnTo>
                    <a:pt x="22" y="264"/>
                  </a:lnTo>
                  <a:close/>
                  <a:moveTo>
                    <a:pt x="25" y="266"/>
                  </a:moveTo>
                  <a:lnTo>
                    <a:pt x="330" y="266"/>
                  </a:lnTo>
                  <a:lnTo>
                    <a:pt x="330" y="268"/>
                  </a:lnTo>
                  <a:lnTo>
                    <a:pt x="25" y="268"/>
                  </a:lnTo>
                  <a:lnTo>
                    <a:pt x="25" y="266"/>
                  </a:lnTo>
                  <a:close/>
                  <a:moveTo>
                    <a:pt x="27" y="268"/>
                  </a:moveTo>
                  <a:lnTo>
                    <a:pt x="328" y="268"/>
                  </a:lnTo>
                  <a:lnTo>
                    <a:pt x="328" y="271"/>
                  </a:lnTo>
                  <a:lnTo>
                    <a:pt x="27" y="271"/>
                  </a:lnTo>
                  <a:lnTo>
                    <a:pt x="27" y="268"/>
                  </a:lnTo>
                  <a:close/>
                  <a:moveTo>
                    <a:pt x="29" y="271"/>
                  </a:moveTo>
                  <a:lnTo>
                    <a:pt x="326" y="271"/>
                  </a:lnTo>
                  <a:lnTo>
                    <a:pt x="326" y="273"/>
                  </a:lnTo>
                  <a:lnTo>
                    <a:pt x="29" y="273"/>
                  </a:lnTo>
                  <a:lnTo>
                    <a:pt x="29" y="271"/>
                  </a:lnTo>
                  <a:close/>
                  <a:moveTo>
                    <a:pt x="31" y="273"/>
                  </a:moveTo>
                  <a:lnTo>
                    <a:pt x="324" y="273"/>
                  </a:lnTo>
                  <a:lnTo>
                    <a:pt x="324" y="275"/>
                  </a:lnTo>
                  <a:lnTo>
                    <a:pt x="31" y="275"/>
                  </a:lnTo>
                  <a:lnTo>
                    <a:pt x="31" y="273"/>
                  </a:lnTo>
                  <a:close/>
                  <a:moveTo>
                    <a:pt x="33" y="275"/>
                  </a:moveTo>
                  <a:lnTo>
                    <a:pt x="322" y="275"/>
                  </a:lnTo>
                  <a:lnTo>
                    <a:pt x="322" y="280"/>
                  </a:lnTo>
                  <a:lnTo>
                    <a:pt x="33" y="280"/>
                  </a:lnTo>
                  <a:lnTo>
                    <a:pt x="33" y="275"/>
                  </a:lnTo>
                  <a:close/>
                  <a:moveTo>
                    <a:pt x="36" y="280"/>
                  </a:moveTo>
                  <a:lnTo>
                    <a:pt x="319" y="280"/>
                  </a:lnTo>
                  <a:lnTo>
                    <a:pt x="319" y="282"/>
                  </a:lnTo>
                  <a:lnTo>
                    <a:pt x="36" y="282"/>
                  </a:lnTo>
                  <a:lnTo>
                    <a:pt x="36" y="280"/>
                  </a:lnTo>
                  <a:close/>
                  <a:moveTo>
                    <a:pt x="38" y="282"/>
                  </a:moveTo>
                  <a:lnTo>
                    <a:pt x="317" y="282"/>
                  </a:lnTo>
                  <a:lnTo>
                    <a:pt x="317" y="284"/>
                  </a:lnTo>
                  <a:lnTo>
                    <a:pt x="38" y="284"/>
                  </a:lnTo>
                  <a:lnTo>
                    <a:pt x="38" y="282"/>
                  </a:lnTo>
                  <a:close/>
                  <a:moveTo>
                    <a:pt x="40" y="284"/>
                  </a:moveTo>
                  <a:lnTo>
                    <a:pt x="315" y="284"/>
                  </a:lnTo>
                  <a:lnTo>
                    <a:pt x="315" y="286"/>
                  </a:lnTo>
                  <a:lnTo>
                    <a:pt x="40" y="286"/>
                  </a:lnTo>
                  <a:lnTo>
                    <a:pt x="40" y="284"/>
                  </a:lnTo>
                  <a:close/>
                  <a:moveTo>
                    <a:pt x="42" y="286"/>
                  </a:moveTo>
                  <a:lnTo>
                    <a:pt x="313" y="286"/>
                  </a:lnTo>
                  <a:lnTo>
                    <a:pt x="313" y="291"/>
                  </a:lnTo>
                  <a:lnTo>
                    <a:pt x="42" y="291"/>
                  </a:lnTo>
                  <a:lnTo>
                    <a:pt x="42" y="286"/>
                  </a:lnTo>
                  <a:close/>
                  <a:moveTo>
                    <a:pt x="45" y="291"/>
                  </a:moveTo>
                  <a:lnTo>
                    <a:pt x="310" y="291"/>
                  </a:lnTo>
                  <a:lnTo>
                    <a:pt x="310" y="293"/>
                  </a:lnTo>
                  <a:lnTo>
                    <a:pt x="45" y="293"/>
                  </a:lnTo>
                  <a:lnTo>
                    <a:pt x="45" y="291"/>
                  </a:lnTo>
                  <a:close/>
                  <a:moveTo>
                    <a:pt x="47" y="293"/>
                  </a:moveTo>
                  <a:lnTo>
                    <a:pt x="308" y="293"/>
                  </a:lnTo>
                  <a:lnTo>
                    <a:pt x="308" y="295"/>
                  </a:lnTo>
                  <a:lnTo>
                    <a:pt x="47" y="295"/>
                  </a:lnTo>
                  <a:lnTo>
                    <a:pt x="47" y="293"/>
                  </a:lnTo>
                  <a:close/>
                  <a:moveTo>
                    <a:pt x="49" y="295"/>
                  </a:moveTo>
                  <a:lnTo>
                    <a:pt x="306" y="295"/>
                  </a:lnTo>
                  <a:lnTo>
                    <a:pt x="306" y="297"/>
                  </a:lnTo>
                  <a:lnTo>
                    <a:pt x="49" y="297"/>
                  </a:lnTo>
                  <a:lnTo>
                    <a:pt x="49" y="295"/>
                  </a:lnTo>
                  <a:close/>
                  <a:moveTo>
                    <a:pt x="51" y="297"/>
                  </a:moveTo>
                  <a:lnTo>
                    <a:pt x="304" y="297"/>
                  </a:lnTo>
                  <a:lnTo>
                    <a:pt x="304" y="300"/>
                  </a:lnTo>
                  <a:lnTo>
                    <a:pt x="51" y="300"/>
                  </a:lnTo>
                  <a:lnTo>
                    <a:pt x="51" y="297"/>
                  </a:lnTo>
                  <a:close/>
                  <a:moveTo>
                    <a:pt x="51" y="300"/>
                  </a:moveTo>
                  <a:lnTo>
                    <a:pt x="301" y="300"/>
                  </a:lnTo>
                  <a:lnTo>
                    <a:pt x="301" y="302"/>
                  </a:lnTo>
                  <a:lnTo>
                    <a:pt x="51" y="302"/>
                  </a:lnTo>
                  <a:lnTo>
                    <a:pt x="51" y="300"/>
                  </a:lnTo>
                  <a:close/>
                  <a:moveTo>
                    <a:pt x="56" y="302"/>
                  </a:moveTo>
                  <a:lnTo>
                    <a:pt x="299" y="302"/>
                  </a:lnTo>
                  <a:lnTo>
                    <a:pt x="299" y="304"/>
                  </a:lnTo>
                  <a:lnTo>
                    <a:pt x="56" y="304"/>
                  </a:lnTo>
                  <a:lnTo>
                    <a:pt x="56" y="302"/>
                  </a:lnTo>
                  <a:close/>
                  <a:moveTo>
                    <a:pt x="58" y="304"/>
                  </a:moveTo>
                  <a:lnTo>
                    <a:pt x="297" y="304"/>
                  </a:lnTo>
                  <a:lnTo>
                    <a:pt x="297" y="306"/>
                  </a:lnTo>
                  <a:lnTo>
                    <a:pt x="58" y="306"/>
                  </a:lnTo>
                  <a:lnTo>
                    <a:pt x="58" y="304"/>
                  </a:lnTo>
                  <a:close/>
                  <a:moveTo>
                    <a:pt x="60" y="306"/>
                  </a:moveTo>
                  <a:lnTo>
                    <a:pt x="295" y="306"/>
                  </a:lnTo>
                  <a:lnTo>
                    <a:pt x="295" y="309"/>
                  </a:lnTo>
                  <a:lnTo>
                    <a:pt x="60" y="309"/>
                  </a:lnTo>
                  <a:lnTo>
                    <a:pt x="60" y="306"/>
                  </a:lnTo>
                  <a:close/>
                  <a:moveTo>
                    <a:pt x="63" y="309"/>
                  </a:moveTo>
                  <a:lnTo>
                    <a:pt x="292" y="309"/>
                  </a:lnTo>
                  <a:lnTo>
                    <a:pt x="292" y="311"/>
                  </a:lnTo>
                  <a:lnTo>
                    <a:pt x="63" y="311"/>
                  </a:lnTo>
                  <a:lnTo>
                    <a:pt x="63" y="309"/>
                  </a:lnTo>
                  <a:close/>
                  <a:moveTo>
                    <a:pt x="67" y="311"/>
                  </a:moveTo>
                  <a:lnTo>
                    <a:pt x="288" y="311"/>
                  </a:lnTo>
                  <a:lnTo>
                    <a:pt x="288" y="313"/>
                  </a:lnTo>
                  <a:lnTo>
                    <a:pt x="67" y="313"/>
                  </a:lnTo>
                  <a:lnTo>
                    <a:pt x="67" y="311"/>
                  </a:lnTo>
                  <a:close/>
                  <a:moveTo>
                    <a:pt x="69" y="313"/>
                  </a:moveTo>
                  <a:lnTo>
                    <a:pt x="286" y="313"/>
                  </a:lnTo>
                  <a:lnTo>
                    <a:pt x="286" y="315"/>
                  </a:lnTo>
                  <a:lnTo>
                    <a:pt x="69" y="315"/>
                  </a:lnTo>
                  <a:lnTo>
                    <a:pt x="69" y="313"/>
                  </a:lnTo>
                  <a:close/>
                  <a:moveTo>
                    <a:pt x="71" y="315"/>
                  </a:moveTo>
                  <a:lnTo>
                    <a:pt x="284" y="315"/>
                  </a:lnTo>
                  <a:lnTo>
                    <a:pt x="284" y="318"/>
                  </a:lnTo>
                  <a:lnTo>
                    <a:pt x="71" y="318"/>
                  </a:lnTo>
                  <a:lnTo>
                    <a:pt x="71" y="315"/>
                  </a:lnTo>
                  <a:close/>
                  <a:moveTo>
                    <a:pt x="74" y="318"/>
                  </a:moveTo>
                  <a:lnTo>
                    <a:pt x="281" y="318"/>
                  </a:lnTo>
                  <a:lnTo>
                    <a:pt x="281" y="320"/>
                  </a:lnTo>
                  <a:lnTo>
                    <a:pt x="74" y="320"/>
                  </a:lnTo>
                  <a:lnTo>
                    <a:pt x="74" y="318"/>
                  </a:lnTo>
                  <a:close/>
                  <a:moveTo>
                    <a:pt x="78" y="320"/>
                  </a:moveTo>
                  <a:lnTo>
                    <a:pt x="277" y="320"/>
                  </a:lnTo>
                  <a:lnTo>
                    <a:pt x="277" y="322"/>
                  </a:lnTo>
                  <a:lnTo>
                    <a:pt x="78" y="322"/>
                  </a:lnTo>
                  <a:lnTo>
                    <a:pt x="78" y="320"/>
                  </a:lnTo>
                  <a:close/>
                  <a:moveTo>
                    <a:pt x="80" y="322"/>
                  </a:moveTo>
                  <a:lnTo>
                    <a:pt x="275" y="322"/>
                  </a:lnTo>
                  <a:lnTo>
                    <a:pt x="275" y="324"/>
                  </a:lnTo>
                  <a:lnTo>
                    <a:pt x="80" y="324"/>
                  </a:lnTo>
                  <a:lnTo>
                    <a:pt x="80" y="322"/>
                  </a:lnTo>
                  <a:close/>
                  <a:moveTo>
                    <a:pt x="83" y="324"/>
                  </a:moveTo>
                  <a:lnTo>
                    <a:pt x="272" y="324"/>
                  </a:lnTo>
                  <a:lnTo>
                    <a:pt x="272" y="327"/>
                  </a:lnTo>
                  <a:lnTo>
                    <a:pt x="83" y="327"/>
                  </a:lnTo>
                  <a:lnTo>
                    <a:pt x="83" y="324"/>
                  </a:lnTo>
                  <a:close/>
                  <a:moveTo>
                    <a:pt x="85" y="327"/>
                  </a:moveTo>
                  <a:lnTo>
                    <a:pt x="270" y="327"/>
                  </a:lnTo>
                  <a:lnTo>
                    <a:pt x="270" y="329"/>
                  </a:lnTo>
                  <a:lnTo>
                    <a:pt x="85" y="329"/>
                  </a:lnTo>
                  <a:lnTo>
                    <a:pt x="85" y="327"/>
                  </a:lnTo>
                  <a:close/>
                  <a:moveTo>
                    <a:pt x="87" y="329"/>
                  </a:moveTo>
                  <a:lnTo>
                    <a:pt x="266" y="329"/>
                  </a:lnTo>
                  <a:lnTo>
                    <a:pt x="266" y="331"/>
                  </a:lnTo>
                  <a:lnTo>
                    <a:pt x="87" y="331"/>
                  </a:lnTo>
                  <a:lnTo>
                    <a:pt x="87" y="329"/>
                  </a:lnTo>
                  <a:close/>
                  <a:moveTo>
                    <a:pt x="94" y="331"/>
                  </a:moveTo>
                  <a:lnTo>
                    <a:pt x="261" y="331"/>
                  </a:lnTo>
                  <a:lnTo>
                    <a:pt x="261" y="333"/>
                  </a:lnTo>
                  <a:lnTo>
                    <a:pt x="94" y="333"/>
                  </a:lnTo>
                  <a:lnTo>
                    <a:pt x="94" y="331"/>
                  </a:lnTo>
                  <a:close/>
                  <a:moveTo>
                    <a:pt x="98" y="333"/>
                  </a:moveTo>
                  <a:lnTo>
                    <a:pt x="257" y="333"/>
                  </a:lnTo>
                  <a:lnTo>
                    <a:pt x="257" y="335"/>
                  </a:lnTo>
                  <a:lnTo>
                    <a:pt x="98" y="335"/>
                  </a:lnTo>
                  <a:lnTo>
                    <a:pt x="98" y="333"/>
                  </a:lnTo>
                  <a:close/>
                  <a:moveTo>
                    <a:pt x="105" y="335"/>
                  </a:moveTo>
                  <a:lnTo>
                    <a:pt x="250" y="335"/>
                  </a:lnTo>
                  <a:lnTo>
                    <a:pt x="250" y="338"/>
                  </a:lnTo>
                  <a:lnTo>
                    <a:pt x="105" y="338"/>
                  </a:lnTo>
                  <a:lnTo>
                    <a:pt x="105" y="335"/>
                  </a:lnTo>
                  <a:close/>
                  <a:moveTo>
                    <a:pt x="109" y="338"/>
                  </a:moveTo>
                  <a:lnTo>
                    <a:pt x="246" y="338"/>
                  </a:lnTo>
                  <a:lnTo>
                    <a:pt x="246" y="340"/>
                  </a:lnTo>
                  <a:lnTo>
                    <a:pt x="109" y="340"/>
                  </a:lnTo>
                  <a:lnTo>
                    <a:pt x="109" y="338"/>
                  </a:lnTo>
                  <a:close/>
                  <a:moveTo>
                    <a:pt x="114" y="340"/>
                  </a:moveTo>
                  <a:lnTo>
                    <a:pt x="241" y="340"/>
                  </a:lnTo>
                  <a:lnTo>
                    <a:pt x="241" y="342"/>
                  </a:lnTo>
                  <a:lnTo>
                    <a:pt x="114" y="342"/>
                  </a:lnTo>
                  <a:lnTo>
                    <a:pt x="114" y="340"/>
                  </a:lnTo>
                  <a:close/>
                  <a:moveTo>
                    <a:pt x="121" y="342"/>
                  </a:moveTo>
                  <a:lnTo>
                    <a:pt x="234" y="342"/>
                  </a:lnTo>
                  <a:lnTo>
                    <a:pt x="234" y="344"/>
                  </a:lnTo>
                  <a:lnTo>
                    <a:pt x="121" y="344"/>
                  </a:lnTo>
                  <a:lnTo>
                    <a:pt x="121" y="342"/>
                  </a:lnTo>
                  <a:close/>
                  <a:moveTo>
                    <a:pt x="125" y="344"/>
                  </a:moveTo>
                  <a:lnTo>
                    <a:pt x="230" y="344"/>
                  </a:lnTo>
                  <a:lnTo>
                    <a:pt x="230" y="347"/>
                  </a:lnTo>
                  <a:lnTo>
                    <a:pt x="125" y="347"/>
                  </a:lnTo>
                  <a:lnTo>
                    <a:pt x="125" y="344"/>
                  </a:lnTo>
                  <a:close/>
                  <a:moveTo>
                    <a:pt x="129" y="347"/>
                  </a:moveTo>
                  <a:lnTo>
                    <a:pt x="223" y="347"/>
                  </a:lnTo>
                  <a:lnTo>
                    <a:pt x="223" y="349"/>
                  </a:lnTo>
                  <a:lnTo>
                    <a:pt x="129" y="349"/>
                  </a:lnTo>
                  <a:lnTo>
                    <a:pt x="129" y="347"/>
                  </a:lnTo>
                  <a:close/>
                  <a:moveTo>
                    <a:pt x="145" y="349"/>
                  </a:moveTo>
                  <a:lnTo>
                    <a:pt x="208" y="349"/>
                  </a:lnTo>
                  <a:lnTo>
                    <a:pt x="208" y="351"/>
                  </a:lnTo>
                  <a:lnTo>
                    <a:pt x="145" y="351"/>
                  </a:lnTo>
                  <a:lnTo>
                    <a:pt x="145" y="349"/>
                  </a:lnTo>
                  <a:close/>
                  <a:moveTo>
                    <a:pt x="161" y="351"/>
                  </a:moveTo>
                  <a:lnTo>
                    <a:pt x="192" y="351"/>
                  </a:lnTo>
                  <a:lnTo>
                    <a:pt x="192" y="353"/>
                  </a:lnTo>
                  <a:lnTo>
                    <a:pt x="161" y="353"/>
                  </a:lnTo>
                  <a:lnTo>
                    <a:pt x="161" y="351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49" name="Freeform 13"/>
            <p:cNvSpPr>
              <a:spLocks/>
            </p:cNvSpPr>
            <p:nvPr/>
          </p:nvSpPr>
          <p:spPr bwMode="auto">
            <a:xfrm>
              <a:off x="2715" y="2520"/>
              <a:ext cx="0" cy="2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2 h 2"/>
                <a:gd name="T5" fmla="*/ 0 h 2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6">
                  <a:pos x="0" y="T0"/>
                </a:cxn>
                <a:cxn ang="T7">
                  <a:pos x="0" y="T1"/>
                </a:cxn>
                <a:cxn ang="T8">
                  <a:pos x="0" y="T2"/>
                </a:cxn>
                <a:cxn ang="T9">
                  <a:pos x="0" y="T3"/>
                </a:cxn>
                <a:cxn ang="T10">
                  <a:pos x="0" y="T4"/>
                </a:cxn>
                <a:cxn ang="T11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50" name="Freeform 14"/>
            <p:cNvSpPr>
              <a:spLocks/>
            </p:cNvSpPr>
            <p:nvPr/>
          </p:nvSpPr>
          <p:spPr bwMode="auto">
            <a:xfrm>
              <a:off x="2032" y="530"/>
              <a:ext cx="907" cy="2032"/>
            </a:xfrm>
            <a:custGeom>
              <a:avLst/>
              <a:gdLst>
                <a:gd name="T0" fmla="*/ 797 w 907"/>
                <a:gd name="T1" fmla="*/ 24 h 2032"/>
                <a:gd name="T2" fmla="*/ 592 w 907"/>
                <a:gd name="T3" fmla="*/ 105 h 2032"/>
                <a:gd name="T4" fmla="*/ 407 w 907"/>
                <a:gd name="T5" fmla="*/ 228 h 2032"/>
                <a:gd name="T6" fmla="*/ 248 w 907"/>
                <a:gd name="T7" fmla="*/ 384 h 2032"/>
                <a:gd name="T8" fmla="*/ 130 w 907"/>
                <a:gd name="T9" fmla="*/ 560 h 2032"/>
                <a:gd name="T10" fmla="*/ 47 w 907"/>
                <a:gd name="T11" fmla="*/ 755 h 2032"/>
                <a:gd name="T12" fmla="*/ 5 w 907"/>
                <a:gd name="T13" fmla="*/ 962 h 2032"/>
                <a:gd name="T14" fmla="*/ 5 w 907"/>
                <a:gd name="T15" fmla="*/ 1174 h 2032"/>
                <a:gd name="T16" fmla="*/ 45 w 907"/>
                <a:gd name="T17" fmla="*/ 1382 h 2032"/>
                <a:gd name="T18" fmla="*/ 125 w 907"/>
                <a:gd name="T19" fmla="*/ 1574 h 2032"/>
                <a:gd name="T20" fmla="*/ 241 w 907"/>
                <a:gd name="T21" fmla="*/ 1751 h 2032"/>
                <a:gd name="T22" fmla="*/ 371 w 907"/>
                <a:gd name="T23" fmla="*/ 1885 h 2032"/>
                <a:gd name="T24" fmla="*/ 498 w 907"/>
                <a:gd name="T25" fmla="*/ 1981 h 2032"/>
                <a:gd name="T26" fmla="*/ 596 w 907"/>
                <a:gd name="T27" fmla="*/ 2032 h 2032"/>
                <a:gd name="T28" fmla="*/ 654 w 907"/>
                <a:gd name="T29" fmla="*/ 2014 h 2032"/>
                <a:gd name="T30" fmla="*/ 681 w 907"/>
                <a:gd name="T31" fmla="*/ 1972 h 2032"/>
                <a:gd name="T32" fmla="*/ 679 w 907"/>
                <a:gd name="T33" fmla="*/ 1927 h 2032"/>
                <a:gd name="T34" fmla="*/ 643 w 907"/>
                <a:gd name="T35" fmla="*/ 1885 h 2032"/>
                <a:gd name="T36" fmla="*/ 527 w 907"/>
                <a:gd name="T37" fmla="*/ 1811 h 2032"/>
                <a:gd name="T38" fmla="*/ 424 w 907"/>
                <a:gd name="T39" fmla="*/ 1719 h 2032"/>
                <a:gd name="T40" fmla="*/ 295 w 907"/>
                <a:gd name="T41" fmla="*/ 1556 h 2032"/>
                <a:gd name="T42" fmla="*/ 208 w 907"/>
                <a:gd name="T43" fmla="*/ 1373 h 2032"/>
                <a:gd name="T44" fmla="*/ 163 w 907"/>
                <a:gd name="T45" fmla="*/ 1172 h 2032"/>
                <a:gd name="T46" fmla="*/ 163 w 907"/>
                <a:gd name="T47" fmla="*/ 965 h 2032"/>
                <a:gd name="T48" fmla="*/ 210 w 907"/>
                <a:gd name="T49" fmla="*/ 764 h 2032"/>
                <a:gd name="T50" fmla="*/ 299 w 907"/>
                <a:gd name="T51" fmla="*/ 578 h 2032"/>
                <a:gd name="T52" fmla="*/ 433 w 907"/>
                <a:gd name="T53" fmla="*/ 413 h 2032"/>
                <a:gd name="T54" fmla="*/ 572 w 907"/>
                <a:gd name="T55" fmla="*/ 299 h 2032"/>
                <a:gd name="T56" fmla="*/ 730 w 907"/>
                <a:gd name="T57" fmla="*/ 214 h 2032"/>
                <a:gd name="T58" fmla="*/ 900 w 907"/>
                <a:gd name="T59" fmla="*/ 161 h 2032"/>
                <a:gd name="T60" fmla="*/ 891 w 907"/>
                <a:gd name="T61" fmla="*/ 87 h 2032"/>
                <a:gd name="T62" fmla="*/ 907 w 907"/>
                <a:gd name="T63" fmla="*/ 0 h 20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7" h="2032">
                  <a:moveTo>
                    <a:pt x="907" y="0"/>
                  </a:moveTo>
                  <a:lnTo>
                    <a:pt x="797" y="24"/>
                  </a:lnTo>
                  <a:lnTo>
                    <a:pt x="692" y="60"/>
                  </a:lnTo>
                  <a:lnTo>
                    <a:pt x="592" y="105"/>
                  </a:lnTo>
                  <a:lnTo>
                    <a:pt x="496" y="163"/>
                  </a:lnTo>
                  <a:lnTo>
                    <a:pt x="407" y="228"/>
                  </a:lnTo>
                  <a:lnTo>
                    <a:pt x="322" y="304"/>
                  </a:lnTo>
                  <a:lnTo>
                    <a:pt x="248" y="384"/>
                  </a:lnTo>
                  <a:lnTo>
                    <a:pt x="183" y="469"/>
                  </a:lnTo>
                  <a:lnTo>
                    <a:pt x="130" y="560"/>
                  </a:lnTo>
                  <a:lnTo>
                    <a:pt x="83" y="656"/>
                  </a:lnTo>
                  <a:lnTo>
                    <a:pt x="47" y="755"/>
                  </a:lnTo>
                  <a:lnTo>
                    <a:pt x="20" y="857"/>
                  </a:lnTo>
                  <a:lnTo>
                    <a:pt x="5" y="962"/>
                  </a:lnTo>
                  <a:lnTo>
                    <a:pt x="0" y="1069"/>
                  </a:lnTo>
                  <a:lnTo>
                    <a:pt x="5" y="1174"/>
                  </a:lnTo>
                  <a:lnTo>
                    <a:pt x="20" y="1279"/>
                  </a:lnTo>
                  <a:lnTo>
                    <a:pt x="45" y="1382"/>
                  </a:lnTo>
                  <a:lnTo>
                    <a:pt x="81" y="1480"/>
                  </a:lnTo>
                  <a:lnTo>
                    <a:pt x="125" y="1574"/>
                  </a:lnTo>
                  <a:lnTo>
                    <a:pt x="179" y="1666"/>
                  </a:lnTo>
                  <a:lnTo>
                    <a:pt x="241" y="1751"/>
                  </a:lnTo>
                  <a:lnTo>
                    <a:pt x="313" y="1829"/>
                  </a:lnTo>
                  <a:lnTo>
                    <a:pt x="371" y="1885"/>
                  </a:lnTo>
                  <a:lnTo>
                    <a:pt x="433" y="1936"/>
                  </a:lnTo>
                  <a:lnTo>
                    <a:pt x="498" y="1981"/>
                  </a:lnTo>
                  <a:lnTo>
                    <a:pt x="567" y="2023"/>
                  </a:lnTo>
                  <a:lnTo>
                    <a:pt x="596" y="2032"/>
                  </a:lnTo>
                  <a:lnTo>
                    <a:pt x="628" y="2030"/>
                  </a:lnTo>
                  <a:lnTo>
                    <a:pt x="654" y="2014"/>
                  </a:lnTo>
                  <a:lnTo>
                    <a:pt x="675" y="1992"/>
                  </a:lnTo>
                  <a:lnTo>
                    <a:pt x="681" y="1972"/>
                  </a:lnTo>
                  <a:lnTo>
                    <a:pt x="683" y="1954"/>
                  </a:lnTo>
                  <a:lnTo>
                    <a:pt x="679" y="1927"/>
                  </a:lnTo>
                  <a:lnTo>
                    <a:pt x="666" y="1902"/>
                  </a:lnTo>
                  <a:lnTo>
                    <a:pt x="643" y="1885"/>
                  </a:lnTo>
                  <a:lnTo>
                    <a:pt x="583" y="1849"/>
                  </a:lnTo>
                  <a:lnTo>
                    <a:pt x="527" y="1811"/>
                  </a:lnTo>
                  <a:lnTo>
                    <a:pt x="474" y="1766"/>
                  </a:lnTo>
                  <a:lnTo>
                    <a:pt x="424" y="1719"/>
                  </a:lnTo>
                  <a:lnTo>
                    <a:pt x="355" y="1641"/>
                  </a:lnTo>
                  <a:lnTo>
                    <a:pt x="295" y="1556"/>
                  </a:lnTo>
                  <a:lnTo>
                    <a:pt x="246" y="1467"/>
                  </a:lnTo>
                  <a:lnTo>
                    <a:pt x="208" y="1373"/>
                  </a:lnTo>
                  <a:lnTo>
                    <a:pt x="179" y="1275"/>
                  </a:lnTo>
                  <a:lnTo>
                    <a:pt x="163" y="1172"/>
                  </a:lnTo>
                  <a:lnTo>
                    <a:pt x="157" y="1069"/>
                  </a:lnTo>
                  <a:lnTo>
                    <a:pt x="163" y="965"/>
                  </a:lnTo>
                  <a:lnTo>
                    <a:pt x="181" y="862"/>
                  </a:lnTo>
                  <a:lnTo>
                    <a:pt x="210" y="764"/>
                  </a:lnTo>
                  <a:lnTo>
                    <a:pt x="250" y="670"/>
                  </a:lnTo>
                  <a:lnTo>
                    <a:pt x="299" y="578"/>
                  </a:lnTo>
                  <a:lnTo>
                    <a:pt x="362" y="493"/>
                  </a:lnTo>
                  <a:lnTo>
                    <a:pt x="433" y="413"/>
                  </a:lnTo>
                  <a:lnTo>
                    <a:pt x="500" y="353"/>
                  </a:lnTo>
                  <a:lnTo>
                    <a:pt x="572" y="299"/>
                  </a:lnTo>
                  <a:lnTo>
                    <a:pt x="650" y="252"/>
                  </a:lnTo>
                  <a:lnTo>
                    <a:pt x="730" y="214"/>
                  </a:lnTo>
                  <a:lnTo>
                    <a:pt x="815" y="183"/>
                  </a:lnTo>
                  <a:lnTo>
                    <a:pt x="900" y="161"/>
                  </a:lnTo>
                  <a:lnTo>
                    <a:pt x="893" y="125"/>
                  </a:lnTo>
                  <a:lnTo>
                    <a:pt x="891" y="87"/>
                  </a:lnTo>
                  <a:lnTo>
                    <a:pt x="896" y="42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51" name="Freeform 15"/>
            <p:cNvSpPr>
              <a:spLocks/>
            </p:cNvSpPr>
            <p:nvPr/>
          </p:nvSpPr>
          <p:spPr bwMode="auto">
            <a:xfrm>
              <a:off x="3816" y="758"/>
              <a:ext cx="3" cy="0"/>
            </a:xfrm>
            <a:custGeom>
              <a:avLst/>
              <a:gdLst>
                <a:gd name="T0" fmla="*/ 0 w 3"/>
                <a:gd name="T1" fmla="*/ 0 w 3"/>
                <a:gd name="T2" fmla="*/ 0 w 3"/>
                <a:gd name="T3" fmla="*/ 0 w 3"/>
                <a:gd name="T4" fmla="*/ 3 w 3"/>
                <a:gd name="T5" fmla="*/ 0 w 3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6">
                  <a:pos x="T0" y="0"/>
                </a:cxn>
                <a:cxn ang="T7">
                  <a:pos x="T1" y="0"/>
                </a:cxn>
                <a:cxn ang="T8">
                  <a:pos x="T2" y="0"/>
                </a:cxn>
                <a:cxn ang="T9">
                  <a:pos x="T3" y="0"/>
                </a:cxn>
                <a:cxn ang="T10">
                  <a:pos x="T4" y="0"/>
                </a:cxn>
                <a:cxn ang="T11">
                  <a:pos x="T5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52" name="Freeform 16"/>
            <p:cNvSpPr>
              <a:spLocks/>
            </p:cNvSpPr>
            <p:nvPr/>
          </p:nvSpPr>
          <p:spPr bwMode="auto">
            <a:xfrm>
              <a:off x="3428" y="554"/>
              <a:ext cx="413" cy="340"/>
            </a:xfrm>
            <a:custGeom>
              <a:avLst/>
              <a:gdLst>
                <a:gd name="T0" fmla="*/ 413 w 413"/>
                <a:gd name="T1" fmla="*/ 259 h 340"/>
                <a:gd name="T2" fmla="*/ 408 w 413"/>
                <a:gd name="T3" fmla="*/ 237 h 340"/>
                <a:gd name="T4" fmla="*/ 399 w 413"/>
                <a:gd name="T5" fmla="*/ 219 h 340"/>
                <a:gd name="T6" fmla="*/ 386 w 413"/>
                <a:gd name="T7" fmla="*/ 204 h 340"/>
                <a:gd name="T8" fmla="*/ 312 w 413"/>
                <a:gd name="T9" fmla="*/ 143 h 340"/>
                <a:gd name="T10" fmla="*/ 234 w 413"/>
                <a:gd name="T11" fmla="*/ 94 h 340"/>
                <a:gd name="T12" fmla="*/ 154 w 413"/>
                <a:gd name="T13" fmla="*/ 52 h 340"/>
                <a:gd name="T14" fmla="*/ 69 w 413"/>
                <a:gd name="T15" fmla="*/ 18 h 340"/>
                <a:gd name="T16" fmla="*/ 40 w 413"/>
                <a:gd name="T17" fmla="*/ 7 h 340"/>
                <a:gd name="T18" fmla="*/ 11 w 413"/>
                <a:gd name="T19" fmla="*/ 0 h 340"/>
                <a:gd name="T20" fmla="*/ 18 w 413"/>
                <a:gd name="T21" fmla="*/ 32 h 340"/>
                <a:gd name="T22" fmla="*/ 20 w 413"/>
                <a:gd name="T23" fmla="*/ 63 h 340"/>
                <a:gd name="T24" fmla="*/ 15 w 413"/>
                <a:gd name="T25" fmla="*/ 114 h 340"/>
                <a:gd name="T26" fmla="*/ 0 w 413"/>
                <a:gd name="T27" fmla="*/ 159 h 340"/>
                <a:gd name="T28" fmla="*/ 9 w 413"/>
                <a:gd name="T29" fmla="*/ 163 h 340"/>
                <a:gd name="T30" fmla="*/ 18 w 413"/>
                <a:gd name="T31" fmla="*/ 166 h 340"/>
                <a:gd name="T32" fmla="*/ 89 w 413"/>
                <a:gd name="T33" fmla="*/ 195 h 340"/>
                <a:gd name="T34" fmla="*/ 156 w 413"/>
                <a:gd name="T35" fmla="*/ 228 h 340"/>
                <a:gd name="T36" fmla="*/ 221 w 413"/>
                <a:gd name="T37" fmla="*/ 271 h 340"/>
                <a:gd name="T38" fmla="*/ 281 w 413"/>
                <a:gd name="T39" fmla="*/ 320 h 340"/>
                <a:gd name="T40" fmla="*/ 308 w 413"/>
                <a:gd name="T41" fmla="*/ 335 h 340"/>
                <a:gd name="T42" fmla="*/ 339 w 413"/>
                <a:gd name="T43" fmla="*/ 340 h 340"/>
                <a:gd name="T44" fmla="*/ 368 w 413"/>
                <a:gd name="T45" fmla="*/ 333 h 340"/>
                <a:gd name="T46" fmla="*/ 393 w 413"/>
                <a:gd name="T47" fmla="*/ 313 h 340"/>
                <a:gd name="T48" fmla="*/ 406 w 413"/>
                <a:gd name="T49" fmla="*/ 291 h 340"/>
                <a:gd name="T50" fmla="*/ 413 w 413"/>
                <a:gd name="T51" fmla="*/ 264 h 340"/>
                <a:gd name="T52" fmla="*/ 413 w 413"/>
                <a:gd name="T53" fmla="*/ 264 h 340"/>
                <a:gd name="T54" fmla="*/ 413 w 413"/>
                <a:gd name="T55" fmla="*/ 259 h 340"/>
                <a:gd name="T56" fmla="*/ 413 w 413"/>
                <a:gd name="T57" fmla="*/ 259 h 3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3" h="340">
                  <a:moveTo>
                    <a:pt x="413" y="259"/>
                  </a:moveTo>
                  <a:lnTo>
                    <a:pt x="408" y="237"/>
                  </a:lnTo>
                  <a:lnTo>
                    <a:pt x="399" y="219"/>
                  </a:lnTo>
                  <a:lnTo>
                    <a:pt x="386" y="204"/>
                  </a:lnTo>
                  <a:lnTo>
                    <a:pt x="312" y="143"/>
                  </a:lnTo>
                  <a:lnTo>
                    <a:pt x="234" y="94"/>
                  </a:lnTo>
                  <a:lnTo>
                    <a:pt x="154" y="52"/>
                  </a:lnTo>
                  <a:lnTo>
                    <a:pt x="69" y="18"/>
                  </a:lnTo>
                  <a:lnTo>
                    <a:pt x="40" y="7"/>
                  </a:lnTo>
                  <a:lnTo>
                    <a:pt x="11" y="0"/>
                  </a:lnTo>
                  <a:lnTo>
                    <a:pt x="18" y="32"/>
                  </a:lnTo>
                  <a:lnTo>
                    <a:pt x="20" y="63"/>
                  </a:lnTo>
                  <a:lnTo>
                    <a:pt x="15" y="114"/>
                  </a:lnTo>
                  <a:lnTo>
                    <a:pt x="0" y="159"/>
                  </a:lnTo>
                  <a:lnTo>
                    <a:pt x="9" y="163"/>
                  </a:lnTo>
                  <a:lnTo>
                    <a:pt x="18" y="166"/>
                  </a:lnTo>
                  <a:lnTo>
                    <a:pt x="89" y="195"/>
                  </a:lnTo>
                  <a:lnTo>
                    <a:pt x="156" y="228"/>
                  </a:lnTo>
                  <a:lnTo>
                    <a:pt x="221" y="271"/>
                  </a:lnTo>
                  <a:lnTo>
                    <a:pt x="281" y="320"/>
                  </a:lnTo>
                  <a:lnTo>
                    <a:pt x="308" y="335"/>
                  </a:lnTo>
                  <a:lnTo>
                    <a:pt x="339" y="340"/>
                  </a:lnTo>
                  <a:lnTo>
                    <a:pt x="368" y="333"/>
                  </a:lnTo>
                  <a:lnTo>
                    <a:pt x="393" y="313"/>
                  </a:lnTo>
                  <a:lnTo>
                    <a:pt x="406" y="291"/>
                  </a:lnTo>
                  <a:lnTo>
                    <a:pt x="413" y="264"/>
                  </a:lnTo>
                  <a:lnTo>
                    <a:pt x="413" y="259"/>
                  </a:lnTo>
                  <a:close/>
                </a:path>
              </a:pathLst>
            </a:custGeom>
            <a:solidFill>
              <a:srgbClr val="FBBA64"/>
            </a:solidFill>
            <a:ln w="0">
              <a:solidFill>
                <a:srgbClr val="FBBA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3200" b="1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227" name="Group 21"/>
          <p:cNvGrpSpPr>
            <a:grpSpLocks/>
          </p:cNvGrpSpPr>
          <p:nvPr/>
        </p:nvGrpSpPr>
        <p:grpSpPr bwMode="auto">
          <a:xfrm>
            <a:off x="195054" y="5398329"/>
            <a:ext cx="1810764" cy="1165481"/>
            <a:chOff x="4264" y="2796"/>
            <a:chExt cx="907" cy="636"/>
          </a:xfrm>
        </p:grpSpPr>
        <p:sp>
          <p:nvSpPr>
            <p:cNvPr id="164886" name="Rectangle 22"/>
            <p:cNvSpPr>
              <a:spLocks noChangeArrowheads="1"/>
            </p:cNvSpPr>
            <p:nvPr/>
          </p:nvSpPr>
          <p:spPr bwMode="auto">
            <a:xfrm>
              <a:off x="4264" y="2796"/>
              <a:ext cx="907" cy="63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pic>
          <p:nvPicPr>
            <p:cNvPr id="9242" name="Picture 23" descr="hsd_physic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" y="2820"/>
              <a:ext cx="86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8" name="Group 24"/>
          <p:cNvGrpSpPr>
            <a:grpSpLocks/>
          </p:cNvGrpSpPr>
          <p:nvPr/>
        </p:nvGrpSpPr>
        <p:grpSpPr bwMode="auto">
          <a:xfrm>
            <a:off x="195055" y="4057325"/>
            <a:ext cx="1810764" cy="1288852"/>
            <a:chOff x="158" y="2523"/>
            <a:chExt cx="1091" cy="822"/>
          </a:xfrm>
        </p:grpSpPr>
        <p:grpSp>
          <p:nvGrpSpPr>
            <p:cNvPr id="9237" name="Group 25"/>
            <p:cNvGrpSpPr>
              <a:grpSpLocks/>
            </p:cNvGrpSpPr>
            <p:nvPr/>
          </p:nvGrpSpPr>
          <p:grpSpPr bwMode="auto">
            <a:xfrm>
              <a:off x="158" y="2523"/>
              <a:ext cx="1091" cy="822"/>
              <a:chOff x="4264" y="856"/>
              <a:chExt cx="907" cy="638"/>
            </a:xfrm>
          </p:grpSpPr>
          <p:sp>
            <p:nvSpPr>
              <p:cNvPr id="164890" name="Rectangle 26"/>
              <p:cNvSpPr>
                <a:spLocks noChangeArrowheads="1"/>
              </p:cNvSpPr>
              <p:nvPr/>
            </p:nvSpPr>
            <p:spPr bwMode="auto">
              <a:xfrm>
                <a:off x="4264" y="858"/>
                <a:ext cx="907" cy="636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50000">
                    <a:schemeClr val="bg1"/>
                  </a:gs>
                  <a:gs pos="100000">
                    <a:schemeClr val="folHlink"/>
                  </a:gs>
                </a:gsLst>
                <a:lin ang="189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>
                  <a:solidFill>
                    <a:prstClr val="black"/>
                  </a:solidFill>
                </a:endParaRPr>
              </a:p>
            </p:txBody>
          </p:sp>
          <p:pic>
            <p:nvPicPr>
              <p:cNvPr id="9240" name="Picture 27" descr="nuclchart_corr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4" y="856"/>
                <a:ext cx="907" cy="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599D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4892" name="Rectangle 28"/>
            <p:cNvSpPr>
              <a:spLocks noChangeArrowheads="1"/>
            </p:cNvSpPr>
            <p:nvPr/>
          </p:nvSpPr>
          <p:spPr bwMode="auto">
            <a:xfrm>
              <a:off x="340" y="2523"/>
              <a:ext cx="907" cy="6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folHlink"/>
                      </a:gs>
                      <a:gs pos="50000">
                        <a:schemeClr val="bg1"/>
                      </a:gs>
                      <a:gs pos="100000">
                        <a:schemeClr val="folHlink"/>
                      </a:gs>
                    </a:gsLst>
                    <a:lin ang="189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164893" name="Text Box 29"/>
          <p:cNvSpPr txBox="1">
            <a:spLocks noChangeArrowheads="1"/>
          </p:cNvSpPr>
          <p:nvPr/>
        </p:nvSpPr>
        <p:spPr bwMode="auto">
          <a:xfrm>
            <a:off x="7723954" y="5876926"/>
            <a:ext cx="16145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99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99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99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99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b="1" i="1">
                <a:solidFill>
                  <a:srgbClr val="FF0000"/>
                </a:solidFill>
                <a:latin typeface="Arial"/>
                <a:ea typeface="ＭＳ Ｐゴシック" pitchFamily="34" charset="-128"/>
              </a:rPr>
              <a:t>PANDA</a:t>
            </a:r>
          </a:p>
        </p:txBody>
      </p:sp>
      <p:sp>
        <p:nvSpPr>
          <p:cNvPr id="164894" name="Text Box 30"/>
          <p:cNvSpPr txBox="1">
            <a:spLocks noChangeArrowheads="1"/>
          </p:cNvSpPr>
          <p:nvPr/>
        </p:nvSpPr>
        <p:spPr bwMode="auto">
          <a:xfrm>
            <a:off x="7042408" y="2852023"/>
            <a:ext cx="11192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99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99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99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99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b="1" i="1" dirty="0">
                <a:solidFill>
                  <a:srgbClr val="FF0000"/>
                </a:solidFill>
                <a:latin typeface="Arial"/>
                <a:ea typeface="ＭＳ Ｐゴシック" pitchFamily="34" charset="-128"/>
              </a:rPr>
              <a:t>CBM</a:t>
            </a:r>
          </a:p>
        </p:txBody>
      </p:sp>
      <p:sp>
        <p:nvSpPr>
          <p:cNvPr id="164895" name="Text Box 31"/>
          <p:cNvSpPr txBox="1">
            <a:spLocks noChangeArrowheads="1"/>
          </p:cNvSpPr>
          <p:nvPr/>
        </p:nvSpPr>
        <p:spPr bwMode="auto">
          <a:xfrm>
            <a:off x="6474192" y="4365626"/>
            <a:ext cx="1818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99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99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99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99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b="1" i="1" dirty="0" err="1">
                <a:solidFill>
                  <a:srgbClr val="FF0000"/>
                </a:solidFill>
                <a:latin typeface="Arial"/>
                <a:ea typeface="ＭＳ Ｐゴシック" pitchFamily="34" charset="-128"/>
              </a:rPr>
              <a:t>NuSTAR</a:t>
            </a:r>
            <a:endParaRPr lang="de-DE" altLang="de-DE" b="1" i="1" dirty="0">
              <a:solidFill>
                <a:srgbClr val="FF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164896" name="Text Box 32"/>
          <p:cNvSpPr txBox="1">
            <a:spLocks noChangeArrowheads="1"/>
          </p:cNvSpPr>
          <p:nvPr/>
        </p:nvSpPr>
        <p:spPr bwMode="auto">
          <a:xfrm>
            <a:off x="2806797" y="1415781"/>
            <a:ext cx="43586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99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99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99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99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000" dirty="0" err="1">
                <a:solidFill>
                  <a:prstClr val="black"/>
                </a:solidFill>
              </a:rPr>
              <a:t>atomic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physics</a:t>
            </a:r>
            <a:r>
              <a:rPr lang="de-DE" altLang="de-DE" sz="2000" dirty="0">
                <a:solidFill>
                  <a:prstClr val="black"/>
                </a:solidFill>
              </a:rPr>
              <a:t>, </a:t>
            </a:r>
            <a:r>
              <a:rPr lang="de-DE" altLang="de-DE" sz="2000" dirty="0" err="1">
                <a:solidFill>
                  <a:prstClr val="black"/>
                </a:solidFill>
              </a:rPr>
              <a:t>biophysics</a:t>
            </a:r>
            <a:r>
              <a:rPr lang="de-DE" altLang="de-DE" sz="2000" dirty="0">
                <a:solidFill>
                  <a:prstClr val="black"/>
                </a:solidFill>
              </a:rPr>
              <a:t>,     </a:t>
            </a:r>
            <a:r>
              <a:rPr lang="de-DE" altLang="de-DE" sz="2000" dirty="0" err="1">
                <a:solidFill>
                  <a:prstClr val="black"/>
                </a:solidFill>
              </a:rPr>
              <a:t>plasma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physics</a:t>
            </a:r>
            <a:r>
              <a:rPr lang="de-DE" altLang="de-DE" sz="2000" dirty="0">
                <a:solidFill>
                  <a:prstClr val="black"/>
                </a:solidFill>
              </a:rPr>
              <a:t>,                     material </a:t>
            </a:r>
            <a:r>
              <a:rPr lang="de-DE" altLang="de-DE" sz="2000" dirty="0" err="1">
                <a:solidFill>
                  <a:prstClr val="black"/>
                </a:solidFill>
              </a:rPr>
              <a:t>research</a:t>
            </a:r>
            <a:r>
              <a:rPr lang="de-DE" altLang="de-DE" sz="2000" dirty="0">
                <a:solidFill>
                  <a:prstClr val="black"/>
                </a:solidFill>
              </a:rPr>
              <a:t>, </a:t>
            </a:r>
            <a:r>
              <a:rPr lang="de-DE" altLang="de-DE" sz="2000" dirty="0" err="1">
                <a:solidFill>
                  <a:prstClr val="black"/>
                </a:solidFill>
              </a:rPr>
              <a:t>other</a:t>
            </a:r>
            <a:r>
              <a:rPr lang="de-DE" altLang="de-DE" sz="2000" dirty="0">
                <a:solidFill>
                  <a:prstClr val="black"/>
                </a:solidFill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</a:rPr>
              <a:t>applications</a:t>
            </a:r>
            <a:r>
              <a:rPr lang="de-DE" altLang="de-DE" sz="2000" dirty="0">
                <a:solidFill>
                  <a:prstClr val="black"/>
                </a:solidFill>
              </a:rPr>
              <a:t>   </a:t>
            </a:r>
          </a:p>
        </p:txBody>
      </p:sp>
      <p:sp>
        <p:nvSpPr>
          <p:cNvPr id="164898" name="Rectangle 34"/>
          <p:cNvSpPr>
            <a:spLocks noChangeArrowheads="1"/>
          </p:cNvSpPr>
          <p:nvPr/>
        </p:nvSpPr>
        <p:spPr bwMode="auto">
          <a:xfrm>
            <a:off x="8315406" y="1679854"/>
            <a:ext cx="1295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588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99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99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99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99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b="1" i="1" dirty="0">
                <a:solidFill>
                  <a:srgbClr val="FF0000"/>
                </a:solidFill>
                <a:latin typeface="Arial"/>
              </a:rPr>
              <a:t>APPA</a:t>
            </a:r>
          </a:p>
        </p:txBody>
      </p:sp>
      <p:pic>
        <p:nvPicPr>
          <p:cNvPr id="9235" name="Grafik 3" descr="V  Fortov_FAIR_- 15 10 09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26039" r="19527" b="14578"/>
          <a:stretch>
            <a:fillRect/>
          </a:stretch>
        </p:blipFill>
        <p:spPr bwMode="auto">
          <a:xfrm>
            <a:off x="304079" y="1295421"/>
            <a:ext cx="1701740" cy="12918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phasendiagramm_qgp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55" y="2783196"/>
            <a:ext cx="1810764" cy="122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schemeClr val="tx1"/>
                </a:solidFill>
                <a:cs typeface="Calibri"/>
              </a:rPr>
              <a:t>The FAIR </a:t>
            </a:r>
            <a:r>
              <a:rPr lang="de-DE" altLang="de-DE" dirty="0" err="1">
                <a:solidFill>
                  <a:schemeClr val="tx1"/>
                </a:solidFill>
                <a:cs typeface="Calibri"/>
              </a:rPr>
              <a:t>science</a:t>
            </a:r>
            <a:r>
              <a:rPr lang="en-US" altLang="de-DE" dirty="0">
                <a:solidFill>
                  <a:schemeClr val="tx1"/>
                </a:solidFill>
                <a:cs typeface="Calibri"/>
              </a:rPr>
              <a:t>:</a:t>
            </a:r>
            <a:r>
              <a:rPr lang="de-DE" altLang="de-DE" dirty="0">
                <a:solidFill>
                  <a:schemeClr val="tx1"/>
                </a:solidFill>
                <a:cs typeface="Calibri"/>
              </a:rPr>
              <a:t> </a:t>
            </a:r>
            <a:r>
              <a:rPr lang="de-DE" altLang="de-DE" dirty="0" err="1" smtClean="0">
                <a:solidFill>
                  <a:schemeClr val="tx1"/>
                </a:solidFill>
                <a:cs typeface="Calibri"/>
              </a:rPr>
              <a:t>the</a:t>
            </a:r>
            <a:r>
              <a:rPr lang="de-DE" altLang="de-DE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de-DE" altLang="de-DE" dirty="0" err="1" smtClean="0">
                <a:solidFill>
                  <a:schemeClr val="tx1"/>
                </a:solidFill>
                <a:cs typeface="Calibri"/>
              </a:rPr>
              <a:t>four</a:t>
            </a:r>
            <a:r>
              <a:rPr lang="de-DE" altLang="de-DE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de-DE" altLang="de-DE" dirty="0" err="1" smtClean="0">
                <a:solidFill>
                  <a:schemeClr val="tx1"/>
                </a:solidFill>
                <a:cs typeface="Calibri"/>
              </a:rPr>
              <a:t>pillars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V. Bagnoud | Workshop on HEDP at FAIR | Madrid Nov. 18th 2022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BC0E-49F4-4E89-AEC8-BDA0AB3058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4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4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4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4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4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4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/>
      <p:bldP spid="164868" grpId="0"/>
      <p:bldP spid="164869" grpId="0"/>
      <p:bldP spid="164893" grpId="0"/>
      <p:bldP spid="164894" grpId="0"/>
      <p:bldP spid="164895" grpId="0"/>
      <p:bldP spid="164896" grpId="0"/>
      <p:bldP spid="164898" grpId="0"/>
    </p:bldLst>
  </p:timing>
</p:sld>
</file>

<file path=ppt/theme/theme1.xml><?xml version="1.0" encoding="utf-8"?>
<a:theme xmlns:a="http://schemas.openxmlformats.org/drawingml/2006/main" name="GSI_2020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_2020" id="{D3040FB6-DE09-46EE-8B93-A01E65F0E13F}" vid="{7F137018-F583-42CC-AB8A-400EA33FD77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GSI_2020</Template>
  <TotalTime>0</TotalTime>
  <Words>2597</Words>
  <Application>Microsoft Office PowerPoint</Application>
  <PresentationFormat>Breitbild</PresentationFormat>
  <Paragraphs>484</Paragraphs>
  <Slides>26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6" baseType="lpstr">
      <vt:lpstr>MS PGothic</vt:lpstr>
      <vt:lpstr>MS PGothic</vt:lpstr>
      <vt:lpstr>Arial</vt:lpstr>
      <vt:lpstr>Calibri</vt:lpstr>
      <vt:lpstr>Helvetica</vt:lpstr>
      <vt:lpstr>Symbol</vt:lpstr>
      <vt:lpstr>Times New Roman</vt:lpstr>
      <vt:lpstr>Verdana</vt:lpstr>
      <vt:lpstr>Wingdings</vt:lpstr>
      <vt:lpstr>GSI_2020</vt:lpstr>
      <vt:lpstr>Workshop on High Energy Density Physics Opportunities at FAIR</vt:lpstr>
      <vt:lpstr>Outlook</vt:lpstr>
      <vt:lpstr>Introduction – plan for the day - goals of the workshop</vt:lpstr>
      <vt:lpstr>Introduction GSI and FAIR</vt:lpstr>
      <vt:lpstr>FAIR: Facility for Antiproton and Ion Research  </vt:lpstr>
      <vt:lpstr>FAIR: a huge construction site</vt:lpstr>
      <vt:lpstr>FAIR video…</vt:lpstr>
      <vt:lpstr> Status of FAIR: Accelerators: construction / procurement progress</vt:lpstr>
      <vt:lpstr>The FAIR science: the four pillars</vt:lpstr>
      <vt:lpstr>Facilities of APPA at FAIR (Atomic and Plasma Physics and Applied sciences)  </vt:lpstr>
      <vt:lpstr>HED@FAIR collaboration</vt:lpstr>
      <vt:lpstr>Experiments in the APPA cave</vt:lpstr>
      <vt:lpstr>Participation of Spain to FAIR</vt:lpstr>
      <vt:lpstr>Planetary science questions can be addressed by plasma physics at FAIR</vt:lpstr>
      <vt:lpstr>FAIR: extreme states of matter at the mesoscale</vt:lpstr>
      <vt:lpstr>The FAIR facility is complementary to other drivers </vt:lpstr>
      <vt:lpstr>Predicted transition of graphite to diamond in FAIR compressed targets [3]</vt:lpstr>
      <vt:lpstr>FAIR is ideal to study iron using the LAPLAS scheme [5]</vt:lpstr>
      <vt:lpstr>Lasers as backlighters for HEDP</vt:lpstr>
      <vt:lpstr>The Helmholtz Beamline at FAIR</vt:lpstr>
      <vt:lpstr>Experimental sites at GSI for Plasma Physics until 2028</vt:lpstr>
      <vt:lpstr>PHELIX is the work horse of plasma physics at GSI</vt:lpstr>
      <vt:lpstr>Consequences of the international situation</vt:lpstr>
      <vt:lpstr>List of missing components for the HED@FAIR beamline</vt:lpstr>
      <vt:lpstr>FAIR is on its way</vt:lpstr>
      <vt:lpstr>Thank you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Bagnoud, Vincent Dr.</dc:creator>
  <cp:lastModifiedBy>Bagnoud, Vincent Dr.</cp:lastModifiedBy>
  <cp:revision>25</cp:revision>
  <dcterms:created xsi:type="dcterms:W3CDTF">2022-11-13T16:35:49Z</dcterms:created>
  <dcterms:modified xsi:type="dcterms:W3CDTF">2022-11-17T13:39:36Z</dcterms:modified>
</cp:coreProperties>
</file>