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7" r:id="rId1"/>
    <p:sldMasterId id="2147484663" r:id="rId2"/>
    <p:sldMasterId id="2147484675" r:id="rId3"/>
    <p:sldMasterId id="2147484708" r:id="rId4"/>
    <p:sldMasterId id="2147484718" r:id="rId5"/>
    <p:sldMasterId id="2147484749" r:id="rId6"/>
    <p:sldMasterId id="2147484757" r:id="rId7"/>
  </p:sldMasterIdLst>
  <p:notesMasterIdLst>
    <p:notesMasterId r:id="rId32"/>
  </p:notesMasterIdLst>
  <p:sldIdLst>
    <p:sldId id="413" r:id="rId8"/>
    <p:sldId id="818" r:id="rId9"/>
    <p:sldId id="824" r:id="rId10"/>
    <p:sldId id="821" r:id="rId11"/>
    <p:sldId id="822" r:id="rId12"/>
    <p:sldId id="826" r:id="rId13"/>
    <p:sldId id="262" r:id="rId14"/>
    <p:sldId id="308" r:id="rId15"/>
    <p:sldId id="319" r:id="rId16"/>
    <p:sldId id="325" r:id="rId17"/>
    <p:sldId id="329" r:id="rId18"/>
    <p:sldId id="331" r:id="rId19"/>
    <p:sldId id="332" r:id="rId20"/>
    <p:sldId id="827" r:id="rId21"/>
    <p:sldId id="828" r:id="rId22"/>
    <p:sldId id="829" r:id="rId23"/>
    <p:sldId id="830" r:id="rId24"/>
    <p:sldId id="831" r:id="rId25"/>
    <p:sldId id="832" r:id="rId26"/>
    <p:sldId id="833" r:id="rId27"/>
    <p:sldId id="834" r:id="rId28"/>
    <p:sldId id="835" r:id="rId29"/>
    <p:sldId id="836" r:id="rId30"/>
    <p:sldId id="837" r:id="rId31"/>
  </p:sldIdLst>
  <p:sldSz cx="9144000" cy="6858000" type="screen4x3"/>
  <p:notesSz cx="6794500" cy="9906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09900"/>
    <a:srgbClr val="FF5050"/>
    <a:srgbClr val="EAEAEA"/>
    <a:srgbClr val="FFCC00"/>
    <a:srgbClr val="000066"/>
    <a:srgbClr val="FF9900"/>
    <a:srgbClr val="767FC4"/>
    <a:srgbClr val="626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0" autoAdjust="0"/>
    <p:restoredTop sz="94737" autoAdjust="0"/>
  </p:normalViewPr>
  <p:slideViewPr>
    <p:cSldViewPr>
      <p:cViewPr varScale="1">
        <p:scale>
          <a:sx n="100" d="100"/>
          <a:sy n="100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91950D-2AB3-407E-97C3-031C67B438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9.jpeg"/><Relationship Id="rId15" Type="http://schemas.openxmlformats.org/officeDocument/2006/relationships/image" Target="../media/image23.gif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0.png"/><Relationship Id="rId4" Type="http://schemas.openxmlformats.org/officeDocument/2006/relationships/image" Target="../media/image2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5346700" cy="6858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300" y="682625"/>
            <a:ext cx="316706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SI_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2300" y="2249488"/>
            <a:ext cx="8509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46700" y="0"/>
            <a:ext cx="6985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16550" y="0"/>
            <a:ext cx="6985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" name="Picture 12" descr="HG_LOGO_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2300" y="6051550"/>
            <a:ext cx="13827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8925" y="514350"/>
            <a:ext cx="4751388" cy="1622425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8925" y="4221163"/>
            <a:ext cx="4794250" cy="1465262"/>
          </a:xfrm>
        </p:spPr>
        <p:txBody>
          <a:bodyPr/>
          <a:lstStyle>
            <a:lvl1pPr marL="0" indent="0"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1519" y="2651125"/>
            <a:ext cx="4977963" cy="36258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97FF-DC17-43DA-AD2B-2493AACABF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6341B-5ABF-4ADF-803F-FDE09F9505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E571-4FD6-47F8-83B4-16702E7C4D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4171950" cy="24971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171950" cy="24971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23850" y="3702050"/>
            <a:ext cx="4171950" cy="2498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702050"/>
            <a:ext cx="4171950" cy="2498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CECB-5D5D-41DF-A0AA-11FECA730F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835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BF4F-15D2-4EE0-A03D-F50D946F8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48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9814-CAC0-491B-9C48-3D5110D3B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667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B7B-EC26-4C78-BB35-37670BC2A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03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9F41-D07B-4410-9654-75EAA4B54D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4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FAFC-0530-4BC0-8D3E-8612A5697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78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719B-F70B-426A-B21F-59AB852C53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D6DD-AFDD-4A3B-9316-897105680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2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BEBD-059B-4DF0-B698-FE3EF75F31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923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55D0-292B-49F3-A27F-0FE139FCDE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50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6731-5F80-4123-B1A6-25A22E36C0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507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CC99-32E0-4A11-8C8E-AA7205F0AD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720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000">
                <a:solidFill>
                  <a:prstClr val="white"/>
                </a:solidFill>
              </a:endParaRPr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dirty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82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09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57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44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4D17D1-70F7-44FC-B6A0-76A32316481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7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F59D3-3F15-43F3-9E27-E86C0FA70D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076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347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979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4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000">
                <a:solidFill>
                  <a:prstClr val="white"/>
                </a:solidFill>
              </a:endParaRPr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dirty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17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16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H. Simon - Separator Expert Meeting 2019  </a:t>
            </a:r>
            <a:endParaRPr lang="de-D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87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42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4D17D1-70F7-44FC-B6A0-76A32316481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4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15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FF8B-71B0-4F78-B46D-201CEA87F2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462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Simon - Separator Expert Meeting 2019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FEDB-3523-2449-A5F5-7E5C38436A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28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01427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BF4F-15D2-4EE0-A03D-F50D946F8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337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9814-CAC0-491B-9C48-3D5110D3B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9663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B7B-EC26-4C78-BB35-37670BC2A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435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9F41-D07B-4410-9654-75EAA4B54D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146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FAFC-0530-4BC0-8D3E-8612A5697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121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D6DD-AFDD-4A3B-9316-897105680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184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BEBD-059B-4DF0-B698-FE3EF75F31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6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364B-C837-4252-9D71-8A086A5A8E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55D0-292B-49F3-A27F-0FE139FCDE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523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6731-5F80-4123-B1A6-25A22E36C0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234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CC99-32E0-4A11-8C8E-AA7205F0AD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940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 cstate="print"/>
          <a:srcRect t="10201" b="9200"/>
          <a:stretch>
            <a:fillRect/>
          </a:stretch>
        </p:blipFill>
        <p:spPr bwMode="auto">
          <a:xfrm>
            <a:off x="5870575" y="15039"/>
            <a:ext cx="31638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 cstate="print"/>
          <a:srcRect t="17075"/>
          <a:stretch>
            <a:fillRect/>
          </a:stretch>
        </p:blipFill>
        <p:spPr bwMode="auto">
          <a:xfrm>
            <a:off x="0" y="-39688"/>
            <a:ext cx="3082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 cstate="print"/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-28832" y="-26226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2066925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14" name="Text Box 47"/>
          <p:cNvSpPr txBox="1">
            <a:spLocks noChangeAspect="1" noChangeArrowheads="1"/>
          </p:cNvSpPr>
          <p:nvPr userDrawn="1"/>
        </p:nvSpPr>
        <p:spPr bwMode="auto">
          <a:xfrm>
            <a:off x="4481513" y="6551440"/>
            <a:ext cx="5969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Sweden</a:t>
            </a:r>
          </a:p>
        </p:txBody>
      </p:sp>
      <p:sp>
        <p:nvSpPr>
          <p:cNvPr id="15" name="Text Box 20"/>
          <p:cNvSpPr txBox="1">
            <a:spLocks noChangeAspect="1" noChangeArrowheads="1"/>
          </p:cNvSpPr>
          <p:nvPr userDrawn="1"/>
        </p:nvSpPr>
        <p:spPr bwMode="auto">
          <a:xfrm>
            <a:off x="887413" y="6550646"/>
            <a:ext cx="539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France</a:t>
            </a:r>
          </a:p>
        </p:txBody>
      </p:sp>
      <p:sp>
        <p:nvSpPr>
          <p:cNvPr id="16" name="Text Box 11"/>
          <p:cNvSpPr txBox="1">
            <a:spLocks noChangeAspect="1" noChangeArrowheads="1"/>
          </p:cNvSpPr>
          <p:nvPr userDrawn="1"/>
        </p:nvSpPr>
        <p:spPr bwMode="auto">
          <a:xfrm>
            <a:off x="1997075" y="6551440"/>
            <a:ext cx="431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India</a:t>
            </a:r>
          </a:p>
        </p:txBody>
      </p:sp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411" y="6248400"/>
            <a:ext cx="360000" cy="26481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18" name="Text Box 17"/>
          <p:cNvSpPr txBox="1">
            <a:spLocks noChangeAspect="1" noChangeArrowheads="1"/>
          </p:cNvSpPr>
          <p:nvPr userDrawn="1"/>
        </p:nvSpPr>
        <p:spPr bwMode="auto">
          <a:xfrm>
            <a:off x="412800" y="6550646"/>
            <a:ext cx="55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Finland</a:t>
            </a:r>
          </a:p>
        </p:txBody>
      </p:sp>
      <p:pic>
        <p:nvPicPr>
          <p:cNvPr id="19" name="Picture 19"/>
          <p:cNvPicPr preferRelativeResize="0"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9488" y="6258945"/>
            <a:ext cx="360000" cy="24372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20" name="Picture 22"/>
          <p:cNvPicPr preferRelativeResize="0"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82725" y="6254805"/>
            <a:ext cx="415062" cy="25200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21" name="Text Box 23"/>
          <p:cNvSpPr txBox="1">
            <a:spLocks noChangeAspect="1" noChangeArrowheads="1"/>
          </p:cNvSpPr>
          <p:nvPr userDrawn="1"/>
        </p:nvSpPr>
        <p:spPr bwMode="auto">
          <a:xfrm>
            <a:off x="1354138" y="6551440"/>
            <a:ext cx="6540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Germany</a:t>
            </a:r>
          </a:p>
        </p:txBody>
      </p:sp>
      <p:pic>
        <p:nvPicPr>
          <p:cNvPr id="22" name="Picture 34"/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32059" y="6267005"/>
            <a:ext cx="360000" cy="2276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23" name="Text Box 35"/>
          <p:cNvSpPr txBox="1">
            <a:spLocks noChangeAspect="1" noChangeArrowheads="1"/>
          </p:cNvSpPr>
          <p:nvPr userDrawn="1"/>
        </p:nvSpPr>
        <p:spPr bwMode="auto">
          <a:xfrm>
            <a:off x="2438400" y="6551440"/>
            <a:ext cx="5397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Poland</a:t>
            </a:r>
          </a:p>
        </p:txBody>
      </p:sp>
      <p:sp>
        <p:nvSpPr>
          <p:cNvPr id="24" name="Text Box 44"/>
          <p:cNvSpPr txBox="1">
            <a:spLocks noChangeAspect="1" noChangeArrowheads="1"/>
          </p:cNvSpPr>
          <p:nvPr userDrawn="1"/>
        </p:nvSpPr>
        <p:spPr bwMode="auto">
          <a:xfrm>
            <a:off x="5045075" y="6549852"/>
            <a:ext cx="3778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UK </a:t>
            </a:r>
          </a:p>
        </p:txBody>
      </p:sp>
      <p:pic>
        <p:nvPicPr>
          <p:cNvPr id="25" name="Picture 46"/>
          <p:cNvPicPr preferRelativeResize="0"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19610" y="6267005"/>
            <a:ext cx="360000" cy="22760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26" name="Text Box 50"/>
          <p:cNvSpPr txBox="1">
            <a:spLocks noChangeAspect="1" noChangeArrowheads="1"/>
          </p:cNvSpPr>
          <p:nvPr userDrawn="1"/>
        </p:nvSpPr>
        <p:spPr bwMode="auto">
          <a:xfrm>
            <a:off x="2925763" y="6551440"/>
            <a:ext cx="6413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Romania</a:t>
            </a:r>
          </a:p>
        </p:txBody>
      </p:sp>
      <p:pic>
        <p:nvPicPr>
          <p:cNvPr id="27" name="Picture 52"/>
          <p:cNvPicPr preferRelativeResize="0"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2347" y="6258950"/>
            <a:ext cx="360000" cy="24371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28" name="Text Box 53"/>
          <p:cNvSpPr txBox="1">
            <a:spLocks noChangeAspect="1" noChangeArrowheads="1"/>
          </p:cNvSpPr>
          <p:nvPr userDrawn="1"/>
        </p:nvSpPr>
        <p:spPr bwMode="auto">
          <a:xfrm>
            <a:off x="3470275" y="6551440"/>
            <a:ext cx="5334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Russia</a:t>
            </a:r>
          </a:p>
        </p:txBody>
      </p:sp>
      <p:sp>
        <p:nvSpPr>
          <p:cNvPr id="29" name="Text Box 41"/>
          <p:cNvSpPr txBox="1">
            <a:spLocks noChangeAspect="1" noChangeArrowheads="1"/>
          </p:cNvSpPr>
          <p:nvPr userDrawn="1"/>
        </p:nvSpPr>
        <p:spPr bwMode="auto">
          <a:xfrm>
            <a:off x="3932238" y="6551440"/>
            <a:ext cx="6223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Slovenia</a:t>
            </a:r>
          </a:p>
        </p:txBody>
      </p:sp>
      <p:pic>
        <p:nvPicPr>
          <p:cNvPr id="30" name="Picture 62" descr="slowenien-fahne-slowenia-flagge_0_g_60px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2410" y="6261330"/>
            <a:ext cx="360000" cy="23895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31" name="Picture 94" descr="romani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5938" y="6260540"/>
            <a:ext cx="360000" cy="24053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32" name="Picture 28"/>
          <p:cNvPicPr preferRelativeResize="0"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98674" y="6270176"/>
            <a:ext cx="360000" cy="24098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33" name="Grafik 29" descr="http://www.nationalflaggen.de/media/flags/flagge-indien.gif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60" y="6254805"/>
            <a:ext cx="360000" cy="2520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663149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3" y="225425"/>
            <a:ext cx="7344818" cy="4905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3" y="1125538"/>
            <a:ext cx="8208913" cy="5256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7DB-3F5A-400D-8115-4A6680BE68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27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 Simon - Separator Expert Meeting 2019 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37C9B-6D25-44C5-9880-48640EF0EB0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1125538"/>
            <a:ext cx="4104457" cy="5256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72000" y="1125538"/>
            <a:ext cx="4104457" cy="5256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015544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H. Simon - Separator Expert Meeting 2019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420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B7B-EC26-4C78-BB35-37670BC2A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000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337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8" y="32420"/>
            <a:ext cx="1009994" cy="1092324"/>
          </a:xfrm>
          <a:prstGeom prst="rect">
            <a:avLst/>
          </a:prstGeom>
          <a:noFill/>
        </p:spPr>
      </p:pic>
      <p:pic>
        <p:nvPicPr>
          <p:cNvPr id="8" name="Picture 1068" descr="Logo6bi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0"/>
          <a:stretch>
            <a:fillRect/>
          </a:stretch>
        </p:blipFill>
        <p:spPr bwMode="auto">
          <a:xfrm>
            <a:off x="7416316" y="728700"/>
            <a:ext cx="10620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6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83" y="226479"/>
            <a:ext cx="1600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8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261B-40A4-4E01-8B64-8BF2CBF849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/>
              <a:t>CEA Saclay/Irfu projet ESS | DATE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" y="32420"/>
            <a:ext cx="1009994" cy="10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964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</p:spTree>
    <p:extLst>
      <p:ext uri="{BB962C8B-B14F-4D97-AF65-F5344CB8AC3E}">
        <p14:creationId xmlns:p14="http://schemas.microsoft.com/office/powerpoint/2010/main" val="2862305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01299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3543578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468519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2861214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984143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/>
              <a:t> Graphique</a:t>
            </a:r>
          </a:p>
        </p:txBody>
      </p:sp>
    </p:spTree>
    <p:extLst>
      <p:ext uri="{BB962C8B-B14F-4D97-AF65-F5344CB8AC3E}">
        <p14:creationId xmlns:p14="http://schemas.microsoft.com/office/powerpoint/2010/main" val="3805618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CEA Saclay/Irfu projet ESS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46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EE183-9FCA-4AA9-A340-9C1E99EDF0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2EC2-85CB-4111-AD9A-A0C27EEF3D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949C-126F-4FCD-A706-4B2D38E04F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3366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fld id="{A955D196-C765-47D3-90D8-1CA4D19EBA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7" r:id="rId12"/>
    <p:sldLayoutId id="2147484648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</a:defRPr>
            </a:lvl1pPr>
          </a:lstStyle>
          <a:p>
            <a:pPr algn="l">
              <a:defRPr/>
            </a:pPr>
            <a:r>
              <a:rPr lang="en-US">
                <a:latin typeface="Arial" charset="0"/>
              </a:rPr>
              <a:t>H. Simon - Separator Expert Meeting 2019 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5502A0CA-E80D-4C4D-8A6B-33CF28258D2B}" type="slidenum">
              <a:rPr lang="de-DE">
                <a:latin typeface="Arial" charset="0"/>
              </a:rPr>
              <a:pPr>
                <a:defRPr/>
              </a:pPr>
              <a:t>‹Nr.›</a:t>
            </a:fld>
            <a:endParaRPr lang="de-DE">
              <a:latin typeface="Arial" charset="0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Fußzeilenplatzhalter 3"/>
          <p:cNvSpPr txBox="1">
            <a:spLocks noGrp="1"/>
          </p:cNvSpPr>
          <p:nvPr/>
        </p:nvSpPr>
        <p:spPr bwMode="auto">
          <a:xfrm>
            <a:off x="0" y="6607175"/>
            <a:ext cx="43926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200" dirty="0">
                <a:solidFill>
                  <a:srgbClr val="00599D"/>
                </a:solidFill>
              </a:rPr>
              <a:t>4</a:t>
            </a:r>
            <a:r>
              <a:rPr lang="en-US" sz="1200" baseline="30000" dirty="0">
                <a:solidFill>
                  <a:srgbClr val="00599D"/>
                </a:solidFill>
              </a:rPr>
              <a:t>th</a:t>
            </a:r>
            <a:r>
              <a:rPr lang="en-US" sz="1200" dirty="0">
                <a:solidFill>
                  <a:srgbClr val="00599D"/>
                </a:solidFill>
              </a:rPr>
              <a:t> FAIR-NUSTAR RRB meeting – January 27,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>
                <a:latin typeface="Arial" pitchFamily="34" charset="0"/>
              </a:rPr>
              <a:t>H. Simon - Separator Expert Meeting 2019  </a:t>
            </a:r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3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>
                <a:latin typeface="Arial" pitchFamily="34" charset="0"/>
              </a:rPr>
              <a:t>H. Simon - Separator Expert Meeting 2019  </a:t>
            </a:r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</a:defRPr>
            </a:lvl1pPr>
          </a:lstStyle>
          <a:p>
            <a:pPr algn="l">
              <a:defRPr/>
            </a:pPr>
            <a:r>
              <a:rPr lang="en-US">
                <a:latin typeface="Arial" charset="0"/>
              </a:rPr>
              <a:t>H. Simon - Separator Expert Meeting 2019 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5502A0CA-E80D-4C4D-8A6B-33CF28258D2B}" type="slidenum">
              <a:rPr lang="de-DE">
                <a:latin typeface="Arial" charset="0"/>
              </a:rPr>
              <a:pPr>
                <a:defRPr/>
              </a:pPr>
              <a:t>‹Nr.›</a:t>
            </a:fld>
            <a:endParaRPr lang="de-DE">
              <a:latin typeface="Arial" charset="0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0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H. Simon - Separator Expert Meeting 2019  </a:t>
            </a: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37C9B-6D25-44C5-9880-48640EF0EB0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0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4" r:id="rId4"/>
    <p:sldLayoutId id="2147484755" r:id="rId5"/>
    <p:sldLayoutId id="2147484756" r:id="rId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7" y="-830"/>
            <a:ext cx="9144000" cy="955548"/>
          </a:xfrm>
          <a:prstGeom prst="rect">
            <a:avLst/>
          </a:prstGeom>
        </p:spPr>
      </p:pic>
      <p:pic>
        <p:nvPicPr>
          <p:cNvPr id="9" name="Image 8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65" y="95540"/>
            <a:ext cx="574541" cy="645439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6" y="52752"/>
            <a:ext cx="672798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0" name="Picture 1068" descr="Logo6bi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0"/>
          <a:stretch>
            <a:fillRect/>
          </a:stretch>
        </p:blipFill>
        <p:spPr bwMode="auto">
          <a:xfrm>
            <a:off x="8053633" y="130923"/>
            <a:ext cx="10620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75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016" y="510431"/>
            <a:ext cx="5076056" cy="1622425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accent6"/>
                </a:solidFill>
              </a:rPr>
              <a:t>GLAD status, upgrade &amp; maintenance</a:t>
            </a:r>
            <a:r>
              <a:rPr lang="en-US" sz="4000" dirty="0">
                <a:solidFill>
                  <a:schemeClr val="accent6"/>
                </a:solidFill>
              </a:rPr>
              <a:t/>
            </a:r>
            <a:br>
              <a:rPr lang="en-US" sz="4000" dirty="0">
                <a:solidFill>
                  <a:schemeClr val="accent6"/>
                </a:solidFill>
              </a:rPr>
            </a:b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889397" y="5445224"/>
            <a:ext cx="2034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H. Simon </a:t>
            </a: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●</a:t>
            </a: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algn="l"/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GSI Darmstadt 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5632242" y="158197"/>
            <a:ext cx="3563888" cy="17337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370800" rIns="36000" bIns="370800">
            <a:spAutoFit/>
          </a:bodyPr>
          <a:lstStyle/>
          <a:p>
            <a:pPr algn="l"/>
            <a:r>
              <a:rPr lang="en-US" sz="1600" b="1" dirty="0">
                <a:solidFill>
                  <a:srgbClr val="000000"/>
                </a:solidFill>
                <a:latin typeface="+mn-lt"/>
              </a:rPr>
              <a:t>R3B Collaboration Meeting </a:t>
            </a:r>
          </a:p>
          <a:p>
            <a:pPr algn="l"/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20221115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GSI Darmstadt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MCS </a:t>
            </a:r>
            <a:r>
              <a:rPr lang="fr-FR" dirty="0" err="1"/>
              <a:t>refurbisment</a:t>
            </a:r>
            <a:endParaRPr lang="en-US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0" y="1124744"/>
            <a:ext cx="8244408" cy="4032448"/>
          </a:xfrm>
        </p:spPr>
        <p:txBody>
          <a:bodyPr/>
          <a:lstStyle/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Some components cannot be maintained after 2025. That includes the PLC and the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Muscade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software.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CABTR are operational but cannot be replaced. It is strongly recommended to replace them by CABTF.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helium box and the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ProfiBus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could be replaced by more recent and industrial components : LM510 box and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ProfiNet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. The helium gauges will be replaced.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Other spare components like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Sipart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, heaters, cabinet equipment may be purchased without replacing the installed ones.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There is a big incertitude on the cable replacement if they are not compatible with Fair safety standards or if they are too short.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46C0D62-F099-458A-B729-B76FCF7C0368}"/>
              </a:ext>
            </a:extLst>
          </p:cNvPr>
          <p:cNvSpPr txBox="1"/>
          <p:nvPr/>
        </p:nvSpPr>
        <p:spPr>
          <a:xfrm>
            <a:off x="3241422" y="5049932"/>
            <a:ext cx="590257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Put on hold, </a:t>
            </a:r>
            <a:r>
              <a:rPr lang="de-DE" dirty="0" err="1">
                <a:latin typeface="+mn-lt"/>
              </a:rPr>
              <a:t>can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be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replaced</a:t>
            </a:r>
            <a:r>
              <a:rPr lang="de-DE" dirty="0">
                <a:latin typeface="+mn-lt"/>
              </a:rPr>
              <a:t> </a:t>
            </a:r>
            <a:br>
              <a:rPr lang="de-DE" dirty="0">
                <a:latin typeface="+mn-lt"/>
              </a:rPr>
            </a:br>
            <a:r>
              <a:rPr lang="de-DE" dirty="0" err="1">
                <a:latin typeface="+mn-lt"/>
              </a:rPr>
              <a:t>as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part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of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preventive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maintenance</a:t>
            </a:r>
            <a:r>
              <a:rPr lang="de-DE" dirty="0">
                <a:latin typeface="+mn-lt"/>
              </a:rPr>
              <a:t> (2025-)</a:t>
            </a:r>
          </a:p>
        </p:txBody>
      </p:sp>
    </p:spTree>
    <p:extLst>
      <p:ext uri="{BB962C8B-B14F-4D97-AF65-F5344CB8AC3E}">
        <p14:creationId xmlns:p14="http://schemas.microsoft.com/office/powerpoint/2010/main" val="16617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MCS </a:t>
            </a:r>
            <a:r>
              <a:rPr lang="fr-FR" dirty="0" err="1"/>
              <a:t>cost</a:t>
            </a:r>
            <a:endParaRPr lang="en-US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882355" y="1340768"/>
          <a:ext cx="714294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201">
                  <a:extLst>
                    <a:ext uri="{9D8B030D-6E8A-4147-A177-3AD203B41FA5}">
                      <a16:colId xmlns:a16="http://schemas.microsoft.com/office/drawing/2014/main" val="3995929193"/>
                    </a:ext>
                  </a:extLst>
                </a:gridCol>
                <a:gridCol w="1588516">
                  <a:extLst>
                    <a:ext uri="{9D8B030D-6E8A-4147-A177-3AD203B41FA5}">
                      <a16:colId xmlns:a16="http://schemas.microsoft.com/office/drawing/2014/main" val="4259851"/>
                    </a:ext>
                  </a:extLst>
                </a:gridCol>
                <a:gridCol w="1461516">
                  <a:extLst>
                    <a:ext uri="{9D8B030D-6E8A-4147-A177-3AD203B41FA5}">
                      <a16:colId xmlns:a16="http://schemas.microsoft.com/office/drawing/2014/main" val="1880719027"/>
                    </a:ext>
                  </a:extLst>
                </a:gridCol>
                <a:gridCol w="1461516">
                  <a:extLst>
                    <a:ext uri="{9D8B030D-6E8A-4147-A177-3AD203B41FA5}">
                      <a16:colId xmlns:a16="http://schemas.microsoft.com/office/drawing/2014/main" val="8799476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8637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Priority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23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13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35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 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8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Manpower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45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Tech.days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Tech.days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Tech.days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46170"/>
                  </a:ext>
                </a:extLst>
              </a:tr>
            </a:tbl>
          </a:graphicData>
        </a:graphic>
      </p:graphicFrame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0" y="2852936"/>
            <a:ext cx="8568444" cy="4032448"/>
          </a:xfrm>
        </p:spPr>
        <p:txBody>
          <a:bodyPr/>
          <a:lstStyle/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There is also all the manpower for the design, the test, the cabinet unwiring and rewiring, and the new system commissioning on Fair.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This work needs 30 days of engineer and 110 days of technician.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recommend to perform the priority 1 and 2 and to provide the spares (priority 4) for a cost (2021) of :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	- hardware 54 k€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	- manpower 100 k€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cable replacement cost is about 40 k€ and 10 k€ of manpower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443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MSS </a:t>
            </a:r>
            <a:r>
              <a:rPr lang="fr-FR" dirty="0" err="1"/>
              <a:t>refurbisment</a:t>
            </a:r>
            <a:endParaRPr lang="en-US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0" y="1124744"/>
            <a:ext cx="8244408" cy="3924436"/>
          </a:xfrm>
        </p:spPr>
        <p:txBody>
          <a:bodyPr/>
          <a:lstStyle/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present MSS cannot be transferred on Fair and has to be updated in numerical version. Without replacement, the magnet should be damaged in case of main failure. 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As-net (V1) should be maintained by purchasing some spare components. It should be updated in version 2 as soon as it will be operational.</a:t>
            </a:r>
            <a:b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cabinet equipment may be purchased without replacing the installed ones.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There is a big incertitude on the cable replacement if they are not compatible with Fair safety standards or if they are too short.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698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MSS </a:t>
            </a:r>
            <a:r>
              <a:rPr lang="fr-FR" dirty="0" err="1"/>
              <a:t>cost</a:t>
            </a:r>
            <a:endParaRPr lang="en-US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801955" y="1232756"/>
          <a:ext cx="4462233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201">
                  <a:extLst>
                    <a:ext uri="{9D8B030D-6E8A-4147-A177-3AD203B41FA5}">
                      <a16:colId xmlns:a16="http://schemas.microsoft.com/office/drawing/2014/main" val="3995929193"/>
                    </a:ext>
                  </a:extLst>
                </a:gridCol>
                <a:gridCol w="1588516">
                  <a:extLst>
                    <a:ext uri="{9D8B030D-6E8A-4147-A177-3AD203B41FA5}">
                      <a16:colId xmlns:a16="http://schemas.microsoft.com/office/drawing/2014/main" val="4259851"/>
                    </a:ext>
                  </a:extLst>
                </a:gridCol>
                <a:gridCol w="1461516">
                  <a:extLst>
                    <a:ext uri="{9D8B030D-6E8A-4147-A177-3AD203B41FA5}">
                      <a16:colId xmlns:a16="http://schemas.microsoft.com/office/drawing/2014/main" val="1880719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Priority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23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89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35 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8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Manpower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105 </a:t>
                      </a:r>
                      <a:r>
                        <a:rPr lang="fr-FR" dirty="0" err="1"/>
                        <a:t>Eng.days</a:t>
                      </a:r>
                      <a:endParaRPr lang="fr-FR" dirty="0"/>
                    </a:p>
                    <a:p>
                      <a:r>
                        <a:rPr lang="fr-FR" dirty="0"/>
                        <a:t>90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Tech.days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Tech.days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46170"/>
                  </a:ext>
                </a:extLst>
              </a:tr>
            </a:tbl>
          </a:graphicData>
        </a:graphic>
      </p:graphicFrame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0" y="2924944"/>
            <a:ext cx="8568444" cy="3672408"/>
          </a:xfrm>
        </p:spPr>
        <p:txBody>
          <a:bodyPr/>
          <a:lstStyle/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There is all the manpower for the design, the test, the cabinet unwiring and rewiring, and the new system commissioning on Fair.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This work needs 80 days of engineer and 50 days of technician.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recommend to perform the priority 1 and the spare procurement for a cost (2021) of :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	- hardware 100 k€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	- manpower 210 k€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cable replacement cost is about 30 k€ and 10 k€ of manpower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65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404664"/>
            <a:ext cx="3943708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on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stuation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340768"/>
            <a:ext cx="6647974" cy="2585323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NUSTAR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common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fund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300k€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meanwhile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in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allocation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via 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FAIR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directorate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(still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this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year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Ongoing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: formal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order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for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„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option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1“ –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maintenance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and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associated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payment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10k€/a.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Next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step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: „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option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2“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-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start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setting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up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acquisition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system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already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in 2023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-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run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and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commission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in parallel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to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tests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field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mapping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(`23)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8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Documentation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now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in EDMS and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approved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QA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400530"/>
            <a:ext cx="4391025" cy="14097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885741"/>
            <a:ext cx="3312368" cy="2972259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3791531" y="4797152"/>
            <a:ext cx="619721" cy="864096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55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5448259" cy="259228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276872"/>
            <a:ext cx="5220072" cy="45388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9512" y="404664"/>
            <a:ext cx="6777817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latin typeface="+mn-lt"/>
              </a:rPr>
              <a:t>Documents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scanned</a:t>
            </a:r>
            <a:r>
              <a:rPr lang="de-DE" dirty="0" smtClean="0">
                <a:latin typeface="+mn-lt"/>
              </a:rPr>
              <a:t> and final </a:t>
            </a:r>
            <a:r>
              <a:rPr lang="de-DE" dirty="0" err="1" smtClean="0">
                <a:latin typeface="+mn-lt"/>
              </a:rPr>
              <a:t>payment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released</a:t>
            </a:r>
            <a:endParaRPr lang="de-DE" dirty="0" smtClean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4221088"/>
            <a:ext cx="3672408" cy="17543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000" dirty="0" smtClean="0">
                <a:latin typeface="+mn-lt"/>
              </a:rPr>
              <a:t>GSI-CEA final </a:t>
            </a:r>
            <a:r>
              <a:rPr lang="de-DE" sz="2000" dirty="0" err="1" smtClean="0">
                <a:latin typeface="+mn-lt"/>
              </a:rPr>
              <a:t>delivery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contract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curing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increased</a:t>
            </a:r>
            <a:r>
              <a:rPr lang="de-DE" sz="2000" dirty="0" smtClean="0">
                <a:latin typeface="+mn-lt"/>
              </a:rPr>
              <a:t/>
            </a:r>
            <a:br>
              <a:rPr lang="de-DE" sz="2000" dirty="0" smtClean="0">
                <a:latin typeface="+mn-lt"/>
              </a:rPr>
            </a:br>
            <a:r>
              <a:rPr lang="de-DE" sz="2000" dirty="0" err="1" smtClean="0">
                <a:latin typeface="+mn-lt"/>
              </a:rPr>
              <a:t>project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cost</a:t>
            </a:r>
            <a:r>
              <a:rPr lang="de-DE" sz="2000" dirty="0" smtClean="0">
                <a:latin typeface="+mn-lt"/>
              </a:rPr>
              <a:t> </a:t>
            </a:r>
          </a:p>
          <a:p>
            <a:pPr algn="l"/>
            <a:r>
              <a:rPr lang="de-DE" dirty="0" smtClean="0">
                <a:latin typeface="+mn-lt"/>
              </a:rPr>
              <a:t>- non </a:t>
            </a:r>
            <a:r>
              <a:rPr lang="de-DE" dirty="0" err="1" smtClean="0">
                <a:latin typeface="+mn-lt"/>
              </a:rPr>
              <a:t>conformity</a:t>
            </a:r>
            <a:r>
              <a:rPr lang="de-DE" dirty="0" smtClean="0">
                <a:latin typeface="+mn-lt"/>
              </a:rPr>
              <a:t>: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  „</a:t>
            </a:r>
            <a:r>
              <a:rPr lang="de-DE" dirty="0" err="1" smtClean="0">
                <a:latin typeface="+mn-lt"/>
              </a:rPr>
              <a:t>documentation</a:t>
            </a:r>
            <a:r>
              <a:rPr lang="de-DE" dirty="0" smtClean="0">
                <a:latin typeface="+mn-lt"/>
              </a:rPr>
              <a:t>“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now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ok</a:t>
            </a:r>
            <a:endParaRPr lang="de-DE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64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16632"/>
            <a:ext cx="4776244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latin typeface="+mn-lt"/>
              </a:rPr>
              <a:t>Field </a:t>
            </a:r>
            <a:r>
              <a:rPr lang="de-DE" dirty="0" err="1" smtClean="0">
                <a:latin typeface="+mn-lt"/>
              </a:rPr>
              <a:t>measurements</a:t>
            </a:r>
            <a:r>
              <a:rPr lang="de-DE" dirty="0" smtClean="0">
                <a:latin typeface="+mn-lt"/>
              </a:rPr>
              <a:t>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(</a:t>
            </a:r>
            <a:r>
              <a:rPr lang="de-DE" dirty="0" err="1" smtClean="0">
                <a:latin typeface="+mn-lt"/>
              </a:rPr>
              <a:t>Draft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report</a:t>
            </a:r>
            <a:r>
              <a:rPr lang="de-DE" dirty="0" smtClean="0">
                <a:latin typeface="+mn-lt"/>
              </a:rPr>
              <a:t>/</a:t>
            </a:r>
            <a:r>
              <a:rPr lang="de-DE" dirty="0" err="1" smtClean="0">
                <a:latin typeface="+mn-lt"/>
              </a:rPr>
              <a:t>analysis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by</a:t>
            </a:r>
            <a:r>
              <a:rPr lang="de-DE" dirty="0" smtClean="0">
                <a:latin typeface="+mn-lt"/>
              </a:rPr>
              <a:t> V. Panin)</a:t>
            </a:r>
            <a:endParaRPr lang="de-DE" dirty="0" smtClean="0"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281885" cy="46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5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707337" cy="266429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789039"/>
            <a:ext cx="8928992" cy="283243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548680"/>
            <a:ext cx="6781023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latin typeface="+mn-lt"/>
              </a:rPr>
              <a:t>Field </a:t>
            </a:r>
            <a:r>
              <a:rPr lang="de-DE" dirty="0" err="1" smtClean="0">
                <a:latin typeface="+mn-lt"/>
              </a:rPr>
              <a:t>measurements</a:t>
            </a:r>
            <a:r>
              <a:rPr lang="de-DE" dirty="0" smtClean="0">
                <a:latin typeface="+mn-lt"/>
              </a:rPr>
              <a:t> from </a:t>
            </a:r>
            <a:r>
              <a:rPr lang="de-DE" dirty="0" err="1" smtClean="0">
                <a:latin typeface="+mn-lt"/>
              </a:rPr>
              <a:t>exit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flange</a:t>
            </a:r>
            <a:r>
              <a:rPr lang="de-DE" dirty="0" smtClean="0">
                <a:latin typeface="+mn-lt"/>
              </a:rPr>
              <a:t>, 0° and 31°</a:t>
            </a: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5530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4702571" cy="39319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14" y="1916832"/>
            <a:ext cx="4396933" cy="139236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9512" y="1167135"/>
            <a:ext cx="7749237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latin typeface="+mn-lt"/>
              </a:rPr>
              <a:t>Long arm and </a:t>
            </a:r>
            <a:r>
              <a:rPr lang="de-DE" dirty="0" err="1" smtClean="0">
                <a:latin typeface="+mn-lt"/>
              </a:rPr>
              <a:t>short</a:t>
            </a:r>
            <a:r>
              <a:rPr lang="de-DE" dirty="0" smtClean="0">
                <a:latin typeface="+mn-lt"/>
              </a:rPr>
              <a:t> arm </a:t>
            </a:r>
            <a:r>
              <a:rPr lang="de-DE" dirty="0" err="1" smtClean="0">
                <a:latin typeface="+mn-lt"/>
              </a:rPr>
              <a:t>measurement</a:t>
            </a:r>
            <a:r>
              <a:rPr lang="de-DE" dirty="0" smtClean="0">
                <a:latin typeface="+mn-lt"/>
              </a:rPr>
              <a:t>, </a:t>
            </a:r>
            <a:r>
              <a:rPr lang="de-DE" dirty="0" err="1" smtClean="0">
                <a:latin typeface="+mn-lt"/>
              </a:rPr>
              <a:t>restricted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range</a:t>
            </a:r>
            <a:endParaRPr lang="de-DE" dirty="0" smtClean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548680"/>
            <a:ext cx="6781023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latin typeface="+mn-lt"/>
              </a:rPr>
              <a:t>Field </a:t>
            </a:r>
            <a:r>
              <a:rPr lang="de-DE" dirty="0" err="1" smtClean="0">
                <a:latin typeface="+mn-lt"/>
              </a:rPr>
              <a:t>measurements</a:t>
            </a:r>
            <a:r>
              <a:rPr lang="de-DE" dirty="0" smtClean="0">
                <a:latin typeface="+mn-lt"/>
              </a:rPr>
              <a:t> from </a:t>
            </a:r>
            <a:r>
              <a:rPr lang="de-DE" dirty="0" err="1" smtClean="0">
                <a:latin typeface="+mn-lt"/>
              </a:rPr>
              <a:t>exit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flange</a:t>
            </a:r>
            <a:r>
              <a:rPr lang="de-DE" dirty="0" smtClean="0">
                <a:latin typeface="+mn-lt"/>
              </a:rPr>
              <a:t>, 0° and 31°</a:t>
            </a: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90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8317383" cy="497501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9552" y="476672"/>
            <a:ext cx="5150769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latin typeface="+mn-lt"/>
              </a:rPr>
              <a:t>Alignment</a:t>
            </a:r>
            <a:r>
              <a:rPr lang="de-DE" dirty="0" smtClean="0">
                <a:latin typeface="+mn-lt"/>
              </a:rPr>
              <a:t> of </a:t>
            </a:r>
            <a:r>
              <a:rPr lang="de-DE" dirty="0" err="1" smtClean="0">
                <a:latin typeface="+mn-lt"/>
              </a:rPr>
              <a:t>field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using</a:t>
            </a:r>
            <a:r>
              <a:rPr lang="de-DE" dirty="0" smtClean="0">
                <a:latin typeface="+mn-lt"/>
              </a:rPr>
              <a:t> fit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0° Data</a:t>
            </a:r>
            <a:endParaRPr lang="de-DE" dirty="0" smtClean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536" y="2420888"/>
            <a:ext cx="72008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latin typeface="+mn-lt"/>
              </a:rPr>
              <a:t>B</a:t>
            </a:r>
            <a:r>
              <a:rPr lang="de-DE" baseline="-25000" dirty="0" err="1" smtClean="0">
                <a:latin typeface="+mn-lt"/>
              </a:rPr>
              <a:t>x</a:t>
            </a:r>
            <a:endParaRPr lang="de-DE" baseline="-25000" dirty="0" smtClean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496" y="4479503"/>
            <a:ext cx="72008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latin typeface="+mn-lt"/>
              </a:rPr>
              <a:t>B</a:t>
            </a:r>
            <a:r>
              <a:rPr lang="de-DE" baseline="-25000" dirty="0" err="1">
                <a:latin typeface="+mn-lt"/>
              </a:rPr>
              <a:t>z</a:t>
            </a:r>
            <a:endParaRPr lang="de-DE" baseline="-25000" dirty="0" smtClean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496" y="3429000"/>
            <a:ext cx="72008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latin typeface="+mn-lt"/>
              </a:rPr>
              <a:t>B</a:t>
            </a:r>
            <a:r>
              <a:rPr lang="de-DE" baseline="-25000" dirty="0" err="1" smtClean="0">
                <a:latin typeface="+mn-lt"/>
              </a:rPr>
              <a:t>y</a:t>
            </a:r>
            <a:endParaRPr lang="de-DE" baseline="-25000" dirty="0" smtClean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7172" y="5559623"/>
            <a:ext cx="72008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latin typeface="+mn-lt"/>
              </a:rPr>
              <a:t>B</a:t>
            </a:r>
            <a:r>
              <a:rPr lang="de-DE" baseline="-25000" dirty="0" err="1" smtClean="0">
                <a:latin typeface="+mn-lt"/>
              </a:rPr>
              <a:t>tot</a:t>
            </a:r>
            <a:endParaRPr lang="de-DE" baseline="-25000" dirty="0" smtClean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1217947"/>
            <a:ext cx="2480166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rgbClr val="FF0000"/>
                </a:solidFill>
                <a:latin typeface="+mn-lt"/>
              </a:rPr>
              <a:t>before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alignment</a:t>
            </a:r>
            <a:endParaRPr lang="de-DE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80112" y="1556792"/>
            <a:ext cx="2908168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rgbClr val="0000FF"/>
                </a:solidFill>
                <a:latin typeface="+mn-lt"/>
              </a:rPr>
              <a:t>calculated</a:t>
            </a:r>
            <a:r>
              <a:rPr lang="de-D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+mn-lt"/>
              </a:rPr>
              <a:t>field</a:t>
            </a:r>
            <a:r>
              <a:rPr lang="de-D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+mn-lt"/>
              </a:rPr>
              <a:t>map</a:t>
            </a:r>
            <a:endParaRPr lang="de-DE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46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447055"/>
            <a:ext cx="4360489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Remaining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issues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20220607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3852" y="1340768"/>
            <a:ext cx="8717451" cy="532453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000" dirty="0" err="1">
                <a:solidFill>
                  <a:prstClr val="black"/>
                </a:solidFill>
                <a:latin typeface="Arial"/>
              </a:rPr>
              <a:t>Improved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</a:rPr>
              <a:t>field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</a:rPr>
              <a:t>maps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Based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on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Valeriis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field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maps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inconsistencies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b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</a:b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with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tracker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have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been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found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(M . Heil / A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Kelic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-Heil 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 </a:t>
            </a:r>
            <a:r>
              <a:rPr lang="de-DE" sz="2000" dirty="0" err="1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Dedicated</a:t>
            </a:r>
            <a:r>
              <a:rPr lang="de-DE" sz="2000" dirty="0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mapping</a:t>
            </a:r>
            <a:r>
              <a:rPr lang="de-DE" sz="2000" dirty="0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foreseen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(3t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mapping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table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to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be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installed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after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exp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. </a:t>
            </a:r>
            <a:b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</a:b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   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campaign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,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Measurements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until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20220626).</a:t>
            </a:r>
            <a:endParaRPr lang="de-DE" dirty="0">
              <a:solidFill>
                <a:srgbClr val="009900"/>
              </a:solidFill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In-kind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accepted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(F</a:t>
            </a:r>
            <a:r>
              <a:rPr lang="de-DE" dirty="0" err="1">
                <a:solidFill>
                  <a:schemeClr val="tx2"/>
                </a:solidFill>
                <a:latin typeface="Arial"/>
              </a:rPr>
              <a:t>rance</a:t>
            </a:r>
            <a:r>
              <a:rPr lang="de-DE" dirty="0">
                <a:solidFill>
                  <a:schemeClr val="tx2"/>
                </a:solidFill>
                <a:latin typeface="Arial"/>
              </a:rPr>
              <a:t>/Germany)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chemeClr val="tx2"/>
                </a:solidFill>
                <a:latin typeface="Arial"/>
              </a:rPr>
              <a:t>In-kind </a:t>
            </a:r>
            <a:r>
              <a:rPr lang="de-DE" dirty="0" err="1">
                <a:solidFill>
                  <a:schemeClr val="tx2"/>
                </a:solidFill>
                <a:latin typeface="Arial"/>
              </a:rPr>
              <a:t>contracts</a:t>
            </a:r>
            <a:r>
              <a:rPr lang="de-DE" dirty="0">
                <a:solidFill>
                  <a:schemeClr val="tx2"/>
                </a:solidFill>
                <a:latin typeface="Arial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Arial"/>
              </a:rPr>
              <a:t>closed</a:t>
            </a:r>
            <a:endParaRPr lang="de-DE" dirty="0">
              <a:solidFill>
                <a:schemeClr val="tx2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contract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closed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preventive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hot-line support (10k€/y)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rgbClr val="002060"/>
                </a:solidFill>
                <a:latin typeface="Arial"/>
              </a:rPr>
              <a:t>Documentation</a:t>
            </a:r>
            <a:r>
              <a:rPr lang="de-DE" dirty="0">
                <a:solidFill>
                  <a:srgbClr val="00206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/>
              </a:rPr>
              <a:t>received</a:t>
            </a:r>
            <a:r>
              <a:rPr lang="de-DE" dirty="0">
                <a:solidFill>
                  <a:srgbClr val="002060"/>
                </a:solidFill>
                <a:latin typeface="Arial"/>
              </a:rPr>
              <a:t> 05/2022 / </a:t>
            </a:r>
            <a:r>
              <a:rPr lang="de-DE" dirty="0" err="1">
                <a:solidFill>
                  <a:srgbClr val="C00000"/>
                </a:solidFill>
                <a:latin typeface="Arial"/>
              </a:rPr>
              <a:t>approval</a:t>
            </a:r>
            <a:r>
              <a:rPr lang="de-DE" dirty="0">
                <a:solidFill>
                  <a:srgbClr val="C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/>
              </a:rPr>
              <a:t>by</a:t>
            </a:r>
            <a:r>
              <a:rPr lang="de-DE" dirty="0">
                <a:solidFill>
                  <a:srgbClr val="C00000"/>
                </a:solidFill>
                <a:latin typeface="Arial"/>
              </a:rPr>
              <a:t> QA </a:t>
            </a:r>
            <a:r>
              <a:rPr lang="de-DE" dirty="0" err="1">
                <a:solidFill>
                  <a:srgbClr val="C00000"/>
                </a:solidFill>
                <a:latin typeface="Arial"/>
              </a:rPr>
              <a:t>pending</a:t>
            </a:r>
            <a:endParaRPr lang="de-DE" dirty="0">
              <a:solidFill>
                <a:srgbClr val="C00000"/>
              </a:solidFill>
              <a:latin typeface="Arial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C00000"/>
              </a:solidFill>
              <a:latin typeface="Arial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C00000"/>
              </a:solidFill>
              <a:latin typeface="Arial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C00000"/>
              </a:solidFill>
              <a:latin typeface="Arial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chemeClr val="tx2"/>
              </a:solidFill>
              <a:latin typeface="Arial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Common</a:t>
            </a:r>
            <a:r>
              <a:rPr kumimoji="0" lang="de-DE" sz="2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funds</a:t>
            </a:r>
            <a:r>
              <a:rPr kumimoji="0" lang="de-DE" sz="2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via NUSTAR </a:t>
            </a:r>
            <a:r>
              <a:rPr kumimoji="0" lang="de-DE" sz="2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ECE/ECSG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 (193k€@2005)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Grafik 1" descr="cid:image001.png@01D6C339.125DFC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1" y="4725144"/>
            <a:ext cx="878866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191930" cy="442158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9552" y="476672"/>
            <a:ext cx="5150769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latin typeface="+mn-lt"/>
              </a:rPr>
              <a:t>Alignment</a:t>
            </a:r>
            <a:r>
              <a:rPr lang="de-DE" dirty="0" smtClean="0">
                <a:latin typeface="+mn-lt"/>
              </a:rPr>
              <a:t> of </a:t>
            </a:r>
            <a:r>
              <a:rPr lang="de-DE" dirty="0" err="1" smtClean="0">
                <a:latin typeface="+mn-lt"/>
              </a:rPr>
              <a:t>field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using</a:t>
            </a:r>
            <a:r>
              <a:rPr lang="de-DE" dirty="0" smtClean="0">
                <a:latin typeface="+mn-lt"/>
              </a:rPr>
              <a:t> fit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0° Data</a:t>
            </a:r>
            <a:endParaRPr lang="de-DE" dirty="0" smtClean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54724" y="6021288"/>
            <a:ext cx="5064207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latin typeface="+mn-lt"/>
              </a:rPr>
              <a:t>Residual after </a:t>
            </a:r>
            <a:r>
              <a:rPr lang="de-DE" dirty="0" err="1" smtClean="0">
                <a:latin typeface="+mn-lt"/>
              </a:rPr>
              <a:t>alignment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about</a:t>
            </a:r>
            <a:r>
              <a:rPr lang="de-DE" dirty="0" smtClean="0">
                <a:latin typeface="+mn-lt"/>
              </a:rPr>
              <a:t> 1mT</a:t>
            </a: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118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6897985" cy="272067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83712" y="5018400"/>
            <a:ext cx="7953652" cy="156966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C00000"/>
                </a:solidFill>
                <a:latin typeface="+mn-lt"/>
              </a:rPr>
              <a:t>Hysteresis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effect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observed</a:t>
            </a:r>
            <a:r>
              <a:rPr lang="de-DE" dirty="0" smtClean="0">
                <a:latin typeface="+mn-lt"/>
              </a:rPr>
              <a:t>!</a:t>
            </a:r>
          </a:p>
          <a:p>
            <a:pPr algn="l"/>
            <a:endParaRPr lang="de-DE" dirty="0" smtClean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de-DE" dirty="0" smtClean="0">
                <a:latin typeface="+mn-lt"/>
                <a:sym typeface="Wingdings" panose="05000000000000000000" pitchFamily="2" charset="2"/>
              </a:rPr>
              <a:t>not </a:t>
            </a:r>
            <a:r>
              <a:rPr lang="de-DE" dirty="0" err="1" smtClean="0">
                <a:latin typeface="+mn-lt"/>
                <a:sym typeface="Wingdings" panose="05000000000000000000" pitchFamily="2" charset="2"/>
              </a:rPr>
              <a:t>yet</a:t>
            </a:r>
            <a:r>
              <a:rPr lang="de-DE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+mn-lt"/>
                <a:sym typeface="Wingdings" panose="05000000000000000000" pitchFamily="2" charset="2"/>
              </a:rPr>
              <a:t>sufficient</a:t>
            </a:r>
            <a:r>
              <a:rPr lang="de-DE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+mn-lt"/>
                <a:sym typeface="Wingdings" panose="05000000000000000000" pitchFamily="2" charset="2"/>
              </a:rPr>
              <a:t>information</a:t>
            </a:r>
            <a:r>
              <a:rPr lang="de-DE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+mn-lt"/>
                <a:sym typeface="Wingdings" panose="05000000000000000000" pitchFamily="2" charset="2"/>
              </a:rPr>
              <a:t>for</a:t>
            </a:r>
            <a:r>
              <a:rPr lang="de-DE" dirty="0" smtClean="0">
                <a:latin typeface="+mn-lt"/>
                <a:sym typeface="Wingdings" panose="05000000000000000000" pitchFamily="2" charset="2"/>
              </a:rPr>
              <a:t> high </a:t>
            </a:r>
            <a:r>
              <a:rPr lang="de-DE" dirty="0" err="1" smtClean="0">
                <a:latin typeface="+mn-lt"/>
                <a:sym typeface="Wingdings" panose="05000000000000000000" pitchFamily="2" charset="2"/>
              </a:rPr>
              <a:t>precision</a:t>
            </a:r>
            <a:r>
              <a:rPr lang="de-DE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+mn-lt"/>
                <a:sym typeface="Wingdings" panose="05000000000000000000" pitchFamily="2" charset="2"/>
              </a:rPr>
              <a:t>tracking</a:t>
            </a:r>
            <a:endParaRPr lang="de-DE" dirty="0" smtClean="0">
              <a:latin typeface="+mn-lt"/>
              <a:sym typeface="Wingdings" panose="05000000000000000000" pitchFamily="2" charset="2"/>
            </a:endParaRPr>
          </a:p>
          <a:p>
            <a:pPr algn="l"/>
            <a:r>
              <a:rPr lang="de-DE" dirty="0">
                <a:latin typeface="+mn-lt"/>
                <a:sym typeface="Wingdings" panose="05000000000000000000" pitchFamily="2" charset="2"/>
              </a:rPr>
              <a:t> </a:t>
            </a:r>
            <a:r>
              <a:rPr lang="de-DE" dirty="0" smtClean="0">
                <a:latin typeface="+mn-lt"/>
                <a:sym typeface="Wingdings" panose="05000000000000000000" pitchFamily="2" charset="2"/>
              </a:rPr>
              <a:t>   </a:t>
            </a:r>
            <a:r>
              <a:rPr lang="de-DE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de-DE" dirty="0" err="1" smtClean="0">
                <a:latin typeface="+mn-lt"/>
                <a:sym typeface="Wingdings" panose="05000000000000000000" pitchFamily="2" charset="2"/>
              </a:rPr>
              <a:t>p</a:t>
            </a:r>
            <a:r>
              <a:rPr lang="de-DE" dirty="0" smtClean="0">
                <a:latin typeface="+mn-lt"/>
                <a:sym typeface="Wingdings" panose="05000000000000000000" pitchFamily="2" charset="2"/>
              </a:rPr>
              <a:t>/p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~10</a:t>
            </a:r>
            <a:r>
              <a:rPr lang="en-US" baseline="30000" dirty="0" smtClean="0">
                <a:latin typeface="+mn-lt"/>
                <a:sym typeface="Wingdings" panose="05000000000000000000" pitchFamily="2" charset="2"/>
              </a:rPr>
              <a:t>-3</a:t>
            </a:r>
            <a:r>
              <a:rPr lang="de-DE" dirty="0" smtClean="0">
                <a:latin typeface="+mn-lt"/>
                <a:sym typeface="Wingdings" panose="05000000000000000000" pitchFamily="2" charset="2"/>
              </a:rPr>
              <a:t>  (M. Heil, A. Kelic-Heil S454 </a:t>
            </a:r>
            <a:r>
              <a:rPr lang="de-DE" dirty="0" err="1" smtClean="0">
                <a:latin typeface="+mn-lt"/>
                <a:sym typeface="Wingdings" panose="05000000000000000000" pitchFamily="2" charset="2"/>
              </a:rPr>
              <a:t>data</a:t>
            </a:r>
            <a:r>
              <a:rPr lang="de-DE" dirty="0" smtClean="0">
                <a:latin typeface="+mn-lt"/>
                <a:sym typeface="Wingdings" panose="05000000000000000000" pitchFamily="2" charset="2"/>
              </a:rPr>
              <a:t>)</a:t>
            </a:r>
            <a:r>
              <a:rPr lang="de-DE" dirty="0" smtClean="0">
                <a:latin typeface="+mn-lt"/>
              </a:rPr>
              <a:t> </a:t>
            </a:r>
            <a:endParaRPr lang="de-DE" dirty="0" smtClean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5971" y="4085805"/>
            <a:ext cx="8787214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latin typeface="+mn-lt"/>
              </a:rPr>
              <a:t>Integral </a:t>
            </a:r>
            <a:r>
              <a:rPr lang="de-DE" dirty="0" err="1" smtClean="0">
                <a:latin typeface="+mn-lt"/>
              </a:rPr>
              <a:t>field</a:t>
            </a:r>
            <a:r>
              <a:rPr lang="de-DE" dirty="0" smtClean="0">
                <a:latin typeface="+mn-lt"/>
              </a:rPr>
              <a:t>, relative </a:t>
            </a:r>
            <a:r>
              <a:rPr lang="de-DE" dirty="0" err="1" smtClean="0">
                <a:latin typeface="+mn-lt"/>
              </a:rPr>
              <a:t>deviation</a:t>
            </a:r>
            <a:r>
              <a:rPr lang="de-DE" dirty="0" smtClean="0">
                <a:latin typeface="+mn-lt"/>
              </a:rPr>
              <a:t> of different </a:t>
            </a:r>
            <a:r>
              <a:rPr lang="de-DE" dirty="0" err="1" smtClean="0">
                <a:latin typeface="+mn-lt"/>
              </a:rPr>
              <a:t>components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calc</a:t>
            </a:r>
            <a:r>
              <a:rPr lang="de-DE" dirty="0" smtClean="0">
                <a:latin typeface="+mn-lt"/>
              </a:rPr>
              <a:t>., </a:t>
            </a:r>
            <a:br>
              <a:rPr lang="de-DE" dirty="0" smtClean="0">
                <a:latin typeface="+mn-lt"/>
              </a:rPr>
            </a:br>
            <a:r>
              <a:rPr lang="de-DE" dirty="0" err="1" smtClean="0">
                <a:latin typeface="+mn-lt"/>
              </a:rPr>
              <a:t>deviations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several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permille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B</a:t>
            </a:r>
            <a:r>
              <a:rPr lang="de-DE" baseline="-25000" dirty="0" err="1" smtClean="0">
                <a:latin typeface="+mn-lt"/>
              </a:rPr>
              <a:t>x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shortarm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close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flange</a:t>
            </a:r>
            <a:r>
              <a:rPr lang="de-DE" dirty="0" smtClean="0">
                <a:latin typeface="+mn-lt"/>
              </a:rPr>
              <a:t>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884368" y="2173160"/>
            <a:ext cx="1081515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y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B</a:t>
            </a:r>
            <a:r>
              <a:rPr lang="en-US" baseline="-25000" dirty="0" err="1" smtClean="0">
                <a:solidFill>
                  <a:srgbClr val="0070C0"/>
                </a:solidFill>
                <a:latin typeface="+mn-lt"/>
              </a:rPr>
              <a:t>tot</a:t>
            </a:r>
            <a:endParaRPr lang="de-DE" baseline="-250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40056" y="2760543"/>
            <a:ext cx="970137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 smtClean="0">
                <a:latin typeface="+mn-lt"/>
              </a:rPr>
              <a:t>B</a:t>
            </a:r>
            <a:r>
              <a:rPr lang="en-US" baseline="-25000" dirty="0" err="1" smtClean="0">
                <a:latin typeface="+mn-lt"/>
              </a:rPr>
              <a:t>x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+mn-lt"/>
              </a:rPr>
              <a:t>B</a:t>
            </a:r>
            <a:r>
              <a:rPr lang="en-US" baseline="-25000" dirty="0" err="1" smtClean="0">
                <a:solidFill>
                  <a:srgbClr val="92D050"/>
                </a:solidFill>
                <a:latin typeface="+mn-lt"/>
              </a:rPr>
              <a:t>z</a:t>
            </a:r>
            <a:endParaRPr lang="de-DE" baseline="-25000" dirty="0" smtClean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3226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476672"/>
            <a:ext cx="1221040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TODOs</a:t>
            </a:r>
            <a:endParaRPr lang="de-DE" dirty="0" smtClean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4" y="2132856"/>
            <a:ext cx="8852103" cy="34163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understanding of 31</a:t>
            </a:r>
            <a:r>
              <a:rPr lang="de-DE" dirty="0" smtClean="0">
                <a:latin typeface="+mn-lt"/>
              </a:rPr>
              <a:t>° </a:t>
            </a:r>
            <a:r>
              <a:rPr lang="de-DE" dirty="0" err="1" smtClean="0">
                <a:latin typeface="+mn-lt"/>
              </a:rPr>
              <a:t>data</a:t>
            </a:r>
            <a:endParaRPr lang="de-DE" dirty="0" smtClean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Symbol" panose="05050102010706020507" pitchFamily="18" charset="2"/>
              </a:rPr>
              <a:t>m</a:t>
            </a:r>
            <a:r>
              <a:rPr lang="de-DE" baseline="-25000" dirty="0" err="1" smtClean="0">
                <a:latin typeface="+mn-lt"/>
              </a:rPr>
              <a:t>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measurement</a:t>
            </a:r>
            <a:r>
              <a:rPr lang="de-DE" dirty="0" smtClean="0">
                <a:latin typeface="+mn-lt"/>
              </a:rPr>
              <a:t> of </a:t>
            </a:r>
            <a:r>
              <a:rPr lang="de-DE" dirty="0" err="1" smtClean="0">
                <a:latin typeface="+mn-lt"/>
              </a:rPr>
              <a:t>welds</a:t>
            </a:r>
            <a:r>
              <a:rPr lang="de-DE" dirty="0" smtClean="0">
                <a:latin typeface="+mn-lt"/>
              </a:rPr>
              <a:t> and </a:t>
            </a:r>
            <a:r>
              <a:rPr lang="de-DE" dirty="0" err="1" smtClean="0">
                <a:latin typeface="+mn-lt"/>
              </a:rPr>
              <a:t>stainless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steel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housing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new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measurement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programme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with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MSS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commisioning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2023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  <a:latin typeface="+mn-lt"/>
            </a:endParaRPr>
          </a:p>
          <a:p>
            <a:pPr algn="l"/>
            <a:r>
              <a:rPr lang="de-DE" dirty="0" smtClean="0">
                <a:solidFill>
                  <a:schemeClr val="accent1"/>
                </a:solidFill>
                <a:latin typeface="+mn-lt"/>
              </a:rPr>
              <a:t>2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weeks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measurement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time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seem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achievable</a:t>
            </a:r>
            <a:endParaRPr lang="de-DE" dirty="0" smtClean="0">
              <a:solidFill>
                <a:schemeClr val="accent1"/>
              </a:solidFill>
              <a:latin typeface="+mn-lt"/>
            </a:endParaRPr>
          </a:p>
          <a:p>
            <a:pPr algn="l"/>
            <a:r>
              <a:rPr lang="de-DE" dirty="0" smtClean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optimized</a:t>
            </a:r>
            <a:r>
              <a:rPr lang="de-DE" dirty="0" smtClean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program</a:t>
            </a:r>
            <a:r>
              <a:rPr lang="de-DE" dirty="0" smtClean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necessary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algn="l"/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52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9252" t="15389" b="7389"/>
          <a:stretch>
            <a:fillRect/>
          </a:stretch>
        </p:blipFill>
        <p:spPr>
          <a:xfrm>
            <a:off x="724360" y="1165419"/>
            <a:ext cx="7781679" cy="4317613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0" name="Line"/>
          <p:cNvSpPr/>
          <p:nvPr/>
        </p:nvSpPr>
        <p:spPr>
          <a:xfrm>
            <a:off x="5990564" y="3561011"/>
            <a:ext cx="2461080" cy="49691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21" name="Line"/>
          <p:cNvSpPr/>
          <p:nvPr/>
        </p:nvSpPr>
        <p:spPr>
          <a:xfrm flipV="1">
            <a:off x="4834180" y="2726786"/>
            <a:ext cx="0" cy="81145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22" name="Line"/>
          <p:cNvSpPr/>
          <p:nvPr/>
        </p:nvSpPr>
        <p:spPr>
          <a:xfrm>
            <a:off x="7828580" y="2796627"/>
            <a:ext cx="0" cy="81145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23" name="Line"/>
          <p:cNvSpPr/>
          <p:nvPr/>
        </p:nvSpPr>
        <p:spPr>
          <a:xfrm flipH="1" flipV="1">
            <a:off x="729548" y="3452981"/>
            <a:ext cx="5265412" cy="110615"/>
          </a:xfrm>
          <a:prstGeom prst="line">
            <a:avLst/>
          </a:prstGeom>
          <a:ln w="381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24" name="SA max…"/>
          <p:cNvSpPr txBox="1"/>
          <p:nvPr/>
        </p:nvSpPr>
        <p:spPr>
          <a:xfrm>
            <a:off x="6569090" y="2477809"/>
            <a:ext cx="559713" cy="336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SA max</a:t>
            </a:r>
          </a:p>
          <a:p>
            <a:pPr defTabSz="285254">
              <a:defRPr sz="2800" b="0"/>
            </a:pPr>
            <a:r>
              <a:rPr sz="1050"/>
              <a:t>+1660</a:t>
            </a:r>
          </a:p>
        </p:txBody>
      </p:sp>
      <p:sp>
        <p:nvSpPr>
          <p:cNvPr id="125" name="Line"/>
          <p:cNvSpPr/>
          <p:nvPr/>
        </p:nvSpPr>
        <p:spPr>
          <a:xfrm flipV="1">
            <a:off x="2382191" y="3496767"/>
            <a:ext cx="32284" cy="156715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26" name="Line"/>
          <p:cNvSpPr/>
          <p:nvPr/>
        </p:nvSpPr>
        <p:spPr>
          <a:xfrm>
            <a:off x="1244690" y="2121235"/>
            <a:ext cx="4745730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27" name="LA min…"/>
          <p:cNvSpPr txBox="1"/>
          <p:nvPr/>
        </p:nvSpPr>
        <p:spPr>
          <a:xfrm>
            <a:off x="3856068" y="4490779"/>
            <a:ext cx="492309" cy="3367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LA min</a:t>
            </a:r>
          </a:p>
          <a:p>
            <a:pPr defTabSz="285254">
              <a:defRPr sz="2800" b="0"/>
            </a:pPr>
            <a:r>
              <a:rPr sz="1050"/>
              <a:t>-3320</a:t>
            </a:r>
          </a:p>
        </p:txBody>
      </p:sp>
      <p:sp>
        <p:nvSpPr>
          <p:cNvPr id="128" name="Rectangle"/>
          <p:cNvSpPr/>
          <p:nvPr/>
        </p:nvSpPr>
        <p:spPr>
          <a:xfrm>
            <a:off x="731779" y="1168406"/>
            <a:ext cx="7779042" cy="431171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29" name="200"/>
          <p:cNvSpPr txBox="1"/>
          <p:nvPr/>
        </p:nvSpPr>
        <p:spPr>
          <a:xfrm rot="16200000">
            <a:off x="7314221" y="3344306"/>
            <a:ext cx="285872" cy="228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sz="2500" b="0"/>
            </a:lvl1pPr>
          </a:lstStyle>
          <a:p>
            <a:r>
              <a:rPr sz="938"/>
              <a:t>200</a:t>
            </a:r>
          </a:p>
        </p:txBody>
      </p:sp>
      <p:sp>
        <p:nvSpPr>
          <p:cNvPr id="130" name="Z (Z’)"/>
          <p:cNvSpPr txBox="1"/>
          <p:nvPr/>
        </p:nvSpPr>
        <p:spPr>
          <a:xfrm rot="72821">
            <a:off x="8024538" y="3278095"/>
            <a:ext cx="376220" cy="31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 i="1">
                <a:solidFill>
                  <a:srgbClr val="FF2600"/>
                </a:solidFill>
              </a:defRPr>
            </a:lvl1pPr>
          </a:lstStyle>
          <a:p>
            <a:r>
              <a:rPr sz="900"/>
              <a:t>Z (Z’)</a:t>
            </a:r>
          </a:p>
        </p:txBody>
      </p:sp>
      <p:sp>
        <p:nvSpPr>
          <p:cNvPr id="131" name="Line"/>
          <p:cNvSpPr/>
          <p:nvPr/>
        </p:nvSpPr>
        <p:spPr>
          <a:xfrm flipV="1">
            <a:off x="7375584" y="3828740"/>
            <a:ext cx="0" cy="350583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32" name="290"/>
          <p:cNvSpPr txBox="1"/>
          <p:nvPr/>
        </p:nvSpPr>
        <p:spPr>
          <a:xfrm rot="16200000">
            <a:off x="7323746" y="3888906"/>
            <a:ext cx="285872" cy="228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sz="2500" b="0"/>
            </a:lvl1pPr>
          </a:lstStyle>
          <a:p>
            <a:r>
              <a:rPr sz="938"/>
              <a:t>290</a:t>
            </a:r>
          </a:p>
        </p:txBody>
      </p:sp>
      <p:sp>
        <p:nvSpPr>
          <p:cNvPr id="133" name="X’"/>
          <p:cNvSpPr txBox="1"/>
          <p:nvPr/>
        </p:nvSpPr>
        <p:spPr>
          <a:xfrm>
            <a:off x="5877676" y="1714031"/>
            <a:ext cx="225489" cy="30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 i="1">
                <a:solidFill>
                  <a:srgbClr val="0433FF"/>
                </a:solidFill>
              </a:defRPr>
            </a:lvl1pPr>
          </a:lstStyle>
          <a:p>
            <a:r>
              <a:rPr sz="900"/>
              <a:t>X’</a:t>
            </a:r>
          </a:p>
        </p:txBody>
      </p:sp>
      <p:sp>
        <p:nvSpPr>
          <p:cNvPr id="134" name="Line"/>
          <p:cNvSpPr/>
          <p:nvPr/>
        </p:nvSpPr>
        <p:spPr>
          <a:xfrm flipH="1">
            <a:off x="995238" y="3461330"/>
            <a:ext cx="246410" cy="27087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35" name="(b)"/>
          <p:cNvSpPr txBox="1"/>
          <p:nvPr/>
        </p:nvSpPr>
        <p:spPr>
          <a:xfrm>
            <a:off x="795953" y="1229503"/>
            <a:ext cx="559713" cy="372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algn="l" defTabSz="760677">
              <a:defRPr sz="4700" b="0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rPr sz="1763"/>
              <a:t>(b)</a:t>
            </a:r>
          </a:p>
        </p:txBody>
      </p:sp>
      <p:sp>
        <p:nvSpPr>
          <p:cNvPr id="136" name="Line"/>
          <p:cNvSpPr/>
          <p:nvPr/>
        </p:nvSpPr>
        <p:spPr>
          <a:xfrm flipV="1">
            <a:off x="7375396" y="3592690"/>
            <a:ext cx="0" cy="236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37" name="Line"/>
          <p:cNvSpPr/>
          <p:nvPr/>
        </p:nvSpPr>
        <p:spPr>
          <a:xfrm flipV="1">
            <a:off x="7376806" y="3347457"/>
            <a:ext cx="0" cy="23839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38" name="Line"/>
          <p:cNvSpPr/>
          <p:nvPr/>
        </p:nvSpPr>
        <p:spPr>
          <a:xfrm>
            <a:off x="5999908" y="2877811"/>
            <a:ext cx="1833435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39" name="Line"/>
          <p:cNvSpPr/>
          <p:nvPr/>
        </p:nvSpPr>
        <p:spPr>
          <a:xfrm flipV="1">
            <a:off x="5995145" y="1964514"/>
            <a:ext cx="0" cy="3099559"/>
          </a:xfrm>
          <a:prstGeom prst="line">
            <a:avLst/>
          </a:prstGeom>
          <a:ln w="38100">
            <a:solidFill>
              <a:srgbClr val="0433FF"/>
            </a:solidFill>
            <a:miter lim="400000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40" name="Line"/>
          <p:cNvSpPr/>
          <p:nvPr/>
        </p:nvSpPr>
        <p:spPr>
          <a:xfrm>
            <a:off x="4834180" y="2875335"/>
            <a:ext cx="1160966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41" name="200"/>
          <p:cNvSpPr txBox="1"/>
          <p:nvPr/>
        </p:nvSpPr>
        <p:spPr>
          <a:xfrm rot="16200000">
            <a:off x="7318984" y="3608037"/>
            <a:ext cx="285872" cy="228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sz="2500" b="0"/>
            </a:lvl1pPr>
          </a:lstStyle>
          <a:p>
            <a:r>
              <a:rPr sz="938"/>
              <a:t>200</a:t>
            </a:r>
          </a:p>
        </p:txBody>
      </p:sp>
      <p:sp>
        <p:nvSpPr>
          <p:cNvPr id="142" name="SA min…"/>
          <p:cNvSpPr txBox="1"/>
          <p:nvPr/>
        </p:nvSpPr>
        <p:spPr>
          <a:xfrm>
            <a:off x="5221429" y="2501831"/>
            <a:ext cx="492309" cy="3420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SA min</a:t>
            </a:r>
          </a:p>
          <a:p>
            <a:pPr defTabSz="285254">
              <a:defRPr sz="2800" b="0"/>
            </a:pPr>
            <a:r>
              <a:rPr sz="1050"/>
              <a:t>-970</a:t>
            </a:r>
          </a:p>
        </p:txBody>
      </p:sp>
      <p:sp>
        <p:nvSpPr>
          <p:cNvPr id="143" name="Line"/>
          <p:cNvSpPr/>
          <p:nvPr/>
        </p:nvSpPr>
        <p:spPr>
          <a:xfrm flipV="1">
            <a:off x="5194913" y="3553869"/>
            <a:ext cx="0" cy="1184234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44" name="LA max…"/>
          <p:cNvSpPr txBox="1"/>
          <p:nvPr/>
        </p:nvSpPr>
        <p:spPr>
          <a:xfrm>
            <a:off x="5331666" y="4269944"/>
            <a:ext cx="500424" cy="3505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LA max</a:t>
            </a:r>
          </a:p>
          <a:p>
            <a:pPr defTabSz="285254">
              <a:defRPr sz="2800" b="0"/>
            </a:pPr>
            <a:r>
              <a:rPr sz="1050"/>
              <a:t>-670</a:t>
            </a:r>
          </a:p>
        </p:txBody>
      </p:sp>
      <p:sp>
        <p:nvSpPr>
          <p:cNvPr id="145" name="Line"/>
          <p:cNvSpPr/>
          <p:nvPr/>
        </p:nvSpPr>
        <p:spPr>
          <a:xfrm>
            <a:off x="5186339" y="4664585"/>
            <a:ext cx="810047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46" name="Units: mm"/>
          <p:cNvSpPr txBox="1"/>
          <p:nvPr/>
        </p:nvSpPr>
        <p:spPr>
          <a:xfrm>
            <a:off x="6848946" y="5098004"/>
            <a:ext cx="1007558" cy="2619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/>
            </a:lvl1pPr>
          </a:lstStyle>
          <a:p>
            <a:r>
              <a:rPr sz="900"/>
              <a:t>Units: mm</a:t>
            </a:r>
          </a:p>
        </p:txBody>
      </p:sp>
      <p:sp>
        <p:nvSpPr>
          <p:cNvPr id="147" name="Scan lines"/>
          <p:cNvSpPr txBox="1"/>
          <p:nvPr/>
        </p:nvSpPr>
        <p:spPr>
          <a:xfrm rot="56543">
            <a:off x="6225016" y="3112548"/>
            <a:ext cx="1007558" cy="261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/>
            </a:lvl1pPr>
          </a:lstStyle>
          <a:p>
            <a:r>
              <a:rPr sz="900"/>
              <a:t>Scan lines</a:t>
            </a:r>
          </a:p>
        </p:txBody>
      </p:sp>
      <p:sp>
        <p:nvSpPr>
          <p:cNvPr id="148" name="Line"/>
          <p:cNvSpPr/>
          <p:nvPr/>
        </p:nvSpPr>
        <p:spPr>
          <a:xfrm flipV="1">
            <a:off x="1236608" y="1964514"/>
            <a:ext cx="0" cy="1496816"/>
          </a:xfrm>
          <a:prstGeom prst="line">
            <a:avLst/>
          </a:prstGeom>
          <a:ln w="38100">
            <a:solidFill>
              <a:srgbClr val="0433FF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49" name="(0,0,0)"/>
          <p:cNvSpPr txBox="1"/>
          <p:nvPr/>
        </p:nvSpPr>
        <p:spPr>
          <a:xfrm>
            <a:off x="724675" y="3712061"/>
            <a:ext cx="465300" cy="22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/>
            </a:lvl1pPr>
          </a:lstStyle>
          <a:p>
            <a:r>
              <a:rPr sz="900"/>
              <a:t>(0,0,0)</a:t>
            </a:r>
          </a:p>
        </p:txBody>
      </p:sp>
      <p:sp>
        <p:nvSpPr>
          <p:cNvPr id="150" name="X"/>
          <p:cNvSpPr txBox="1"/>
          <p:nvPr/>
        </p:nvSpPr>
        <p:spPr>
          <a:xfrm>
            <a:off x="1133583" y="1683708"/>
            <a:ext cx="225489" cy="30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 i="1">
                <a:solidFill>
                  <a:srgbClr val="0433FF"/>
                </a:solidFill>
              </a:defRPr>
            </a:lvl1pPr>
          </a:lstStyle>
          <a:p>
            <a:r>
              <a:rPr sz="900"/>
              <a:t>X</a:t>
            </a:r>
          </a:p>
        </p:txBody>
      </p:sp>
      <p:sp>
        <p:nvSpPr>
          <p:cNvPr id="151" name="Line"/>
          <p:cNvSpPr/>
          <p:nvPr/>
        </p:nvSpPr>
        <p:spPr>
          <a:xfrm>
            <a:off x="2376892" y="4858928"/>
            <a:ext cx="3613528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52" name="4255"/>
          <p:cNvSpPr txBox="1"/>
          <p:nvPr/>
        </p:nvSpPr>
        <p:spPr>
          <a:xfrm>
            <a:off x="3390768" y="1894645"/>
            <a:ext cx="465300" cy="1956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/>
            </a:lvl1pPr>
          </a:lstStyle>
          <a:p>
            <a:r>
              <a:rPr sz="900"/>
              <a:t>4255 </a:t>
            </a:r>
          </a:p>
        </p:txBody>
      </p:sp>
      <p:sp>
        <p:nvSpPr>
          <p:cNvPr id="153" name="Line"/>
          <p:cNvSpPr/>
          <p:nvPr/>
        </p:nvSpPr>
        <p:spPr>
          <a:xfrm flipV="1">
            <a:off x="1873213" y="3002772"/>
            <a:ext cx="0" cy="48260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54" name="Line"/>
          <p:cNvSpPr/>
          <p:nvPr/>
        </p:nvSpPr>
        <p:spPr>
          <a:xfrm>
            <a:off x="1244690" y="3237999"/>
            <a:ext cx="616455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55" name="GLAD…"/>
          <p:cNvSpPr txBox="1"/>
          <p:nvPr/>
        </p:nvSpPr>
        <p:spPr>
          <a:xfrm>
            <a:off x="1436408" y="3535413"/>
            <a:ext cx="858707" cy="36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GLAD </a:t>
            </a:r>
          </a:p>
          <a:p>
            <a:pPr defTabSz="285254">
              <a:defRPr sz="2800" b="0"/>
            </a:pPr>
            <a:r>
              <a:rPr sz="1050"/>
              <a:t>rotation point</a:t>
            </a:r>
          </a:p>
        </p:txBody>
      </p:sp>
      <p:sp>
        <p:nvSpPr>
          <p:cNvPr id="156" name="540.5"/>
          <p:cNvSpPr txBox="1"/>
          <p:nvPr/>
        </p:nvSpPr>
        <p:spPr>
          <a:xfrm>
            <a:off x="1412171" y="3034788"/>
            <a:ext cx="288184" cy="166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111" tIns="14111" rIns="14111" bIns="14111" anchor="ctr">
            <a:spAutoFit/>
          </a:bodyPr>
          <a:lstStyle>
            <a:lvl1pPr defTabSz="764351">
              <a:defRPr b="0"/>
            </a:lvl1pPr>
          </a:lstStyle>
          <a:p>
            <a:r>
              <a:rPr sz="900"/>
              <a:t>540.5</a:t>
            </a:r>
          </a:p>
        </p:txBody>
      </p:sp>
      <p:sp>
        <p:nvSpPr>
          <p:cNvPr id="157" name="╳"/>
          <p:cNvSpPr txBox="1"/>
          <p:nvPr/>
        </p:nvSpPr>
        <p:spPr>
          <a:xfrm>
            <a:off x="1824767" y="3381570"/>
            <a:ext cx="99030" cy="195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111" tIns="14111" rIns="14111" bIns="14111" anchor="ctr">
            <a:spAutoFit/>
          </a:bodyPr>
          <a:lstStyle>
            <a:lvl1pPr defTabSz="760677">
              <a:defRPr sz="2900" b="0">
                <a:solidFill>
                  <a:srgbClr val="FF26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088"/>
              <a:t>╳</a:t>
            </a:r>
          </a:p>
        </p:txBody>
      </p:sp>
      <p:sp>
        <p:nvSpPr>
          <p:cNvPr id="158" name="Line"/>
          <p:cNvSpPr/>
          <p:nvPr/>
        </p:nvSpPr>
        <p:spPr>
          <a:xfrm flipV="1">
            <a:off x="3308189" y="2762892"/>
            <a:ext cx="0" cy="751302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59" name="Line"/>
          <p:cNvSpPr/>
          <p:nvPr/>
        </p:nvSpPr>
        <p:spPr>
          <a:xfrm>
            <a:off x="1242668" y="2898186"/>
            <a:ext cx="2060159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60" name="╳"/>
          <p:cNvSpPr txBox="1"/>
          <p:nvPr/>
        </p:nvSpPr>
        <p:spPr>
          <a:xfrm>
            <a:off x="3253312" y="3412293"/>
            <a:ext cx="99030" cy="195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111" tIns="14111" rIns="14111" bIns="14111" anchor="ctr">
            <a:spAutoFit/>
          </a:bodyPr>
          <a:lstStyle>
            <a:lvl1pPr defTabSz="760677">
              <a:defRPr sz="2900" b="0">
                <a:solidFill>
                  <a:srgbClr val="FF26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088"/>
              <a:t>╳</a:t>
            </a:r>
          </a:p>
        </p:txBody>
      </p:sp>
      <p:sp>
        <p:nvSpPr>
          <p:cNvPr id="161" name="Turning point…"/>
          <p:cNvSpPr txBox="1"/>
          <p:nvPr/>
        </p:nvSpPr>
        <p:spPr>
          <a:xfrm>
            <a:off x="2854326" y="2405349"/>
            <a:ext cx="966622" cy="36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Turning point</a:t>
            </a:r>
          </a:p>
          <a:p>
            <a:pPr defTabSz="285254">
              <a:defRPr sz="2800" b="0"/>
            </a:pPr>
            <a:r>
              <a:rPr sz="1050"/>
              <a:t>(Umlenkpunkt)</a:t>
            </a:r>
          </a:p>
        </p:txBody>
      </p:sp>
      <p:sp>
        <p:nvSpPr>
          <p:cNvPr id="162" name="1654"/>
          <p:cNvSpPr txBox="1"/>
          <p:nvPr/>
        </p:nvSpPr>
        <p:spPr>
          <a:xfrm>
            <a:off x="1886849" y="2635760"/>
            <a:ext cx="259331" cy="166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111" tIns="14111" rIns="14111" bIns="14111" anchor="ctr">
            <a:spAutoFit/>
          </a:bodyPr>
          <a:lstStyle>
            <a:lvl1pPr defTabSz="764351">
              <a:defRPr b="0"/>
            </a:lvl1pPr>
          </a:lstStyle>
          <a:p>
            <a:r>
              <a:rPr sz="900"/>
              <a:t>1654</a:t>
            </a:r>
          </a:p>
        </p:txBody>
      </p:sp>
      <p:sp>
        <p:nvSpPr>
          <p:cNvPr id="163" name="(0o line)"/>
          <p:cNvSpPr txBox="1"/>
          <p:nvPr/>
        </p:nvSpPr>
        <p:spPr>
          <a:xfrm>
            <a:off x="3996227" y="3288372"/>
            <a:ext cx="403601" cy="16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111" tIns="14111" rIns="14111" bIns="14111" anchor="ctr">
            <a:spAutoFit/>
          </a:bodyPr>
          <a:lstStyle/>
          <a:p>
            <a:pPr defTabSz="285254">
              <a:defRPr b="0" i="1">
                <a:solidFill>
                  <a:srgbClr val="FF2600"/>
                </a:solidFill>
              </a:defRPr>
            </a:pPr>
            <a:r>
              <a:rPr sz="900"/>
              <a:t>(0</a:t>
            </a:r>
            <a:r>
              <a:rPr sz="900" baseline="45333"/>
              <a:t>o</a:t>
            </a:r>
            <a:r>
              <a:rPr sz="900"/>
              <a:t> line)</a:t>
            </a:r>
          </a:p>
        </p:txBody>
      </p:sp>
      <p:sp>
        <p:nvSpPr>
          <p:cNvPr id="164" name="Line"/>
          <p:cNvSpPr/>
          <p:nvPr/>
        </p:nvSpPr>
        <p:spPr>
          <a:xfrm>
            <a:off x="1014227" y="3467023"/>
            <a:ext cx="2768212" cy="55929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165" name="Line"/>
          <p:cNvSpPr/>
          <p:nvPr/>
        </p:nvSpPr>
        <p:spPr>
          <a:xfrm>
            <a:off x="2642725" y="3762606"/>
            <a:ext cx="2610181" cy="833434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166" name="Line"/>
          <p:cNvSpPr/>
          <p:nvPr/>
        </p:nvSpPr>
        <p:spPr>
          <a:xfrm>
            <a:off x="2680825" y="3648272"/>
            <a:ext cx="2610181" cy="833434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167" name="Line"/>
          <p:cNvSpPr/>
          <p:nvPr/>
        </p:nvSpPr>
        <p:spPr>
          <a:xfrm>
            <a:off x="2718587" y="3544486"/>
            <a:ext cx="2610181" cy="833434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168" name="Line"/>
          <p:cNvSpPr/>
          <p:nvPr/>
        </p:nvSpPr>
        <p:spPr>
          <a:xfrm>
            <a:off x="2770975" y="3444474"/>
            <a:ext cx="2610181" cy="833434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169" name="Line"/>
          <p:cNvSpPr/>
          <p:nvPr/>
        </p:nvSpPr>
        <p:spPr>
          <a:xfrm>
            <a:off x="2823362" y="3339699"/>
            <a:ext cx="2610181" cy="833434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170" name="Line"/>
          <p:cNvSpPr/>
          <p:nvPr/>
        </p:nvSpPr>
        <p:spPr>
          <a:xfrm>
            <a:off x="2571551" y="3874191"/>
            <a:ext cx="2610181" cy="833434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171" name="Line"/>
          <p:cNvSpPr/>
          <p:nvPr/>
        </p:nvSpPr>
        <p:spPr>
          <a:xfrm>
            <a:off x="999940" y="3524173"/>
            <a:ext cx="2768212" cy="55929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172" name="Line"/>
          <p:cNvSpPr/>
          <p:nvPr/>
        </p:nvSpPr>
        <p:spPr>
          <a:xfrm>
            <a:off x="976127" y="3586086"/>
            <a:ext cx="2768212" cy="55929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173" name="Line"/>
          <p:cNvSpPr/>
          <p:nvPr/>
        </p:nvSpPr>
        <p:spPr>
          <a:xfrm>
            <a:off x="1004702" y="3405111"/>
            <a:ext cx="2768212" cy="55929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174" name="Line"/>
          <p:cNvSpPr/>
          <p:nvPr/>
        </p:nvSpPr>
        <p:spPr>
          <a:xfrm>
            <a:off x="1004702" y="3343198"/>
            <a:ext cx="2768212" cy="55929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175" name="Map measurements with small step ~ 10-20 mm…"/>
          <p:cNvSpPr txBox="1"/>
          <p:nvPr/>
        </p:nvSpPr>
        <p:spPr>
          <a:xfrm>
            <a:off x="493722" y="115330"/>
            <a:ext cx="5496698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>
              <a:defRPr sz="2000"/>
            </a:pPr>
            <a:r>
              <a:rPr dirty="0">
                <a:latin typeface="+mn-lt"/>
              </a:rPr>
              <a:t>Map measurements with small step ~ 10-20 mm</a:t>
            </a:r>
          </a:p>
          <a:p>
            <a:pPr algn="l">
              <a:defRPr sz="2000"/>
            </a:pPr>
            <a:r>
              <a:rPr dirty="0">
                <a:latin typeface="+mn-lt"/>
              </a:rPr>
              <a:t>different currents ?</a:t>
            </a:r>
          </a:p>
        </p:txBody>
      </p:sp>
    </p:spTree>
    <p:extLst>
      <p:ext uri="{BB962C8B-B14F-4D97-AF65-F5344CB8AC3E}">
        <p14:creationId xmlns:p14="http://schemas.microsoft.com/office/powerpoint/2010/main" val="175465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9252" t="15389" b="7389"/>
          <a:stretch>
            <a:fillRect/>
          </a:stretch>
        </p:blipFill>
        <p:spPr>
          <a:xfrm>
            <a:off x="611560" y="1775683"/>
            <a:ext cx="7781679" cy="4317613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8" name="Line"/>
          <p:cNvSpPr/>
          <p:nvPr/>
        </p:nvSpPr>
        <p:spPr>
          <a:xfrm>
            <a:off x="5877764" y="4171275"/>
            <a:ext cx="2461080" cy="49691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79" name="Line"/>
          <p:cNvSpPr/>
          <p:nvPr/>
        </p:nvSpPr>
        <p:spPr>
          <a:xfrm flipV="1">
            <a:off x="4721380" y="3337050"/>
            <a:ext cx="0" cy="81145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80" name="Line"/>
          <p:cNvSpPr/>
          <p:nvPr/>
        </p:nvSpPr>
        <p:spPr>
          <a:xfrm>
            <a:off x="7715780" y="3406891"/>
            <a:ext cx="0" cy="81145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81" name="Line"/>
          <p:cNvSpPr/>
          <p:nvPr/>
        </p:nvSpPr>
        <p:spPr>
          <a:xfrm flipH="1" flipV="1">
            <a:off x="616748" y="4063245"/>
            <a:ext cx="5265412" cy="110615"/>
          </a:xfrm>
          <a:prstGeom prst="line">
            <a:avLst/>
          </a:prstGeom>
          <a:ln w="381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82" name="SA max…"/>
          <p:cNvSpPr txBox="1"/>
          <p:nvPr/>
        </p:nvSpPr>
        <p:spPr>
          <a:xfrm>
            <a:off x="6456290" y="3088073"/>
            <a:ext cx="559713" cy="336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SA max</a:t>
            </a:r>
          </a:p>
          <a:p>
            <a:pPr defTabSz="285254">
              <a:defRPr sz="2800" b="0"/>
            </a:pPr>
            <a:r>
              <a:rPr sz="1050"/>
              <a:t>+1660</a:t>
            </a:r>
          </a:p>
        </p:txBody>
      </p:sp>
      <p:sp>
        <p:nvSpPr>
          <p:cNvPr id="183" name="Line"/>
          <p:cNvSpPr/>
          <p:nvPr/>
        </p:nvSpPr>
        <p:spPr>
          <a:xfrm flipV="1">
            <a:off x="2269391" y="4107031"/>
            <a:ext cx="32284" cy="156715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84" name="Line"/>
          <p:cNvSpPr/>
          <p:nvPr/>
        </p:nvSpPr>
        <p:spPr>
          <a:xfrm>
            <a:off x="1131890" y="2731499"/>
            <a:ext cx="4745730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85" name="LA min…"/>
          <p:cNvSpPr txBox="1"/>
          <p:nvPr/>
        </p:nvSpPr>
        <p:spPr>
          <a:xfrm>
            <a:off x="3743268" y="5101043"/>
            <a:ext cx="492309" cy="3367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LA min</a:t>
            </a:r>
          </a:p>
          <a:p>
            <a:pPr defTabSz="285254">
              <a:defRPr sz="2800" b="0"/>
            </a:pPr>
            <a:r>
              <a:rPr sz="1050"/>
              <a:t>-3320</a:t>
            </a:r>
          </a:p>
        </p:txBody>
      </p:sp>
      <p:sp>
        <p:nvSpPr>
          <p:cNvPr id="186" name="Rectangle"/>
          <p:cNvSpPr/>
          <p:nvPr/>
        </p:nvSpPr>
        <p:spPr>
          <a:xfrm>
            <a:off x="618979" y="1778670"/>
            <a:ext cx="7779042" cy="431171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87" name="200"/>
          <p:cNvSpPr txBox="1"/>
          <p:nvPr/>
        </p:nvSpPr>
        <p:spPr>
          <a:xfrm rot="16200000">
            <a:off x="7201421" y="3954570"/>
            <a:ext cx="285872" cy="228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sz="2500" b="0"/>
            </a:lvl1pPr>
          </a:lstStyle>
          <a:p>
            <a:r>
              <a:rPr sz="938"/>
              <a:t>200</a:t>
            </a:r>
          </a:p>
        </p:txBody>
      </p:sp>
      <p:sp>
        <p:nvSpPr>
          <p:cNvPr id="188" name="Z (Z’)"/>
          <p:cNvSpPr txBox="1"/>
          <p:nvPr/>
        </p:nvSpPr>
        <p:spPr>
          <a:xfrm rot="72821">
            <a:off x="7911738" y="3888359"/>
            <a:ext cx="376220" cy="31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 i="1">
                <a:solidFill>
                  <a:srgbClr val="FF2600"/>
                </a:solidFill>
              </a:defRPr>
            </a:lvl1pPr>
          </a:lstStyle>
          <a:p>
            <a:r>
              <a:rPr sz="900"/>
              <a:t>Z (Z’)</a:t>
            </a:r>
          </a:p>
        </p:txBody>
      </p:sp>
      <p:sp>
        <p:nvSpPr>
          <p:cNvPr id="189" name="Line"/>
          <p:cNvSpPr/>
          <p:nvPr/>
        </p:nvSpPr>
        <p:spPr>
          <a:xfrm flipV="1">
            <a:off x="7262784" y="4439004"/>
            <a:ext cx="0" cy="350583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90" name="290"/>
          <p:cNvSpPr txBox="1"/>
          <p:nvPr/>
        </p:nvSpPr>
        <p:spPr>
          <a:xfrm rot="16200000">
            <a:off x="7210946" y="4499170"/>
            <a:ext cx="285872" cy="228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sz="2500" b="0"/>
            </a:lvl1pPr>
          </a:lstStyle>
          <a:p>
            <a:r>
              <a:rPr sz="938"/>
              <a:t>290</a:t>
            </a:r>
          </a:p>
        </p:txBody>
      </p:sp>
      <p:sp>
        <p:nvSpPr>
          <p:cNvPr id="191" name="X’"/>
          <p:cNvSpPr txBox="1"/>
          <p:nvPr/>
        </p:nvSpPr>
        <p:spPr>
          <a:xfrm>
            <a:off x="5764876" y="2324295"/>
            <a:ext cx="225489" cy="30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 i="1">
                <a:solidFill>
                  <a:srgbClr val="0433FF"/>
                </a:solidFill>
              </a:defRPr>
            </a:lvl1pPr>
          </a:lstStyle>
          <a:p>
            <a:r>
              <a:rPr sz="900"/>
              <a:t>X’</a:t>
            </a:r>
          </a:p>
        </p:txBody>
      </p:sp>
      <p:sp>
        <p:nvSpPr>
          <p:cNvPr id="192" name="Line"/>
          <p:cNvSpPr/>
          <p:nvPr/>
        </p:nvSpPr>
        <p:spPr>
          <a:xfrm flipH="1">
            <a:off x="882438" y="4071594"/>
            <a:ext cx="246410" cy="27087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93" name="(b)"/>
          <p:cNvSpPr txBox="1"/>
          <p:nvPr/>
        </p:nvSpPr>
        <p:spPr>
          <a:xfrm>
            <a:off x="683153" y="1839767"/>
            <a:ext cx="559713" cy="372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algn="l" defTabSz="760677">
              <a:defRPr sz="4700" b="0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rPr sz="1763"/>
              <a:t>(b)</a:t>
            </a:r>
          </a:p>
        </p:txBody>
      </p:sp>
      <p:sp>
        <p:nvSpPr>
          <p:cNvPr id="194" name="Line"/>
          <p:cNvSpPr/>
          <p:nvPr/>
        </p:nvSpPr>
        <p:spPr>
          <a:xfrm flipV="1">
            <a:off x="7262596" y="4202954"/>
            <a:ext cx="0" cy="236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95" name="Line"/>
          <p:cNvSpPr/>
          <p:nvPr/>
        </p:nvSpPr>
        <p:spPr>
          <a:xfrm flipV="1">
            <a:off x="7264006" y="3957721"/>
            <a:ext cx="0" cy="23839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96" name="Line"/>
          <p:cNvSpPr/>
          <p:nvPr/>
        </p:nvSpPr>
        <p:spPr>
          <a:xfrm>
            <a:off x="5887108" y="3488075"/>
            <a:ext cx="1833435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97" name="Line"/>
          <p:cNvSpPr/>
          <p:nvPr/>
        </p:nvSpPr>
        <p:spPr>
          <a:xfrm flipV="1">
            <a:off x="5882345" y="2574778"/>
            <a:ext cx="0" cy="3099559"/>
          </a:xfrm>
          <a:prstGeom prst="line">
            <a:avLst/>
          </a:prstGeom>
          <a:ln w="38100">
            <a:solidFill>
              <a:srgbClr val="0433FF"/>
            </a:solidFill>
            <a:miter lim="400000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98" name="Line"/>
          <p:cNvSpPr/>
          <p:nvPr/>
        </p:nvSpPr>
        <p:spPr>
          <a:xfrm>
            <a:off x="4721380" y="3485599"/>
            <a:ext cx="1160966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199" name="200"/>
          <p:cNvSpPr txBox="1"/>
          <p:nvPr/>
        </p:nvSpPr>
        <p:spPr>
          <a:xfrm rot="16200000">
            <a:off x="7206184" y="4218301"/>
            <a:ext cx="285872" cy="228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sz="2500" b="0"/>
            </a:lvl1pPr>
          </a:lstStyle>
          <a:p>
            <a:r>
              <a:rPr sz="938"/>
              <a:t>200</a:t>
            </a:r>
          </a:p>
        </p:txBody>
      </p:sp>
      <p:sp>
        <p:nvSpPr>
          <p:cNvPr id="200" name="SA min…"/>
          <p:cNvSpPr txBox="1"/>
          <p:nvPr/>
        </p:nvSpPr>
        <p:spPr>
          <a:xfrm>
            <a:off x="5108629" y="3112095"/>
            <a:ext cx="492309" cy="3420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SA min</a:t>
            </a:r>
          </a:p>
          <a:p>
            <a:pPr defTabSz="285254">
              <a:defRPr sz="2800" b="0"/>
            </a:pPr>
            <a:r>
              <a:rPr sz="1050"/>
              <a:t>-970</a:t>
            </a:r>
          </a:p>
        </p:txBody>
      </p:sp>
      <p:sp>
        <p:nvSpPr>
          <p:cNvPr id="201" name="Line"/>
          <p:cNvSpPr/>
          <p:nvPr/>
        </p:nvSpPr>
        <p:spPr>
          <a:xfrm flipV="1">
            <a:off x="5082113" y="4164133"/>
            <a:ext cx="0" cy="1184234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202" name="LA max…"/>
          <p:cNvSpPr txBox="1"/>
          <p:nvPr/>
        </p:nvSpPr>
        <p:spPr>
          <a:xfrm>
            <a:off x="5218866" y="4880208"/>
            <a:ext cx="500424" cy="3505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LA max</a:t>
            </a:r>
          </a:p>
          <a:p>
            <a:pPr defTabSz="285254">
              <a:defRPr sz="2800" b="0"/>
            </a:pPr>
            <a:r>
              <a:rPr sz="1050"/>
              <a:t>-670</a:t>
            </a:r>
          </a:p>
        </p:txBody>
      </p:sp>
      <p:sp>
        <p:nvSpPr>
          <p:cNvPr id="203" name="Line"/>
          <p:cNvSpPr/>
          <p:nvPr/>
        </p:nvSpPr>
        <p:spPr>
          <a:xfrm>
            <a:off x="5073539" y="5274849"/>
            <a:ext cx="810047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204" name="Units: mm"/>
          <p:cNvSpPr txBox="1"/>
          <p:nvPr/>
        </p:nvSpPr>
        <p:spPr>
          <a:xfrm>
            <a:off x="6736146" y="5708268"/>
            <a:ext cx="1007558" cy="2619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/>
            </a:lvl1pPr>
          </a:lstStyle>
          <a:p>
            <a:r>
              <a:rPr sz="900"/>
              <a:t>Units: mm</a:t>
            </a:r>
          </a:p>
        </p:txBody>
      </p:sp>
      <p:sp>
        <p:nvSpPr>
          <p:cNvPr id="205" name="Scan lines"/>
          <p:cNvSpPr txBox="1"/>
          <p:nvPr/>
        </p:nvSpPr>
        <p:spPr>
          <a:xfrm rot="56543">
            <a:off x="6112216" y="3722812"/>
            <a:ext cx="1007558" cy="261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/>
            </a:lvl1pPr>
          </a:lstStyle>
          <a:p>
            <a:r>
              <a:rPr sz="900"/>
              <a:t>Scan lines</a:t>
            </a:r>
          </a:p>
        </p:txBody>
      </p:sp>
      <p:sp>
        <p:nvSpPr>
          <p:cNvPr id="206" name="Line"/>
          <p:cNvSpPr/>
          <p:nvPr/>
        </p:nvSpPr>
        <p:spPr>
          <a:xfrm flipV="1">
            <a:off x="1123808" y="2574778"/>
            <a:ext cx="0" cy="1496816"/>
          </a:xfrm>
          <a:prstGeom prst="line">
            <a:avLst/>
          </a:prstGeom>
          <a:ln w="38100">
            <a:solidFill>
              <a:srgbClr val="0433FF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207" name="(0,0,0)"/>
          <p:cNvSpPr txBox="1"/>
          <p:nvPr/>
        </p:nvSpPr>
        <p:spPr>
          <a:xfrm>
            <a:off x="611875" y="4322325"/>
            <a:ext cx="465300" cy="22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/>
            </a:lvl1pPr>
          </a:lstStyle>
          <a:p>
            <a:r>
              <a:rPr sz="900"/>
              <a:t>(0,0,0)</a:t>
            </a:r>
          </a:p>
        </p:txBody>
      </p:sp>
      <p:sp>
        <p:nvSpPr>
          <p:cNvPr id="208" name="X"/>
          <p:cNvSpPr txBox="1"/>
          <p:nvPr/>
        </p:nvSpPr>
        <p:spPr>
          <a:xfrm>
            <a:off x="1020783" y="2293972"/>
            <a:ext cx="225489" cy="30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 i="1">
                <a:solidFill>
                  <a:srgbClr val="0433FF"/>
                </a:solidFill>
              </a:defRPr>
            </a:lvl1pPr>
          </a:lstStyle>
          <a:p>
            <a:r>
              <a:rPr sz="900"/>
              <a:t>X</a:t>
            </a:r>
          </a:p>
        </p:txBody>
      </p:sp>
      <p:sp>
        <p:nvSpPr>
          <p:cNvPr id="209" name="Line"/>
          <p:cNvSpPr/>
          <p:nvPr/>
        </p:nvSpPr>
        <p:spPr>
          <a:xfrm>
            <a:off x="2264092" y="5469192"/>
            <a:ext cx="3613528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210" name="4255"/>
          <p:cNvSpPr txBox="1"/>
          <p:nvPr/>
        </p:nvSpPr>
        <p:spPr>
          <a:xfrm>
            <a:off x="3277968" y="2504909"/>
            <a:ext cx="465300" cy="1956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>
            <a:lvl1pPr defTabSz="760677">
              <a:defRPr b="0"/>
            </a:lvl1pPr>
          </a:lstStyle>
          <a:p>
            <a:r>
              <a:rPr sz="900"/>
              <a:t>4255 </a:t>
            </a:r>
          </a:p>
        </p:txBody>
      </p:sp>
      <p:sp>
        <p:nvSpPr>
          <p:cNvPr id="211" name="Line"/>
          <p:cNvSpPr/>
          <p:nvPr/>
        </p:nvSpPr>
        <p:spPr>
          <a:xfrm flipV="1">
            <a:off x="1760413" y="3613036"/>
            <a:ext cx="0" cy="48260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212" name="Line"/>
          <p:cNvSpPr/>
          <p:nvPr/>
        </p:nvSpPr>
        <p:spPr>
          <a:xfrm>
            <a:off x="1131890" y="3848263"/>
            <a:ext cx="616455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213" name="GLAD…"/>
          <p:cNvSpPr txBox="1"/>
          <p:nvPr/>
        </p:nvSpPr>
        <p:spPr>
          <a:xfrm>
            <a:off x="1323608" y="4145677"/>
            <a:ext cx="858707" cy="36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GLAD </a:t>
            </a:r>
          </a:p>
          <a:p>
            <a:pPr defTabSz="285254">
              <a:defRPr sz="2800" b="0"/>
            </a:pPr>
            <a:r>
              <a:rPr sz="1050"/>
              <a:t>rotation point</a:t>
            </a:r>
          </a:p>
        </p:txBody>
      </p:sp>
      <p:sp>
        <p:nvSpPr>
          <p:cNvPr id="214" name="540.5"/>
          <p:cNvSpPr txBox="1"/>
          <p:nvPr/>
        </p:nvSpPr>
        <p:spPr>
          <a:xfrm>
            <a:off x="1299371" y="3645052"/>
            <a:ext cx="288184" cy="166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111" tIns="14111" rIns="14111" bIns="14111" anchor="ctr">
            <a:spAutoFit/>
          </a:bodyPr>
          <a:lstStyle>
            <a:lvl1pPr defTabSz="764351">
              <a:defRPr b="0"/>
            </a:lvl1pPr>
          </a:lstStyle>
          <a:p>
            <a:r>
              <a:rPr sz="900"/>
              <a:t>540.5</a:t>
            </a:r>
          </a:p>
        </p:txBody>
      </p:sp>
      <p:sp>
        <p:nvSpPr>
          <p:cNvPr id="215" name="╳"/>
          <p:cNvSpPr txBox="1"/>
          <p:nvPr/>
        </p:nvSpPr>
        <p:spPr>
          <a:xfrm>
            <a:off x="1711967" y="3991834"/>
            <a:ext cx="99030" cy="195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111" tIns="14111" rIns="14111" bIns="14111" anchor="ctr">
            <a:spAutoFit/>
          </a:bodyPr>
          <a:lstStyle>
            <a:lvl1pPr defTabSz="760677">
              <a:defRPr sz="2900" b="0">
                <a:solidFill>
                  <a:srgbClr val="FF26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088"/>
              <a:t>╳</a:t>
            </a:r>
          </a:p>
        </p:txBody>
      </p:sp>
      <p:sp>
        <p:nvSpPr>
          <p:cNvPr id="216" name="Line"/>
          <p:cNvSpPr/>
          <p:nvPr/>
        </p:nvSpPr>
        <p:spPr>
          <a:xfrm flipV="1">
            <a:off x="3195389" y="3373156"/>
            <a:ext cx="0" cy="751302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217" name="Line"/>
          <p:cNvSpPr/>
          <p:nvPr/>
        </p:nvSpPr>
        <p:spPr>
          <a:xfrm>
            <a:off x="1129868" y="3508450"/>
            <a:ext cx="2060159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19844" tIns="19844" rIns="19844" bIns="19844" anchor="ctr"/>
          <a:lstStyle/>
          <a:p>
            <a:pPr defTabSz="285254"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75"/>
          </a:p>
        </p:txBody>
      </p:sp>
      <p:sp>
        <p:nvSpPr>
          <p:cNvPr id="218" name="╳"/>
          <p:cNvSpPr txBox="1"/>
          <p:nvPr/>
        </p:nvSpPr>
        <p:spPr>
          <a:xfrm>
            <a:off x="3140512" y="4022557"/>
            <a:ext cx="99030" cy="195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111" tIns="14111" rIns="14111" bIns="14111" anchor="ctr">
            <a:spAutoFit/>
          </a:bodyPr>
          <a:lstStyle>
            <a:lvl1pPr defTabSz="760677">
              <a:defRPr sz="2900" b="0">
                <a:solidFill>
                  <a:srgbClr val="FF26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088"/>
              <a:t>╳</a:t>
            </a:r>
          </a:p>
        </p:txBody>
      </p:sp>
      <p:sp>
        <p:nvSpPr>
          <p:cNvPr id="219" name="Turning point…"/>
          <p:cNvSpPr txBox="1"/>
          <p:nvPr/>
        </p:nvSpPr>
        <p:spPr>
          <a:xfrm>
            <a:off x="2741526" y="3015613"/>
            <a:ext cx="966622" cy="36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844" tIns="19844" rIns="19844" bIns="19844" anchor="ctr"/>
          <a:lstStyle/>
          <a:p>
            <a:pPr defTabSz="285254">
              <a:defRPr sz="2800" b="0"/>
            </a:pPr>
            <a:r>
              <a:rPr sz="1050"/>
              <a:t>Turning point</a:t>
            </a:r>
          </a:p>
          <a:p>
            <a:pPr defTabSz="285254">
              <a:defRPr sz="2800" b="0"/>
            </a:pPr>
            <a:r>
              <a:rPr sz="1050"/>
              <a:t>(Umlenkpunkt)</a:t>
            </a:r>
          </a:p>
        </p:txBody>
      </p:sp>
      <p:sp>
        <p:nvSpPr>
          <p:cNvPr id="220" name="1654"/>
          <p:cNvSpPr txBox="1"/>
          <p:nvPr/>
        </p:nvSpPr>
        <p:spPr>
          <a:xfrm>
            <a:off x="1774049" y="3246024"/>
            <a:ext cx="259331" cy="166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111" tIns="14111" rIns="14111" bIns="14111" anchor="ctr">
            <a:spAutoFit/>
          </a:bodyPr>
          <a:lstStyle>
            <a:lvl1pPr defTabSz="764351">
              <a:defRPr b="0"/>
            </a:lvl1pPr>
          </a:lstStyle>
          <a:p>
            <a:r>
              <a:rPr sz="900"/>
              <a:t>1654</a:t>
            </a:r>
          </a:p>
        </p:txBody>
      </p:sp>
      <p:sp>
        <p:nvSpPr>
          <p:cNvPr id="221" name="(0o line)"/>
          <p:cNvSpPr txBox="1"/>
          <p:nvPr/>
        </p:nvSpPr>
        <p:spPr>
          <a:xfrm>
            <a:off x="3883427" y="3898636"/>
            <a:ext cx="403601" cy="16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111" tIns="14111" rIns="14111" bIns="14111" anchor="ctr">
            <a:spAutoFit/>
          </a:bodyPr>
          <a:lstStyle/>
          <a:p>
            <a:pPr defTabSz="285254">
              <a:defRPr b="0" i="1">
                <a:solidFill>
                  <a:srgbClr val="FF2600"/>
                </a:solidFill>
              </a:defRPr>
            </a:pPr>
            <a:r>
              <a:rPr sz="900"/>
              <a:t>(0</a:t>
            </a:r>
            <a:r>
              <a:rPr sz="900" baseline="45333"/>
              <a:t>o</a:t>
            </a:r>
            <a:r>
              <a:rPr sz="900"/>
              <a:t> line)</a:t>
            </a:r>
          </a:p>
        </p:txBody>
      </p:sp>
      <p:sp>
        <p:nvSpPr>
          <p:cNvPr id="222" name="Line"/>
          <p:cNvSpPr/>
          <p:nvPr/>
        </p:nvSpPr>
        <p:spPr>
          <a:xfrm>
            <a:off x="901427" y="4077287"/>
            <a:ext cx="2768212" cy="55929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223" name="Line"/>
          <p:cNvSpPr/>
          <p:nvPr/>
        </p:nvSpPr>
        <p:spPr>
          <a:xfrm>
            <a:off x="863327" y="4196350"/>
            <a:ext cx="2768212" cy="55929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224" name="Line"/>
          <p:cNvSpPr/>
          <p:nvPr/>
        </p:nvSpPr>
        <p:spPr>
          <a:xfrm>
            <a:off x="887140" y="3962987"/>
            <a:ext cx="2768212" cy="55929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14111" tIns="14111" rIns="14111" bIns="14111" anchor="ctr"/>
          <a:lstStyle/>
          <a:p>
            <a:pPr defTabSz="286632">
              <a:defRPr sz="2600"/>
            </a:pPr>
            <a:endParaRPr sz="975"/>
          </a:p>
        </p:txBody>
      </p:sp>
      <p:sp>
        <p:nvSpPr>
          <p:cNvPr id="225" name="Hysteresis studies, effect of the walls of the chamber and entrance flange…"/>
          <p:cNvSpPr txBox="1"/>
          <p:nvPr/>
        </p:nvSpPr>
        <p:spPr>
          <a:xfrm>
            <a:off x="226313" y="56541"/>
            <a:ext cx="8347029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>
              <a:defRPr sz="2000"/>
            </a:pPr>
            <a:r>
              <a:rPr dirty="0">
                <a:latin typeface="+mn-lt"/>
              </a:rPr>
              <a:t>Hysteresis studies, effect of the walls of the chamber and entrance flange</a:t>
            </a:r>
          </a:p>
          <a:p>
            <a:pPr algn="l">
              <a:defRPr sz="2000"/>
            </a:pPr>
            <a:r>
              <a:rPr dirty="0">
                <a:latin typeface="+mn-lt"/>
              </a:rPr>
              <a:t>different currents,  X,Y +-10cm </a:t>
            </a:r>
          </a:p>
        </p:txBody>
      </p:sp>
    </p:spTree>
    <p:extLst>
      <p:ext uri="{BB962C8B-B14F-4D97-AF65-F5344CB8AC3E}">
        <p14:creationId xmlns:p14="http://schemas.microsoft.com/office/powerpoint/2010/main" val="178778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669FCF0-EB63-4353-A5A9-8D572388B8B4}"/>
              </a:ext>
            </a:extLst>
          </p:cNvPr>
          <p:cNvSpPr txBox="1"/>
          <p:nvPr/>
        </p:nvSpPr>
        <p:spPr>
          <a:xfrm>
            <a:off x="539552" y="476672"/>
            <a:ext cx="184731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5B4EBD-58F3-4EE7-9ACB-0EF565EF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4624"/>
            <a:ext cx="4993556" cy="30671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62EB3A6-D961-4008-9990-9308BE7D7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3016"/>
            <a:ext cx="6629400" cy="17335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1E97F69-0D0D-48B2-9C7F-B211A1BB01D1}"/>
              </a:ext>
            </a:extLst>
          </p:cNvPr>
          <p:cNvSpPr txBox="1"/>
          <p:nvPr/>
        </p:nvSpPr>
        <p:spPr>
          <a:xfrm>
            <a:off x="603412" y="5373216"/>
            <a:ext cx="8158003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>
                <a:solidFill>
                  <a:schemeClr val="tx2"/>
                </a:solidFill>
                <a:latin typeface="+mn-lt"/>
              </a:rPr>
              <a:t>Scope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: </a:t>
            </a:r>
          </a:p>
          <a:p>
            <a:pPr algn="l"/>
            <a:r>
              <a:rPr lang="de-DE" dirty="0" err="1">
                <a:solidFill>
                  <a:schemeClr val="tx2"/>
                </a:solidFill>
                <a:latin typeface="+mn-lt"/>
              </a:rPr>
              <a:t>Cabling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, Magnet Control, Magnet </a:t>
            </a:r>
            <a:r>
              <a:rPr lang="de-DE" dirty="0" err="1">
                <a:solidFill>
                  <a:schemeClr val="tx2"/>
                </a:solidFill>
                <a:latin typeface="+mn-lt"/>
              </a:rPr>
              <a:t>Safety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System, Software</a:t>
            </a:r>
          </a:p>
          <a:p>
            <a:pPr algn="l"/>
            <a:r>
              <a:rPr lang="de-DE" dirty="0">
                <a:solidFill>
                  <a:schemeClr val="tx2"/>
                </a:solidFill>
                <a:latin typeface="+mn-lt"/>
              </a:rPr>
              <a:t>Price tag: </a:t>
            </a:r>
            <a:r>
              <a:rPr lang="de-DE" dirty="0" err="1">
                <a:solidFill>
                  <a:schemeClr val="tx2"/>
                </a:solidFill>
                <a:latin typeface="+mn-lt"/>
              </a:rPr>
              <a:t>roughly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200k€ </a:t>
            </a:r>
            <a:r>
              <a:rPr lang="de-DE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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+mn-lt"/>
              </a:rPr>
              <a:t>refined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+mn-lt"/>
              </a:rPr>
              <a:t>estimate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11/2021.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2EB9A51-3FB8-4FD6-9DD3-A9B7D42BEC7C}"/>
              </a:ext>
            </a:extLst>
          </p:cNvPr>
          <p:cNvSpPr/>
          <p:nvPr/>
        </p:nvSpPr>
        <p:spPr>
          <a:xfrm>
            <a:off x="3995936" y="908720"/>
            <a:ext cx="1368152" cy="46166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31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C9D428-1413-4B72-A167-4CA4D612E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144016"/>
            <a:ext cx="8892480" cy="666936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191C97A-3455-4F68-B116-41641D51D78E}"/>
              </a:ext>
            </a:extLst>
          </p:cNvPr>
          <p:cNvSpPr/>
          <p:nvPr/>
        </p:nvSpPr>
        <p:spPr>
          <a:xfrm>
            <a:off x="2987824" y="6453336"/>
            <a:ext cx="3600400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53FF56-43DD-4214-AB06-6A36277462A7}"/>
              </a:ext>
            </a:extLst>
          </p:cNvPr>
          <p:cNvSpPr txBox="1"/>
          <p:nvPr/>
        </p:nvSpPr>
        <p:spPr>
          <a:xfrm>
            <a:off x="5697247" y="5991671"/>
            <a:ext cx="3446753" cy="46166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>
                <a:solidFill>
                  <a:srgbClr val="C00000"/>
                </a:solidFill>
                <a:latin typeface="+mn-lt"/>
              </a:rPr>
              <a:t>CERN HL-LHC </a:t>
            </a:r>
            <a:r>
              <a:rPr lang="de-DE" dirty="0" err="1">
                <a:solidFill>
                  <a:srgbClr val="C00000"/>
                </a:solidFill>
                <a:latin typeface="+mn-lt"/>
              </a:rPr>
              <a:t>project</a:t>
            </a:r>
            <a:endParaRPr lang="de-DE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44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5BD8D0-BAA0-4C6C-813B-BB217939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" y="1257299"/>
            <a:ext cx="8895356" cy="518043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69C3DBC-F568-403E-A123-8F59AEC557AF}"/>
              </a:ext>
            </a:extLst>
          </p:cNvPr>
          <p:cNvSpPr txBox="1"/>
          <p:nvPr/>
        </p:nvSpPr>
        <p:spPr>
          <a:xfrm>
            <a:off x="323528" y="332656"/>
            <a:ext cx="6581674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 dirty="0" err="1">
                <a:latin typeface="+mn-lt"/>
              </a:rPr>
              <a:t>Proposed</a:t>
            </a:r>
            <a:r>
              <a:rPr lang="de-DE" sz="2800" dirty="0">
                <a:latin typeface="+mn-lt"/>
              </a:rPr>
              <a:t> CEA Design </a:t>
            </a:r>
            <a:r>
              <a:rPr lang="de-DE" sz="2800" dirty="0" err="1">
                <a:latin typeface="+mn-lt"/>
              </a:rPr>
              <a:t>for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refurbishment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413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MCS </a:t>
            </a:r>
            <a:r>
              <a:rPr lang="fr-FR" dirty="0" err="1"/>
              <a:t>refurbisment</a:t>
            </a:r>
            <a:endParaRPr lang="en-US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0" y="1124744"/>
            <a:ext cx="8244408" cy="4032448"/>
          </a:xfrm>
        </p:spPr>
        <p:txBody>
          <a:bodyPr/>
          <a:lstStyle/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Some components cannot be maintained after 2025. That includes the PLC and the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Muscade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software.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CABTR are operational but cannot be replaced. It is strongly recommended to replace them by CABTF.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helium box and the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ProfiBus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could be replaced by more recent and industrial components : LM510 box and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ProfiNet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. The helium gauges will be replaced.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Other spare components like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Sipart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, heaters, cabinet equipment may be purchased without replacing the installed ones.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There is a big incertitude on the cable replacement if they are not compatible with Fair safety standards or if they are too short.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46C0D62-F099-458A-B729-B76FCF7C0368}"/>
              </a:ext>
            </a:extLst>
          </p:cNvPr>
          <p:cNvSpPr txBox="1"/>
          <p:nvPr/>
        </p:nvSpPr>
        <p:spPr>
          <a:xfrm>
            <a:off x="3241422" y="5049932"/>
            <a:ext cx="590257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Put on hold,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replaced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preventive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(2025-)</a:t>
            </a:r>
          </a:p>
        </p:txBody>
      </p:sp>
    </p:spTree>
    <p:extLst>
      <p:ext uri="{BB962C8B-B14F-4D97-AF65-F5344CB8AC3E}">
        <p14:creationId xmlns:p14="http://schemas.microsoft.com/office/powerpoint/2010/main" val="240785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94145" y="2719384"/>
            <a:ext cx="4788464" cy="1429696"/>
          </a:xfrm>
        </p:spPr>
        <p:txBody>
          <a:bodyPr/>
          <a:lstStyle/>
          <a:p>
            <a:pPr algn="ctr"/>
            <a:r>
              <a:rPr lang="fr-FR" dirty="0" err="1"/>
              <a:t>Glad</a:t>
            </a:r>
            <a:r>
              <a:rPr lang="fr-FR" dirty="0"/>
              <a:t> CS </a:t>
            </a:r>
            <a:r>
              <a:rPr lang="fr-FR" dirty="0" err="1"/>
              <a:t>refurbishment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CEA Saclay 2021/11/04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0" y="1124744"/>
            <a:ext cx="7956376" cy="4032448"/>
          </a:xfrm>
        </p:spPr>
        <p:txBody>
          <a:bodyPr/>
          <a:lstStyle/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assistance contract is valid until 2025. It should be extend to 2029 if the magnet control system is refurbished,</a:t>
            </a:r>
          </a:p>
          <a:p>
            <a:pPr marL="1209675" lvl="4" indent="-2857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MCS design is dated from 2014 and its building from 2015. Some components are already obsolete.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MSS design is second generation architecture. We are shifting on numerical safety system (5</a:t>
            </a:r>
            <a:r>
              <a:rPr lang="en-US" sz="2000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th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generation).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078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Proposals</a:t>
            </a:r>
            <a:endParaRPr lang="en-US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0" y="1124744"/>
            <a:ext cx="7956376" cy="3348372"/>
          </a:xfrm>
        </p:spPr>
        <p:txBody>
          <a:bodyPr/>
          <a:lstStyle/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CEA-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Irfu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made a </a:t>
            </a:r>
            <a:r>
              <a:rPr lang="en-US" sz="2000" dirty="0">
                <a:solidFill>
                  <a:schemeClr val="tx2"/>
                </a:solidFill>
                <a:sym typeface="Wingdings" panose="05000000000000000000" pitchFamily="2" charset="2"/>
              </a:rPr>
              <a:t>proposal in 2020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for a whole refurbishment of the systems (except the heater cabinets). The estimated cost was 300 k€ of hardware and 300 k€ of manpower (the proposal text indicates 100 k€ by mistake).  </a:t>
            </a:r>
            <a:r>
              <a:rPr lang="en-US" sz="2000" b="1" dirty="0">
                <a:solidFill>
                  <a:schemeClr val="tx2"/>
                </a:solidFill>
                <a:sym typeface="Wingdings" panose="05000000000000000000" pitchFamily="2" charset="2"/>
              </a:rPr>
              <a:t>(internal !)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studied other scenarios reusing a part of the present cabinets. In this case, it is recommended to purchase some spares. In case of failure, there is a risk to quench the magnet and to loose many experimental days.</a:t>
            </a:r>
          </a:p>
        </p:txBody>
      </p:sp>
    </p:spTree>
    <p:extLst>
      <p:ext uri="{BB962C8B-B14F-4D97-AF65-F5344CB8AC3E}">
        <p14:creationId xmlns:p14="http://schemas.microsoft.com/office/powerpoint/2010/main" val="3863667501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plate_Xa_C24_TopicName_DDMMYYY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Xa_C24_TopicName_DDMMYYY.potx" id="{62F92C49-A245-42ED-9E2D-6052D4D3A085}" vid="{4BDD0B2B-BEB0-4AD6-9433-4BE715696906}"/>
    </a:ext>
  </a:extLst>
</a:theme>
</file>

<file path=ppt/theme/theme7.xml><?xml version="1.0" encoding="utf-8"?>
<a:theme xmlns:a="http://schemas.openxmlformats.org/drawingml/2006/main" name="Mod_powerpoint_CEA_Irfu (1)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90917-ESSI-IRFU-Etat des lieux corr CM.potx" id="{F3F0EF72-78FB-4155-8EAE-806B387C367D}" vid="{EE76A1BC-94D0-47F1-B26A-DEA41AD499CD}"/>
    </a:ext>
  </a:ext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1313</Words>
  <Application>Microsoft Office PowerPoint</Application>
  <PresentationFormat>Bildschirmpräsentation (4:3)</PresentationFormat>
  <Paragraphs>210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24</vt:i4>
      </vt:variant>
    </vt:vector>
  </HeadingPairs>
  <TitlesOfParts>
    <vt:vector size="40" baseType="lpstr">
      <vt:lpstr>ＭＳ Ｐゴシック</vt:lpstr>
      <vt:lpstr>Arial</vt:lpstr>
      <vt:lpstr>Arial Narrow</vt:lpstr>
      <vt:lpstr>Charter Roman</vt:lpstr>
      <vt:lpstr>Helvetica Neue</vt:lpstr>
      <vt:lpstr>Helvetica Neue Medium</vt:lpstr>
      <vt:lpstr>Symbol</vt:lpstr>
      <vt:lpstr>Times New Roman</vt:lpstr>
      <vt:lpstr>Wingdings</vt:lpstr>
      <vt:lpstr>1_Benutzerdefiniertes Design</vt:lpstr>
      <vt:lpstr>Template_FAIR_Power_Point</vt:lpstr>
      <vt:lpstr>gsi-folienmaster</vt:lpstr>
      <vt:lpstr>1_gsi-folienmaster</vt:lpstr>
      <vt:lpstr>1_Template_FAIR_Power_Point</vt:lpstr>
      <vt:lpstr>Template_Xa_C24_TopicName_DDMMYYY</vt:lpstr>
      <vt:lpstr>Mod_powerpoint_CEA_Irfu (1)</vt:lpstr>
      <vt:lpstr>GLAD status, upgrade &amp; maintenance </vt:lpstr>
      <vt:lpstr>PowerPoint-Präsentation</vt:lpstr>
      <vt:lpstr>PowerPoint-Präsentation</vt:lpstr>
      <vt:lpstr>PowerPoint-Präsentation</vt:lpstr>
      <vt:lpstr>PowerPoint-Präsentation</vt:lpstr>
      <vt:lpstr>MCS refurbisment</vt:lpstr>
      <vt:lpstr>Glad CS refurbishment  CEA Saclay 2021/11/04   </vt:lpstr>
      <vt:lpstr>Context</vt:lpstr>
      <vt:lpstr>Proposals</vt:lpstr>
      <vt:lpstr>MCS refurbisment</vt:lpstr>
      <vt:lpstr>MCS cost</vt:lpstr>
      <vt:lpstr>MSS refurbisment</vt:lpstr>
      <vt:lpstr>MSS cost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Simon, Haik Dr.</dc:creator>
  <cp:lastModifiedBy>Simon, Haik Dr.</cp:lastModifiedBy>
  <cp:revision>388</cp:revision>
  <dcterms:created xsi:type="dcterms:W3CDTF">1601-01-01T00:00:00Z</dcterms:created>
  <dcterms:modified xsi:type="dcterms:W3CDTF">2022-11-15T11:03:38Z</dcterms:modified>
</cp:coreProperties>
</file>