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8cfa292482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8cfa292482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cfa292482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cfa292482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8cfa292482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8cfa292482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8cfa292482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8cfa292482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8cfa29248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8cfa29248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cfa292482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cfa29248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8cfa29248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8cfa29248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cfa292482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8cfa29248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8cfa292482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8cfa29248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cfa292482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cfa292482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cfa292482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8cfa292482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8cfa292482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8cfa292482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Relationship Id="rId6" Type="http://schemas.openxmlformats.org/officeDocument/2006/relationships/image" Target="../media/image17.jpg"/><Relationship Id="rId7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Alpide beam test at CERN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By Luke Rose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16/11/2022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44046" l="0" r="0" t="0"/>
          <a:stretch/>
        </p:blipFill>
        <p:spPr>
          <a:xfrm>
            <a:off x="599525" y="4124100"/>
            <a:ext cx="1207259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56678"/>
          <a:stretch/>
        </p:blipFill>
        <p:spPr>
          <a:xfrm>
            <a:off x="1585650" y="4450425"/>
            <a:ext cx="1343925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76" y="4425450"/>
            <a:ext cx="557950" cy="4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8910" l="2761" r="1999" t="12441"/>
          <a:stretch/>
        </p:blipFill>
        <p:spPr>
          <a:xfrm>
            <a:off x="0" y="720825"/>
            <a:ext cx="9144000" cy="424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135950" y="-22650"/>
            <a:ext cx="888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using ALPIDE1 as time reference for sync can check timestamp deviation of stitched events, –time-stitch=wr,100 so 100ns of time for dviation here very little deviation so time sync is good !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3376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7273400" y="0"/>
            <a:ext cx="2073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of downscaled poisson compass trigger -&gt;maxing around 13kHz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 is beam rate 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 is hits per event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Problems - Mosaic fast link speed failed…Why??</a:t>
            </a:r>
            <a:endParaRPr/>
          </a:p>
        </p:txBody>
      </p:sp>
      <p:sp>
        <p:nvSpPr>
          <p:cNvPr id="176" name="Google Shape;17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 b="9180" l="1723" r="876" t="12215"/>
          <a:stretch/>
        </p:blipFill>
        <p:spPr>
          <a:xfrm>
            <a:off x="28950" y="572700"/>
            <a:ext cx="9086102" cy="412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 b="12248" l="1604" r="30973" t="13113"/>
          <a:stretch/>
        </p:blipFill>
        <p:spPr>
          <a:xfrm>
            <a:off x="1574775" y="940325"/>
            <a:ext cx="5078126" cy="3118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5392750" y="4101200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XZ [deg]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 rot="-5400000">
            <a:off x="906250" y="115827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r>
              <a:rPr lang="en-GB"/>
              <a:t>Z [deg]</a:t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147275" y="11325"/>
            <a:ext cx="616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 u="sng"/>
              <a:t>VERY</a:t>
            </a:r>
            <a:r>
              <a:rPr b="1" lang="en-GB" sz="2200"/>
              <a:t> </a:t>
            </a:r>
            <a:r>
              <a:rPr b="1" lang="en-GB" sz="2200"/>
              <a:t>preliminary</a:t>
            </a:r>
            <a:r>
              <a:rPr b="1" lang="en-GB" sz="2200"/>
              <a:t> result </a:t>
            </a:r>
            <a:endParaRPr b="1" sz="2200"/>
          </a:p>
        </p:txBody>
      </p:sp>
      <p:sp>
        <p:nvSpPr>
          <p:cNvPr id="187" name="Google Shape;187;p25"/>
          <p:cNvSpPr txBox="1"/>
          <p:nvPr/>
        </p:nvSpPr>
        <p:spPr>
          <a:xfrm>
            <a:off x="181275" y="4577025"/>
            <a:ext cx="821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Crude macro for angle of beam </a:t>
            </a:r>
            <a:r>
              <a:rPr lang="en-GB"/>
              <a:t>dispersion</a:t>
            </a:r>
            <a:r>
              <a:rPr lang="en-GB"/>
              <a:t> for single cluster </a:t>
            </a:r>
            <a:r>
              <a:rPr lang="en-GB"/>
              <a:t>strange</a:t>
            </a:r>
            <a:r>
              <a:rPr lang="en-GB"/>
              <a:t> artifacts not quantified and not seen in other runs. But (0.01/180)*pi=0.00017rad -&gt; 170</a:t>
            </a:r>
            <a:r>
              <a:rPr lang="en-GB">
                <a:solidFill>
                  <a:srgbClr val="202122"/>
                </a:solidFill>
                <a:highlight>
                  <a:srgbClr val="FFFFFF"/>
                </a:highlight>
              </a:rPr>
              <a:t>μrad over 14cm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2151"/>
            <a:ext cx="3594713" cy="43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727" y="722149"/>
            <a:ext cx="3259496" cy="43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0" y="0"/>
            <a:ext cx="70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 Alpides to 6 mosaics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79300" y="263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Initial Daq Setup</a:t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15401" l="9796" r="0" t="13917"/>
          <a:stretch/>
        </p:blipFill>
        <p:spPr>
          <a:xfrm>
            <a:off x="79300" y="1011775"/>
            <a:ext cx="3772675" cy="22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26020" l="14044" r="22491" t="6288"/>
          <a:stretch/>
        </p:blipFill>
        <p:spPr>
          <a:xfrm>
            <a:off x="5223025" y="-1"/>
            <a:ext cx="3920970" cy="313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5">
            <a:alphaModFix/>
          </a:blip>
          <a:srcRect b="10606" l="12408" r="24156" t="10298"/>
          <a:stretch/>
        </p:blipFill>
        <p:spPr>
          <a:xfrm>
            <a:off x="3996750" y="3496250"/>
            <a:ext cx="954026" cy="15861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7" name="Google Shape;77;p15"/>
          <p:cNvCxnSpPr>
            <a:endCxn id="76" idx="0"/>
          </p:cNvCxnSpPr>
          <p:nvPr/>
        </p:nvCxnSpPr>
        <p:spPr>
          <a:xfrm flipH="1">
            <a:off x="4473763" y="1880750"/>
            <a:ext cx="1428900" cy="16155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78" name="Google Shape;78;p15"/>
          <p:cNvCxnSpPr/>
          <p:nvPr/>
        </p:nvCxnSpPr>
        <p:spPr>
          <a:xfrm>
            <a:off x="6916900" y="2061925"/>
            <a:ext cx="532500" cy="21867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5"/>
          <p:cNvSpPr txBox="1"/>
          <p:nvPr/>
        </p:nvSpPr>
        <p:spPr>
          <a:xfrm>
            <a:off x="6892550" y="3496250"/>
            <a:ext cx="513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80" name="Google Shape;80;p15"/>
          <p:cNvCxnSpPr/>
          <p:nvPr/>
        </p:nvCxnSpPr>
        <p:spPr>
          <a:xfrm flipH="1" rot="10800000">
            <a:off x="3024925" y="1653875"/>
            <a:ext cx="2854800" cy="999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" name="Google Shape;81;p15"/>
          <p:cNvCxnSpPr/>
          <p:nvPr/>
        </p:nvCxnSpPr>
        <p:spPr>
          <a:xfrm flipH="1" rot="10800000">
            <a:off x="4237150" y="1653925"/>
            <a:ext cx="1642800" cy="17562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2" name="Google Shape;82;p15"/>
          <p:cNvSpPr txBox="1"/>
          <p:nvPr/>
        </p:nvSpPr>
        <p:spPr>
          <a:xfrm>
            <a:off x="3470175" y="1274488"/>
            <a:ext cx="513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Trg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 rot="-2968368">
            <a:off x="3782794" y="2504402"/>
            <a:ext cx="1610320" cy="400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Trg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 rot="-3009530">
            <a:off x="3844549" y="1210328"/>
            <a:ext cx="5131258" cy="4002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Data</a:t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6">
            <a:alphaModFix/>
          </a:blip>
          <a:srcRect b="0" l="33430" r="0" t="41204"/>
          <a:stretch/>
        </p:blipFill>
        <p:spPr>
          <a:xfrm>
            <a:off x="7307263" y="4196950"/>
            <a:ext cx="1428900" cy="9465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3296825" y="236981"/>
            <a:ext cx="5540025" cy="1870275"/>
          </a:xfrm>
          <a:custGeom>
            <a:rect b="b" l="l" r="r" t="t"/>
            <a:pathLst>
              <a:path extrusionOk="0" h="74811" w="221601">
                <a:moveTo>
                  <a:pt x="221601" y="74811"/>
                </a:moveTo>
                <a:cubicBezTo>
                  <a:pt x="214199" y="65672"/>
                  <a:pt x="195015" y="32439"/>
                  <a:pt x="177190" y="19977"/>
                </a:cubicBezTo>
                <a:cubicBezTo>
                  <a:pt x="159365" y="7515"/>
                  <a:pt x="137990" y="340"/>
                  <a:pt x="114652" y="38"/>
                </a:cubicBezTo>
                <a:cubicBezTo>
                  <a:pt x="91314" y="-264"/>
                  <a:pt x="56269" y="9705"/>
                  <a:pt x="37160" y="18164"/>
                </a:cubicBezTo>
                <a:cubicBezTo>
                  <a:pt x="18051" y="26623"/>
                  <a:pt x="6193" y="45355"/>
                  <a:pt x="0" y="50793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87" name="Google Shape;87;p15"/>
          <p:cNvSpPr txBox="1"/>
          <p:nvPr/>
        </p:nvSpPr>
        <p:spPr>
          <a:xfrm>
            <a:off x="3698775" y="131488"/>
            <a:ext cx="513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Pulsar</a:t>
            </a:r>
            <a:endParaRPr/>
          </a:p>
        </p:txBody>
      </p:sp>
      <p:cxnSp>
        <p:nvCxnSpPr>
          <p:cNvPr id="88" name="Google Shape;88;p15"/>
          <p:cNvCxnSpPr/>
          <p:nvPr/>
        </p:nvCxnSpPr>
        <p:spPr>
          <a:xfrm>
            <a:off x="7297900" y="2061925"/>
            <a:ext cx="532500" cy="21867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5"/>
          <p:cNvCxnSpPr/>
          <p:nvPr/>
        </p:nvCxnSpPr>
        <p:spPr>
          <a:xfrm>
            <a:off x="7602700" y="2061925"/>
            <a:ext cx="532500" cy="21867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15"/>
          <p:cNvCxnSpPr/>
          <p:nvPr/>
        </p:nvCxnSpPr>
        <p:spPr>
          <a:xfrm>
            <a:off x="7983700" y="2061925"/>
            <a:ext cx="532500" cy="21867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" name="Google Shape;91;p15"/>
          <p:cNvSpPr txBox="1"/>
          <p:nvPr/>
        </p:nvSpPr>
        <p:spPr>
          <a:xfrm rot="4800243">
            <a:off x="5216112" y="5172754"/>
            <a:ext cx="5131394" cy="4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Data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 rot="4800243">
            <a:off x="5597112" y="5172754"/>
            <a:ext cx="5131394" cy="4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Data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 rot="4800243">
            <a:off x="5901912" y="5172754"/>
            <a:ext cx="5131394" cy="4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Data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102625" y="3271350"/>
            <a:ext cx="3711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>
                <a:solidFill>
                  <a:schemeClr val="dk1"/>
                </a:solidFill>
              </a:rPr>
              <a:t>Rio4 -&gt;VME controller configers pulser.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>
                <a:solidFill>
                  <a:schemeClr val="dk1"/>
                </a:solidFill>
              </a:rPr>
              <a:t>VULOMB 4B-&gt;Generate Pulse trigger signal.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>
                <a:solidFill>
                  <a:schemeClr val="dk1"/>
                </a:solidFill>
              </a:rPr>
              <a:t>EXPLODER-&gt;Timestamping WR.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>
                <a:solidFill>
                  <a:schemeClr val="dk1"/>
                </a:solidFill>
              </a:rPr>
              <a:t>ECL to NIM convertor 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>
                <a:solidFill>
                  <a:schemeClr val="dk1"/>
                </a:solidFill>
              </a:rPr>
              <a:t>FiFo-&gt;Distributes trigger and TS to mosaics.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7">
            <a:alphaModFix/>
          </a:blip>
          <a:srcRect b="32802" l="18892" r="18403" t="29734"/>
          <a:stretch/>
        </p:blipFill>
        <p:spPr>
          <a:xfrm>
            <a:off x="5443425" y="3702300"/>
            <a:ext cx="1584274" cy="126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5"/>
          <p:cNvCxnSpPr>
            <a:stCxn id="95" idx="0"/>
          </p:cNvCxnSpPr>
          <p:nvPr/>
        </p:nvCxnSpPr>
        <p:spPr>
          <a:xfrm rot="10800000">
            <a:off x="2952362" y="2578500"/>
            <a:ext cx="3283200" cy="11238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5"/>
          <p:cNvSpPr txBox="1"/>
          <p:nvPr/>
        </p:nvSpPr>
        <p:spPr>
          <a:xfrm rot="1133038">
            <a:off x="5154477" y="3266546"/>
            <a:ext cx="1610060" cy="4001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Clock</a:t>
            </a:r>
            <a:endParaRPr/>
          </a:p>
        </p:txBody>
      </p:sp>
      <p:cxnSp>
        <p:nvCxnSpPr>
          <p:cNvPr id="98" name="Google Shape;98;p15"/>
          <p:cNvCxnSpPr>
            <a:endCxn id="84" idx="2"/>
          </p:cNvCxnSpPr>
          <p:nvPr/>
        </p:nvCxnSpPr>
        <p:spPr>
          <a:xfrm flipH="1" rot="10800000">
            <a:off x="2898678" y="1538681"/>
            <a:ext cx="3665100" cy="10332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Goals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5208180" y="572700"/>
            <a:ext cx="50400" cy="12237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5772626" y="572700"/>
            <a:ext cx="50400" cy="12237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5772626" y="572700"/>
            <a:ext cx="50400" cy="12237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6337071" y="572700"/>
            <a:ext cx="50400" cy="12237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6337071" y="572700"/>
            <a:ext cx="50400" cy="12237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6901516" y="572700"/>
            <a:ext cx="50400" cy="12237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6901516" y="572700"/>
            <a:ext cx="50400" cy="12237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7465961" y="572700"/>
            <a:ext cx="50400" cy="12237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7465961" y="572700"/>
            <a:ext cx="50400" cy="12237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8030407" y="572700"/>
            <a:ext cx="50400" cy="12237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" name="Google Shape;114;p16"/>
          <p:cNvCxnSpPr/>
          <p:nvPr/>
        </p:nvCxnSpPr>
        <p:spPr>
          <a:xfrm>
            <a:off x="3479400" y="977795"/>
            <a:ext cx="5664600" cy="388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15" name="Google Shape;115;p16"/>
          <p:cNvSpPr txBox="1"/>
          <p:nvPr/>
        </p:nvSpPr>
        <p:spPr>
          <a:xfrm>
            <a:off x="219550" y="916975"/>
            <a:ext cx="3048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Use 160 GeV/c Muon beam (MIPs) to create tracks and reconstruction of alpide hit map to verify position resolution  (R3B)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To verify the daq functionality with COMPASS random/poisson trigger (R3B &amp; AMBER)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 To see if ALPIDE+SiFi detectors are </a:t>
            </a:r>
            <a:r>
              <a:rPr lang="en-GB"/>
              <a:t>feasible</a:t>
            </a:r>
            <a:r>
              <a:rPr lang="en-GB"/>
              <a:t> working together (AMBER)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Cluster analysis of “hadronic” beam at </a:t>
            </a:r>
            <a:r>
              <a:rPr lang="en-GB"/>
              <a:t>varying</a:t>
            </a:r>
            <a:r>
              <a:rPr lang="en-GB"/>
              <a:t> energies (bonus due to parasitic </a:t>
            </a:r>
            <a:r>
              <a:rPr lang="en-GB"/>
              <a:t>running).</a:t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b="25333" l="0" r="25093" t="16587"/>
          <a:stretch/>
        </p:blipFill>
        <p:spPr>
          <a:xfrm>
            <a:off x="4639863" y="2005300"/>
            <a:ext cx="1849812" cy="288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861025" y="192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1st </a:t>
            </a:r>
            <a:r>
              <a:rPr lang="en-GB"/>
              <a:t>hurdle</a:t>
            </a:r>
            <a:r>
              <a:rPr lang="en-GB"/>
              <a:t> </a:t>
            </a:r>
            <a:endParaRPr/>
          </a:p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b="23778" l="0" r="0" t="23903"/>
          <a:stretch/>
        </p:blipFill>
        <p:spPr>
          <a:xfrm>
            <a:off x="162051" y="832700"/>
            <a:ext cx="3737698" cy="347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b="4924" l="0" r="27536" t="13542"/>
          <a:stretch/>
        </p:blipFill>
        <p:spPr>
          <a:xfrm>
            <a:off x="4344250" y="832700"/>
            <a:ext cx="4028099" cy="34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>
            <p:ph type="title"/>
          </p:nvPr>
        </p:nvSpPr>
        <p:spPr>
          <a:xfrm>
            <a:off x="5280625" y="192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2nd</a:t>
            </a:r>
            <a:r>
              <a:rPr lang="en-GB"/>
              <a:t> hurdle 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532475" y="4486400"/>
            <a:ext cx="31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Mapping borked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4647275" y="4378200"/>
            <a:ext cx="310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Time sync borked (</a:t>
            </a:r>
            <a:r>
              <a:rPr lang="en-GB"/>
              <a:t>frequency ratio of the CPU clock vs the received timestamps = 18Phz at max)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8139" l="2436" r="879" t="12217"/>
          <a:stretch/>
        </p:blipFill>
        <p:spPr>
          <a:xfrm>
            <a:off x="152400" y="48587"/>
            <a:ext cx="9021149" cy="418051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838375" y="4463750"/>
            <a:ext cx="285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Beam profile -&gt; Noisy channels then </a:t>
            </a:r>
            <a:r>
              <a:rPr b="1" lang="en-GB"/>
              <a:t>suppressed.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5" y="536450"/>
            <a:ext cx="9143998" cy="469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453175" y="135950"/>
            <a:ext cx="667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Internal trigger 2000hz -&gt;2MHz beam off center of </a:t>
            </a:r>
            <a:r>
              <a:rPr lang="en-GB"/>
              <a:t>detector</a:t>
            </a:r>
            <a:r>
              <a:rPr lang="en-GB"/>
              <a:t> beam 160GeV/c muons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b="8198" l="0" r="941" t="11737"/>
          <a:stretch/>
        </p:blipFill>
        <p:spPr>
          <a:xfrm>
            <a:off x="0" y="986168"/>
            <a:ext cx="9144000" cy="415733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453175" y="135950"/>
            <a:ext cx="667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External </a:t>
            </a:r>
            <a:r>
              <a:rPr lang="en-GB"/>
              <a:t>trigger 3000hz -&gt;2MHz beam off center of detector beam 160GeV/c muons with no clustering applied start to see nice correlation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8839201" cy="421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215250" y="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Looking at number of </a:t>
            </a:r>
            <a:r>
              <a:rPr lang="en-GB"/>
              <a:t>pixels</a:t>
            </a:r>
            <a:r>
              <a:rPr lang="en-GB"/>
              <a:t> fired per event binned with event number/Timestamp with internal trigger configuration can see beam structure and can confirm the detectors respond the same to beam (Threshold).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