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</p:sldIdLst>
  <p:sldSz cx="9144000" cy="6858000" type="screen4x3"/>
  <p:notesSz cx="6858000" cy="9144000"/>
  <p:embeddedFontLst>
    <p:embeddedFont>
      <p:font typeface="Source Sans Pro" panose="020B0604020202020204" charset="0"/>
      <p:regular r:id="rId11"/>
      <p:bold r:id="rId12"/>
      <p:italic r:id="rId13"/>
      <p:boldItalic r:id="rId14"/>
    </p:embeddedFont>
    <p:embeddedFont>
      <p:font typeface="Raleway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190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1eaa4fd11a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1eaa4fd11a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1eaa4fd11a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1eaa4fd11a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1eaa4fd11a_1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1eaa4fd11a_1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1eaa4fd11a_1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1eaa4fd11a_1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8876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3534800"/>
            <a:ext cx="8982600" cy="321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352633"/>
            <a:ext cx="8183700" cy="196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2317433"/>
            <a:ext cx="8183700" cy="11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3534800"/>
            <a:ext cx="8982600" cy="321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0668"/>
            <a:ext cx="8520600" cy="267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793576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3534800"/>
            <a:ext cx="8982600" cy="321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2286000"/>
            <a:ext cx="81837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701800"/>
            <a:ext cx="56040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107600"/>
            <a:ext cx="4426500" cy="66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575600"/>
            <a:ext cx="4045200" cy="204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3692001"/>
            <a:ext cx="4045200" cy="1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485875" y="352633"/>
            <a:ext cx="8183700" cy="196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sz="3200" dirty="0" smtClean="0"/>
              <a:t>Update </a:t>
            </a:r>
            <a:r>
              <a:rPr lang="en-US" sz="3200" dirty="0"/>
              <a:t>on Host Lab computing resources and DAQ WG issues</a:t>
            </a:r>
            <a:br>
              <a:rPr lang="en-US" sz="3200" dirty="0"/>
            </a:br>
            <a:endParaRPr sz="3200" dirty="0"/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485875" y="2317433"/>
            <a:ext cx="8183700" cy="11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Bastian Löher, March </a:t>
            </a:r>
            <a:r>
              <a:rPr lang="de" dirty="0" smtClean="0"/>
              <a:t>2022 – Haik Simon, November 2022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R3B DAQ / Analysis hardware 2022</a:t>
            </a: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725" y="1573575"/>
            <a:ext cx="7562850" cy="424815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6372950" y="6186375"/>
            <a:ext cx="1910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latin typeface="Source Sans Pro"/>
                <a:ea typeface="Source Sans Pro"/>
                <a:cs typeface="Source Sans Pro"/>
                <a:sym typeface="Source Sans Pro"/>
              </a:rPr>
              <a:t>Slide by H. Johansson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7313200" y="3519750"/>
            <a:ext cx="739200" cy="3558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cap="flat" cmpd="sng">
            <a:solidFill>
              <a:srgbClr val="3D85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Online</a:t>
            </a:r>
            <a:endParaRPr sz="1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analysis</a:t>
            </a:r>
            <a:endParaRPr sz="1000"/>
          </a:p>
        </p:txBody>
      </p:sp>
      <p:sp>
        <p:nvSpPr>
          <p:cNvPr id="69" name="Google Shape;69;p14"/>
          <p:cNvSpPr/>
          <p:nvPr/>
        </p:nvSpPr>
        <p:spPr>
          <a:xfrm>
            <a:off x="4240250" y="5672075"/>
            <a:ext cx="739200" cy="3558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cap="flat" cmpd="sng">
            <a:solidFill>
              <a:srgbClr val="3D85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Event</a:t>
            </a:r>
            <a:endParaRPr sz="1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builder</a:t>
            </a:r>
            <a:endParaRPr sz="1000"/>
          </a:p>
        </p:txBody>
      </p:sp>
      <p:sp>
        <p:nvSpPr>
          <p:cNvPr id="70" name="Google Shape;70;p14"/>
          <p:cNvSpPr/>
          <p:nvPr/>
        </p:nvSpPr>
        <p:spPr>
          <a:xfrm>
            <a:off x="3288200" y="4115575"/>
            <a:ext cx="739200" cy="3558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cap="flat" cmpd="sng">
            <a:solidFill>
              <a:srgbClr val="3D85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Time</a:t>
            </a:r>
            <a:endParaRPr sz="1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sorter</a:t>
            </a:r>
            <a:endParaRPr sz="1000"/>
          </a:p>
        </p:txBody>
      </p:sp>
      <p:sp>
        <p:nvSpPr>
          <p:cNvPr id="71" name="Google Shape;71;p14"/>
          <p:cNvSpPr txBox="1"/>
          <p:nvPr/>
        </p:nvSpPr>
        <p:spPr>
          <a:xfrm>
            <a:off x="3581975" y="2693950"/>
            <a:ext cx="783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latin typeface="Source Sans Pro"/>
                <a:ea typeface="Source Sans Pro"/>
                <a:cs typeface="Source Sans Pro"/>
                <a:sym typeface="Source Sans Pro"/>
              </a:rPr>
              <a:t>For DAQ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15"/>
          <p:cNvGrpSpPr/>
          <p:nvPr/>
        </p:nvGrpSpPr>
        <p:grpSpPr>
          <a:xfrm>
            <a:off x="5532900" y="1469650"/>
            <a:ext cx="2689500" cy="1358075"/>
            <a:chOff x="5532900" y="1622050"/>
            <a:chExt cx="2689500" cy="1358075"/>
          </a:xfrm>
        </p:grpSpPr>
        <p:sp>
          <p:nvSpPr>
            <p:cNvPr id="77" name="Google Shape;77;p15"/>
            <p:cNvSpPr/>
            <p:nvPr/>
          </p:nvSpPr>
          <p:spPr>
            <a:xfrm>
              <a:off x="6092700" y="1622050"/>
              <a:ext cx="1290900" cy="5820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/>
                <a:t>Analysis</a:t>
              </a:r>
              <a:endParaRPr/>
            </a:p>
          </p:txBody>
        </p:sp>
        <p:cxnSp>
          <p:nvCxnSpPr>
            <p:cNvPr id="78" name="Google Shape;78;p15"/>
            <p:cNvCxnSpPr/>
            <p:nvPr/>
          </p:nvCxnSpPr>
          <p:spPr>
            <a:xfrm>
              <a:off x="5532900" y="1913050"/>
              <a:ext cx="559800" cy="0"/>
            </a:xfrm>
            <a:prstGeom prst="straightConnector1">
              <a:avLst/>
            </a:prstGeom>
            <a:noFill/>
            <a:ln w="38100" cap="flat" cmpd="sng">
              <a:solidFill>
                <a:srgbClr val="A64D79"/>
              </a:solidFill>
              <a:prstDash val="solid"/>
              <a:round/>
              <a:headEnd type="diamond" w="med" len="med"/>
              <a:tailEnd type="diamond" w="med" len="med"/>
            </a:ln>
          </p:spPr>
        </p:cxnSp>
        <p:sp>
          <p:nvSpPr>
            <p:cNvPr id="79" name="Google Shape;79;p15"/>
            <p:cNvSpPr/>
            <p:nvPr/>
          </p:nvSpPr>
          <p:spPr>
            <a:xfrm>
              <a:off x="7383600" y="1901350"/>
              <a:ext cx="838800" cy="302700"/>
            </a:xfrm>
            <a:prstGeom prst="roundRect">
              <a:avLst>
                <a:gd name="adj" fmla="val 16667"/>
              </a:avLst>
            </a:prstGeom>
            <a:solidFill>
              <a:srgbClr val="00FF00"/>
            </a:solidFill>
            <a:ln w="9525" cap="flat" cmpd="sng">
              <a:solidFill>
                <a:srgbClr val="93C47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800"/>
                <a:t>Nearline data immediately</a:t>
              </a:r>
              <a:endParaRPr sz="800"/>
            </a:p>
          </p:txBody>
        </p:sp>
        <p:sp>
          <p:nvSpPr>
            <p:cNvPr id="80" name="Google Shape;80;p15"/>
            <p:cNvSpPr/>
            <p:nvPr/>
          </p:nvSpPr>
          <p:spPr>
            <a:xfrm>
              <a:off x="6756700" y="2127675"/>
              <a:ext cx="731100" cy="447600"/>
            </a:xfrm>
            <a:prstGeom prst="can">
              <a:avLst>
                <a:gd name="adj" fmla="val 25000"/>
              </a:avLst>
            </a:prstGeom>
            <a:solidFill>
              <a:srgbClr val="93C47D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/>
                <a:t>HDD</a:t>
              </a:r>
              <a:endParaRPr/>
            </a:p>
          </p:txBody>
        </p:sp>
        <p:sp>
          <p:nvSpPr>
            <p:cNvPr id="81" name="Google Shape;81;p15"/>
            <p:cNvSpPr/>
            <p:nvPr/>
          </p:nvSpPr>
          <p:spPr>
            <a:xfrm>
              <a:off x="6885350" y="2492325"/>
              <a:ext cx="455400" cy="1851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 w="9525" cap="flat" cmpd="sng">
              <a:solidFill>
                <a:srgbClr val="E691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800"/>
                <a:t>80TB</a:t>
              </a:r>
              <a:endParaRPr sz="800"/>
            </a:p>
          </p:txBody>
        </p:sp>
        <p:sp>
          <p:nvSpPr>
            <p:cNvPr id="82" name="Google Shape;82;p15"/>
            <p:cNvSpPr/>
            <p:nvPr/>
          </p:nvSpPr>
          <p:spPr>
            <a:xfrm>
              <a:off x="6697800" y="2677425"/>
              <a:ext cx="916800" cy="302700"/>
            </a:xfrm>
            <a:prstGeom prst="roundRect">
              <a:avLst>
                <a:gd name="adj" fmla="val 16667"/>
              </a:avLst>
            </a:prstGeom>
            <a:solidFill>
              <a:srgbClr val="00FF00"/>
            </a:solidFill>
            <a:ln w="9525" cap="flat" cmpd="sng">
              <a:solidFill>
                <a:srgbClr val="93C47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800"/>
                <a:t>2nd copy</a:t>
              </a:r>
              <a:endParaRPr sz="80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800"/>
                <a:t>data is safe</a:t>
              </a:r>
              <a:endParaRPr sz="800"/>
            </a:p>
          </p:txBody>
        </p:sp>
      </p:grpSp>
      <p:sp>
        <p:nvSpPr>
          <p:cNvPr id="83" name="Google Shape;83;p1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R3B Data flow as proposed (NVMe buffer)</a:t>
            </a:r>
            <a:endParaRPr/>
          </a:p>
        </p:txBody>
      </p:sp>
      <p:sp>
        <p:nvSpPr>
          <p:cNvPr id="84" name="Google Shape;84;p15"/>
          <p:cNvSpPr/>
          <p:nvPr/>
        </p:nvSpPr>
        <p:spPr>
          <a:xfrm>
            <a:off x="3320650" y="34526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Event builder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lxir133</a:t>
            </a:r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353925" y="26150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0B539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430125" y="26912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3D85C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87" name="Google Shape;87;p15"/>
          <p:cNvSpPr/>
          <p:nvPr/>
        </p:nvSpPr>
        <p:spPr>
          <a:xfrm>
            <a:off x="506325" y="27674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88" name="Google Shape;88;p15"/>
          <p:cNvSpPr/>
          <p:nvPr/>
        </p:nvSpPr>
        <p:spPr>
          <a:xfrm>
            <a:off x="353925" y="390920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0B539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430125" y="398540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3D85C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90" name="Google Shape;90;p15"/>
          <p:cNvSpPr/>
          <p:nvPr/>
        </p:nvSpPr>
        <p:spPr>
          <a:xfrm>
            <a:off x="506325" y="406160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91" name="Google Shape;91;p15"/>
          <p:cNvSpPr txBox="1"/>
          <p:nvPr/>
        </p:nvSpPr>
        <p:spPr>
          <a:xfrm rot="5400000">
            <a:off x="885225" y="3391113"/>
            <a:ext cx="380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latin typeface="Source Sans Pro"/>
                <a:ea typeface="Source Sans Pro"/>
                <a:cs typeface="Source Sans Pro"/>
                <a:sym typeface="Source Sans Pro"/>
              </a:rPr>
              <a:t>…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92" name="Google Shape;92;p15"/>
          <p:cNvCxnSpPr>
            <a:stCxn id="87" idx="3"/>
          </p:cNvCxnSpPr>
          <p:nvPr/>
        </p:nvCxnSpPr>
        <p:spPr>
          <a:xfrm>
            <a:off x="1797225" y="3058425"/>
            <a:ext cx="4056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cxnSp>
        <p:nvCxnSpPr>
          <p:cNvPr id="93" name="Google Shape;93;p15"/>
          <p:cNvCxnSpPr>
            <a:stCxn id="90" idx="3"/>
          </p:cNvCxnSpPr>
          <p:nvPr/>
        </p:nvCxnSpPr>
        <p:spPr>
          <a:xfrm>
            <a:off x="1797225" y="4352600"/>
            <a:ext cx="3963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94" name="Google Shape;94;p15"/>
          <p:cNvSpPr/>
          <p:nvPr/>
        </p:nvSpPr>
        <p:spPr>
          <a:xfrm rot="5400000">
            <a:off x="-39087" y="3672575"/>
            <a:ext cx="4876500" cy="380700"/>
          </a:xfrm>
          <a:prstGeom prst="roundRect">
            <a:avLst>
              <a:gd name="adj" fmla="val 16667"/>
            </a:avLst>
          </a:prstGeom>
          <a:solidFill>
            <a:srgbClr val="38761D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Ethernet</a:t>
            </a:r>
            <a:endParaRPr/>
          </a:p>
        </p:txBody>
      </p:sp>
      <p:sp>
        <p:nvSpPr>
          <p:cNvPr id="95" name="Google Shape;95;p15"/>
          <p:cNvSpPr/>
          <p:nvPr/>
        </p:nvSpPr>
        <p:spPr>
          <a:xfrm>
            <a:off x="3320650" y="42948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Time sorter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lxlanddaq01</a:t>
            </a:r>
            <a:endParaRPr/>
          </a:p>
        </p:txBody>
      </p:sp>
      <p:cxnSp>
        <p:nvCxnSpPr>
          <p:cNvPr id="96" name="Google Shape;96;p15"/>
          <p:cNvCxnSpPr/>
          <p:nvPr/>
        </p:nvCxnSpPr>
        <p:spPr>
          <a:xfrm rot="10800000">
            <a:off x="2589550" y="3743625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cxnSp>
        <p:nvCxnSpPr>
          <p:cNvPr id="97" name="Google Shape;97;p15"/>
          <p:cNvCxnSpPr/>
          <p:nvPr/>
        </p:nvCxnSpPr>
        <p:spPr>
          <a:xfrm>
            <a:off x="2589550" y="4585825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98" name="Google Shape;98;p15"/>
          <p:cNvSpPr/>
          <p:nvPr/>
        </p:nvSpPr>
        <p:spPr>
          <a:xfrm rot="5400000">
            <a:off x="2904288" y="3672575"/>
            <a:ext cx="4876500" cy="380700"/>
          </a:xfrm>
          <a:prstGeom prst="roundRect">
            <a:avLst>
              <a:gd name="adj" fmla="val 16667"/>
            </a:avLst>
          </a:prstGeom>
          <a:solidFill>
            <a:srgbClr val="A64D79"/>
          </a:solidFill>
          <a:ln w="9525" cap="flat" cmpd="sng">
            <a:solidFill>
              <a:srgbClr val="D5A6B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Infiniband</a:t>
            </a:r>
            <a:endParaRPr/>
          </a:p>
        </p:txBody>
      </p:sp>
      <p:cxnSp>
        <p:nvCxnSpPr>
          <p:cNvPr id="99" name="Google Shape;99;p15"/>
          <p:cNvCxnSpPr/>
          <p:nvPr/>
        </p:nvCxnSpPr>
        <p:spPr>
          <a:xfrm>
            <a:off x="4611550" y="4585825"/>
            <a:ext cx="5598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00" name="Google Shape;100;p15"/>
          <p:cNvSpPr/>
          <p:nvPr/>
        </p:nvSpPr>
        <p:spPr>
          <a:xfrm>
            <a:off x="6092700" y="36056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NVMe storage</a:t>
            </a:r>
            <a:endParaRPr/>
          </a:p>
        </p:txBody>
      </p:sp>
      <p:cxnSp>
        <p:nvCxnSpPr>
          <p:cNvPr id="101" name="Google Shape;101;p15"/>
          <p:cNvCxnSpPr/>
          <p:nvPr/>
        </p:nvCxnSpPr>
        <p:spPr>
          <a:xfrm>
            <a:off x="5532900" y="3896625"/>
            <a:ext cx="5598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02" name="Google Shape;102;p15"/>
          <p:cNvSpPr/>
          <p:nvPr/>
        </p:nvSpPr>
        <p:spPr>
          <a:xfrm>
            <a:off x="8052100" y="5175675"/>
            <a:ext cx="731100" cy="447600"/>
          </a:xfrm>
          <a:prstGeom prst="can">
            <a:avLst>
              <a:gd name="adj" fmla="val 25000"/>
            </a:avLst>
          </a:prstGeom>
          <a:solidFill>
            <a:srgbClr val="F6B26B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Lustre</a:t>
            </a:r>
            <a:endParaRPr/>
          </a:p>
        </p:txBody>
      </p:sp>
      <p:cxnSp>
        <p:nvCxnSpPr>
          <p:cNvPr id="103" name="Google Shape;103;p15"/>
          <p:cNvCxnSpPr>
            <a:endCxn id="102" idx="2"/>
          </p:cNvCxnSpPr>
          <p:nvPr/>
        </p:nvCxnSpPr>
        <p:spPr>
          <a:xfrm>
            <a:off x="5533000" y="5399475"/>
            <a:ext cx="25191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04" name="Google Shape;104;p15"/>
          <p:cNvSpPr/>
          <p:nvPr/>
        </p:nvSpPr>
        <p:spPr>
          <a:xfrm rot="1347644">
            <a:off x="1846136" y="3273419"/>
            <a:ext cx="1171574" cy="23120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DAQ</a:t>
            </a:r>
            <a:endParaRPr sz="1000"/>
          </a:p>
        </p:txBody>
      </p:sp>
      <p:sp>
        <p:nvSpPr>
          <p:cNvPr id="105" name="Google Shape;105;p15"/>
          <p:cNvSpPr/>
          <p:nvPr/>
        </p:nvSpPr>
        <p:spPr>
          <a:xfrm rot="-1042344">
            <a:off x="1896979" y="3920458"/>
            <a:ext cx="1171541" cy="23133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de" sz="1000">
                <a:solidFill>
                  <a:schemeClr val="dk2"/>
                </a:solidFill>
              </a:rPr>
              <a:t>DAQ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875475" y="4692175"/>
            <a:ext cx="916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1-100 MByte/s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(until 2022)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7" name="Google Shape;107;p15"/>
          <p:cNvSpPr txBox="1"/>
          <p:nvPr/>
        </p:nvSpPr>
        <p:spPr>
          <a:xfrm>
            <a:off x="3641676" y="4876825"/>
            <a:ext cx="951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&lt; 100 MByte/s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(until 2022)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8" name="Google Shape;108;p15"/>
          <p:cNvSpPr/>
          <p:nvPr/>
        </p:nvSpPr>
        <p:spPr>
          <a:xfrm rot="5398125">
            <a:off x="4181209" y="4002475"/>
            <a:ext cx="549900" cy="231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de" sz="1000">
                <a:solidFill>
                  <a:schemeClr val="dk2"/>
                </a:solidFill>
              </a:rPr>
              <a:t>DAQ</a:t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 rot="-1281275">
            <a:off x="4643174" y="4160808"/>
            <a:ext cx="1171532" cy="23119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de" sz="1000">
                <a:solidFill>
                  <a:schemeClr val="dk2"/>
                </a:solidFill>
              </a:rPr>
              <a:t>DAQ / rsync</a:t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 rot="3084092">
            <a:off x="7301236" y="4728840"/>
            <a:ext cx="831438" cy="23140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de" sz="1000">
                <a:solidFill>
                  <a:schemeClr val="dk2"/>
                </a:solidFill>
              </a:rPr>
              <a:t>N * rsync</a:t>
            </a:r>
            <a:endParaRPr/>
          </a:p>
        </p:txBody>
      </p:sp>
      <p:sp>
        <p:nvSpPr>
          <p:cNvPr id="111" name="Google Shape;111;p15"/>
          <p:cNvSpPr/>
          <p:nvPr/>
        </p:nvSpPr>
        <p:spPr>
          <a:xfrm>
            <a:off x="3186475" y="4828200"/>
            <a:ext cx="455400" cy="1851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 w="9525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10TB</a:t>
            </a:r>
            <a:endParaRPr sz="800"/>
          </a:p>
        </p:txBody>
      </p:sp>
      <p:sp>
        <p:nvSpPr>
          <p:cNvPr id="112" name="Google Shape;112;p15"/>
          <p:cNvSpPr/>
          <p:nvPr/>
        </p:nvSpPr>
        <p:spPr>
          <a:xfrm>
            <a:off x="6987950" y="4111425"/>
            <a:ext cx="526800" cy="1851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 w="9525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&gt;10TB</a:t>
            </a:r>
            <a:endParaRPr sz="800"/>
          </a:p>
        </p:txBody>
      </p:sp>
      <p:sp>
        <p:nvSpPr>
          <p:cNvPr id="113" name="Google Shape;113;p15"/>
          <p:cNvSpPr txBox="1"/>
          <p:nvPr/>
        </p:nvSpPr>
        <p:spPr>
          <a:xfrm>
            <a:off x="7191275" y="3657325"/>
            <a:ext cx="951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&gt; 1 GByte/s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possible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4" name="Google Shape;114;p15"/>
          <p:cNvSpPr/>
          <p:nvPr/>
        </p:nvSpPr>
        <p:spPr>
          <a:xfrm>
            <a:off x="3062950" y="5805600"/>
            <a:ext cx="1806300" cy="6420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 w="9525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Time sorter / flash storage should be same hardware</a:t>
            </a:r>
            <a:endParaRPr/>
          </a:p>
        </p:txBody>
      </p:sp>
      <p:sp>
        <p:nvSpPr>
          <p:cNvPr id="115" name="Google Shape;115;p15"/>
          <p:cNvSpPr/>
          <p:nvPr/>
        </p:nvSpPr>
        <p:spPr>
          <a:xfrm>
            <a:off x="6334200" y="5468775"/>
            <a:ext cx="1049400" cy="8829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5000">
                <a:solidFill>
                  <a:schemeClr val="dk2"/>
                </a:solidFill>
              </a:rPr>
              <a:t>🖭</a:t>
            </a:r>
            <a:endParaRPr/>
          </a:p>
        </p:txBody>
      </p:sp>
      <p:cxnSp>
        <p:nvCxnSpPr>
          <p:cNvPr id="116" name="Google Shape;116;p15"/>
          <p:cNvCxnSpPr/>
          <p:nvPr/>
        </p:nvCxnSpPr>
        <p:spPr>
          <a:xfrm>
            <a:off x="5533100" y="5910225"/>
            <a:ext cx="8013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17" name="Google Shape;117;p15"/>
          <p:cNvSpPr txBox="1"/>
          <p:nvPr/>
        </p:nvSpPr>
        <p:spPr>
          <a:xfrm>
            <a:off x="6432600" y="6351675"/>
            <a:ext cx="951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TSM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8" name="Google Shape;118;p15"/>
          <p:cNvSpPr/>
          <p:nvPr/>
        </p:nvSpPr>
        <p:spPr>
          <a:xfrm rot="5398239">
            <a:off x="6152401" y="4726406"/>
            <a:ext cx="1171500" cy="23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chemeClr val="dk2"/>
                </a:solidFill>
              </a:rPr>
              <a:t>LTSM</a:t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 rot="-3047087">
            <a:off x="6539388" y="3135091"/>
            <a:ext cx="831336" cy="23132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de" sz="1000">
                <a:solidFill>
                  <a:schemeClr val="dk2"/>
                </a:solidFill>
              </a:rPr>
              <a:t>rsync</a:t>
            </a:r>
            <a:endParaRPr/>
          </a:p>
        </p:txBody>
      </p:sp>
      <p:sp>
        <p:nvSpPr>
          <p:cNvPr id="120" name="Google Shape;120;p15"/>
          <p:cNvSpPr/>
          <p:nvPr/>
        </p:nvSpPr>
        <p:spPr>
          <a:xfrm rot="-5401562">
            <a:off x="5826452" y="2722419"/>
            <a:ext cx="1320600" cy="231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de" sz="1000">
                <a:solidFill>
                  <a:schemeClr val="dk2"/>
                </a:solidFill>
              </a:rPr>
              <a:t>nfs</a:t>
            </a:r>
            <a:endParaRPr/>
          </a:p>
        </p:txBody>
      </p:sp>
      <p:sp>
        <p:nvSpPr>
          <p:cNvPr id="121" name="Google Shape;121;p15"/>
          <p:cNvSpPr/>
          <p:nvPr/>
        </p:nvSpPr>
        <p:spPr>
          <a:xfrm>
            <a:off x="7514750" y="4131913"/>
            <a:ext cx="648000" cy="3027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1st</a:t>
            </a:r>
            <a:endParaRPr sz="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copy</a:t>
            </a:r>
            <a:endParaRPr sz="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R3B Data flow as proposed (NVMe buffer)</a:t>
            </a:r>
            <a:endParaRPr/>
          </a:p>
        </p:txBody>
      </p:sp>
      <p:sp>
        <p:nvSpPr>
          <p:cNvPr id="127" name="Google Shape;127;p16"/>
          <p:cNvSpPr/>
          <p:nvPr/>
        </p:nvSpPr>
        <p:spPr>
          <a:xfrm>
            <a:off x="3320650" y="34526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Event builder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lxir133</a:t>
            </a:r>
            <a:endParaRPr/>
          </a:p>
        </p:txBody>
      </p:sp>
      <p:sp>
        <p:nvSpPr>
          <p:cNvPr id="128" name="Google Shape;128;p16"/>
          <p:cNvSpPr/>
          <p:nvPr/>
        </p:nvSpPr>
        <p:spPr>
          <a:xfrm>
            <a:off x="353925" y="26150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0B539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29" name="Google Shape;129;p16"/>
          <p:cNvSpPr/>
          <p:nvPr/>
        </p:nvSpPr>
        <p:spPr>
          <a:xfrm>
            <a:off x="430125" y="26912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3D85C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0" name="Google Shape;130;p16"/>
          <p:cNvSpPr/>
          <p:nvPr/>
        </p:nvSpPr>
        <p:spPr>
          <a:xfrm>
            <a:off x="506325" y="27674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1" name="Google Shape;131;p16"/>
          <p:cNvSpPr/>
          <p:nvPr/>
        </p:nvSpPr>
        <p:spPr>
          <a:xfrm>
            <a:off x="353925" y="390920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0B539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2" name="Google Shape;132;p16"/>
          <p:cNvSpPr/>
          <p:nvPr/>
        </p:nvSpPr>
        <p:spPr>
          <a:xfrm>
            <a:off x="430125" y="398540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3D85C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3" name="Google Shape;133;p16"/>
          <p:cNvSpPr/>
          <p:nvPr/>
        </p:nvSpPr>
        <p:spPr>
          <a:xfrm>
            <a:off x="506325" y="406160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4" name="Google Shape;134;p16"/>
          <p:cNvSpPr txBox="1"/>
          <p:nvPr/>
        </p:nvSpPr>
        <p:spPr>
          <a:xfrm rot="5400000">
            <a:off x="885225" y="3391113"/>
            <a:ext cx="380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latin typeface="Source Sans Pro"/>
                <a:ea typeface="Source Sans Pro"/>
                <a:cs typeface="Source Sans Pro"/>
                <a:sym typeface="Source Sans Pro"/>
              </a:rPr>
              <a:t>…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35" name="Google Shape;135;p16"/>
          <p:cNvCxnSpPr>
            <a:stCxn id="130" idx="3"/>
          </p:cNvCxnSpPr>
          <p:nvPr/>
        </p:nvCxnSpPr>
        <p:spPr>
          <a:xfrm>
            <a:off x="1797225" y="3058425"/>
            <a:ext cx="4056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cxnSp>
        <p:nvCxnSpPr>
          <p:cNvPr id="136" name="Google Shape;136;p16"/>
          <p:cNvCxnSpPr>
            <a:stCxn id="133" idx="3"/>
          </p:cNvCxnSpPr>
          <p:nvPr/>
        </p:nvCxnSpPr>
        <p:spPr>
          <a:xfrm>
            <a:off x="1797225" y="4352600"/>
            <a:ext cx="3963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37" name="Google Shape;137;p16"/>
          <p:cNvSpPr/>
          <p:nvPr/>
        </p:nvSpPr>
        <p:spPr>
          <a:xfrm rot="5400000">
            <a:off x="-39087" y="3672575"/>
            <a:ext cx="4876500" cy="380700"/>
          </a:xfrm>
          <a:prstGeom prst="roundRect">
            <a:avLst>
              <a:gd name="adj" fmla="val 16667"/>
            </a:avLst>
          </a:prstGeom>
          <a:solidFill>
            <a:srgbClr val="38761D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Ethernet</a:t>
            </a:r>
            <a:endParaRPr/>
          </a:p>
        </p:txBody>
      </p:sp>
      <p:sp>
        <p:nvSpPr>
          <p:cNvPr id="138" name="Google Shape;138;p16"/>
          <p:cNvSpPr/>
          <p:nvPr/>
        </p:nvSpPr>
        <p:spPr>
          <a:xfrm>
            <a:off x="3320650" y="42948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Time sorter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with NVMe</a:t>
            </a:r>
            <a:endParaRPr/>
          </a:p>
        </p:txBody>
      </p:sp>
      <p:cxnSp>
        <p:nvCxnSpPr>
          <p:cNvPr id="139" name="Google Shape;139;p16"/>
          <p:cNvCxnSpPr/>
          <p:nvPr/>
        </p:nvCxnSpPr>
        <p:spPr>
          <a:xfrm rot="10800000">
            <a:off x="2589550" y="3743625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cxnSp>
        <p:nvCxnSpPr>
          <p:cNvPr id="140" name="Google Shape;140;p16"/>
          <p:cNvCxnSpPr/>
          <p:nvPr/>
        </p:nvCxnSpPr>
        <p:spPr>
          <a:xfrm>
            <a:off x="2589550" y="4585825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41" name="Google Shape;141;p16"/>
          <p:cNvSpPr/>
          <p:nvPr/>
        </p:nvSpPr>
        <p:spPr>
          <a:xfrm rot="5400000">
            <a:off x="2904288" y="3672575"/>
            <a:ext cx="4876500" cy="380700"/>
          </a:xfrm>
          <a:prstGeom prst="roundRect">
            <a:avLst>
              <a:gd name="adj" fmla="val 16667"/>
            </a:avLst>
          </a:prstGeom>
          <a:solidFill>
            <a:srgbClr val="A64D79"/>
          </a:solidFill>
          <a:ln w="9525" cap="flat" cmpd="sng">
            <a:solidFill>
              <a:srgbClr val="D5A6B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Infiniband</a:t>
            </a:r>
            <a:endParaRPr/>
          </a:p>
        </p:txBody>
      </p:sp>
      <p:cxnSp>
        <p:nvCxnSpPr>
          <p:cNvPr id="142" name="Google Shape;142;p16"/>
          <p:cNvCxnSpPr/>
          <p:nvPr/>
        </p:nvCxnSpPr>
        <p:spPr>
          <a:xfrm>
            <a:off x="4611550" y="4585825"/>
            <a:ext cx="5598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43" name="Google Shape;143;p16"/>
          <p:cNvSpPr/>
          <p:nvPr/>
        </p:nvSpPr>
        <p:spPr>
          <a:xfrm>
            <a:off x="8052100" y="5175675"/>
            <a:ext cx="731100" cy="447600"/>
          </a:xfrm>
          <a:prstGeom prst="can">
            <a:avLst>
              <a:gd name="adj" fmla="val 25000"/>
            </a:avLst>
          </a:prstGeom>
          <a:solidFill>
            <a:srgbClr val="F6B26B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Lustre</a:t>
            </a:r>
            <a:endParaRPr/>
          </a:p>
        </p:txBody>
      </p:sp>
      <p:cxnSp>
        <p:nvCxnSpPr>
          <p:cNvPr id="144" name="Google Shape;144;p16"/>
          <p:cNvCxnSpPr>
            <a:endCxn id="143" idx="2"/>
          </p:cNvCxnSpPr>
          <p:nvPr/>
        </p:nvCxnSpPr>
        <p:spPr>
          <a:xfrm>
            <a:off x="5533000" y="5399475"/>
            <a:ext cx="25191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45" name="Google Shape;145;p16"/>
          <p:cNvSpPr/>
          <p:nvPr/>
        </p:nvSpPr>
        <p:spPr>
          <a:xfrm rot="1347644">
            <a:off x="1846136" y="3273419"/>
            <a:ext cx="1171574" cy="23120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DAQ</a:t>
            </a:r>
            <a:endParaRPr sz="1000"/>
          </a:p>
        </p:txBody>
      </p:sp>
      <p:sp>
        <p:nvSpPr>
          <p:cNvPr id="146" name="Google Shape;146;p16"/>
          <p:cNvSpPr/>
          <p:nvPr/>
        </p:nvSpPr>
        <p:spPr>
          <a:xfrm rot="-1042344">
            <a:off x="1896979" y="3920458"/>
            <a:ext cx="1171541" cy="23133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chemeClr val="dk2"/>
                </a:solidFill>
              </a:rPr>
              <a:t>DAQ</a:t>
            </a:r>
            <a:endParaRPr/>
          </a:p>
        </p:txBody>
      </p:sp>
      <p:sp>
        <p:nvSpPr>
          <p:cNvPr id="147" name="Google Shape;147;p16"/>
          <p:cNvSpPr txBox="1"/>
          <p:nvPr/>
        </p:nvSpPr>
        <p:spPr>
          <a:xfrm>
            <a:off x="875475" y="4692175"/>
            <a:ext cx="916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1-100 MByte/s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(until 2022)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8" name="Google Shape;148;p16"/>
          <p:cNvSpPr txBox="1"/>
          <p:nvPr/>
        </p:nvSpPr>
        <p:spPr>
          <a:xfrm>
            <a:off x="3641676" y="4876825"/>
            <a:ext cx="951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&lt; 100 MByte/s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(until 2022)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9" name="Google Shape;149;p16"/>
          <p:cNvSpPr/>
          <p:nvPr/>
        </p:nvSpPr>
        <p:spPr>
          <a:xfrm rot="5398125">
            <a:off x="4181209" y="4002475"/>
            <a:ext cx="549900" cy="231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>
                <a:solidFill>
                  <a:schemeClr val="dk2"/>
                </a:solidFill>
              </a:rPr>
              <a:t>DAQ</a:t>
            </a:r>
            <a:endParaRPr dirty="0"/>
          </a:p>
        </p:txBody>
      </p:sp>
      <p:sp>
        <p:nvSpPr>
          <p:cNvPr id="150" name="Google Shape;150;p16"/>
          <p:cNvSpPr/>
          <p:nvPr/>
        </p:nvSpPr>
        <p:spPr>
          <a:xfrm rot="-2208215">
            <a:off x="4450559" y="3528748"/>
            <a:ext cx="2539922" cy="231301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chemeClr val="dk2"/>
                </a:solidFill>
              </a:rPr>
              <a:t>rsync</a:t>
            </a:r>
            <a:endParaRPr/>
          </a:p>
        </p:txBody>
      </p:sp>
      <p:sp>
        <p:nvSpPr>
          <p:cNvPr id="151" name="Google Shape;151;p16"/>
          <p:cNvSpPr/>
          <p:nvPr/>
        </p:nvSpPr>
        <p:spPr>
          <a:xfrm rot="474599">
            <a:off x="4721468" y="5168601"/>
            <a:ext cx="2175600" cy="23139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chemeClr val="dk2"/>
                </a:solidFill>
              </a:rPr>
              <a:t>N * rsync</a:t>
            </a:r>
            <a:endParaRPr/>
          </a:p>
        </p:txBody>
      </p:sp>
      <p:sp>
        <p:nvSpPr>
          <p:cNvPr id="152" name="Google Shape;152;p16"/>
          <p:cNvSpPr/>
          <p:nvPr/>
        </p:nvSpPr>
        <p:spPr>
          <a:xfrm>
            <a:off x="3152275" y="4828200"/>
            <a:ext cx="526800" cy="1851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 w="9525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&gt;10TB</a:t>
            </a:r>
            <a:endParaRPr sz="800"/>
          </a:p>
        </p:txBody>
      </p:sp>
      <p:sp>
        <p:nvSpPr>
          <p:cNvPr id="153" name="Google Shape;153;p16"/>
          <p:cNvSpPr txBox="1"/>
          <p:nvPr/>
        </p:nvSpPr>
        <p:spPr>
          <a:xfrm>
            <a:off x="3620950" y="5268125"/>
            <a:ext cx="951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&gt; 1 GByte/s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possible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4" name="Google Shape;154;p16"/>
          <p:cNvSpPr/>
          <p:nvPr/>
        </p:nvSpPr>
        <p:spPr>
          <a:xfrm>
            <a:off x="3090175" y="5013300"/>
            <a:ext cx="648000" cy="3027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1st</a:t>
            </a:r>
            <a:endParaRPr sz="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copy</a:t>
            </a:r>
            <a:endParaRPr sz="800"/>
          </a:p>
        </p:txBody>
      </p:sp>
      <p:grpSp>
        <p:nvGrpSpPr>
          <p:cNvPr id="155" name="Google Shape;155;p16"/>
          <p:cNvGrpSpPr/>
          <p:nvPr/>
        </p:nvGrpSpPr>
        <p:grpSpPr>
          <a:xfrm>
            <a:off x="5533000" y="3956975"/>
            <a:ext cx="1850500" cy="1206000"/>
            <a:chOff x="5533000" y="3956975"/>
            <a:chExt cx="1850500" cy="1206000"/>
          </a:xfrm>
        </p:grpSpPr>
        <p:sp>
          <p:nvSpPr>
            <p:cNvPr id="156" name="Google Shape;156;p16"/>
            <p:cNvSpPr/>
            <p:nvPr/>
          </p:nvSpPr>
          <p:spPr>
            <a:xfrm>
              <a:off x="6334100" y="3956975"/>
              <a:ext cx="1049400" cy="882900"/>
            </a:xfrm>
            <a:prstGeom prst="roundRect">
              <a:avLst>
                <a:gd name="adj" fmla="val 16667"/>
              </a:avLst>
            </a:prstGeom>
            <a:solidFill>
              <a:srgbClr val="F9CB9C"/>
            </a:solidFill>
            <a:ln w="9525" cap="flat" cmpd="sng">
              <a:solidFill>
                <a:srgbClr val="F6B26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00"/>
                <a:buFont typeface="Arial"/>
                <a:buNone/>
              </a:pPr>
              <a:r>
                <a:rPr lang="de" sz="5000">
                  <a:solidFill>
                    <a:schemeClr val="dk2"/>
                  </a:solidFill>
                </a:rPr>
                <a:t>🖭</a:t>
              </a:r>
              <a:endParaRPr/>
            </a:p>
          </p:txBody>
        </p:sp>
        <p:cxnSp>
          <p:nvCxnSpPr>
            <p:cNvPr id="157" name="Google Shape;157;p16"/>
            <p:cNvCxnSpPr/>
            <p:nvPr/>
          </p:nvCxnSpPr>
          <p:spPr>
            <a:xfrm>
              <a:off x="5533000" y="4398425"/>
              <a:ext cx="801300" cy="0"/>
            </a:xfrm>
            <a:prstGeom prst="straightConnector1">
              <a:avLst/>
            </a:prstGeom>
            <a:noFill/>
            <a:ln w="38100" cap="flat" cmpd="sng">
              <a:solidFill>
                <a:srgbClr val="A64D79"/>
              </a:solidFill>
              <a:prstDash val="solid"/>
              <a:round/>
              <a:headEnd type="diamond" w="med" len="med"/>
              <a:tailEnd type="diamond" w="med" len="med"/>
            </a:ln>
          </p:spPr>
        </p:cxnSp>
        <p:sp>
          <p:nvSpPr>
            <p:cNvPr id="158" name="Google Shape;158;p16"/>
            <p:cNvSpPr txBox="1"/>
            <p:nvPr/>
          </p:nvSpPr>
          <p:spPr>
            <a:xfrm>
              <a:off x="6432500" y="4839875"/>
              <a:ext cx="951000" cy="32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900">
                  <a:latin typeface="Source Sans Pro"/>
                  <a:ea typeface="Source Sans Pro"/>
                  <a:cs typeface="Source Sans Pro"/>
                  <a:sym typeface="Source Sans Pro"/>
                </a:rPr>
                <a:t>TSM</a:t>
              </a:r>
              <a:endParaRPr sz="900"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</p:grpSp>
      <p:sp>
        <p:nvSpPr>
          <p:cNvPr id="159" name="Google Shape;159;p16"/>
          <p:cNvSpPr/>
          <p:nvPr/>
        </p:nvSpPr>
        <p:spPr>
          <a:xfrm rot="-1432">
            <a:off x="4811250" y="4674060"/>
            <a:ext cx="1440000" cy="23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chemeClr val="dk2"/>
                </a:solidFill>
              </a:rPr>
              <a:t>LTSM</a:t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 rot="-3034104">
            <a:off x="4181410" y="3175995"/>
            <a:ext cx="2483482" cy="23100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chemeClr val="dk2"/>
                </a:solidFill>
              </a:rPr>
              <a:t>nfs</a:t>
            </a:r>
            <a:endParaRPr/>
          </a:p>
        </p:txBody>
      </p:sp>
      <p:grpSp>
        <p:nvGrpSpPr>
          <p:cNvPr id="161" name="Google Shape;161;p16"/>
          <p:cNvGrpSpPr/>
          <p:nvPr/>
        </p:nvGrpSpPr>
        <p:grpSpPr>
          <a:xfrm>
            <a:off x="5532900" y="1469650"/>
            <a:ext cx="2689500" cy="1358075"/>
            <a:chOff x="5532900" y="1622050"/>
            <a:chExt cx="2689500" cy="1358075"/>
          </a:xfrm>
        </p:grpSpPr>
        <p:sp>
          <p:nvSpPr>
            <p:cNvPr id="162" name="Google Shape;162;p16"/>
            <p:cNvSpPr/>
            <p:nvPr/>
          </p:nvSpPr>
          <p:spPr>
            <a:xfrm>
              <a:off x="6092700" y="1622050"/>
              <a:ext cx="1290900" cy="5820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/>
                <a:t>Analysis</a:t>
              </a:r>
              <a:endParaRPr/>
            </a:p>
          </p:txBody>
        </p:sp>
        <p:cxnSp>
          <p:nvCxnSpPr>
            <p:cNvPr id="163" name="Google Shape;163;p16"/>
            <p:cNvCxnSpPr/>
            <p:nvPr/>
          </p:nvCxnSpPr>
          <p:spPr>
            <a:xfrm>
              <a:off x="5532900" y="1913050"/>
              <a:ext cx="559800" cy="0"/>
            </a:xfrm>
            <a:prstGeom prst="straightConnector1">
              <a:avLst/>
            </a:prstGeom>
            <a:noFill/>
            <a:ln w="38100" cap="flat" cmpd="sng">
              <a:solidFill>
                <a:srgbClr val="A64D79"/>
              </a:solidFill>
              <a:prstDash val="solid"/>
              <a:round/>
              <a:headEnd type="diamond" w="med" len="med"/>
              <a:tailEnd type="diamond" w="med" len="med"/>
            </a:ln>
          </p:spPr>
        </p:cxnSp>
        <p:sp>
          <p:nvSpPr>
            <p:cNvPr id="164" name="Google Shape;164;p16"/>
            <p:cNvSpPr/>
            <p:nvPr/>
          </p:nvSpPr>
          <p:spPr>
            <a:xfrm>
              <a:off x="7383600" y="1901350"/>
              <a:ext cx="838800" cy="302700"/>
            </a:xfrm>
            <a:prstGeom prst="roundRect">
              <a:avLst>
                <a:gd name="adj" fmla="val 16667"/>
              </a:avLst>
            </a:prstGeom>
            <a:solidFill>
              <a:srgbClr val="00FF00"/>
            </a:solidFill>
            <a:ln w="9525" cap="flat" cmpd="sng">
              <a:solidFill>
                <a:srgbClr val="93C47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800"/>
                <a:t>Nearline data immediately</a:t>
              </a:r>
              <a:endParaRPr sz="800"/>
            </a:p>
          </p:txBody>
        </p:sp>
        <p:sp>
          <p:nvSpPr>
            <p:cNvPr id="165" name="Google Shape;165;p16"/>
            <p:cNvSpPr/>
            <p:nvPr/>
          </p:nvSpPr>
          <p:spPr>
            <a:xfrm>
              <a:off x="6756700" y="2127675"/>
              <a:ext cx="731100" cy="447600"/>
            </a:xfrm>
            <a:prstGeom prst="can">
              <a:avLst>
                <a:gd name="adj" fmla="val 25000"/>
              </a:avLst>
            </a:prstGeom>
            <a:solidFill>
              <a:srgbClr val="93C47D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/>
                <a:t>HDD</a:t>
              </a:r>
              <a:endParaRPr/>
            </a:p>
          </p:txBody>
        </p:sp>
        <p:sp>
          <p:nvSpPr>
            <p:cNvPr id="166" name="Google Shape;166;p16"/>
            <p:cNvSpPr/>
            <p:nvPr/>
          </p:nvSpPr>
          <p:spPr>
            <a:xfrm>
              <a:off x="6885350" y="2492325"/>
              <a:ext cx="455400" cy="1851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 w="9525" cap="flat" cmpd="sng">
              <a:solidFill>
                <a:srgbClr val="E691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800"/>
                <a:t>80TB</a:t>
              </a:r>
              <a:endParaRPr sz="800"/>
            </a:p>
          </p:txBody>
        </p:sp>
        <p:sp>
          <p:nvSpPr>
            <p:cNvPr id="167" name="Google Shape;167;p16"/>
            <p:cNvSpPr/>
            <p:nvPr/>
          </p:nvSpPr>
          <p:spPr>
            <a:xfrm>
              <a:off x="6697800" y="2677425"/>
              <a:ext cx="916800" cy="302700"/>
            </a:xfrm>
            <a:prstGeom prst="roundRect">
              <a:avLst>
                <a:gd name="adj" fmla="val 16667"/>
              </a:avLst>
            </a:prstGeom>
            <a:solidFill>
              <a:srgbClr val="00FF00"/>
            </a:solidFill>
            <a:ln w="9525" cap="flat" cmpd="sng">
              <a:solidFill>
                <a:srgbClr val="93C47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800"/>
                <a:t>2nd copy</a:t>
              </a:r>
              <a:endParaRPr sz="80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800"/>
                <a:t>data is safe</a:t>
              </a:r>
              <a:endParaRPr sz="80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700" y="593367"/>
            <a:ext cx="8832300" cy="831300"/>
          </a:xfrm>
        </p:spPr>
        <p:txBody>
          <a:bodyPr>
            <a:normAutofit fontScale="90000"/>
          </a:bodyPr>
          <a:lstStyle/>
          <a:p>
            <a:r>
              <a:rPr lang="de-DE" dirty="0" err="1" smtClean="0"/>
              <a:t>Available</a:t>
            </a:r>
            <a:r>
              <a:rPr lang="de-DE" dirty="0" smtClean="0"/>
              <a:t> System </a:t>
            </a:r>
            <a:r>
              <a:rPr lang="de-DE" dirty="0" err="1" smtClean="0"/>
              <a:t>solutions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sz="2000" dirty="0" smtClean="0"/>
              <a:t>(20221017 Thorsten Kollegger, Muhammad Al-Turany, </a:t>
            </a:r>
            <a:r>
              <a:rPr lang="de-DE" sz="2000" dirty="0" err="1" smtClean="0"/>
              <a:t>Bastiiii</a:t>
            </a:r>
            <a:r>
              <a:rPr lang="de-DE" sz="2000" dirty="0" smtClean="0"/>
              <a:t>, Stephane, Haik) </a:t>
            </a:r>
            <a:endParaRPr lang="de-DE" sz="20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lxi(r)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machines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Rackmount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server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with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interactive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login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(and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local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storage /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local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br>
              <a:rPr lang="de-DE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/u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available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dirty="0" err="1" smtClean="0">
                <a:solidFill>
                  <a:srgbClr val="C00000"/>
                </a:solidFill>
              </a:rPr>
              <a:t>no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err="1" smtClean="0">
                <a:solidFill>
                  <a:srgbClr val="C00000"/>
                </a:solidFill>
              </a:rPr>
              <a:t>lustre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mounts</a:t>
            </a: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DAQ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controls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screen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lvl="1"/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Event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builders</a:t>
            </a: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ime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sorter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with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rgbClr val="C00000"/>
                </a:solidFill>
              </a:rPr>
              <a:t>disk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err="1" smtClean="0">
                <a:solidFill>
                  <a:srgbClr val="C00000"/>
                </a:solidFill>
              </a:rPr>
              <a:t>bandwidth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err="1" smtClean="0">
                <a:solidFill>
                  <a:srgbClr val="C00000"/>
                </a:solidFill>
              </a:rPr>
              <a:t>limitations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lvl="1"/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provide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nearline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storage</a:t>
            </a:r>
          </a:p>
          <a:p>
            <a:pPr lvl="1"/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interactive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online &amp;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nearline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-analysis</a:t>
            </a:r>
          </a:p>
          <a:p>
            <a:pPr lvl="1"/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interactive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offline (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with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local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copy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of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data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analysis</a:t>
            </a: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lxb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machines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Rackmount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batchfarm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nodes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only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access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via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queue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system</a:t>
            </a:r>
            <a:br>
              <a:rPr lang="de-DE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dirty="0" smtClean="0">
                <a:solidFill>
                  <a:srgbClr val="C00000"/>
                </a:solidFill>
              </a:rPr>
              <a:t>/u not </a:t>
            </a:r>
            <a:r>
              <a:rPr lang="de-DE" dirty="0" err="1" smtClean="0">
                <a:solidFill>
                  <a:srgbClr val="C00000"/>
                </a:solidFill>
              </a:rPr>
              <a:t>available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direct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generic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fast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luster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mounts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load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balancing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slices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can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be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reserverd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assure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priority</a:t>
            </a: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non-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interactive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offline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analysis</a:t>
            </a: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NFS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considered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harmful</a:t>
            </a: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luster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cross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mounts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have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safety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issues</a:t>
            </a:r>
          </a:p>
          <a:p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backup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from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luster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can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be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done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backup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form /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local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be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found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out</a:t>
            </a:r>
          </a:p>
          <a:p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78805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r Verbinder 9"/>
          <p:cNvCxnSpPr/>
          <p:nvPr/>
        </p:nvCxnSpPr>
        <p:spPr>
          <a:xfrm>
            <a:off x="4891450" y="1169025"/>
            <a:ext cx="5888" cy="5697845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Google Shape;150;p16"/>
          <p:cNvSpPr/>
          <p:nvPr/>
        </p:nvSpPr>
        <p:spPr>
          <a:xfrm rot="13429782">
            <a:off x="4235140" y="3898729"/>
            <a:ext cx="3368159" cy="25089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 smtClean="0">
                <a:solidFill>
                  <a:schemeClr val="dk2"/>
                </a:solidFill>
              </a:rPr>
              <a:t>rsync              </a:t>
            </a:r>
            <a:endParaRPr dirty="0"/>
          </a:p>
        </p:txBody>
      </p:sp>
      <p:sp>
        <p:nvSpPr>
          <p:cNvPr id="126" name="Google Shape;126;p16"/>
          <p:cNvSpPr txBox="1">
            <a:spLocks noGrp="1"/>
          </p:cNvSpPr>
          <p:nvPr>
            <p:ph type="title"/>
          </p:nvPr>
        </p:nvSpPr>
        <p:spPr>
          <a:xfrm>
            <a:off x="311700" y="145692"/>
            <a:ext cx="88323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R3B Data flow as proposed (NVMe buffer</a:t>
            </a:r>
            <a:r>
              <a:rPr lang="de" dirty="0" smtClean="0"/>
              <a:t>) </a:t>
            </a:r>
            <a:r>
              <a:rPr lang="de" dirty="0" smtClean="0">
                <a:solidFill>
                  <a:srgbClr val="0070C0"/>
                </a:solidFill>
              </a:rPr>
              <a:t>- ONLINE</a:t>
            </a:r>
            <a:r>
              <a:rPr lang="de" dirty="0" smtClean="0"/>
              <a:t/>
            </a:r>
            <a:br>
              <a:rPr lang="de" dirty="0" smtClean="0"/>
            </a:br>
            <a:r>
              <a:rPr lang="de" dirty="0" smtClean="0"/>
              <a:t>interactive and batch farm processing        </a:t>
            </a:r>
            <a:r>
              <a:rPr lang="de" dirty="0" smtClean="0">
                <a:solidFill>
                  <a:srgbClr val="FFC000"/>
                </a:solidFill>
              </a:rPr>
              <a:t>- OFFLINE</a:t>
            </a:r>
            <a:endParaRPr dirty="0">
              <a:solidFill>
                <a:srgbClr val="FFC000"/>
              </a:solidFill>
            </a:endParaRPr>
          </a:p>
        </p:txBody>
      </p:sp>
      <p:sp>
        <p:nvSpPr>
          <p:cNvPr id="127" name="Google Shape;127;p16"/>
          <p:cNvSpPr/>
          <p:nvPr/>
        </p:nvSpPr>
        <p:spPr>
          <a:xfrm>
            <a:off x="3320650" y="34526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Event builder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 smtClean="0"/>
              <a:t>lxir</a:t>
            </a:r>
            <a:endParaRPr dirty="0"/>
          </a:p>
        </p:txBody>
      </p:sp>
      <p:sp>
        <p:nvSpPr>
          <p:cNvPr id="128" name="Google Shape;128;p16"/>
          <p:cNvSpPr/>
          <p:nvPr/>
        </p:nvSpPr>
        <p:spPr>
          <a:xfrm>
            <a:off x="353925" y="26150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0B539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29" name="Google Shape;129;p16"/>
          <p:cNvSpPr/>
          <p:nvPr/>
        </p:nvSpPr>
        <p:spPr>
          <a:xfrm>
            <a:off x="430125" y="26912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3D85C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0" name="Google Shape;130;p16"/>
          <p:cNvSpPr/>
          <p:nvPr/>
        </p:nvSpPr>
        <p:spPr>
          <a:xfrm>
            <a:off x="506325" y="2767425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1" name="Google Shape;131;p16"/>
          <p:cNvSpPr/>
          <p:nvPr/>
        </p:nvSpPr>
        <p:spPr>
          <a:xfrm>
            <a:off x="353925" y="390920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0B539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2" name="Google Shape;132;p16"/>
          <p:cNvSpPr/>
          <p:nvPr/>
        </p:nvSpPr>
        <p:spPr>
          <a:xfrm>
            <a:off x="430125" y="398540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3D85C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3" name="Google Shape;133;p16"/>
          <p:cNvSpPr/>
          <p:nvPr/>
        </p:nvSpPr>
        <p:spPr>
          <a:xfrm>
            <a:off x="506325" y="406160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DAQ nodes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(VME/x86)</a:t>
            </a:r>
            <a:endParaRPr/>
          </a:p>
        </p:txBody>
      </p:sp>
      <p:sp>
        <p:nvSpPr>
          <p:cNvPr id="134" name="Google Shape;134;p16"/>
          <p:cNvSpPr txBox="1"/>
          <p:nvPr/>
        </p:nvSpPr>
        <p:spPr>
          <a:xfrm rot="5400000">
            <a:off x="885225" y="3391113"/>
            <a:ext cx="380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latin typeface="Source Sans Pro"/>
                <a:ea typeface="Source Sans Pro"/>
                <a:cs typeface="Source Sans Pro"/>
                <a:sym typeface="Source Sans Pro"/>
              </a:rPr>
              <a:t>…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35" name="Google Shape;135;p16"/>
          <p:cNvCxnSpPr>
            <a:stCxn id="130" idx="3"/>
          </p:cNvCxnSpPr>
          <p:nvPr/>
        </p:nvCxnSpPr>
        <p:spPr>
          <a:xfrm>
            <a:off x="1797225" y="3058425"/>
            <a:ext cx="4056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cxnSp>
        <p:nvCxnSpPr>
          <p:cNvPr id="136" name="Google Shape;136;p16"/>
          <p:cNvCxnSpPr>
            <a:stCxn id="133" idx="3"/>
          </p:cNvCxnSpPr>
          <p:nvPr/>
        </p:nvCxnSpPr>
        <p:spPr>
          <a:xfrm>
            <a:off x="1797225" y="4352600"/>
            <a:ext cx="396300" cy="0"/>
          </a:xfrm>
          <a:prstGeom prst="straightConnector1">
            <a:avLst/>
          </a:prstGeom>
          <a:noFill/>
          <a:ln w="1905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37" name="Google Shape;137;p16"/>
          <p:cNvSpPr/>
          <p:nvPr/>
        </p:nvSpPr>
        <p:spPr>
          <a:xfrm rot="5400000">
            <a:off x="-39087" y="3672575"/>
            <a:ext cx="4876500" cy="380700"/>
          </a:xfrm>
          <a:prstGeom prst="roundRect">
            <a:avLst>
              <a:gd name="adj" fmla="val 16667"/>
            </a:avLst>
          </a:prstGeom>
          <a:solidFill>
            <a:srgbClr val="38761D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Ethernet</a:t>
            </a:r>
            <a:endParaRPr/>
          </a:p>
        </p:txBody>
      </p:sp>
      <p:sp>
        <p:nvSpPr>
          <p:cNvPr id="138" name="Google Shape;138;p16"/>
          <p:cNvSpPr/>
          <p:nvPr/>
        </p:nvSpPr>
        <p:spPr>
          <a:xfrm>
            <a:off x="3320650" y="4294825"/>
            <a:ext cx="1290900" cy="5820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81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C00000"/>
                </a:solidFill>
              </a:rPr>
              <a:t>Time sorter</a:t>
            </a:r>
            <a:endParaRPr dirty="0">
              <a:solidFill>
                <a:srgbClr val="C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>
                <a:solidFill>
                  <a:srgbClr val="C00000"/>
                </a:solidFill>
              </a:rPr>
              <a:t>with NVMe</a:t>
            </a:r>
            <a:endParaRPr dirty="0">
              <a:solidFill>
                <a:srgbClr val="C00000"/>
              </a:solidFill>
            </a:endParaRPr>
          </a:p>
        </p:txBody>
      </p:sp>
      <p:cxnSp>
        <p:nvCxnSpPr>
          <p:cNvPr id="139" name="Google Shape;139;p16"/>
          <p:cNvCxnSpPr/>
          <p:nvPr/>
        </p:nvCxnSpPr>
        <p:spPr>
          <a:xfrm rot="10800000">
            <a:off x="2589550" y="3743625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cxnSp>
        <p:nvCxnSpPr>
          <p:cNvPr id="140" name="Google Shape;140;p16"/>
          <p:cNvCxnSpPr/>
          <p:nvPr/>
        </p:nvCxnSpPr>
        <p:spPr>
          <a:xfrm>
            <a:off x="2589550" y="4585825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41" name="Google Shape;141;p16"/>
          <p:cNvSpPr/>
          <p:nvPr/>
        </p:nvSpPr>
        <p:spPr>
          <a:xfrm rot="5400000">
            <a:off x="2904288" y="3672575"/>
            <a:ext cx="4876500" cy="380700"/>
          </a:xfrm>
          <a:prstGeom prst="roundRect">
            <a:avLst>
              <a:gd name="adj" fmla="val 16667"/>
            </a:avLst>
          </a:prstGeom>
          <a:solidFill>
            <a:srgbClr val="A64D79"/>
          </a:solidFill>
          <a:ln w="9525" cap="flat" cmpd="sng">
            <a:solidFill>
              <a:srgbClr val="D5A6B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Infiniband</a:t>
            </a:r>
            <a:endParaRPr/>
          </a:p>
        </p:txBody>
      </p:sp>
      <p:cxnSp>
        <p:nvCxnSpPr>
          <p:cNvPr id="142" name="Google Shape;142;p16"/>
          <p:cNvCxnSpPr/>
          <p:nvPr/>
        </p:nvCxnSpPr>
        <p:spPr>
          <a:xfrm>
            <a:off x="4611550" y="4585825"/>
            <a:ext cx="5598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43" name="Google Shape;143;p16"/>
          <p:cNvSpPr/>
          <p:nvPr/>
        </p:nvSpPr>
        <p:spPr>
          <a:xfrm>
            <a:off x="7311568" y="5164650"/>
            <a:ext cx="731100" cy="447600"/>
          </a:xfrm>
          <a:prstGeom prst="can">
            <a:avLst>
              <a:gd name="adj" fmla="val 25000"/>
            </a:avLst>
          </a:prstGeom>
          <a:solidFill>
            <a:srgbClr val="F6B26B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Lustre</a:t>
            </a:r>
            <a:endParaRPr/>
          </a:p>
        </p:txBody>
      </p:sp>
      <p:cxnSp>
        <p:nvCxnSpPr>
          <p:cNvPr id="144" name="Google Shape;144;p16"/>
          <p:cNvCxnSpPr/>
          <p:nvPr/>
        </p:nvCxnSpPr>
        <p:spPr>
          <a:xfrm>
            <a:off x="5533000" y="5399475"/>
            <a:ext cx="1718834" cy="5251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45" name="Google Shape;145;p16"/>
          <p:cNvSpPr/>
          <p:nvPr/>
        </p:nvSpPr>
        <p:spPr>
          <a:xfrm rot="1347644">
            <a:off x="1846136" y="3273419"/>
            <a:ext cx="1171574" cy="23120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/>
              <a:t>DAQ</a:t>
            </a:r>
            <a:endParaRPr sz="1000"/>
          </a:p>
        </p:txBody>
      </p:sp>
      <p:sp>
        <p:nvSpPr>
          <p:cNvPr id="146" name="Google Shape;146;p16"/>
          <p:cNvSpPr/>
          <p:nvPr/>
        </p:nvSpPr>
        <p:spPr>
          <a:xfrm rot="-1042344">
            <a:off x="1896979" y="3920458"/>
            <a:ext cx="1171541" cy="23133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>
                <a:solidFill>
                  <a:schemeClr val="dk2"/>
                </a:solidFill>
              </a:rPr>
              <a:t>DAQ</a:t>
            </a:r>
            <a:endParaRPr/>
          </a:p>
        </p:txBody>
      </p:sp>
      <p:sp>
        <p:nvSpPr>
          <p:cNvPr id="147" name="Google Shape;147;p16"/>
          <p:cNvSpPr txBox="1"/>
          <p:nvPr/>
        </p:nvSpPr>
        <p:spPr>
          <a:xfrm>
            <a:off x="875475" y="4692175"/>
            <a:ext cx="916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1-100 MByte/s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>
                <a:latin typeface="Source Sans Pro"/>
                <a:ea typeface="Source Sans Pro"/>
                <a:cs typeface="Source Sans Pro"/>
                <a:sym typeface="Source Sans Pro"/>
              </a:rPr>
              <a:t>(until 2022)</a:t>
            </a:r>
            <a:endParaRPr sz="9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8" name="Google Shape;148;p16"/>
          <p:cNvSpPr txBox="1"/>
          <p:nvPr/>
        </p:nvSpPr>
        <p:spPr>
          <a:xfrm>
            <a:off x="450026" y="5735247"/>
            <a:ext cx="951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dirty="0">
                <a:latin typeface="Source Sans Pro"/>
                <a:ea typeface="Source Sans Pro"/>
                <a:cs typeface="Source Sans Pro"/>
                <a:sym typeface="Source Sans Pro"/>
              </a:rPr>
              <a:t>&lt; 100 MByte/s</a:t>
            </a:r>
            <a:endParaRPr sz="900" dirty="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dirty="0">
                <a:latin typeface="Source Sans Pro"/>
                <a:ea typeface="Source Sans Pro"/>
                <a:cs typeface="Source Sans Pro"/>
                <a:sym typeface="Source Sans Pro"/>
              </a:rPr>
              <a:t>(until 2022)</a:t>
            </a:r>
            <a:endParaRPr sz="900" dirty="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9" name="Google Shape;149;p16"/>
          <p:cNvSpPr/>
          <p:nvPr/>
        </p:nvSpPr>
        <p:spPr>
          <a:xfrm rot="5398125">
            <a:off x="4181209" y="4002475"/>
            <a:ext cx="549900" cy="231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>
                <a:solidFill>
                  <a:schemeClr val="dk2"/>
                </a:solidFill>
              </a:rPr>
              <a:t>DAQ</a:t>
            </a:r>
            <a:endParaRPr dirty="0"/>
          </a:p>
        </p:txBody>
      </p:sp>
      <p:sp>
        <p:nvSpPr>
          <p:cNvPr id="152" name="Google Shape;152;p16"/>
          <p:cNvSpPr/>
          <p:nvPr/>
        </p:nvSpPr>
        <p:spPr>
          <a:xfrm>
            <a:off x="3152275" y="4828200"/>
            <a:ext cx="526800" cy="1851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 w="9525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&gt;10TB</a:t>
            </a:r>
            <a:endParaRPr sz="800"/>
          </a:p>
        </p:txBody>
      </p:sp>
      <p:sp>
        <p:nvSpPr>
          <p:cNvPr id="153" name="Google Shape;153;p16"/>
          <p:cNvSpPr txBox="1"/>
          <p:nvPr/>
        </p:nvSpPr>
        <p:spPr>
          <a:xfrm>
            <a:off x="399975" y="6049317"/>
            <a:ext cx="951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dirty="0">
                <a:latin typeface="Source Sans Pro"/>
                <a:ea typeface="Source Sans Pro"/>
                <a:cs typeface="Source Sans Pro"/>
                <a:sym typeface="Source Sans Pro"/>
              </a:rPr>
              <a:t>&gt; 1 GByte/s</a:t>
            </a:r>
            <a:endParaRPr sz="900" dirty="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dirty="0">
                <a:latin typeface="Source Sans Pro"/>
                <a:ea typeface="Source Sans Pro"/>
                <a:cs typeface="Source Sans Pro"/>
                <a:sym typeface="Source Sans Pro"/>
              </a:rPr>
              <a:t>possible</a:t>
            </a:r>
            <a:endParaRPr sz="900" dirty="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4" name="Google Shape;154;p16"/>
          <p:cNvSpPr/>
          <p:nvPr/>
        </p:nvSpPr>
        <p:spPr>
          <a:xfrm>
            <a:off x="3090175" y="5013300"/>
            <a:ext cx="648000" cy="3027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1st</a:t>
            </a:r>
            <a:endParaRPr sz="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copy</a:t>
            </a:r>
            <a:endParaRPr sz="800"/>
          </a:p>
        </p:txBody>
      </p:sp>
      <p:sp>
        <p:nvSpPr>
          <p:cNvPr id="156" name="Google Shape;156;p16"/>
          <p:cNvSpPr/>
          <p:nvPr/>
        </p:nvSpPr>
        <p:spPr>
          <a:xfrm>
            <a:off x="7423831" y="3359003"/>
            <a:ext cx="1049400" cy="8829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de" sz="5000">
                <a:solidFill>
                  <a:schemeClr val="dk2"/>
                </a:solidFill>
              </a:rPr>
              <a:t>🖭</a:t>
            </a:r>
            <a:endParaRPr/>
          </a:p>
        </p:txBody>
      </p:sp>
      <p:cxnSp>
        <p:nvCxnSpPr>
          <p:cNvPr id="157" name="Google Shape;157;p16"/>
          <p:cNvCxnSpPr/>
          <p:nvPr/>
        </p:nvCxnSpPr>
        <p:spPr>
          <a:xfrm>
            <a:off x="5339389" y="2881214"/>
            <a:ext cx="8013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58" name="Google Shape;158;p16"/>
          <p:cNvSpPr txBox="1"/>
          <p:nvPr/>
        </p:nvSpPr>
        <p:spPr>
          <a:xfrm>
            <a:off x="7139255" y="4262725"/>
            <a:ext cx="951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900" dirty="0">
                <a:latin typeface="Source Sans Pro"/>
                <a:ea typeface="Source Sans Pro"/>
                <a:cs typeface="Source Sans Pro"/>
                <a:sym typeface="Source Sans Pro"/>
              </a:rPr>
              <a:t>TSM</a:t>
            </a:r>
            <a:endParaRPr sz="900" dirty="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9" name="Google Shape;159;p16"/>
          <p:cNvSpPr/>
          <p:nvPr/>
        </p:nvSpPr>
        <p:spPr>
          <a:xfrm rot="19267697">
            <a:off x="4480391" y="3796452"/>
            <a:ext cx="1935238" cy="23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 smtClean="0">
                <a:solidFill>
                  <a:schemeClr val="dk2"/>
                </a:solidFill>
              </a:rPr>
              <a:t>lxfsq</a:t>
            </a:r>
            <a:endParaRPr dirty="0"/>
          </a:p>
        </p:txBody>
      </p:sp>
      <p:sp>
        <p:nvSpPr>
          <p:cNvPr id="162" name="Google Shape;162;p16"/>
          <p:cNvSpPr/>
          <p:nvPr/>
        </p:nvSpPr>
        <p:spPr>
          <a:xfrm>
            <a:off x="6092700" y="1469650"/>
            <a:ext cx="1290900" cy="58200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Analysis</a:t>
            </a:r>
            <a:endParaRPr/>
          </a:p>
        </p:txBody>
      </p:sp>
      <p:cxnSp>
        <p:nvCxnSpPr>
          <p:cNvPr id="163" name="Google Shape;163;p16"/>
          <p:cNvCxnSpPr/>
          <p:nvPr/>
        </p:nvCxnSpPr>
        <p:spPr>
          <a:xfrm>
            <a:off x="5532900" y="1760650"/>
            <a:ext cx="5598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44" name="Google Shape;127;p16"/>
          <p:cNvSpPr/>
          <p:nvPr/>
        </p:nvSpPr>
        <p:spPr>
          <a:xfrm>
            <a:off x="2873011" y="1602959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Event builder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lxir133</a:t>
            </a:r>
            <a:endParaRPr/>
          </a:p>
        </p:txBody>
      </p:sp>
      <p:sp>
        <p:nvSpPr>
          <p:cNvPr id="45" name="Google Shape;127;p16"/>
          <p:cNvSpPr/>
          <p:nvPr/>
        </p:nvSpPr>
        <p:spPr>
          <a:xfrm>
            <a:off x="3025411" y="1755359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Event builder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lxir133</a:t>
            </a:r>
            <a:endParaRPr/>
          </a:p>
        </p:txBody>
      </p:sp>
      <p:sp>
        <p:nvSpPr>
          <p:cNvPr id="46" name="Google Shape;127;p16"/>
          <p:cNvSpPr/>
          <p:nvPr/>
        </p:nvSpPr>
        <p:spPr>
          <a:xfrm>
            <a:off x="3177811" y="1907759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Event builder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lxir133</a:t>
            </a:r>
            <a:endParaRPr/>
          </a:p>
        </p:txBody>
      </p:sp>
      <p:sp>
        <p:nvSpPr>
          <p:cNvPr id="47" name="Google Shape;127;p16"/>
          <p:cNvSpPr/>
          <p:nvPr/>
        </p:nvSpPr>
        <p:spPr>
          <a:xfrm>
            <a:off x="3351650" y="2060070"/>
            <a:ext cx="1290900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 err="1" smtClean="0"/>
              <a:t>lxir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 smtClean="0"/>
              <a:t>Analysis nodes</a:t>
            </a:r>
            <a:endParaRPr dirty="0"/>
          </a:p>
        </p:txBody>
      </p:sp>
      <p:cxnSp>
        <p:nvCxnSpPr>
          <p:cNvPr id="48" name="Google Shape;139;p16"/>
          <p:cNvCxnSpPr/>
          <p:nvPr/>
        </p:nvCxnSpPr>
        <p:spPr>
          <a:xfrm rot="10800000">
            <a:off x="2599075" y="2543475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cxnSp>
        <p:nvCxnSpPr>
          <p:cNvPr id="49" name="Google Shape;142;p16"/>
          <p:cNvCxnSpPr/>
          <p:nvPr/>
        </p:nvCxnSpPr>
        <p:spPr>
          <a:xfrm>
            <a:off x="4642550" y="2565959"/>
            <a:ext cx="559800" cy="0"/>
          </a:xfrm>
          <a:prstGeom prst="straightConnector1">
            <a:avLst/>
          </a:prstGeom>
          <a:noFill/>
          <a:ln w="38100" cap="flat" cmpd="sng">
            <a:solidFill>
              <a:srgbClr val="A64D79"/>
            </a:solidFill>
            <a:prstDash val="sysDot"/>
            <a:round/>
            <a:headEnd type="diamond" w="med" len="med"/>
            <a:tailEnd type="diamond" w="med" len="med"/>
          </a:ln>
        </p:spPr>
      </p:cxnSp>
      <p:sp>
        <p:nvSpPr>
          <p:cNvPr id="52" name="Google Shape;127;p16"/>
          <p:cNvSpPr/>
          <p:nvPr/>
        </p:nvSpPr>
        <p:spPr>
          <a:xfrm>
            <a:off x="3367150" y="2639868"/>
            <a:ext cx="1290900" cy="18730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/>
              <a:t>/</a:t>
            </a:r>
            <a:r>
              <a:rPr lang="de-DE" dirty="0" err="1" smtClean="0"/>
              <a:t>local</a:t>
            </a:r>
            <a:endParaRPr dirty="0"/>
          </a:p>
        </p:txBody>
      </p:sp>
      <p:sp>
        <p:nvSpPr>
          <p:cNvPr id="2" name="Textfeld 1"/>
          <p:cNvSpPr txBox="1"/>
          <p:nvPr/>
        </p:nvSpPr>
        <p:spPr>
          <a:xfrm>
            <a:off x="2822570" y="1114156"/>
            <a:ext cx="1816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0070C0"/>
                </a:solidFill>
              </a:rPr>
              <a:t>OFFLINE</a:t>
            </a:r>
            <a:r>
              <a:rPr lang="de-DE" dirty="0" smtClean="0"/>
              <a:t> </a:t>
            </a:r>
            <a:r>
              <a:rPr lang="de-DE" dirty="0" err="1" smtClean="0"/>
              <a:t>interactive</a:t>
            </a:r>
            <a:endParaRPr lang="de-DE" dirty="0" smtClean="0"/>
          </a:p>
          <a:p>
            <a:r>
              <a:rPr lang="de-DE" b="1" dirty="0" smtClean="0">
                <a:solidFill>
                  <a:srgbClr val="0070C0"/>
                </a:solidFill>
              </a:rPr>
              <a:t>NEARLINE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54" name="Textfeld 53"/>
          <p:cNvSpPr txBox="1"/>
          <p:nvPr/>
        </p:nvSpPr>
        <p:spPr>
          <a:xfrm>
            <a:off x="6042526" y="1083300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C000"/>
                </a:solidFill>
              </a:rPr>
              <a:t>OFFLINE</a:t>
            </a:r>
            <a:r>
              <a:rPr lang="de-DE" dirty="0" smtClean="0"/>
              <a:t> </a:t>
            </a:r>
            <a:r>
              <a:rPr lang="de-DE" dirty="0" err="1" smtClean="0"/>
              <a:t>batch</a:t>
            </a:r>
            <a:endParaRPr lang="de-DE" dirty="0"/>
          </a:p>
        </p:txBody>
      </p:sp>
      <p:sp>
        <p:nvSpPr>
          <p:cNvPr id="56" name="Google Shape;162;p16"/>
          <p:cNvSpPr/>
          <p:nvPr/>
        </p:nvSpPr>
        <p:spPr>
          <a:xfrm>
            <a:off x="3272532" y="5469059"/>
            <a:ext cx="1385517" cy="582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 dirty="0" smtClean="0">
                <a:solidFill>
                  <a:schemeClr val="bg1"/>
                </a:solidFill>
              </a:rPr>
              <a:t>ONLINE</a:t>
            </a:r>
            <a:r>
              <a:rPr lang="de" dirty="0" smtClean="0"/>
              <a:t> (lxir)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b="1" dirty="0" smtClean="0">
                <a:solidFill>
                  <a:schemeClr val="bg1"/>
                </a:solidFill>
              </a:rPr>
              <a:t>Analysis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58" name="Google Shape;164;p16"/>
          <p:cNvSpPr/>
          <p:nvPr/>
        </p:nvSpPr>
        <p:spPr>
          <a:xfrm>
            <a:off x="2848228" y="5967843"/>
            <a:ext cx="838800" cy="3027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Nearline data immediately</a:t>
            </a:r>
            <a:endParaRPr sz="800"/>
          </a:p>
        </p:txBody>
      </p:sp>
      <p:sp>
        <p:nvSpPr>
          <p:cNvPr id="59" name="Google Shape;165;p16"/>
          <p:cNvSpPr/>
          <p:nvPr/>
        </p:nvSpPr>
        <p:spPr>
          <a:xfrm>
            <a:off x="3936533" y="5974684"/>
            <a:ext cx="731100" cy="447600"/>
          </a:xfrm>
          <a:prstGeom prst="can">
            <a:avLst>
              <a:gd name="adj" fmla="val 25000"/>
            </a:avLst>
          </a:prstGeom>
          <a:solidFill>
            <a:srgbClr val="93C47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/>
              <a:t>/</a:t>
            </a:r>
            <a:r>
              <a:rPr lang="de" dirty="0" smtClean="0"/>
              <a:t>local</a:t>
            </a:r>
            <a:endParaRPr dirty="0"/>
          </a:p>
        </p:txBody>
      </p:sp>
      <p:sp>
        <p:nvSpPr>
          <p:cNvPr id="60" name="Google Shape;166;p16"/>
          <p:cNvSpPr/>
          <p:nvPr/>
        </p:nvSpPr>
        <p:spPr>
          <a:xfrm>
            <a:off x="4065183" y="6339334"/>
            <a:ext cx="455400" cy="1851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 w="9525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80TB</a:t>
            </a:r>
            <a:endParaRPr sz="800"/>
          </a:p>
        </p:txBody>
      </p:sp>
      <p:sp>
        <p:nvSpPr>
          <p:cNvPr id="62" name="Google Shape;156;p16"/>
          <p:cNvSpPr/>
          <p:nvPr/>
        </p:nvSpPr>
        <p:spPr>
          <a:xfrm>
            <a:off x="6140689" y="2431939"/>
            <a:ext cx="840157" cy="8829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de-DE" dirty="0" err="1" smtClean="0"/>
              <a:t>lxfsq</a:t>
            </a:r>
            <a:endParaRPr lang="de-DE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de-DE" dirty="0"/>
              <a:t>*</a:t>
            </a:r>
            <a:r>
              <a:rPr lang="de-DE" dirty="0" smtClean="0"/>
              <a:t> N</a:t>
            </a:r>
            <a:endParaRPr dirty="0"/>
          </a:p>
        </p:txBody>
      </p:sp>
      <p:sp>
        <p:nvSpPr>
          <p:cNvPr id="66" name="Pfeil nach unten 65"/>
          <p:cNvSpPr/>
          <p:nvPr/>
        </p:nvSpPr>
        <p:spPr>
          <a:xfrm rot="20152907">
            <a:off x="7148785" y="3227499"/>
            <a:ext cx="130691" cy="2097458"/>
          </a:xfrm>
          <a:prstGeom prst="downArrow">
            <a:avLst>
              <a:gd name="adj1" fmla="val 50000"/>
              <a:gd name="adj2" fmla="val 538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0" name="Google Shape;140;p16"/>
          <p:cNvCxnSpPr/>
          <p:nvPr/>
        </p:nvCxnSpPr>
        <p:spPr>
          <a:xfrm>
            <a:off x="2507461" y="5760059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71" name="Google Shape;151;p16"/>
          <p:cNvSpPr/>
          <p:nvPr/>
        </p:nvSpPr>
        <p:spPr>
          <a:xfrm rot="5400000">
            <a:off x="3935459" y="5075375"/>
            <a:ext cx="634052" cy="23139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 smtClean="0">
                <a:solidFill>
                  <a:schemeClr val="dk2"/>
                </a:solidFill>
              </a:rPr>
              <a:t> </a:t>
            </a:r>
            <a:r>
              <a:rPr lang="de" sz="1000" dirty="0">
                <a:solidFill>
                  <a:schemeClr val="dk2"/>
                </a:solidFill>
              </a:rPr>
              <a:t>rsync</a:t>
            </a:r>
            <a:endParaRPr dirty="0"/>
          </a:p>
        </p:txBody>
      </p:sp>
      <p:sp>
        <p:nvSpPr>
          <p:cNvPr id="72" name="Google Shape;151;p16"/>
          <p:cNvSpPr/>
          <p:nvPr/>
        </p:nvSpPr>
        <p:spPr>
          <a:xfrm rot="5400000">
            <a:off x="4094899" y="5080286"/>
            <a:ext cx="756336" cy="23139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000" dirty="0" smtClean="0">
                <a:solidFill>
                  <a:schemeClr val="dk2"/>
                </a:solidFill>
              </a:rPr>
              <a:t> UCESB</a:t>
            </a:r>
            <a:endParaRPr dirty="0"/>
          </a:p>
        </p:txBody>
      </p:sp>
      <p:cxnSp>
        <p:nvCxnSpPr>
          <p:cNvPr id="73" name="Google Shape;140;p16"/>
          <p:cNvCxnSpPr/>
          <p:nvPr/>
        </p:nvCxnSpPr>
        <p:spPr>
          <a:xfrm>
            <a:off x="2589550" y="4692175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ysDash"/>
            <a:round/>
            <a:headEnd type="diamond" w="med" len="med"/>
            <a:tailEnd type="diamond" w="med" len="med"/>
          </a:ln>
        </p:spPr>
      </p:cxnSp>
      <p:cxnSp>
        <p:nvCxnSpPr>
          <p:cNvPr id="74" name="Google Shape;140;p16"/>
          <p:cNvCxnSpPr/>
          <p:nvPr/>
        </p:nvCxnSpPr>
        <p:spPr>
          <a:xfrm>
            <a:off x="2507461" y="5873275"/>
            <a:ext cx="731100" cy="0"/>
          </a:xfrm>
          <a:prstGeom prst="straightConnector1">
            <a:avLst/>
          </a:prstGeom>
          <a:noFill/>
          <a:ln w="38100" cap="flat" cmpd="sng">
            <a:solidFill>
              <a:srgbClr val="38761D"/>
            </a:solidFill>
            <a:prstDash val="sysDash"/>
            <a:round/>
            <a:headEnd type="diamond" w="med" len="med"/>
            <a:tailEnd type="diamond" w="med" len="med"/>
          </a:ln>
        </p:spPr>
      </p:cxnSp>
      <p:sp>
        <p:nvSpPr>
          <p:cNvPr id="8" name="Textfeld 7"/>
          <p:cNvSpPr txBox="1"/>
          <p:nvPr/>
        </p:nvSpPr>
        <p:spPr>
          <a:xfrm>
            <a:off x="3051131" y="4037521"/>
            <a:ext cx="9909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>
                <a:solidFill>
                  <a:srgbClr val="C00000"/>
                </a:solidFill>
              </a:rPr>
              <a:t>burst</a:t>
            </a:r>
            <a:r>
              <a:rPr lang="de-DE" dirty="0" smtClean="0">
                <a:solidFill>
                  <a:srgbClr val="C00000"/>
                </a:solidFill>
              </a:rPr>
              <a:t>, </a:t>
            </a:r>
            <a:r>
              <a:rPr lang="de-DE" dirty="0" err="1" smtClean="0">
                <a:solidFill>
                  <a:srgbClr val="C00000"/>
                </a:solidFill>
              </a:rPr>
              <a:t>r&amp;w</a:t>
            </a:r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80" name="Pfeil nach unten 79"/>
          <p:cNvSpPr/>
          <p:nvPr/>
        </p:nvSpPr>
        <p:spPr>
          <a:xfrm rot="10800000">
            <a:off x="7834082" y="4393138"/>
            <a:ext cx="114449" cy="760736"/>
          </a:xfrm>
          <a:prstGeom prst="downArrow">
            <a:avLst>
              <a:gd name="adj1" fmla="val 50000"/>
              <a:gd name="adj2" fmla="val 538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6205335" y="5816114"/>
            <a:ext cx="2212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- </a:t>
            </a:r>
            <a:r>
              <a:rPr lang="de-DE" dirty="0" err="1" smtClean="0"/>
              <a:t>segmented</a:t>
            </a:r>
            <a:r>
              <a:rPr lang="de-DE" dirty="0" smtClean="0"/>
              <a:t> </a:t>
            </a:r>
            <a:r>
              <a:rPr lang="de-DE" dirty="0" err="1" smtClean="0"/>
              <a:t>lustre</a:t>
            </a:r>
            <a:r>
              <a:rPr lang="de-DE" dirty="0" smtClean="0"/>
              <a:t> 2023ff</a:t>
            </a:r>
          </a:p>
          <a:p>
            <a:r>
              <a:rPr lang="de-DE" dirty="0" smtClean="0"/>
              <a:t>- last MDS </a:t>
            </a:r>
            <a:r>
              <a:rPr lang="de-DE" dirty="0" err="1" smtClean="0"/>
              <a:t>rebuild</a:t>
            </a:r>
            <a:r>
              <a:rPr lang="de-DE" dirty="0" smtClean="0"/>
              <a:t> ?</a:t>
            </a:r>
            <a:endParaRPr lang="de-DE" dirty="0"/>
          </a:p>
        </p:txBody>
      </p:sp>
      <p:sp>
        <p:nvSpPr>
          <p:cNvPr id="82" name="Google Shape;166;p16"/>
          <p:cNvSpPr/>
          <p:nvPr/>
        </p:nvSpPr>
        <p:spPr>
          <a:xfrm>
            <a:off x="6416614" y="3232700"/>
            <a:ext cx="455400" cy="1851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 w="9525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80TB</a:t>
            </a:r>
            <a:endParaRPr sz="800"/>
          </a:p>
        </p:txBody>
      </p:sp>
      <p:sp>
        <p:nvSpPr>
          <p:cNvPr id="12" name="Textfeld 11"/>
          <p:cNvSpPr txBox="1"/>
          <p:nvPr/>
        </p:nvSpPr>
        <p:spPr>
          <a:xfrm>
            <a:off x="5978182" y="3461178"/>
            <a:ext cx="979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C00000"/>
                </a:solidFill>
              </a:rPr>
              <a:t>„HA“ </a:t>
            </a:r>
            <a:r>
              <a:rPr lang="de-DE" sz="1200" dirty="0" err="1" smtClean="0">
                <a:solidFill>
                  <a:srgbClr val="C00000"/>
                </a:solidFill>
              </a:rPr>
              <a:t>buffer</a:t>
            </a:r>
            <a:endParaRPr lang="de-DE" sz="1200" dirty="0" smtClean="0">
              <a:solidFill>
                <a:srgbClr val="C00000"/>
              </a:solidFill>
            </a:endParaRPr>
          </a:p>
          <a:p>
            <a:r>
              <a:rPr lang="de-DE" sz="1200" dirty="0" err="1" smtClean="0">
                <a:solidFill>
                  <a:srgbClr val="C00000"/>
                </a:solidFill>
              </a:rPr>
              <a:t>fire</a:t>
            </a:r>
            <a:r>
              <a:rPr lang="de-DE" sz="1200" dirty="0" smtClean="0">
                <a:solidFill>
                  <a:srgbClr val="C00000"/>
                </a:solidFill>
              </a:rPr>
              <a:t> &amp; </a:t>
            </a:r>
            <a:r>
              <a:rPr lang="de-DE" sz="1200" dirty="0" err="1" smtClean="0">
                <a:solidFill>
                  <a:srgbClr val="C00000"/>
                </a:solidFill>
              </a:rPr>
              <a:t>forget</a:t>
            </a:r>
            <a:endParaRPr lang="de-DE" sz="1200" dirty="0">
              <a:solidFill>
                <a:srgbClr val="C00000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091739" y="6343650"/>
            <a:ext cx="3490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HADES: </a:t>
            </a:r>
            <a:r>
              <a:rPr lang="de-DE" dirty="0" err="1" smtClean="0">
                <a:solidFill>
                  <a:srgbClr val="0070C0"/>
                </a:solidFill>
              </a:rPr>
              <a:t>max</a:t>
            </a:r>
            <a:r>
              <a:rPr lang="de-DE" dirty="0" smtClean="0">
                <a:solidFill>
                  <a:srgbClr val="0070C0"/>
                </a:solidFill>
              </a:rPr>
              <a:t> </a:t>
            </a:r>
            <a:r>
              <a:rPr lang="de-DE" dirty="0" err="1" smtClean="0">
                <a:solidFill>
                  <a:srgbClr val="0070C0"/>
                </a:solidFill>
              </a:rPr>
              <a:t>latency</a:t>
            </a:r>
            <a:r>
              <a:rPr lang="de-DE" dirty="0" smtClean="0">
                <a:solidFill>
                  <a:srgbClr val="0070C0"/>
                </a:solidFill>
              </a:rPr>
              <a:t> DAQ </a:t>
            </a:r>
            <a:r>
              <a:rPr lang="de-DE" dirty="0" err="1" smtClean="0">
                <a:solidFill>
                  <a:srgbClr val="0070C0"/>
                </a:solidFill>
              </a:rPr>
              <a:t>to</a:t>
            </a:r>
            <a:r>
              <a:rPr lang="de-DE" dirty="0" smtClean="0">
                <a:solidFill>
                  <a:srgbClr val="0070C0"/>
                </a:solidFill>
              </a:rPr>
              <a:t> </a:t>
            </a:r>
            <a:r>
              <a:rPr lang="de-DE" dirty="0" err="1" smtClean="0">
                <a:solidFill>
                  <a:srgbClr val="0070C0"/>
                </a:solidFill>
              </a:rPr>
              <a:t>tape</a:t>
            </a:r>
            <a:r>
              <a:rPr lang="de-DE" dirty="0" smtClean="0">
                <a:solidFill>
                  <a:srgbClr val="0070C0"/>
                </a:solidFill>
              </a:rPr>
              <a:t> 6000s</a:t>
            </a:r>
          </a:p>
          <a:p>
            <a:r>
              <a:rPr lang="de-DE" dirty="0" smtClean="0">
                <a:solidFill>
                  <a:srgbClr val="0070C0"/>
                </a:solidFill>
              </a:rPr>
              <a:t>DAQ-&gt;FSQ 50MByte/s * 8 -&gt; 350MByte/s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85" name="Google Shape;167;p16"/>
          <p:cNvSpPr/>
          <p:nvPr/>
        </p:nvSpPr>
        <p:spPr>
          <a:xfrm>
            <a:off x="3877633" y="6524434"/>
            <a:ext cx="916800" cy="3027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2nd copy</a:t>
            </a:r>
            <a:endParaRPr sz="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/>
              <a:t>data is safe</a:t>
            </a:r>
            <a:endParaRPr sz="800"/>
          </a:p>
        </p:txBody>
      </p:sp>
      <p:sp>
        <p:nvSpPr>
          <p:cNvPr id="86" name="Google Shape;167;p16"/>
          <p:cNvSpPr/>
          <p:nvPr/>
        </p:nvSpPr>
        <p:spPr>
          <a:xfrm>
            <a:off x="6925200" y="2877568"/>
            <a:ext cx="916800" cy="3027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 dirty="0" smtClean="0"/>
              <a:t>3rd .. N</a:t>
            </a:r>
            <a:r>
              <a:rPr lang="de" sz="800" baseline="30000" dirty="0" smtClean="0"/>
              <a:t>th</a:t>
            </a:r>
            <a:r>
              <a:rPr lang="de" sz="800" dirty="0" smtClean="0"/>
              <a:t> </a:t>
            </a:r>
            <a:r>
              <a:rPr lang="de" sz="800" dirty="0"/>
              <a:t>copy</a:t>
            </a:r>
            <a:endParaRPr sz="8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 dirty="0"/>
              <a:t>data is safe</a:t>
            </a:r>
            <a:endParaRPr sz="800" dirty="0"/>
          </a:p>
        </p:txBody>
      </p:sp>
    </p:spTree>
    <p:extLst>
      <p:ext uri="{BB962C8B-B14F-4D97-AF65-F5344CB8AC3E}">
        <p14:creationId xmlns:p14="http://schemas.microsoft.com/office/powerpoint/2010/main" val="1304637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Comments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Analysis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flow</a:t>
            </a:r>
            <a:r>
              <a:rPr lang="de-DE" dirty="0" smtClean="0"/>
              <a:t> </a:t>
            </a:r>
            <a:r>
              <a:rPr lang="de-DE" dirty="0" err="1" smtClean="0"/>
              <a:t>needs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analysed</a:t>
            </a:r>
            <a:r>
              <a:rPr lang="de-DE" dirty="0" smtClean="0"/>
              <a:t> and </a:t>
            </a:r>
            <a:r>
              <a:rPr lang="de-DE" dirty="0" err="1" smtClean="0"/>
              <a:t>understood</a:t>
            </a:r>
            <a:r>
              <a:rPr lang="de-DE" dirty="0" smtClean="0"/>
              <a:t> </a:t>
            </a:r>
            <a:r>
              <a:rPr lang="de-DE" dirty="0" err="1" smtClean="0"/>
              <a:t>further</a:t>
            </a:r>
            <a:endParaRPr lang="de-DE" dirty="0" smtClean="0"/>
          </a:p>
          <a:p>
            <a:pPr lvl="1"/>
            <a:r>
              <a:rPr lang="de-DE" dirty="0">
                <a:solidFill>
                  <a:srgbClr val="C00000"/>
                </a:solidFill>
              </a:rPr>
              <a:t>B</a:t>
            </a:r>
            <a:r>
              <a:rPr lang="de-DE" dirty="0" smtClean="0">
                <a:solidFill>
                  <a:srgbClr val="C00000"/>
                </a:solidFill>
              </a:rPr>
              <a:t>atch </a:t>
            </a:r>
            <a:r>
              <a:rPr lang="de-DE" dirty="0" err="1" smtClean="0">
                <a:solidFill>
                  <a:srgbClr val="C00000"/>
                </a:solidFill>
              </a:rPr>
              <a:t>farm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err="1" smtClean="0">
                <a:solidFill>
                  <a:srgbClr val="C00000"/>
                </a:solidFill>
              </a:rPr>
              <a:t>use</a:t>
            </a:r>
            <a:r>
              <a:rPr lang="de-DE" dirty="0" smtClean="0">
                <a:solidFill>
                  <a:srgbClr val="C00000"/>
                </a:solidFill>
              </a:rPr>
              <a:t> ?!</a:t>
            </a:r>
          </a:p>
          <a:p>
            <a:r>
              <a:rPr lang="de-DE" dirty="0" err="1" smtClean="0"/>
              <a:t>Potentially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need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maintain</a:t>
            </a:r>
            <a:r>
              <a:rPr lang="de-DE" dirty="0" smtClean="0"/>
              <a:t> 1(+1 spare) </a:t>
            </a:r>
            <a:r>
              <a:rPr lang="de-DE" dirty="0" err="1" smtClean="0"/>
              <a:t>solution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rgbClr val="C00000"/>
                </a:solidFill>
              </a:rPr>
              <a:t>special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smtClean="0"/>
              <a:t>Time </a:t>
            </a:r>
            <a:r>
              <a:rPr lang="de-DE" dirty="0" err="1" smtClean="0"/>
              <a:t>sorter</a:t>
            </a:r>
            <a:endParaRPr lang="de-DE" dirty="0" smtClean="0"/>
          </a:p>
          <a:p>
            <a:pPr lvl="1"/>
            <a:r>
              <a:rPr lang="de-DE" dirty="0" smtClean="0">
                <a:solidFill>
                  <a:srgbClr val="C00000"/>
                </a:solidFill>
              </a:rPr>
              <a:t>NVME</a:t>
            </a:r>
            <a:r>
              <a:rPr lang="de-DE" dirty="0" smtClean="0"/>
              <a:t> DISKS, </a:t>
            </a:r>
            <a:r>
              <a:rPr lang="de-DE" dirty="0" err="1" smtClean="0"/>
              <a:t>with</a:t>
            </a:r>
            <a:r>
              <a:rPr lang="de-DE" dirty="0" smtClean="0"/>
              <a:t> SSD RAIDS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issue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lxb</a:t>
            </a:r>
            <a:r>
              <a:rPr lang="de-DE" dirty="0" smtClean="0"/>
              <a:t>, lxi(r) </a:t>
            </a:r>
            <a:r>
              <a:rPr lang="de-DE" dirty="0" err="1" smtClean="0"/>
              <a:t>machines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supported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IT</a:t>
            </a:r>
          </a:p>
          <a:p>
            <a:r>
              <a:rPr lang="de-DE" dirty="0" smtClean="0"/>
              <a:t>/</a:t>
            </a:r>
            <a:r>
              <a:rPr lang="de-DE" dirty="0" err="1" smtClean="0"/>
              <a:t>local</a:t>
            </a:r>
            <a:r>
              <a:rPr lang="de-DE" dirty="0" smtClean="0"/>
              <a:t> disk-</a:t>
            </a:r>
            <a:r>
              <a:rPr lang="de-DE" dirty="0" err="1" smtClean="0"/>
              <a:t>space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provided</a:t>
            </a:r>
            <a:r>
              <a:rPr lang="de-DE" dirty="0" smtClean="0"/>
              <a:t> at </a:t>
            </a:r>
            <a:r>
              <a:rPr lang="de-DE" dirty="0" err="1" smtClean="0"/>
              <a:t>collaboration</a:t>
            </a:r>
            <a:r>
              <a:rPr lang="de-DE" dirty="0" smtClean="0"/>
              <a:t> </a:t>
            </a:r>
            <a:r>
              <a:rPr lang="de-DE" dirty="0" err="1" smtClean="0"/>
              <a:t>expense</a:t>
            </a:r>
            <a:r>
              <a:rPr lang="de-DE" dirty="0" smtClean="0"/>
              <a:t> –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overall</a:t>
            </a:r>
            <a:endParaRPr lang="de-DE" dirty="0" smtClean="0"/>
          </a:p>
          <a:p>
            <a:r>
              <a:rPr lang="de-DE" dirty="0" err="1" smtClean="0"/>
              <a:t>backup</a:t>
            </a:r>
            <a:r>
              <a:rPr lang="de-DE" dirty="0" smtClean="0"/>
              <a:t> </a:t>
            </a:r>
            <a:r>
              <a:rPr lang="de-DE" dirty="0" err="1" smtClean="0"/>
              <a:t>scheme</a:t>
            </a:r>
            <a:r>
              <a:rPr lang="de-DE" dirty="0" smtClean="0"/>
              <a:t> </a:t>
            </a:r>
            <a:r>
              <a:rPr lang="de-DE" dirty="0" err="1" smtClean="0"/>
              <a:t>needs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implemented</a:t>
            </a:r>
            <a:r>
              <a:rPr lang="de-DE" dirty="0" smtClean="0"/>
              <a:t> </a:t>
            </a:r>
          </a:p>
          <a:p>
            <a:pPr lvl="1"/>
            <a:r>
              <a:rPr lang="de-DE" dirty="0" smtClean="0"/>
              <a:t>from </a:t>
            </a:r>
            <a:r>
              <a:rPr lang="de-DE" dirty="0" err="1" smtClean="0"/>
              <a:t>lustre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large </a:t>
            </a:r>
            <a:r>
              <a:rPr lang="de-DE" dirty="0" err="1" smtClean="0"/>
              <a:t>files</a:t>
            </a:r>
            <a:endParaRPr lang="de-DE" dirty="0" smtClean="0"/>
          </a:p>
          <a:p>
            <a:pPr lvl="1"/>
            <a:r>
              <a:rPr lang="de-DE" dirty="0" smtClean="0"/>
              <a:t>from /</a:t>
            </a:r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directories</a:t>
            </a:r>
            <a:r>
              <a:rPr lang="de-DE" smtClean="0"/>
              <a:t>			</a:t>
            </a:r>
            <a:r>
              <a:rPr lang="de-DE" smtClean="0">
                <a:solidFill>
                  <a:srgbClr val="C00000"/>
                </a:solidFill>
              </a:rPr>
              <a:t>- </a:t>
            </a:r>
            <a:r>
              <a:rPr lang="de-DE" dirty="0" smtClean="0">
                <a:solidFill>
                  <a:srgbClr val="C00000"/>
                </a:solidFill>
              </a:rPr>
              <a:t>differential? </a:t>
            </a:r>
            <a:r>
              <a:rPr lang="de-DE" dirty="0" err="1" smtClean="0">
                <a:solidFill>
                  <a:srgbClr val="C00000"/>
                </a:solidFill>
              </a:rPr>
              <a:t>how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err="1" smtClean="0">
                <a:solidFill>
                  <a:srgbClr val="C00000"/>
                </a:solidFill>
              </a:rPr>
              <a:t>long</a:t>
            </a:r>
            <a:r>
              <a:rPr lang="de-DE" dirty="0" smtClean="0">
                <a:solidFill>
                  <a:srgbClr val="C00000"/>
                </a:solidFill>
              </a:rPr>
              <a:t>?</a:t>
            </a:r>
          </a:p>
          <a:p>
            <a:pPr lvl="1"/>
            <a:endParaRPr lang="de-DE" dirty="0"/>
          </a:p>
          <a:p>
            <a:r>
              <a:rPr lang="de-DE" dirty="0" smtClean="0"/>
              <a:t>Standard </a:t>
            </a:r>
            <a:r>
              <a:rPr lang="de-DE" dirty="0" err="1" smtClean="0"/>
              <a:t>solutions</a:t>
            </a:r>
            <a:r>
              <a:rPr lang="de-DE" dirty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identified</a:t>
            </a:r>
            <a:r>
              <a:rPr lang="de-DE" dirty="0" smtClean="0"/>
              <a:t> </a:t>
            </a:r>
            <a:r>
              <a:rPr lang="de-DE" dirty="0" err="1" smtClean="0"/>
              <a:t>wherever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r>
              <a:rPr lang="de-DE" dirty="0" smtClean="0"/>
              <a:t> …</a:t>
            </a:r>
          </a:p>
          <a:p>
            <a:pPr lvl="1"/>
            <a:r>
              <a:rPr lang="de-DE" dirty="0" err="1" smtClean="0">
                <a:solidFill>
                  <a:srgbClr val="C00000"/>
                </a:solidFill>
              </a:rPr>
              <a:t>drawbacks</a:t>
            </a:r>
            <a:r>
              <a:rPr lang="de-DE" dirty="0" smtClean="0">
                <a:solidFill>
                  <a:srgbClr val="C00000"/>
                </a:solidFill>
              </a:rPr>
              <a:t> and </a:t>
            </a:r>
            <a:r>
              <a:rPr lang="de-DE" dirty="0" err="1" smtClean="0">
                <a:solidFill>
                  <a:srgbClr val="C00000"/>
                </a:solidFill>
              </a:rPr>
              <a:t>compromises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err="1" smtClean="0">
                <a:solidFill>
                  <a:srgbClr val="C00000"/>
                </a:solidFill>
              </a:rPr>
              <a:t>to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err="1" smtClean="0">
                <a:solidFill>
                  <a:srgbClr val="C00000"/>
                </a:solidFill>
              </a:rPr>
              <a:t>be</a:t>
            </a:r>
            <a:r>
              <a:rPr lang="de-DE" dirty="0" smtClean="0">
                <a:solidFill>
                  <a:srgbClr val="C00000"/>
                </a:solidFill>
              </a:rPr>
              <a:t> </a:t>
            </a:r>
            <a:r>
              <a:rPr lang="de-DE" dirty="0" err="1" smtClean="0">
                <a:solidFill>
                  <a:srgbClr val="C00000"/>
                </a:solidFill>
              </a:rPr>
              <a:t>mitigated</a:t>
            </a:r>
            <a:r>
              <a:rPr lang="de-DE" dirty="0" smtClean="0">
                <a:solidFill>
                  <a:srgbClr val="C00000"/>
                </a:solidFill>
              </a:rPr>
              <a:t> !</a:t>
            </a:r>
          </a:p>
          <a:p>
            <a:pPr lvl="1"/>
            <a:endParaRPr lang="de-DE" dirty="0">
              <a:solidFill>
                <a:srgbClr val="C00000"/>
              </a:solidFill>
            </a:endParaRPr>
          </a:p>
          <a:p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Viable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scheme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serves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not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only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R³B but also other NUSTAR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experiments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equipment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can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be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shared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as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currently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being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done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with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 FRS </a:t>
            </a:r>
            <a:r>
              <a:rPr lang="de-DE" dirty="0" err="1" smtClean="0">
                <a:solidFill>
                  <a:schemeClr val="tx2">
                    <a:lumMod val="50000"/>
                  </a:schemeClr>
                </a:solidFill>
              </a:rPr>
              <a:t>group</a:t>
            </a:r>
            <a:r>
              <a:rPr lang="de-DE" dirty="0" smtClean="0">
                <a:solidFill>
                  <a:schemeClr val="tx2">
                    <a:lumMod val="50000"/>
                  </a:schemeClr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8250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Further </a:t>
            </a:r>
            <a:r>
              <a:rPr lang="de-DE" dirty="0" err="1" smtClean="0"/>
              <a:t>steps</a:t>
            </a:r>
            <a:r>
              <a:rPr lang="de-DE" dirty="0" smtClean="0"/>
              <a:t> …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487" y="1424667"/>
            <a:ext cx="5648325" cy="508635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6867525" y="1800225"/>
            <a:ext cx="2323072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- </a:t>
            </a:r>
            <a:r>
              <a:rPr lang="de-DE" dirty="0" err="1" smtClean="0"/>
              <a:t>Renew</a:t>
            </a:r>
            <a:r>
              <a:rPr lang="de-DE" dirty="0" smtClean="0"/>
              <a:t> </a:t>
            </a:r>
            <a:r>
              <a:rPr lang="de-DE" dirty="0" err="1" smtClean="0"/>
              <a:t>collaboration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on DAQ issues.</a:t>
            </a:r>
          </a:p>
          <a:p>
            <a:endParaRPr lang="de-DE" dirty="0" smtClean="0"/>
          </a:p>
          <a:p>
            <a:r>
              <a:rPr lang="de-DE" dirty="0" smtClean="0"/>
              <a:t>- CTH will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installed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  „</a:t>
            </a:r>
            <a:r>
              <a:rPr lang="de-DE" dirty="0" err="1" smtClean="0"/>
              <a:t>friend</a:t>
            </a:r>
            <a:r>
              <a:rPr lang="de-DE" dirty="0" smtClean="0"/>
              <a:t>“ </a:t>
            </a:r>
            <a:r>
              <a:rPr lang="de-DE" dirty="0" err="1" smtClean="0"/>
              <a:t>university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endParaRPr lang="de-DE" dirty="0" smtClean="0"/>
          </a:p>
          <a:p>
            <a:r>
              <a:rPr lang="de-DE" dirty="0"/>
              <a:t> </a:t>
            </a:r>
            <a:r>
              <a:rPr lang="de-DE" dirty="0" smtClean="0"/>
              <a:t> </a:t>
            </a:r>
            <a:r>
              <a:rPr lang="de-DE" dirty="0" err="1" smtClean="0"/>
              <a:t>facility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- </a:t>
            </a:r>
            <a:r>
              <a:rPr lang="de-DE" dirty="0" err="1" smtClean="0"/>
              <a:t>Intended</a:t>
            </a:r>
            <a:r>
              <a:rPr lang="de-DE" dirty="0" smtClean="0"/>
              <a:t> </a:t>
            </a:r>
            <a:r>
              <a:rPr lang="de-DE" dirty="0" err="1" smtClean="0"/>
              <a:t>Starting</a:t>
            </a:r>
            <a:r>
              <a:rPr lang="de-DE" dirty="0" smtClean="0"/>
              <a:t>: </a:t>
            </a:r>
            <a:br>
              <a:rPr lang="de-DE" dirty="0" smtClean="0"/>
            </a:br>
            <a:r>
              <a:rPr lang="de-DE" dirty="0" smtClean="0"/>
              <a:t>  </a:t>
            </a:r>
            <a:r>
              <a:rPr lang="de-DE" dirty="0" smtClean="0"/>
              <a:t>02/2023</a:t>
            </a:r>
          </a:p>
          <a:p>
            <a:endParaRPr lang="de-DE" dirty="0" smtClean="0"/>
          </a:p>
          <a:p>
            <a:r>
              <a:rPr lang="de-DE" dirty="0" smtClean="0"/>
              <a:t>- Collaboration </a:t>
            </a:r>
            <a:r>
              <a:rPr lang="de-DE" dirty="0" err="1" smtClean="0"/>
              <a:t>contribution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~30% </a:t>
            </a:r>
            <a:br>
              <a:rPr lang="de-DE" dirty="0" smtClean="0"/>
            </a:br>
            <a:r>
              <a:rPr lang="de-DE" dirty="0" smtClean="0"/>
              <a:t>- TUDA </a:t>
            </a:r>
            <a:r>
              <a:rPr lang="de-DE" dirty="0" err="1" smtClean="0"/>
              <a:t>contribution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mtClean="0"/>
              <a:t>  ~70</a:t>
            </a:r>
            <a:r>
              <a:rPr lang="de-DE" dirty="0" smtClean="0"/>
              <a:t>%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759740258"/>
      </p:ext>
    </p:extLst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731</Words>
  <Application>Microsoft Office PowerPoint</Application>
  <PresentationFormat>Bildschirmpräsentation (4:3)</PresentationFormat>
  <Paragraphs>213</Paragraphs>
  <Slides>8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Source Sans Pro</vt:lpstr>
      <vt:lpstr>Raleway</vt:lpstr>
      <vt:lpstr>Arial</vt:lpstr>
      <vt:lpstr>Plum</vt:lpstr>
      <vt:lpstr>Update on Host Lab computing resources and DAQ WG issues </vt:lpstr>
      <vt:lpstr>R3B DAQ / Analysis hardware 2022</vt:lpstr>
      <vt:lpstr>R3B Data flow as proposed (NVMe buffer)</vt:lpstr>
      <vt:lpstr>R3B Data flow as proposed (NVMe buffer)</vt:lpstr>
      <vt:lpstr>Available System solutions  (20221017 Thorsten Kollegger, Muhammad Al-Turany, Bastiiii, Stephane, Haik) </vt:lpstr>
      <vt:lpstr>R3B Data flow as proposed (NVMe buffer) - ONLINE interactive and batch farm processing        - OFFLINE</vt:lpstr>
      <vt:lpstr>Comments are needed</vt:lpstr>
      <vt:lpstr>Further steps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R3B Storage</dc:title>
  <dc:creator>Simon, Haik Dr.</dc:creator>
  <cp:lastModifiedBy>Simon, Haik Dr.</cp:lastModifiedBy>
  <cp:revision>34</cp:revision>
  <dcterms:modified xsi:type="dcterms:W3CDTF">2022-11-15T09:28:52Z</dcterms:modified>
</cp:coreProperties>
</file>