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4c8381ac0b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4c8381ac0b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4c8381ac0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4c8381ac0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c8381ac0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c8381ac0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c8381ac0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c8381ac0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480743d3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5480743d3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480743d3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480743d3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480743d3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5480743d3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c8381ac0b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4c8381ac0b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8ffa90b7e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8ffa90b7e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0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9.png"/><Relationship Id="rId7" Type="http://schemas.openxmlformats.org/officeDocument/2006/relationships/image" Target="../media/image11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Califa Simulations for s467 experiment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Luke Rose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17/11/2022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44046" l="0" r="0" t="0"/>
          <a:stretch/>
        </p:blipFill>
        <p:spPr>
          <a:xfrm>
            <a:off x="2971800" y="3960375"/>
            <a:ext cx="1207259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0" l="0" r="0" t="56678"/>
          <a:stretch/>
        </p:blipFill>
        <p:spPr>
          <a:xfrm>
            <a:off x="3957925" y="4286700"/>
            <a:ext cx="1343925" cy="6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3851" y="42617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0" l="0" r="0" t="22124"/>
          <a:stretch/>
        </p:blipFill>
        <p:spPr>
          <a:xfrm>
            <a:off x="5464825" y="4113025"/>
            <a:ext cx="1269100" cy="103046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0" name="Google Shape;200;p22"/>
          <p:cNvPicPr preferRelativeResize="0"/>
          <p:nvPr/>
        </p:nvPicPr>
        <p:blipFill rotWithShape="1">
          <a:blip r:embed="rId3">
            <a:alphaModFix/>
          </a:blip>
          <a:srcRect b="44046" l="0" r="0" t="0"/>
          <a:stretch/>
        </p:blipFill>
        <p:spPr>
          <a:xfrm>
            <a:off x="2971800" y="3960375"/>
            <a:ext cx="1207259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 rotWithShape="1">
          <a:blip r:embed="rId3">
            <a:alphaModFix/>
          </a:blip>
          <a:srcRect b="0" l="0" r="0" t="56678"/>
          <a:stretch/>
        </p:blipFill>
        <p:spPr>
          <a:xfrm>
            <a:off x="3957925" y="4286700"/>
            <a:ext cx="1343925" cy="6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3851" y="42617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 rotWithShape="1">
          <a:blip r:embed="rId5">
            <a:alphaModFix/>
          </a:blip>
          <a:srcRect b="0" l="0" r="0" t="22124"/>
          <a:stretch/>
        </p:blipFill>
        <p:spPr>
          <a:xfrm>
            <a:off x="5464825" y="4113025"/>
            <a:ext cx="1269100" cy="103046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>
            <p:ph idx="4294967295" type="ctrTitle"/>
          </p:nvPr>
        </p:nvSpPr>
        <p:spPr>
          <a:xfrm>
            <a:off x="3304696" y="1997675"/>
            <a:ext cx="53019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44046" l="0" r="0" t="0"/>
          <a:stretch/>
        </p:blipFill>
        <p:spPr>
          <a:xfrm>
            <a:off x="2971800" y="3960375"/>
            <a:ext cx="1207259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56678"/>
          <a:stretch/>
        </p:blipFill>
        <p:spPr>
          <a:xfrm>
            <a:off x="3957925" y="4286700"/>
            <a:ext cx="1343925" cy="6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3851" y="42617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5">
            <a:alphaModFix/>
          </a:blip>
          <a:srcRect b="0" l="0" r="0" t="22124"/>
          <a:stretch/>
        </p:blipFill>
        <p:spPr>
          <a:xfrm>
            <a:off x="5464825" y="4113025"/>
            <a:ext cx="1269100" cy="1030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8650" y="642950"/>
            <a:ext cx="6169176" cy="347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4294967295" type="ctrTitle"/>
          </p:nvPr>
        </p:nvSpPr>
        <p:spPr>
          <a:xfrm>
            <a:off x="-4" y="-52950"/>
            <a:ext cx="53019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Setup Before Glad(s467)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44046" l="0" r="0" t="0"/>
          <a:stretch/>
        </p:blipFill>
        <p:spPr>
          <a:xfrm>
            <a:off x="2971800" y="3960375"/>
            <a:ext cx="1207259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0" l="0" r="0" t="56678"/>
          <a:stretch/>
        </p:blipFill>
        <p:spPr>
          <a:xfrm>
            <a:off x="3957925" y="4286700"/>
            <a:ext cx="1343925" cy="6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3851" y="42617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5">
            <a:alphaModFix/>
          </a:blip>
          <a:srcRect b="0" l="0" r="0" t="22124"/>
          <a:stretch/>
        </p:blipFill>
        <p:spPr>
          <a:xfrm>
            <a:off x="5464825" y="4113025"/>
            <a:ext cx="1269100" cy="1030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6">
            <a:alphaModFix/>
          </a:blip>
          <a:srcRect b="8870" l="1111" r="1346" t="12772"/>
          <a:stretch/>
        </p:blipFill>
        <p:spPr>
          <a:xfrm>
            <a:off x="0" y="2147488"/>
            <a:ext cx="3546648" cy="160256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7051075" y="2125550"/>
            <a:ext cx="3693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TPAT-Trigger PATern: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0: SofStart    # Min bias  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1:CalifaOR   # Reaction     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2:</a:t>
            </a:r>
            <a:r>
              <a:rPr lang="en-GB">
                <a:solidFill>
                  <a:schemeClr val="dk1"/>
                </a:solidFill>
              </a:rPr>
              <a:t>NeuLAND #</a:t>
            </a:r>
            <a:r>
              <a:rPr lang="en-GB">
                <a:solidFill>
                  <a:schemeClr val="dk1"/>
                </a:solidFill>
              </a:rPr>
              <a:t> Neutron           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 3:</a:t>
            </a:r>
            <a:r>
              <a:rPr lang="en-GB">
                <a:solidFill>
                  <a:schemeClr val="dk1"/>
                </a:solidFill>
              </a:rPr>
              <a:t>0 S2L       #</a:t>
            </a:r>
            <a:r>
              <a:rPr lang="en-GB">
                <a:solidFill>
                  <a:schemeClr val="dk1"/>
                </a:solidFill>
              </a:rPr>
              <a:t> p+n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>
            <p:ph idx="4294967295" type="ctrTitle"/>
          </p:nvPr>
        </p:nvSpPr>
        <p:spPr>
          <a:xfrm>
            <a:off x="2" y="-52950"/>
            <a:ext cx="75228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PID Gating for specific reaction Channel</a:t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7266325" y="3367425"/>
            <a:ext cx="2274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(Can then Gate on incoming and fragment PID for individual channels)</a:t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7">
            <a:alphaModFix/>
          </a:blip>
          <a:srcRect b="8467" l="1674" r="944" t="12543"/>
          <a:stretch/>
        </p:blipFill>
        <p:spPr>
          <a:xfrm>
            <a:off x="3756425" y="2184900"/>
            <a:ext cx="3430594" cy="15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2243925" y="1858350"/>
            <a:ext cx="11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48Ca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3052550" y="1778675"/>
            <a:ext cx="90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(p,2p)</a:t>
            </a:r>
            <a:endParaRPr/>
          </a:p>
        </p:txBody>
      </p:sp>
      <p:cxnSp>
        <p:nvCxnSpPr>
          <p:cNvPr id="88" name="Google Shape;88;p15"/>
          <p:cNvCxnSpPr/>
          <p:nvPr/>
        </p:nvCxnSpPr>
        <p:spPr>
          <a:xfrm>
            <a:off x="2830850" y="2125538"/>
            <a:ext cx="13482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" name="Google Shape;89;p15"/>
          <p:cNvSpPr txBox="1"/>
          <p:nvPr/>
        </p:nvSpPr>
        <p:spPr>
          <a:xfrm>
            <a:off x="4286700" y="1849238"/>
            <a:ext cx="11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47K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181250" y="804525"/>
            <a:ext cx="3776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Possibility to also use TPATS to see if that can help with analysis and gating on channels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44046" l="0" r="0" t="0"/>
          <a:stretch/>
        </p:blipFill>
        <p:spPr>
          <a:xfrm>
            <a:off x="2971800" y="3960375"/>
            <a:ext cx="1207259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 b="0" l="0" r="0" t="56678"/>
          <a:stretch/>
        </p:blipFill>
        <p:spPr>
          <a:xfrm>
            <a:off x="3957925" y="4286700"/>
            <a:ext cx="1343925" cy="6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3851" y="42617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5">
            <a:alphaModFix/>
          </a:blip>
          <a:srcRect b="0" l="0" r="0" t="22124"/>
          <a:stretch/>
        </p:blipFill>
        <p:spPr>
          <a:xfrm>
            <a:off x="5464825" y="4113025"/>
            <a:ext cx="1269100" cy="1030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6">
            <a:alphaModFix/>
          </a:blip>
          <a:srcRect b="8895" l="25089" r="27847" t="15530"/>
          <a:stretch/>
        </p:blipFill>
        <p:spPr>
          <a:xfrm>
            <a:off x="6694687" y="277875"/>
            <a:ext cx="2449325" cy="221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 rotWithShape="1">
          <a:blip r:embed="rId7">
            <a:alphaModFix/>
          </a:blip>
          <a:srcRect b="23229" l="19966" r="40906" t="21737"/>
          <a:stretch/>
        </p:blipFill>
        <p:spPr>
          <a:xfrm>
            <a:off x="6444850" y="2650012"/>
            <a:ext cx="1866749" cy="147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8">
            <a:alphaModFix/>
          </a:blip>
          <a:srcRect b="26598" l="35969" r="43394" t="21742"/>
          <a:stretch/>
        </p:blipFill>
        <p:spPr>
          <a:xfrm>
            <a:off x="7926424" y="2650000"/>
            <a:ext cx="984499" cy="13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>
            <p:ph idx="4294967295" type="ctrTitle"/>
          </p:nvPr>
        </p:nvSpPr>
        <p:spPr>
          <a:xfrm>
            <a:off x="-4" y="-52950"/>
            <a:ext cx="53019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Simulation</a:t>
            </a:r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9">
            <a:alphaModFix/>
          </a:blip>
          <a:srcRect b="13305" l="2143" r="1739" t="12157"/>
          <a:stretch/>
        </p:blipFill>
        <p:spPr>
          <a:xfrm>
            <a:off x="2499678" y="76200"/>
            <a:ext cx="4209998" cy="186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10">
            <a:alphaModFix/>
          </a:blip>
          <a:srcRect b="13185" l="2172" r="1710" t="12948"/>
          <a:stretch/>
        </p:blipFill>
        <p:spPr>
          <a:xfrm>
            <a:off x="2426475" y="2047094"/>
            <a:ext cx="4283198" cy="1845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419200" y="1257575"/>
            <a:ext cx="1767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Simulated 100k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Events into califa+CH2 target.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 level of data gives hits on detector creating </a:t>
            </a:r>
            <a:r>
              <a:rPr lang="en-GB"/>
              <a:t>outline</a:t>
            </a:r>
            <a:r>
              <a:rPr lang="en-GB"/>
              <a:t> of geometry.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44046" l="0" r="0" t="0"/>
          <a:stretch/>
        </p:blipFill>
        <p:spPr>
          <a:xfrm>
            <a:off x="2971800" y="3960375"/>
            <a:ext cx="1207259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56678"/>
          <a:stretch/>
        </p:blipFill>
        <p:spPr>
          <a:xfrm>
            <a:off x="3957925" y="4286700"/>
            <a:ext cx="1343925" cy="6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3851" y="42617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5">
            <a:alphaModFix/>
          </a:blip>
          <a:srcRect b="0" l="0" r="0" t="22124"/>
          <a:stretch/>
        </p:blipFill>
        <p:spPr>
          <a:xfrm>
            <a:off x="5464825" y="4113025"/>
            <a:ext cx="1269100" cy="103046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4294967295" type="ctrTitle"/>
          </p:nvPr>
        </p:nvSpPr>
        <p:spPr>
          <a:xfrm>
            <a:off x="-4" y="-52950"/>
            <a:ext cx="53019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Simulation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6">
            <a:alphaModFix/>
          </a:blip>
          <a:srcRect b="9217" l="2399" r="29046" t="16565"/>
          <a:stretch/>
        </p:blipFill>
        <p:spPr>
          <a:xfrm>
            <a:off x="1475" y="701800"/>
            <a:ext cx="3543173" cy="22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250342" y="2960918"/>
            <a:ext cx="304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Cut on Energy&gt;20 MeV for proton  cluster. 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7">
            <a:alphaModFix/>
          </a:blip>
          <a:srcRect b="7996" l="1726" r="5431" t="12833"/>
          <a:stretch/>
        </p:blipFill>
        <p:spPr>
          <a:xfrm>
            <a:off x="5696025" y="0"/>
            <a:ext cx="3447974" cy="18599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7"/>
          <p:cNvCxnSpPr/>
          <p:nvPr/>
        </p:nvCxnSpPr>
        <p:spPr>
          <a:xfrm>
            <a:off x="6003010" y="1600084"/>
            <a:ext cx="10233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17"/>
          <p:cNvSpPr txBox="1"/>
          <p:nvPr/>
        </p:nvSpPr>
        <p:spPr>
          <a:xfrm>
            <a:off x="3639823" y="1142054"/>
            <a:ext cx="2268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Also saw that cluster&gt;2 had </a:t>
            </a:r>
            <a:r>
              <a:rPr lang="en-GB"/>
              <a:t>sufficient</a:t>
            </a:r>
            <a:r>
              <a:rPr lang="en-GB"/>
              <a:t> energy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Saw that taking care with the clustering algorithm this effect was minimised 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8">
            <a:alphaModFix/>
          </a:blip>
          <a:srcRect b="23217" l="31513" r="12313" t="16366"/>
          <a:stretch/>
        </p:blipFill>
        <p:spPr>
          <a:xfrm>
            <a:off x="5911791" y="2277875"/>
            <a:ext cx="3074410" cy="185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31828" l="24277" r="24241" t="31045"/>
          <a:stretch/>
        </p:blipFill>
        <p:spPr>
          <a:xfrm>
            <a:off x="5326549" y="124490"/>
            <a:ext cx="3784200" cy="144449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 b="44046" l="0" r="0" t="0"/>
          <a:stretch/>
        </p:blipFill>
        <p:spPr>
          <a:xfrm>
            <a:off x="2971800" y="3960375"/>
            <a:ext cx="1207259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 b="0" l="0" r="0" t="56678"/>
          <a:stretch/>
        </p:blipFill>
        <p:spPr>
          <a:xfrm>
            <a:off x="3957925" y="4286700"/>
            <a:ext cx="1343925" cy="6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3851" y="42617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6">
            <a:alphaModFix/>
          </a:blip>
          <a:srcRect b="0" l="0" r="0" t="22124"/>
          <a:stretch/>
        </p:blipFill>
        <p:spPr>
          <a:xfrm>
            <a:off x="5464825" y="4113025"/>
            <a:ext cx="1269100" cy="10304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18"/>
          <p:cNvCxnSpPr/>
          <p:nvPr/>
        </p:nvCxnSpPr>
        <p:spPr>
          <a:xfrm flipH="1" rot="10800000">
            <a:off x="2971800" y="195804"/>
            <a:ext cx="1751400" cy="66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4" name="Google Shape;134;p18"/>
          <p:cNvSpPr/>
          <p:nvPr/>
        </p:nvSpPr>
        <p:spPr>
          <a:xfrm>
            <a:off x="4733027" y="45426"/>
            <a:ext cx="370200" cy="3045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2971800" y="870578"/>
            <a:ext cx="1678800" cy="55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18"/>
          <p:cNvSpPr txBox="1"/>
          <p:nvPr>
            <p:ph idx="4294967295" type="ctrTitle"/>
          </p:nvPr>
        </p:nvSpPr>
        <p:spPr>
          <a:xfrm>
            <a:off x="-4" y="-86950"/>
            <a:ext cx="53019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Opening Angle</a:t>
            </a:r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b="54361" l="29662" r="65300" t="36548"/>
          <a:stretch/>
        </p:blipFill>
        <p:spPr>
          <a:xfrm>
            <a:off x="3662318" y="68054"/>
            <a:ext cx="370253" cy="35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 b="54360" l="39448" r="55515" t="37230"/>
          <a:stretch/>
        </p:blipFill>
        <p:spPr>
          <a:xfrm>
            <a:off x="3350776" y="1139804"/>
            <a:ext cx="370253" cy="32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4723090" y="17188"/>
            <a:ext cx="106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p1</a:t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4598414" y="1312102"/>
            <a:ext cx="370200" cy="3045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4588477" y="1283864"/>
            <a:ext cx="106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</a:t>
            </a:r>
            <a:endParaRPr/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b="48198" l="57474" r="36621" t="41684"/>
          <a:stretch/>
        </p:blipFill>
        <p:spPr>
          <a:xfrm>
            <a:off x="3534800" y="649939"/>
            <a:ext cx="434002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66075" y="870575"/>
            <a:ext cx="2583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Opening angle for simulation of Ca40 @ 460 AMeV on CH2 target using Califa2020 with modified </a:t>
            </a:r>
            <a:r>
              <a:rPr lang="en-GB"/>
              <a:t>separation</a:t>
            </a:r>
            <a:r>
              <a:rPr lang="en-GB"/>
              <a:t>   </a:t>
            </a:r>
            <a:endParaRPr/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7">
            <a:alphaModFix/>
          </a:blip>
          <a:srcRect b="49403" l="1617" r="52021" t="13428"/>
          <a:stretch/>
        </p:blipFill>
        <p:spPr>
          <a:xfrm>
            <a:off x="4723100" y="2272525"/>
            <a:ext cx="4098648" cy="184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8">
            <a:alphaModFix/>
          </a:blip>
          <a:srcRect b="49571" l="2813" r="49506" t="12823"/>
          <a:stretch/>
        </p:blipFill>
        <p:spPr>
          <a:xfrm>
            <a:off x="208400" y="2185024"/>
            <a:ext cx="4363598" cy="1935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888000" y="1872325"/>
            <a:ext cx="352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 clustering -&gt; </a:t>
            </a:r>
            <a:r>
              <a:rPr lang="en-GB"/>
              <a:t>Square Window</a:t>
            </a:r>
            <a:r>
              <a:rPr lang="en-GB"/>
              <a:t>(0,0)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5103225" y="1872325"/>
            <a:ext cx="352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Silly </a:t>
            </a:r>
            <a:r>
              <a:rPr lang="en-GB"/>
              <a:t>clustering -&gt; </a:t>
            </a:r>
            <a:r>
              <a:rPr lang="en-GB"/>
              <a:t>Square Window</a:t>
            </a:r>
            <a:r>
              <a:rPr lang="en-GB"/>
              <a:t>(3,3)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b="31828" l="24277" r="24241" t="31045"/>
          <a:stretch/>
        </p:blipFill>
        <p:spPr>
          <a:xfrm>
            <a:off x="5326549" y="124490"/>
            <a:ext cx="3784200" cy="144449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b="44046" l="0" r="0" t="0"/>
          <a:stretch/>
        </p:blipFill>
        <p:spPr>
          <a:xfrm>
            <a:off x="2971800" y="3960375"/>
            <a:ext cx="1207259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4">
            <a:alphaModFix/>
          </a:blip>
          <a:srcRect b="0" l="0" r="0" t="56678"/>
          <a:stretch/>
        </p:blipFill>
        <p:spPr>
          <a:xfrm>
            <a:off x="3957925" y="4286700"/>
            <a:ext cx="1343925" cy="6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3851" y="42617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6">
            <a:alphaModFix/>
          </a:blip>
          <a:srcRect b="0" l="0" r="0" t="22124"/>
          <a:stretch/>
        </p:blipFill>
        <p:spPr>
          <a:xfrm>
            <a:off x="5464825" y="4113025"/>
            <a:ext cx="1269100" cy="10304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19"/>
          <p:cNvCxnSpPr/>
          <p:nvPr/>
        </p:nvCxnSpPr>
        <p:spPr>
          <a:xfrm flipH="1" rot="10800000">
            <a:off x="2971800" y="195804"/>
            <a:ext cx="1751400" cy="66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" name="Google Shape;159;p19"/>
          <p:cNvSpPr/>
          <p:nvPr/>
        </p:nvSpPr>
        <p:spPr>
          <a:xfrm>
            <a:off x="4733027" y="45426"/>
            <a:ext cx="370200" cy="3045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0" name="Google Shape;160;p19"/>
          <p:cNvCxnSpPr/>
          <p:nvPr/>
        </p:nvCxnSpPr>
        <p:spPr>
          <a:xfrm>
            <a:off x="2971800" y="870578"/>
            <a:ext cx="1678800" cy="55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" name="Google Shape;161;p19"/>
          <p:cNvSpPr txBox="1"/>
          <p:nvPr>
            <p:ph idx="4294967295" type="ctrTitle"/>
          </p:nvPr>
        </p:nvSpPr>
        <p:spPr>
          <a:xfrm>
            <a:off x="-4" y="-86950"/>
            <a:ext cx="53019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Opening Angle</a:t>
            </a:r>
            <a:endParaRPr/>
          </a:p>
        </p:txBody>
      </p:sp>
      <p:pic>
        <p:nvPicPr>
          <p:cNvPr id="162" name="Google Shape;162;p19"/>
          <p:cNvPicPr preferRelativeResize="0"/>
          <p:nvPr/>
        </p:nvPicPr>
        <p:blipFill rotWithShape="1">
          <a:blip r:embed="rId3">
            <a:alphaModFix/>
          </a:blip>
          <a:srcRect b="54361" l="29662" r="65300" t="36548"/>
          <a:stretch/>
        </p:blipFill>
        <p:spPr>
          <a:xfrm>
            <a:off x="3662318" y="68054"/>
            <a:ext cx="370253" cy="35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 b="54360" l="39448" r="55515" t="37230"/>
          <a:stretch/>
        </p:blipFill>
        <p:spPr>
          <a:xfrm>
            <a:off x="3350776" y="1139804"/>
            <a:ext cx="370253" cy="32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4723090" y="17188"/>
            <a:ext cx="106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p1</a:t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4598414" y="1312102"/>
            <a:ext cx="370200" cy="3045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4588477" y="1283864"/>
            <a:ext cx="106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</a:t>
            </a:r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 b="48198" l="57474" r="36621" t="41684"/>
          <a:stretch/>
        </p:blipFill>
        <p:spPr>
          <a:xfrm>
            <a:off x="3534800" y="649939"/>
            <a:ext cx="434002" cy="39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7">
            <a:alphaModFix/>
          </a:blip>
          <a:srcRect b="48074" l="1995" r="50482" t="13186"/>
          <a:stretch/>
        </p:blipFill>
        <p:spPr>
          <a:xfrm>
            <a:off x="3375150" y="2064200"/>
            <a:ext cx="5105549" cy="2033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216750" y="1043550"/>
            <a:ext cx="2583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Opening angle for simulation of Ca40 </a:t>
            </a:r>
            <a:r>
              <a:rPr lang="en-GB">
                <a:solidFill>
                  <a:schemeClr val="dk1"/>
                </a:solidFill>
              </a:rPr>
              <a:t>@ 460 AMeV </a:t>
            </a:r>
            <a:r>
              <a:rPr lang="en-GB"/>
              <a:t> on CH2 target using Califa2020 with modified separation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 Signal to background 5.5% at optimal setting and 2.7% at worst silly setting.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4055075" y="1697750"/>
            <a:ext cx="485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Normal Clustering + background </a:t>
            </a:r>
            <a:r>
              <a:rPr lang="en-GB"/>
              <a:t>subtraction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20"/>
          <p:cNvSpPr txBox="1"/>
          <p:nvPr>
            <p:ph idx="4294967295" type="ctrTitle"/>
          </p:nvPr>
        </p:nvSpPr>
        <p:spPr>
          <a:xfrm>
            <a:off x="3" y="-86950"/>
            <a:ext cx="91440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Experiment Observation - Ca50 Beam Setting on CH2 </a:t>
            </a:r>
            <a:endParaRPr/>
          </a:p>
        </p:txBody>
      </p:sp>
      <p:pic>
        <p:nvPicPr>
          <p:cNvPr id="177" name="Google Shape;177;p20"/>
          <p:cNvPicPr preferRelativeResize="0"/>
          <p:nvPr/>
        </p:nvPicPr>
        <p:blipFill rotWithShape="1">
          <a:blip r:embed="rId3">
            <a:alphaModFix/>
          </a:blip>
          <a:srcRect b="8354" l="2896" r="2146" t="12973"/>
          <a:stretch/>
        </p:blipFill>
        <p:spPr>
          <a:xfrm>
            <a:off x="34153" y="2742225"/>
            <a:ext cx="3775848" cy="17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/>
          <p:nvPr/>
        </p:nvSpPr>
        <p:spPr>
          <a:xfrm>
            <a:off x="542875" y="4501850"/>
            <a:ext cx="276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CE[0]&gt;ETHR &amp;&amp; CE[1]&gt;ETHR &amp;&amp; CE[2]&lt;ETHR</a:t>
            </a:r>
            <a:endParaRPr/>
          </a:p>
        </p:txBody>
      </p:sp>
      <p:pic>
        <p:nvPicPr>
          <p:cNvPr id="179" name="Google Shape;179;p20"/>
          <p:cNvPicPr preferRelativeResize="0"/>
          <p:nvPr/>
        </p:nvPicPr>
        <p:blipFill rotWithShape="1">
          <a:blip r:embed="rId4">
            <a:alphaModFix/>
          </a:blip>
          <a:srcRect b="8703" l="2508" r="1742" t="12388"/>
          <a:stretch/>
        </p:blipFill>
        <p:spPr>
          <a:xfrm>
            <a:off x="5508200" y="432050"/>
            <a:ext cx="3556248" cy="164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5930175" y="2080775"/>
            <a:ext cx="276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CE[0]&gt;ETHR &amp;&amp; CE[1]&gt;ETHR</a:t>
            </a:r>
            <a:endParaRPr/>
          </a:p>
        </p:txBody>
      </p:sp>
      <p:sp>
        <p:nvSpPr>
          <p:cNvPr id="181" name="Google Shape;181;p20"/>
          <p:cNvSpPr txBox="1"/>
          <p:nvPr/>
        </p:nvSpPr>
        <p:spPr>
          <a:xfrm>
            <a:off x="81200" y="763550"/>
            <a:ext cx="1616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CE[j] = cluster “j” </a:t>
            </a:r>
            <a:r>
              <a:rPr lang="en-GB"/>
              <a:t>energy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ETHR = </a:t>
            </a:r>
            <a:r>
              <a:rPr lang="en-GB"/>
              <a:t>20 MeV</a:t>
            </a:r>
            <a:endParaRPr/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5">
            <a:alphaModFix/>
          </a:blip>
          <a:srcRect b="8833" l="961" r="941" t="12432"/>
          <a:stretch/>
        </p:blipFill>
        <p:spPr>
          <a:xfrm>
            <a:off x="1633534" y="504172"/>
            <a:ext cx="3897629" cy="175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20"/>
          <p:cNvCxnSpPr/>
          <p:nvPr/>
        </p:nvCxnSpPr>
        <p:spPr>
          <a:xfrm flipH="1" rot="10800000">
            <a:off x="1995050" y="1397125"/>
            <a:ext cx="3174600" cy="20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 b="11229" l="2137" r="1569" t="12435"/>
          <a:stretch/>
        </p:blipFill>
        <p:spPr>
          <a:xfrm>
            <a:off x="4203650" y="2742225"/>
            <a:ext cx="3945802" cy="17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4581475" y="4501850"/>
            <a:ext cx="394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Gating using tracking information that (p,2p) has </a:t>
            </a:r>
            <a:r>
              <a:rPr lang="en-GB"/>
              <a:t>occurred</a:t>
            </a:r>
            <a:r>
              <a:rPr lang="en-GB"/>
              <a:t>  (inZ-outZ)=1</a:t>
            </a:r>
            <a:endParaRPr/>
          </a:p>
        </p:txBody>
      </p:sp>
      <p:cxnSp>
        <p:nvCxnSpPr>
          <p:cNvPr id="186" name="Google Shape;186;p20"/>
          <p:cNvCxnSpPr/>
          <p:nvPr/>
        </p:nvCxnSpPr>
        <p:spPr>
          <a:xfrm flipH="1" rot="10800000">
            <a:off x="2621975" y="673100"/>
            <a:ext cx="20100" cy="140640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0" y="0"/>
            <a:ext cx="346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1111"/>
              <a:buNone/>
            </a:pPr>
            <a:r>
              <a:rPr lang="en-GB" sz="1620"/>
              <a:t>Now gating </a:t>
            </a:r>
            <a:r>
              <a:rPr lang="en-GB" sz="1620"/>
              <a:t>solely</a:t>
            </a:r>
            <a:r>
              <a:rPr lang="en-GB" sz="1620"/>
              <a:t> on Ca isotopes chain</a:t>
            </a:r>
            <a:endParaRPr sz="1620"/>
          </a:p>
        </p:txBody>
      </p:sp>
      <p:sp>
        <p:nvSpPr>
          <p:cNvPr id="192" name="Google Shape;1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3" name="Google Shape;193;p21"/>
          <p:cNvPicPr preferRelativeResize="0"/>
          <p:nvPr/>
        </p:nvPicPr>
        <p:blipFill rotWithShape="1">
          <a:blip r:embed="rId3">
            <a:alphaModFix/>
          </a:blip>
          <a:srcRect b="7687" l="905" r="679" t="11732"/>
          <a:stretch/>
        </p:blipFill>
        <p:spPr>
          <a:xfrm>
            <a:off x="1371600" y="739325"/>
            <a:ext cx="6338952" cy="291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/>
          <p:nvPr/>
        </p:nvSpPr>
        <p:spPr>
          <a:xfrm>
            <a:off x="1225600" y="3927950"/>
            <a:ext cx="7614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Statistics getting </a:t>
            </a:r>
            <a:r>
              <a:rPr lang="en-GB"/>
              <a:t>very</a:t>
            </a:r>
            <a:r>
              <a:rPr lang="en-GB"/>
              <a:t> low details need double </a:t>
            </a:r>
            <a:r>
              <a:rPr lang="en-GB"/>
              <a:t>checking</a:t>
            </a:r>
            <a:r>
              <a:rPr lang="en-GB"/>
              <a:t> and </a:t>
            </a:r>
            <a:r>
              <a:rPr lang="en-GB"/>
              <a:t>verifying</a:t>
            </a:r>
            <a:r>
              <a:rPr lang="en-GB"/>
              <a:t> too see why this happens.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