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5143500" cx="9144000"/>
  <p:notesSz cx="6858000" cy="9144000"/>
  <p:embeddedFontLst>
    <p:embeddedFont>
      <p:font typeface="Roboto"/>
      <p:regular r:id="rId46"/>
      <p:bold r:id="rId47"/>
      <p:italic r:id="rId48"/>
      <p:boldItalic r:id="rId49"/>
    </p:embeddedFont>
    <p:embeddedFont>
      <p:font typeface="Open Sans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Roboto-regular.fntdata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-italic.fntdata"/><Relationship Id="rId47" Type="http://schemas.openxmlformats.org/officeDocument/2006/relationships/font" Target="fonts/Roboto-bold.fntdata"/><Relationship Id="rId49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OpenSans-bold.fntdata"/><Relationship Id="rId50" Type="http://schemas.openxmlformats.org/officeDocument/2006/relationships/font" Target="fonts/OpenSans-regular.fntdata"/><Relationship Id="rId53" Type="http://schemas.openxmlformats.org/officeDocument/2006/relationships/font" Target="fonts/OpenSans-boldItalic.fntdata"/><Relationship Id="rId52" Type="http://schemas.openxmlformats.org/officeDocument/2006/relationships/font" Target="fonts/Open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abc3cc01e8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abc3cc01e8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5912eb170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5912eb170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6d8f7945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56d8f7945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7d3052a1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7d3052a1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5912eb170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5912eb170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075cadef5c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075cadef5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8f60a6db67_1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8f60a6db67_1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4d93418af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4d93418af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7d3052a17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7d3052a17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7d3052a170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7d3052a170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4d93418af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4d93418a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a8c8d2bd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a8c8d2bd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8f60a6db67_11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8f60a6db67_1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8d9adf9c4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8d9adf9c4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8f60a6db67_11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8f60a6db67_11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4d93418af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4d93418af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ff2114fb2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ff2114fb2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47598c4f8c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47598c4f8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47598c4f8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47598c4f8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47598c4f8c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47598c4f8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5912eb17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5912eb17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ff2114fb2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ff2114fb2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3f3f5ec6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03f3f5ec6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58a3b8409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58a3b8409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075cadef5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075cadef5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8d9adf9c4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8d9adf9c4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8d9adf9c41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18d9adf9c4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04088c9c2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04088c9c2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5516fca4e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5516fca4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5912eb1701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5912eb1701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06a20e716b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106a20e716b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8f60a6db67_11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8f60a6db67_1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591eeb085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591eeb085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06a20e716b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06a20e716b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7d3052a170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17d3052a170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72e88c34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72e88c34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8f60a6db67_1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8f60a6db67_1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f2114fb2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ff2114fb2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5912eb1701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5912eb170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47598c4f8c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47598c4f8c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8" name="Google Shape;68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9" name="Google Shape;69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OBJECT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891367" y="344916"/>
            <a:ext cx="7361100" cy="9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b="1" i="0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2" name="Google Shape;72;p14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3" name="Google Shape;73;p1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4" name="Google Shape;74;p14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891367" y="344916"/>
            <a:ext cx="7361100" cy="9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b="1" i="0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518812" y="1593188"/>
            <a:ext cx="8106300" cy="30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9" name="Google Shape;79;p15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0" name="Google Shape;80;p15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044000"/>
            <a:ext cx="9144000" cy="409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0014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60950" y="1767900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24" name="Google Shape;24;p4"/>
          <p:cNvSpPr txBox="1"/>
          <p:nvPr/>
        </p:nvSpPr>
        <p:spPr>
          <a:xfrm>
            <a:off x="2200" y="4797300"/>
            <a:ext cx="194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>
                <a:latin typeface="Roboto"/>
                <a:ea typeface="Roboto"/>
                <a:cs typeface="Roboto"/>
                <a:sym typeface="Roboto"/>
              </a:rPr>
              <a:t>M. Xarepe LIP 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7" name="Google Shape;57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32.png"/><Relationship Id="rId7" Type="http://schemas.openxmlformats.org/officeDocument/2006/relationships/image" Target="../media/image38.png"/><Relationship Id="rId8" Type="http://schemas.openxmlformats.org/officeDocument/2006/relationships/image" Target="../media/image4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ctrTitle"/>
          </p:nvPr>
        </p:nvSpPr>
        <p:spPr>
          <a:xfrm>
            <a:off x="290525" y="164775"/>
            <a:ext cx="8222100" cy="272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45720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Status of RPC System for S522/S509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latin typeface="Arial"/>
                <a:ea typeface="Arial"/>
                <a:cs typeface="Arial"/>
                <a:sym typeface="Arial"/>
              </a:rPr>
              <a:t>November</a:t>
            </a:r>
            <a:r>
              <a:rPr lang="pt-PT" sz="2200">
                <a:latin typeface="Arial"/>
                <a:ea typeface="Arial"/>
                <a:cs typeface="Arial"/>
                <a:sym typeface="Arial"/>
              </a:rPr>
              <a:t> 16</a:t>
            </a:r>
            <a:r>
              <a:rPr baseline="30000" lang="pt-PT" sz="2200"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pt-PT" sz="2200">
                <a:latin typeface="Arial"/>
                <a:ea typeface="Arial"/>
                <a:cs typeface="Arial"/>
                <a:sym typeface="Arial"/>
              </a:rPr>
              <a:t>, 2022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latin typeface="Arial"/>
                <a:ea typeface="Arial"/>
                <a:cs typeface="Arial"/>
                <a:sym typeface="Arial"/>
              </a:rPr>
              <a:t>R</a:t>
            </a:r>
            <a:r>
              <a:rPr baseline="30000" lang="pt-PT" sz="220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pt-PT" sz="2200">
                <a:latin typeface="Arial"/>
                <a:ea typeface="Arial"/>
                <a:cs typeface="Arial"/>
                <a:sym typeface="Arial"/>
              </a:rPr>
              <a:t>B Collaboration Meeting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Manuel Xarepe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PhD in Engineering Physics FCUL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b="9237" l="14917" r="14917" t="13975"/>
          <a:stretch/>
        </p:blipFill>
        <p:spPr>
          <a:xfrm>
            <a:off x="742000" y="2936152"/>
            <a:ext cx="1387451" cy="173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 b="0" l="0" r="70871" t="0"/>
          <a:stretch/>
        </p:blipFill>
        <p:spPr>
          <a:xfrm>
            <a:off x="6773725" y="2803575"/>
            <a:ext cx="2187525" cy="169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5325" y="3039900"/>
            <a:ext cx="1942288" cy="126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5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Calibration</a:t>
            </a:r>
            <a:endParaRPr/>
          </a:p>
        </p:txBody>
      </p:sp>
      <p:sp>
        <p:nvSpPr>
          <p:cNvPr id="231" name="Google Shape;231;p25"/>
          <p:cNvSpPr txBox="1"/>
          <p:nvPr>
            <p:ph idx="1" type="body"/>
          </p:nvPr>
        </p:nvSpPr>
        <p:spPr>
          <a:xfrm>
            <a:off x="460950" y="1158300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212121"/>
                </a:solidFill>
              </a:rPr>
              <a:t>Several calibration need to be implemented: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Time over threshold alignment (ToT)  - &gt; Using derivative to find offset;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pt-PT">
                <a:solidFill>
                  <a:srgbClr val="212121"/>
                </a:solidFill>
              </a:rPr>
              <a:t>Very important for Hit selection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Position alignment of the Strips -&gt; Uses the integrated histogram of the hits;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pt-PT">
                <a:solidFill>
                  <a:srgbClr val="D9D9D9"/>
                </a:solidFill>
              </a:rPr>
              <a:t>Very good alignment</a:t>
            </a:r>
            <a:endParaRPr>
              <a:solidFill>
                <a:srgbClr val="D9D9D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pt-PT">
                <a:solidFill>
                  <a:srgbClr val="D9D9D9"/>
                </a:solidFill>
              </a:rPr>
              <a:t>Time Calibration</a:t>
            </a:r>
            <a:endParaRPr>
              <a:solidFill>
                <a:srgbClr val="D9D9D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pt-PT">
                <a:solidFill>
                  <a:srgbClr val="D9D9D9"/>
                </a:solidFill>
              </a:rPr>
              <a:t>Calibrate time intra/inter-strip</a:t>
            </a:r>
            <a:endParaRPr>
              <a:solidFill>
                <a:srgbClr val="D9D9D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pt-PT">
                <a:solidFill>
                  <a:srgbClr val="D9D9D9"/>
                </a:solidFill>
              </a:rPr>
              <a:t>Final objective, a isochron surface placed in the R3B environment</a:t>
            </a:r>
            <a:endParaRPr>
              <a:solidFill>
                <a:srgbClr val="D9D9D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pt-PT">
                <a:solidFill>
                  <a:srgbClr val="D9D9D9"/>
                </a:solidFill>
              </a:rPr>
              <a:t>Position the RPC into the R</a:t>
            </a:r>
            <a:r>
              <a:rPr baseline="30000" lang="pt-PT">
                <a:solidFill>
                  <a:srgbClr val="D9D9D9"/>
                </a:solidFill>
              </a:rPr>
              <a:t>3</a:t>
            </a:r>
            <a:r>
              <a:rPr lang="pt-PT">
                <a:solidFill>
                  <a:srgbClr val="D9D9D9"/>
                </a:solidFill>
              </a:rPr>
              <a:t>B environment</a:t>
            </a:r>
            <a:endParaRPr>
              <a:solidFill>
                <a:srgbClr val="D9D9D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pt-PT">
                <a:solidFill>
                  <a:srgbClr val="D9D9D9"/>
                </a:solidFill>
              </a:rPr>
              <a:t>Measurements with laser and radioactive source</a:t>
            </a:r>
            <a:endParaRPr>
              <a:solidFill>
                <a:srgbClr val="D9D9D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pt-PT">
                <a:solidFill>
                  <a:srgbClr val="D9D9D9"/>
                </a:solidFill>
              </a:rPr>
              <a:t>Sweep Run with </a:t>
            </a:r>
            <a:r>
              <a:rPr baseline="30000" lang="pt-PT">
                <a:solidFill>
                  <a:srgbClr val="D9D9D9"/>
                </a:solidFill>
              </a:rPr>
              <a:t>40</a:t>
            </a:r>
            <a:r>
              <a:rPr lang="pt-PT">
                <a:solidFill>
                  <a:srgbClr val="D9D9D9"/>
                </a:solidFill>
              </a:rPr>
              <a:t>Ar at 300 MeV/u</a:t>
            </a:r>
            <a:endParaRPr sz="1800">
              <a:solidFill>
                <a:srgbClr val="D9D9D9"/>
              </a:solidFill>
            </a:endParaRPr>
          </a:p>
        </p:txBody>
      </p:sp>
      <p:sp>
        <p:nvSpPr>
          <p:cNvPr id="232" name="Google Shape;232;p2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233" name="Google Shape;2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300" y="1713575"/>
            <a:ext cx="360000" cy="341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6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RPC Hit Map alignment</a:t>
            </a:r>
            <a:endParaRPr/>
          </a:p>
        </p:txBody>
      </p:sp>
      <p:sp>
        <p:nvSpPr>
          <p:cNvPr id="239" name="Google Shape;239;p2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grpSp>
        <p:nvGrpSpPr>
          <p:cNvPr id="240" name="Google Shape;240;p26"/>
          <p:cNvGrpSpPr/>
          <p:nvPr/>
        </p:nvGrpSpPr>
        <p:grpSpPr>
          <a:xfrm>
            <a:off x="1201275" y="1213812"/>
            <a:ext cx="6937050" cy="3590508"/>
            <a:chOff x="1201275" y="1213812"/>
            <a:chExt cx="6937050" cy="3590508"/>
          </a:xfrm>
        </p:grpSpPr>
        <p:pic>
          <p:nvPicPr>
            <p:cNvPr id="241" name="Google Shape;241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01275" y="1213812"/>
              <a:ext cx="6839998" cy="35905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26"/>
            <p:cNvSpPr/>
            <p:nvPr/>
          </p:nvSpPr>
          <p:spPr>
            <a:xfrm>
              <a:off x="7764525" y="1271100"/>
              <a:ext cx="373800" cy="315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43" name="Google Shape;24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0500" y="1086617"/>
            <a:ext cx="7538401" cy="396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6"/>
          <p:cNvSpPr txBox="1"/>
          <p:nvPr/>
        </p:nvSpPr>
        <p:spPr>
          <a:xfrm>
            <a:off x="7384675" y="4850400"/>
            <a:ext cx="98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Pos x [mm]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26"/>
          <p:cNvSpPr txBox="1"/>
          <p:nvPr/>
        </p:nvSpPr>
        <p:spPr>
          <a:xfrm rot="-5400000">
            <a:off x="-88750" y="1741275"/>
            <a:ext cx="98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Pos x [mm]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7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RPC Hit Map alignment</a:t>
            </a:r>
            <a:endParaRPr/>
          </a:p>
        </p:txBody>
      </p:sp>
      <p:sp>
        <p:nvSpPr>
          <p:cNvPr id="251" name="Google Shape;251;p2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grpSp>
        <p:nvGrpSpPr>
          <p:cNvPr id="252" name="Google Shape;252;p27"/>
          <p:cNvGrpSpPr/>
          <p:nvPr/>
        </p:nvGrpSpPr>
        <p:grpSpPr>
          <a:xfrm>
            <a:off x="711200" y="1067575"/>
            <a:ext cx="7703950" cy="3889175"/>
            <a:chOff x="711200" y="1067575"/>
            <a:chExt cx="7703950" cy="3889175"/>
          </a:xfrm>
        </p:grpSpPr>
        <p:sp>
          <p:nvSpPr>
            <p:cNvPr id="253" name="Google Shape;253;p27"/>
            <p:cNvSpPr txBox="1"/>
            <p:nvPr/>
          </p:nvSpPr>
          <p:spPr>
            <a:xfrm rot="-5400000">
              <a:off x="402800" y="1552000"/>
              <a:ext cx="98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latin typeface="Roboto"/>
                  <a:ea typeface="Roboto"/>
                  <a:cs typeface="Roboto"/>
                  <a:sym typeface="Roboto"/>
                </a:rPr>
                <a:t>Pos Y [mm]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7977150" y="1067575"/>
              <a:ext cx="438000" cy="280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55" name="Google Shape;255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39875" y="1067575"/>
              <a:ext cx="7025738" cy="388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6" name="Google Shape;256;p27"/>
          <p:cNvSpPr txBox="1"/>
          <p:nvPr/>
        </p:nvSpPr>
        <p:spPr>
          <a:xfrm>
            <a:off x="7703100" y="4774200"/>
            <a:ext cx="98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Pos x [mm]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Calibration</a:t>
            </a:r>
            <a:endParaRPr/>
          </a:p>
        </p:txBody>
      </p:sp>
      <p:sp>
        <p:nvSpPr>
          <p:cNvPr id="262" name="Google Shape;262;p28"/>
          <p:cNvSpPr txBox="1"/>
          <p:nvPr>
            <p:ph idx="1" type="body"/>
          </p:nvPr>
        </p:nvSpPr>
        <p:spPr>
          <a:xfrm>
            <a:off x="460950" y="1158300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212121"/>
                </a:solidFill>
              </a:rPr>
              <a:t>Several calibration need to be implemented: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Time over threshold alignment (ToT)  - &gt; Using derivative to find offset;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pt-PT">
                <a:solidFill>
                  <a:srgbClr val="212121"/>
                </a:solidFill>
              </a:rPr>
              <a:t>Very important for Hit selection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Position alignment of the Strips -&gt; Uses the integrated histogram of the hits;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pt-PT">
                <a:solidFill>
                  <a:srgbClr val="212121"/>
                </a:solidFill>
              </a:rPr>
              <a:t>Very good alignment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pt-PT">
                <a:solidFill>
                  <a:srgbClr val="212121"/>
                </a:solidFill>
              </a:rPr>
              <a:t>improve with Scintillator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Time Calibration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pt-PT">
                <a:solidFill>
                  <a:srgbClr val="D9D9D9"/>
                </a:solidFill>
              </a:rPr>
              <a:t>Calibrate time intra/inter-strip</a:t>
            </a:r>
            <a:endParaRPr>
              <a:solidFill>
                <a:srgbClr val="D9D9D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pt-PT">
                <a:solidFill>
                  <a:srgbClr val="D9D9D9"/>
                </a:solidFill>
              </a:rPr>
              <a:t>Final objective, a isochron surface placed in the R3B environment</a:t>
            </a:r>
            <a:endParaRPr>
              <a:solidFill>
                <a:srgbClr val="D9D9D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pt-PT">
                <a:solidFill>
                  <a:srgbClr val="D9D9D9"/>
                </a:solidFill>
              </a:rPr>
              <a:t>Position the RPC into the R</a:t>
            </a:r>
            <a:r>
              <a:rPr baseline="30000" lang="pt-PT">
                <a:solidFill>
                  <a:srgbClr val="D9D9D9"/>
                </a:solidFill>
              </a:rPr>
              <a:t>3</a:t>
            </a:r>
            <a:r>
              <a:rPr lang="pt-PT">
                <a:solidFill>
                  <a:srgbClr val="D9D9D9"/>
                </a:solidFill>
              </a:rPr>
              <a:t>B environment</a:t>
            </a:r>
            <a:endParaRPr>
              <a:solidFill>
                <a:srgbClr val="D9D9D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pt-PT">
                <a:solidFill>
                  <a:srgbClr val="D9D9D9"/>
                </a:solidFill>
              </a:rPr>
              <a:t>Measurements with laser and radioactive source</a:t>
            </a:r>
            <a:endParaRPr>
              <a:solidFill>
                <a:srgbClr val="D9D9D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pt-PT">
                <a:solidFill>
                  <a:srgbClr val="D9D9D9"/>
                </a:solidFill>
              </a:rPr>
              <a:t>Sweep Run with </a:t>
            </a:r>
            <a:r>
              <a:rPr baseline="30000" lang="pt-PT">
                <a:solidFill>
                  <a:srgbClr val="D9D9D9"/>
                </a:solidFill>
              </a:rPr>
              <a:t>40</a:t>
            </a:r>
            <a:r>
              <a:rPr lang="pt-PT">
                <a:solidFill>
                  <a:srgbClr val="D9D9D9"/>
                </a:solidFill>
              </a:rPr>
              <a:t>Ar at 300 MeV/u</a:t>
            </a:r>
            <a:endParaRPr sz="1800">
              <a:solidFill>
                <a:srgbClr val="D9D9D9"/>
              </a:solidFill>
            </a:endParaRPr>
          </a:p>
        </p:txBody>
      </p:sp>
      <p:sp>
        <p:nvSpPr>
          <p:cNvPr id="263" name="Google Shape;263;p2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300" y="2189175"/>
            <a:ext cx="360000" cy="34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300" y="1713575"/>
            <a:ext cx="360000" cy="341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RPC Time Calibration</a:t>
            </a:r>
            <a:endParaRPr/>
          </a:p>
        </p:txBody>
      </p:sp>
      <p:sp>
        <p:nvSpPr>
          <p:cNvPr id="271" name="Google Shape;271;p29"/>
          <p:cNvSpPr txBox="1"/>
          <p:nvPr>
            <p:ph idx="1" type="body"/>
          </p:nvPr>
        </p:nvSpPr>
        <p:spPr>
          <a:xfrm>
            <a:off x="460950" y="1767900"/>
            <a:ext cx="53970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333333"/>
                </a:solidFill>
              </a:rPr>
              <a:t>T</a:t>
            </a:r>
            <a:r>
              <a:rPr lang="pt-PT">
                <a:solidFill>
                  <a:srgbClr val="333333"/>
                </a:solidFill>
              </a:rPr>
              <a:t>here are 2 </a:t>
            </a:r>
            <a:r>
              <a:rPr lang="pt-PT">
                <a:solidFill>
                  <a:srgbClr val="333333"/>
                </a:solidFill>
              </a:rPr>
              <a:t>approaches</a:t>
            </a:r>
            <a:r>
              <a:rPr lang="pt-PT">
                <a:solidFill>
                  <a:srgbClr val="333333"/>
                </a:solidFill>
              </a:rPr>
              <a:t>:</a:t>
            </a:r>
            <a:endParaRPr>
              <a:solidFill>
                <a:srgbClr val="333333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pt-PT">
                <a:solidFill>
                  <a:srgbClr val="333333"/>
                </a:solidFill>
              </a:rPr>
              <a:t>Using cosmic coincidences</a:t>
            </a:r>
            <a:endParaRPr>
              <a:solidFill>
                <a:srgbClr val="33333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pt-PT">
                <a:solidFill>
                  <a:srgbClr val="333333"/>
                </a:solidFill>
              </a:rPr>
              <a:t>Using protons from the reaction</a:t>
            </a:r>
            <a:endParaRPr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FF0000"/>
                </a:solidFill>
              </a:rPr>
              <a:t>Crucial</a:t>
            </a:r>
            <a:r>
              <a:rPr lang="pt-PT">
                <a:solidFill>
                  <a:srgbClr val="FF0000"/>
                </a:solidFill>
              </a:rPr>
              <a:t> </a:t>
            </a:r>
            <a:r>
              <a:rPr lang="pt-PT">
                <a:solidFill>
                  <a:srgbClr val="333333"/>
                </a:solidFill>
              </a:rPr>
              <a:t>for the analysis as the RPC needs to be an isochron surface.</a:t>
            </a:r>
            <a:endParaRPr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333333"/>
                </a:solidFill>
              </a:rPr>
              <a:t>Work in progress!</a:t>
            </a:r>
            <a:endParaRPr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333333"/>
              </a:solidFill>
            </a:endParaRPr>
          </a:p>
        </p:txBody>
      </p:sp>
      <p:sp>
        <p:nvSpPr>
          <p:cNvPr id="272" name="Google Shape;272;p2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273" name="Google Shape;273;p29"/>
          <p:cNvSpPr/>
          <p:nvPr/>
        </p:nvSpPr>
        <p:spPr>
          <a:xfrm>
            <a:off x="7620400" y="1892325"/>
            <a:ext cx="683400" cy="25137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9"/>
          <p:cNvSpPr/>
          <p:nvPr/>
        </p:nvSpPr>
        <p:spPr>
          <a:xfrm>
            <a:off x="7887700" y="1958700"/>
            <a:ext cx="148800" cy="2850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7887700" y="2308025"/>
            <a:ext cx="148800" cy="2850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9"/>
          <p:cNvSpPr/>
          <p:nvPr/>
        </p:nvSpPr>
        <p:spPr>
          <a:xfrm>
            <a:off x="7887700" y="2657350"/>
            <a:ext cx="148800" cy="2850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7887700" y="3006675"/>
            <a:ext cx="148800" cy="2850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9"/>
          <p:cNvSpPr/>
          <p:nvPr/>
        </p:nvSpPr>
        <p:spPr>
          <a:xfrm>
            <a:off x="7887700" y="3356000"/>
            <a:ext cx="148800" cy="2850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7887700" y="3705325"/>
            <a:ext cx="148800" cy="2850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7887700" y="4054650"/>
            <a:ext cx="148800" cy="2850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9"/>
          <p:cNvSpPr txBox="1"/>
          <p:nvPr/>
        </p:nvSpPr>
        <p:spPr>
          <a:xfrm>
            <a:off x="7312900" y="1144850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Side View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2" name="Google Shape;282;p29"/>
          <p:cNvCxnSpPr/>
          <p:nvPr/>
        </p:nvCxnSpPr>
        <p:spPr>
          <a:xfrm rot="10800000">
            <a:off x="7028775" y="1644500"/>
            <a:ext cx="8700" cy="1711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3" name="Google Shape;283;p29"/>
          <p:cNvCxnSpPr/>
          <p:nvPr/>
        </p:nvCxnSpPr>
        <p:spPr>
          <a:xfrm>
            <a:off x="7042975" y="3277825"/>
            <a:ext cx="0" cy="1417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4" name="Google Shape;284;p29"/>
          <p:cNvSpPr/>
          <p:nvPr/>
        </p:nvSpPr>
        <p:spPr>
          <a:xfrm>
            <a:off x="7233250" y="1550575"/>
            <a:ext cx="359100" cy="31743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9"/>
          <p:cNvSpPr txBox="1"/>
          <p:nvPr/>
        </p:nvSpPr>
        <p:spPr>
          <a:xfrm rot="-5400000">
            <a:off x="6766750" y="2853900"/>
            <a:ext cx="125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Neuland Bar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286;p29"/>
          <p:cNvSpPr/>
          <p:nvPr/>
        </p:nvSpPr>
        <p:spPr>
          <a:xfrm>
            <a:off x="6874125" y="2961175"/>
            <a:ext cx="359100" cy="3936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9"/>
          <p:cNvSpPr/>
          <p:nvPr/>
        </p:nvSpPr>
        <p:spPr>
          <a:xfrm>
            <a:off x="6515000" y="1535850"/>
            <a:ext cx="359100" cy="31743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8" name="Google Shape;288;p29"/>
          <p:cNvCxnSpPr/>
          <p:nvPr/>
        </p:nvCxnSpPr>
        <p:spPr>
          <a:xfrm rot="10800000">
            <a:off x="6095525" y="3176875"/>
            <a:ext cx="3038400" cy="12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0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Experimental Setup </a:t>
            </a:r>
            <a:endParaRPr/>
          </a:p>
        </p:txBody>
      </p:sp>
      <p:sp>
        <p:nvSpPr>
          <p:cNvPr id="294" name="Google Shape;294;p3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295" name="Google Shape;295;p30"/>
          <p:cNvSpPr txBox="1"/>
          <p:nvPr/>
        </p:nvSpPr>
        <p:spPr>
          <a:xfrm>
            <a:off x="267125" y="1110538"/>
            <a:ext cx="183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View From Behind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6" name="Google Shape;296;p30"/>
          <p:cNvSpPr/>
          <p:nvPr/>
        </p:nvSpPr>
        <p:spPr>
          <a:xfrm>
            <a:off x="7726104" y="2018648"/>
            <a:ext cx="635700" cy="22665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0"/>
          <p:cNvSpPr/>
          <p:nvPr/>
        </p:nvSpPr>
        <p:spPr>
          <a:xfrm>
            <a:off x="7974736" y="2078492"/>
            <a:ext cx="138300" cy="2571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0"/>
          <p:cNvSpPr/>
          <p:nvPr/>
        </p:nvSpPr>
        <p:spPr>
          <a:xfrm>
            <a:off x="7974736" y="2393443"/>
            <a:ext cx="138300" cy="2571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0"/>
          <p:cNvSpPr/>
          <p:nvPr/>
        </p:nvSpPr>
        <p:spPr>
          <a:xfrm>
            <a:off x="7974736" y="2708395"/>
            <a:ext cx="138300" cy="2571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0"/>
          <p:cNvSpPr/>
          <p:nvPr/>
        </p:nvSpPr>
        <p:spPr>
          <a:xfrm>
            <a:off x="7974736" y="3023346"/>
            <a:ext cx="138300" cy="2571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0"/>
          <p:cNvSpPr/>
          <p:nvPr/>
        </p:nvSpPr>
        <p:spPr>
          <a:xfrm>
            <a:off x="7974736" y="3338298"/>
            <a:ext cx="138300" cy="2571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0"/>
          <p:cNvSpPr/>
          <p:nvPr/>
        </p:nvSpPr>
        <p:spPr>
          <a:xfrm>
            <a:off x="7974736" y="3653249"/>
            <a:ext cx="138300" cy="2571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0"/>
          <p:cNvSpPr/>
          <p:nvPr/>
        </p:nvSpPr>
        <p:spPr>
          <a:xfrm>
            <a:off x="7974736" y="3968200"/>
            <a:ext cx="138300" cy="2571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0"/>
          <p:cNvSpPr txBox="1"/>
          <p:nvPr/>
        </p:nvSpPr>
        <p:spPr>
          <a:xfrm>
            <a:off x="7440079" y="1116125"/>
            <a:ext cx="120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Side View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05" name="Google Shape;305;p30"/>
          <p:cNvCxnSpPr/>
          <p:nvPr/>
        </p:nvCxnSpPr>
        <p:spPr>
          <a:xfrm rot="10800000">
            <a:off x="7175790" y="1795098"/>
            <a:ext cx="8100" cy="1543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6" name="Google Shape;306;p30"/>
          <p:cNvCxnSpPr/>
          <p:nvPr/>
        </p:nvCxnSpPr>
        <p:spPr>
          <a:xfrm>
            <a:off x="7189006" y="3267815"/>
            <a:ext cx="0" cy="1278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7" name="Google Shape;307;p30"/>
          <p:cNvSpPr/>
          <p:nvPr/>
        </p:nvSpPr>
        <p:spPr>
          <a:xfrm>
            <a:off x="7365992" y="1710527"/>
            <a:ext cx="333900" cy="28620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0"/>
          <p:cNvSpPr txBox="1"/>
          <p:nvPr/>
        </p:nvSpPr>
        <p:spPr>
          <a:xfrm rot="-5400000">
            <a:off x="6855850" y="2757877"/>
            <a:ext cx="13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Neuland Bar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9" name="Google Shape;309;p30"/>
          <p:cNvSpPr/>
          <p:nvPr/>
        </p:nvSpPr>
        <p:spPr>
          <a:xfrm>
            <a:off x="7031948" y="2982323"/>
            <a:ext cx="333900" cy="354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0"/>
          <p:cNvSpPr/>
          <p:nvPr/>
        </p:nvSpPr>
        <p:spPr>
          <a:xfrm>
            <a:off x="6697904" y="1697251"/>
            <a:ext cx="333900" cy="28620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1" name="Google Shape;311;p30"/>
          <p:cNvCxnSpPr/>
          <p:nvPr/>
        </p:nvCxnSpPr>
        <p:spPr>
          <a:xfrm rot="10800000">
            <a:off x="6307625" y="3176759"/>
            <a:ext cx="2826300" cy="1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312" name="Google Shape;312;p30"/>
          <p:cNvGrpSpPr/>
          <p:nvPr/>
        </p:nvGrpSpPr>
        <p:grpSpPr>
          <a:xfrm>
            <a:off x="313866" y="1434555"/>
            <a:ext cx="5202164" cy="3187632"/>
            <a:chOff x="251050" y="1510850"/>
            <a:chExt cx="5690400" cy="3174300"/>
          </a:xfrm>
        </p:grpSpPr>
        <p:sp>
          <p:nvSpPr>
            <p:cNvPr id="313" name="Google Shape;313;p30"/>
            <p:cNvSpPr/>
            <p:nvPr/>
          </p:nvSpPr>
          <p:spPr>
            <a:xfrm>
              <a:off x="251050" y="1644500"/>
              <a:ext cx="5690400" cy="2907000"/>
            </a:xfrm>
            <a:prstGeom prst="rect">
              <a:avLst/>
            </a:prstGeom>
            <a:solidFill>
              <a:srgbClr val="A4C2F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2790575" y="1510850"/>
              <a:ext cx="359100" cy="3174300"/>
            </a:xfrm>
            <a:prstGeom prst="rect">
              <a:avLst/>
            </a:prstGeom>
            <a:solidFill>
              <a:srgbClr val="00FF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0"/>
            <p:cNvSpPr txBox="1"/>
            <p:nvPr/>
          </p:nvSpPr>
          <p:spPr>
            <a:xfrm rot="-5400000">
              <a:off x="2377625" y="2036900"/>
              <a:ext cx="12225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>
                  <a:latin typeface="Roboto"/>
                  <a:ea typeface="Roboto"/>
                  <a:cs typeface="Roboto"/>
                  <a:sym typeface="Roboto"/>
                </a:rPr>
                <a:t>Vertical NB 1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316" name="Google Shape;316;p30"/>
          <p:cNvCxnSpPr/>
          <p:nvPr/>
        </p:nvCxnSpPr>
        <p:spPr>
          <a:xfrm rot="10800000">
            <a:off x="5194590" y="1718898"/>
            <a:ext cx="8100" cy="1543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7" name="Google Shape;317;p30"/>
          <p:cNvCxnSpPr/>
          <p:nvPr/>
        </p:nvCxnSpPr>
        <p:spPr>
          <a:xfrm>
            <a:off x="5207806" y="3191615"/>
            <a:ext cx="0" cy="1278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8" name="Google Shape;318;p30"/>
          <p:cNvSpPr/>
          <p:nvPr/>
        </p:nvSpPr>
        <p:spPr>
          <a:xfrm>
            <a:off x="144791" y="2930622"/>
            <a:ext cx="5540400" cy="3954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Horizontal NB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30"/>
          <p:cNvSpPr/>
          <p:nvPr/>
        </p:nvSpPr>
        <p:spPr>
          <a:xfrm>
            <a:off x="4234020" y="1434618"/>
            <a:ext cx="328200" cy="31875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0"/>
          <p:cNvSpPr txBox="1"/>
          <p:nvPr/>
        </p:nvSpPr>
        <p:spPr>
          <a:xfrm rot="-5400000">
            <a:off x="3820313" y="2006951"/>
            <a:ext cx="122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Vertical NB 2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1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Alignment using Protons</a:t>
            </a:r>
            <a:endParaRPr/>
          </a:p>
        </p:txBody>
      </p:sp>
      <p:sp>
        <p:nvSpPr>
          <p:cNvPr id="326" name="Google Shape;326;p3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grpSp>
        <p:nvGrpSpPr>
          <p:cNvPr id="327" name="Google Shape;327;p31"/>
          <p:cNvGrpSpPr/>
          <p:nvPr/>
        </p:nvGrpSpPr>
        <p:grpSpPr>
          <a:xfrm>
            <a:off x="1026024" y="1085165"/>
            <a:ext cx="7091942" cy="3888007"/>
            <a:chOff x="1026000" y="1141200"/>
            <a:chExt cx="7455000" cy="3889174"/>
          </a:xfrm>
        </p:grpSpPr>
        <p:pic>
          <p:nvPicPr>
            <p:cNvPr id="328" name="Google Shape;328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26000" y="1141200"/>
              <a:ext cx="7248006" cy="3889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31"/>
            <p:cNvSpPr/>
            <p:nvPr/>
          </p:nvSpPr>
          <p:spPr>
            <a:xfrm>
              <a:off x="8186400" y="2934925"/>
              <a:ext cx="294600" cy="3936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0" name="Google Shape;330;p31"/>
          <p:cNvSpPr txBox="1"/>
          <p:nvPr/>
        </p:nvSpPr>
        <p:spPr>
          <a:xfrm rot="-5400000">
            <a:off x="521850" y="1420900"/>
            <a:ext cx="63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Strip #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1" name="Google Shape;331;p31"/>
          <p:cNvSpPr txBox="1"/>
          <p:nvPr/>
        </p:nvSpPr>
        <p:spPr>
          <a:xfrm>
            <a:off x="7873200" y="4707775"/>
            <a:ext cx="127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time diff</a:t>
            </a: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 [ns]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Alignment using Protons - OffSpill</a:t>
            </a:r>
            <a:endParaRPr/>
          </a:p>
        </p:txBody>
      </p:sp>
      <p:sp>
        <p:nvSpPr>
          <p:cNvPr id="337" name="Google Shape;337;p3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338" name="Google Shape;33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000" y="1042875"/>
            <a:ext cx="7091999" cy="3886272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2"/>
          <p:cNvSpPr txBox="1"/>
          <p:nvPr/>
        </p:nvSpPr>
        <p:spPr>
          <a:xfrm rot="-5400000">
            <a:off x="521850" y="1420900"/>
            <a:ext cx="63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Strip #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p32"/>
          <p:cNvSpPr txBox="1"/>
          <p:nvPr/>
        </p:nvSpPr>
        <p:spPr>
          <a:xfrm>
            <a:off x="7873200" y="4774200"/>
            <a:ext cx="127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time diff [ns]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3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Aligned ToF with Los</a:t>
            </a:r>
            <a:endParaRPr/>
          </a:p>
        </p:txBody>
      </p:sp>
      <p:sp>
        <p:nvSpPr>
          <p:cNvPr id="346" name="Google Shape;346;p3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347" name="Google Shape;34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225" y="1097025"/>
            <a:ext cx="6616805" cy="388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3"/>
          <p:cNvSpPr txBox="1"/>
          <p:nvPr/>
        </p:nvSpPr>
        <p:spPr>
          <a:xfrm rot="-5400000">
            <a:off x="521850" y="1420900"/>
            <a:ext cx="63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Strip #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9" name="Google Shape;349;p33"/>
          <p:cNvSpPr txBox="1"/>
          <p:nvPr/>
        </p:nvSpPr>
        <p:spPr>
          <a:xfrm>
            <a:off x="7692875" y="4774200"/>
            <a:ext cx="127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time diff [ns]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Horizontal Time Distribution</a:t>
            </a:r>
            <a:endParaRPr/>
          </a:p>
        </p:txBody>
      </p:sp>
      <p:sp>
        <p:nvSpPr>
          <p:cNvPr id="355" name="Google Shape;355;p3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b="0" l="0" r="49642" t="0"/>
          <a:stretch/>
        </p:blipFill>
        <p:spPr>
          <a:xfrm>
            <a:off x="2594450" y="1081025"/>
            <a:ext cx="3811602" cy="3889174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4"/>
          <p:cNvSpPr txBox="1"/>
          <p:nvPr/>
        </p:nvSpPr>
        <p:spPr>
          <a:xfrm>
            <a:off x="6158150" y="4774200"/>
            <a:ext cx="133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# Interval in Pos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Google Shape;358;p34"/>
          <p:cNvSpPr txBox="1"/>
          <p:nvPr/>
        </p:nvSpPr>
        <p:spPr>
          <a:xfrm rot="-5400000">
            <a:off x="1774400" y="1531775"/>
            <a:ext cx="127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time diff [ns]</a:t>
            </a:r>
            <a:endParaRPr/>
          </a:p>
        </p:txBody>
      </p:sp>
      <p:pic>
        <p:nvPicPr>
          <p:cNvPr id="359" name="Google Shape;35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5725" y="3074494"/>
            <a:ext cx="1332900" cy="1332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Overview</a:t>
            </a:r>
            <a:endParaRPr/>
          </a:p>
        </p:txBody>
      </p:sp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608275" y="1428550"/>
            <a:ext cx="71268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200"/>
              <a:buFont typeface="Roboto"/>
              <a:buChar char="●"/>
            </a:pPr>
            <a:r>
              <a:rPr lang="pt-PT" sz="2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Introduction</a:t>
            </a:r>
            <a:endParaRPr sz="22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Roboto"/>
              <a:buChar char="○"/>
            </a:pPr>
            <a:r>
              <a:rPr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RPC detector</a:t>
            </a:r>
            <a:endParaRPr sz="20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Roboto"/>
              <a:buChar char="○"/>
            </a:pPr>
            <a:r>
              <a:rPr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RPC integration in R</a:t>
            </a:r>
            <a:r>
              <a:rPr baseline="30000"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 environment</a:t>
            </a:r>
            <a:endParaRPr sz="20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200"/>
              <a:buFont typeface="Roboto"/>
              <a:buChar char="●"/>
            </a:pPr>
            <a:r>
              <a:rPr lang="pt-PT" sz="2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Story so far</a:t>
            </a:r>
            <a:endParaRPr sz="20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Roboto"/>
              <a:buChar char="○"/>
            </a:pPr>
            <a:r>
              <a:rPr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RPC calibration</a:t>
            </a:r>
            <a:endParaRPr sz="20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Roboto"/>
              <a:buChar char="○"/>
            </a:pPr>
            <a:r>
              <a:rPr lang="pt-PT" sz="20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Beam time performance</a:t>
            </a:r>
            <a:endParaRPr sz="20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200"/>
              <a:buFont typeface="Roboto"/>
              <a:buChar char="●"/>
            </a:pPr>
            <a:r>
              <a:rPr lang="pt-PT" sz="22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Summary and Outlook</a:t>
            </a:r>
            <a:endParaRPr sz="22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5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Charge spectrums</a:t>
            </a:r>
            <a:endParaRPr/>
          </a:p>
        </p:txBody>
      </p:sp>
      <p:sp>
        <p:nvSpPr>
          <p:cNvPr id="365" name="Google Shape;365;p3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366" name="Google Shape;36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625" y="1061100"/>
            <a:ext cx="7478860" cy="3889176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5"/>
          <p:cNvSpPr txBox="1"/>
          <p:nvPr/>
        </p:nvSpPr>
        <p:spPr>
          <a:xfrm rot="-5400000">
            <a:off x="-847050" y="15512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Time over Threshold [ns]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6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Charge spectrums</a:t>
            </a:r>
            <a:endParaRPr/>
          </a:p>
        </p:txBody>
      </p:sp>
      <p:sp>
        <p:nvSpPr>
          <p:cNvPr id="373" name="Google Shape;373;p3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374" name="Google Shape;37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0250" y="1215700"/>
            <a:ext cx="6479999" cy="35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6"/>
          <p:cNvSpPr txBox="1"/>
          <p:nvPr/>
        </p:nvSpPr>
        <p:spPr>
          <a:xfrm rot="-5400000">
            <a:off x="44200" y="2071275"/>
            <a:ext cx="208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Time over Threshold </a:t>
            </a: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[ns]</a:t>
            </a:r>
            <a:endParaRPr/>
          </a:p>
        </p:txBody>
      </p:sp>
      <p:sp>
        <p:nvSpPr>
          <p:cNvPr id="376" name="Google Shape;376;p36"/>
          <p:cNvSpPr txBox="1"/>
          <p:nvPr/>
        </p:nvSpPr>
        <p:spPr>
          <a:xfrm>
            <a:off x="6669525" y="4707775"/>
            <a:ext cx="208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Time over Threshold [ns]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Horizontal Time Distribution</a:t>
            </a:r>
            <a:endParaRPr/>
          </a:p>
        </p:txBody>
      </p:sp>
      <p:sp>
        <p:nvSpPr>
          <p:cNvPr id="382" name="Google Shape;382;p3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383" name="Google Shape;38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300" y="1050400"/>
            <a:ext cx="7569253" cy="3889174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7"/>
          <p:cNvSpPr txBox="1"/>
          <p:nvPr/>
        </p:nvSpPr>
        <p:spPr>
          <a:xfrm>
            <a:off x="7627725" y="4774200"/>
            <a:ext cx="133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# Interval in Pos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p37"/>
          <p:cNvSpPr txBox="1"/>
          <p:nvPr/>
        </p:nvSpPr>
        <p:spPr>
          <a:xfrm rot="-5400000">
            <a:off x="59175" y="1451100"/>
            <a:ext cx="127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time diff [ns]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Horizontal Time Distribution</a:t>
            </a:r>
            <a:endParaRPr/>
          </a:p>
        </p:txBody>
      </p:sp>
      <p:sp>
        <p:nvSpPr>
          <p:cNvPr id="391" name="Google Shape;391;p3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392" name="Google Shape;3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101925"/>
            <a:ext cx="7560656" cy="388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8"/>
          <p:cNvSpPr txBox="1"/>
          <p:nvPr/>
        </p:nvSpPr>
        <p:spPr>
          <a:xfrm>
            <a:off x="7627725" y="4774200"/>
            <a:ext cx="133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# Interval in Pos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4" name="Google Shape;394;p38"/>
          <p:cNvSpPr txBox="1"/>
          <p:nvPr/>
        </p:nvSpPr>
        <p:spPr>
          <a:xfrm rot="-5400000">
            <a:off x="59175" y="1451100"/>
            <a:ext cx="127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latin typeface="Roboto"/>
                <a:ea typeface="Roboto"/>
                <a:cs typeface="Roboto"/>
                <a:sym typeface="Roboto"/>
              </a:rPr>
              <a:t>time diff [ns]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9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Calibration</a:t>
            </a:r>
            <a:endParaRPr/>
          </a:p>
        </p:txBody>
      </p:sp>
      <p:sp>
        <p:nvSpPr>
          <p:cNvPr id="400" name="Google Shape;400;p39"/>
          <p:cNvSpPr txBox="1"/>
          <p:nvPr>
            <p:ph idx="1" type="body"/>
          </p:nvPr>
        </p:nvSpPr>
        <p:spPr>
          <a:xfrm>
            <a:off x="460950" y="1082100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212121"/>
                </a:solidFill>
              </a:rPr>
              <a:t>Several calibration need to be implemented: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Time over threshold alignment (ToT)  - &gt; Using derivative to find offset;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pt-PT">
                <a:solidFill>
                  <a:srgbClr val="212121"/>
                </a:solidFill>
              </a:rPr>
              <a:t>Very important for Hit selection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Position alignment of the Strips -&gt; Uses the integrated histogram of the hits;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pt-PT">
                <a:solidFill>
                  <a:srgbClr val="212121"/>
                </a:solidFill>
              </a:rPr>
              <a:t>Very good alignment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pt-PT">
                <a:solidFill>
                  <a:srgbClr val="212121"/>
                </a:solidFill>
              </a:rPr>
              <a:t>improve with Scintillator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Time Calibration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pt-PT">
                <a:solidFill>
                  <a:srgbClr val="212121"/>
                </a:solidFill>
              </a:rPr>
              <a:t>Calibrate time intra/inter-strip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pt-PT">
                <a:solidFill>
                  <a:srgbClr val="212121"/>
                </a:solidFill>
              </a:rPr>
              <a:t>Final objective, a isochron surface placed in the R3B environment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Position the RPC into the R</a:t>
            </a:r>
            <a:r>
              <a:rPr baseline="30000" lang="pt-PT">
                <a:solidFill>
                  <a:srgbClr val="212121"/>
                </a:solidFill>
              </a:rPr>
              <a:t>3</a:t>
            </a:r>
            <a:r>
              <a:rPr lang="pt-PT">
                <a:solidFill>
                  <a:srgbClr val="212121"/>
                </a:solidFill>
              </a:rPr>
              <a:t>B environment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pt-PT">
                <a:solidFill>
                  <a:srgbClr val="212121"/>
                </a:solidFill>
              </a:rPr>
              <a:t>Measurements with laser and radioactive source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pt-PT">
                <a:solidFill>
                  <a:srgbClr val="212121"/>
                </a:solidFill>
              </a:rPr>
              <a:t>Sweep Run with </a:t>
            </a:r>
            <a:r>
              <a:rPr baseline="30000" lang="pt-PT">
                <a:solidFill>
                  <a:srgbClr val="212121"/>
                </a:solidFill>
              </a:rPr>
              <a:t>40</a:t>
            </a:r>
            <a:r>
              <a:rPr lang="pt-PT">
                <a:solidFill>
                  <a:srgbClr val="212121"/>
                </a:solidFill>
              </a:rPr>
              <a:t>Ar at 300 MeV/u</a:t>
            </a:r>
            <a:endParaRPr sz="1800">
              <a:solidFill>
                <a:srgbClr val="212121"/>
              </a:solidFill>
            </a:endParaRPr>
          </a:p>
        </p:txBody>
      </p:sp>
      <p:sp>
        <p:nvSpPr>
          <p:cNvPr id="401" name="Google Shape;401;p3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402" name="Google Shape;40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9200" y="3281150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1300" y="2189175"/>
            <a:ext cx="360000" cy="34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1300" y="1713575"/>
            <a:ext cx="360000" cy="341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00"/>
              <a:t>Correlate Strip Position with RPC box</a:t>
            </a:r>
            <a:endParaRPr sz="3000"/>
          </a:p>
        </p:txBody>
      </p:sp>
      <p:sp>
        <p:nvSpPr>
          <p:cNvPr id="410" name="Google Shape;410;p4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411" name="Google Shape;41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800" y="1466150"/>
            <a:ext cx="4850202" cy="275897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0"/>
          <p:cNvSpPr txBox="1"/>
          <p:nvPr/>
        </p:nvSpPr>
        <p:spPr>
          <a:xfrm>
            <a:off x="2328850" y="1065950"/>
            <a:ext cx="393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3" name="Google Shape;41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450" y="1491450"/>
            <a:ext cx="8222098" cy="326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7306" y="1281825"/>
            <a:ext cx="3959999" cy="3841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5" name="Google Shape;415;p40"/>
          <p:cNvGrpSpPr/>
          <p:nvPr/>
        </p:nvGrpSpPr>
        <p:grpSpPr>
          <a:xfrm>
            <a:off x="5073850" y="1567638"/>
            <a:ext cx="3998400" cy="2555999"/>
            <a:chOff x="5073850" y="1567638"/>
            <a:chExt cx="3998400" cy="2555999"/>
          </a:xfrm>
        </p:grpSpPr>
        <p:pic>
          <p:nvPicPr>
            <p:cNvPr id="416" name="Google Shape;416;p40"/>
            <p:cNvPicPr preferRelativeResize="0"/>
            <p:nvPr/>
          </p:nvPicPr>
          <p:blipFill rotWithShape="1">
            <a:blip r:embed="rId6">
              <a:alphaModFix/>
            </a:blip>
            <a:srcRect b="0" l="23247" r="11922" t="10722"/>
            <a:stretch/>
          </p:blipFill>
          <p:spPr>
            <a:xfrm>
              <a:off x="5073850" y="1567638"/>
              <a:ext cx="3764026" cy="2555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7" name="Google Shape;417;p40"/>
            <p:cNvSpPr/>
            <p:nvPr/>
          </p:nvSpPr>
          <p:spPr>
            <a:xfrm>
              <a:off x="5471625" y="3102488"/>
              <a:ext cx="126300" cy="159300"/>
            </a:xfrm>
            <a:prstGeom prst="ellipse">
              <a:avLst/>
            </a:prstGeom>
            <a:solidFill>
              <a:srgbClr val="B3A7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18" name="Google Shape;418;p40"/>
            <p:cNvCxnSpPr>
              <a:stCxn id="419" idx="1"/>
              <a:endCxn id="417" idx="6"/>
            </p:cNvCxnSpPr>
            <p:nvPr/>
          </p:nvCxnSpPr>
          <p:spPr>
            <a:xfrm flipH="1">
              <a:off x="5597925" y="2529038"/>
              <a:ext cx="763200" cy="6531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420" name="Google Shape;420;p40"/>
            <p:cNvSpPr txBox="1"/>
            <p:nvPr/>
          </p:nvSpPr>
          <p:spPr>
            <a:xfrm>
              <a:off x="6361150" y="2328900"/>
              <a:ext cx="2711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>
                  <a:latin typeface="Roboto"/>
                  <a:ea typeface="Roboto"/>
                  <a:cs typeface="Roboto"/>
                  <a:sym typeface="Roboto"/>
                </a:rPr>
                <a:t>Bending Point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1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Sweep run with </a:t>
            </a:r>
            <a:r>
              <a:rPr baseline="30000" lang="pt-PT"/>
              <a:t>40</a:t>
            </a:r>
            <a:r>
              <a:rPr lang="pt-PT"/>
              <a:t>Ar </a:t>
            </a:r>
            <a:endParaRPr/>
          </a:p>
        </p:txBody>
      </p:sp>
      <p:sp>
        <p:nvSpPr>
          <p:cNvPr id="426" name="Google Shape;426;p41"/>
          <p:cNvSpPr txBox="1"/>
          <p:nvPr>
            <p:ph idx="1" type="body"/>
          </p:nvPr>
        </p:nvSpPr>
        <p:spPr>
          <a:xfrm>
            <a:off x="5194525" y="1767900"/>
            <a:ext cx="34884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212121"/>
                </a:solidFill>
              </a:rPr>
              <a:t>Calibrate the RPC Position: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300 MeV/u 40Ar beam sent </a:t>
            </a:r>
            <a:r>
              <a:rPr lang="pt-PT">
                <a:solidFill>
                  <a:srgbClr val="212121"/>
                </a:solidFill>
              </a:rPr>
              <a:t>through</a:t>
            </a:r>
            <a:r>
              <a:rPr lang="pt-PT">
                <a:solidFill>
                  <a:srgbClr val="212121"/>
                </a:solidFill>
              </a:rPr>
              <a:t> GLAD;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Sweep the RPC by changing the Magnetic field of GLAD;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Compare the results with simulation;</a:t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427" name="Google Shape;427;p4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428" name="Google Shape;428;p41"/>
          <p:cNvPicPr preferRelativeResize="0"/>
          <p:nvPr/>
        </p:nvPicPr>
        <p:blipFill rotWithShape="1">
          <a:blip r:embed="rId3">
            <a:alphaModFix/>
          </a:blip>
          <a:srcRect b="0" l="0" r="37996" t="10722"/>
          <a:stretch/>
        </p:blipFill>
        <p:spPr>
          <a:xfrm>
            <a:off x="236800" y="1204900"/>
            <a:ext cx="4911951" cy="349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9" name="Google Shape;429;p41"/>
          <p:cNvCxnSpPr/>
          <p:nvPr/>
        </p:nvCxnSpPr>
        <p:spPr>
          <a:xfrm flipH="1" rot="10800000">
            <a:off x="497925" y="3245225"/>
            <a:ext cx="2197200" cy="600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0" name="Google Shape;430;p41"/>
          <p:cNvCxnSpPr/>
          <p:nvPr/>
        </p:nvCxnSpPr>
        <p:spPr>
          <a:xfrm>
            <a:off x="2705100" y="3245075"/>
            <a:ext cx="1340100" cy="187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1" name="Google Shape;431;p41"/>
          <p:cNvCxnSpPr/>
          <p:nvPr/>
        </p:nvCxnSpPr>
        <p:spPr>
          <a:xfrm>
            <a:off x="2694625" y="3256375"/>
            <a:ext cx="1141200" cy="684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2" name="Google Shape;432;p41"/>
          <p:cNvCxnSpPr/>
          <p:nvPr/>
        </p:nvCxnSpPr>
        <p:spPr>
          <a:xfrm flipH="1">
            <a:off x="3800700" y="3495125"/>
            <a:ext cx="114000" cy="351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2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Sweep run with </a:t>
            </a:r>
            <a:r>
              <a:rPr baseline="30000" lang="pt-PT"/>
              <a:t>40</a:t>
            </a:r>
            <a:r>
              <a:rPr lang="pt-PT"/>
              <a:t>Ar </a:t>
            </a:r>
            <a:endParaRPr/>
          </a:p>
        </p:txBody>
      </p:sp>
      <p:sp>
        <p:nvSpPr>
          <p:cNvPr id="438" name="Google Shape;438;p4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grpSp>
        <p:nvGrpSpPr>
          <p:cNvPr id="439" name="Google Shape;439;p42"/>
          <p:cNvGrpSpPr/>
          <p:nvPr/>
        </p:nvGrpSpPr>
        <p:grpSpPr>
          <a:xfrm>
            <a:off x="930825" y="1074025"/>
            <a:ext cx="7592600" cy="3936774"/>
            <a:chOff x="930825" y="1074025"/>
            <a:chExt cx="7592600" cy="3936774"/>
          </a:xfrm>
        </p:grpSpPr>
        <p:pic>
          <p:nvPicPr>
            <p:cNvPr id="440" name="Google Shape;440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30825" y="1121625"/>
              <a:ext cx="7378527" cy="3889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1" name="Google Shape;441;p42"/>
            <p:cNvSpPr/>
            <p:nvPr/>
          </p:nvSpPr>
          <p:spPr>
            <a:xfrm>
              <a:off x="8099525" y="1074025"/>
              <a:ext cx="423900" cy="256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2" name="Google Shape;442;p42"/>
          <p:cNvSpPr txBox="1"/>
          <p:nvPr>
            <p:ph idx="1" type="body"/>
          </p:nvPr>
        </p:nvSpPr>
        <p:spPr>
          <a:xfrm>
            <a:off x="460950" y="1767900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3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RPC Resolution for </a:t>
            </a:r>
            <a:r>
              <a:rPr baseline="30000" lang="pt-PT"/>
              <a:t>40</a:t>
            </a:r>
            <a:r>
              <a:rPr lang="pt-PT"/>
              <a:t>Ar</a:t>
            </a:r>
            <a:endParaRPr/>
          </a:p>
        </p:txBody>
      </p:sp>
      <p:sp>
        <p:nvSpPr>
          <p:cNvPr id="448" name="Google Shape;448;p4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449" name="Google Shape;44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75" y="1514475"/>
            <a:ext cx="2543175" cy="10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3"/>
          <p:cNvSpPr txBox="1"/>
          <p:nvPr/>
        </p:nvSpPr>
        <p:spPr>
          <a:xfrm>
            <a:off x="250663" y="2737600"/>
            <a:ext cx="32388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where:</a:t>
            </a:r>
            <a:endParaRPr sz="16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Roboto"/>
              <a:buChar char="●"/>
            </a:pPr>
            <a:r>
              <a:rPr lang="pt-PT" sz="16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Sc1 is Start detector</a:t>
            </a:r>
            <a:endParaRPr sz="16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Roboto"/>
              <a:buChar char="●"/>
            </a:pPr>
            <a:r>
              <a:rPr lang="pt-PT" sz="16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Sc2 is Scint Bar</a:t>
            </a:r>
            <a:endParaRPr sz="16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σ</a:t>
            </a:r>
            <a:r>
              <a:rPr baseline="-25000" lang="pt-PT" sz="16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RPC</a:t>
            </a:r>
            <a:r>
              <a:rPr baseline="-25000" lang="pt-PT" sz="16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16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= 0.098 ns</a:t>
            </a:r>
            <a:endParaRPr sz="16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σ</a:t>
            </a:r>
            <a:r>
              <a:rPr baseline="-25000" lang="pt-PT" sz="16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Sc1  </a:t>
            </a:r>
            <a:r>
              <a:rPr lang="pt-PT" sz="16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= 0.059 ns</a:t>
            </a:r>
            <a:endParaRPr sz="16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σ</a:t>
            </a:r>
            <a:r>
              <a:rPr baseline="-25000" lang="pt-PT" sz="16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Sc2  </a:t>
            </a:r>
            <a:r>
              <a:rPr lang="pt-PT" sz="16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= 0.235 ns</a:t>
            </a:r>
            <a:endParaRPr sz="16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51" name="Google Shape;451;p43"/>
          <p:cNvGrpSpPr/>
          <p:nvPr/>
        </p:nvGrpSpPr>
        <p:grpSpPr>
          <a:xfrm>
            <a:off x="3312385" y="1514484"/>
            <a:ext cx="5759861" cy="3040590"/>
            <a:chOff x="3489475" y="1514484"/>
            <a:chExt cx="5420025" cy="2862001"/>
          </a:xfrm>
        </p:grpSpPr>
        <p:pic>
          <p:nvPicPr>
            <p:cNvPr id="452" name="Google Shape;452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89475" y="1514484"/>
              <a:ext cx="5399999" cy="2862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3" name="Google Shape;453;p43"/>
            <p:cNvSpPr/>
            <p:nvPr/>
          </p:nvSpPr>
          <p:spPr>
            <a:xfrm>
              <a:off x="5079750" y="1583425"/>
              <a:ext cx="138300" cy="6696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43"/>
            <p:cNvSpPr/>
            <p:nvPr/>
          </p:nvSpPr>
          <p:spPr>
            <a:xfrm>
              <a:off x="8771200" y="1583425"/>
              <a:ext cx="138300" cy="6696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43"/>
            <p:cNvSpPr/>
            <p:nvPr/>
          </p:nvSpPr>
          <p:spPr>
            <a:xfrm>
              <a:off x="6925475" y="1654425"/>
              <a:ext cx="138300" cy="6696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6" name="Google Shape;456;p43"/>
          <p:cNvSpPr txBox="1"/>
          <p:nvPr/>
        </p:nvSpPr>
        <p:spPr>
          <a:xfrm>
            <a:off x="3429000" y="4612825"/>
            <a:ext cx="368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This results are for the </a:t>
            </a:r>
            <a:r>
              <a:rPr baseline="30000" lang="pt-PT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40</a:t>
            </a:r>
            <a:r>
              <a:rPr lang="pt-PT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Ar beam!</a:t>
            </a:r>
            <a:endParaRPr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4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Beam time performance</a:t>
            </a:r>
            <a:endParaRPr/>
          </a:p>
        </p:txBody>
      </p:sp>
      <p:sp>
        <p:nvSpPr>
          <p:cNvPr id="462" name="Google Shape;462;p4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463" name="Google Shape;46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9399" y="1509625"/>
            <a:ext cx="5400001" cy="31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4"/>
          <p:cNvSpPr txBox="1"/>
          <p:nvPr/>
        </p:nvSpPr>
        <p:spPr>
          <a:xfrm>
            <a:off x="266050" y="1409050"/>
            <a:ext cx="3000000" cy="3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First Beam time at R</a:t>
            </a:r>
            <a:r>
              <a:rPr baseline="30000"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B: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Roboto"/>
              <a:buChar char="●"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RPC efficiency higher than 95%;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Roboto"/>
              <a:buChar char="●"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Good synchrony between RPC and the other detectors 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212121"/>
              </a:buClr>
              <a:buSzPts val="1800"/>
              <a:buFont typeface="Roboto"/>
              <a:buChar char="●"/>
            </a:pPr>
            <a:r>
              <a:rPr lang="pt-PT" sz="18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Detector and DAQ were stable during the two weeks of beam time</a:t>
            </a:r>
            <a:endParaRPr sz="18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S522 Experiment and why an RPC?</a:t>
            </a:r>
            <a:endParaRPr/>
          </a:p>
        </p:txBody>
      </p:sp>
      <p:sp>
        <p:nvSpPr>
          <p:cNvPr id="101" name="Google Shape;101;p1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175" y="1800788"/>
            <a:ext cx="4524375" cy="2657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18"/>
          <p:cNvGrpSpPr/>
          <p:nvPr/>
        </p:nvGrpSpPr>
        <p:grpSpPr>
          <a:xfrm>
            <a:off x="4694025" y="1510174"/>
            <a:ext cx="4379625" cy="3175700"/>
            <a:chOff x="4694025" y="1510174"/>
            <a:chExt cx="4379625" cy="3175700"/>
          </a:xfrm>
        </p:grpSpPr>
        <p:pic>
          <p:nvPicPr>
            <p:cNvPr id="104" name="Google Shape;104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94025" y="1510174"/>
              <a:ext cx="4379625" cy="3175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18"/>
            <p:cNvSpPr/>
            <p:nvPr/>
          </p:nvSpPr>
          <p:spPr>
            <a:xfrm>
              <a:off x="5495125" y="3161600"/>
              <a:ext cx="749700" cy="6720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" name="Google Shape;106;p18"/>
          <p:cNvSpPr txBox="1"/>
          <p:nvPr/>
        </p:nvSpPr>
        <p:spPr>
          <a:xfrm>
            <a:off x="240175" y="4387700"/>
            <a:ext cx="496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For the RPC detector </a:t>
            </a:r>
            <a:r>
              <a:rPr b="1" lang="pt-PT">
                <a:latin typeface="Roboto"/>
                <a:ea typeface="Roboto"/>
                <a:cs typeface="Roboto"/>
                <a:sym typeface="Roboto"/>
              </a:rPr>
              <a:t>Δσ </a:t>
            </a:r>
            <a:r>
              <a:rPr b="1" lang="pt-PT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≈</a:t>
            </a:r>
            <a:r>
              <a:rPr b="1" lang="pt-PT">
                <a:latin typeface="Roboto"/>
                <a:ea typeface="Roboto"/>
                <a:cs typeface="Roboto"/>
                <a:sym typeface="Roboto"/>
              </a:rPr>
              <a:t> 50 ps</a:t>
            </a:r>
            <a:r>
              <a:rPr lang="pt-PT">
                <a:latin typeface="Roboto"/>
                <a:ea typeface="Roboto"/>
                <a:cs typeface="Roboto"/>
                <a:sym typeface="Roboto"/>
              </a:rPr>
              <a:t> and ΔX </a:t>
            </a:r>
            <a:r>
              <a:rPr lang="pt-PT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≈</a:t>
            </a:r>
            <a:r>
              <a:rPr lang="pt-PT">
                <a:latin typeface="Roboto"/>
                <a:ea typeface="Roboto"/>
                <a:cs typeface="Roboto"/>
                <a:sym typeface="Roboto"/>
              </a:rPr>
              <a:t> 1cm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5221050" y="4494650"/>
            <a:ext cx="222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Courtesy of Valerii Panin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105325" y="1073750"/>
            <a:ext cx="523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First characterization of Short-Range Correlations in exotic nuclei at R</a:t>
            </a:r>
            <a:r>
              <a:rPr b="1" baseline="30000" lang="pt-PT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b="1" lang="pt-PT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</a:t>
            </a:r>
            <a:r>
              <a:rPr lang="pt-PT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- Spokesperson: Anna Corsi and Or Hen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5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Beam time performance</a:t>
            </a:r>
            <a:endParaRPr/>
          </a:p>
        </p:txBody>
      </p:sp>
      <p:sp>
        <p:nvSpPr>
          <p:cNvPr id="470" name="Google Shape;470;p4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471" name="Google Shape;47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2250" y="1538625"/>
            <a:ext cx="5040000" cy="2950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5"/>
          <p:cNvPicPr preferRelativeResize="0"/>
          <p:nvPr/>
        </p:nvPicPr>
        <p:blipFill rotWithShape="1">
          <a:blip r:embed="rId4">
            <a:alphaModFix/>
          </a:blip>
          <a:srcRect b="0" l="23247" r="11922" t="10722"/>
          <a:stretch/>
        </p:blipFill>
        <p:spPr>
          <a:xfrm>
            <a:off x="206925" y="2318525"/>
            <a:ext cx="3764026" cy="2555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3" name="Google Shape;473;p45"/>
          <p:cNvCxnSpPr/>
          <p:nvPr/>
        </p:nvCxnSpPr>
        <p:spPr>
          <a:xfrm flipH="1" rot="10800000">
            <a:off x="266050" y="3882175"/>
            <a:ext cx="3291000" cy="19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4" name="Google Shape;474;p45"/>
          <p:cNvSpPr txBox="1"/>
          <p:nvPr/>
        </p:nvSpPr>
        <p:spPr>
          <a:xfrm>
            <a:off x="335025" y="1233825"/>
            <a:ext cx="3595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449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ToF between RPC and LOS for </a:t>
            </a:r>
            <a:r>
              <a:rPr baseline="30000" lang="pt-PT">
                <a:latin typeface="Roboto"/>
                <a:ea typeface="Roboto"/>
                <a:cs typeface="Roboto"/>
                <a:sym typeface="Roboto"/>
              </a:rPr>
              <a:t>16</a:t>
            </a:r>
            <a:r>
              <a:rPr lang="pt-PT">
                <a:latin typeface="Roboto"/>
                <a:ea typeface="Roboto"/>
                <a:cs typeface="Roboto"/>
                <a:sym typeface="Roboto"/>
              </a:rPr>
              <a:t>C Beam at 1.25 GeV: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Roboto"/>
              <a:buChar char="●"/>
            </a:pPr>
            <a:r>
              <a:rPr lang="pt-PT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reaction of interest </a:t>
            </a:r>
            <a:r>
              <a:rPr baseline="30000" lang="pt-PT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16</a:t>
            </a:r>
            <a:r>
              <a:rPr lang="pt-PT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C(p,2p</a:t>
            </a:r>
            <a:r>
              <a:rPr b="1" lang="pt-PT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pt-PT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r>
              <a:rPr baseline="30000" lang="pt-PT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14</a:t>
            </a:r>
            <a:r>
              <a:rPr lang="pt-PT">
                <a:solidFill>
                  <a:srgbClr val="6AA84F"/>
                </a:solidFill>
                <a:latin typeface="Roboto"/>
                <a:ea typeface="Roboto"/>
                <a:cs typeface="Roboto"/>
                <a:sym typeface="Roboto"/>
              </a:rPr>
              <a:t>Be</a:t>
            </a:r>
            <a:endParaRPr>
              <a:solidFill>
                <a:srgbClr val="6AA84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pt-PT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 events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Roboto"/>
              <a:buChar char="●"/>
            </a:pPr>
            <a:r>
              <a:rPr lang="pt-PT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Selection of charge 4 (</a:t>
            </a:r>
            <a:r>
              <a:rPr baseline="30000" lang="pt-PT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14</a:t>
            </a:r>
            <a:r>
              <a:rPr lang="pt-PT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Be)</a:t>
            </a:r>
            <a:endParaRPr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5" name="Google Shape;475;p45"/>
          <p:cNvSpPr txBox="1"/>
          <p:nvPr/>
        </p:nvSpPr>
        <p:spPr>
          <a:xfrm>
            <a:off x="4697450" y="4517475"/>
            <a:ext cx="236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Around 1% of all data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76" name="Google Shape;476;p45"/>
          <p:cNvCxnSpPr/>
          <p:nvPr/>
        </p:nvCxnSpPr>
        <p:spPr>
          <a:xfrm>
            <a:off x="315300" y="3892100"/>
            <a:ext cx="1290900" cy="236400"/>
          </a:xfrm>
          <a:prstGeom prst="straightConnector1">
            <a:avLst/>
          </a:prstGeom>
          <a:noFill/>
          <a:ln cap="flat" cmpd="sng" w="38100">
            <a:solidFill>
              <a:srgbClr val="93C47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7" name="Google Shape;477;p45"/>
          <p:cNvSpPr txBox="1"/>
          <p:nvPr/>
        </p:nvSpPr>
        <p:spPr>
          <a:xfrm>
            <a:off x="2648200" y="349127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lang="pt-PT" sz="21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14</a:t>
            </a:r>
            <a:r>
              <a:rPr b="1" lang="pt-PT" sz="21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Be</a:t>
            </a:r>
            <a:endParaRPr b="1" sz="2100"/>
          </a:p>
        </p:txBody>
      </p:sp>
      <p:sp>
        <p:nvSpPr>
          <p:cNvPr id="478" name="Google Shape;478;p45"/>
          <p:cNvSpPr txBox="1"/>
          <p:nvPr/>
        </p:nvSpPr>
        <p:spPr>
          <a:xfrm>
            <a:off x="1782475" y="398892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2100">
                <a:solidFill>
                  <a:srgbClr val="93C47D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endParaRPr b="1" sz="2100">
              <a:solidFill>
                <a:srgbClr val="93C47D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6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Summary and Outlook</a:t>
            </a:r>
            <a:endParaRPr/>
          </a:p>
        </p:txBody>
      </p:sp>
      <p:sp>
        <p:nvSpPr>
          <p:cNvPr id="484" name="Google Shape;484;p4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485" name="Google Shape;485;p46"/>
          <p:cNvSpPr txBox="1"/>
          <p:nvPr/>
        </p:nvSpPr>
        <p:spPr>
          <a:xfrm>
            <a:off x="311050" y="1465900"/>
            <a:ext cx="8378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21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6" name="Google Shape;486;p46"/>
          <p:cNvSpPr txBox="1"/>
          <p:nvPr>
            <p:ph idx="1" type="body"/>
          </p:nvPr>
        </p:nvSpPr>
        <p:spPr>
          <a:xfrm>
            <a:off x="499950" y="1111350"/>
            <a:ext cx="83784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RPC detector fully implemented into R</a:t>
            </a:r>
            <a:r>
              <a:rPr baseline="30000" lang="pt-PT">
                <a:solidFill>
                  <a:srgbClr val="212121"/>
                </a:solidFill>
              </a:rPr>
              <a:t>3</a:t>
            </a:r>
            <a:r>
              <a:rPr lang="pt-PT">
                <a:solidFill>
                  <a:srgbClr val="212121"/>
                </a:solidFill>
              </a:rPr>
              <a:t>B environment</a:t>
            </a:r>
            <a:endParaRPr>
              <a:solidFill>
                <a:srgbClr val="21212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○"/>
            </a:pPr>
            <a:r>
              <a:rPr lang="pt-PT" sz="1800">
                <a:solidFill>
                  <a:srgbClr val="212121"/>
                </a:solidFill>
              </a:rPr>
              <a:t>Daq integration of a </a:t>
            </a:r>
            <a:r>
              <a:rPr lang="pt-PT" sz="1800">
                <a:solidFill>
                  <a:srgbClr val="212121"/>
                </a:solidFill>
              </a:rPr>
              <a:t>completely</a:t>
            </a:r>
            <a:r>
              <a:rPr lang="pt-PT" sz="1800">
                <a:solidFill>
                  <a:srgbClr val="212121"/>
                </a:solidFill>
              </a:rPr>
              <a:t> new system </a:t>
            </a:r>
            <a:endParaRPr sz="1800">
              <a:solidFill>
                <a:srgbClr val="212121"/>
              </a:solidFill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■"/>
            </a:pPr>
            <a:r>
              <a:rPr lang="pt-PT" sz="1800">
                <a:solidFill>
                  <a:srgbClr val="FF0000"/>
                </a:solidFill>
              </a:rPr>
              <a:t>Maybe change to the R</a:t>
            </a:r>
            <a:r>
              <a:rPr baseline="30000" lang="pt-PT" sz="1800">
                <a:solidFill>
                  <a:srgbClr val="FF0000"/>
                </a:solidFill>
              </a:rPr>
              <a:t>3</a:t>
            </a:r>
            <a:r>
              <a:rPr lang="pt-PT" sz="1800">
                <a:solidFill>
                  <a:srgbClr val="FF0000"/>
                </a:solidFill>
              </a:rPr>
              <a:t>B standard</a:t>
            </a:r>
            <a:endParaRPr sz="1800">
              <a:solidFill>
                <a:srgbClr val="FF0000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○"/>
            </a:pPr>
            <a:r>
              <a:rPr lang="pt-PT" sz="1800">
                <a:solidFill>
                  <a:srgbClr val="212121"/>
                </a:solidFill>
              </a:rPr>
              <a:t>Software for calibration was developed </a:t>
            </a:r>
            <a:endParaRPr sz="1800">
              <a:solidFill>
                <a:srgbClr val="212121"/>
              </a:solidFill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■"/>
            </a:pPr>
            <a:r>
              <a:rPr lang="pt-PT" sz="1800">
                <a:solidFill>
                  <a:srgbClr val="FF0000"/>
                </a:solidFill>
              </a:rPr>
              <a:t>Pull Request Required</a:t>
            </a:r>
            <a:endParaRPr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Calibration still in </a:t>
            </a:r>
            <a:r>
              <a:rPr lang="pt-PT">
                <a:solidFill>
                  <a:srgbClr val="212121"/>
                </a:solidFill>
              </a:rPr>
              <a:t>development:</a:t>
            </a:r>
            <a:endParaRPr>
              <a:solidFill>
                <a:srgbClr val="21212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○"/>
            </a:pPr>
            <a:r>
              <a:rPr lang="pt-PT" sz="1800">
                <a:solidFill>
                  <a:srgbClr val="212121"/>
                </a:solidFill>
              </a:rPr>
              <a:t>Good ToT calibration</a:t>
            </a:r>
            <a:endParaRPr sz="1800">
              <a:solidFill>
                <a:srgbClr val="21212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○"/>
            </a:pPr>
            <a:r>
              <a:rPr lang="pt-PT" sz="1800">
                <a:solidFill>
                  <a:srgbClr val="212121"/>
                </a:solidFill>
              </a:rPr>
              <a:t>Good alignment of the strip position</a:t>
            </a:r>
            <a:endParaRPr sz="1800">
              <a:solidFill>
                <a:srgbClr val="212121"/>
              </a:solidFill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■"/>
            </a:pPr>
            <a:r>
              <a:rPr lang="pt-PT" sz="1800">
                <a:solidFill>
                  <a:srgbClr val="FF0000"/>
                </a:solidFill>
              </a:rPr>
              <a:t>Use scintillator bars to better the calibration</a:t>
            </a:r>
            <a:endParaRPr sz="1800">
              <a:solidFill>
                <a:srgbClr val="FF0000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○"/>
            </a:pPr>
            <a:r>
              <a:rPr lang="pt-PT" sz="1800">
                <a:solidFill>
                  <a:srgbClr val="212121"/>
                </a:solidFill>
              </a:rPr>
              <a:t>Time calibration</a:t>
            </a:r>
            <a:endParaRPr sz="1800">
              <a:solidFill>
                <a:srgbClr val="212121"/>
              </a:solidFill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■"/>
            </a:pPr>
            <a:r>
              <a:rPr lang="pt-PT" sz="1800">
                <a:solidFill>
                  <a:srgbClr val="FF0000"/>
                </a:solidFill>
              </a:rPr>
              <a:t>Understand some of the structures the we see</a:t>
            </a:r>
            <a:endParaRPr sz="1800">
              <a:solidFill>
                <a:srgbClr val="212121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21212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900">
              <a:solidFill>
                <a:srgbClr val="21212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7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Summary and Outlook</a:t>
            </a:r>
            <a:endParaRPr/>
          </a:p>
        </p:txBody>
      </p:sp>
      <p:sp>
        <p:nvSpPr>
          <p:cNvPr id="492" name="Google Shape;492;p47"/>
          <p:cNvSpPr txBox="1"/>
          <p:nvPr>
            <p:ph idx="1" type="body"/>
          </p:nvPr>
        </p:nvSpPr>
        <p:spPr>
          <a:xfrm>
            <a:off x="460950" y="1206050"/>
            <a:ext cx="8529900" cy="327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900"/>
              <a:buChar char="●"/>
            </a:pPr>
            <a:r>
              <a:rPr lang="pt-PT" sz="1900">
                <a:solidFill>
                  <a:srgbClr val="212121"/>
                </a:solidFill>
              </a:rPr>
              <a:t>Simulation of RPC in R3BRoot</a:t>
            </a:r>
            <a:endParaRPr sz="1900">
              <a:solidFill>
                <a:srgbClr val="21212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900"/>
              <a:buChar char="○"/>
            </a:pPr>
            <a:r>
              <a:rPr lang="pt-PT" sz="1900">
                <a:solidFill>
                  <a:srgbClr val="212121"/>
                </a:solidFill>
              </a:rPr>
              <a:t>RPCPoint developed;</a:t>
            </a:r>
            <a:endParaRPr sz="1900">
              <a:solidFill>
                <a:srgbClr val="21212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900"/>
              <a:buChar char="○"/>
            </a:pPr>
            <a:r>
              <a:rPr lang="pt-PT" sz="1900">
                <a:solidFill>
                  <a:srgbClr val="212121"/>
                </a:solidFill>
              </a:rPr>
              <a:t>Started working on the Digitizer</a:t>
            </a:r>
            <a:endParaRPr sz="1900">
              <a:solidFill>
                <a:srgbClr val="21212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900"/>
              <a:buChar char="●"/>
            </a:pPr>
            <a:r>
              <a:rPr lang="pt-PT" sz="1900">
                <a:solidFill>
                  <a:srgbClr val="212121"/>
                </a:solidFill>
              </a:rPr>
              <a:t>Complete the analysis of the </a:t>
            </a:r>
            <a:r>
              <a:rPr baseline="30000" lang="pt-PT" sz="1900">
                <a:solidFill>
                  <a:srgbClr val="212121"/>
                </a:solidFill>
              </a:rPr>
              <a:t>40</a:t>
            </a:r>
            <a:r>
              <a:rPr lang="pt-PT" sz="1900">
                <a:solidFill>
                  <a:srgbClr val="212121"/>
                </a:solidFill>
              </a:rPr>
              <a:t>Ar run;</a:t>
            </a:r>
            <a:endParaRPr sz="1900">
              <a:solidFill>
                <a:srgbClr val="21212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900"/>
              <a:buChar char="○"/>
            </a:pPr>
            <a:r>
              <a:rPr lang="pt-PT" sz="1900">
                <a:solidFill>
                  <a:srgbClr val="212121"/>
                </a:solidFill>
              </a:rPr>
              <a:t>Include the Inbeam Foot into the analysis</a:t>
            </a:r>
            <a:endParaRPr sz="1900">
              <a:solidFill>
                <a:srgbClr val="212121"/>
              </a:solidFill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900"/>
              <a:buChar char="○"/>
            </a:pPr>
            <a:r>
              <a:rPr lang="pt-PT" sz="1900">
                <a:solidFill>
                  <a:srgbClr val="212121"/>
                </a:solidFill>
              </a:rPr>
              <a:t>Look at MultiDimensional Fit (MDF) to verify the positioning of RPC </a:t>
            </a:r>
            <a:endParaRPr sz="1900">
              <a:solidFill>
                <a:srgbClr val="21212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900"/>
              <a:buChar char="●"/>
            </a:pPr>
            <a:r>
              <a:rPr lang="pt-PT" sz="1900">
                <a:solidFill>
                  <a:srgbClr val="212121"/>
                </a:solidFill>
              </a:rPr>
              <a:t>Data analysis!</a:t>
            </a:r>
            <a:endParaRPr sz="2200"/>
          </a:p>
        </p:txBody>
      </p:sp>
      <p:sp>
        <p:nvSpPr>
          <p:cNvPr id="493" name="Google Shape;493;p4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8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Summary and Outlook</a:t>
            </a:r>
            <a:endParaRPr/>
          </a:p>
        </p:txBody>
      </p:sp>
      <p:sp>
        <p:nvSpPr>
          <p:cNvPr id="499" name="Google Shape;499;p4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500" name="Google Shape;50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000" y="1162050"/>
            <a:ext cx="7199999" cy="33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8"/>
          <p:cNvSpPr/>
          <p:nvPr/>
        </p:nvSpPr>
        <p:spPr>
          <a:xfrm>
            <a:off x="3602500" y="1403575"/>
            <a:ext cx="4122900" cy="2643300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48"/>
          <p:cNvSpPr/>
          <p:nvPr/>
        </p:nvSpPr>
        <p:spPr>
          <a:xfrm>
            <a:off x="1847175" y="3939275"/>
            <a:ext cx="1622700" cy="6069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9"/>
          <p:cNvSpPr txBox="1"/>
          <p:nvPr>
            <p:ph type="ctrTitle"/>
          </p:nvPr>
        </p:nvSpPr>
        <p:spPr>
          <a:xfrm>
            <a:off x="472475" y="1610475"/>
            <a:ext cx="3637800" cy="12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/>
              <a:t>Thank you for your attention!</a:t>
            </a:r>
            <a:endParaRPr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49"/>
          <p:cNvPicPr preferRelativeResize="0"/>
          <p:nvPr/>
        </p:nvPicPr>
        <p:blipFill rotWithShape="1">
          <a:blip r:embed="rId3">
            <a:alphaModFix/>
          </a:blip>
          <a:srcRect b="9237" l="14917" r="14917" t="13975"/>
          <a:stretch/>
        </p:blipFill>
        <p:spPr>
          <a:xfrm>
            <a:off x="420350" y="4255375"/>
            <a:ext cx="640676" cy="80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9"/>
          <p:cNvPicPr preferRelativeResize="0"/>
          <p:nvPr/>
        </p:nvPicPr>
        <p:blipFill rotWithShape="1">
          <a:blip r:embed="rId4">
            <a:alphaModFix/>
          </a:blip>
          <a:srcRect b="0" l="0" r="70871" t="0"/>
          <a:stretch/>
        </p:blipFill>
        <p:spPr>
          <a:xfrm>
            <a:off x="2695569" y="4266851"/>
            <a:ext cx="1033702" cy="8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4752" y="4192852"/>
            <a:ext cx="1235318" cy="80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3470" y="4255376"/>
            <a:ext cx="1939979" cy="8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9"/>
          <p:cNvPicPr preferRelativeResize="0"/>
          <p:nvPr/>
        </p:nvPicPr>
        <p:blipFill rotWithShape="1">
          <a:blip r:embed="rId7">
            <a:alphaModFix/>
          </a:blip>
          <a:srcRect b="0" l="0" r="0" t="9231"/>
          <a:stretch/>
        </p:blipFill>
        <p:spPr>
          <a:xfrm>
            <a:off x="4997975" y="241262"/>
            <a:ext cx="3148950" cy="381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57651" y="4192838"/>
            <a:ext cx="2081075" cy="657624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9"/>
          <p:cNvSpPr txBox="1"/>
          <p:nvPr/>
        </p:nvSpPr>
        <p:spPr>
          <a:xfrm>
            <a:off x="315625" y="3451788"/>
            <a:ext cx="4309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chemeClr val="lt1"/>
                </a:solidFill>
              </a:rPr>
              <a:t>  Supported by Portuguese FCT, Project Refs: 2021.05736.BD and EXPL/FIS-NUC/0364/2021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0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Finding HV working point at R</a:t>
            </a:r>
            <a:r>
              <a:rPr baseline="30000" lang="pt-PT"/>
              <a:t>3</a:t>
            </a:r>
            <a:r>
              <a:rPr lang="pt-PT"/>
              <a:t>B</a:t>
            </a:r>
            <a:endParaRPr/>
          </a:p>
        </p:txBody>
      </p:sp>
      <p:sp>
        <p:nvSpPr>
          <p:cNvPr id="520" name="Google Shape;520;p5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521" name="Google Shape;52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531" y="1134800"/>
            <a:ext cx="4229618" cy="376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915" y="1134800"/>
            <a:ext cx="4229617" cy="376992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0"/>
          <p:cNvSpPr/>
          <p:nvPr/>
        </p:nvSpPr>
        <p:spPr>
          <a:xfrm>
            <a:off x="7938400" y="1410550"/>
            <a:ext cx="95700" cy="32184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1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Characterization at CERN</a:t>
            </a:r>
            <a:endParaRPr/>
          </a:p>
        </p:txBody>
      </p:sp>
      <p:sp>
        <p:nvSpPr>
          <p:cNvPr id="529" name="Google Shape;529;p5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530" name="Google Shape;53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775" y="1712850"/>
            <a:ext cx="2327133" cy="28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51"/>
          <p:cNvSpPr txBox="1"/>
          <p:nvPr/>
        </p:nvSpPr>
        <p:spPr>
          <a:xfrm>
            <a:off x="246325" y="4546350"/>
            <a:ext cx="354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>
                <a:solidFill>
                  <a:srgbClr val="0000FF"/>
                </a:solidFill>
              </a:rPr>
              <a:t>The SHiP timing detector based on MRPC - A. Blanco et al. </a:t>
            </a:r>
            <a:endParaRPr sz="1000">
              <a:solidFill>
                <a:srgbClr val="0000FF"/>
              </a:solidFill>
            </a:endParaRPr>
          </a:p>
        </p:txBody>
      </p:sp>
      <p:sp>
        <p:nvSpPr>
          <p:cNvPr id="532" name="Google Shape;532;p51"/>
          <p:cNvSpPr txBox="1"/>
          <p:nvPr/>
        </p:nvSpPr>
        <p:spPr>
          <a:xfrm>
            <a:off x="219400" y="1106225"/>
            <a:ext cx="765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RPC characterized at CERN with a beam of negative pions with and energy of 8 GeV/c 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33" name="Google Shape;533;p51"/>
          <p:cNvGrpSpPr/>
          <p:nvPr/>
        </p:nvGrpSpPr>
        <p:grpSpPr>
          <a:xfrm>
            <a:off x="4092602" y="1575239"/>
            <a:ext cx="4657360" cy="3538310"/>
            <a:chOff x="3940202" y="1499039"/>
            <a:chExt cx="4657360" cy="3538310"/>
          </a:xfrm>
        </p:grpSpPr>
        <p:pic>
          <p:nvPicPr>
            <p:cNvPr id="534" name="Google Shape;534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47946" y="1499044"/>
              <a:ext cx="4649616" cy="3538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5" name="Google Shape;535;p51"/>
            <p:cNvSpPr/>
            <p:nvPr/>
          </p:nvSpPr>
          <p:spPr>
            <a:xfrm>
              <a:off x="3940202" y="1499039"/>
              <a:ext cx="366803" cy="259295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2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RPC Position in the cave</a:t>
            </a:r>
            <a:endParaRPr/>
          </a:p>
        </p:txBody>
      </p:sp>
      <p:sp>
        <p:nvSpPr>
          <p:cNvPr id="541" name="Google Shape;541;p52"/>
          <p:cNvSpPr txBox="1"/>
          <p:nvPr>
            <p:ph idx="1" type="body"/>
          </p:nvPr>
        </p:nvSpPr>
        <p:spPr>
          <a:xfrm>
            <a:off x="440550" y="1431125"/>
            <a:ext cx="45498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333333"/>
                </a:solidFill>
              </a:rPr>
              <a:t>The RPC center will be position at 3.70 m from the </a:t>
            </a:r>
            <a:r>
              <a:rPr lang="pt-PT">
                <a:solidFill>
                  <a:srgbClr val="333333"/>
                </a:solidFill>
              </a:rPr>
              <a:t>bending point </a:t>
            </a:r>
            <a:r>
              <a:rPr lang="pt-PT">
                <a:solidFill>
                  <a:srgbClr val="333333"/>
                </a:solidFill>
              </a:rPr>
              <a:t>of GLAD.</a:t>
            </a:r>
            <a:endParaRPr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333333"/>
                </a:solidFill>
              </a:rPr>
              <a:t>It will cover the forward </a:t>
            </a:r>
            <a:r>
              <a:rPr lang="pt-PT">
                <a:solidFill>
                  <a:srgbClr val="333333"/>
                </a:solidFill>
              </a:rPr>
              <a:t>emitted</a:t>
            </a:r>
            <a:r>
              <a:rPr lang="pt-PT">
                <a:solidFill>
                  <a:srgbClr val="333333"/>
                </a:solidFill>
              </a:rPr>
              <a:t> proton from: </a:t>
            </a:r>
            <a:endParaRPr>
              <a:solidFill>
                <a:srgbClr val="333333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pt-PT">
                <a:solidFill>
                  <a:srgbClr val="333333"/>
                </a:solidFill>
              </a:rPr>
              <a:t>21º-44º for the </a:t>
            </a:r>
            <a:r>
              <a:rPr baseline="30000" lang="pt-PT">
                <a:solidFill>
                  <a:srgbClr val="333333"/>
                </a:solidFill>
              </a:rPr>
              <a:t>12</a:t>
            </a:r>
            <a:r>
              <a:rPr lang="pt-PT">
                <a:solidFill>
                  <a:srgbClr val="333333"/>
                </a:solidFill>
              </a:rPr>
              <a:t>C beam;</a:t>
            </a:r>
            <a:endParaRPr>
              <a:solidFill>
                <a:srgbClr val="33333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pt-PT">
                <a:solidFill>
                  <a:srgbClr val="333333"/>
                </a:solidFill>
              </a:rPr>
              <a:t>27º-51º for the </a:t>
            </a:r>
            <a:r>
              <a:rPr baseline="30000" lang="pt-PT">
                <a:solidFill>
                  <a:srgbClr val="333333"/>
                </a:solidFill>
              </a:rPr>
              <a:t>16</a:t>
            </a:r>
            <a:r>
              <a:rPr lang="pt-PT">
                <a:solidFill>
                  <a:srgbClr val="333333"/>
                </a:solidFill>
              </a:rPr>
              <a:t>C beam;</a:t>
            </a:r>
            <a:endParaRPr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t-PT">
                <a:solidFill>
                  <a:srgbClr val="333333"/>
                </a:solidFill>
              </a:rPr>
              <a:t>Angles with respect to the bending point of GLAD;</a:t>
            </a:r>
            <a:endParaRPr>
              <a:solidFill>
                <a:srgbClr val="333333"/>
              </a:solidFill>
            </a:endParaRPr>
          </a:p>
        </p:txBody>
      </p:sp>
      <p:sp>
        <p:nvSpPr>
          <p:cNvPr id="542" name="Google Shape;542;p5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543" name="Google Shape;543;p52"/>
          <p:cNvPicPr preferRelativeResize="0"/>
          <p:nvPr/>
        </p:nvPicPr>
        <p:blipFill rotWithShape="1">
          <a:blip r:embed="rId3">
            <a:alphaModFix/>
          </a:blip>
          <a:srcRect b="17831" l="30529" r="29816" t="11156"/>
          <a:stretch/>
        </p:blipFill>
        <p:spPr>
          <a:xfrm>
            <a:off x="5108750" y="1155900"/>
            <a:ext cx="3625948" cy="3579599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52"/>
          <p:cNvSpPr txBox="1"/>
          <p:nvPr/>
        </p:nvSpPr>
        <p:spPr>
          <a:xfrm>
            <a:off x="5763275" y="4735500"/>
            <a:ext cx="231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Daniel Koerper CAD design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3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Correlation with TOFD</a:t>
            </a:r>
            <a:endParaRPr/>
          </a:p>
        </p:txBody>
      </p:sp>
      <p:sp>
        <p:nvSpPr>
          <p:cNvPr id="550" name="Google Shape;550;p5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551" name="Google Shape;55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625" y="1132525"/>
            <a:ext cx="6985963" cy="388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4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Pulser Test</a:t>
            </a:r>
            <a:endParaRPr/>
          </a:p>
        </p:txBody>
      </p:sp>
      <p:sp>
        <p:nvSpPr>
          <p:cNvPr id="557" name="Google Shape;557;p5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558" name="Google Shape;55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425" y="1089225"/>
            <a:ext cx="7416949" cy="388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700"/>
              <a:t>(RPC) </a:t>
            </a:r>
            <a:r>
              <a:rPr b="1" lang="pt-PT" sz="2700">
                <a:solidFill>
                  <a:srgbClr val="FF0000"/>
                </a:solidFill>
              </a:rPr>
              <a:t>R</a:t>
            </a:r>
            <a:r>
              <a:rPr lang="pt-PT" sz="2700"/>
              <a:t>esistive </a:t>
            </a:r>
            <a:r>
              <a:rPr b="1" lang="pt-PT" sz="2700">
                <a:solidFill>
                  <a:srgbClr val="FF0000"/>
                </a:solidFill>
              </a:rPr>
              <a:t>P</a:t>
            </a:r>
            <a:r>
              <a:rPr lang="pt-PT" sz="2700"/>
              <a:t>late </a:t>
            </a:r>
            <a:r>
              <a:rPr b="1" lang="pt-PT" sz="2700">
                <a:solidFill>
                  <a:srgbClr val="FF0000"/>
                </a:solidFill>
              </a:rPr>
              <a:t>C</a:t>
            </a:r>
            <a:r>
              <a:rPr lang="pt-PT" sz="2700"/>
              <a:t>hamber Detector </a:t>
            </a:r>
            <a:endParaRPr sz="2700"/>
          </a:p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460950" y="1234500"/>
            <a:ext cx="42030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Active area of 1500x1200 mm² = 1,8 m²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Two modules </a:t>
            </a:r>
            <a:r>
              <a:rPr lang="pt-PT">
                <a:solidFill>
                  <a:srgbClr val="212121"/>
                </a:solidFill>
              </a:rPr>
              <a:t>composed</a:t>
            </a:r>
            <a:r>
              <a:rPr lang="pt-PT">
                <a:solidFill>
                  <a:srgbClr val="212121"/>
                </a:solidFill>
              </a:rPr>
              <a:t> of </a:t>
            </a:r>
            <a:r>
              <a:rPr lang="pt-PT">
                <a:solidFill>
                  <a:srgbClr val="212121"/>
                </a:solidFill>
              </a:rPr>
              <a:t>6</a:t>
            </a:r>
            <a:r>
              <a:rPr lang="pt-PT">
                <a:solidFill>
                  <a:srgbClr val="212121"/>
                </a:solidFill>
              </a:rPr>
              <a:t> </a:t>
            </a:r>
            <a:r>
              <a:rPr lang="pt-PT">
                <a:solidFill>
                  <a:srgbClr val="212121"/>
                </a:solidFill>
              </a:rPr>
              <a:t>gap</a:t>
            </a:r>
            <a:r>
              <a:rPr lang="pt-PT">
                <a:solidFill>
                  <a:srgbClr val="212121"/>
                </a:solidFill>
              </a:rPr>
              <a:t>s</a:t>
            </a:r>
            <a:r>
              <a:rPr lang="pt-PT">
                <a:solidFill>
                  <a:srgbClr val="212121"/>
                </a:solidFill>
              </a:rPr>
              <a:t> RPC glass stacks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Gas mixture of C</a:t>
            </a:r>
            <a:r>
              <a:rPr baseline="-25000" lang="pt-PT">
                <a:solidFill>
                  <a:srgbClr val="212121"/>
                </a:solidFill>
              </a:rPr>
              <a:t>2</a:t>
            </a:r>
            <a:r>
              <a:rPr lang="pt-PT">
                <a:solidFill>
                  <a:srgbClr val="212121"/>
                </a:solidFill>
              </a:rPr>
              <a:t>H</a:t>
            </a:r>
            <a:r>
              <a:rPr baseline="-25000" lang="pt-PT">
                <a:solidFill>
                  <a:srgbClr val="212121"/>
                </a:solidFill>
              </a:rPr>
              <a:t>2</a:t>
            </a:r>
            <a:r>
              <a:rPr lang="pt-PT">
                <a:solidFill>
                  <a:srgbClr val="212121"/>
                </a:solidFill>
              </a:rPr>
              <a:t>F</a:t>
            </a:r>
            <a:r>
              <a:rPr baseline="-25000" lang="pt-PT">
                <a:solidFill>
                  <a:srgbClr val="212121"/>
                </a:solidFill>
              </a:rPr>
              <a:t>4</a:t>
            </a:r>
            <a:r>
              <a:rPr lang="pt-PT">
                <a:solidFill>
                  <a:srgbClr val="212121"/>
                </a:solidFill>
              </a:rPr>
              <a:t> (98%) and SF</a:t>
            </a:r>
            <a:r>
              <a:rPr baseline="-25000" lang="pt-PT">
                <a:solidFill>
                  <a:srgbClr val="212121"/>
                </a:solidFill>
              </a:rPr>
              <a:t>6 </a:t>
            </a:r>
            <a:r>
              <a:rPr lang="pt-PT">
                <a:solidFill>
                  <a:srgbClr val="212121"/>
                </a:solidFill>
              </a:rPr>
              <a:t>(2%)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R</a:t>
            </a:r>
            <a:r>
              <a:rPr lang="pt-PT">
                <a:solidFill>
                  <a:srgbClr val="212121"/>
                </a:solidFill>
              </a:rPr>
              <a:t>eadout s</a:t>
            </a:r>
            <a:r>
              <a:rPr lang="pt-PT">
                <a:solidFill>
                  <a:srgbClr val="212121"/>
                </a:solidFill>
              </a:rPr>
              <a:t>trips 3 cm width (placed in the middle of the two modules)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Readout in both sides of the strips</a:t>
            </a:r>
            <a:endParaRPr>
              <a:solidFill>
                <a:srgbClr val="21212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115" name="Google Shape;115;p1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0000" y="1056025"/>
            <a:ext cx="3960000" cy="394222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263200" y="4295425"/>
            <a:ext cx="378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>
                <a:solidFill>
                  <a:srgbClr val="0000FF"/>
                </a:solidFill>
              </a:rPr>
              <a:t>The SHiP timing detector based on MRPC - A. Blanco et al. </a:t>
            </a:r>
            <a:endParaRPr sz="1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5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5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565" name="Google Shape;56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050" y="1101925"/>
            <a:ext cx="7417243" cy="388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R</a:t>
            </a:r>
            <a:r>
              <a:rPr baseline="30000" lang="pt-PT"/>
              <a:t>3</a:t>
            </a:r>
            <a:r>
              <a:rPr lang="pt-PT"/>
              <a:t>B </a:t>
            </a:r>
            <a:r>
              <a:rPr lang="pt-PT"/>
              <a:t>integration</a:t>
            </a:r>
            <a:endParaRPr/>
          </a:p>
        </p:txBody>
      </p:sp>
      <p:sp>
        <p:nvSpPr>
          <p:cNvPr id="123" name="Google Shape;123;p2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200" y="1730125"/>
            <a:ext cx="2987599" cy="307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/>
        </p:nvSpPr>
        <p:spPr>
          <a:xfrm>
            <a:off x="93463" y="1214150"/>
            <a:ext cx="379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Roboto"/>
                <a:ea typeface="Roboto"/>
                <a:cs typeface="Roboto"/>
                <a:sym typeface="Roboto"/>
              </a:rPr>
              <a:t>The RPC arrived on the 29/11/2021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1225" y="1131050"/>
            <a:ext cx="2919873" cy="38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/>
          <p:nvPr/>
        </p:nvSpPr>
        <p:spPr>
          <a:xfrm>
            <a:off x="3801404" y="1737075"/>
            <a:ext cx="1818300" cy="58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0"/>
          <p:cNvSpPr txBox="1"/>
          <p:nvPr/>
        </p:nvSpPr>
        <p:spPr>
          <a:xfrm>
            <a:off x="4355525" y="2701650"/>
            <a:ext cx="80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>
            <a:off x="3398125" y="2263950"/>
            <a:ext cx="24363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Positioning the Detector inside Cave C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Integrating the </a:t>
            </a:r>
            <a:r>
              <a:rPr lang="pt-PT">
                <a:latin typeface="Roboto"/>
                <a:ea typeface="Roboto"/>
                <a:cs typeface="Roboto"/>
                <a:sym typeface="Roboto"/>
              </a:rPr>
              <a:t>Detector</a:t>
            </a:r>
            <a:r>
              <a:rPr lang="pt-PT">
                <a:latin typeface="Roboto"/>
                <a:ea typeface="Roboto"/>
                <a:cs typeface="Roboto"/>
                <a:sym typeface="Roboto"/>
              </a:rPr>
              <a:t> into the R</a:t>
            </a:r>
            <a:r>
              <a:rPr baseline="30000" lang="pt-PT"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pt-PT">
                <a:latin typeface="Roboto"/>
                <a:ea typeface="Roboto"/>
                <a:cs typeface="Roboto"/>
                <a:sym typeface="Roboto"/>
              </a:rPr>
              <a:t>B DAQ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Implementing R</a:t>
            </a:r>
            <a:r>
              <a:rPr baseline="30000" lang="pt-PT"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pt-PT">
                <a:latin typeface="Roboto"/>
                <a:ea typeface="Roboto"/>
                <a:cs typeface="Roboto"/>
                <a:sym typeface="Roboto"/>
              </a:rPr>
              <a:t>B analysis tools (online and offline)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8226" y="1354462"/>
            <a:ext cx="3036477" cy="344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DAQ integration</a:t>
            </a:r>
            <a:endParaRPr/>
          </a:p>
        </p:txBody>
      </p:sp>
      <p:sp>
        <p:nvSpPr>
          <p:cNvPr id="136" name="Google Shape;136;p2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137" name="Google Shape;137;p21"/>
          <p:cNvSpPr txBox="1"/>
          <p:nvPr/>
        </p:nvSpPr>
        <p:spPr>
          <a:xfrm>
            <a:off x="0" y="3304225"/>
            <a:ext cx="5693100" cy="13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/>
              <a:t>Synchronization with R</a:t>
            </a:r>
            <a:r>
              <a:rPr b="1" baseline="30000" lang="pt-PT"/>
              <a:t>3</a:t>
            </a:r>
            <a:r>
              <a:rPr b="1" lang="pt-PT"/>
              <a:t>B DAQ</a:t>
            </a:r>
            <a:endParaRPr b="1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PT"/>
              <a:t>TRB system incorporates </a:t>
            </a:r>
            <a:r>
              <a:rPr b="1" lang="pt-PT"/>
              <a:t>white rabbit time stamp</a:t>
            </a:r>
            <a:r>
              <a:rPr lang="pt-PT"/>
              <a:t> from r3b.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PT"/>
              <a:t>Data is exported through </a:t>
            </a:r>
            <a:r>
              <a:rPr b="1" lang="pt-PT"/>
              <a:t>MBS transport protocol</a:t>
            </a:r>
            <a:r>
              <a:rPr lang="pt-PT"/>
              <a:t>, the entire RPC event is packaged into one LMD subevent.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PT"/>
              <a:t>Drasi (time sorter) runs into this subevent transparently</a:t>
            </a:r>
            <a:endParaRPr/>
          </a:p>
        </p:txBody>
      </p:sp>
      <p:sp>
        <p:nvSpPr>
          <p:cNvPr id="138" name="Google Shape;138;p21"/>
          <p:cNvSpPr txBox="1"/>
          <p:nvPr/>
        </p:nvSpPr>
        <p:spPr>
          <a:xfrm>
            <a:off x="3267125" y="1177450"/>
            <a:ext cx="56013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Small </a:t>
            </a:r>
            <a:r>
              <a:rPr b="1" lang="pt-PT"/>
              <a:t>TRB system</a:t>
            </a:r>
            <a:r>
              <a:rPr lang="pt-PT"/>
              <a:t> including: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PT"/>
              <a:t>128 multihit TDCs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PT"/>
              <a:t>Central trigger system with quite some logic inside.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pt-PT"/>
              <a:t>Receive R</a:t>
            </a:r>
            <a:r>
              <a:rPr baseline="30000" lang="pt-PT"/>
              <a:t>3</a:t>
            </a:r>
            <a:r>
              <a:rPr lang="pt-PT"/>
              <a:t>B trigger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pt-PT"/>
              <a:t>Send any RPC local trigger.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PT"/>
              <a:t>System is running its own eventBuilder DABC from HADES</a:t>
            </a:r>
            <a:endParaRPr/>
          </a:p>
        </p:txBody>
      </p:sp>
      <p:pic>
        <p:nvPicPr>
          <p:cNvPr id="139" name="Google Shape;139;p21"/>
          <p:cNvPicPr preferRelativeResize="0"/>
          <p:nvPr/>
        </p:nvPicPr>
        <p:blipFill rotWithShape="1">
          <a:blip r:embed="rId3">
            <a:alphaModFix/>
          </a:blip>
          <a:srcRect b="23335" l="0" r="0" t="6077"/>
          <a:stretch/>
        </p:blipFill>
        <p:spPr>
          <a:xfrm>
            <a:off x="704175" y="1194025"/>
            <a:ext cx="2160000" cy="20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5625" y="2816653"/>
            <a:ext cx="3599999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/>
          <p:nvPr/>
        </p:nvSpPr>
        <p:spPr>
          <a:xfrm>
            <a:off x="5715625" y="46923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FF0000"/>
                </a:solidFill>
              </a:rPr>
              <a:t>sigma ~ 36 ps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RPC readout and data structure</a:t>
            </a:r>
            <a:endParaRPr/>
          </a:p>
        </p:txBody>
      </p:sp>
      <p:sp>
        <p:nvSpPr>
          <p:cNvPr id="147" name="Google Shape;147;p2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sp>
        <p:nvSpPr>
          <p:cNvPr id="148" name="Google Shape;148;p22"/>
          <p:cNvSpPr/>
          <p:nvPr/>
        </p:nvSpPr>
        <p:spPr>
          <a:xfrm rot="-5400000">
            <a:off x="6293575" y="4089925"/>
            <a:ext cx="166800" cy="4974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695D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2"/>
          <p:cNvSpPr/>
          <p:nvPr/>
        </p:nvSpPr>
        <p:spPr>
          <a:xfrm rot="5400000">
            <a:off x="6960675" y="4057675"/>
            <a:ext cx="166800" cy="5619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rgbClr val="695D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2"/>
          <p:cNvSpPr txBox="1"/>
          <p:nvPr/>
        </p:nvSpPr>
        <p:spPr>
          <a:xfrm>
            <a:off x="6093450" y="4377125"/>
            <a:ext cx="192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gap      Cu   </a:t>
            </a:r>
            <a:r>
              <a:rPr lang="pt-PT"/>
              <a:t>    </a:t>
            </a:r>
            <a:endParaRPr/>
          </a:p>
        </p:txBody>
      </p:sp>
      <p:sp>
        <p:nvSpPr>
          <p:cNvPr id="151" name="Google Shape;151;p22"/>
          <p:cNvSpPr txBox="1"/>
          <p:nvPr/>
        </p:nvSpPr>
        <p:spPr>
          <a:xfrm>
            <a:off x="4258775" y="4087363"/>
            <a:ext cx="45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latin typeface="Open Sans"/>
                <a:ea typeface="Open Sans"/>
                <a:cs typeface="Open Sans"/>
                <a:sym typeface="Open Sans"/>
              </a:rPr>
              <a:t>TL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4217475" y="1012838"/>
            <a:ext cx="45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latin typeface="Open Sans"/>
                <a:ea typeface="Open Sans"/>
                <a:cs typeface="Open Sans"/>
                <a:sym typeface="Open Sans"/>
              </a:rPr>
              <a:t>TR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53" name="Google Shape;153;p22"/>
          <p:cNvCxnSpPr/>
          <p:nvPr/>
        </p:nvCxnSpPr>
        <p:spPr>
          <a:xfrm rot="10800000">
            <a:off x="5298655" y="1402425"/>
            <a:ext cx="9600" cy="299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4" name="Google Shape;154;p22"/>
          <p:cNvSpPr txBox="1"/>
          <p:nvPr/>
        </p:nvSpPr>
        <p:spPr>
          <a:xfrm>
            <a:off x="5298650" y="4102825"/>
            <a:ext cx="15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x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5" name="Google Shape;155;p22"/>
          <p:cNvCxnSpPr/>
          <p:nvPr/>
        </p:nvCxnSpPr>
        <p:spPr>
          <a:xfrm rot="10800000">
            <a:off x="2514730" y="1402425"/>
            <a:ext cx="9600" cy="299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6" name="Google Shape;156;p22"/>
          <p:cNvSpPr txBox="1"/>
          <p:nvPr/>
        </p:nvSpPr>
        <p:spPr>
          <a:xfrm>
            <a:off x="2497963" y="4038450"/>
            <a:ext cx="15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7" name="Google Shape;157;p22"/>
          <p:cNvCxnSpPr/>
          <p:nvPr/>
        </p:nvCxnSpPr>
        <p:spPr>
          <a:xfrm flipH="1">
            <a:off x="240425" y="4803775"/>
            <a:ext cx="2197200" cy="1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8" name="Google Shape;158;p22"/>
          <p:cNvCxnSpPr/>
          <p:nvPr/>
        </p:nvCxnSpPr>
        <p:spPr>
          <a:xfrm flipH="1">
            <a:off x="2956150" y="4788775"/>
            <a:ext cx="2467800" cy="1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9" name="Google Shape;159;p22"/>
          <p:cNvSpPr txBox="1"/>
          <p:nvPr/>
        </p:nvSpPr>
        <p:spPr>
          <a:xfrm>
            <a:off x="2366513" y="4608775"/>
            <a:ext cx="15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z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5347738" y="4539925"/>
            <a:ext cx="15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z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5659575" y="1432950"/>
            <a:ext cx="29517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From the readout we can obtain: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#Strip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Time Leading and trailing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Side (L, R)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From this we can calculate: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Y</a:t>
            </a:r>
            <a:r>
              <a:rPr lang="pt-PT">
                <a:latin typeface="Roboto"/>
                <a:ea typeface="Roboto"/>
                <a:cs typeface="Roboto"/>
                <a:sym typeface="Roboto"/>
              </a:rPr>
              <a:t> position from #Strip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X position from (TR-TL)/2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Time over Threshold (ToT) values that will be used to select the hit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4217475" y="4087363"/>
            <a:ext cx="45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latin typeface="Open Sans"/>
                <a:ea typeface="Open Sans"/>
                <a:cs typeface="Open Sans"/>
                <a:sym typeface="Open Sans"/>
              </a:rPr>
              <a:t>TL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361325" y="1028300"/>
            <a:ext cx="162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lateral View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3098495" y="1028300"/>
            <a:ext cx="94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top</a:t>
            </a:r>
            <a:r>
              <a:rPr lang="pt-PT">
                <a:latin typeface="Roboto"/>
                <a:ea typeface="Roboto"/>
                <a:cs typeface="Roboto"/>
                <a:sym typeface="Roboto"/>
              </a:rPr>
              <a:t> View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5" name="Google Shape;165;p22"/>
          <p:cNvGrpSpPr/>
          <p:nvPr/>
        </p:nvGrpSpPr>
        <p:grpSpPr>
          <a:xfrm>
            <a:off x="2857988" y="1340475"/>
            <a:ext cx="2879868" cy="3369547"/>
            <a:chOff x="4059525" y="1097950"/>
            <a:chExt cx="2879868" cy="3369547"/>
          </a:xfrm>
        </p:grpSpPr>
        <p:sp>
          <p:nvSpPr>
            <p:cNvPr id="166" name="Google Shape;166;p22"/>
            <p:cNvSpPr/>
            <p:nvPr/>
          </p:nvSpPr>
          <p:spPr>
            <a:xfrm>
              <a:off x="4361340" y="1118910"/>
              <a:ext cx="150900" cy="30516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2"/>
            <p:cNvSpPr/>
            <p:nvPr/>
          </p:nvSpPr>
          <p:spPr>
            <a:xfrm>
              <a:off x="4512259" y="1118910"/>
              <a:ext cx="150900" cy="30516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2"/>
            <p:cNvSpPr/>
            <p:nvPr/>
          </p:nvSpPr>
          <p:spPr>
            <a:xfrm>
              <a:off x="4663178" y="1118910"/>
              <a:ext cx="150900" cy="30516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2"/>
            <p:cNvSpPr/>
            <p:nvPr/>
          </p:nvSpPr>
          <p:spPr>
            <a:xfrm>
              <a:off x="4814097" y="1118910"/>
              <a:ext cx="150900" cy="30516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4965016" y="1118910"/>
              <a:ext cx="150900" cy="30516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5115935" y="1118910"/>
              <a:ext cx="150900" cy="30516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5284610" y="1118910"/>
              <a:ext cx="55800" cy="3051600"/>
            </a:xfrm>
            <a:prstGeom prst="rect">
              <a:avLst/>
            </a:prstGeom>
            <a:solidFill>
              <a:srgbClr val="F9CB9C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5340413" y="1118910"/>
              <a:ext cx="150900" cy="30516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5491332" y="1118910"/>
              <a:ext cx="150900" cy="30516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5642251" y="1118910"/>
              <a:ext cx="150900" cy="30516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5793170" y="1118910"/>
              <a:ext cx="150900" cy="30516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5944089" y="1118910"/>
              <a:ext cx="150900" cy="30516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6095008" y="1118910"/>
              <a:ext cx="150900" cy="30516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2"/>
            <p:cNvSpPr txBox="1"/>
            <p:nvPr/>
          </p:nvSpPr>
          <p:spPr>
            <a:xfrm>
              <a:off x="4059525" y="4188797"/>
              <a:ext cx="706800" cy="27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800"/>
                <a:t>-HV</a:t>
              </a:r>
              <a:endParaRPr sz="800"/>
            </a:p>
          </p:txBody>
        </p:sp>
        <p:sp>
          <p:nvSpPr>
            <p:cNvPr id="180" name="Google Shape;180;p22"/>
            <p:cNvSpPr txBox="1"/>
            <p:nvPr/>
          </p:nvSpPr>
          <p:spPr>
            <a:xfrm>
              <a:off x="4990938" y="4152400"/>
              <a:ext cx="706800" cy="27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800"/>
                <a:t>+HV</a:t>
              </a:r>
              <a:endParaRPr sz="800"/>
            </a:p>
          </p:txBody>
        </p:sp>
        <p:sp>
          <p:nvSpPr>
            <p:cNvPr id="181" name="Google Shape;181;p22"/>
            <p:cNvSpPr txBox="1"/>
            <p:nvPr/>
          </p:nvSpPr>
          <p:spPr>
            <a:xfrm>
              <a:off x="5286262" y="4152400"/>
              <a:ext cx="706800" cy="27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800"/>
                <a:t>+HV</a:t>
              </a:r>
              <a:endParaRPr sz="800"/>
            </a:p>
          </p:txBody>
        </p:sp>
        <p:sp>
          <p:nvSpPr>
            <p:cNvPr id="182" name="Google Shape;182;p22"/>
            <p:cNvSpPr txBox="1"/>
            <p:nvPr/>
          </p:nvSpPr>
          <p:spPr>
            <a:xfrm>
              <a:off x="6232593" y="4152400"/>
              <a:ext cx="706800" cy="27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800"/>
                <a:t>-HV</a:t>
              </a:r>
              <a:endParaRPr sz="800"/>
            </a:p>
          </p:txBody>
        </p:sp>
        <p:sp>
          <p:nvSpPr>
            <p:cNvPr id="183" name="Google Shape;183;p22"/>
            <p:cNvSpPr/>
            <p:nvPr/>
          </p:nvSpPr>
          <p:spPr>
            <a:xfrm>
              <a:off x="5406686" y="3447000"/>
              <a:ext cx="1033800" cy="150900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EEFF41"/>
            </a:solidFill>
            <a:ln cap="flat" cmpd="sng" w="9525">
              <a:solidFill>
                <a:srgbClr val="FF98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2"/>
            <p:cNvSpPr/>
            <p:nvPr/>
          </p:nvSpPr>
          <p:spPr>
            <a:xfrm>
              <a:off x="5303634" y="1097950"/>
              <a:ext cx="187800" cy="22851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00"/>
            </a:solidFill>
            <a:ln cap="flat" cmpd="sng" w="9525">
              <a:solidFill>
                <a:srgbClr val="FF98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2"/>
            <p:cNvSpPr/>
            <p:nvPr/>
          </p:nvSpPr>
          <p:spPr>
            <a:xfrm>
              <a:off x="5285194" y="3597900"/>
              <a:ext cx="187800" cy="5574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FFFF00"/>
            </a:solidFill>
            <a:ln cap="flat" cmpd="sng" w="9525">
              <a:solidFill>
                <a:srgbClr val="FF98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6" name="Google Shape;186;p22"/>
          <p:cNvGrpSpPr/>
          <p:nvPr/>
        </p:nvGrpSpPr>
        <p:grpSpPr>
          <a:xfrm>
            <a:off x="76200" y="1380715"/>
            <a:ext cx="2879951" cy="3364118"/>
            <a:chOff x="95100" y="1060240"/>
            <a:chExt cx="2879951" cy="3364118"/>
          </a:xfrm>
        </p:grpSpPr>
        <p:sp>
          <p:nvSpPr>
            <p:cNvPr id="187" name="Google Shape;187;p22"/>
            <p:cNvSpPr/>
            <p:nvPr/>
          </p:nvSpPr>
          <p:spPr>
            <a:xfrm>
              <a:off x="431129" y="1060240"/>
              <a:ext cx="150900" cy="30495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2"/>
            <p:cNvSpPr/>
            <p:nvPr/>
          </p:nvSpPr>
          <p:spPr>
            <a:xfrm>
              <a:off x="582054" y="1060240"/>
              <a:ext cx="150900" cy="30495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2"/>
            <p:cNvSpPr/>
            <p:nvPr/>
          </p:nvSpPr>
          <p:spPr>
            <a:xfrm>
              <a:off x="732979" y="1060240"/>
              <a:ext cx="150900" cy="30495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2"/>
            <p:cNvSpPr/>
            <p:nvPr/>
          </p:nvSpPr>
          <p:spPr>
            <a:xfrm>
              <a:off x="883903" y="1060240"/>
              <a:ext cx="150900" cy="30495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2"/>
            <p:cNvSpPr/>
            <p:nvPr/>
          </p:nvSpPr>
          <p:spPr>
            <a:xfrm>
              <a:off x="1034828" y="1060240"/>
              <a:ext cx="150900" cy="30495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2"/>
            <p:cNvSpPr/>
            <p:nvPr/>
          </p:nvSpPr>
          <p:spPr>
            <a:xfrm>
              <a:off x="1185753" y="1060240"/>
              <a:ext cx="150900" cy="30495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2"/>
            <p:cNvSpPr/>
            <p:nvPr/>
          </p:nvSpPr>
          <p:spPr>
            <a:xfrm>
              <a:off x="1336678" y="3601238"/>
              <a:ext cx="73500" cy="508500"/>
            </a:xfrm>
            <a:prstGeom prst="rect">
              <a:avLst/>
            </a:prstGeom>
            <a:solidFill>
              <a:srgbClr val="F9CB9C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2"/>
            <p:cNvSpPr/>
            <p:nvPr/>
          </p:nvSpPr>
          <p:spPr>
            <a:xfrm>
              <a:off x="1336678" y="2421618"/>
              <a:ext cx="73500" cy="508500"/>
            </a:xfrm>
            <a:prstGeom prst="rect">
              <a:avLst/>
            </a:prstGeom>
            <a:solidFill>
              <a:srgbClr val="F9CB9C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2"/>
            <p:cNvSpPr/>
            <p:nvPr/>
          </p:nvSpPr>
          <p:spPr>
            <a:xfrm>
              <a:off x="1341032" y="3011428"/>
              <a:ext cx="73500" cy="508500"/>
            </a:xfrm>
            <a:prstGeom prst="rect">
              <a:avLst/>
            </a:prstGeom>
            <a:solidFill>
              <a:srgbClr val="F9CB9C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2"/>
            <p:cNvSpPr/>
            <p:nvPr/>
          </p:nvSpPr>
          <p:spPr>
            <a:xfrm>
              <a:off x="1336678" y="1791390"/>
              <a:ext cx="73500" cy="508500"/>
            </a:xfrm>
            <a:prstGeom prst="rect">
              <a:avLst/>
            </a:prstGeom>
            <a:solidFill>
              <a:srgbClr val="F9CB9C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2"/>
            <p:cNvSpPr/>
            <p:nvPr/>
          </p:nvSpPr>
          <p:spPr>
            <a:xfrm>
              <a:off x="1336678" y="1161162"/>
              <a:ext cx="73500" cy="508500"/>
            </a:xfrm>
            <a:prstGeom prst="rect">
              <a:avLst/>
            </a:prstGeom>
            <a:solidFill>
              <a:srgbClr val="F9CB9C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2"/>
            <p:cNvSpPr/>
            <p:nvPr/>
          </p:nvSpPr>
          <p:spPr>
            <a:xfrm>
              <a:off x="1410240" y="1060240"/>
              <a:ext cx="150900" cy="30495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2"/>
            <p:cNvSpPr/>
            <p:nvPr/>
          </p:nvSpPr>
          <p:spPr>
            <a:xfrm>
              <a:off x="1561165" y="1060240"/>
              <a:ext cx="150900" cy="30495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2"/>
            <p:cNvSpPr/>
            <p:nvPr/>
          </p:nvSpPr>
          <p:spPr>
            <a:xfrm>
              <a:off x="1712089" y="1060240"/>
              <a:ext cx="150900" cy="30495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2"/>
            <p:cNvSpPr/>
            <p:nvPr/>
          </p:nvSpPr>
          <p:spPr>
            <a:xfrm>
              <a:off x="1863014" y="1060240"/>
              <a:ext cx="150900" cy="30495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2"/>
            <p:cNvSpPr/>
            <p:nvPr/>
          </p:nvSpPr>
          <p:spPr>
            <a:xfrm>
              <a:off x="2013939" y="1060240"/>
              <a:ext cx="150900" cy="30495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2"/>
            <p:cNvSpPr/>
            <p:nvPr/>
          </p:nvSpPr>
          <p:spPr>
            <a:xfrm>
              <a:off x="2164864" y="1060240"/>
              <a:ext cx="150900" cy="30495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2"/>
            <p:cNvSpPr txBox="1"/>
            <p:nvPr/>
          </p:nvSpPr>
          <p:spPr>
            <a:xfrm>
              <a:off x="95100" y="4145959"/>
              <a:ext cx="706800" cy="27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800"/>
                <a:t>- HV</a:t>
              </a:r>
              <a:endParaRPr sz="800"/>
            </a:p>
          </p:txBody>
        </p:sp>
        <p:sp>
          <p:nvSpPr>
            <p:cNvPr id="205" name="Google Shape;205;p22"/>
            <p:cNvSpPr txBox="1"/>
            <p:nvPr/>
          </p:nvSpPr>
          <p:spPr>
            <a:xfrm>
              <a:off x="1095497" y="4109589"/>
              <a:ext cx="706800" cy="27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800"/>
                <a:t>+HV</a:t>
              </a:r>
              <a:endParaRPr sz="800"/>
            </a:p>
          </p:txBody>
        </p:sp>
        <p:sp>
          <p:nvSpPr>
            <p:cNvPr id="206" name="Google Shape;206;p22"/>
            <p:cNvSpPr txBox="1"/>
            <p:nvPr/>
          </p:nvSpPr>
          <p:spPr>
            <a:xfrm>
              <a:off x="1321884" y="4109589"/>
              <a:ext cx="706800" cy="27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800"/>
                <a:t>+HV</a:t>
              </a:r>
              <a:endParaRPr sz="800"/>
            </a:p>
          </p:txBody>
        </p:sp>
        <p:sp>
          <p:nvSpPr>
            <p:cNvPr id="207" name="Google Shape;207;p22"/>
            <p:cNvSpPr txBox="1"/>
            <p:nvPr/>
          </p:nvSpPr>
          <p:spPr>
            <a:xfrm>
              <a:off x="2268251" y="4109589"/>
              <a:ext cx="706800" cy="27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800"/>
                <a:t>-HV</a:t>
              </a:r>
              <a:endParaRPr sz="800"/>
            </a:p>
          </p:txBody>
        </p:sp>
        <p:sp>
          <p:nvSpPr>
            <p:cNvPr id="208" name="Google Shape;208;p22"/>
            <p:cNvSpPr/>
            <p:nvPr/>
          </p:nvSpPr>
          <p:spPr>
            <a:xfrm>
              <a:off x="1463231" y="1339900"/>
              <a:ext cx="1080000" cy="150900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EEFF41"/>
            </a:solidFill>
            <a:ln cap="flat" cmpd="sng" w="9525">
              <a:solidFill>
                <a:srgbClr val="FF98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9" name="Google Shape;209;p22"/>
          <p:cNvSpPr txBox="1"/>
          <p:nvPr/>
        </p:nvSpPr>
        <p:spPr>
          <a:xfrm>
            <a:off x="4258775" y="4361663"/>
            <a:ext cx="45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latin typeface="Open Sans"/>
                <a:ea typeface="Open Sans"/>
                <a:cs typeface="Open Sans"/>
                <a:sym typeface="Open Sans"/>
              </a:rPr>
              <a:t>TL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3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Calibrating the RPC</a:t>
            </a:r>
            <a:endParaRPr/>
          </a:p>
        </p:txBody>
      </p:sp>
      <p:sp>
        <p:nvSpPr>
          <p:cNvPr id="215" name="Google Shape;215;p23"/>
          <p:cNvSpPr txBox="1"/>
          <p:nvPr>
            <p:ph idx="1" type="body"/>
          </p:nvPr>
        </p:nvSpPr>
        <p:spPr>
          <a:xfrm>
            <a:off x="460950" y="1082100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212121"/>
                </a:solidFill>
              </a:rPr>
              <a:t>Several calibration need to be implemented: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pt-PT">
                <a:solidFill>
                  <a:srgbClr val="212121"/>
                </a:solidFill>
              </a:rPr>
              <a:t>Time over threshold alignment (ToT)  - &gt; Using derivative to find offset;</a:t>
            </a:r>
            <a:endParaRPr>
              <a:solidFill>
                <a:srgbClr val="21212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○"/>
            </a:pPr>
            <a:r>
              <a:rPr lang="pt-PT">
                <a:solidFill>
                  <a:srgbClr val="212121"/>
                </a:solidFill>
              </a:rPr>
              <a:t>Very important for Hit selection</a:t>
            </a:r>
            <a:endParaRPr>
              <a:solidFill>
                <a:srgbClr val="21212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pt-PT">
                <a:solidFill>
                  <a:srgbClr val="D9D9D9"/>
                </a:solidFill>
              </a:rPr>
              <a:t>Position alignment of the Strips -&gt; Uses the integrated histogram of the hits;</a:t>
            </a:r>
            <a:endParaRPr>
              <a:solidFill>
                <a:srgbClr val="D9D9D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pt-PT">
                <a:solidFill>
                  <a:srgbClr val="D9D9D9"/>
                </a:solidFill>
              </a:rPr>
              <a:t>Very good alignment</a:t>
            </a:r>
            <a:endParaRPr>
              <a:solidFill>
                <a:srgbClr val="D9D9D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pt-PT">
                <a:solidFill>
                  <a:srgbClr val="D9D9D9"/>
                </a:solidFill>
              </a:rPr>
              <a:t>Time Calibration</a:t>
            </a:r>
            <a:endParaRPr>
              <a:solidFill>
                <a:srgbClr val="D9D9D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pt-PT">
                <a:solidFill>
                  <a:srgbClr val="D9D9D9"/>
                </a:solidFill>
              </a:rPr>
              <a:t>Calibrate time intra/inter-strip</a:t>
            </a:r>
            <a:endParaRPr>
              <a:solidFill>
                <a:srgbClr val="D9D9D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pt-PT">
                <a:solidFill>
                  <a:srgbClr val="D9D9D9"/>
                </a:solidFill>
              </a:rPr>
              <a:t>Final objective, a isochron surface placed in the R3B environment</a:t>
            </a:r>
            <a:endParaRPr>
              <a:solidFill>
                <a:srgbClr val="D9D9D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Char char="●"/>
            </a:pPr>
            <a:r>
              <a:rPr lang="pt-PT">
                <a:solidFill>
                  <a:srgbClr val="D9D9D9"/>
                </a:solidFill>
              </a:rPr>
              <a:t>Position the RPC into the R</a:t>
            </a:r>
            <a:r>
              <a:rPr baseline="30000" lang="pt-PT">
                <a:solidFill>
                  <a:srgbClr val="D9D9D9"/>
                </a:solidFill>
              </a:rPr>
              <a:t>3</a:t>
            </a:r>
            <a:r>
              <a:rPr lang="pt-PT">
                <a:solidFill>
                  <a:srgbClr val="D9D9D9"/>
                </a:solidFill>
              </a:rPr>
              <a:t>B environment</a:t>
            </a:r>
            <a:endParaRPr>
              <a:solidFill>
                <a:srgbClr val="D9D9D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pt-PT">
                <a:solidFill>
                  <a:srgbClr val="D9D9D9"/>
                </a:solidFill>
              </a:rPr>
              <a:t>Measurements with laser and radioactive source</a:t>
            </a:r>
            <a:endParaRPr>
              <a:solidFill>
                <a:srgbClr val="D9D9D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"/>
              <a:buChar char="○"/>
            </a:pPr>
            <a:r>
              <a:rPr lang="pt-PT">
                <a:solidFill>
                  <a:srgbClr val="D9D9D9"/>
                </a:solidFill>
              </a:rPr>
              <a:t>Sweep Run with </a:t>
            </a:r>
            <a:r>
              <a:rPr baseline="30000" lang="pt-PT">
                <a:solidFill>
                  <a:srgbClr val="D9D9D9"/>
                </a:solidFill>
              </a:rPr>
              <a:t>40</a:t>
            </a:r>
            <a:r>
              <a:rPr lang="pt-PT">
                <a:solidFill>
                  <a:srgbClr val="D9D9D9"/>
                </a:solidFill>
              </a:rPr>
              <a:t>Ar at 300 MeV/u</a:t>
            </a:r>
            <a:endParaRPr sz="1800">
              <a:solidFill>
                <a:srgbClr val="D9D9D9"/>
              </a:solidFill>
            </a:endParaRPr>
          </a:p>
        </p:txBody>
      </p:sp>
      <p:sp>
        <p:nvSpPr>
          <p:cNvPr id="216" name="Google Shape;216;p2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 txBox="1"/>
          <p:nvPr>
            <p:ph type="title"/>
          </p:nvPr>
        </p:nvSpPr>
        <p:spPr>
          <a:xfrm>
            <a:off x="389200" y="1818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ToT </a:t>
            </a:r>
            <a:r>
              <a:rPr lang="pt-PT"/>
              <a:t>alignment</a:t>
            </a:r>
            <a:endParaRPr/>
          </a:p>
        </p:txBody>
      </p:sp>
      <p:sp>
        <p:nvSpPr>
          <p:cNvPr id="222" name="Google Shape;222;p2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223" name="Google Shape;2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7925" y="1150775"/>
            <a:ext cx="6963864" cy="388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/>
          <p:cNvSpPr txBox="1"/>
          <p:nvPr/>
        </p:nvSpPr>
        <p:spPr>
          <a:xfrm>
            <a:off x="389200" y="1635675"/>
            <a:ext cx="1340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10% </a:t>
            </a:r>
            <a:r>
              <a:rPr lang="pt-PT">
                <a:latin typeface="Roboto"/>
                <a:ea typeface="Roboto"/>
                <a:cs typeface="Roboto"/>
                <a:sym typeface="Roboto"/>
              </a:rPr>
              <a:t>of events </a:t>
            </a:r>
            <a:r>
              <a:rPr lang="pt-PT">
                <a:latin typeface="Roboto"/>
                <a:ea typeface="Roboto"/>
                <a:cs typeface="Roboto"/>
                <a:sym typeface="Roboto"/>
              </a:rPr>
              <a:t>mismatched </a:t>
            </a:r>
            <a:r>
              <a:rPr lang="pt-PT">
                <a:latin typeface="Roboto"/>
                <a:ea typeface="Roboto"/>
                <a:cs typeface="Roboto"/>
                <a:sym typeface="Roboto"/>
              </a:rPr>
              <a:t>events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p24"/>
          <p:cNvSpPr txBox="1"/>
          <p:nvPr/>
        </p:nvSpPr>
        <p:spPr>
          <a:xfrm>
            <a:off x="457825" y="3798175"/>
            <a:ext cx="1340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pt-PT">
                <a:latin typeface="Roboto"/>
                <a:ea typeface="Roboto"/>
                <a:cs typeface="Roboto"/>
                <a:sym typeface="Roboto"/>
              </a:rPr>
              <a:t>% of events mismatched events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1155CC"/>
      </a:dk1>
      <a:lt1>
        <a:srgbClr val="FFFFFF"/>
      </a:lt1>
      <a:dk2>
        <a:srgbClr val="424242"/>
      </a:dk2>
      <a:lt2>
        <a:srgbClr val="737373"/>
      </a:lt2>
      <a:accent1>
        <a:srgbClr val="0F9D58"/>
      </a:accent1>
      <a:accent2>
        <a:srgbClr val="0F9D58"/>
      </a:accent2>
      <a:accent3>
        <a:srgbClr val="DB4437"/>
      </a:accent3>
      <a:accent4>
        <a:srgbClr val="FFFFFF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