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5"/>
  </p:notesMasterIdLst>
  <p:sldIdLst>
    <p:sldId id="260" r:id="rId2"/>
    <p:sldId id="377" r:id="rId3"/>
    <p:sldId id="379" r:id="rId4"/>
    <p:sldId id="378" r:id="rId5"/>
    <p:sldId id="376" r:id="rId6"/>
    <p:sldId id="380" r:id="rId7"/>
    <p:sldId id="416" r:id="rId8"/>
    <p:sldId id="381" r:id="rId9"/>
    <p:sldId id="382" r:id="rId10"/>
    <p:sldId id="390" r:id="rId11"/>
    <p:sldId id="391" r:id="rId12"/>
    <p:sldId id="392" r:id="rId13"/>
    <p:sldId id="393" r:id="rId14"/>
    <p:sldId id="406" r:id="rId15"/>
    <p:sldId id="407" r:id="rId16"/>
    <p:sldId id="408" r:id="rId17"/>
    <p:sldId id="412" r:id="rId18"/>
    <p:sldId id="413" r:id="rId19"/>
    <p:sldId id="409" r:id="rId20"/>
    <p:sldId id="411" r:id="rId21"/>
    <p:sldId id="415" r:id="rId22"/>
    <p:sldId id="414" r:id="rId23"/>
    <p:sldId id="405" r:id="rId24"/>
  </p:sldIdLst>
  <p:sldSz cx="9144000" cy="514508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5D2AA4-9676-45C6-9B2F-D22B51C45D3C}">
          <p14:sldIdLst>
            <p14:sldId id="260"/>
            <p14:sldId id="377"/>
            <p14:sldId id="379"/>
            <p14:sldId id="378"/>
            <p14:sldId id="376"/>
            <p14:sldId id="380"/>
            <p14:sldId id="416"/>
            <p14:sldId id="381"/>
            <p14:sldId id="382"/>
            <p14:sldId id="390"/>
            <p14:sldId id="391"/>
            <p14:sldId id="392"/>
            <p14:sldId id="393"/>
            <p14:sldId id="406"/>
            <p14:sldId id="407"/>
            <p14:sldId id="408"/>
            <p14:sldId id="412"/>
            <p14:sldId id="413"/>
            <p14:sldId id="409"/>
            <p14:sldId id="411"/>
            <p14:sldId id="415"/>
            <p14:sldId id="414"/>
            <p14:sldId id="405"/>
          </p14:sldIdLst>
        </p14:section>
      </p14:sectionLst>
    </p:ext>
    <p:ext uri="{EFAFB233-063F-42B5-8137-9DF3F51BA10A}">
      <p15:sldGuideLst xmlns:p15="http://schemas.microsoft.com/office/powerpoint/2012/main">
        <p15:guide id="2" pos="68">
          <p15:clr>
            <a:srgbClr val="A4A3A4"/>
          </p15:clr>
        </p15:guide>
        <p15:guide id="3" pos="2925" userDrawn="1">
          <p15:clr>
            <a:srgbClr val="A4A3A4"/>
          </p15:clr>
        </p15:guide>
        <p15:guide id="4" orient="horz" pos="16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elle, Michele (IPE)" initials="CM(" lastIdx="3" clrIdx="0">
    <p:extLst>
      <p:ext uri="{19B8F6BF-5375-455C-9EA6-DF929625EA0E}">
        <p15:presenceInfo xmlns:p15="http://schemas.microsoft.com/office/powerpoint/2012/main" userId="S-1-5-21-1202744845-3101423955-345487624-114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0F9"/>
    <a:srgbClr val="009682"/>
    <a:srgbClr val="1C7229"/>
    <a:srgbClr val="FF6600"/>
    <a:srgbClr val="F15150"/>
    <a:srgbClr val="459565"/>
    <a:srgbClr val="3668C0"/>
    <a:srgbClr val="70AD47"/>
    <a:srgbClr val="C3C3C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3218" autoAdjust="0"/>
  </p:normalViewPr>
  <p:slideViewPr>
    <p:cSldViewPr snapToGrid="0">
      <p:cViewPr varScale="1">
        <p:scale>
          <a:sx n="90" d="100"/>
          <a:sy n="90" d="100"/>
        </p:scale>
        <p:origin x="616" y="60"/>
      </p:cViewPr>
      <p:guideLst>
        <p:guide pos="68"/>
        <p:guide pos="2925"/>
        <p:guide orient="horz" pos="1621"/>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8F02CA-77CB-4E54-B712-21E588799EE8}" type="datetimeFigureOut">
              <a:rPr lang="de-DE" smtClean="0"/>
              <a:t>12.10.2022</a:t>
            </a:fld>
            <a:endParaRPr lang="de-DE"/>
          </a:p>
        </p:txBody>
      </p:sp>
      <p:sp>
        <p:nvSpPr>
          <p:cNvPr id="4" name="Folienbildplatzhalter 3"/>
          <p:cNvSpPr>
            <a:spLocks noGrp="1" noRot="1" noChangeAspect="1"/>
          </p:cNvSpPr>
          <p:nvPr>
            <p:ph type="sldImg" idx="2"/>
          </p:nvPr>
        </p:nvSpPr>
        <p:spPr>
          <a:xfrm>
            <a:off x="423863" y="1241425"/>
            <a:ext cx="59499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3F729A-0AF0-4995-B32B-9504BC68960C}" type="slidenum">
              <a:rPr lang="de-DE" smtClean="0"/>
              <a:t>‹#›</a:t>
            </a:fld>
            <a:endParaRPr lang="de-DE"/>
          </a:p>
        </p:txBody>
      </p:sp>
    </p:spTree>
    <p:extLst>
      <p:ext uri="{BB962C8B-B14F-4D97-AF65-F5344CB8AC3E}">
        <p14:creationId xmlns:p14="http://schemas.microsoft.com/office/powerpoint/2010/main" val="2810794510"/>
      </p:ext>
    </p:extLst>
  </p:cSld>
  <p:clrMap bg1="lt1" tx1="dk1" bg2="lt2" tx2="dk2" accent1="accent1" accent2="accent2" accent3="accent3" accent4="accent4" accent5="accent5" accent6="accent6" hlink="hlink" folHlink="folHlink"/>
  <p:notesStyle>
    <a:lvl1pPr marL="0" algn="l" defTabSz="685680" rtl="0" eaLnBrk="1" latinLnBrk="0" hangingPunct="1">
      <a:defRPr sz="900" kern="1200">
        <a:solidFill>
          <a:schemeClr val="tx1"/>
        </a:solidFill>
        <a:latin typeface="+mn-lt"/>
        <a:ea typeface="+mn-ea"/>
        <a:cs typeface="+mn-cs"/>
      </a:defRPr>
    </a:lvl1pPr>
    <a:lvl2pPr marL="342840" algn="l" defTabSz="685680" rtl="0" eaLnBrk="1" latinLnBrk="0" hangingPunct="1">
      <a:defRPr sz="900" kern="1200">
        <a:solidFill>
          <a:schemeClr val="tx1"/>
        </a:solidFill>
        <a:latin typeface="+mn-lt"/>
        <a:ea typeface="+mn-ea"/>
        <a:cs typeface="+mn-cs"/>
      </a:defRPr>
    </a:lvl2pPr>
    <a:lvl3pPr marL="685680" algn="l" defTabSz="685680" rtl="0" eaLnBrk="1" latinLnBrk="0" hangingPunct="1">
      <a:defRPr sz="900" kern="1200">
        <a:solidFill>
          <a:schemeClr val="tx1"/>
        </a:solidFill>
        <a:latin typeface="+mn-lt"/>
        <a:ea typeface="+mn-ea"/>
        <a:cs typeface="+mn-cs"/>
      </a:defRPr>
    </a:lvl3pPr>
    <a:lvl4pPr marL="1028520" algn="l" defTabSz="685680" rtl="0" eaLnBrk="1" latinLnBrk="0" hangingPunct="1">
      <a:defRPr sz="900" kern="1200">
        <a:solidFill>
          <a:schemeClr val="tx1"/>
        </a:solidFill>
        <a:latin typeface="+mn-lt"/>
        <a:ea typeface="+mn-ea"/>
        <a:cs typeface="+mn-cs"/>
      </a:defRPr>
    </a:lvl4pPr>
    <a:lvl5pPr marL="1371360" algn="l" defTabSz="685680" rtl="0" eaLnBrk="1" latinLnBrk="0" hangingPunct="1">
      <a:defRPr sz="900" kern="1200">
        <a:solidFill>
          <a:schemeClr val="tx1"/>
        </a:solidFill>
        <a:latin typeface="+mn-lt"/>
        <a:ea typeface="+mn-ea"/>
        <a:cs typeface="+mn-cs"/>
      </a:defRPr>
    </a:lvl5pPr>
    <a:lvl6pPr marL="1714200" algn="l" defTabSz="685680" rtl="0" eaLnBrk="1" latinLnBrk="0" hangingPunct="1">
      <a:defRPr sz="900" kern="1200">
        <a:solidFill>
          <a:schemeClr val="tx1"/>
        </a:solidFill>
        <a:latin typeface="+mn-lt"/>
        <a:ea typeface="+mn-ea"/>
        <a:cs typeface="+mn-cs"/>
      </a:defRPr>
    </a:lvl6pPr>
    <a:lvl7pPr marL="2057040" algn="l" defTabSz="685680" rtl="0" eaLnBrk="1" latinLnBrk="0" hangingPunct="1">
      <a:defRPr sz="900" kern="1200">
        <a:solidFill>
          <a:schemeClr val="tx1"/>
        </a:solidFill>
        <a:latin typeface="+mn-lt"/>
        <a:ea typeface="+mn-ea"/>
        <a:cs typeface="+mn-cs"/>
      </a:defRPr>
    </a:lvl7pPr>
    <a:lvl8pPr marL="2399880" algn="l" defTabSz="685680" rtl="0" eaLnBrk="1" latinLnBrk="0" hangingPunct="1">
      <a:defRPr sz="900" kern="1200">
        <a:solidFill>
          <a:schemeClr val="tx1"/>
        </a:solidFill>
        <a:latin typeface="+mn-lt"/>
        <a:ea typeface="+mn-ea"/>
        <a:cs typeface="+mn-cs"/>
      </a:defRPr>
    </a:lvl8pPr>
    <a:lvl9pPr marL="2742720" algn="l" defTabSz="68568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E13F729A-0AF0-4995-B32B-9504BC68960C}" type="slidenum">
              <a:rPr lang="de-DE" smtClean="0"/>
              <a:t>1</a:t>
            </a:fld>
            <a:endParaRPr lang="de-DE"/>
          </a:p>
        </p:txBody>
      </p:sp>
    </p:spTree>
    <p:extLst>
      <p:ext uri="{BB962C8B-B14F-4D97-AF65-F5344CB8AC3E}">
        <p14:creationId xmlns:p14="http://schemas.microsoft.com/office/powerpoint/2010/main" val="350660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space register contains an updated copy of the MVD configuration, so that, in case of detector configuration, all updated configuration data are retrieved from FPGA and not from SODANET</a:t>
            </a:r>
            <a:endParaRPr lang="en-GB" dirty="0"/>
          </a:p>
        </p:txBody>
      </p:sp>
      <p:sp>
        <p:nvSpPr>
          <p:cNvPr id="4" name="Slide Number Placeholder 3"/>
          <p:cNvSpPr>
            <a:spLocks noGrp="1"/>
          </p:cNvSpPr>
          <p:nvPr>
            <p:ph type="sldNum" sz="quarter" idx="5"/>
          </p:nvPr>
        </p:nvSpPr>
        <p:spPr/>
        <p:txBody>
          <a:bodyPr/>
          <a:lstStyle/>
          <a:p>
            <a:fld id="{E13F729A-0AF0-4995-B32B-9504BC68960C}" type="slidenum">
              <a:rPr lang="de-DE" smtClean="0"/>
              <a:t>5</a:t>
            </a:fld>
            <a:endParaRPr lang="de-DE"/>
          </a:p>
        </p:txBody>
      </p:sp>
    </p:spTree>
    <p:extLst>
      <p:ext uri="{BB962C8B-B14F-4D97-AF65-F5344CB8AC3E}">
        <p14:creationId xmlns:p14="http://schemas.microsoft.com/office/powerpoint/2010/main" val="364203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space register contains an updated copy of the MVD configuration, so that, in case of detector configuration, all updated configuration data are retrieved from FPGA and not from SODANET</a:t>
            </a:r>
            <a:endParaRPr lang="en-GB" dirty="0"/>
          </a:p>
        </p:txBody>
      </p:sp>
      <p:sp>
        <p:nvSpPr>
          <p:cNvPr id="4" name="Slide Number Placeholder 3"/>
          <p:cNvSpPr>
            <a:spLocks noGrp="1"/>
          </p:cNvSpPr>
          <p:nvPr>
            <p:ph type="sldNum" sz="quarter" idx="5"/>
          </p:nvPr>
        </p:nvSpPr>
        <p:spPr/>
        <p:txBody>
          <a:bodyPr/>
          <a:lstStyle/>
          <a:p>
            <a:fld id="{E13F729A-0AF0-4995-B32B-9504BC68960C}" type="slidenum">
              <a:rPr lang="de-DE" smtClean="0"/>
              <a:t>6</a:t>
            </a:fld>
            <a:endParaRPr lang="de-DE"/>
          </a:p>
        </p:txBody>
      </p:sp>
    </p:spTree>
    <p:extLst>
      <p:ext uri="{BB962C8B-B14F-4D97-AF65-F5344CB8AC3E}">
        <p14:creationId xmlns:p14="http://schemas.microsoft.com/office/powerpoint/2010/main" val="173642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3F729A-0AF0-4995-B32B-9504BC68960C}" type="slidenum">
              <a:rPr lang="de-DE" smtClean="0"/>
              <a:t>9</a:t>
            </a:fld>
            <a:endParaRPr lang="de-DE"/>
          </a:p>
        </p:txBody>
      </p:sp>
    </p:spTree>
    <p:extLst>
      <p:ext uri="{BB962C8B-B14F-4D97-AF65-F5344CB8AC3E}">
        <p14:creationId xmlns:p14="http://schemas.microsoft.com/office/powerpoint/2010/main" val="167733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 name="Textplatzhalter 18"/>
          <p:cNvSpPr>
            <a:spLocks noGrp="1"/>
          </p:cNvSpPr>
          <p:nvPr>
            <p:ph type="body" sz="quarter" idx="11" hasCustomPrompt="1"/>
          </p:nvPr>
        </p:nvSpPr>
        <p:spPr>
          <a:xfrm>
            <a:off x="365443" y="1445896"/>
            <a:ext cx="8524557" cy="285114"/>
          </a:xfrm>
        </p:spPr>
        <p:txBody>
          <a:bodyPr>
            <a:normAutofit/>
          </a:bodyPr>
          <a:lstStyle>
            <a:lvl1pPr marL="0" indent="0">
              <a:buFont typeface="Arial" panose="020B0604020202020204" pitchFamily="34" charset="0"/>
              <a:buNone/>
              <a:defRPr sz="2600" b="1"/>
            </a:lvl1pPr>
            <a:lvl2pPr marL="355600" indent="0">
              <a:buFont typeface="Arial" panose="020B0604020202020204" pitchFamily="34" charset="0"/>
              <a:buNone/>
              <a:defRPr sz="2600" b="1"/>
            </a:lvl2pPr>
            <a:lvl3pPr marL="717550" indent="0">
              <a:buFont typeface="Arial" panose="020B0604020202020204" pitchFamily="34" charset="0"/>
              <a:buNone/>
              <a:defRPr sz="2600" b="1"/>
            </a:lvl3pPr>
            <a:lvl4pPr marL="1073150" indent="0">
              <a:buFont typeface="Arial" panose="020B0604020202020204" pitchFamily="34" charset="0"/>
              <a:buNone/>
              <a:defRPr sz="2600" b="1"/>
            </a:lvl4pPr>
            <a:lvl5pPr marL="1435100" indent="0">
              <a:buFont typeface="Arial" panose="020B0604020202020204" pitchFamily="34" charset="0"/>
              <a:buNone/>
              <a:defRPr sz="2600" b="1"/>
            </a:lvl5pPr>
          </a:lstStyle>
          <a:p>
            <a:pPr lvl="0"/>
            <a:r>
              <a:rPr lang="de-DE" dirty="0"/>
              <a:t>Click </a:t>
            </a:r>
            <a:r>
              <a:rPr lang="de-DE" dirty="0" err="1"/>
              <a:t>to</a:t>
            </a:r>
            <a:r>
              <a:rPr lang="de-DE" dirty="0"/>
              <a:t> </a:t>
            </a:r>
            <a:r>
              <a:rPr lang="de-DE" dirty="0" err="1"/>
              <a:t>add</a:t>
            </a:r>
            <a:endParaRPr lang="de-DE" dirty="0"/>
          </a:p>
        </p:txBody>
      </p:sp>
      <p:sp>
        <p:nvSpPr>
          <p:cNvPr id="9" name="Textplatzhalter 25"/>
          <p:cNvSpPr>
            <a:spLocks noGrp="1"/>
          </p:cNvSpPr>
          <p:nvPr>
            <p:ph type="body" sz="quarter" idx="13" hasCustomPrompt="1"/>
          </p:nvPr>
        </p:nvSpPr>
        <p:spPr>
          <a:xfrm>
            <a:off x="380675" y="1979930"/>
            <a:ext cx="8515675" cy="509905"/>
          </a:xfrm>
        </p:spPr>
        <p:txBody>
          <a:bodyPr>
            <a:normAutofit/>
          </a:bodyPr>
          <a:lstStyle>
            <a:lvl1pPr marL="0" indent="0">
              <a:buFont typeface="Arial" panose="020B0604020202020204" pitchFamily="34" charset="0"/>
              <a:buNone/>
              <a:defRPr sz="1800" b="1" i="0" baseline="0"/>
            </a:lvl1pPr>
            <a:lvl2pPr marL="355600" indent="0">
              <a:buFont typeface="Arial" panose="020B0604020202020204" pitchFamily="34" charset="0"/>
              <a:buNone/>
              <a:defRPr sz="1800" b="1" i="0"/>
            </a:lvl2pPr>
            <a:lvl3pPr marL="717550" indent="0">
              <a:buFont typeface="Arial" panose="020B0604020202020204" pitchFamily="34" charset="0"/>
              <a:buNone/>
              <a:defRPr sz="1800" b="1" i="0"/>
            </a:lvl3pPr>
            <a:lvl4pPr marL="1073150" indent="0">
              <a:buFont typeface="Arial" panose="020B0604020202020204" pitchFamily="34" charset="0"/>
              <a:buNone/>
              <a:defRPr sz="1800" b="1" i="0"/>
            </a:lvl4pPr>
            <a:lvl5pPr marL="1435100" indent="0">
              <a:buFont typeface="Arial" panose="020B0604020202020204" pitchFamily="34" charset="0"/>
              <a:buNone/>
              <a:defRPr sz="18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a:extLst>
              <a:ext uri="{FF2B5EF4-FFF2-40B4-BE49-F238E27FC236}">
                <a16:creationId xmlns:a16="http://schemas.microsoft.com/office/drawing/2014/main" id="{537A5579-09BA-4663-B67D-33B154205799}"/>
              </a:ext>
            </a:extLst>
          </p:cNvPr>
          <p:cNvSpPr txBox="1">
            <a:spLocks noChangeArrowheads="1"/>
          </p:cNvSpPr>
          <p:nvPr userDrawn="1"/>
        </p:nvSpPr>
        <p:spPr bwMode="auto">
          <a:xfrm>
            <a:off x="116600" y="4895776"/>
            <a:ext cx="3606670" cy="126958"/>
          </a:xfrm>
          <a:prstGeom prst="rect">
            <a:avLst/>
          </a:prstGeom>
          <a:noFill/>
          <a:ln w="9525">
            <a:noFill/>
            <a:miter lim="800000"/>
            <a:headEnd/>
            <a:tailEnd/>
          </a:ln>
          <a:effectLst/>
        </p:spPr>
        <p:txBody>
          <a:bodyPr wrap="square" lIns="0" tIns="0" rIns="0" bIns="0">
            <a:spAutoFit/>
          </a:bodyPr>
          <a:lstStyle/>
          <a:p>
            <a:r>
              <a:rPr lang="en-US" sz="825" noProof="0" dirty="0"/>
              <a:t>KIT – The Research University in the Helmholtz Association</a:t>
            </a:r>
          </a:p>
        </p:txBody>
      </p:sp>
      <p:sp>
        <p:nvSpPr>
          <p:cNvPr id="11" name="Text Box 14">
            <a:extLst>
              <a:ext uri="{FF2B5EF4-FFF2-40B4-BE49-F238E27FC236}">
                <a16:creationId xmlns:a16="http://schemas.microsoft.com/office/drawing/2014/main" id="{6C188393-F356-4F5D-80C7-5DAA7302CAFB}"/>
              </a:ext>
            </a:extLst>
          </p:cNvPr>
          <p:cNvSpPr txBox="1">
            <a:spLocks noChangeArrowheads="1"/>
          </p:cNvSpPr>
          <p:nvPr userDrawn="1"/>
        </p:nvSpPr>
        <p:spPr bwMode="auto">
          <a:xfrm>
            <a:off x="7318375" y="4826105"/>
            <a:ext cx="172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1600" b="1" dirty="0">
                <a:solidFill>
                  <a:schemeClr val="tx1"/>
                </a:solidFill>
              </a:rPr>
              <a:t>www.kit.edu</a:t>
            </a:r>
          </a:p>
        </p:txBody>
      </p:sp>
      <p:pic>
        <p:nvPicPr>
          <p:cNvPr id="12" name="Grafik 11">
            <a:extLst>
              <a:ext uri="{FF2B5EF4-FFF2-40B4-BE49-F238E27FC236}">
                <a16:creationId xmlns:a16="http://schemas.microsoft.com/office/drawing/2014/main" id="{F170E65B-29E8-4B34-8C2D-4A01E1FD96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6000" y="360000"/>
            <a:ext cx="1621550" cy="751280"/>
          </a:xfrm>
          <a:prstGeom prst="rect">
            <a:avLst/>
          </a:prstGeom>
        </p:spPr>
      </p:pic>
    </p:spTree>
    <p:extLst>
      <p:ext uri="{BB962C8B-B14F-4D97-AF65-F5344CB8AC3E}">
        <p14:creationId xmlns:p14="http://schemas.microsoft.com/office/powerpoint/2010/main" val="190524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0050" y="1188000"/>
            <a:ext cx="8343900" cy="3365893"/>
          </a:xfrm>
        </p:spPr>
        <p:txBody>
          <a:bodyPr/>
          <a:lstStyle>
            <a:lvl1pPr>
              <a:defRPr/>
            </a:lvl1pPr>
            <a:lvl2pPr>
              <a:defRPr/>
            </a:lvl2pPr>
            <a:lvl3pPr>
              <a:defRPr/>
            </a:lvl3pPr>
            <a:lvl4pPr>
              <a:defRPr/>
            </a:lvl4pPr>
            <a:lvl5pPr>
              <a:defRPr sz="1600"/>
            </a:lvl5pPr>
          </a:lstStyle>
          <a:p>
            <a:pPr lvl="0"/>
            <a:r>
              <a:rPr lang="en-US" altLang="de-DE"/>
              <a:t>Click to add text</a:t>
            </a:r>
          </a:p>
          <a:p>
            <a:pPr lvl="1"/>
            <a:r>
              <a:rPr lang="en-US" altLang="de-DE"/>
              <a:t>Second level</a:t>
            </a:r>
          </a:p>
          <a:p>
            <a:pPr lvl="2"/>
            <a:r>
              <a:rPr lang="en-US" altLang="de-DE"/>
              <a:t>Third level</a:t>
            </a:r>
          </a:p>
          <a:p>
            <a:pPr lvl="3"/>
            <a:r>
              <a:rPr lang="en-US" altLang="de-DE"/>
              <a:t>Fourth level</a:t>
            </a:r>
          </a:p>
          <a:p>
            <a:pPr lvl="4"/>
            <a:r>
              <a:rPr lang="en-US" altLang="de-DE"/>
              <a:t>Fifth level</a:t>
            </a:r>
            <a:endParaRPr lang="en-US" altLang="de-DE" dirty="0"/>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lvl1pPr>
              <a:defRPr/>
            </a:lvl1pPr>
          </a:lstStyle>
          <a:p>
            <a:fld id="{61696EC4-B4CF-4701-AD06-A8439D6D8E12}" type="slidenum">
              <a:rPr lang="en-US" noProof="0" smtClean="0"/>
              <a:t>‹#›</a:t>
            </a:fld>
            <a:endParaRPr lang="en-US" noProof="0" dirty="0"/>
          </a:p>
        </p:txBody>
      </p:sp>
      <p:sp>
        <p:nvSpPr>
          <p:cNvPr id="2" name="矩形 1">
            <a:extLst>
              <a:ext uri="{FF2B5EF4-FFF2-40B4-BE49-F238E27FC236}">
                <a16:creationId xmlns:a16="http://schemas.microsoft.com/office/drawing/2014/main" id="{528445C2-E62E-47C3-8D64-D96326339E4C}"/>
              </a:ext>
            </a:extLst>
          </p:cNvPr>
          <p:cNvSpPr/>
          <p:nvPr userDrawn="1"/>
        </p:nvSpPr>
        <p:spPr>
          <a:xfrm>
            <a:off x="1690549" y="4848844"/>
            <a:ext cx="7189291" cy="173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77">
            <a:extLst>
              <a:ext uri="{FF2B5EF4-FFF2-40B4-BE49-F238E27FC236}">
                <a16:creationId xmlns:a16="http://schemas.microsoft.com/office/drawing/2014/main" id="{2FF9C292-D46F-4039-816C-F4EDDDC8F610}"/>
              </a:ext>
            </a:extLst>
          </p:cNvPr>
          <p:cNvSpPr>
            <a:spLocks noChangeArrowheads="1"/>
          </p:cNvSpPr>
          <p:nvPr userDrawn="1"/>
        </p:nvSpPr>
        <p:spPr bwMode="auto">
          <a:xfrm>
            <a:off x="8306254" y="4791403"/>
            <a:ext cx="446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spcBef>
                <a:spcPct val="20000"/>
              </a:spcBef>
              <a:buBlip>
                <a:blip r:embed="rId2"/>
              </a:buBlip>
              <a:defRPr sz="2000">
                <a:solidFill>
                  <a:schemeClr val="tx1"/>
                </a:solidFill>
                <a:latin typeface="Arial" pitchFamily="34" charset="0"/>
                <a:ea typeface="MS PGothic" pitchFamily="34" charset="-128"/>
              </a:defRPr>
            </a:lvl1pPr>
            <a:lvl2pPr marL="742950" indent="-285750" defTabSz="449263" eaLnBrk="0" hangingPunct="0">
              <a:spcBef>
                <a:spcPct val="20000"/>
              </a:spcBef>
              <a:buBlip>
                <a:blip r:embed="rId3"/>
              </a:buBlip>
              <a:defRPr>
                <a:solidFill>
                  <a:schemeClr val="tx1"/>
                </a:solidFill>
                <a:latin typeface="Arial" pitchFamily="34" charset="0"/>
                <a:ea typeface="MS PGothic" pitchFamily="34" charset="-128"/>
              </a:defRPr>
            </a:lvl2pPr>
            <a:lvl3pPr marL="1143000" indent="-228600" defTabSz="449263" eaLnBrk="0" hangingPunct="0">
              <a:spcBef>
                <a:spcPct val="20000"/>
              </a:spcBef>
              <a:buBlip>
                <a:blip r:embed="rId4"/>
              </a:buBlip>
              <a:defRPr sz="1600">
                <a:solidFill>
                  <a:schemeClr val="tx1"/>
                </a:solidFill>
                <a:latin typeface="Arial" pitchFamily="34" charset="0"/>
                <a:ea typeface="MS PGothic" pitchFamily="34" charset="-128"/>
              </a:defRPr>
            </a:lvl3pPr>
            <a:lvl4pPr marL="1600200" indent="-228600" defTabSz="449263" eaLnBrk="0" hangingPunct="0">
              <a:spcBef>
                <a:spcPct val="20000"/>
              </a:spcBef>
              <a:buBlip>
                <a:blip r:embed="rId4"/>
              </a:buBlip>
              <a:defRPr sz="1600">
                <a:solidFill>
                  <a:schemeClr val="tx1"/>
                </a:solidFill>
                <a:latin typeface="Arial" pitchFamily="34" charset="0"/>
                <a:ea typeface="MS PGothic" pitchFamily="34" charset="-128"/>
              </a:defRPr>
            </a:lvl4pPr>
            <a:lvl5pPr marL="2057400" indent="-228600" defTabSz="449263" eaLnBrk="0" hangingPunct="0">
              <a:spcBef>
                <a:spcPct val="20000"/>
              </a:spcBef>
              <a:buBlip>
                <a:blip r:embed="rId4"/>
              </a:buBlip>
              <a:defRPr sz="1600">
                <a:solidFill>
                  <a:schemeClr val="tx1"/>
                </a:solidFill>
                <a:latin typeface="Arial" pitchFamily="34" charset="0"/>
                <a:ea typeface="MS PGothic" pitchFamily="34" charset="-128"/>
              </a:defRPr>
            </a:lvl5pPr>
            <a:lvl6pPr marL="25146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6pPr>
            <a:lvl7pPr marL="29718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7pPr>
            <a:lvl8pPr marL="34290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8pPr>
            <a:lvl9pPr marL="38862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9pPr>
          </a:lstStyle>
          <a:p>
            <a:pPr eaLnBrk="1" hangingPunct="1">
              <a:spcBef>
                <a:spcPts val="300"/>
              </a:spcBef>
              <a:spcAft>
                <a:spcPts val="300"/>
              </a:spcAft>
              <a:buClr>
                <a:srgbClr val="000000"/>
              </a:buClr>
              <a:buFontTx/>
              <a:buNone/>
            </a:pPr>
            <a:r>
              <a:rPr lang="en-US" altLang="zh-CN" sz="900" b="0" i="1" kern="1200" dirty="0">
                <a:solidFill>
                  <a:schemeClr val="tx1"/>
                </a:solidFill>
                <a:latin typeface="Arial" pitchFamily="34" charset="0"/>
                <a:ea typeface="MS PGothic" pitchFamily="34" charset="-128"/>
                <a:cs typeface="+mn-cs"/>
              </a:rPr>
              <a:t>IPE</a:t>
            </a:r>
            <a:endParaRPr lang="en-GB" altLang="en-US" sz="900" b="0" i="1" kern="1200" dirty="0">
              <a:solidFill>
                <a:schemeClr val="tx1"/>
              </a:solidFill>
              <a:latin typeface="Arial" pitchFamily="34" charset="0"/>
              <a:ea typeface="MS PGothic" pitchFamily="34" charset="-128"/>
              <a:cs typeface="+mn-cs"/>
            </a:endParaRPr>
          </a:p>
        </p:txBody>
      </p:sp>
      <p:sp>
        <p:nvSpPr>
          <p:cNvPr id="7" name="Rectangle 77">
            <a:extLst>
              <a:ext uri="{FF2B5EF4-FFF2-40B4-BE49-F238E27FC236}">
                <a16:creationId xmlns:a16="http://schemas.microsoft.com/office/drawing/2014/main" id="{16B1A648-5440-4C35-937F-B33D7215A82E}"/>
              </a:ext>
            </a:extLst>
          </p:cNvPr>
          <p:cNvSpPr>
            <a:spLocks noChangeArrowheads="1"/>
          </p:cNvSpPr>
          <p:nvPr userDrawn="1"/>
        </p:nvSpPr>
        <p:spPr bwMode="auto">
          <a:xfrm>
            <a:off x="642938" y="4816118"/>
            <a:ext cx="67348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spcBef>
                <a:spcPct val="20000"/>
              </a:spcBef>
              <a:buBlip>
                <a:blip r:embed="rId2"/>
              </a:buBlip>
              <a:defRPr sz="2000">
                <a:solidFill>
                  <a:schemeClr val="tx1"/>
                </a:solidFill>
                <a:latin typeface="Arial" pitchFamily="34" charset="0"/>
                <a:ea typeface="MS PGothic" pitchFamily="34" charset="-128"/>
              </a:defRPr>
            </a:lvl1pPr>
            <a:lvl2pPr marL="742950" indent="-285750" defTabSz="449263" eaLnBrk="0" hangingPunct="0">
              <a:spcBef>
                <a:spcPct val="20000"/>
              </a:spcBef>
              <a:buBlip>
                <a:blip r:embed="rId3"/>
              </a:buBlip>
              <a:defRPr>
                <a:solidFill>
                  <a:schemeClr val="tx1"/>
                </a:solidFill>
                <a:latin typeface="Arial" pitchFamily="34" charset="0"/>
                <a:ea typeface="MS PGothic" pitchFamily="34" charset="-128"/>
              </a:defRPr>
            </a:lvl2pPr>
            <a:lvl3pPr marL="1143000" indent="-228600" defTabSz="449263" eaLnBrk="0" hangingPunct="0">
              <a:spcBef>
                <a:spcPct val="20000"/>
              </a:spcBef>
              <a:buBlip>
                <a:blip r:embed="rId4"/>
              </a:buBlip>
              <a:defRPr sz="1600">
                <a:solidFill>
                  <a:schemeClr val="tx1"/>
                </a:solidFill>
                <a:latin typeface="Arial" pitchFamily="34" charset="0"/>
                <a:ea typeface="MS PGothic" pitchFamily="34" charset="-128"/>
              </a:defRPr>
            </a:lvl3pPr>
            <a:lvl4pPr marL="1600200" indent="-228600" defTabSz="449263" eaLnBrk="0" hangingPunct="0">
              <a:spcBef>
                <a:spcPct val="20000"/>
              </a:spcBef>
              <a:buBlip>
                <a:blip r:embed="rId4"/>
              </a:buBlip>
              <a:defRPr sz="1600">
                <a:solidFill>
                  <a:schemeClr val="tx1"/>
                </a:solidFill>
                <a:latin typeface="Arial" pitchFamily="34" charset="0"/>
                <a:ea typeface="MS PGothic" pitchFamily="34" charset="-128"/>
              </a:defRPr>
            </a:lvl4pPr>
            <a:lvl5pPr marL="2057400" indent="-228600" defTabSz="449263" eaLnBrk="0" hangingPunct="0">
              <a:spcBef>
                <a:spcPct val="20000"/>
              </a:spcBef>
              <a:buBlip>
                <a:blip r:embed="rId4"/>
              </a:buBlip>
              <a:defRPr sz="1600">
                <a:solidFill>
                  <a:schemeClr val="tx1"/>
                </a:solidFill>
                <a:latin typeface="Arial" pitchFamily="34" charset="0"/>
                <a:ea typeface="MS PGothic" pitchFamily="34" charset="-128"/>
              </a:defRPr>
            </a:lvl5pPr>
            <a:lvl6pPr marL="25146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6pPr>
            <a:lvl7pPr marL="29718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7pPr>
            <a:lvl8pPr marL="34290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8pPr>
            <a:lvl9pPr marL="3886200" indent="-228600" defTabSz="449263" eaLnBrk="0" fontAlgn="base" hangingPunct="0">
              <a:spcBef>
                <a:spcPct val="20000"/>
              </a:spcBef>
              <a:spcAft>
                <a:spcPct val="0"/>
              </a:spcAft>
              <a:buBlip>
                <a:blip r:embed="rId4"/>
              </a:buBlip>
              <a:defRPr sz="1600">
                <a:solidFill>
                  <a:schemeClr val="tx1"/>
                </a:solidFill>
                <a:latin typeface="Arial" pitchFamily="34" charset="0"/>
                <a:ea typeface="MS PGothic" pitchFamily="34" charset="-128"/>
              </a:defRPr>
            </a:lvl9pPr>
          </a:lstStyle>
          <a:p>
            <a:pPr marL="0" marR="0" lvl="0" indent="0" algn="l" defTabSz="449263" rtl="0" eaLnBrk="1" fontAlgn="auto" latinLnBrk="0" hangingPunct="1">
              <a:lnSpc>
                <a:spcPct val="100000"/>
              </a:lnSpc>
              <a:spcBef>
                <a:spcPts val="300"/>
              </a:spcBef>
              <a:spcAft>
                <a:spcPts val="300"/>
              </a:spcAft>
              <a:buClr>
                <a:srgbClr val="000000"/>
              </a:buClr>
              <a:buSzTx/>
              <a:buFontTx/>
              <a:buNone/>
              <a:tabLst/>
              <a:defRPr/>
            </a:pPr>
            <a:r>
              <a:rPr lang="en-GB" sz="900" i="0" dirty="0">
                <a:latin typeface="Arial" pitchFamily="34" charset="0"/>
                <a:ea typeface="MS PGothic" pitchFamily="34" charset="-128"/>
              </a:rPr>
              <a:t>PANDA Collaboration Meeting, 2022/3, October, 12</a:t>
            </a:r>
            <a:r>
              <a:rPr lang="en-GB" sz="900" i="0" baseline="30000" dirty="0">
                <a:latin typeface="Arial" pitchFamily="34" charset="0"/>
                <a:ea typeface="MS PGothic" pitchFamily="34" charset="-128"/>
              </a:rPr>
              <a:t>th</a:t>
            </a:r>
            <a:r>
              <a:rPr lang="en-GB" sz="900" i="0" dirty="0">
                <a:latin typeface="Arial" pitchFamily="34" charset="0"/>
                <a:ea typeface="MS PGothic" pitchFamily="34" charset="-128"/>
              </a:rPr>
              <a:t> (2022)  </a:t>
            </a:r>
            <a:r>
              <a:rPr lang="en-US" altLang="en-US" sz="900" b="0" i="0" kern="1200" dirty="0">
                <a:solidFill>
                  <a:schemeClr val="tx1"/>
                </a:solidFill>
                <a:latin typeface="Arial" pitchFamily="34" charset="0"/>
                <a:ea typeface="MS PGothic" pitchFamily="34" charset="-128"/>
                <a:cs typeface="+mn-cs"/>
              </a:rPr>
              <a:t>            M. Caselle</a:t>
            </a:r>
            <a:endParaRPr lang="en-GB" altLang="en-US" sz="900" b="0" i="0" kern="1200" dirty="0">
              <a:solidFill>
                <a:schemeClr val="tx1"/>
              </a:solidFill>
              <a:latin typeface="Arial" pitchFamily="34" charset="0"/>
              <a:ea typeface="MS PGothic" pitchFamily="34" charset="-128"/>
              <a:cs typeface="+mn-cs"/>
            </a:endParaRPr>
          </a:p>
        </p:txBody>
      </p:sp>
    </p:spTree>
    <p:extLst>
      <p:ext uri="{BB962C8B-B14F-4D97-AF65-F5344CB8AC3E}">
        <p14:creationId xmlns:p14="http://schemas.microsoft.com/office/powerpoint/2010/main" val="409139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0050" y="1188000"/>
            <a:ext cx="8343900" cy="3365893"/>
          </a:xfrm>
        </p:spPr>
        <p:txBody>
          <a:bodyPr/>
          <a:lstStyle>
            <a:lvl1pPr>
              <a:defRPr/>
            </a:lvl1pPr>
            <a:lvl2pPr>
              <a:defRPr/>
            </a:lvl2pPr>
            <a:lvl3pPr>
              <a:defRPr/>
            </a:lvl3pPr>
            <a:lvl4pPr>
              <a:defRPr/>
            </a:lvl4pPr>
            <a:lvl5pPr>
              <a:defRPr sz="16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lvl1pPr>
              <a:defRPr/>
            </a:lvl1pPr>
          </a:lstStyle>
          <a:p>
            <a:fld id="{61696EC4-B4CF-4701-AD06-A8439D6D8E12}" type="slidenum">
              <a:rPr lang="en-US" noProof="0" smtClean="0"/>
              <a:t>‹#›</a:t>
            </a:fld>
            <a:endParaRPr lang="en-US" noProof="0" dirty="0"/>
          </a:p>
        </p:txBody>
      </p:sp>
    </p:spTree>
    <p:extLst>
      <p:ext uri="{BB962C8B-B14F-4D97-AF65-F5344CB8AC3E}">
        <p14:creationId xmlns:p14="http://schemas.microsoft.com/office/powerpoint/2010/main" val="420693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0050" y="1188000"/>
            <a:ext cx="8343900" cy="3365893"/>
          </a:xfrm>
        </p:spPr>
        <p:txBody>
          <a:bodyPr/>
          <a:lstStyle>
            <a:lvl1pPr>
              <a:defRPr/>
            </a:lvl1pPr>
            <a:lvl2pPr>
              <a:defRPr/>
            </a:lvl2pPr>
            <a:lvl3pPr>
              <a:defRPr/>
            </a:lvl3pPr>
            <a:lvl4pPr>
              <a:defRPr/>
            </a:lvl4pPr>
            <a:lvl5pPr>
              <a:defRPr sz="16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lvl1pPr>
              <a:defRPr/>
            </a:lvl1pPr>
          </a:lstStyle>
          <a:p>
            <a:fld id="{61696EC4-B4CF-4701-AD06-A8439D6D8E12}" type="slidenum">
              <a:rPr lang="en-US" noProof="0" smtClean="0"/>
              <a:t>‹#›</a:t>
            </a:fld>
            <a:endParaRPr lang="en-US" noProof="0" dirty="0"/>
          </a:p>
        </p:txBody>
      </p:sp>
      <p:sp>
        <p:nvSpPr>
          <p:cNvPr id="8" name="Titel 1">
            <a:extLst>
              <a:ext uri="{FF2B5EF4-FFF2-40B4-BE49-F238E27FC236}">
                <a16:creationId xmlns:a16="http://schemas.microsoft.com/office/drawing/2014/main" id="{4565B8B6-D2FE-417C-8CF1-E0E6CF4C8D03}"/>
              </a:ext>
            </a:extLst>
          </p:cNvPr>
          <p:cNvSpPr txBox="1">
            <a:spLocks/>
          </p:cNvSpPr>
          <p:nvPr userDrawn="1"/>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zh-CN"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Next generation of silicon detectors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9" name="Textplatzhalter 2">
            <a:extLst>
              <a:ext uri="{FF2B5EF4-FFF2-40B4-BE49-F238E27FC236}">
                <a16:creationId xmlns:a16="http://schemas.microsoft.com/office/drawing/2014/main" id="{37E84A73-8955-4072-8939-B1A150469B9E}"/>
              </a:ext>
            </a:extLst>
          </p:cNvPr>
          <p:cNvSpPr txBox="1">
            <a:spLocks/>
          </p:cNvSpPr>
          <p:nvPr userDrawn="1"/>
        </p:nvSpPr>
        <p:spPr>
          <a:xfrm>
            <a:off x="358775" y="691200"/>
            <a:ext cx="8424000" cy="266400"/>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80000" rtl="0" eaLnBrk="1" fontAlgn="auto" latinLnBrk="0" hangingPunct="1">
              <a:lnSpc>
                <a:spcPts val="1800"/>
              </a:lnSpc>
              <a:spcBef>
                <a:spcPts val="1100"/>
              </a:spcBef>
              <a:spcAft>
                <a:spcPts val="0"/>
              </a:spcAft>
              <a:buClr>
                <a:srgbClr val="8CB423"/>
              </a:buClr>
              <a:buSzTx/>
              <a:buFont typeface="Wingdings" panose="05000000000000000000" pitchFamily="2" charset="2"/>
              <a:buNone/>
              <a:tabLst>
                <a:tab pos="180000" algn="l"/>
                <a:tab pos="360000" algn="l"/>
              </a:tabLst>
              <a:defRPr/>
            </a:pPr>
            <a:r>
              <a:rPr kumimoji="0" lang="en-US" altLang="zh-CN" sz="2000" b="0" i="0" u="none" strike="noStrike" kern="1200" cap="none" spc="0" normalizeH="0" baseline="0" noProof="0" dirty="0">
                <a:ln>
                  <a:noFill/>
                </a:ln>
                <a:solidFill>
                  <a:srgbClr val="009682"/>
                </a:solidFill>
                <a:effectLst/>
                <a:uLnTx/>
                <a:uFillTx/>
                <a:latin typeface="Arial"/>
                <a:ea typeface="黑体" panose="02010609060101010101" pitchFamily="49" charset="-122"/>
                <a:cs typeface="+mn-cs"/>
              </a:rPr>
              <a:t>Future technology for great time, energy, and position resolution</a:t>
            </a:r>
            <a:endParaRPr kumimoji="0" lang="de-DE" sz="2000" b="0" i="0" u="none" strike="noStrike" kern="1200" cap="none" spc="0" normalizeH="0" baseline="0" noProof="0" dirty="0">
              <a:ln>
                <a:noFill/>
              </a:ln>
              <a:solidFill>
                <a:srgbClr val="009682"/>
              </a:solidFill>
              <a:effectLst/>
              <a:uLnTx/>
              <a:uFillTx/>
              <a:latin typeface="Arial"/>
              <a:cs typeface="+mn-cs"/>
            </a:endParaRPr>
          </a:p>
        </p:txBody>
      </p:sp>
    </p:spTree>
    <p:extLst>
      <p:ext uri="{BB962C8B-B14F-4D97-AF65-F5344CB8AC3E}">
        <p14:creationId xmlns:p14="http://schemas.microsoft.com/office/powerpoint/2010/main" val="285521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0050" y="1188000"/>
            <a:ext cx="8343900" cy="3365893"/>
          </a:xfrm>
        </p:spPr>
        <p:txBody>
          <a:bodyPr/>
          <a:lstStyle>
            <a:lvl1pPr>
              <a:defRPr/>
            </a:lvl1pPr>
            <a:lvl2pPr>
              <a:defRPr/>
            </a:lvl2pPr>
            <a:lvl3pPr>
              <a:defRPr/>
            </a:lvl3pPr>
            <a:lvl4pPr>
              <a:defRPr/>
            </a:lvl4pPr>
            <a:lvl5pPr>
              <a:defRPr sz="16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lvl1pPr>
              <a:defRPr/>
            </a:lvl1pPr>
          </a:lstStyle>
          <a:p>
            <a:fld id="{61696EC4-B4CF-4701-AD06-A8439D6D8E12}" type="slidenum">
              <a:rPr lang="en-US" noProof="0" smtClean="0"/>
              <a:t>‹#›</a:t>
            </a:fld>
            <a:endParaRPr lang="en-US" noProof="0" dirty="0"/>
          </a:p>
        </p:txBody>
      </p:sp>
      <p:sp>
        <p:nvSpPr>
          <p:cNvPr id="8" name="Titel 1">
            <a:extLst>
              <a:ext uri="{FF2B5EF4-FFF2-40B4-BE49-F238E27FC236}">
                <a16:creationId xmlns:a16="http://schemas.microsoft.com/office/drawing/2014/main" id="{8B65CAE3-5466-4718-B5B5-70E397ECB5A3}"/>
              </a:ext>
            </a:extLst>
          </p:cNvPr>
          <p:cNvSpPr txBox="1">
            <a:spLocks/>
          </p:cNvSpPr>
          <p:nvPr userDrawn="1"/>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zh-CN"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Next generation of silicon detectors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9" name="Textplatzhalter 2">
            <a:extLst>
              <a:ext uri="{FF2B5EF4-FFF2-40B4-BE49-F238E27FC236}">
                <a16:creationId xmlns:a16="http://schemas.microsoft.com/office/drawing/2014/main" id="{B59BDDC6-8453-4945-BF6F-9866CC5C1B38}"/>
              </a:ext>
            </a:extLst>
          </p:cNvPr>
          <p:cNvSpPr txBox="1">
            <a:spLocks/>
          </p:cNvSpPr>
          <p:nvPr userDrawn="1"/>
        </p:nvSpPr>
        <p:spPr>
          <a:xfrm>
            <a:off x="358775" y="691200"/>
            <a:ext cx="8424000" cy="266400"/>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80000" rtl="0" eaLnBrk="1" fontAlgn="auto" latinLnBrk="0" hangingPunct="1">
              <a:lnSpc>
                <a:spcPts val="1800"/>
              </a:lnSpc>
              <a:spcBef>
                <a:spcPts val="1100"/>
              </a:spcBef>
              <a:spcAft>
                <a:spcPts val="0"/>
              </a:spcAft>
              <a:buClr>
                <a:srgbClr val="8CB423"/>
              </a:buClr>
              <a:buSzTx/>
              <a:buFont typeface="Wingdings" panose="05000000000000000000" pitchFamily="2" charset="2"/>
              <a:buNone/>
              <a:tabLst>
                <a:tab pos="180000" algn="l"/>
                <a:tab pos="360000" algn="l"/>
              </a:tabLst>
              <a:defRPr/>
            </a:pPr>
            <a:r>
              <a:rPr kumimoji="0" lang="en-US" altLang="zh-CN" sz="2000" b="0" i="0" u="none" strike="noStrike" kern="1200" cap="none" spc="0" normalizeH="0" baseline="0" noProof="0" dirty="0">
                <a:ln>
                  <a:noFill/>
                </a:ln>
                <a:solidFill>
                  <a:srgbClr val="009682"/>
                </a:solidFill>
                <a:effectLst/>
                <a:uLnTx/>
                <a:uFillTx/>
                <a:latin typeface="Arial"/>
                <a:ea typeface="黑体" panose="02010609060101010101" pitchFamily="49" charset="-122"/>
                <a:cs typeface="+mn-cs"/>
              </a:rPr>
              <a:t>Future technology for great time, energy, and position resolution</a:t>
            </a:r>
            <a:endParaRPr kumimoji="0" lang="de-DE" sz="2000" b="0" i="0" u="none" strike="noStrike" kern="1200" cap="none" spc="0" normalizeH="0" baseline="0" noProof="0" dirty="0">
              <a:ln>
                <a:noFill/>
              </a:ln>
              <a:solidFill>
                <a:srgbClr val="009682"/>
              </a:solidFill>
              <a:effectLst/>
              <a:uLnTx/>
              <a:uFillTx/>
              <a:latin typeface="Arial"/>
              <a:cs typeface="+mn-cs"/>
            </a:endParaRPr>
          </a:p>
        </p:txBody>
      </p:sp>
    </p:spTree>
    <p:extLst>
      <p:ext uri="{BB962C8B-B14F-4D97-AF65-F5344CB8AC3E}">
        <p14:creationId xmlns:p14="http://schemas.microsoft.com/office/powerpoint/2010/main" val="19045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a:t>
            </a:fld>
            <a:endParaRPr lang="de-DE"/>
          </a:p>
        </p:txBody>
      </p:sp>
      <p:sp>
        <p:nvSpPr>
          <p:cNvPr id="6" name="Titel 1">
            <a:extLst>
              <a:ext uri="{FF2B5EF4-FFF2-40B4-BE49-F238E27FC236}">
                <a16:creationId xmlns:a16="http://schemas.microsoft.com/office/drawing/2014/main" id="{705800C1-9BA0-4811-9018-91C38A19C6B3}"/>
              </a:ext>
            </a:extLst>
          </p:cNvPr>
          <p:cNvSpPr txBox="1">
            <a:spLocks/>
          </p:cNvSpPr>
          <p:nvPr userDrawn="1"/>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zh-CN"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Next generation of silicon detectors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 name="Textplatzhalter 2">
            <a:extLst>
              <a:ext uri="{FF2B5EF4-FFF2-40B4-BE49-F238E27FC236}">
                <a16:creationId xmlns:a16="http://schemas.microsoft.com/office/drawing/2014/main" id="{B91922D9-3A1C-4356-9054-585CAB7E7633}"/>
              </a:ext>
            </a:extLst>
          </p:cNvPr>
          <p:cNvSpPr txBox="1">
            <a:spLocks/>
          </p:cNvSpPr>
          <p:nvPr userDrawn="1"/>
        </p:nvSpPr>
        <p:spPr>
          <a:xfrm>
            <a:off x="358775" y="691200"/>
            <a:ext cx="8424000" cy="266400"/>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80000" rtl="0" eaLnBrk="1" fontAlgn="auto" latinLnBrk="0" hangingPunct="1">
              <a:lnSpc>
                <a:spcPts val="1800"/>
              </a:lnSpc>
              <a:spcBef>
                <a:spcPts val="1100"/>
              </a:spcBef>
              <a:spcAft>
                <a:spcPts val="0"/>
              </a:spcAft>
              <a:buClr>
                <a:srgbClr val="8CB423"/>
              </a:buClr>
              <a:buSzTx/>
              <a:buFont typeface="Wingdings" panose="05000000000000000000" pitchFamily="2" charset="2"/>
              <a:buNone/>
              <a:tabLst>
                <a:tab pos="180000" algn="l"/>
                <a:tab pos="360000" algn="l"/>
              </a:tabLst>
              <a:defRPr/>
            </a:pPr>
            <a:r>
              <a:rPr kumimoji="0" lang="en-US" altLang="zh-CN" sz="2000" b="0" i="0" u="none" strike="noStrike" kern="1200" cap="none" spc="0" normalizeH="0" baseline="0" noProof="0" dirty="0">
                <a:ln>
                  <a:noFill/>
                </a:ln>
                <a:solidFill>
                  <a:srgbClr val="009682"/>
                </a:solidFill>
                <a:effectLst/>
                <a:uLnTx/>
                <a:uFillTx/>
                <a:latin typeface="Arial"/>
                <a:ea typeface="黑体" panose="02010609060101010101" pitchFamily="49" charset="-122"/>
                <a:cs typeface="+mn-cs"/>
              </a:rPr>
              <a:t>Future technology for great time, energy, and position resolution</a:t>
            </a:r>
            <a:endParaRPr kumimoji="0" lang="de-DE" sz="2000" b="0" i="0" u="none" strike="noStrike" kern="1200" cap="none" spc="0" normalizeH="0" baseline="0" noProof="0" dirty="0">
              <a:ln>
                <a:noFill/>
              </a:ln>
              <a:solidFill>
                <a:srgbClr val="009682"/>
              </a:solidFill>
              <a:effectLst/>
              <a:uLnTx/>
              <a:uFillTx/>
              <a:latin typeface="Arial"/>
              <a:cs typeface="+mn-cs"/>
            </a:endParaRPr>
          </a:p>
        </p:txBody>
      </p:sp>
    </p:spTree>
    <p:extLst>
      <p:ext uri="{BB962C8B-B14F-4D97-AF65-F5344CB8AC3E}">
        <p14:creationId xmlns:p14="http://schemas.microsoft.com/office/powerpoint/2010/main" val="237316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43915" y="468662"/>
            <a:ext cx="5471285" cy="3112861"/>
          </a:xfrm>
        </p:spPr>
        <p:txBody>
          <a:bodyPr anchor="t"/>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de-DE" dirty="0"/>
              <a:t>Bild</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fld id="{5E89BE91-4B1C-4025-AE57-60317864A3F3}" type="datetime1">
              <a:rPr lang="de-DE" smtClean="0"/>
              <a:t>12.10.2022</a:t>
            </a:fld>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a:t>
            </a:fld>
            <a:endParaRPr lang="de-DE"/>
          </a:p>
        </p:txBody>
      </p:sp>
      <p:sp>
        <p:nvSpPr>
          <p:cNvPr id="8" name="Title 1">
            <a:extLst>
              <a:ext uri="{FF2B5EF4-FFF2-40B4-BE49-F238E27FC236}">
                <a16:creationId xmlns:a16="http://schemas.microsoft.com/office/drawing/2014/main" id="{874D6481-F98B-45EE-B6D0-BF8C42A11F43}"/>
              </a:ext>
            </a:extLst>
          </p:cNvPr>
          <p:cNvSpPr>
            <a:spLocks noGrp="1"/>
          </p:cNvSpPr>
          <p:nvPr>
            <p:ph type="title" hasCustomPrompt="1"/>
          </p:nvPr>
        </p:nvSpPr>
        <p:spPr>
          <a:xfrm>
            <a:off x="1843914" y="3628492"/>
            <a:ext cx="5468677" cy="425214"/>
          </a:xfrm>
          <a:prstGeom prst="rect">
            <a:avLst/>
          </a:prstGeom>
        </p:spPr>
        <p:txBody>
          <a:bodyPr anchor="b">
            <a:normAutofit/>
          </a:bodyPr>
          <a:lstStyle>
            <a:lvl1pPr>
              <a:defRPr sz="1500"/>
            </a:lvl1pPr>
          </a:lstStyle>
          <a:p>
            <a:r>
              <a:rPr lang="en-US" altLang="de-DE" dirty="0"/>
              <a:t>Click to add title</a:t>
            </a:r>
            <a:endParaRPr lang="en-US" dirty="0"/>
          </a:p>
        </p:txBody>
      </p:sp>
      <p:sp>
        <p:nvSpPr>
          <p:cNvPr id="9" name="Text Placeholder 3">
            <a:extLst>
              <a:ext uri="{FF2B5EF4-FFF2-40B4-BE49-F238E27FC236}">
                <a16:creationId xmlns:a16="http://schemas.microsoft.com/office/drawing/2014/main" id="{85119134-5DDA-43C1-B0D4-2BD9056B0DD6}"/>
              </a:ext>
            </a:extLst>
          </p:cNvPr>
          <p:cNvSpPr>
            <a:spLocks noGrp="1"/>
          </p:cNvSpPr>
          <p:nvPr>
            <p:ph type="body" sz="half" idx="2"/>
          </p:nvPr>
        </p:nvSpPr>
        <p:spPr>
          <a:xfrm>
            <a:off x="1846522" y="4099062"/>
            <a:ext cx="5468677" cy="577364"/>
          </a:xfrm>
        </p:spPr>
        <p:txBody>
          <a:bodyPr>
            <a:normAutofit/>
          </a:bodyPr>
          <a:lstStyle>
            <a:lvl1pPr marL="0" indent="0">
              <a:buNone/>
              <a:defRPr sz="105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ltLang="de-DE" dirty="0" err="1"/>
              <a:t>Mastertextformat</a:t>
            </a:r>
            <a:r>
              <a:rPr lang="en-US" altLang="de-DE" dirty="0"/>
              <a:t> </a:t>
            </a:r>
            <a:r>
              <a:rPr lang="en-US" altLang="de-DE" dirty="0" err="1"/>
              <a:t>bearbeiten</a:t>
            </a:r>
            <a:endParaRPr lang="en-US" altLang="de-DE" dirty="0"/>
          </a:p>
        </p:txBody>
      </p:sp>
    </p:spTree>
    <p:extLst>
      <p:ext uri="{BB962C8B-B14F-4D97-AF65-F5344CB8AC3E}">
        <p14:creationId xmlns:p14="http://schemas.microsoft.com/office/powerpoint/2010/main" val="143674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400050" y="1068308"/>
            <a:ext cx="8343900" cy="3512663"/>
          </a:xfrm>
        </p:spPr>
        <p:txBody>
          <a:bodyPr vert="eaVert"/>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p>
            <a:fld id="{3AD15D93-083F-4B89-951E-D5F35A1BBEC8}" type="datetime1">
              <a:rPr lang="de-DE" smtClean="0"/>
              <a:t>12.10.2022</a:t>
            </a:fld>
            <a:endParaRPr lang="de-DE"/>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a:t>
            </a:fld>
            <a:endParaRPr lang="de-DE"/>
          </a:p>
        </p:txBody>
      </p:sp>
      <p:sp>
        <p:nvSpPr>
          <p:cNvPr id="8" name="Title Placeholder 1">
            <a:extLst>
              <a:ext uri="{FF2B5EF4-FFF2-40B4-BE49-F238E27FC236}">
                <a16:creationId xmlns:a16="http://schemas.microsoft.com/office/drawing/2014/main" id="{A0AF9471-6F4B-417A-9B82-1D3AC42AE952}"/>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15526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770387" y="273928"/>
            <a:ext cx="1971675" cy="4360224"/>
          </a:xfrm>
          <a:prstGeom prst="rect">
            <a:avLst/>
          </a:prstGeom>
        </p:spPr>
        <p:txBody>
          <a:bodyPr vert="eaVert"/>
          <a:lstStyle>
            <a:lvl1pPr>
              <a:defRPr/>
            </a:lvl1pPr>
          </a:lstStyle>
          <a:p>
            <a:r>
              <a:rPr lang="en-US" altLang="de-DE" dirty="0"/>
              <a:t>Click to add title</a:t>
            </a:r>
            <a:endParaRPr lang="en-US" dirty="0"/>
          </a:p>
        </p:txBody>
      </p:sp>
      <p:sp>
        <p:nvSpPr>
          <p:cNvPr id="3" name="Vertical Text Placeholder 2"/>
          <p:cNvSpPr>
            <a:spLocks noGrp="1"/>
          </p:cNvSpPr>
          <p:nvPr>
            <p:ph type="body" orient="vert" idx="1" hasCustomPrompt="1"/>
          </p:nvPr>
        </p:nvSpPr>
        <p:spPr>
          <a:xfrm>
            <a:off x="401940" y="273928"/>
            <a:ext cx="6225572" cy="4360224"/>
          </a:xfrm>
        </p:spPr>
        <p:txBody>
          <a:bodyPr vert="eaVert"/>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p>
            <a:fld id="{90C3E158-F33A-4782-AFB5-03A3FD6F0AB2}" type="datetime1">
              <a:rPr lang="de-DE" smtClean="0"/>
              <a:t>12.10.2022</a:t>
            </a:fld>
            <a:endParaRPr lang="de-DE"/>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a:t>
            </a:fld>
            <a:endParaRPr lang="de-DE"/>
          </a:p>
        </p:txBody>
      </p:sp>
    </p:spTree>
    <p:extLst>
      <p:ext uri="{BB962C8B-B14F-4D97-AF65-F5344CB8AC3E}">
        <p14:creationId xmlns:p14="http://schemas.microsoft.com/office/powerpoint/2010/main" val="192236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296244"/>
            <a:ext cx="6869178" cy="575989"/>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396000" y="1187341"/>
            <a:ext cx="8351999" cy="3393631"/>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07947" y="4741374"/>
            <a:ext cx="8928107" cy="74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49C6492B-9F9B-4588-8AB6-62DBF42A6EA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668000" y="331200"/>
            <a:ext cx="1079999" cy="500374"/>
          </a:xfrm>
          <a:prstGeom prst="rect">
            <a:avLst/>
          </a:prstGeom>
        </p:spPr>
      </p:pic>
      <p:sp>
        <p:nvSpPr>
          <p:cNvPr id="16" name="Slide Number Placeholder 5"/>
          <p:cNvSpPr>
            <a:spLocks noGrp="1"/>
          </p:cNvSpPr>
          <p:nvPr>
            <p:ph type="sldNum" sz="quarter" idx="4"/>
          </p:nvPr>
        </p:nvSpPr>
        <p:spPr>
          <a:xfrm>
            <a:off x="216000" y="4748824"/>
            <a:ext cx="326368" cy="396264"/>
          </a:xfrm>
          <a:prstGeom prst="rect">
            <a:avLst/>
          </a:prstGeom>
        </p:spPr>
        <p:txBody>
          <a:bodyPr vert="horz" lIns="0" tIns="0" rIns="0" bIns="0" rtlCol="0" anchor="ctr"/>
          <a:lstStyle>
            <a:lvl1pPr algn="l">
              <a:defRPr sz="900" b="1">
                <a:solidFill>
                  <a:schemeClr val="tx1"/>
                </a:solidFill>
              </a:defRPr>
            </a:lvl1pPr>
          </a:lstStyle>
          <a:p>
            <a:fld id="{61696EC4-B4CF-4701-AD06-A8439D6D8E12}" type="slidenum">
              <a:rPr lang="en-US" smtClean="0"/>
              <a:pPr/>
              <a:t>‹#›</a:t>
            </a:fld>
            <a:endParaRPr lang="en-US" dirty="0"/>
          </a:p>
        </p:txBody>
      </p:sp>
      <p:sp>
        <p:nvSpPr>
          <p:cNvPr id="18" name="Fußzeilenplatzhalter 4">
            <a:extLst>
              <a:ext uri="{FF2B5EF4-FFF2-40B4-BE49-F238E27FC236}">
                <a16:creationId xmlns:a16="http://schemas.microsoft.com/office/drawing/2014/main" id="{AE6A56DB-B5EE-4225-952A-4A1FEE4F4716}"/>
              </a:ext>
            </a:extLst>
          </p:cNvPr>
          <p:cNvSpPr txBox="1">
            <a:spLocks/>
          </p:cNvSpPr>
          <p:nvPr userDrawn="1"/>
        </p:nvSpPr>
        <p:spPr>
          <a:xfrm>
            <a:off x="5505450" y="4748824"/>
            <a:ext cx="3245053" cy="396264"/>
          </a:xfrm>
          <a:prstGeom prst="rect">
            <a:avLst/>
          </a:prstGeom>
        </p:spPr>
        <p:txBody>
          <a:bodyPr vert="horz" lIns="0" tIns="0" rIns="0" bIns="0" rtlCol="0" anchor="ctr"/>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US" altLang="de-DE" sz="900" dirty="0"/>
              <a:t>IPE</a:t>
            </a:r>
          </a:p>
        </p:txBody>
      </p:sp>
      <p:sp>
        <p:nvSpPr>
          <p:cNvPr id="10" name="Rectangle 77">
            <a:extLst>
              <a:ext uri="{FF2B5EF4-FFF2-40B4-BE49-F238E27FC236}">
                <a16:creationId xmlns:a16="http://schemas.microsoft.com/office/drawing/2014/main" id="{7FB25EC8-65E1-4877-B658-6BD309C91402}"/>
              </a:ext>
            </a:extLst>
          </p:cNvPr>
          <p:cNvSpPr>
            <a:spLocks noChangeArrowheads="1"/>
          </p:cNvSpPr>
          <p:nvPr userDrawn="1"/>
        </p:nvSpPr>
        <p:spPr bwMode="auto">
          <a:xfrm>
            <a:off x="642938" y="4816118"/>
            <a:ext cx="67348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eaLnBrk="0" hangingPunct="0">
              <a:spcBef>
                <a:spcPct val="20000"/>
              </a:spcBef>
              <a:buBlip>
                <a:blip r:embed="rId12"/>
              </a:buBlip>
              <a:defRPr sz="2000">
                <a:solidFill>
                  <a:schemeClr val="tx1"/>
                </a:solidFill>
                <a:latin typeface="Arial" pitchFamily="34" charset="0"/>
                <a:ea typeface="MS PGothic" pitchFamily="34" charset="-128"/>
              </a:defRPr>
            </a:lvl1pPr>
            <a:lvl2pPr marL="742950" indent="-285750" defTabSz="449263" eaLnBrk="0" hangingPunct="0">
              <a:spcBef>
                <a:spcPct val="20000"/>
              </a:spcBef>
              <a:buBlip>
                <a:blip r:embed="rId13"/>
              </a:buBlip>
              <a:defRPr>
                <a:solidFill>
                  <a:schemeClr val="tx1"/>
                </a:solidFill>
                <a:latin typeface="Arial" pitchFamily="34" charset="0"/>
                <a:ea typeface="MS PGothic" pitchFamily="34" charset="-128"/>
              </a:defRPr>
            </a:lvl2pPr>
            <a:lvl3pPr marL="1143000" indent="-228600" defTabSz="449263" eaLnBrk="0" hangingPunct="0">
              <a:spcBef>
                <a:spcPct val="20000"/>
              </a:spcBef>
              <a:buBlip>
                <a:blip r:embed="rId14"/>
              </a:buBlip>
              <a:defRPr sz="1600">
                <a:solidFill>
                  <a:schemeClr val="tx1"/>
                </a:solidFill>
                <a:latin typeface="Arial" pitchFamily="34" charset="0"/>
                <a:ea typeface="MS PGothic" pitchFamily="34" charset="-128"/>
              </a:defRPr>
            </a:lvl3pPr>
            <a:lvl4pPr marL="1600200" indent="-228600" defTabSz="449263" eaLnBrk="0" hangingPunct="0">
              <a:spcBef>
                <a:spcPct val="20000"/>
              </a:spcBef>
              <a:buBlip>
                <a:blip r:embed="rId14"/>
              </a:buBlip>
              <a:defRPr sz="1600">
                <a:solidFill>
                  <a:schemeClr val="tx1"/>
                </a:solidFill>
                <a:latin typeface="Arial" pitchFamily="34" charset="0"/>
                <a:ea typeface="MS PGothic" pitchFamily="34" charset="-128"/>
              </a:defRPr>
            </a:lvl4pPr>
            <a:lvl5pPr marL="2057400" indent="-228600" defTabSz="449263" eaLnBrk="0" hangingPunct="0">
              <a:spcBef>
                <a:spcPct val="20000"/>
              </a:spcBef>
              <a:buBlip>
                <a:blip r:embed="rId14"/>
              </a:buBlip>
              <a:defRPr sz="1600">
                <a:solidFill>
                  <a:schemeClr val="tx1"/>
                </a:solidFill>
                <a:latin typeface="Arial" pitchFamily="34" charset="0"/>
                <a:ea typeface="MS PGothic" pitchFamily="34" charset="-128"/>
              </a:defRPr>
            </a:lvl5pPr>
            <a:lvl6pPr marL="2514600" indent="-228600" defTabSz="449263" eaLnBrk="0" fontAlgn="base" hangingPunct="0">
              <a:spcBef>
                <a:spcPct val="20000"/>
              </a:spcBef>
              <a:spcAft>
                <a:spcPct val="0"/>
              </a:spcAft>
              <a:buBlip>
                <a:blip r:embed="rId14"/>
              </a:buBlip>
              <a:defRPr sz="1600">
                <a:solidFill>
                  <a:schemeClr val="tx1"/>
                </a:solidFill>
                <a:latin typeface="Arial" pitchFamily="34" charset="0"/>
                <a:ea typeface="MS PGothic" pitchFamily="34" charset="-128"/>
              </a:defRPr>
            </a:lvl6pPr>
            <a:lvl7pPr marL="2971800" indent="-228600" defTabSz="449263" eaLnBrk="0" fontAlgn="base" hangingPunct="0">
              <a:spcBef>
                <a:spcPct val="20000"/>
              </a:spcBef>
              <a:spcAft>
                <a:spcPct val="0"/>
              </a:spcAft>
              <a:buBlip>
                <a:blip r:embed="rId14"/>
              </a:buBlip>
              <a:defRPr sz="1600">
                <a:solidFill>
                  <a:schemeClr val="tx1"/>
                </a:solidFill>
                <a:latin typeface="Arial" pitchFamily="34" charset="0"/>
                <a:ea typeface="MS PGothic" pitchFamily="34" charset="-128"/>
              </a:defRPr>
            </a:lvl7pPr>
            <a:lvl8pPr marL="3429000" indent="-228600" defTabSz="449263" eaLnBrk="0" fontAlgn="base" hangingPunct="0">
              <a:spcBef>
                <a:spcPct val="20000"/>
              </a:spcBef>
              <a:spcAft>
                <a:spcPct val="0"/>
              </a:spcAft>
              <a:buBlip>
                <a:blip r:embed="rId14"/>
              </a:buBlip>
              <a:defRPr sz="1600">
                <a:solidFill>
                  <a:schemeClr val="tx1"/>
                </a:solidFill>
                <a:latin typeface="Arial" pitchFamily="34" charset="0"/>
                <a:ea typeface="MS PGothic" pitchFamily="34" charset="-128"/>
              </a:defRPr>
            </a:lvl8pPr>
            <a:lvl9pPr marL="3886200" indent="-228600" defTabSz="449263" eaLnBrk="0" fontAlgn="base" hangingPunct="0">
              <a:spcBef>
                <a:spcPct val="20000"/>
              </a:spcBef>
              <a:spcAft>
                <a:spcPct val="0"/>
              </a:spcAft>
              <a:buBlip>
                <a:blip r:embed="rId14"/>
              </a:buBlip>
              <a:defRPr sz="1600">
                <a:solidFill>
                  <a:schemeClr val="tx1"/>
                </a:solidFill>
                <a:latin typeface="Arial" pitchFamily="34" charset="0"/>
                <a:ea typeface="MS PGothic" pitchFamily="34" charset="-128"/>
              </a:defRPr>
            </a:lvl9pPr>
          </a:lstStyle>
          <a:p>
            <a:pPr marL="0" marR="0" lvl="0" indent="0" algn="l" defTabSz="449263" rtl="0" eaLnBrk="1" fontAlgn="auto" latinLnBrk="0" hangingPunct="1">
              <a:lnSpc>
                <a:spcPct val="100000"/>
              </a:lnSpc>
              <a:spcBef>
                <a:spcPts val="300"/>
              </a:spcBef>
              <a:spcAft>
                <a:spcPts val="300"/>
              </a:spcAft>
              <a:buClr>
                <a:srgbClr val="000000"/>
              </a:buClr>
              <a:buSzTx/>
              <a:buFontTx/>
              <a:buNone/>
              <a:tabLst/>
              <a:defRPr/>
            </a:pPr>
            <a:r>
              <a:rPr lang="en-GB" sz="900" i="0" dirty="0">
                <a:latin typeface="Arial" pitchFamily="34" charset="0"/>
                <a:ea typeface="MS PGothic" pitchFamily="34" charset="-128"/>
              </a:rPr>
              <a:t>					 </a:t>
            </a:r>
            <a:r>
              <a:rPr lang="en-US" altLang="en-US" sz="900" b="0" i="0" kern="1200" dirty="0">
                <a:solidFill>
                  <a:schemeClr val="tx1"/>
                </a:solidFill>
                <a:latin typeface="Arial" pitchFamily="34" charset="0"/>
                <a:ea typeface="MS PGothic" pitchFamily="34" charset="-128"/>
                <a:cs typeface="+mn-cs"/>
              </a:rPr>
              <a:t>	                M. Caselle</a:t>
            </a:r>
            <a:endParaRPr lang="en-GB" altLang="en-US" sz="900" b="0" i="0" kern="1200" dirty="0">
              <a:solidFill>
                <a:schemeClr val="tx1"/>
              </a:solidFill>
              <a:latin typeface="Arial" pitchFamily="34" charset="0"/>
              <a:ea typeface="MS PGothic" pitchFamily="34" charset="-128"/>
              <a:cs typeface="+mn-cs"/>
            </a:endParaRPr>
          </a:p>
        </p:txBody>
      </p:sp>
    </p:spTree>
    <p:extLst>
      <p:ext uri="{BB962C8B-B14F-4D97-AF65-F5344CB8AC3E}">
        <p14:creationId xmlns:p14="http://schemas.microsoft.com/office/powerpoint/2010/main" val="35033404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0" r:id="rId3"/>
    <p:sldLayoutId id="2147483691" r:id="rId4"/>
    <p:sldLayoutId id="2147483692" r:id="rId5"/>
    <p:sldLayoutId id="2147483679" r:id="rId6"/>
    <p:sldLayoutId id="2147483682" r:id="rId7"/>
    <p:sldLayoutId id="2147483683" r:id="rId8"/>
    <p:sldLayoutId id="2147483684" r:id="rId9"/>
  </p:sldLayoutIdLst>
  <p:hf hdr="0" ftr="0"/>
  <p:txStyles>
    <p:titleStyle>
      <a:lvl1pPr algn="l" defTabSz="685983" rtl="0" eaLnBrk="1" latinLnBrk="0" hangingPunct="1">
        <a:lnSpc>
          <a:spcPct val="90000"/>
        </a:lnSpc>
        <a:spcBef>
          <a:spcPct val="0"/>
        </a:spcBef>
        <a:buNone/>
        <a:defRPr lang="en-US" sz="2400" b="1" kern="1200" dirty="0">
          <a:solidFill>
            <a:schemeClr val="tx1"/>
          </a:solidFill>
          <a:latin typeface="+mj-lt"/>
          <a:ea typeface="+mj-ea"/>
          <a:cs typeface="Arial" panose="020B0604020202020204" pitchFamily="34" charset="0"/>
        </a:defRPr>
      </a:lvl1pPr>
    </p:titleStyle>
    <p:bodyStyle>
      <a:lvl1pPr marL="203652" indent="-203652" algn="l" defTabSz="685983" rtl="0" eaLnBrk="1" latinLnBrk="0" hangingPunct="1">
        <a:lnSpc>
          <a:spcPct val="90000"/>
        </a:lnSpc>
        <a:spcBef>
          <a:spcPts val="360"/>
        </a:spcBef>
        <a:buSzPct val="88000"/>
        <a:buFontTx/>
        <a:buBlip>
          <a:blip r:embed="rId15"/>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15"/>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15"/>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15"/>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15"/>
        </a:buBlip>
        <a:defRPr sz="12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3" orient="horz" pos="464" userDrawn="1">
          <p15:clr>
            <a:srgbClr val="F26B43"/>
          </p15:clr>
        </p15:guide>
        <p15:guide id="4"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3CB04B0-2E17-4EB5-A698-A78C61560714}"/>
              </a:ext>
            </a:extLst>
          </p:cNvPr>
          <p:cNvSpPr txBox="1"/>
          <p:nvPr/>
        </p:nvSpPr>
        <p:spPr>
          <a:xfrm>
            <a:off x="408850" y="1388716"/>
            <a:ext cx="8295098" cy="461665"/>
          </a:xfrm>
          <a:prstGeom prst="rect">
            <a:avLst/>
          </a:prstGeom>
          <a:noFill/>
        </p:spPr>
        <p:txBody>
          <a:bodyPr wrap="square">
            <a:spAutoFit/>
          </a:bodyPr>
          <a:lstStyle/>
          <a:p>
            <a:pPr>
              <a:spcBef>
                <a:spcPts val="300"/>
              </a:spcBef>
              <a:spcAft>
                <a:spcPts val="300"/>
              </a:spcAft>
            </a:pPr>
            <a:r>
              <a:rPr lang="en-GB" altLang="zh-CN" sz="2400" b="1" dirty="0"/>
              <a:t>MDC Development status</a:t>
            </a:r>
            <a:endParaRPr lang="en-US" altLang="zh-CN" sz="2400" b="1" dirty="0"/>
          </a:p>
        </p:txBody>
      </p:sp>
      <p:sp>
        <p:nvSpPr>
          <p:cNvPr id="8" name="Textplatzhalter 7"/>
          <p:cNvSpPr>
            <a:spLocks noGrp="1"/>
          </p:cNvSpPr>
          <p:nvPr>
            <p:ph type="body" sz="quarter" idx="13"/>
          </p:nvPr>
        </p:nvSpPr>
        <p:spPr>
          <a:xfrm>
            <a:off x="500289" y="2015266"/>
            <a:ext cx="7750576" cy="424587"/>
          </a:xfrm>
        </p:spPr>
        <p:txBody>
          <a:bodyPr>
            <a:noAutofit/>
          </a:bodyPr>
          <a:lstStyle/>
          <a:p>
            <a:pPr>
              <a:lnSpc>
                <a:spcPts val="1700"/>
              </a:lnSpc>
              <a:spcBef>
                <a:spcPts val="600"/>
              </a:spcBef>
            </a:pPr>
            <a:r>
              <a:rPr lang="en-US" altLang="zh-CN" sz="1400" b="0" u="sng" dirty="0"/>
              <a:t>Michele Caselle</a:t>
            </a:r>
            <a:r>
              <a:rPr lang="en-US" altLang="zh-CN" sz="1400" b="0" dirty="0"/>
              <a:t>, Vladimir Sidorenko, Daniela Calvo, Andreas Kopmann, Kai Lukas Unger, Olena Manzhura, Tobias Stockmanns and Jürgen Becker</a:t>
            </a:r>
          </a:p>
        </p:txBody>
      </p:sp>
      <p:pic>
        <p:nvPicPr>
          <p:cNvPr id="9" name="Bild 7">
            <a:extLst>
              <a:ext uri="{FF2B5EF4-FFF2-40B4-BE49-F238E27FC236}">
                <a16:creationId xmlns:a16="http://schemas.microsoft.com/office/drawing/2014/main" id="{C68DDB3E-6AD9-4235-8905-AE07933E8E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221" y="2572543"/>
            <a:ext cx="8371557" cy="2257720"/>
          </a:xfrm>
          <a:prstGeom prst="rect">
            <a:avLst/>
          </a:prstGeom>
          <a:ln>
            <a:noFill/>
          </a:ln>
          <a:effectLst>
            <a:softEdge rad="112500"/>
          </a:effectLst>
        </p:spPr>
      </p:pic>
      <p:sp>
        <p:nvSpPr>
          <p:cNvPr id="7" name="Rectangle 6">
            <a:extLst>
              <a:ext uri="{FF2B5EF4-FFF2-40B4-BE49-F238E27FC236}">
                <a16:creationId xmlns:a16="http://schemas.microsoft.com/office/drawing/2014/main" id="{32932573-CA58-45CD-8B15-0EA3D17A5B07}"/>
              </a:ext>
            </a:extLst>
          </p:cNvPr>
          <p:cNvSpPr/>
          <p:nvPr/>
        </p:nvSpPr>
        <p:spPr>
          <a:xfrm>
            <a:off x="3502193" y="314825"/>
            <a:ext cx="3444402" cy="310341"/>
          </a:xfrm>
          <a:prstGeom prst="rect">
            <a:avLst/>
          </a:prstGeom>
        </p:spPr>
        <p:txBody>
          <a:bodyPr wrap="square">
            <a:spAutoFit/>
          </a:bodyPr>
          <a:lstStyle/>
          <a:p>
            <a:pPr algn="r">
              <a:lnSpc>
                <a:spcPts val="1700"/>
              </a:lnSpc>
              <a:spcBef>
                <a:spcPts val="1200"/>
              </a:spcBef>
              <a:spcAft>
                <a:spcPts val="600"/>
              </a:spcAft>
            </a:pPr>
            <a:r>
              <a:rPr lang="en-GB" sz="1600" i="1" dirty="0">
                <a:latin typeface="Arial" pitchFamily="34" charset="0"/>
                <a:ea typeface="MS PGothic" pitchFamily="34" charset="-128"/>
              </a:rPr>
              <a:t>PANDA collaboration Meeting 22/3</a:t>
            </a:r>
          </a:p>
        </p:txBody>
      </p:sp>
      <p:sp>
        <p:nvSpPr>
          <p:cNvPr id="2" name="TextBox 1">
            <a:extLst>
              <a:ext uri="{FF2B5EF4-FFF2-40B4-BE49-F238E27FC236}">
                <a16:creationId xmlns:a16="http://schemas.microsoft.com/office/drawing/2014/main" id="{ED87F714-6FA4-4FC6-8FF2-04BC0DC8BD0D}"/>
              </a:ext>
            </a:extLst>
          </p:cNvPr>
          <p:cNvSpPr txBox="1"/>
          <p:nvPr/>
        </p:nvSpPr>
        <p:spPr>
          <a:xfrm>
            <a:off x="4692452" y="616262"/>
            <a:ext cx="2254143" cy="523220"/>
          </a:xfrm>
          <a:prstGeom prst="rect">
            <a:avLst/>
          </a:prstGeom>
          <a:noFill/>
        </p:spPr>
        <p:txBody>
          <a:bodyPr wrap="none" rtlCol="0">
            <a:spAutoFit/>
          </a:bodyPr>
          <a:lstStyle/>
          <a:p>
            <a:pPr algn="r"/>
            <a:r>
              <a:rPr lang="en-US" sz="1400" dirty="0"/>
              <a:t>10-14 October 2022</a:t>
            </a:r>
          </a:p>
          <a:p>
            <a:pPr algn="r"/>
            <a:r>
              <a:rPr lang="en-US" sz="1400" dirty="0"/>
              <a:t>GSI, Darmstadt, Germany</a:t>
            </a:r>
            <a:endParaRPr lang="en-GB" sz="1400" dirty="0"/>
          </a:p>
        </p:txBody>
      </p:sp>
      <p:pic>
        <p:nvPicPr>
          <p:cNvPr id="4" name="Picture 3">
            <a:extLst>
              <a:ext uri="{FF2B5EF4-FFF2-40B4-BE49-F238E27FC236}">
                <a16:creationId xmlns:a16="http://schemas.microsoft.com/office/drawing/2014/main" id="{E7EB734A-E7D9-47C4-847F-F0E380714C95}"/>
              </a:ext>
            </a:extLst>
          </p:cNvPr>
          <p:cNvPicPr>
            <a:picLocks noChangeAspect="1"/>
          </p:cNvPicPr>
          <p:nvPr/>
        </p:nvPicPr>
        <p:blipFill>
          <a:blip r:embed="rId4"/>
          <a:stretch>
            <a:fillRect/>
          </a:stretch>
        </p:blipFill>
        <p:spPr>
          <a:xfrm>
            <a:off x="7211213" y="214116"/>
            <a:ext cx="1276350" cy="904875"/>
          </a:xfrm>
          <a:prstGeom prst="rect">
            <a:avLst/>
          </a:prstGeom>
        </p:spPr>
      </p:pic>
    </p:spTree>
    <p:extLst>
      <p:ext uri="{BB962C8B-B14F-4D97-AF65-F5344CB8AC3E}">
        <p14:creationId xmlns:p14="http://schemas.microsoft.com/office/powerpoint/2010/main" val="295205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10</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2D9402A-C37B-4930-A8BF-F002DD018680}"/>
              </a:ext>
            </a:extLst>
          </p:cNvPr>
          <p:cNvCxnSpPr>
            <a:cxnSpLocks/>
            <a:stCxn id="49" idx="3"/>
          </p:cNvCxnSpPr>
          <p:nvPr/>
        </p:nvCxnSpPr>
        <p:spPr>
          <a:xfrm flipV="1">
            <a:off x="1523799" y="1833527"/>
            <a:ext cx="975915" cy="117037"/>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90E48E3-F858-4E76-A72F-A3B92289A33F}"/>
              </a:ext>
            </a:extLst>
          </p:cNvPr>
          <p:cNvCxnSpPr>
            <a:cxnSpLocks/>
            <a:stCxn id="48" idx="3"/>
          </p:cNvCxnSpPr>
          <p:nvPr/>
        </p:nvCxnSpPr>
        <p:spPr>
          <a:xfrm>
            <a:off x="1527092" y="1708637"/>
            <a:ext cx="958933" cy="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5911282" y="4192279"/>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2CBB08-DB78-463A-B3EE-A485FD41222A}"/>
              </a:ext>
            </a:extLst>
          </p:cNvPr>
          <p:cNvSpPr txBox="1"/>
          <p:nvPr/>
        </p:nvSpPr>
        <p:spPr>
          <a:xfrm>
            <a:off x="248159" y="2615598"/>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rgbClr val="FFFF00"/>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cxnSp>
        <p:nvCxnSpPr>
          <p:cNvPr id="6" name="Connector: Elbow 5">
            <a:extLst>
              <a:ext uri="{FF2B5EF4-FFF2-40B4-BE49-F238E27FC236}">
                <a16:creationId xmlns:a16="http://schemas.microsoft.com/office/drawing/2014/main" id="{8F21D74C-DBF0-46BE-86A9-DB0661D3B3F3}"/>
              </a:ext>
            </a:extLst>
          </p:cNvPr>
          <p:cNvCxnSpPr>
            <a:stCxn id="2" idx="1"/>
          </p:cNvCxnSpPr>
          <p:nvPr/>
        </p:nvCxnSpPr>
        <p:spPr>
          <a:xfrm rot="10800000" flipV="1">
            <a:off x="4902201" y="1870248"/>
            <a:ext cx="361717" cy="822151"/>
          </a:xfrm>
          <a:prstGeom prst="bentConnector2">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8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11</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2D9402A-C37B-4930-A8BF-F002DD018680}"/>
              </a:ext>
            </a:extLst>
          </p:cNvPr>
          <p:cNvCxnSpPr>
            <a:cxnSpLocks/>
            <a:stCxn id="49" idx="3"/>
          </p:cNvCxnSpPr>
          <p:nvPr/>
        </p:nvCxnSpPr>
        <p:spPr>
          <a:xfrm flipV="1">
            <a:off x="1523799" y="1833527"/>
            <a:ext cx="975915" cy="117037"/>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90E48E3-F858-4E76-A72F-A3B92289A33F}"/>
              </a:ext>
            </a:extLst>
          </p:cNvPr>
          <p:cNvCxnSpPr>
            <a:cxnSpLocks/>
            <a:stCxn id="48" idx="3"/>
          </p:cNvCxnSpPr>
          <p:nvPr/>
        </p:nvCxnSpPr>
        <p:spPr>
          <a:xfrm>
            <a:off x="1527092" y="1708637"/>
            <a:ext cx="958933" cy="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7357591" y="4277185"/>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2CBB08-DB78-463A-B3EE-A485FD41222A}"/>
              </a:ext>
            </a:extLst>
          </p:cNvPr>
          <p:cNvSpPr txBox="1"/>
          <p:nvPr/>
        </p:nvSpPr>
        <p:spPr>
          <a:xfrm>
            <a:off x="248159" y="2615598"/>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rgbClr val="FFFF00"/>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cxnSp>
        <p:nvCxnSpPr>
          <p:cNvPr id="6" name="Connector: Elbow 5">
            <a:extLst>
              <a:ext uri="{FF2B5EF4-FFF2-40B4-BE49-F238E27FC236}">
                <a16:creationId xmlns:a16="http://schemas.microsoft.com/office/drawing/2014/main" id="{8F21D74C-DBF0-46BE-86A9-DB0661D3B3F3}"/>
              </a:ext>
            </a:extLst>
          </p:cNvPr>
          <p:cNvCxnSpPr>
            <a:stCxn id="2" idx="1"/>
          </p:cNvCxnSpPr>
          <p:nvPr/>
        </p:nvCxnSpPr>
        <p:spPr>
          <a:xfrm rot="10800000" flipV="1">
            <a:off x="4902201" y="1870248"/>
            <a:ext cx="361717" cy="822151"/>
          </a:xfrm>
          <a:prstGeom prst="bentConnector2">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B8AF1245-CBF1-42DE-80DE-F34CB83D7BE3}"/>
              </a:ext>
            </a:extLst>
          </p:cNvPr>
          <p:cNvCxnSpPr>
            <a:cxnSpLocks/>
            <a:stCxn id="124" idx="1"/>
            <a:endCxn id="125" idx="2"/>
          </p:cNvCxnSpPr>
          <p:nvPr/>
        </p:nvCxnSpPr>
        <p:spPr>
          <a:xfrm rot="10800000">
            <a:off x="3712886" y="2127791"/>
            <a:ext cx="397830" cy="96532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33BB27-C6D3-4ABD-AAFB-CC49B70FA83D}"/>
              </a:ext>
            </a:extLst>
          </p:cNvPr>
          <p:cNvSpPr txBox="1"/>
          <p:nvPr/>
        </p:nvSpPr>
        <p:spPr>
          <a:xfrm>
            <a:off x="2538941" y="2419061"/>
            <a:ext cx="1260910" cy="646331"/>
          </a:xfrm>
          <a:prstGeom prst="rect">
            <a:avLst/>
          </a:prstGeom>
          <a:noFill/>
        </p:spPr>
        <p:txBody>
          <a:bodyPr wrap="square" rtlCol="0">
            <a:spAutoFit/>
          </a:bodyPr>
          <a:lstStyle/>
          <a:p>
            <a:r>
              <a:rPr lang="en-GB" dirty="0">
                <a:solidFill>
                  <a:srgbClr val="009682"/>
                </a:solidFill>
              </a:rPr>
              <a:t>Sequence VALID</a:t>
            </a:r>
          </a:p>
        </p:txBody>
      </p:sp>
      <p:cxnSp>
        <p:nvCxnSpPr>
          <p:cNvPr id="11" name="Connector: Elbow 10">
            <a:extLst>
              <a:ext uri="{FF2B5EF4-FFF2-40B4-BE49-F238E27FC236}">
                <a16:creationId xmlns:a16="http://schemas.microsoft.com/office/drawing/2014/main" id="{D308218D-8D7B-41F5-BB8F-47CF94D8850B}"/>
              </a:ext>
            </a:extLst>
          </p:cNvPr>
          <p:cNvCxnSpPr>
            <a:stCxn id="124" idx="2"/>
          </p:cNvCxnSpPr>
          <p:nvPr/>
        </p:nvCxnSpPr>
        <p:spPr>
          <a:xfrm rot="16200000" flipH="1">
            <a:off x="5693701" y="2928173"/>
            <a:ext cx="226284" cy="128536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BFCEA75-1B46-4192-9DD6-060ED7B85D77}"/>
              </a:ext>
            </a:extLst>
          </p:cNvPr>
          <p:cNvSpPr txBox="1"/>
          <p:nvPr/>
        </p:nvSpPr>
        <p:spPr>
          <a:xfrm>
            <a:off x="4989039" y="3684000"/>
            <a:ext cx="1597123" cy="646331"/>
          </a:xfrm>
          <a:prstGeom prst="rect">
            <a:avLst/>
          </a:prstGeom>
          <a:noFill/>
        </p:spPr>
        <p:txBody>
          <a:bodyPr wrap="square" rtlCol="0">
            <a:spAutoFit/>
          </a:bodyPr>
          <a:lstStyle/>
          <a:p>
            <a:r>
              <a:rPr lang="en-GB" dirty="0">
                <a:solidFill>
                  <a:srgbClr val="FF0000"/>
                </a:solidFill>
              </a:rPr>
              <a:t>Sequence NOT VALID</a:t>
            </a:r>
          </a:p>
        </p:txBody>
      </p:sp>
    </p:spTree>
    <p:extLst>
      <p:ext uri="{BB962C8B-B14F-4D97-AF65-F5344CB8AC3E}">
        <p14:creationId xmlns:p14="http://schemas.microsoft.com/office/powerpoint/2010/main" val="182918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12</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2D9402A-C37B-4930-A8BF-F002DD018680}"/>
              </a:ext>
            </a:extLst>
          </p:cNvPr>
          <p:cNvCxnSpPr>
            <a:cxnSpLocks/>
            <a:stCxn id="49" idx="3"/>
          </p:cNvCxnSpPr>
          <p:nvPr/>
        </p:nvCxnSpPr>
        <p:spPr>
          <a:xfrm flipV="1">
            <a:off x="1523799" y="1833527"/>
            <a:ext cx="975915" cy="117037"/>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90E48E3-F858-4E76-A72F-A3B92289A33F}"/>
              </a:ext>
            </a:extLst>
          </p:cNvPr>
          <p:cNvCxnSpPr>
            <a:cxnSpLocks/>
            <a:stCxn id="48" idx="3"/>
          </p:cNvCxnSpPr>
          <p:nvPr/>
        </p:nvCxnSpPr>
        <p:spPr>
          <a:xfrm>
            <a:off x="1527092" y="1708637"/>
            <a:ext cx="958933" cy="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7357591" y="4277185"/>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2CBB08-DB78-463A-B3EE-A485FD41222A}"/>
              </a:ext>
            </a:extLst>
          </p:cNvPr>
          <p:cNvSpPr txBox="1"/>
          <p:nvPr/>
        </p:nvSpPr>
        <p:spPr>
          <a:xfrm>
            <a:off x="248159" y="2615598"/>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rgbClr val="FFFF00"/>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cxnSp>
        <p:nvCxnSpPr>
          <p:cNvPr id="6" name="Connector: Elbow 5">
            <a:extLst>
              <a:ext uri="{FF2B5EF4-FFF2-40B4-BE49-F238E27FC236}">
                <a16:creationId xmlns:a16="http://schemas.microsoft.com/office/drawing/2014/main" id="{8F21D74C-DBF0-46BE-86A9-DB0661D3B3F3}"/>
              </a:ext>
            </a:extLst>
          </p:cNvPr>
          <p:cNvCxnSpPr>
            <a:stCxn id="2" idx="1"/>
          </p:cNvCxnSpPr>
          <p:nvPr/>
        </p:nvCxnSpPr>
        <p:spPr>
          <a:xfrm rot="10800000" flipV="1">
            <a:off x="4902201" y="1870248"/>
            <a:ext cx="361717" cy="822151"/>
          </a:xfrm>
          <a:prstGeom prst="bentConnector2">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D308218D-8D7B-41F5-BB8F-47CF94D8850B}"/>
              </a:ext>
            </a:extLst>
          </p:cNvPr>
          <p:cNvCxnSpPr>
            <a:stCxn id="124" idx="2"/>
          </p:cNvCxnSpPr>
          <p:nvPr/>
        </p:nvCxnSpPr>
        <p:spPr>
          <a:xfrm rot="16200000" flipH="1">
            <a:off x="5693701" y="2928173"/>
            <a:ext cx="226284" cy="128536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BFCEA75-1B46-4192-9DD6-060ED7B85D77}"/>
              </a:ext>
            </a:extLst>
          </p:cNvPr>
          <p:cNvSpPr txBox="1"/>
          <p:nvPr/>
        </p:nvSpPr>
        <p:spPr>
          <a:xfrm>
            <a:off x="4989039" y="3684000"/>
            <a:ext cx="1597123" cy="646331"/>
          </a:xfrm>
          <a:prstGeom prst="rect">
            <a:avLst/>
          </a:prstGeom>
          <a:noFill/>
        </p:spPr>
        <p:txBody>
          <a:bodyPr wrap="square" rtlCol="0">
            <a:spAutoFit/>
          </a:bodyPr>
          <a:lstStyle/>
          <a:p>
            <a:r>
              <a:rPr lang="en-GB" dirty="0">
                <a:solidFill>
                  <a:srgbClr val="FF0000"/>
                </a:solidFill>
              </a:rPr>
              <a:t>Sequence NOT VALID</a:t>
            </a:r>
          </a:p>
        </p:txBody>
      </p:sp>
      <p:sp>
        <p:nvSpPr>
          <p:cNvPr id="5" name="TextBox 4">
            <a:extLst>
              <a:ext uri="{FF2B5EF4-FFF2-40B4-BE49-F238E27FC236}">
                <a16:creationId xmlns:a16="http://schemas.microsoft.com/office/drawing/2014/main" id="{3BF1480A-B6ED-4BF4-A2F0-6169698D45CE}"/>
              </a:ext>
            </a:extLst>
          </p:cNvPr>
          <p:cNvSpPr txBox="1"/>
          <p:nvPr/>
        </p:nvSpPr>
        <p:spPr>
          <a:xfrm>
            <a:off x="7471081" y="2220677"/>
            <a:ext cx="1605150" cy="1261884"/>
          </a:xfrm>
          <a:prstGeom prst="rect">
            <a:avLst/>
          </a:prstGeom>
          <a:noFill/>
        </p:spPr>
        <p:txBody>
          <a:bodyPr wrap="square" rtlCol="0">
            <a:spAutoFit/>
          </a:bodyPr>
          <a:lstStyle/>
          <a:p>
            <a:r>
              <a:rPr lang="en-GB" sz="1600" dirty="0"/>
              <a:t>MMB-FPGA </a:t>
            </a:r>
          </a:p>
          <a:p>
            <a:r>
              <a:rPr lang="en-GB" sz="1200" dirty="0"/>
              <a:t>( counting room) </a:t>
            </a:r>
          </a:p>
          <a:p>
            <a:r>
              <a:rPr lang="en-GB" sz="1600" dirty="0" err="1"/>
              <a:t>cfg_sequence</a:t>
            </a:r>
            <a:r>
              <a:rPr lang="en-GB" sz="1600" dirty="0"/>
              <a:t> will be sent again</a:t>
            </a:r>
          </a:p>
        </p:txBody>
      </p:sp>
    </p:spTree>
    <p:extLst>
      <p:ext uri="{BB962C8B-B14F-4D97-AF65-F5344CB8AC3E}">
        <p14:creationId xmlns:p14="http://schemas.microsoft.com/office/powerpoint/2010/main" val="218077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13</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2D9402A-C37B-4930-A8BF-F002DD018680}"/>
              </a:ext>
            </a:extLst>
          </p:cNvPr>
          <p:cNvCxnSpPr>
            <a:cxnSpLocks/>
            <a:stCxn id="49" idx="3"/>
          </p:cNvCxnSpPr>
          <p:nvPr/>
        </p:nvCxnSpPr>
        <p:spPr>
          <a:xfrm flipV="1">
            <a:off x="1523799" y="1833527"/>
            <a:ext cx="975915" cy="117037"/>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90E48E3-F858-4E76-A72F-A3B92289A33F}"/>
              </a:ext>
            </a:extLst>
          </p:cNvPr>
          <p:cNvCxnSpPr>
            <a:cxnSpLocks/>
            <a:stCxn id="48" idx="3"/>
          </p:cNvCxnSpPr>
          <p:nvPr/>
        </p:nvCxnSpPr>
        <p:spPr>
          <a:xfrm flipV="1">
            <a:off x="1527092" y="1708636"/>
            <a:ext cx="1098633" cy="1"/>
          </a:xfrm>
          <a:prstGeom prst="line">
            <a:avLst/>
          </a:prstGeom>
          <a:ln w="285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7357591" y="4277185"/>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rgbClr val="FFFF00"/>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rgbClr val="FFFF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cxnSp>
        <p:nvCxnSpPr>
          <p:cNvPr id="7" name="Connector: Elbow 6">
            <a:extLst>
              <a:ext uri="{FF2B5EF4-FFF2-40B4-BE49-F238E27FC236}">
                <a16:creationId xmlns:a16="http://schemas.microsoft.com/office/drawing/2014/main" id="{B8AF1245-CBF1-42DE-80DE-F34CB83D7BE3}"/>
              </a:ext>
            </a:extLst>
          </p:cNvPr>
          <p:cNvCxnSpPr>
            <a:cxnSpLocks/>
            <a:stCxn id="124" idx="1"/>
            <a:endCxn id="125" idx="2"/>
          </p:cNvCxnSpPr>
          <p:nvPr/>
        </p:nvCxnSpPr>
        <p:spPr>
          <a:xfrm rot="10800000">
            <a:off x="3712886" y="2127791"/>
            <a:ext cx="397830" cy="96532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33BB27-C6D3-4ABD-AAFB-CC49B70FA83D}"/>
              </a:ext>
            </a:extLst>
          </p:cNvPr>
          <p:cNvSpPr txBox="1"/>
          <p:nvPr/>
        </p:nvSpPr>
        <p:spPr>
          <a:xfrm>
            <a:off x="2538941" y="2419061"/>
            <a:ext cx="1260910" cy="646331"/>
          </a:xfrm>
          <a:prstGeom prst="rect">
            <a:avLst/>
          </a:prstGeom>
          <a:noFill/>
        </p:spPr>
        <p:txBody>
          <a:bodyPr wrap="square" rtlCol="0">
            <a:spAutoFit/>
          </a:bodyPr>
          <a:lstStyle/>
          <a:p>
            <a:r>
              <a:rPr lang="en-GB" dirty="0">
                <a:solidFill>
                  <a:srgbClr val="009682"/>
                </a:solidFill>
              </a:rPr>
              <a:t>Sequence VALID</a:t>
            </a:r>
          </a:p>
        </p:txBody>
      </p:sp>
      <p:sp>
        <p:nvSpPr>
          <p:cNvPr id="81" name="TextBox 80">
            <a:extLst>
              <a:ext uri="{FF2B5EF4-FFF2-40B4-BE49-F238E27FC236}">
                <a16:creationId xmlns:a16="http://schemas.microsoft.com/office/drawing/2014/main" id="{2C1BE037-8651-499B-AAFD-D33541495AFC}"/>
              </a:ext>
            </a:extLst>
          </p:cNvPr>
          <p:cNvSpPr txBox="1"/>
          <p:nvPr/>
        </p:nvSpPr>
        <p:spPr>
          <a:xfrm>
            <a:off x="1847453" y="1356611"/>
            <a:ext cx="662361" cy="307777"/>
          </a:xfrm>
          <a:prstGeom prst="rect">
            <a:avLst/>
          </a:prstGeom>
          <a:solidFill>
            <a:schemeClr val="bg1"/>
          </a:solidFill>
        </p:spPr>
        <p:txBody>
          <a:bodyPr wrap="none" rtlCol="0">
            <a:spAutoFit/>
          </a:bodyPr>
          <a:lstStyle/>
          <a:p>
            <a:r>
              <a:rPr lang="en-GB" sz="1400" dirty="0" err="1">
                <a:solidFill>
                  <a:srgbClr val="3668C0"/>
                </a:solidFill>
              </a:rPr>
              <a:t>CfgTx</a:t>
            </a:r>
            <a:endParaRPr lang="en-GB" sz="1400" dirty="0">
              <a:solidFill>
                <a:srgbClr val="3668C0"/>
              </a:solidFill>
            </a:endParaRPr>
          </a:p>
        </p:txBody>
      </p:sp>
      <p:sp>
        <p:nvSpPr>
          <p:cNvPr id="82" name="Arrow: Right 81">
            <a:extLst>
              <a:ext uri="{FF2B5EF4-FFF2-40B4-BE49-F238E27FC236}">
                <a16:creationId xmlns:a16="http://schemas.microsoft.com/office/drawing/2014/main" id="{265B449F-6323-4BFE-8836-F98AB16CD4D2}"/>
              </a:ext>
            </a:extLst>
          </p:cNvPr>
          <p:cNvSpPr/>
          <p:nvPr/>
        </p:nvSpPr>
        <p:spPr>
          <a:xfrm rot="10800000">
            <a:off x="4811954" y="1486455"/>
            <a:ext cx="390172" cy="5782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5CA2AAA1-47CE-476D-9CB3-8EA7EB290579}"/>
              </a:ext>
            </a:extLst>
          </p:cNvPr>
          <p:cNvSpPr txBox="1"/>
          <p:nvPr/>
        </p:nvSpPr>
        <p:spPr>
          <a:xfrm>
            <a:off x="251951" y="2580175"/>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spTree>
    <p:extLst>
      <p:ext uri="{BB962C8B-B14F-4D97-AF65-F5344CB8AC3E}">
        <p14:creationId xmlns:p14="http://schemas.microsoft.com/office/powerpoint/2010/main" val="12026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14</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2D9402A-C37B-4930-A8BF-F002DD018680}"/>
              </a:ext>
            </a:extLst>
          </p:cNvPr>
          <p:cNvCxnSpPr>
            <a:cxnSpLocks/>
            <a:stCxn id="48" idx="3"/>
            <a:endCxn id="126" idx="1"/>
          </p:cNvCxnSpPr>
          <p:nvPr/>
        </p:nvCxnSpPr>
        <p:spPr>
          <a:xfrm>
            <a:off x="1527092" y="1708637"/>
            <a:ext cx="1203072" cy="2339967"/>
          </a:xfrm>
          <a:prstGeom prst="bentConnector3">
            <a:avLst>
              <a:gd name="adj1" fmla="val 82021"/>
            </a:avLst>
          </a:prstGeom>
          <a:ln w="25400">
            <a:solidFill>
              <a:srgbClr val="7030A0"/>
            </a:solidFill>
            <a:headEnd type="none" w="sm" len="sm"/>
            <a:tailEnd type="triangle" w="med" len="med"/>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7357591" y="4277185"/>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rgbClr val="FFFF00"/>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rgbClr val="FFFF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sp>
        <p:nvSpPr>
          <p:cNvPr id="81" name="TextBox 80">
            <a:extLst>
              <a:ext uri="{FF2B5EF4-FFF2-40B4-BE49-F238E27FC236}">
                <a16:creationId xmlns:a16="http://schemas.microsoft.com/office/drawing/2014/main" id="{2C1BE037-8651-499B-AAFD-D33541495AFC}"/>
              </a:ext>
            </a:extLst>
          </p:cNvPr>
          <p:cNvSpPr txBox="1"/>
          <p:nvPr/>
        </p:nvSpPr>
        <p:spPr>
          <a:xfrm>
            <a:off x="1847453" y="1356611"/>
            <a:ext cx="683200" cy="307777"/>
          </a:xfrm>
          <a:prstGeom prst="rect">
            <a:avLst/>
          </a:prstGeom>
          <a:solidFill>
            <a:schemeClr val="bg1"/>
          </a:solidFill>
        </p:spPr>
        <p:txBody>
          <a:bodyPr wrap="none" rtlCol="0">
            <a:spAutoFit/>
          </a:bodyPr>
          <a:lstStyle/>
          <a:p>
            <a:r>
              <a:rPr lang="en-GB" sz="1400" dirty="0" err="1">
                <a:solidFill>
                  <a:srgbClr val="7030A0"/>
                </a:solidFill>
              </a:rPr>
              <a:t>CfgRx</a:t>
            </a:r>
            <a:endParaRPr lang="en-GB" sz="1400" dirty="0">
              <a:solidFill>
                <a:srgbClr val="7030A0"/>
              </a:solidFill>
            </a:endParaRPr>
          </a:p>
        </p:txBody>
      </p:sp>
      <p:sp>
        <p:nvSpPr>
          <p:cNvPr id="82" name="Arrow: Right 81">
            <a:extLst>
              <a:ext uri="{FF2B5EF4-FFF2-40B4-BE49-F238E27FC236}">
                <a16:creationId xmlns:a16="http://schemas.microsoft.com/office/drawing/2014/main" id="{265B449F-6323-4BFE-8836-F98AB16CD4D2}"/>
              </a:ext>
            </a:extLst>
          </p:cNvPr>
          <p:cNvSpPr/>
          <p:nvPr/>
        </p:nvSpPr>
        <p:spPr>
          <a:xfrm rot="10800000">
            <a:off x="4811954" y="1486455"/>
            <a:ext cx="390172" cy="5782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69806A7-797D-4AF7-8670-A2183CFB3B4D}"/>
              </a:ext>
            </a:extLst>
          </p:cNvPr>
          <p:cNvSpPr txBox="1"/>
          <p:nvPr/>
        </p:nvSpPr>
        <p:spPr>
          <a:xfrm>
            <a:off x="2612935" y="4383809"/>
            <a:ext cx="4144083" cy="307777"/>
          </a:xfrm>
          <a:prstGeom prst="rect">
            <a:avLst/>
          </a:prstGeom>
          <a:noFill/>
        </p:spPr>
        <p:txBody>
          <a:bodyPr wrap="none" rtlCol="0">
            <a:spAutoFit/>
          </a:bodyPr>
          <a:lstStyle/>
          <a:p>
            <a:r>
              <a:rPr lang="en-GB" sz="1400" dirty="0">
                <a:solidFill>
                  <a:srgbClr val="7030A0"/>
                </a:solidFill>
              </a:rPr>
              <a:t>Every write operation is completed by a readback </a:t>
            </a:r>
          </a:p>
        </p:txBody>
      </p:sp>
      <p:sp>
        <p:nvSpPr>
          <p:cNvPr id="12" name="TextBox 11">
            <a:extLst>
              <a:ext uri="{FF2B5EF4-FFF2-40B4-BE49-F238E27FC236}">
                <a16:creationId xmlns:a16="http://schemas.microsoft.com/office/drawing/2014/main" id="{6929ABA3-80FE-4C0C-A5D2-E9B693A3311D}"/>
              </a:ext>
            </a:extLst>
          </p:cNvPr>
          <p:cNvSpPr txBox="1"/>
          <p:nvPr/>
        </p:nvSpPr>
        <p:spPr>
          <a:xfrm>
            <a:off x="4297510" y="2677830"/>
            <a:ext cx="1334533" cy="369332"/>
          </a:xfrm>
          <a:prstGeom prst="rect">
            <a:avLst/>
          </a:prstGeom>
          <a:noFill/>
        </p:spPr>
        <p:txBody>
          <a:bodyPr wrap="none" rtlCol="0">
            <a:spAutoFit/>
          </a:bodyPr>
          <a:lstStyle/>
          <a:p>
            <a:r>
              <a:rPr lang="en-GB" dirty="0">
                <a:solidFill>
                  <a:srgbClr val="7030A0"/>
                </a:solidFill>
              </a:rPr>
              <a:t>COMPARE</a:t>
            </a:r>
          </a:p>
        </p:txBody>
      </p:sp>
      <p:cxnSp>
        <p:nvCxnSpPr>
          <p:cNvPr id="18" name="Connector: Elbow 17">
            <a:extLst>
              <a:ext uri="{FF2B5EF4-FFF2-40B4-BE49-F238E27FC236}">
                <a16:creationId xmlns:a16="http://schemas.microsoft.com/office/drawing/2014/main" id="{3BD3099B-E2E6-49CC-B3A5-1802ADF34465}"/>
              </a:ext>
            </a:extLst>
          </p:cNvPr>
          <p:cNvCxnSpPr>
            <a:cxnSpLocks/>
            <a:stCxn id="125" idx="2"/>
            <a:endCxn id="12" idx="0"/>
          </p:cNvCxnSpPr>
          <p:nvPr/>
        </p:nvCxnSpPr>
        <p:spPr>
          <a:xfrm rot="16200000" flipH="1">
            <a:off x="4063811" y="1776864"/>
            <a:ext cx="550040" cy="1251891"/>
          </a:xfrm>
          <a:prstGeom prst="bentConnector3">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05D1CDC8-DA14-498A-99EE-070F78887D91}"/>
              </a:ext>
            </a:extLst>
          </p:cNvPr>
          <p:cNvCxnSpPr>
            <a:cxnSpLocks/>
            <a:stCxn id="126" idx="0"/>
            <a:endCxn id="12" idx="2"/>
          </p:cNvCxnSpPr>
          <p:nvPr/>
        </p:nvCxnSpPr>
        <p:spPr>
          <a:xfrm rot="5400000" flipH="1" flipV="1">
            <a:off x="4055773" y="2774996"/>
            <a:ext cx="636838" cy="1181170"/>
          </a:xfrm>
          <a:prstGeom prst="bentConnector3">
            <a:avLst>
              <a:gd name="adj1" fmla="val 50000"/>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4DE3FDB-5A82-4A6A-9517-DC9B8DAFA9DF}"/>
              </a:ext>
            </a:extLst>
          </p:cNvPr>
          <p:cNvSpPr txBox="1"/>
          <p:nvPr/>
        </p:nvSpPr>
        <p:spPr>
          <a:xfrm>
            <a:off x="248159" y="2615598"/>
            <a:ext cx="1988045" cy="1954800"/>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pPr marL="228600" indent="-228600">
              <a:buFont typeface="+mj-lt"/>
              <a:buAutoNum type="arabicPeriod" startAt="4"/>
            </a:pPr>
            <a:r>
              <a:rPr lang="en-US" sz="1100" dirty="0">
                <a:solidFill>
                  <a:srgbClr val="7030A0"/>
                </a:solidFill>
              </a:rPr>
              <a:t>Register read (conf data)</a:t>
            </a:r>
          </a:p>
          <a:p>
            <a:pPr marL="228600" indent="-228600">
              <a:buFont typeface="+mj-lt"/>
              <a:buAutoNum type="arabicPeriod" startAt="4"/>
            </a:pPr>
            <a:r>
              <a:rPr lang="en-GB" sz="1100" dirty="0">
                <a:solidFill>
                  <a:srgbClr val="7030A0"/>
                </a:solidFill>
              </a:rPr>
              <a:t>COMPARE</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endParaRPr lang="en-GB" sz="1100" dirty="0">
              <a:solidFill>
                <a:srgbClr val="0070C0"/>
              </a:solidFill>
            </a:endParaRPr>
          </a:p>
        </p:txBody>
      </p:sp>
    </p:spTree>
    <p:extLst>
      <p:ext uri="{BB962C8B-B14F-4D97-AF65-F5344CB8AC3E}">
        <p14:creationId xmlns:p14="http://schemas.microsoft.com/office/powerpoint/2010/main" val="409224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15</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7357591" y="4277185"/>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2CBB08-DB78-463A-B3EE-A485FD41222A}"/>
              </a:ext>
            </a:extLst>
          </p:cNvPr>
          <p:cNvSpPr txBox="1"/>
          <p:nvPr/>
        </p:nvSpPr>
        <p:spPr>
          <a:xfrm>
            <a:off x="248159" y="2615598"/>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rgbClr val="FFFF00"/>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sp>
        <p:nvSpPr>
          <p:cNvPr id="82" name="Arrow: Right 81">
            <a:extLst>
              <a:ext uri="{FF2B5EF4-FFF2-40B4-BE49-F238E27FC236}">
                <a16:creationId xmlns:a16="http://schemas.microsoft.com/office/drawing/2014/main" id="{265B449F-6323-4BFE-8836-F98AB16CD4D2}"/>
              </a:ext>
            </a:extLst>
          </p:cNvPr>
          <p:cNvSpPr/>
          <p:nvPr/>
        </p:nvSpPr>
        <p:spPr>
          <a:xfrm rot="10800000">
            <a:off x="4811954" y="1486455"/>
            <a:ext cx="390172" cy="5782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69806A7-797D-4AF7-8670-A2183CFB3B4D}"/>
              </a:ext>
            </a:extLst>
          </p:cNvPr>
          <p:cNvSpPr txBox="1"/>
          <p:nvPr/>
        </p:nvSpPr>
        <p:spPr>
          <a:xfrm>
            <a:off x="2612935" y="4383809"/>
            <a:ext cx="4144083" cy="307777"/>
          </a:xfrm>
          <a:prstGeom prst="rect">
            <a:avLst/>
          </a:prstGeom>
          <a:noFill/>
        </p:spPr>
        <p:txBody>
          <a:bodyPr wrap="none" rtlCol="0">
            <a:spAutoFit/>
          </a:bodyPr>
          <a:lstStyle/>
          <a:p>
            <a:r>
              <a:rPr lang="en-GB" sz="1400" dirty="0">
                <a:solidFill>
                  <a:srgbClr val="7030A0"/>
                </a:solidFill>
              </a:rPr>
              <a:t>Every write operation is completed by a readback </a:t>
            </a:r>
          </a:p>
        </p:txBody>
      </p:sp>
      <p:sp>
        <p:nvSpPr>
          <p:cNvPr id="12" name="TextBox 11">
            <a:extLst>
              <a:ext uri="{FF2B5EF4-FFF2-40B4-BE49-F238E27FC236}">
                <a16:creationId xmlns:a16="http://schemas.microsoft.com/office/drawing/2014/main" id="{6929ABA3-80FE-4C0C-A5D2-E9B693A3311D}"/>
              </a:ext>
            </a:extLst>
          </p:cNvPr>
          <p:cNvSpPr txBox="1"/>
          <p:nvPr/>
        </p:nvSpPr>
        <p:spPr>
          <a:xfrm>
            <a:off x="4297510" y="2677830"/>
            <a:ext cx="1334533" cy="369332"/>
          </a:xfrm>
          <a:prstGeom prst="rect">
            <a:avLst/>
          </a:prstGeom>
          <a:noFill/>
        </p:spPr>
        <p:txBody>
          <a:bodyPr wrap="none" rtlCol="0">
            <a:spAutoFit/>
          </a:bodyPr>
          <a:lstStyle/>
          <a:p>
            <a:r>
              <a:rPr lang="en-GB" dirty="0">
                <a:solidFill>
                  <a:srgbClr val="7030A0"/>
                </a:solidFill>
              </a:rPr>
              <a:t>COMPARE</a:t>
            </a:r>
          </a:p>
        </p:txBody>
      </p:sp>
      <p:cxnSp>
        <p:nvCxnSpPr>
          <p:cNvPr id="80" name="Connector: Elbow 79">
            <a:extLst>
              <a:ext uri="{FF2B5EF4-FFF2-40B4-BE49-F238E27FC236}">
                <a16:creationId xmlns:a16="http://schemas.microsoft.com/office/drawing/2014/main" id="{BE4D9C79-F870-49C4-8B06-5B811B9BDA52}"/>
              </a:ext>
            </a:extLst>
          </p:cNvPr>
          <p:cNvCxnSpPr>
            <a:cxnSpLocks/>
            <a:stCxn id="124" idx="2"/>
          </p:cNvCxnSpPr>
          <p:nvPr/>
        </p:nvCxnSpPr>
        <p:spPr>
          <a:xfrm rot="16200000" flipH="1">
            <a:off x="5642731" y="2979144"/>
            <a:ext cx="283093" cy="124023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C096786-8210-4971-8522-A5E1FB008293}"/>
              </a:ext>
            </a:extLst>
          </p:cNvPr>
          <p:cNvSpPr txBox="1"/>
          <p:nvPr/>
        </p:nvSpPr>
        <p:spPr>
          <a:xfrm>
            <a:off x="5420687" y="3737956"/>
            <a:ext cx="1260910" cy="369332"/>
          </a:xfrm>
          <a:prstGeom prst="rect">
            <a:avLst/>
          </a:prstGeom>
          <a:noFill/>
        </p:spPr>
        <p:txBody>
          <a:bodyPr wrap="square" rtlCol="0">
            <a:spAutoFit/>
          </a:bodyPr>
          <a:lstStyle/>
          <a:p>
            <a:r>
              <a:rPr lang="en-GB" dirty="0">
                <a:solidFill>
                  <a:srgbClr val="009682"/>
                </a:solidFill>
              </a:rPr>
              <a:t>True</a:t>
            </a:r>
          </a:p>
        </p:txBody>
      </p:sp>
      <p:sp>
        <p:nvSpPr>
          <p:cNvPr id="7" name="TextBox 6">
            <a:extLst>
              <a:ext uri="{FF2B5EF4-FFF2-40B4-BE49-F238E27FC236}">
                <a16:creationId xmlns:a16="http://schemas.microsoft.com/office/drawing/2014/main" id="{7FACCB2A-576F-49B8-982F-69DDE5FF68E8}"/>
              </a:ext>
            </a:extLst>
          </p:cNvPr>
          <p:cNvSpPr txBox="1"/>
          <p:nvPr/>
        </p:nvSpPr>
        <p:spPr>
          <a:xfrm>
            <a:off x="7693110" y="3141384"/>
            <a:ext cx="1460656" cy="584775"/>
          </a:xfrm>
          <a:prstGeom prst="rect">
            <a:avLst/>
          </a:prstGeom>
          <a:noFill/>
        </p:spPr>
        <p:txBody>
          <a:bodyPr wrap="none" rtlCol="0">
            <a:spAutoFit/>
          </a:bodyPr>
          <a:lstStyle/>
          <a:p>
            <a:pPr algn="ctr"/>
            <a:r>
              <a:rPr lang="en-GB" sz="1600" dirty="0">
                <a:solidFill>
                  <a:srgbClr val="009682"/>
                </a:solidFill>
              </a:rPr>
              <a:t>Configuration </a:t>
            </a:r>
          </a:p>
          <a:p>
            <a:pPr algn="ctr"/>
            <a:r>
              <a:rPr lang="en-GB" sz="1600" dirty="0">
                <a:solidFill>
                  <a:srgbClr val="009682"/>
                </a:solidFill>
              </a:rPr>
              <a:t>OK</a:t>
            </a:r>
          </a:p>
        </p:txBody>
      </p:sp>
    </p:spTree>
    <p:extLst>
      <p:ext uri="{BB962C8B-B14F-4D97-AF65-F5344CB8AC3E}">
        <p14:creationId xmlns:p14="http://schemas.microsoft.com/office/powerpoint/2010/main" val="30331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16</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482498" y="1091660"/>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7357591" y="4277185"/>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2CBB08-DB78-463A-B3EE-A485FD41222A}"/>
              </a:ext>
            </a:extLst>
          </p:cNvPr>
          <p:cNvSpPr txBox="1"/>
          <p:nvPr/>
        </p:nvSpPr>
        <p:spPr>
          <a:xfrm>
            <a:off x="248159" y="2615598"/>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rgbClr val="FFFF00"/>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rgbClr val="FFFF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rgbClr val="FFFF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sp>
        <p:nvSpPr>
          <p:cNvPr id="11" name="TextBox 10">
            <a:extLst>
              <a:ext uri="{FF2B5EF4-FFF2-40B4-BE49-F238E27FC236}">
                <a16:creationId xmlns:a16="http://schemas.microsoft.com/office/drawing/2014/main" id="{569806A7-797D-4AF7-8670-A2183CFB3B4D}"/>
              </a:ext>
            </a:extLst>
          </p:cNvPr>
          <p:cNvSpPr txBox="1"/>
          <p:nvPr/>
        </p:nvSpPr>
        <p:spPr>
          <a:xfrm>
            <a:off x="2612935" y="4383809"/>
            <a:ext cx="4144083" cy="307777"/>
          </a:xfrm>
          <a:prstGeom prst="rect">
            <a:avLst/>
          </a:prstGeom>
          <a:noFill/>
        </p:spPr>
        <p:txBody>
          <a:bodyPr wrap="none" rtlCol="0">
            <a:spAutoFit/>
          </a:bodyPr>
          <a:lstStyle/>
          <a:p>
            <a:r>
              <a:rPr lang="en-GB" sz="1400" dirty="0">
                <a:solidFill>
                  <a:srgbClr val="7030A0"/>
                </a:solidFill>
              </a:rPr>
              <a:t>Every write operation is completed by a readback </a:t>
            </a:r>
          </a:p>
        </p:txBody>
      </p:sp>
      <p:sp>
        <p:nvSpPr>
          <p:cNvPr id="12" name="TextBox 11">
            <a:extLst>
              <a:ext uri="{FF2B5EF4-FFF2-40B4-BE49-F238E27FC236}">
                <a16:creationId xmlns:a16="http://schemas.microsoft.com/office/drawing/2014/main" id="{6929ABA3-80FE-4C0C-A5D2-E9B693A3311D}"/>
              </a:ext>
            </a:extLst>
          </p:cNvPr>
          <p:cNvSpPr txBox="1"/>
          <p:nvPr/>
        </p:nvSpPr>
        <p:spPr>
          <a:xfrm>
            <a:off x="4297510" y="2677830"/>
            <a:ext cx="1133644" cy="369332"/>
          </a:xfrm>
          <a:prstGeom prst="rect">
            <a:avLst/>
          </a:prstGeom>
          <a:noFill/>
        </p:spPr>
        <p:txBody>
          <a:bodyPr wrap="none" rtlCol="0">
            <a:spAutoFit/>
          </a:bodyPr>
          <a:lstStyle/>
          <a:p>
            <a:r>
              <a:rPr lang="en-GB" dirty="0">
                <a:solidFill>
                  <a:srgbClr val="7030A0"/>
                </a:solidFill>
              </a:rPr>
              <a:t>Compare</a:t>
            </a:r>
          </a:p>
        </p:txBody>
      </p:sp>
      <p:cxnSp>
        <p:nvCxnSpPr>
          <p:cNvPr id="98" name="Connector: Elbow 97">
            <a:extLst>
              <a:ext uri="{FF2B5EF4-FFF2-40B4-BE49-F238E27FC236}">
                <a16:creationId xmlns:a16="http://schemas.microsoft.com/office/drawing/2014/main" id="{92612E5D-7670-4329-BD54-12CA58395647}"/>
              </a:ext>
            </a:extLst>
          </p:cNvPr>
          <p:cNvCxnSpPr>
            <a:cxnSpLocks/>
            <a:stCxn id="12" idx="0"/>
            <a:endCxn id="125" idx="2"/>
          </p:cNvCxnSpPr>
          <p:nvPr/>
        </p:nvCxnSpPr>
        <p:spPr>
          <a:xfrm rot="16200000" flipV="1">
            <a:off x="4013589" y="1827087"/>
            <a:ext cx="550040" cy="1151446"/>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49B44107-0DE2-43C3-AE80-3D4DC4198901}"/>
              </a:ext>
            </a:extLst>
          </p:cNvPr>
          <p:cNvSpPr txBox="1"/>
          <p:nvPr/>
        </p:nvSpPr>
        <p:spPr>
          <a:xfrm>
            <a:off x="3492614" y="2413533"/>
            <a:ext cx="1597123" cy="369332"/>
          </a:xfrm>
          <a:prstGeom prst="rect">
            <a:avLst/>
          </a:prstGeom>
          <a:noFill/>
        </p:spPr>
        <p:txBody>
          <a:bodyPr wrap="square" rtlCol="0">
            <a:spAutoFit/>
          </a:bodyPr>
          <a:lstStyle/>
          <a:p>
            <a:r>
              <a:rPr lang="en-GB" dirty="0">
                <a:solidFill>
                  <a:srgbClr val="FF0000"/>
                </a:solidFill>
              </a:rPr>
              <a:t>False</a:t>
            </a:r>
          </a:p>
        </p:txBody>
      </p:sp>
      <p:cxnSp>
        <p:nvCxnSpPr>
          <p:cNvPr id="84" name="Straight Connector 83">
            <a:extLst>
              <a:ext uri="{FF2B5EF4-FFF2-40B4-BE49-F238E27FC236}">
                <a16:creationId xmlns:a16="http://schemas.microsoft.com/office/drawing/2014/main" id="{C0945391-1BE0-4A93-BD35-84ED312C4695}"/>
              </a:ext>
            </a:extLst>
          </p:cNvPr>
          <p:cNvCxnSpPr>
            <a:cxnSpLocks/>
          </p:cNvCxnSpPr>
          <p:nvPr/>
        </p:nvCxnSpPr>
        <p:spPr>
          <a:xfrm flipV="1">
            <a:off x="1517322" y="1706489"/>
            <a:ext cx="1098633" cy="1"/>
          </a:xfrm>
          <a:prstGeom prst="line">
            <a:avLst/>
          </a:prstGeom>
          <a:ln w="285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1A2FF8B-D5F0-44C4-A63B-154EA0A4CA0A}"/>
              </a:ext>
            </a:extLst>
          </p:cNvPr>
          <p:cNvSpPr txBox="1"/>
          <p:nvPr/>
        </p:nvSpPr>
        <p:spPr>
          <a:xfrm>
            <a:off x="1837683" y="1354464"/>
            <a:ext cx="662361" cy="307777"/>
          </a:xfrm>
          <a:prstGeom prst="rect">
            <a:avLst/>
          </a:prstGeom>
          <a:solidFill>
            <a:schemeClr val="bg1"/>
          </a:solidFill>
        </p:spPr>
        <p:txBody>
          <a:bodyPr wrap="none" rtlCol="0">
            <a:spAutoFit/>
          </a:bodyPr>
          <a:lstStyle/>
          <a:p>
            <a:r>
              <a:rPr lang="en-GB" sz="1400" dirty="0" err="1">
                <a:solidFill>
                  <a:srgbClr val="3668C0"/>
                </a:solidFill>
              </a:rPr>
              <a:t>CfgTx</a:t>
            </a:r>
            <a:endParaRPr lang="en-GB" sz="1400" dirty="0">
              <a:solidFill>
                <a:srgbClr val="3668C0"/>
              </a:solidFill>
            </a:endParaRPr>
          </a:p>
        </p:txBody>
      </p:sp>
      <p:sp>
        <p:nvSpPr>
          <p:cNvPr id="9" name="Freeform: Shape 8">
            <a:extLst>
              <a:ext uri="{FF2B5EF4-FFF2-40B4-BE49-F238E27FC236}">
                <a16:creationId xmlns:a16="http://schemas.microsoft.com/office/drawing/2014/main" id="{C1F5BFD3-E24A-49B6-8D9B-7AA54EB7F941}"/>
              </a:ext>
            </a:extLst>
          </p:cNvPr>
          <p:cNvSpPr/>
          <p:nvPr/>
        </p:nvSpPr>
        <p:spPr>
          <a:xfrm>
            <a:off x="2437057" y="2762790"/>
            <a:ext cx="1396145" cy="771982"/>
          </a:xfrm>
          <a:custGeom>
            <a:avLst/>
            <a:gdLst>
              <a:gd name="connsiteX0" fmla="*/ 44114 w 1160932"/>
              <a:gd name="connsiteY0" fmla="*/ 226828 h 757290"/>
              <a:gd name="connsiteX1" fmla="*/ 79556 w 1160932"/>
              <a:gd name="connsiteY1" fmla="*/ 680484 h 757290"/>
              <a:gd name="connsiteX2" fmla="*/ 774216 w 1160932"/>
              <a:gd name="connsiteY2" fmla="*/ 730103 h 757290"/>
              <a:gd name="connsiteX3" fmla="*/ 1135723 w 1160932"/>
              <a:gd name="connsiteY3" fmla="*/ 396949 h 757290"/>
              <a:gd name="connsiteX4" fmla="*/ 1079016 w 1160932"/>
              <a:gd name="connsiteY4" fmla="*/ 85061 h 757290"/>
              <a:gd name="connsiteX5" fmla="*/ 667891 w 1160932"/>
              <a:gd name="connsiteY5" fmla="*/ 0 h 7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932" h="757290">
                <a:moveTo>
                  <a:pt x="44114" y="226828"/>
                </a:moveTo>
                <a:cubicBezTo>
                  <a:pt x="993" y="411716"/>
                  <a:pt x="-42128" y="596605"/>
                  <a:pt x="79556" y="680484"/>
                </a:cubicBezTo>
                <a:cubicBezTo>
                  <a:pt x="201240" y="764363"/>
                  <a:pt x="598188" y="777359"/>
                  <a:pt x="774216" y="730103"/>
                </a:cubicBezTo>
                <a:cubicBezTo>
                  <a:pt x="950244" y="682847"/>
                  <a:pt x="1084923" y="504456"/>
                  <a:pt x="1135723" y="396949"/>
                </a:cubicBezTo>
                <a:cubicBezTo>
                  <a:pt x="1186523" y="289442"/>
                  <a:pt x="1156988" y="151219"/>
                  <a:pt x="1079016" y="85061"/>
                </a:cubicBezTo>
                <a:cubicBezTo>
                  <a:pt x="1001044" y="18903"/>
                  <a:pt x="834467" y="9451"/>
                  <a:pt x="667891"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04BD88C-59C3-4D5E-9705-9E4DDF48ACEE}"/>
              </a:ext>
            </a:extLst>
          </p:cNvPr>
          <p:cNvSpPr txBox="1"/>
          <p:nvPr/>
        </p:nvSpPr>
        <p:spPr>
          <a:xfrm>
            <a:off x="2444601" y="2876500"/>
            <a:ext cx="1455848" cy="461665"/>
          </a:xfrm>
          <a:prstGeom prst="rect">
            <a:avLst/>
          </a:prstGeom>
          <a:noFill/>
        </p:spPr>
        <p:txBody>
          <a:bodyPr wrap="none" rtlCol="0">
            <a:spAutoFit/>
          </a:bodyPr>
          <a:lstStyle/>
          <a:p>
            <a:pPr algn="ctr"/>
            <a:r>
              <a:rPr lang="en-GB" sz="1200" dirty="0"/>
              <a:t>number of rewrites</a:t>
            </a:r>
          </a:p>
          <a:p>
            <a:pPr algn="ctr"/>
            <a:r>
              <a:rPr lang="en-GB" sz="1200" dirty="0"/>
              <a:t>up to for 6 times </a:t>
            </a:r>
          </a:p>
        </p:txBody>
      </p:sp>
      <p:cxnSp>
        <p:nvCxnSpPr>
          <p:cNvPr id="95" name="Connector: Elbow 94">
            <a:extLst>
              <a:ext uri="{FF2B5EF4-FFF2-40B4-BE49-F238E27FC236}">
                <a16:creationId xmlns:a16="http://schemas.microsoft.com/office/drawing/2014/main" id="{F7127169-1A48-4132-9DCF-C961DA123021}"/>
              </a:ext>
            </a:extLst>
          </p:cNvPr>
          <p:cNvCxnSpPr>
            <a:cxnSpLocks/>
          </p:cNvCxnSpPr>
          <p:nvPr/>
        </p:nvCxnSpPr>
        <p:spPr>
          <a:xfrm>
            <a:off x="1549842" y="1813444"/>
            <a:ext cx="1203072" cy="2339967"/>
          </a:xfrm>
          <a:prstGeom prst="bentConnector3">
            <a:avLst>
              <a:gd name="adj1" fmla="val 50000"/>
            </a:avLst>
          </a:prstGeom>
          <a:ln w="25400">
            <a:solidFill>
              <a:srgbClr val="7030A0"/>
            </a:solidFill>
            <a:headEnd type="none" w="sm" len="sm"/>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6F66B93-F7EC-4527-9D99-E5C4B70741D4}"/>
              </a:ext>
            </a:extLst>
          </p:cNvPr>
          <p:cNvSpPr txBox="1"/>
          <p:nvPr/>
        </p:nvSpPr>
        <p:spPr>
          <a:xfrm>
            <a:off x="2166976" y="2184068"/>
            <a:ext cx="683200" cy="307777"/>
          </a:xfrm>
          <a:prstGeom prst="rect">
            <a:avLst/>
          </a:prstGeom>
          <a:solidFill>
            <a:schemeClr val="bg1"/>
          </a:solidFill>
        </p:spPr>
        <p:txBody>
          <a:bodyPr wrap="square" rtlCol="0">
            <a:spAutoFit/>
          </a:bodyPr>
          <a:lstStyle/>
          <a:p>
            <a:r>
              <a:rPr lang="en-GB" sz="1400" dirty="0" err="1">
                <a:solidFill>
                  <a:srgbClr val="7030A0"/>
                </a:solidFill>
              </a:rPr>
              <a:t>CfgRx</a:t>
            </a:r>
            <a:endParaRPr lang="en-GB" sz="1400" dirty="0">
              <a:solidFill>
                <a:srgbClr val="7030A0"/>
              </a:solidFill>
            </a:endParaRPr>
          </a:p>
        </p:txBody>
      </p:sp>
      <p:cxnSp>
        <p:nvCxnSpPr>
          <p:cNvPr id="102" name="Connector: Elbow 101">
            <a:extLst>
              <a:ext uri="{FF2B5EF4-FFF2-40B4-BE49-F238E27FC236}">
                <a16:creationId xmlns:a16="http://schemas.microsoft.com/office/drawing/2014/main" id="{F87E490F-B1BD-4191-B454-4B52872C4A96}"/>
              </a:ext>
            </a:extLst>
          </p:cNvPr>
          <p:cNvCxnSpPr>
            <a:cxnSpLocks/>
            <a:stCxn id="124" idx="2"/>
          </p:cNvCxnSpPr>
          <p:nvPr/>
        </p:nvCxnSpPr>
        <p:spPr>
          <a:xfrm rot="16200000" flipH="1">
            <a:off x="5651629" y="2970246"/>
            <a:ext cx="222131" cy="1197070"/>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9A4EFCB0-AB38-45F7-87A9-B69A2C52C62F}"/>
              </a:ext>
            </a:extLst>
          </p:cNvPr>
          <p:cNvSpPr txBox="1"/>
          <p:nvPr/>
        </p:nvSpPr>
        <p:spPr>
          <a:xfrm>
            <a:off x="7469769" y="2761672"/>
            <a:ext cx="1597123" cy="646331"/>
          </a:xfrm>
          <a:prstGeom prst="rect">
            <a:avLst/>
          </a:prstGeom>
          <a:noFill/>
        </p:spPr>
        <p:txBody>
          <a:bodyPr wrap="square" rtlCol="0">
            <a:spAutoFit/>
          </a:bodyPr>
          <a:lstStyle/>
          <a:p>
            <a:r>
              <a:rPr lang="en-GB" dirty="0">
                <a:solidFill>
                  <a:srgbClr val="FF0000"/>
                </a:solidFill>
              </a:rPr>
              <a:t>Errors in programming</a:t>
            </a:r>
          </a:p>
        </p:txBody>
      </p:sp>
      <p:cxnSp>
        <p:nvCxnSpPr>
          <p:cNvPr id="104" name="Connector: Elbow 103">
            <a:extLst>
              <a:ext uri="{FF2B5EF4-FFF2-40B4-BE49-F238E27FC236}">
                <a16:creationId xmlns:a16="http://schemas.microsoft.com/office/drawing/2014/main" id="{99EC2326-777C-48D9-98C2-DAA27880B8C7}"/>
              </a:ext>
            </a:extLst>
          </p:cNvPr>
          <p:cNvCxnSpPr>
            <a:cxnSpLocks/>
            <a:stCxn id="126" idx="0"/>
            <a:endCxn id="12" idx="2"/>
          </p:cNvCxnSpPr>
          <p:nvPr/>
        </p:nvCxnSpPr>
        <p:spPr>
          <a:xfrm rot="5400000" flipH="1" flipV="1">
            <a:off x="4005550" y="2825219"/>
            <a:ext cx="636838" cy="1080725"/>
          </a:xfrm>
          <a:prstGeom prst="bentConnector3">
            <a:avLst>
              <a:gd name="adj1" fmla="val 50000"/>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80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ADD4CE-BF8C-4D10-B5DF-B33F33514C21}"/>
              </a:ext>
            </a:extLst>
          </p:cNvPr>
          <p:cNvSpPr>
            <a:spLocks noGrp="1"/>
          </p:cNvSpPr>
          <p:nvPr>
            <p:ph type="sldNum" sz="quarter" idx="12"/>
          </p:nvPr>
        </p:nvSpPr>
        <p:spPr/>
        <p:txBody>
          <a:bodyPr/>
          <a:lstStyle/>
          <a:p>
            <a:fld id="{61696EC4-B4CF-4701-AD06-A8439D6D8E12}" type="slidenum">
              <a:rPr lang="en-US" noProof="0" smtClean="0"/>
              <a:t>17</a:t>
            </a:fld>
            <a:endParaRPr lang="en-US" noProof="0" dirty="0"/>
          </a:p>
        </p:txBody>
      </p:sp>
      <p:sp>
        <p:nvSpPr>
          <p:cNvPr id="4" name="Titel 1">
            <a:extLst>
              <a:ext uri="{FF2B5EF4-FFF2-40B4-BE49-F238E27FC236}">
                <a16:creationId xmlns:a16="http://schemas.microsoft.com/office/drawing/2014/main" id="{41BC624D-ACB4-4B68-8DD8-2DF88DDCA4FB}"/>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on FPGA and integration test</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5" name="Textplatzhalter 2">
            <a:extLst>
              <a:ext uri="{FF2B5EF4-FFF2-40B4-BE49-F238E27FC236}">
                <a16:creationId xmlns:a16="http://schemas.microsoft.com/office/drawing/2014/main" id="{BE86763A-D8CA-48F9-96A5-8588DEBEA4A5}"/>
              </a:ext>
            </a:extLst>
          </p:cNvPr>
          <p:cNvSpPr txBox="1">
            <a:spLocks/>
          </p:cNvSpPr>
          <p:nvPr/>
        </p:nvSpPr>
        <p:spPr>
          <a:xfrm>
            <a:off x="358775" y="691199"/>
            <a:ext cx="7665262"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US" altLang="zh-CN" dirty="0">
                <a:solidFill>
                  <a:srgbClr val="009682"/>
                </a:solidFill>
              </a:rPr>
              <a:t>FPGA integration of the MDC with the KIT-DAQ infrastructure</a:t>
            </a:r>
          </a:p>
        </p:txBody>
      </p:sp>
      <p:pic>
        <p:nvPicPr>
          <p:cNvPr id="7" name="Picture 6">
            <a:extLst>
              <a:ext uri="{FF2B5EF4-FFF2-40B4-BE49-F238E27FC236}">
                <a16:creationId xmlns:a16="http://schemas.microsoft.com/office/drawing/2014/main" id="{320E4B5A-C5BD-4B0D-AE35-EB45A3CEE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84" y="1241405"/>
            <a:ext cx="4015317" cy="3011488"/>
          </a:xfrm>
          <a:prstGeom prst="rect">
            <a:avLst/>
          </a:prstGeom>
          <a:ln>
            <a:noFill/>
          </a:ln>
          <a:effectLst>
            <a:softEdge rad="112500"/>
          </a:effectLst>
        </p:spPr>
      </p:pic>
      <p:sp>
        <p:nvSpPr>
          <p:cNvPr id="8" name="TextBox 7">
            <a:extLst>
              <a:ext uri="{FF2B5EF4-FFF2-40B4-BE49-F238E27FC236}">
                <a16:creationId xmlns:a16="http://schemas.microsoft.com/office/drawing/2014/main" id="{FA31C2A6-67F6-499B-90DC-DE0094FD2C74}"/>
              </a:ext>
            </a:extLst>
          </p:cNvPr>
          <p:cNvSpPr txBox="1"/>
          <p:nvPr/>
        </p:nvSpPr>
        <p:spPr>
          <a:xfrm flipH="1">
            <a:off x="207919" y="4238090"/>
            <a:ext cx="2185214" cy="369332"/>
          </a:xfrm>
          <a:prstGeom prst="rect">
            <a:avLst/>
          </a:prstGeom>
          <a:noFill/>
        </p:spPr>
        <p:txBody>
          <a:bodyPr wrap="none" rtlCol="0">
            <a:spAutoFit/>
          </a:bodyPr>
          <a:lstStyle>
            <a:defPPr>
              <a:defRPr lang="en-US"/>
            </a:defPPr>
            <a:lvl1pPr>
              <a:defRPr>
                <a:solidFill>
                  <a:srgbClr val="0070C0"/>
                </a:solidFill>
              </a:defRPr>
            </a:lvl1pPr>
          </a:lstStyle>
          <a:p>
            <a:r>
              <a:rPr lang="en-GB" dirty="0" err="1"/>
              <a:t>HighFlex</a:t>
            </a:r>
            <a:r>
              <a:rPr lang="en-GB" dirty="0"/>
              <a:t> PCIe card</a:t>
            </a:r>
          </a:p>
        </p:txBody>
      </p:sp>
      <p:sp>
        <p:nvSpPr>
          <p:cNvPr id="9" name="TextBox 8">
            <a:extLst>
              <a:ext uri="{FF2B5EF4-FFF2-40B4-BE49-F238E27FC236}">
                <a16:creationId xmlns:a16="http://schemas.microsoft.com/office/drawing/2014/main" id="{7B0806D7-7BFD-40FB-878B-C21D3C46454E}"/>
              </a:ext>
            </a:extLst>
          </p:cNvPr>
          <p:cNvSpPr txBox="1"/>
          <p:nvPr/>
        </p:nvSpPr>
        <p:spPr>
          <a:xfrm flipH="1">
            <a:off x="379184" y="1370974"/>
            <a:ext cx="1842685" cy="646331"/>
          </a:xfrm>
          <a:prstGeom prst="rect">
            <a:avLst/>
          </a:prstGeom>
          <a:solidFill>
            <a:schemeClr val="bg1">
              <a:alpha val="80000"/>
            </a:schemeClr>
          </a:solidFill>
          <a:effectLst>
            <a:softEdge rad="31750"/>
          </a:effectLst>
        </p:spPr>
        <p:txBody>
          <a:bodyPr wrap="square" rtlCol="0">
            <a:spAutoFit/>
          </a:bodyPr>
          <a:lstStyle>
            <a:defPPr>
              <a:defRPr lang="en-US"/>
            </a:defPPr>
            <a:lvl1pPr>
              <a:defRPr>
                <a:solidFill>
                  <a:srgbClr val="0070C0"/>
                </a:solidFill>
              </a:defRPr>
            </a:lvl1pPr>
          </a:lstStyle>
          <a:p>
            <a:pPr algn="ctr"/>
            <a:r>
              <a:rPr lang="en-GB" dirty="0" err="1"/>
              <a:t>ToAST</a:t>
            </a:r>
            <a:r>
              <a:rPr lang="en-GB" dirty="0"/>
              <a:t> </a:t>
            </a:r>
            <a:r>
              <a:rPr lang="en-GB" dirty="0" err="1"/>
              <a:t>testBoard</a:t>
            </a:r>
            <a:r>
              <a:rPr lang="en-GB" dirty="0"/>
              <a:t> (To)</a:t>
            </a:r>
          </a:p>
        </p:txBody>
      </p:sp>
      <p:sp>
        <p:nvSpPr>
          <p:cNvPr id="10" name="TextBox 9">
            <a:extLst>
              <a:ext uri="{FF2B5EF4-FFF2-40B4-BE49-F238E27FC236}">
                <a16:creationId xmlns:a16="http://schemas.microsoft.com/office/drawing/2014/main" id="{9EEF9B05-CDAE-4CF0-B3A3-9F73133AA19A}"/>
              </a:ext>
            </a:extLst>
          </p:cNvPr>
          <p:cNvSpPr txBox="1"/>
          <p:nvPr/>
        </p:nvSpPr>
        <p:spPr>
          <a:xfrm flipH="1">
            <a:off x="2057951" y="2890418"/>
            <a:ext cx="1365732" cy="369332"/>
          </a:xfrm>
          <a:prstGeom prst="rect">
            <a:avLst/>
          </a:prstGeom>
          <a:solidFill>
            <a:schemeClr val="bg1">
              <a:alpha val="80000"/>
            </a:schemeClr>
          </a:solidFill>
          <a:effectLst>
            <a:softEdge rad="31750"/>
          </a:effectLst>
        </p:spPr>
        <p:txBody>
          <a:bodyPr wrap="square" rtlCol="0">
            <a:spAutoFit/>
          </a:bodyPr>
          <a:lstStyle>
            <a:defPPr>
              <a:defRPr lang="en-US"/>
            </a:defPPr>
            <a:lvl1pPr>
              <a:defRPr>
                <a:solidFill>
                  <a:srgbClr val="0070C0"/>
                </a:solidFill>
              </a:defRPr>
            </a:lvl1pPr>
          </a:lstStyle>
          <a:p>
            <a:pPr algn="ctr"/>
            <a:r>
              <a:rPr lang="en-GB" dirty="0"/>
              <a:t>Mini-PC</a:t>
            </a:r>
          </a:p>
        </p:txBody>
      </p:sp>
      <p:sp>
        <p:nvSpPr>
          <p:cNvPr id="11" name="TextBox 10">
            <a:extLst>
              <a:ext uri="{FF2B5EF4-FFF2-40B4-BE49-F238E27FC236}">
                <a16:creationId xmlns:a16="http://schemas.microsoft.com/office/drawing/2014/main" id="{6A9334AF-FB6A-420D-96E1-904E0BB07E27}"/>
              </a:ext>
            </a:extLst>
          </p:cNvPr>
          <p:cNvSpPr txBox="1"/>
          <p:nvPr/>
        </p:nvSpPr>
        <p:spPr>
          <a:xfrm flipH="1">
            <a:off x="3423683" y="1270204"/>
            <a:ext cx="1893494" cy="646331"/>
          </a:xfrm>
          <a:prstGeom prst="rect">
            <a:avLst/>
          </a:prstGeom>
          <a:solidFill>
            <a:schemeClr val="bg1">
              <a:alpha val="80000"/>
            </a:schemeClr>
          </a:solidFill>
          <a:effectLst>
            <a:softEdge rad="31750"/>
          </a:effectLst>
        </p:spPr>
        <p:txBody>
          <a:bodyPr wrap="square" rtlCol="0">
            <a:spAutoFit/>
          </a:bodyPr>
          <a:lstStyle>
            <a:defPPr>
              <a:defRPr lang="en-US"/>
            </a:defPPr>
            <a:lvl1pPr algn="ctr">
              <a:defRPr>
                <a:solidFill>
                  <a:srgbClr val="0070C0"/>
                </a:solidFill>
              </a:defRPr>
            </a:lvl1pPr>
          </a:lstStyle>
          <a:p>
            <a:r>
              <a:rPr lang="en-GB" dirty="0"/>
              <a:t>System reply to Linux </a:t>
            </a:r>
            <a:r>
              <a:rPr lang="en-GB" dirty="0" err="1"/>
              <a:t>cmd</a:t>
            </a:r>
            <a:endParaRPr lang="en-GB" dirty="0"/>
          </a:p>
        </p:txBody>
      </p:sp>
      <p:pic>
        <p:nvPicPr>
          <p:cNvPr id="13" name="Picture 12">
            <a:extLst>
              <a:ext uri="{FF2B5EF4-FFF2-40B4-BE49-F238E27FC236}">
                <a16:creationId xmlns:a16="http://schemas.microsoft.com/office/drawing/2014/main" id="{6FEC30C8-3797-4617-8267-38CCFC371FA7}"/>
              </a:ext>
            </a:extLst>
          </p:cNvPr>
          <p:cNvPicPr>
            <a:picLocks noChangeAspect="1"/>
          </p:cNvPicPr>
          <p:nvPr/>
        </p:nvPicPr>
        <p:blipFill rotWithShape="1">
          <a:blip r:embed="rId3">
            <a:extLst>
              <a:ext uri="{28A0092B-C50C-407E-A947-70E740481C1C}">
                <a14:useLocalDpi xmlns:a14="http://schemas.microsoft.com/office/drawing/2010/main" val="0"/>
              </a:ext>
            </a:extLst>
          </a:blip>
          <a:srcRect l="1849" t="11497" r="11149"/>
          <a:stretch/>
        </p:blipFill>
        <p:spPr>
          <a:xfrm>
            <a:off x="5676068" y="2796546"/>
            <a:ext cx="2610240" cy="1991465"/>
          </a:xfrm>
          <a:prstGeom prst="rect">
            <a:avLst/>
          </a:prstGeom>
          <a:ln>
            <a:noFill/>
          </a:ln>
          <a:effectLst>
            <a:softEdge rad="112500"/>
          </a:effectLst>
        </p:spPr>
      </p:pic>
      <p:cxnSp>
        <p:nvCxnSpPr>
          <p:cNvPr id="15" name="Straight Arrow Connector 14">
            <a:extLst>
              <a:ext uri="{FF2B5EF4-FFF2-40B4-BE49-F238E27FC236}">
                <a16:creationId xmlns:a16="http://schemas.microsoft.com/office/drawing/2014/main" id="{16D85C59-6AE2-43D7-A665-BE2113118A64}"/>
              </a:ext>
            </a:extLst>
          </p:cNvPr>
          <p:cNvCxnSpPr>
            <a:cxnSpLocks/>
          </p:cNvCxnSpPr>
          <p:nvPr/>
        </p:nvCxnSpPr>
        <p:spPr>
          <a:xfrm>
            <a:off x="1864242" y="3657600"/>
            <a:ext cx="3607981" cy="43908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E970D0D-8461-40ED-A25A-19F95E5168B7}"/>
              </a:ext>
            </a:extLst>
          </p:cNvPr>
          <p:cNvPicPr>
            <a:picLocks noChangeAspect="1"/>
          </p:cNvPicPr>
          <p:nvPr/>
        </p:nvPicPr>
        <p:blipFill rotWithShape="1">
          <a:blip r:embed="rId4">
            <a:extLst>
              <a:ext uri="{28A0092B-C50C-407E-A947-70E740481C1C}">
                <a14:useLocalDpi xmlns:a14="http://schemas.microsoft.com/office/drawing/2010/main" val="0"/>
              </a:ext>
            </a:extLst>
          </a:blip>
          <a:srcRect l="12492" t="11497" r="17968" b="34958"/>
          <a:stretch/>
        </p:blipFill>
        <p:spPr>
          <a:xfrm>
            <a:off x="5776049" y="1150766"/>
            <a:ext cx="2652025" cy="1531537"/>
          </a:xfrm>
          <a:prstGeom prst="rect">
            <a:avLst/>
          </a:prstGeom>
          <a:ln>
            <a:noFill/>
          </a:ln>
          <a:effectLst>
            <a:softEdge rad="112500"/>
          </a:effectLst>
        </p:spPr>
      </p:pic>
      <p:cxnSp>
        <p:nvCxnSpPr>
          <p:cNvPr id="19" name="Straight Arrow Connector 18">
            <a:extLst>
              <a:ext uri="{FF2B5EF4-FFF2-40B4-BE49-F238E27FC236}">
                <a16:creationId xmlns:a16="http://schemas.microsoft.com/office/drawing/2014/main" id="{AA105F25-EE7B-424E-99A5-EA37223C3881}"/>
              </a:ext>
            </a:extLst>
          </p:cNvPr>
          <p:cNvCxnSpPr>
            <a:cxnSpLocks/>
          </p:cNvCxnSpPr>
          <p:nvPr/>
        </p:nvCxnSpPr>
        <p:spPr>
          <a:xfrm flipV="1">
            <a:off x="1453116" y="2146874"/>
            <a:ext cx="4222952" cy="26828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3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3DB48-3049-483D-ADC3-A25C5E26417A}"/>
              </a:ext>
            </a:extLst>
          </p:cNvPr>
          <p:cNvSpPr>
            <a:spLocks noGrp="1"/>
          </p:cNvSpPr>
          <p:nvPr>
            <p:ph idx="1"/>
          </p:nvPr>
        </p:nvSpPr>
        <p:spPr>
          <a:xfrm>
            <a:off x="3232298" y="1003703"/>
            <a:ext cx="5511652" cy="3745121"/>
          </a:xfrm>
        </p:spPr>
        <p:txBody>
          <a:bodyPr>
            <a:noAutofit/>
          </a:bodyPr>
          <a:lstStyle/>
          <a:p>
            <a:pPr>
              <a:lnSpc>
                <a:spcPts val="2000"/>
              </a:lnSpc>
              <a:spcBef>
                <a:spcPts val="600"/>
              </a:spcBef>
              <a:spcAft>
                <a:spcPts val="600"/>
              </a:spcAft>
            </a:pPr>
            <a:r>
              <a:rPr lang="en-GB" sz="1600" dirty="0"/>
              <a:t>Setup for “lab tests” and “beam tests”</a:t>
            </a:r>
          </a:p>
          <a:p>
            <a:pPr>
              <a:lnSpc>
                <a:spcPts val="2000"/>
              </a:lnSpc>
              <a:spcBef>
                <a:spcPts val="600"/>
              </a:spcBef>
              <a:spcAft>
                <a:spcPts val="600"/>
              </a:spcAft>
            </a:pPr>
            <a:r>
              <a:rPr lang="en-GB" sz="1600" dirty="0"/>
              <a:t>Several options are available:</a:t>
            </a:r>
          </a:p>
          <a:p>
            <a:pPr lvl="1">
              <a:lnSpc>
                <a:spcPts val="2000"/>
              </a:lnSpc>
              <a:spcBef>
                <a:spcPts val="600"/>
              </a:spcBef>
              <a:spcAft>
                <a:spcPts val="600"/>
              </a:spcAft>
            </a:pPr>
            <a:r>
              <a:rPr lang="en-GB" sz="1400" dirty="0"/>
              <a:t>Detector data (</a:t>
            </a:r>
            <a:r>
              <a:rPr lang="en-GB" sz="1400" dirty="0" err="1"/>
              <a:t>ToASt</a:t>
            </a:r>
            <a:r>
              <a:rPr lang="en-GB" sz="1400" dirty="0"/>
              <a:t>) </a:t>
            </a:r>
            <a:r>
              <a:rPr lang="en-GB" sz="1400" dirty="0">
                <a:sym typeface="Wingdings" panose="05000000000000000000" pitchFamily="2" charset="2"/>
              </a:rPr>
              <a:t> processed by local GPU (GPU-Direct technology) </a:t>
            </a:r>
          </a:p>
          <a:p>
            <a:pPr lvl="1">
              <a:lnSpc>
                <a:spcPts val="2000"/>
              </a:lnSpc>
              <a:spcBef>
                <a:spcPts val="600"/>
              </a:spcBef>
              <a:spcAft>
                <a:spcPts val="600"/>
              </a:spcAft>
            </a:pPr>
            <a:r>
              <a:rPr lang="en-GB" sz="1400" dirty="0">
                <a:sym typeface="Wingdings" panose="05000000000000000000" pitchFamily="2" charset="2"/>
              </a:rPr>
              <a:t>Detector data  send to a remote PC/HPC by GPU-Direct over InfiniBand /ETH</a:t>
            </a:r>
          </a:p>
          <a:p>
            <a:pPr lvl="1">
              <a:lnSpc>
                <a:spcPts val="2000"/>
              </a:lnSpc>
              <a:spcBef>
                <a:spcPts val="600"/>
              </a:spcBef>
              <a:spcAft>
                <a:spcPts val="600"/>
              </a:spcAft>
            </a:pPr>
            <a:r>
              <a:rPr lang="en-GB" sz="1400" dirty="0"/>
              <a:t> Detector data </a:t>
            </a:r>
            <a:r>
              <a:rPr lang="en-GB" sz="1400" dirty="0">
                <a:sym typeface="Wingdings" panose="05000000000000000000" pitchFamily="2" charset="2"/>
              </a:rPr>
              <a:t> locally stored on Disks (SDD)</a:t>
            </a:r>
          </a:p>
          <a:p>
            <a:pPr>
              <a:lnSpc>
                <a:spcPts val="2000"/>
              </a:lnSpc>
              <a:spcBef>
                <a:spcPts val="600"/>
              </a:spcBef>
              <a:spcAft>
                <a:spcPts val="600"/>
              </a:spcAft>
            </a:pPr>
            <a:r>
              <a:rPr lang="en-GB" sz="1600" dirty="0">
                <a:sym typeface="Wingdings" panose="05000000000000000000" pitchFamily="2" charset="2"/>
              </a:rPr>
              <a:t>Detector control</a:t>
            </a:r>
          </a:p>
          <a:p>
            <a:pPr lvl="1">
              <a:lnSpc>
                <a:spcPts val="2000"/>
              </a:lnSpc>
              <a:spcBef>
                <a:spcPts val="600"/>
              </a:spcBef>
              <a:spcAft>
                <a:spcPts val="600"/>
              </a:spcAft>
            </a:pPr>
            <a:r>
              <a:rPr lang="en-GB" sz="1400" dirty="0">
                <a:sym typeface="Wingdings" panose="05000000000000000000" pitchFamily="2" charset="2"/>
              </a:rPr>
              <a:t>Locally by standard PC</a:t>
            </a:r>
          </a:p>
          <a:p>
            <a:pPr lvl="1">
              <a:lnSpc>
                <a:spcPts val="2000"/>
              </a:lnSpc>
              <a:spcBef>
                <a:spcPts val="600"/>
              </a:spcBef>
              <a:spcAft>
                <a:spcPts val="600"/>
              </a:spcAft>
            </a:pPr>
            <a:r>
              <a:rPr lang="en-GB" sz="1400" dirty="0">
                <a:sym typeface="Wingdings" panose="05000000000000000000" pitchFamily="2" charset="2"/>
              </a:rPr>
              <a:t>Remotely by EPICS or ETH commands </a:t>
            </a:r>
          </a:p>
          <a:p>
            <a:pPr lvl="1">
              <a:lnSpc>
                <a:spcPts val="2000"/>
              </a:lnSpc>
              <a:spcBef>
                <a:spcPts val="600"/>
              </a:spcBef>
              <a:spcAft>
                <a:spcPts val="600"/>
              </a:spcAft>
            </a:pPr>
            <a:endParaRPr lang="en-GB" sz="1400" dirty="0"/>
          </a:p>
        </p:txBody>
      </p:sp>
      <p:sp>
        <p:nvSpPr>
          <p:cNvPr id="3" name="Slide Number Placeholder 2">
            <a:extLst>
              <a:ext uri="{FF2B5EF4-FFF2-40B4-BE49-F238E27FC236}">
                <a16:creationId xmlns:a16="http://schemas.microsoft.com/office/drawing/2014/main" id="{F3830341-18E9-42D4-87FF-8062B84DD69D}"/>
              </a:ext>
            </a:extLst>
          </p:cNvPr>
          <p:cNvSpPr>
            <a:spLocks noGrp="1"/>
          </p:cNvSpPr>
          <p:nvPr>
            <p:ph type="sldNum" sz="quarter" idx="12"/>
          </p:nvPr>
        </p:nvSpPr>
        <p:spPr/>
        <p:txBody>
          <a:bodyPr/>
          <a:lstStyle/>
          <a:p>
            <a:fld id="{61696EC4-B4CF-4701-AD06-A8439D6D8E12}" type="slidenum">
              <a:rPr lang="en-US" noProof="0" smtClean="0"/>
              <a:t>18</a:t>
            </a:fld>
            <a:endParaRPr lang="en-US" noProof="0" dirty="0"/>
          </a:p>
        </p:txBody>
      </p:sp>
      <p:sp>
        <p:nvSpPr>
          <p:cNvPr id="4" name="Titel 1">
            <a:extLst>
              <a:ext uri="{FF2B5EF4-FFF2-40B4-BE49-F238E27FC236}">
                <a16:creationId xmlns:a16="http://schemas.microsoft.com/office/drawing/2014/main" id="{BE17601A-A14B-4199-99A1-81651C93237B}"/>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integrated on KIT framework</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5" name="Textplatzhalter 2">
            <a:extLst>
              <a:ext uri="{FF2B5EF4-FFF2-40B4-BE49-F238E27FC236}">
                <a16:creationId xmlns:a16="http://schemas.microsoft.com/office/drawing/2014/main" id="{ABBCC06D-766A-482A-9D0F-B3988E29D7CE}"/>
              </a:ext>
            </a:extLst>
          </p:cNvPr>
          <p:cNvSpPr txBox="1">
            <a:spLocks/>
          </p:cNvSpPr>
          <p:nvPr/>
        </p:nvSpPr>
        <p:spPr>
          <a:xfrm>
            <a:off x="358775" y="691199"/>
            <a:ext cx="7665262"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US" altLang="zh-CN" dirty="0">
                <a:solidFill>
                  <a:srgbClr val="009682"/>
                </a:solidFill>
              </a:rPr>
              <a:t>GPU-Direct technology, GPU-direct over InfiniBand/ETH</a:t>
            </a:r>
          </a:p>
        </p:txBody>
      </p:sp>
      <p:pic>
        <p:nvPicPr>
          <p:cNvPr id="6" name="Picture 5">
            <a:extLst>
              <a:ext uri="{FF2B5EF4-FFF2-40B4-BE49-F238E27FC236}">
                <a16:creationId xmlns:a16="http://schemas.microsoft.com/office/drawing/2014/main" id="{8B2ED872-B303-4018-9897-9602C077F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75" y="1702187"/>
            <a:ext cx="2739700" cy="2054775"/>
          </a:xfrm>
          <a:prstGeom prst="rect">
            <a:avLst/>
          </a:prstGeom>
          <a:ln>
            <a:noFill/>
          </a:ln>
          <a:effectLst>
            <a:softEdge rad="112500"/>
          </a:effectLst>
        </p:spPr>
      </p:pic>
      <p:sp>
        <p:nvSpPr>
          <p:cNvPr id="7" name="TextBox 6">
            <a:extLst>
              <a:ext uri="{FF2B5EF4-FFF2-40B4-BE49-F238E27FC236}">
                <a16:creationId xmlns:a16="http://schemas.microsoft.com/office/drawing/2014/main" id="{BB59B5AD-A63B-4416-9C17-31B5113CD634}"/>
              </a:ext>
            </a:extLst>
          </p:cNvPr>
          <p:cNvSpPr txBox="1"/>
          <p:nvPr/>
        </p:nvSpPr>
        <p:spPr>
          <a:xfrm>
            <a:off x="145555" y="3751468"/>
            <a:ext cx="3086743" cy="523220"/>
          </a:xfrm>
          <a:prstGeom prst="rect">
            <a:avLst/>
          </a:prstGeom>
          <a:noFill/>
        </p:spPr>
        <p:txBody>
          <a:bodyPr wrap="square" rtlCol="0">
            <a:spAutoFit/>
          </a:bodyPr>
          <a:lstStyle/>
          <a:p>
            <a:pPr algn="ctr"/>
            <a:r>
              <a:rPr lang="en-GB" sz="1400" dirty="0"/>
              <a:t>PCIe data throughput of 120 Gb/s continuous readout mode</a:t>
            </a:r>
          </a:p>
        </p:txBody>
      </p:sp>
    </p:spTree>
    <p:extLst>
      <p:ext uri="{BB962C8B-B14F-4D97-AF65-F5344CB8AC3E}">
        <p14:creationId xmlns:p14="http://schemas.microsoft.com/office/powerpoint/2010/main" val="390751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3C4760-9DCB-4FDB-9765-80E783D361A1}"/>
              </a:ext>
            </a:extLst>
          </p:cNvPr>
          <p:cNvSpPr>
            <a:spLocks noGrp="1"/>
          </p:cNvSpPr>
          <p:nvPr>
            <p:ph type="sldNum" sz="quarter" idx="12"/>
          </p:nvPr>
        </p:nvSpPr>
        <p:spPr/>
        <p:txBody>
          <a:bodyPr/>
          <a:lstStyle/>
          <a:p>
            <a:fld id="{61696EC4-B4CF-4701-AD06-A8439D6D8E12}" type="slidenum">
              <a:rPr lang="en-US" noProof="0" smtClean="0"/>
              <a:t>19</a:t>
            </a:fld>
            <a:endParaRPr lang="en-US" noProof="0" dirty="0"/>
          </a:p>
        </p:txBody>
      </p:sp>
      <p:sp>
        <p:nvSpPr>
          <p:cNvPr id="4" name="Titel 1">
            <a:extLst>
              <a:ext uri="{FF2B5EF4-FFF2-40B4-BE49-F238E27FC236}">
                <a16:creationId xmlns:a16="http://schemas.microsoft.com/office/drawing/2014/main" id="{3EC46E18-EA79-407D-B0F4-3A7A23F2E832}"/>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on FPGA</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5" name="Textplatzhalter 2">
            <a:extLst>
              <a:ext uri="{FF2B5EF4-FFF2-40B4-BE49-F238E27FC236}">
                <a16:creationId xmlns:a16="http://schemas.microsoft.com/office/drawing/2014/main" id="{FD67B9F4-9FEF-4219-B935-38CCF90BD326}"/>
              </a:ext>
            </a:extLst>
          </p:cNvPr>
          <p:cNvSpPr txBox="1">
            <a:spLocks/>
          </p:cNvSpPr>
          <p:nvPr/>
        </p:nvSpPr>
        <p:spPr>
          <a:xfrm>
            <a:off x="358775" y="691199"/>
            <a:ext cx="7665262"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US" altLang="zh-CN" dirty="0">
                <a:solidFill>
                  <a:srgbClr val="009682"/>
                </a:solidFill>
              </a:rPr>
              <a:t>FPGA integration of the MDC with the KIT-DAQ infrastructure</a:t>
            </a:r>
          </a:p>
        </p:txBody>
      </p:sp>
      <p:sp>
        <p:nvSpPr>
          <p:cNvPr id="18" name="Slide Number Placeholder 2">
            <a:extLst>
              <a:ext uri="{FF2B5EF4-FFF2-40B4-BE49-F238E27FC236}">
                <a16:creationId xmlns:a16="http://schemas.microsoft.com/office/drawing/2014/main" id="{CA01CAC3-0E09-415D-9AC8-2891D2954821}"/>
              </a:ext>
            </a:extLst>
          </p:cNvPr>
          <p:cNvSpPr txBox="1">
            <a:spLocks/>
          </p:cNvSpPr>
          <p:nvPr/>
        </p:nvSpPr>
        <p:spPr>
          <a:xfrm>
            <a:off x="216000" y="4748824"/>
            <a:ext cx="326368" cy="396264"/>
          </a:xfrm>
          <a:prstGeom prst="rect">
            <a:avLst/>
          </a:prstGeom>
        </p:spPr>
        <p:txBody>
          <a:bodyPr vert="horz" lIns="0" tIns="0" rIns="0" bIns="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696EC4-B4CF-4701-AD06-A8439D6D8E12}" type="slidenum">
              <a:rPr lang="en-US" smtClean="0"/>
              <a:pPr/>
              <a:t>19</a:t>
            </a:fld>
            <a:endParaRPr lang="en-US" dirty="0"/>
          </a:p>
        </p:txBody>
      </p:sp>
      <p:pic>
        <p:nvPicPr>
          <p:cNvPr id="45" name="Picture 44">
            <a:extLst>
              <a:ext uri="{FF2B5EF4-FFF2-40B4-BE49-F238E27FC236}">
                <a16:creationId xmlns:a16="http://schemas.microsoft.com/office/drawing/2014/main" id="{C64D90C3-9A72-4254-B4CA-A5B944CA348F}"/>
              </a:ext>
            </a:extLst>
          </p:cNvPr>
          <p:cNvPicPr>
            <a:picLocks noChangeAspect="1"/>
          </p:cNvPicPr>
          <p:nvPr/>
        </p:nvPicPr>
        <p:blipFill>
          <a:blip r:embed="rId2"/>
          <a:stretch>
            <a:fillRect/>
          </a:stretch>
        </p:blipFill>
        <p:spPr>
          <a:xfrm>
            <a:off x="443184" y="2276412"/>
            <a:ext cx="4426827" cy="1880751"/>
          </a:xfrm>
          <a:prstGeom prst="rect">
            <a:avLst/>
          </a:prstGeom>
        </p:spPr>
      </p:pic>
      <p:sp>
        <p:nvSpPr>
          <p:cNvPr id="46" name="TextBox 45">
            <a:extLst>
              <a:ext uri="{FF2B5EF4-FFF2-40B4-BE49-F238E27FC236}">
                <a16:creationId xmlns:a16="http://schemas.microsoft.com/office/drawing/2014/main" id="{0921D942-D11B-4857-A7B2-BDED0BC0FB3C}"/>
              </a:ext>
            </a:extLst>
          </p:cNvPr>
          <p:cNvSpPr txBox="1"/>
          <p:nvPr/>
        </p:nvSpPr>
        <p:spPr>
          <a:xfrm>
            <a:off x="1508612" y="1907080"/>
            <a:ext cx="1980029" cy="369332"/>
          </a:xfrm>
          <a:prstGeom prst="rect">
            <a:avLst/>
          </a:prstGeom>
          <a:noFill/>
        </p:spPr>
        <p:txBody>
          <a:bodyPr wrap="none" rtlCol="0">
            <a:spAutoFit/>
          </a:bodyPr>
          <a:lstStyle/>
          <a:p>
            <a:r>
              <a:rPr lang="en-GB" dirty="0">
                <a:solidFill>
                  <a:srgbClr val="0070C0"/>
                </a:solidFill>
              </a:rPr>
              <a:t>MDC architecture</a:t>
            </a:r>
          </a:p>
        </p:txBody>
      </p:sp>
      <p:grpSp>
        <p:nvGrpSpPr>
          <p:cNvPr id="48" name="Group 47">
            <a:extLst>
              <a:ext uri="{FF2B5EF4-FFF2-40B4-BE49-F238E27FC236}">
                <a16:creationId xmlns:a16="http://schemas.microsoft.com/office/drawing/2014/main" id="{6BAA9A73-B3EF-48BE-9BCC-8F6F4F384E1A}"/>
              </a:ext>
            </a:extLst>
          </p:cNvPr>
          <p:cNvGrpSpPr/>
          <p:nvPr/>
        </p:nvGrpSpPr>
        <p:grpSpPr>
          <a:xfrm>
            <a:off x="4249648" y="2947828"/>
            <a:ext cx="600007" cy="718240"/>
            <a:chOff x="1758950" y="1552575"/>
            <a:chExt cx="739775" cy="615950"/>
          </a:xfrm>
        </p:grpSpPr>
        <p:sp>
          <p:nvSpPr>
            <p:cNvPr id="49" name="Rectangle 48">
              <a:extLst>
                <a:ext uri="{FF2B5EF4-FFF2-40B4-BE49-F238E27FC236}">
                  <a16:creationId xmlns:a16="http://schemas.microsoft.com/office/drawing/2014/main" id="{AE7D2296-3596-45C3-8C48-E37A51312838}"/>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9F548438-8FC9-4BEB-978A-D4A06399DD0D}"/>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B565700-B8A7-4248-BE3B-EDAE8EDAC5B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72F8C5E-923B-4D03-9356-963E662A425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4A828E8-7450-496F-85FA-93A4513FF51B}"/>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DB1B3EA-B7BE-4F6F-91B7-E73BC3E1B3BF}"/>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5888466-AC10-4E97-9E6F-CD958DBBFCC6}"/>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A59083-A0F8-48C4-AB4F-94E72A413464}"/>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65E1D90-9CFB-4120-BDC1-87E0A14C6355}"/>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FB7DFD-96E0-4C28-8E88-FF069B86016B}"/>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F456E3-3C6A-469F-877F-5D1534DCC142}"/>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2071F65-6F02-46C6-B4F7-79A7C1F22056}"/>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C336D58-AD96-4283-9E48-74332534D7B3}"/>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76" name="Rectangle: Rounded Corners 75">
            <a:extLst>
              <a:ext uri="{FF2B5EF4-FFF2-40B4-BE49-F238E27FC236}">
                <a16:creationId xmlns:a16="http://schemas.microsoft.com/office/drawing/2014/main" id="{C22059D5-B3E7-4C9B-B2EF-D54E73084B8E}"/>
              </a:ext>
            </a:extLst>
          </p:cNvPr>
          <p:cNvSpPr/>
          <p:nvPr/>
        </p:nvSpPr>
        <p:spPr>
          <a:xfrm>
            <a:off x="4479932" y="4100331"/>
            <a:ext cx="1515127" cy="51990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Ext. memory DDR3 (4 GB)</a:t>
            </a:r>
          </a:p>
        </p:txBody>
      </p:sp>
      <p:sp>
        <p:nvSpPr>
          <p:cNvPr id="80" name="Rectangle 79">
            <a:extLst>
              <a:ext uri="{FF2B5EF4-FFF2-40B4-BE49-F238E27FC236}">
                <a16:creationId xmlns:a16="http://schemas.microsoft.com/office/drawing/2014/main" id="{E525450B-2BD4-4AD2-BD69-D3C449C1DCB8}"/>
              </a:ext>
            </a:extLst>
          </p:cNvPr>
          <p:cNvSpPr/>
          <p:nvPr/>
        </p:nvSpPr>
        <p:spPr>
          <a:xfrm>
            <a:off x="3644900" y="2849033"/>
            <a:ext cx="486833" cy="624298"/>
          </a:xfrm>
          <a:prstGeom prst="rect">
            <a:avLst/>
          </a:prstGeom>
          <a:solidFill>
            <a:srgbClr val="E5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Arrow: Right 80">
            <a:extLst>
              <a:ext uri="{FF2B5EF4-FFF2-40B4-BE49-F238E27FC236}">
                <a16:creationId xmlns:a16="http://schemas.microsoft.com/office/drawing/2014/main" id="{C6D8F49C-21CE-4BB6-A91B-4CF072605C8D}"/>
              </a:ext>
            </a:extLst>
          </p:cNvPr>
          <p:cNvSpPr/>
          <p:nvPr/>
        </p:nvSpPr>
        <p:spPr>
          <a:xfrm>
            <a:off x="3644901" y="3019295"/>
            <a:ext cx="604748" cy="277861"/>
          </a:xfrm>
          <a:prstGeom prst="righ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Bent 83">
            <a:extLst>
              <a:ext uri="{FF2B5EF4-FFF2-40B4-BE49-F238E27FC236}">
                <a16:creationId xmlns:a16="http://schemas.microsoft.com/office/drawing/2014/main" id="{77BAA274-480D-43BB-B723-6CD88AE83A32}"/>
              </a:ext>
            </a:extLst>
          </p:cNvPr>
          <p:cNvSpPr/>
          <p:nvPr/>
        </p:nvSpPr>
        <p:spPr>
          <a:xfrm rot="5400000">
            <a:off x="4649666" y="3504929"/>
            <a:ext cx="781174" cy="327995"/>
          </a:xfrm>
          <a:prstGeom prst="ben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5" name="Arrow: Bent 84">
            <a:extLst>
              <a:ext uri="{FF2B5EF4-FFF2-40B4-BE49-F238E27FC236}">
                <a16:creationId xmlns:a16="http://schemas.microsoft.com/office/drawing/2014/main" id="{ABABCEBC-FB03-438E-BCEB-7130DC4B12F9}"/>
              </a:ext>
            </a:extLst>
          </p:cNvPr>
          <p:cNvSpPr/>
          <p:nvPr/>
        </p:nvSpPr>
        <p:spPr>
          <a:xfrm>
            <a:off x="5328027" y="3247748"/>
            <a:ext cx="355952" cy="805038"/>
          </a:xfrm>
          <a:prstGeom prst="ben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6" name="Rectangle: Rounded Corners 85">
            <a:extLst>
              <a:ext uri="{FF2B5EF4-FFF2-40B4-BE49-F238E27FC236}">
                <a16:creationId xmlns:a16="http://schemas.microsoft.com/office/drawing/2014/main" id="{911D2D9F-AB34-46D4-97AC-F8C4298C20A5}"/>
              </a:ext>
            </a:extLst>
          </p:cNvPr>
          <p:cNvSpPr/>
          <p:nvPr/>
        </p:nvSpPr>
        <p:spPr>
          <a:xfrm>
            <a:off x="6397161" y="2972020"/>
            <a:ext cx="1466402" cy="692958"/>
          </a:xfrm>
          <a:prstGeom prst="roundRect">
            <a:avLst/>
          </a:prstGeom>
          <a:solidFill>
            <a:srgbClr val="0070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GPU-Direct KIT-DMA</a:t>
            </a:r>
          </a:p>
        </p:txBody>
      </p:sp>
      <p:grpSp>
        <p:nvGrpSpPr>
          <p:cNvPr id="87" name="Group 86">
            <a:extLst>
              <a:ext uri="{FF2B5EF4-FFF2-40B4-BE49-F238E27FC236}">
                <a16:creationId xmlns:a16="http://schemas.microsoft.com/office/drawing/2014/main" id="{F69026B4-03D5-43EF-A4DB-A24F9B5C0061}"/>
              </a:ext>
            </a:extLst>
          </p:cNvPr>
          <p:cNvGrpSpPr/>
          <p:nvPr/>
        </p:nvGrpSpPr>
        <p:grpSpPr>
          <a:xfrm>
            <a:off x="5700183" y="2946738"/>
            <a:ext cx="600007" cy="718240"/>
            <a:chOff x="1758950" y="1552575"/>
            <a:chExt cx="739775" cy="615950"/>
          </a:xfrm>
        </p:grpSpPr>
        <p:sp>
          <p:nvSpPr>
            <p:cNvPr id="88" name="Rectangle 87">
              <a:extLst>
                <a:ext uri="{FF2B5EF4-FFF2-40B4-BE49-F238E27FC236}">
                  <a16:creationId xmlns:a16="http://schemas.microsoft.com/office/drawing/2014/main" id="{9794648F-3EB0-4DC9-BB57-4FC037D7EEAD}"/>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306F8899-AB9A-4B48-AB3C-8F7E9BAF280A}"/>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39529E2-76B2-470D-954B-EC16793AEDEB}"/>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2D3408D-BD3F-4290-AB04-26B2809F4470}"/>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A7B7B7A-278C-473C-A9AF-CA9D3140E09E}"/>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6FD3E-1D15-4F67-936D-A8BDBF9B1372}"/>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E6AFD68-533D-48A6-AD78-456B988860F4}"/>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BD1C1AE-567F-4D5F-A82B-CA0DB9F582D9}"/>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B8D6B3B-064A-4BE5-B80B-63775F4F3321}"/>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7D324D4-CF3E-491E-8F4E-EC8E92A72004}"/>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4A2637-7845-41B6-8139-4FD900B879F2}"/>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F7148-884A-4414-AABC-8BE0B570E8F7}"/>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0062F76-8EAE-4C2A-871A-6528EAF84963}"/>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1" name="Arrow: Right 100">
            <a:extLst>
              <a:ext uri="{FF2B5EF4-FFF2-40B4-BE49-F238E27FC236}">
                <a16:creationId xmlns:a16="http://schemas.microsoft.com/office/drawing/2014/main" id="{743E5183-8995-4AA2-9CFC-A37E20D4E789}"/>
              </a:ext>
            </a:extLst>
          </p:cNvPr>
          <p:cNvSpPr/>
          <p:nvPr/>
        </p:nvSpPr>
        <p:spPr>
          <a:xfrm>
            <a:off x="7773592" y="3070234"/>
            <a:ext cx="389442" cy="471247"/>
          </a:xfrm>
          <a:prstGeom prst="righ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 name="TextBox 82">
            <a:extLst>
              <a:ext uri="{FF2B5EF4-FFF2-40B4-BE49-F238E27FC236}">
                <a16:creationId xmlns:a16="http://schemas.microsoft.com/office/drawing/2014/main" id="{D4025DD4-E0BC-4F29-A739-B8ACAB51FA4D}"/>
              </a:ext>
            </a:extLst>
          </p:cNvPr>
          <p:cNvSpPr txBox="1"/>
          <p:nvPr/>
        </p:nvSpPr>
        <p:spPr>
          <a:xfrm>
            <a:off x="5742426" y="3200077"/>
            <a:ext cx="505267" cy="261610"/>
          </a:xfrm>
          <a:prstGeom prst="rect">
            <a:avLst/>
          </a:prstGeom>
          <a:noFill/>
        </p:spPr>
        <p:txBody>
          <a:bodyPr wrap="none" rtlCol="0">
            <a:spAutoFit/>
          </a:bodyPr>
          <a:lstStyle/>
          <a:p>
            <a:r>
              <a:rPr lang="en-GB" sz="1100" dirty="0"/>
              <a:t>FIFO</a:t>
            </a:r>
          </a:p>
        </p:txBody>
      </p:sp>
      <p:sp>
        <p:nvSpPr>
          <p:cNvPr id="82" name="TextBox 81">
            <a:extLst>
              <a:ext uri="{FF2B5EF4-FFF2-40B4-BE49-F238E27FC236}">
                <a16:creationId xmlns:a16="http://schemas.microsoft.com/office/drawing/2014/main" id="{62D4B859-E3AA-4658-8EA5-EC92559B4B92}"/>
              </a:ext>
            </a:extLst>
          </p:cNvPr>
          <p:cNvSpPr txBox="1"/>
          <p:nvPr/>
        </p:nvSpPr>
        <p:spPr>
          <a:xfrm>
            <a:off x="4292843" y="3206461"/>
            <a:ext cx="505267" cy="261610"/>
          </a:xfrm>
          <a:prstGeom prst="rect">
            <a:avLst/>
          </a:prstGeom>
          <a:noFill/>
        </p:spPr>
        <p:txBody>
          <a:bodyPr wrap="none" rtlCol="0">
            <a:spAutoFit/>
          </a:bodyPr>
          <a:lstStyle/>
          <a:p>
            <a:r>
              <a:rPr lang="en-GB" sz="1100" dirty="0"/>
              <a:t>FIFO</a:t>
            </a:r>
          </a:p>
        </p:txBody>
      </p:sp>
      <p:sp>
        <p:nvSpPr>
          <p:cNvPr id="102" name="TextBox 101">
            <a:extLst>
              <a:ext uri="{FF2B5EF4-FFF2-40B4-BE49-F238E27FC236}">
                <a16:creationId xmlns:a16="http://schemas.microsoft.com/office/drawing/2014/main" id="{176BF17D-3200-41D7-BFB6-E5BF8DBC60B1}"/>
              </a:ext>
            </a:extLst>
          </p:cNvPr>
          <p:cNvSpPr txBox="1"/>
          <p:nvPr/>
        </p:nvSpPr>
        <p:spPr>
          <a:xfrm>
            <a:off x="8163034" y="3121191"/>
            <a:ext cx="671979" cy="369332"/>
          </a:xfrm>
          <a:prstGeom prst="rect">
            <a:avLst/>
          </a:prstGeom>
          <a:noFill/>
        </p:spPr>
        <p:txBody>
          <a:bodyPr wrap="none" rtlCol="0">
            <a:spAutoFit/>
          </a:bodyPr>
          <a:lstStyle/>
          <a:p>
            <a:r>
              <a:rPr lang="en-GB" dirty="0"/>
              <a:t>Data</a:t>
            </a:r>
          </a:p>
        </p:txBody>
      </p:sp>
      <p:sp>
        <p:nvSpPr>
          <p:cNvPr id="103" name="Arrow: Right 102">
            <a:extLst>
              <a:ext uri="{FF2B5EF4-FFF2-40B4-BE49-F238E27FC236}">
                <a16:creationId xmlns:a16="http://schemas.microsoft.com/office/drawing/2014/main" id="{014DF3BA-3362-476D-9C40-443D63227D85}"/>
              </a:ext>
            </a:extLst>
          </p:cNvPr>
          <p:cNvSpPr/>
          <p:nvPr/>
        </p:nvSpPr>
        <p:spPr>
          <a:xfrm>
            <a:off x="6300190" y="3047888"/>
            <a:ext cx="169751" cy="471247"/>
          </a:xfrm>
          <a:prstGeom prst="righ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5" name="Rectangle: Rounded Corners 104">
            <a:extLst>
              <a:ext uri="{FF2B5EF4-FFF2-40B4-BE49-F238E27FC236}">
                <a16:creationId xmlns:a16="http://schemas.microsoft.com/office/drawing/2014/main" id="{99C9E041-C00C-4C9C-89F8-93BCF49FE6FC}"/>
              </a:ext>
            </a:extLst>
          </p:cNvPr>
          <p:cNvSpPr/>
          <p:nvPr/>
        </p:nvSpPr>
        <p:spPr>
          <a:xfrm>
            <a:off x="6397161" y="1826589"/>
            <a:ext cx="1466402" cy="692958"/>
          </a:xfrm>
          <a:prstGeom prst="roundRect">
            <a:avLst/>
          </a:prstGeom>
          <a:solidFill>
            <a:srgbClr val="0070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PCIe  Programmed IO (PIO)</a:t>
            </a:r>
          </a:p>
        </p:txBody>
      </p:sp>
      <p:sp>
        <p:nvSpPr>
          <p:cNvPr id="106" name="Arrow: Right 105">
            <a:extLst>
              <a:ext uri="{FF2B5EF4-FFF2-40B4-BE49-F238E27FC236}">
                <a16:creationId xmlns:a16="http://schemas.microsoft.com/office/drawing/2014/main" id="{A66FA6BF-EB5D-4DFF-B5F1-AEF91C56913F}"/>
              </a:ext>
            </a:extLst>
          </p:cNvPr>
          <p:cNvSpPr/>
          <p:nvPr/>
        </p:nvSpPr>
        <p:spPr>
          <a:xfrm rot="10800000">
            <a:off x="7735822" y="1927498"/>
            <a:ext cx="389442" cy="471247"/>
          </a:xfrm>
          <a:prstGeom prst="righ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7" name="TextBox 106">
            <a:extLst>
              <a:ext uri="{FF2B5EF4-FFF2-40B4-BE49-F238E27FC236}">
                <a16:creationId xmlns:a16="http://schemas.microsoft.com/office/drawing/2014/main" id="{9E700011-1DCD-4422-9343-F49729087F39}"/>
              </a:ext>
            </a:extLst>
          </p:cNvPr>
          <p:cNvSpPr txBox="1"/>
          <p:nvPr/>
        </p:nvSpPr>
        <p:spPr>
          <a:xfrm>
            <a:off x="8146707" y="1978455"/>
            <a:ext cx="505267" cy="369332"/>
          </a:xfrm>
          <a:prstGeom prst="rect">
            <a:avLst/>
          </a:prstGeom>
          <a:noFill/>
        </p:spPr>
        <p:txBody>
          <a:bodyPr wrap="none" rtlCol="0">
            <a:spAutoFit/>
          </a:bodyPr>
          <a:lstStyle/>
          <a:p>
            <a:r>
              <a:rPr lang="en-GB" dirty="0"/>
              <a:t>PC</a:t>
            </a:r>
          </a:p>
        </p:txBody>
      </p:sp>
      <p:sp>
        <p:nvSpPr>
          <p:cNvPr id="108" name="Rectangle: Rounded Corners 107">
            <a:extLst>
              <a:ext uri="{FF2B5EF4-FFF2-40B4-BE49-F238E27FC236}">
                <a16:creationId xmlns:a16="http://schemas.microsoft.com/office/drawing/2014/main" id="{85091CA9-E4DC-453B-B603-64D746B2AA75}"/>
              </a:ext>
            </a:extLst>
          </p:cNvPr>
          <p:cNvSpPr/>
          <p:nvPr/>
        </p:nvSpPr>
        <p:spPr>
          <a:xfrm>
            <a:off x="4993442" y="1619550"/>
            <a:ext cx="1215230" cy="1214932"/>
          </a:xfrm>
          <a:prstGeom prst="round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F1B3D851-29CB-45E1-BA26-1134270D2231}"/>
              </a:ext>
            </a:extLst>
          </p:cNvPr>
          <p:cNvSpPr txBox="1"/>
          <p:nvPr/>
        </p:nvSpPr>
        <p:spPr>
          <a:xfrm>
            <a:off x="4922954" y="1157291"/>
            <a:ext cx="1515127" cy="461665"/>
          </a:xfrm>
          <a:prstGeom prst="rect">
            <a:avLst/>
          </a:prstGeom>
          <a:noFill/>
        </p:spPr>
        <p:txBody>
          <a:bodyPr wrap="square" rtlCol="0">
            <a:spAutoFit/>
          </a:bodyPr>
          <a:lstStyle/>
          <a:p>
            <a:pPr algn="ctr"/>
            <a:r>
              <a:rPr lang="en-GB" sz="1200" dirty="0"/>
              <a:t>PCIe </a:t>
            </a:r>
            <a:r>
              <a:rPr lang="de-DE" sz="1200" dirty="0"/>
              <a:t>B</a:t>
            </a:r>
            <a:r>
              <a:rPr lang="en-GB" sz="1200" dirty="0" err="1"/>
              <a:t>ase</a:t>
            </a:r>
            <a:r>
              <a:rPr lang="en-GB" sz="1200" dirty="0"/>
              <a:t> Address Register (BAR)</a:t>
            </a:r>
          </a:p>
        </p:txBody>
      </p:sp>
      <p:sp>
        <p:nvSpPr>
          <p:cNvPr id="111" name="Arrow: Right 110">
            <a:extLst>
              <a:ext uri="{FF2B5EF4-FFF2-40B4-BE49-F238E27FC236}">
                <a16:creationId xmlns:a16="http://schemas.microsoft.com/office/drawing/2014/main" id="{6F47B120-6668-4433-8B85-F2AA8528A869}"/>
              </a:ext>
            </a:extLst>
          </p:cNvPr>
          <p:cNvSpPr/>
          <p:nvPr/>
        </p:nvSpPr>
        <p:spPr>
          <a:xfrm rot="10800000">
            <a:off x="3810681" y="2418002"/>
            <a:ext cx="1315886" cy="277861"/>
          </a:xfrm>
          <a:prstGeom prst="righ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955F00E9-BDB5-4C3F-8E01-424E8EC4DCB1}"/>
              </a:ext>
            </a:extLst>
          </p:cNvPr>
          <p:cNvSpPr/>
          <p:nvPr/>
        </p:nvSpPr>
        <p:spPr>
          <a:xfrm>
            <a:off x="4113055" y="2275820"/>
            <a:ext cx="647117" cy="1974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30DB3F0A-A6B4-4C4B-BFC0-32D73C63B20D}"/>
              </a:ext>
            </a:extLst>
          </p:cNvPr>
          <p:cNvSpPr/>
          <p:nvPr/>
        </p:nvSpPr>
        <p:spPr>
          <a:xfrm>
            <a:off x="1009650" y="2276412"/>
            <a:ext cx="3239997" cy="1880751"/>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Arrow: Right 112">
            <a:extLst>
              <a:ext uri="{FF2B5EF4-FFF2-40B4-BE49-F238E27FC236}">
                <a16:creationId xmlns:a16="http://schemas.microsoft.com/office/drawing/2014/main" id="{91321323-698C-47BD-ADCE-5AA4C5F52739}"/>
              </a:ext>
            </a:extLst>
          </p:cNvPr>
          <p:cNvSpPr/>
          <p:nvPr/>
        </p:nvSpPr>
        <p:spPr>
          <a:xfrm rot="10800000">
            <a:off x="6091682" y="1903282"/>
            <a:ext cx="389442" cy="471247"/>
          </a:xfrm>
          <a:prstGeom prst="rightArrow">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4" name="TextBox 113">
            <a:extLst>
              <a:ext uri="{FF2B5EF4-FFF2-40B4-BE49-F238E27FC236}">
                <a16:creationId xmlns:a16="http://schemas.microsoft.com/office/drawing/2014/main" id="{A256AF42-B1CB-4FAF-981C-1A4FC48BF4B5}"/>
              </a:ext>
            </a:extLst>
          </p:cNvPr>
          <p:cNvSpPr txBox="1"/>
          <p:nvPr/>
        </p:nvSpPr>
        <p:spPr>
          <a:xfrm>
            <a:off x="6116064" y="3820104"/>
            <a:ext cx="2428935" cy="369332"/>
          </a:xfrm>
          <a:prstGeom prst="rect">
            <a:avLst/>
          </a:prstGeom>
          <a:noFill/>
        </p:spPr>
        <p:txBody>
          <a:bodyPr wrap="none" rtlCol="0">
            <a:spAutoFit/>
          </a:bodyPr>
          <a:lstStyle/>
          <a:p>
            <a:r>
              <a:rPr lang="en-GB" dirty="0"/>
              <a:t>FPGA implementation</a:t>
            </a:r>
          </a:p>
        </p:txBody>
      </p:sp>
    </p:spTree>
    <p:extLst>
      <p:ext uri="{BB962C8B-B14F-4D97-AF65-F5344CB8AC3E}">
        <p14:creationId xmlns:p14="http://schemas.microsoft.com/office/powerpoint/2010/main" val="355924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42230C-0CD7-460A-9298-F12C32282AEF}"/>
              </a:ext>
            </a:extLst>
          </p:cNvPr>
          <p:cNvSpPr>
            <a:spLocks noGrp="1"/>
          </p:cNvSpPr>
          <p:nvPr>
            <p:ph type="sldNum" sz="quarter" idx="12"/>
          </p:nvPr>
        </p:nvSpPr>
        <p:spPr/>
        <p:txBody>
          <a:bodyPr/>
          <a:lstStyle/>
          <a:p>
            <a:fld id="{61696EC4-B4CF-4701-AD06-A8439D6D8E12}" type="slidenum">
              <a:rPr lang="en-US" noProof="0" smtClean="0"/>
              <a:t>2</a:t>
            </a:fld>
            <a:endParaRPr lang="en-US" noProof="0" dirty="0"/>
          </a:p>
        </p:txBody>
      </p:sp>
      <p:sp>
        <p:nvSpPr>
          <p:cNvPr id="4" name="Titel 1">
            <a:extLst>
              <a:ext uri="{FF2B5EF4-FFF2-40B4-BE49-F238E27FC236}">
                <a16:creationId xmlns:a16="http://schemas.microsoft.com/office/drawing/2014/main" id="{13EE2DDF-1BB7-4076-B806-4CAD3F8C5882}"/>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sz="2400" dirty="0">
                <a:solidFill>
                  <a:schemeClr val="tx1"/>
                </a:solidFill>
                <a:latin typeface="Arial" panose="020B0604020202020204" pitchFamily="34" charset="0"/>
                <a:cs typeface="Arial" panose="020B0604020202020204" pitchFamily="34" charset="0"/>
              </a:rPr>
              <a:t>Module Data Concentrator ASIC</a:t>
            </a:r>
            <a:endParaRPr lang="de-DE" dirty="0">
              <a:solidFill>
                <a:schemeClr val="tx1"/>
              </a:solidFill>
            </a:endParaRPr>
          </a:p>
        </p:txBody>
      </p:sp>
      <p:sp>
        <p:nvSpPr>
          <p:cNvPr id="8" name="Textplatzhalter 2">
            <a:extLst>
              <a:ext uri="{FF2B5EF4-FFF2-40B4-BE49-F238E27FC236}">
                <a16:creationId xmlns:a16="http://schemas.microsoft.com/office/drawing/2014/main" id="{4AE5256B-701F-4419-AE33-4B7DC6CFD2D8}"/>
              </a:ext>
            </a:extLst>
          </p:cNvPr>
          <p:cNvSpPr txBox="1">
            <a:spLocks/>
          </p:cNvSpPr>
          <p:nvPr/>
        </p:nvSpPr>
        <p:spPr>
          <a:xfrm>
            <a:off x="358775" y="691199"/>
            <a:ext cx="7137854"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sz="1800" dirty="0">
                <a:solidFill>
                  <a:srgbClr val="009682"/>
                </a:solidFill>
              </a:rPr>
              <a:t>Radiation-tolerant ASIC local controller of the microstrip detector modules  </a:t>
            </a:r>
            <a:endParaRPr kumimoji="0" lang="de-DE" sz="1800" b="0" i="0" u="none" strike="noStrike" kern="1200" cap="none" spc="0" normalizeH="0" baseline="30000" noProof="0" dirty="0">
              <a:ln>
                <a:noFill/>
              </a:ln>
              <a:solidFill>
                <a:srgbClr val="009682"/>
              </a:solidFill>
              <a:effectLst/>
              <a:uLnTx/>
              <a:uFillTx/>
              <a:latin typeface="Arial"/>
              <a:cs typeface="+mn-cs"/>
            </a:endParaRPr>
          </a:p>
        </p:txBody>
      </p:sp>
      <p:sp>
        <p:nvSpPr>
          <p:cNvPr id="9" name="Content Placeholder 1">
            <a:extLst>
              <a:ext uri="{FF2B5EF4-FFF2-40B4-BE49-F238E27FC236}">
                <a16:creationId xmlns:a16="http://schemas.microsoft.com/office/drawing/2014/main" id="{27B990D3-2608-4190-8B36-76832219233E}"/>
              </a:ext>
            </a:extLst>
          </p:cNvPr>
          <p:cNvSpPr txBox="1">
            <a:spLocks/>
          </p:cNvSpPr>
          <p:nvPr/>
        </p:nvSpPr>
        <p:spPr>
          <a:xfrm>
            <a:off x="324584" y="1183277"/>
            <a:ext cx="8277225" cy="536114"/>
          </a:xfrm>
          <a:prstGeom prst="rect">
            <a:avLst/>
          </a:prstGeom>
        </p:spPr>
        <p:txBody>
          <a:bodyPr vert="horz" lIns="0" tIns="0" rIns="0" bIns="0" rtlCol="0">
            <a:noAutofit/>
          </a:bodyPr>
          <a:lstStyle>
            <a:lvl1pPr marL="203652" indent="-203652" algn="l" defTabSz="685983" rtl="0" eaLnBrk="1" latinLnBrk="0" hangingPunct="1">
              <a:lnSpc>
                <a:spcPct val="90000"/>
              </a:lnSpc>
              <a:spcBef>
                <a:spcPts val="360"/>
              </a:spcBef>
              <a:buSzPct val="88000"/>
              <a:buFontTx/>
              <a:buBlip>
                <a:blip r:embed="rId2"/>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2"/>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2"/>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2"/>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2"/>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000"/>
              </a:lnSpc>
              <a:spcBef>
                <a:spcPts val="600"/>
              </a:spcBef>
              <a:spcAft>
                <a:spcPts val="600"/>
              </a:spcAft>
            </a:pPr>
            <a:r>
              <a:rPr lang="en-US" sz="1400" dirty="0"/>
              <a:t>MDC ASICs will be develop in </a:t>
            </a:r>
            <a:r>
              <a:rPr lang="en-US" sz="1400" i="1" dirty="0"/>
              <a:t>UMC 110 nm CMOS</a:t>
            </a:r>
            <a:r>
              <a:rPr lang="en-US" sz="1400" dirty="0"/>
              <a:t>, same CMOS technology of the </a:t>
            </a:r>
            <a:r>
              <a:rPr lang="en-US" sz="1400" dirty="0" err="1"/>
              <a:t>ToASt</a:t>
            </a:r>
            <a:r>
              <a:rPr lang="en-US" sz="1400" dirty="0"/>
              <a:t> ASICs, both the </a:t>
            </a:r>
            <a:r>
              <a:rPr lang="en-US" sz="1400" dirty="0" err="1"/>
              <a:t>ToASt</a:t>
            </a:r>
            <a:r>
              <a:rPr lang="en-US" sz="1400" dirty="0"/>
              <a:t> and MDC will be manufactured in the same engineering runs</a:t>
            </a:r>
            <a:endParaRPr lang="en-GB" sz="1200" dirty="0"/>
          </a:p>
          <a:p>
            <a:pPr>
              <a:lnSpc>
                <a:spcPts val="2000"/>
              </a:lnSpc>
              <a:spcBef>
                <a:spcPts val="600"/>
              </a:spcBef>
              <a:spcAft>
                <a:spcPts val="600"/>
              </a:spcAft>
            </a:pPr>
            <a:endParaRPr lang="en-GB" sz="1200" dirty="0"/>
          </a:p>
        </p:txBody>
      </p:sp>
      <p:grpSp>
        <p:nvGrpSpPr>
          <p:cNvPr id="10" name="Group 9">
            <a:extLst>
              <a:ext uri="{FF2B5EF4-FFF2-40B4-BE49-F238E27FC236}">
                <a16:creationId xmlns:a16="http://schemas.microsoft.com/office/drawing/2014/main" id="{1F070A00-BC3C-4652-B828-593EAD3D217C}"/>
              </a:ext>
            </a:extLst>
          </p:cNvPr>
          <p:cNvGrpSpPr/>
          <p:nvPr/>
        </p:nvGrpSpPr>
        <p:grpSpPr>
          <a:xfrm>
            <a:off x="3427742" y="1854795"/>
            <a:ext cx="5716258" cy="2886006"/>
            <a:chOff x="3556000" y="1687982"/>
            <a:chExt cx="5716258" cy="2886006"/>
          </a:xfrm>
        </p:grpSpPr>
        <p:sp>
          <p:nvSpPr>
            <p:cNvPr id="11" name="TextBox 10">
              <a:extLst>
                <a:ext uri="{FF2B5EF4-FFF2-40B4-BE49-F238E27FC236}">
                  <a16:creationId xmlns:a16="http://schemas.microsoft.com/office/drawing/2014/main" id="{A384C1D9-040B-44A4-B6D5-55EE1C821DD2}"/>
                </a:ext>
              </a:extLst>
            </p:cNvPr>
            <p:cNvSpPr txBox="1"/>
            <p:nvPr/>
          </p:nvSpPr>
          <p:spPr>
            <a:xfrm>
              <a:off x="3640717" y="1687982"/>
              <a:ext cx="4903907" cy="369332"/>
            </a:xfrm>
            <a:prstGeom prst="rect">
              <a:avLst/>
            </a:prstGeom>
            <a:noFill/>
          </p:spPr>
          <p:txBody>
            <a:bodyPr wrap="none" rtlCol="0">
              <a:spAutoFit/>
            </a:bodyPr>
            <a:lstStyle/>
            <a:p>
              <a:r>
                <a:rPr lang="en-GB" dirty="0">
                  <a:solidFill>
                    <a:srgbClr val="0070C0"/>
                  </a:solidFill>
                </a:rPr>
                <a:t>Status of MDC architecture (Panda CM 22/2)</a:t>
              </a:r>
            </a:p>
          </p:txBody>
        </p:sp>
        <p:pic>
          <p:nvPicPr>
            <p:cNvPr id="12" name="Picture 11">
              <a:extLst>
                <a:ext uri="{FF2B5EF4-FFF2-40B4-BE49-F238E27FC236}">
                  <a16:creationId xmlns:a16="http://schemas.microsoft.com/office/drawing/2014/main" id="{C98E5D4C-EACE-48CA-8D9F-65736A39C8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000" y="2005097"/>
              <a:ext cx="5716258" cy="2568891"/>
            </a:xfrm>
            <a:prstGeom prst="rect">
              <a:avLst/>
            </a:prstGeom>
          </p:spPr>
        </p:pic>
      </p:grpSp>
      <p:sp>
        <p:nvSpPr>
          <p:cNvPr id="13" name="Rectangle 12">
            <a:extLst>
              <a:ext uri="{FF2B5EF4-FFF2-40B4-BE49-F238E27FC236}">
                <a16:creationId xmlns:a16="http://schemas.microsoft.com/office/drawing/2014/main" id="{3384FA3B-E72E-458D-8971-21548E5165F6}"/>
              </a:ext>
            </a:extLst>
          </p:cNvPr>
          <p:cNvSpPr/>
          <p:nvPr/>
        </p:nvSpPr>
        <p:spPr>
          <a:xfrm>
            <a:off x="324584" y="1775043"/>
            <a:ext cx="3274959" cy="2992935"/>
          </a:xfrm>
          <a:prstGeom prst="rect">
            <a:avLst/>
          </a:prstGeom>
        </p:spPr>
        <p:txBody>
          <a:bodyPr wrap="square">
            <a:spAutoFit/>
          </a:bodyPr>
          <a:lstStyle/>
          <a:p>
            <a:pPr defTabSz="685983">
              <a:lnSpc>
                <a:spcPts val="2000"/>
              </a:lnSpc>
              <a:spcBef>
                <a:spcPts val="1200"/>
              </a:spcBef>
              <a:buSzPct val="88000"/>
            </a:pPr>
            <a:r>
              <a:rPr lang="en-GB" sz="1600" dirty="0"/>
              <a:t>Features:</a:t>
            </a:r>
          </a:p>
          <a:p>
            <a:pPr marL="203652" indent="-203652" defTabSz="685983">
              <a:lnSpc>
                <a:spcPts val="2000"/>
              </a:lnSpc>
              <a:spcBef>
                <a:spcPts val="1200"/>
              </a:spcBef>
              <a:buSzPct val="88000"/>
              <a:buBlip>
                <a:blip r:embed="rId2"/>
              </a:buBlip>
            </a:pPr>
            <a:r>
              <a:rPr lang="en-GB" sz="1400" dirty="0"/>
              <a:t>Designed to readout up to 8 links</a:t>
            </a:r>
          </a:p>
          <a:p>
            <a:pPr marL="203652" indent="-203652" defTabSz="685983">
              <a:lnSpc>
                <a:spcPts val="2000"/>
              </a:lnSpc>
              <a:spcBef>
                <a:spcPts val="1200"/>
              </a:spcBef>
              <a:buSzPct val="88000"/>
              <a:buBlip>
                <a:blip r:embed="rId2"/>
              </a:buBlip>
            </a:pPr>
            <a:r>
              <a:rPr lang="en-GB" sz="1400" dirty="0"/>
              <a:t>Dynamic configuration of the number of </a:t>
            </a:r>
            <a:r>
              <a:rPr lang="en-GB" sz="1400" dirty="0" err="1"/>
              <a:t>ToASt</a:t>
            </a:r>
            <a:r>
              <a:rPr lang="en-GB" sz="1400" dirty="0"/>
              <a:t> </a:t>
            </a:r>
            <a:r>
              <a:rPr lang="en-GB" sz="1400" dirty="0" err="1"/>
              <a:t>asics</a:t>
            </a:r>
            <a:r>
              <a:rPr lang="en-GB" sz="1400" dirty="0"/>
              <a:t> and high-speed links (including spares)</a:t>
            </a:r>
          </a:p>
          <a:p>
            <a:pPr marL="203652" indent="-203652" defTabSz="685983">
              <a:lnSpc>
                <a:spcPts val="2000"/>
              </a:lnSpc>
              <a:spcBef>
                <a:spcPts val="1200"/>
              </a:spcBef>
              <a:buSzPct val="88000"/>
              <a:buBlip>
                <a:blip r:embed="rId2"/>
              </a:buBlip>
            </a:pPr>
            <a:r>
              <a:rPr lang="en-US" sz="1400" dirty="0"/>
              <a:t>No-active links are kept in low-power mode</a:t>
            </a:r>
          </a:p>
          <a:p>
            <a:pPr marL="203652" indent="-203652" defTabSz="685983">
              <a:lnSpc>
                <a:spcPts val="2000"/>
              </a:lnSpc>
              <a:spcBef>
                <a:spcPts val="1200"/>
              </a:spcBef>
              <a:buSzPct val="88000"/>
              <a:buBlip>
                <a:blip r:embed="rId2"/>
              </a:buBlip>
            </a:pPr>
            <a:r>
              <a:rPr lang="en-GB" sz="1400" dirty="0"/>
              <a:t>Intelligent multiplexing logic to balance the data occupancy</a:t>
            </a:r>
          </a:p>
        </p:txBody>
      </p:sp>
      <p:sp>
        <p:nvSpPr>
          <p:cNvPr id="14" name="TextBox 13">
            <a:extLst>
              <a:ext uri="{FF2B5EF4-FFF2-40B4-BE49-F238E27FC236}">
                <a16:creationId xmlns:a16="http://schemas.microsoft.com/office/drawing/2014/main" id="{83825288-E8B1-48A8-9D05-9CE9FB5831BE}"/>
              </a:ext>
            </a:extLst>
          </p:cNvPr>
          <p:cNvSpPr txBox="1"/>
          <p:nvPr/>
        </p:nvSpPr>
        <p:spPr>
          <a:xfrm>
            <a:off x="3400506" y="3582660"/>
            <a:ext cx="734496" cy="200055"/>
          </a:xfrm>
          <a:prstGeom prst="rect">
            <a:avLst/>
          </a:prstGeom>
          <a:solidFill>
            <a:schemeClr val="bg1"/>
          </a:solidFill>
        </p:spPr>
        <p:txBody>
          <a:bodyPr wrap="none" rtlCol="0">
            <a:spAutoFit/>
          </a:bodyPr>
          <a:lstStyle/>
          <a:p>
            <a:r>
              <a:rPr lang="en-GB" sz="700" dirty="0"/>
              <a:t>… X 7 </a:t>
            </a:r>
            <a:r>
              <a:rPr lang="en-GB" sz="700" dirty="0" err="1"/>
              <a:t>ToASt</a:t>
            </a:r>
            <a:r>
              <a:rPr lang="en-GB" sz="700" dirty="0"/>
              <a:t> </a:t>
            </a:r>
          </a:p>
        </p:txBody>
      </p:sp>
    </p:spTree>
    <p:extLst>
      <p:ext uri="{BB962C8B-B14F-4D97-AF65-F5344CB8AC3E}">
        <p14:creationId xmlns:p14="http://schemas.microsoft.com/office/powerpoint/2010/main" val="371384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EC8BA-4A01-4CE6-BA96-2271735070CA}"/>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89F74DA3-2FD4-4D36-ADC4-D34672277D88}"/>
              </a:ext>
            </a:extLst>
          </p:cNvPr>
          <p:cNvSpPr>
            <a:spLocks noGrp="1"/>
          </p:cNvSpPr>
          <p:nvPr>
            <p:ph type="sldNum" sz="quarter" idx="12"/>
          </p:nvPr>
        </p:nvSpPr>
        <p:spPr/>
        <p:txBody>
          <a:bodyPr/>
          <a:lstStyle/>
          <a:p>
            <a:fld id="{61696EC4-B4CF-4701-AD06-A8439D6D8E12}" type="slidenum">
              <a:rPr lang="en-US" noProof="0" smtClean="0"/>
              <a:t>20</a:t>
            </a:fld>
            <a:endParaRPr lang="en-US" noProof="0" dirty="0"/>
          </a:p>
        </p:txBody>
      </p:sp>
      <p:pic>
        <p:nvPicPr>
          <p:cNvPr id="4" name="Picture 3">
            <a:extLst>
              <a:ext uri="{FF2B5EF4-FFF2-40B4-BE49-F238E27FC236}">
                <a16:creationId xmlns:a16="http://schemas.microsoft.com/office/drawing/2014/main" id="{1A184D4D-CF86-4E37-9B32-671422A4BBBA}"/>
              </a:ext>
            </a:extLst>
          </p:cNvPr>
          <p:cNvPicPr>
            <a:picLocks noChangeAspect="1"/>
          </p:cNvPicPr>
          <p:nvPr/>
        </p:nvPicPr>
        <p:blipFill>
          <a:blip r:embed="rId2"/>
          <a:stretch>
            <a:fillRect/>
          </a:stretch>
        </p:blipFill>
        <p:spPr>
          <a:xfrm>
            <a:off x="0" y="794"/>
            <a:ext cx="9144000" cy="5143500"/>
          </a:xfrm>
          <a:prstGeom prst="rect">
            <a:avLst/>
          </a:prstGeom>
        </p:spPr>
      </p:pic>
    </p:spTree>
    <p:extLst>
      <p:ext uri="{BB962C8B-B14F-4D97-AF65-F5344CB8AC3E}">
        <p14:creationId xmlns:p14="http://schemas.microsoft.com/office/powerpoint/2010/main" val="3033960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B444E-EDB9-4C1A-AF18-17FA5FFF3E60}"/>
              </a:ext>
            </a:extLst>
          </p:cNvPr>
          <p:cNvSpPr>
            <a:spLocks noGrp="1"/>
          </p:cNvSpPr>
          <p:nvPr>
            <p:ph idx="1"/>
          </p:nvPr>
        </p:nvSpPr>
        <p:spPr>
          <a:xfrm>
            <a:off x="400050" y="1188000"/>
            <a:ext cx="8343900" cy="3560823"/>
          </a:xfrm>
        </p:spPr>
        <p:txBody>
          <a:bodyPr>
            <a:noAutofit/>
          </a:bodyPr>
          <a:lstStyle/>
          <a:p>
            <a:pPr>
              <a:lnSpc>
                <a:spcPts val="2000"/>
              </a:lnSpc>
              <a:spcBef>
                <a:spcPts val="600"/>
              </a:spcBef>
              <a:spcAft>
                <a:spcPts val="600"/>
              </a:spcAft>
            </a:pPr>
            <a:r>
              <a:rPr lang="en-GB" dirty="0"/>
              <a:t>Test integration between MDC and </a:t>
            </a:r>
            <a:r>
              <a:rPr lang="en-GB" dirty="0" err="1"/>
              <a:t>ToASt</a:t>
            </a:r>
            <a:r>
              <a:rPr lang="en-GB" dirty="0"/>
              <a:t> </a:t>
            </a:r>
            <a:r>
              <a:rPr lang="en-GB" dirty="0">
                <a:sym typeface="Wingdings" panose="05000000000000000000" pitchFamily="2" charset="2"/>
              </a:rPr>
              <a:t> will continue </a:t>
            </a:r>
          </a:p>
          <a:p>
            <a:pPr lvl="1">
              <a:lnSpc>
                <a:spcPts val="2000"/>
              </a:lnSpc>
              <a:spcBef>
                <a:spcPts val="600"/>
              </a:spcBef>
              <a:spcAft>
                <a:spcPts val="600"/>
              </a:spcAft>
            </a:pPr>
            <a:r>
              <a:rPr lang="en-GB" dirty="0">
                <a:sym typeface="Wingdings" panose="05000000000000000000" pitchFamily="2" charset="2"/>
              </a:rPr>
              <a:t>All </a:t>
            </a:r>
            <a:r>
              <a:rPr lang="en-GB" dirty="0" err="1">
                <a:sym typeface="Wingdings" panose="05000000000000000000" pitchFamily="2" charset="2"/>
              </a:rPr>
              <a:t>ToASt</a:t>
            </a:r>
            <a:r>
              <a:rPr lang="en-GB" dirty="0">
                <a:sym typeface="Wingdings" panose="05000000000000000000" pitchFamily="2" charset="2"/>
              </a:rPr>
              <a:t> signals are present</a:t>
            </a:r>
          </a:p>
          <a:p>
            <a:pPr lvl="1">
              <a:lnSpc>
                <a:spcPts val="2000"/>
              </a:lnSpc>
              <a:spcBef>
                <a:spcPts val="600"/>
              </a:spcBef>
              <a:spcAft>
                <a:spcPts val="600"/>
              </a:spcAft>
            </a:pPr>
            <a:r>
              <a:rPr lang="en-GB" dirty="0">
                <a:sym typeface="Wingdings" panose="05000000000000000000" pitchFamily="2" charset="2"/>
              </a:rPr>
              <a:t>TxOut0 and TxOut1 data links  locked by MDC (on FPGA) </a:t>
            </a:r>
          </a:p>
          <a:p>
            <a:pPr lvl="1">
              <a:lnSpc>
                <a:spcPts val="2000"/>
              </a:lnSpc>
              <a:spcBef>
                <a:spcPts val="600"/>
              </a:spcBef>
              <a:spcAft>
                <a:spcPts val="600"/>
              </a:spcAft>
            </a:pPr>
            <a:r>
              <a:rPr lang="en-GB" dirty="0" err="1">
                <a:sym typeface="Wingdings" panose="05000000000000000000" pitchFamily="2" charset="2"/>
              </a:rPr>
              <a:t>ToASt</a:t>
            </a:r>
            <a:r>
              <a:rPr lang="en-GB" dirty="0">
                <a:sym typeface="Wingdings" panose="05000000000000000000" pitchFamily="2" charset="2"/>
              </a:rPr>
              <a:t> configuration  working</a:t>
            </a:r>
          </a:p>
          <a:p>
            <a:pPr>
              <a:lnSpc>
                <a:spcPts val="2000"/>
              </a:lnSpc>
              <a:spcBef>
                <a:spcPts val="600"/>
              </a:spcBef>
              <a:spcAft>
                <a:spcPts val="600"/>
              </a:spcAft>
            </a:pPr>
            <a:endParaRPr lang="en-GB" dirty="0">
              <a:sym typeface="Wingdings" panose="05000000000000000000" pitchFamily="2" charset="2"/>
            </a:endParaRPr>
          </a:p>
          <a:p>
            <a:pPr>
              <a:lnSpc>
                <a:spcPts val="2000"/>
              </a:lnSpc>
              <a:spcBef>
                <a:spcPts val="600"/>
              </a:spcBef>
              <a:spcAft>
                <a:spcPts val="600"/>
              </a:spcAft>
            </a:pPr>
            <a:r>
              <a:rPr lang="en-GB" dirty="0">
                <a:sym typeface="Wingdings" panose="05000000000000000000" pitchFamily="2" charset="2"/>
              </a:rPr>
              <a:t>Next steps: </a:t>
            </a:r>
          </a:p>
          <a:p>
            <a:pPr lvl="1">
              <a:lnSpc>
                <a:spcPts val="2000"/>
              </a:lnSpc>
              <a:spcBef>
                <a:spcPts val="600"/>
              </a:spcBef>
              <a:spcAft>
                <a:spcPts val="600"/>
              </a:spcAft>
            </a:pPr>
            <a:r>
              <a:rPr lang="en-GB" dirty="0">
                <a:sym typeface="Wingdings" panose="05000000000000000000" pitchFamily="2" charset="2"/>
              </a:rPr>
              <a:t>To learn how to use the configuration files provide by Gianni </a:t>
            </a:r>
          </a:p>
          <a:p>
            <a:pPr lvl="1">
              <a:lnSpc>
                <a:spcPts val="2000"/>
              </a:lnSpc>
              <a:spcBef>
                <a:spcPts val="600"/>
              </a:spcBef>
              <a:spcAft>
                <a:spcPts val="600"/>
              </a:spcAft>
            </a:pPr>
            <a:r>
              <a:rPr lang="en-GB" dirty="0">
                <a:sym typeface="Wingdings" panose="05000000000000000000" pitchFamily="2" charset="2"/>
              </a:rPr>
              <a:t>To readout the data from </a:t>
            </a:r>
            <a:r>
              <a:rPr lang="en-GB" dirty="0" err="1">
                <a:sym typeface="Wingdings" panose="05000000000000000000" pitchFamily="2" charset="2"/>
              </a:rPr>
              <a:t>ToASt</a:t>
            </a:r>
            <a:r>
              <a:rPr lang="en-GB">
                <a:sym typeface="Wingdings" panose="05000000000000000000" pitchFamily="2" charset="2"/>
              </a:rPr>
              <a:t> (internal test pulse) </a:t>
            </a:r>
            <a:endParaRPr lang="en-GB" dirty="0">
              <a:sym typeface="Wingdings" panose="05000000000000000000" pitchFamily="2" charset="2"/>
            </a:endParaRPr>
          </a:p>
        </p:txBody>
      </p:sp>
      <p:sp>
        <p:nvSpPr>
          <p:cNvPr id="3" name="Slide Number Placeholder 2">
            <a:extLst>
              <a:ext uri="{FF2B5EF4-FFF2-40B4-BE49-F238E27FC236}">
                <a16:creationId xmlns:a16="http://schemas.microsoft.com/office/drawing/2014/main" id="{14EFB296-8514-4B14-A565-2280677DE6C9}"/>
              </a:ext>
            </a:extLst>
          </p:cNvPr>
          <p:cNvSpPr>
            <a:spLocks noGrp="1"/>
          </p:cNvSpPr>
          <p:nvPr>
            <p:ph type="sldNum" sz="quarter" idx="12"/>
          </p:nvPr>
        </p:nvSpPr>
        <p:spPr/>
        <p:txBody>
          <a:bodyPr/>
          <a:lstStyle/>
          <a:p>
            <a:fld id="{61696EC4-B4CF-4701-AD06-A8439D6D8E12}" type="slidenum">
              <a:rPr lang="en-US" noProof="0" smtClean="0"/>
              <a:t>21</a:t>
            </a:fld>
            <a:endParaRPr lang="en-US" noProof="0" dirty="0"/>
          </a:p>
        </p:txBody>
      </p:sp>
      <p:sp>
        <p:nvSpPr>
          <p:cNvPr id="4" name="Titel 1">
            <a:extLst>
              <a:ext uri="{FF2B5EF4-FFF2-40B4-BE49-F238E27FC236}">
                <a16:creationId xmlns:a16="http://schemas.microsoft.com/office/drawing/2014/main" id="{9CF65DE9-0DE2-467B-99D3-D193624A415F}"/>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Conclusion &amp; What’s next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6" name="TextBox 5">
            <a:extLst>
              <a:ext uri="{FF2B5EF4-FFF2-40B4-BE49-F238E27FC236}">
                <a16:creationId xmlns:a16="http://schemas.microsoft.com/office/drawing/2014/main" id="{D32B9A51-D54B-470D-BA20-02C37B9EF9CF}"/>
              </a:ext>
            </a:extLst>
          </p:cNvPr>
          <p:cNvSpPr txBox="1"/>
          <p:nvPr/>
        </p:nvSpPr>
        <p:spPr>
          <a:xfrm>
            <a:off x="5572791" y="4546448"/>
            <a:ext cx="3275256" cy="400110"/>
          </a:xfrm>
          <a:prstGeom prst="rect">
            <a:avLst/>
          </a:prstGeom>
          <a:solidFill>
            <a:schemeClr val="bg1"/>
          </a:solidFill>
        </p:spPr>
        <p:txBody>
          <a:bodyPr wrap="none" rtlCol="0">
            <a:spAutoFit/>
          </a:bodyPr>
          <a:lstStyle/>
          <a:p>
            <a:r>
              <a:rPr lang="en-GB" sz="2000" b="1" i="1" dirty="0">
                <a:solidFill>
                  <a:srgbClr val="32A189"/>
                </a:solidFill>
              </a:rPr>
              <a:t>Thanks for your attention</a:t>
            </a:r>
          </a:p>
        </p:txBody>
      </p:sp>
    </p:spTree>
    <p:extLst>
      <p:ext uri="{BB962C8B-B14F-4D97-AF65-F5344CB8AC3E}">
        <p14:creationId xmlns:p14="http://schemas.microsoft.com/office/powerpoint/2010/main" val="2246474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7B47EF-4295-40D7-B3CE-82E9BCE704B6}"/>
              </a:ext>
            </a:extLst>
          </p:cNvPr>
          <p:cNvSpPr>
            <a:spLocks noGrp="1"/>
          </p:cNvSpPr>
          <p:nvPr>
            <p:ph idx="1"/>
          </p:nvPr>
        </p:nvSpPr>
        <p:spPr>
          <a:xfrm>
            <a:off x="3106257" y="2152020"/>
            <a:ext cx="2931485" cy="981042"/>
          </a:xfrm>
        </p:spPr>
        <p:txBody>
          <a:bodyPr/>
          <a:lstStyle/>
          <a:p>
            <a:pPr marL="0" indent="0" algn="ctr">
              <a:buNone/>
            </a:pPr>
            <a:r>
              <a:rPr lang="en-GB" dirty="0"/>
              <a:t>Back-up</a:t>
            </a:r>
          </a:p>
        </p:txBody>
      </p:sp>
      <p:sp>
        <p:nvSpPr>
          <p:cNvPr id="3" name="Slide Number Placeholder 2">
            <a:extLst>
              <a:ext uri="{FF2B5EF4-FFF2-40B4-BE49-F238E27FC236}">
                <a16:creationId xmlns:a16="http://schemas.microsoft.com/office/drawing/2014/main" id="{DD25ABE4-5BBF-4933-BF20-71A63C3D7597}"/>
              </a:ext>
            </a:extLst>
          </p:cNvPr>
          <p:cNvSpPr>
            <a:spLocks noGrp="1"/>
          </p:cNvSpPr>
          <p:nvPr>
            <p:ph type="sldNum" sz="quarter" idx="12"/>
          </p:nvPr>
        </p:nvSpPr>
        <p:spPr/>
        <p:txBody>
          <a:bodyPr/>
          <a:lstStyle/>
          <a:p>
            <a:fld id="{61696EC4-B4CF-4701-AD06-A8439D6D8E12}" type="slidenum">
              <a:rPr lang="en-US" noProof="0" smtClean="0"/>
              <a:t>22</a:t>
            </a:fld>
            <a:endParaRPr lang="en-US" noProof="0" dirty="0"/>
          </a:p>
        </p:txBody>
      </p:sp>
    </p:spTree>
    <p:extLst>
      <p:ext uri="{BB962C8B-B14F-4D97-AF65-F5344CB8AC3E}">
        <p14:creationId xmlns:p14="http://schemas.microsoft.com/office/powerpoint/2010/main" val="255022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EFC8958-78AB-46A5-A89E-FA9B4A0F4C20}"/>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kumimoji="0" lang="en-GB"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Module Data Concentrator (Data Format)</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5" name="Textplatzhalter 2">
            <a:extLst>
              <a:ext uri="{FF2B5EF4-FFF2-40B4-BE49-F238E27FC236}">
                <a16:creationId xmlns:a16="http://schemas.microsoft.com/office/drawing/2014/main" id="{B6C6DE5D-8D89-4F80-96BF-E698445688B9}"/>
              </a:ext>
            </a:extLst>
          </p:cNvPr>
          <p:cNvSpPr txBox="1">
            <a:spLocks/>
          </p:cNvSpPr>
          <p:nvPr/>
        </p:nvSpPr>
        <p:spPr>
          <a:xfrm>
            <a:off x="358775" y="691199"/>
            <a:ext cx="7118350"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a:solidFill>
                  <a:srgbClr val="009682"/>
                </a:solidFill>
              </a:rPr>
              <a:t>MDC data format and real-time data consistency check</a:t>
            </a:r>
          </a:p>
        </p:txBody>
      </p:sp>
      <p:grpSp>
        <p:nvGrpSpPr>
          <p:cNvPr id="23" name="Group 22">
            <a:extLst>
              <a:ext uri="{FF2B5EF4-FFF2-40B4-BE49-F238E27FC236}">
                <a16:creationId xmlns:a16="http://schemas.microsoft.com/office/drawing/2014/main" id="{AF2DF8B5-E644-48D6-BF35-0B4AD6EF8DE1}"/>
              </a:ext>
            </a:extLst>
          </p:cNvPr>
          <p:cNvGrpSpPr>
            <a:grpSpLocks noChangeAspect="1"/>
          </p:cNvGrpSpPr>
          <p:nvPr/>
        </p:nvGrpSpPr>
        <p:grpSpPr>
          <a:xfrm>
            <a:off x="1711609" y="1132282"/>
            <a:ext cx="4507122" cy="267634"/>
            <a:chOff x="1139371" y="1250760"/>
            <a:chExt cx="6205466" cy="338554"/>
          </a:xfrm>
        </p:grpSpPr>
        <p:sp>
          <p:nvSpPr>
            <p:cNvPr id="7" name="Rectangle 6">
              <a:extLst>
                <a:ext uri="{FF2B5EF4-FFF2-40B4-BE49-F238E27FC236}">
                  <a16:creationId xmlns:a16="http://schemas.microsoft.com/office/drawing/2014/main" id="{F5C588EB-6588-40D1-BC86-8C5BF8BFE8FA}"/>
                </a:ext>
              </a:extLst>
            </p:cNvPr>
            <p:cNvSpPr/>
            <p:nvPr/>
          </p:nvSpPr>
          <p:spPr>
            <a:xfrm>
              <a:off x="1139371" y="1277257"/>
              <a:ext cx="834572" cy="31205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Header</a:t>
              </a:r>
            </a:p>
          </p:txBody>
        </p:sp>
        <p:sp>
          <p:nvSpPr>
            <p:cNvPr id="8" name="Rectangle 7">
              <a:extLst>
                <a:ext uri="{FF2B5EF4-FFF2-40B4-BE49-F238E27FC236}">
                  <a16:creationId xmlns:a16="http://schemas.microsoft.com/office/drawing/2014/main" id="{10B42FD5-0B99-41D8-8AFC-35F9ADB85F52}"/>
                </a:ext>
              </a:extLst>
            </p:cNvPr>
            <p:cNvSpPr/>
            <p:nvPr/>
          </p:nvSpPr>
          <p:spPr>
            <a:xfrm>
              <a:off x="1973943" y="1277257"/>
              <a:ext cx="834572" cy="312057"/>
            </a:xfrm>
            <a:prstGeom prst="rect">
              <a:avLst/>
            </a:prstGeom>
            <a:solidFill>
              <a:srgbClr val="BD92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SYNC</a:t>
              </a:r>
            </a:p>
          </p:txBody>
        </p:sp>
        <p:sp>
          <p:nvSpPr>
            <p:cNvPr id="9" name="Rectangle 8">
              <a:extLst>
                <a:ext uri="{FF2B5EF4-FFF2-40B4-BE49-F238E27FC236}">
                  <a16:creationId xmlns:a16="http://schemas.microsoft.com/office/drawing/2014/main" id="{C10826C9-C3EF-451D-8A82-6B2B17CEB8F9}"/>
                </a:ext>
              </a:extLst>
            </p:cNvPr>
            <p:cNvSpPr/>
            <p:nvPr/>
          </p:nvSpPr>
          <p:spPr>
            <a:xfrm>
              <a:off x="2808515" y="1277257"/>
              <a:ext cx="834572" cy="312057"/>
            </a:xfrm>
            <a:prstGeom prst="rect">
              <a:avLst/>
            </a:prstGeom>
            <a:solidFill>
              <a:srgbClr val="BD92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t>SYNC</a:t>
              </a:r>
            </a:p>
          </p:txBody>
        </p:sp>
        <p:sp>
          <p:nvSpPr>
            <p:cNvPr id="10" name="Rectangle 9">
              <a:extLst>
                <a:ext uri="{FF2B5EF4-FFF2-40B4-BE49-F238E27FC236}">
                  <a16:creationId xmlns:a16="http://schemas.microsoft.com/office/drawing/2014/main" id="{C65BD715-BBF8-49B3-B9F5-C643144FB66F}"/>
                </a:ext>
              </a:extLst>
            </p:cNvPr>
            <p:cNvSpPr/>
            <p:nvPr/>
          </p:nvSpPr>
          <p:spPr>
            <a:xfrm>
              <a:off x="3634621" y="1277257"/>
              <a:ext cx="834572" cy="312057"/>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Data</a:t>
              </a:r>
            </a:p>
          </p:txBody>
        </p:sp>
        <p:sp>
          <p:nvSpPr>
            <p:cNvPr id="11" name="Rectangle 10">
              <a:extLst>
                <a:ext uri="{FF2B5EF4-FFF2-40B4-BE49-F238E27FC236}">
                  <a16:creationId xmlns:a16="http://schemas.microsoft.com/office/drawing/2014/main" id="{BEC4ABC0-925B-443C-9A86-E512C2EE7B4F}"/>
                </a:ext>
              </a:extLst>
            </p:cNvPr>
            <p:cNvSpPr/>
            <p:nvPr/>
          </p:nvSpPr>
          <p:spPr>
            <a:xfrm>
              <a:off x="4477659" y="1277257"/>
              <a:ext cx="834572" cy="312057"/>
            </a:xfrm>
            <a:prstGeom prst="rect">
              <a:avLst/>
            </a:prstGeom>
            <a:solidFill>
              <a:srgbClr val="BD92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t>SYNC</a:t>
              </a:r>
            </a:p>
          </p:txBody>
        </p:sp>
        <p:sp>
          <p:nvSpPr>
            <p:cNvPr id="12" name="Rectangle 11">
              <a:extLst>
                <a:ext uri="{FF2B5EF4-FFF2-40B4-BE49-F238E27FC236}">
                  <a16:creationId xmlns:a16="http://schemas.microsoft.com/office/drawing/2014/main" id="{18338B63-7E0D-4EA1-A987-6F2D48303326}"/>
                </a:ext>
              </a:extLst>
            </p:cNvPr>
            <p:cNvSpPr/>
            <p:nvPr/>
          </p:nvSpPr>
          <p:spPr>
            <a:xfrm>
              <a:off x="5303765" y="1277257"/>
              <a:ext cx="834572" cy="312057"/>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t>Data</a:t>
              </a:r>
            </a:p>
          </p:txBody>
        </p:sp>
        <p:sp>
          <p:nvSpPr>
            <p:cNvPr id="13" name="TextBox 12">
              <a:extLst>
                <a:ext uri="{FF2B5EF4-FFF2-40B4-BE49-F238E27FC236}">
                  <a16:creationId xmlns:a16="http://schemas.microsoft.com/office/drawing/2014/main" id="{AC32AB59-E091-4671-90D8-F39DF3698544}"/>
                </a:ext>
              </a:extLst>
            </p:cNvPr>
            <p:cNvSpPr txBox="1"/>
            <p:nvPr/>
          </p:nvSpPr>
          <p:spPr>
            <a:xfrm>
              <a:off x="6146803" y="1250760"/>
              <a:ext cx="448469" cy="330933"/>
            </a:xfrm>
            <a:prstGeom prst="rect">
              <a:avLst/>
            </a:prstGeom>
            <a:noFill/>
          </p:spPr>
          <p:txBody>
            <a:bodyPr wrap="none" rtlCol="0">
              <a:spAutoFit/>
            </a:bodyPr>
            <a:lstStyle/>
            <a:p>
              <a:r>
                <a:rPr lang="en-GB" sz="1100" dirty="0"/>
                <a:t>…</a:t>
              </a:r>
            </a:p>
          </p:txBody>
        </p:sp>
        <p:sp>
          <p:nvSpPr>
            <p:cNvPr id="14" name="Rectangle 13">
              <a:extLst>
                <a:ext uri="{FF2B5EF4-FFF2-40B4-BE49-F238E27FC236}">
                  <a16:creationId xmlns:a16="http://schemas.microsoft.com/office/drawing/2014/main" id="{668ECB65-BDC6-4573-A0DB-82CEF9177383}"/>
                </a:ext>
              </a:extLst>
            </p:cNvPr>
            <p:cNvSpPr/>
            <p:nvPr/>
          </p:nvSpPr>
          <p:spPr>
            <a:xfrm>
              <a:off x="6510265" y="1277257"/>
              <a:ext cx="834572" cy="312057"/>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Trailer</a:t>
              </a:r>
            </a:p>
          </p:txBody>
        </p:sp>
      </p:grpSp>
      <p:sp>
        <p:nvSpPr>
          <p:cNvPr id="16" name="TextBox 15">
            <a:extLst>
              <a:ext uri="{FF2B5EF4-FFF2-40B4-BE49-F238E27FC236}">
                <a16:creationId xmlns:a16="http://schemas.microsoft.com/office/drawing/2014/main" id="{4658D3CF-21DB-4D40-AADB-BDE05A7F40FB}"/>
              </a:ext>
            </a:extLst>
          </p:cNvPr>
          <p:cNvSpPr txBox="1">
            <a:spLocks noChangeAspect="1"/>
          </p:cNvSpPr>
          <p:nvPr/>
        </p:nvSpPr>
        <p:spPr>
          <a:xfrm>
            <a:off x="2422209" y="860695"/>
            <a:ext cx="559769" cy="246221"/>
          </a:xfrm>
          <a:prstGeom prst="rect">
            <a:avLst/>
          </a:prstGeom>
          <a:noFill/>
        </p:spPr>
        <p:txBody>
          <a:bodyPr wrap="none" rtlCol="0">
            <a:spAutoFit/>
          </a:bodyPr>
          <a:lstStyle/>
          <a:p>
            <a:r>
              <a:rPr lang="en-GB" sz="1000" dirty="0"/>
              <a:t>32 bits</a:t>
            </a:r>
          </a:p>
        </p:txBody>
      </p:sp>
      <p:sp>
        <p:nvSpPr>
          <p:cNvPr id="17" name="TextBox 16">
            <a:extLst>
              <a:ext uri="{FF2B5EF4-FFF2-40B4-BE49-F238E27FC236}">
                <a16:creationId xmlns:a16="http://schemas.microsoft.com/office/drawing/2014/main" id="{C2933CF6-B108-4A0C-A17D-6CAA19D19CEF}"/>
              </a:ext>
            </a:extLst>
          </p:cNvPr>
          <p:cNvSpPr txBox="1">
            <a:spLocks noChangeAspect="1"/>
          </p:cNvSpPr>
          <p:nvPr/>
        </p:nvSpPr>
        <p:spPr>
          <a:xfrm>
            <a:off x="3570795" y="1575834"/>
            <a:ext cx="1443024" cy="246221"/>
          </a:xfrm>
          <a:prstGeom prst="rect">
            <a:avLst/>
          </a:prstGeom>
          <a:noFill/>
        </p:spPr>
        <p:txBody>
          <a:bodyPr wrap="none" rtlCol="0">
            <a:spAutoFit/>
          </a:bodyPr>
          <a:lstStyle/>
          <a:p>
            <a:r>
              <a:rPr lang="en-GB" sz="1000" dirty="0" err="1"/>
              <a:t>ToASt</a:t>
            </a:r>
            <a:r>
              <a:rPr lang="en-GB" sz="1000" dirty="0"/>
              <a:t> frame (25.6 µs)</a:t>
            </a:r>
          </a:p>
        </p:txBody>
      </p:sp>
      <p:sp>
        <p:nvSpPr>
          <p:cNvPr id="29" name="TextBox 28">
            <a:extLst>
              <a:ext uri="{FF2B5EF4-FFF2-40B4-BE49-F238E27FC236}">
                <a16:creationId xmlns:a16="http://schemas.microsoft.com/office/drawing/2014/main" id="{CABF101E-8085-48D2-BF3D-9E42A3E81349}"/>
              </a:ext>
            </a:extLst>
          </p:cNvPr>
          <p:cNvSpPr txBox="1">
            <a:spLocks noChangeAspect="1"/>
          </p:cNvSpPr>
          <p:nvPr/>
        </p:nvSpPr>
        <p:spPr>
          <a:xfrm>
            <a:off x="5816885" y="930077"/>
            <a:ext cx="463588" cy="246221"/>
          </a:xfrm>
          <a:prstGeom prst="rect">
            <a:avLst/>
          </a:prstGeom>
          <a:noFill/>
        </p:spPr>
        <p:txBody>
          <a:bodyPr wrap="none" rtlCol="0">
            <a:spAutoFit/>
          </a:bodyPr>
          <a:lstStyle/>
          <a:p>
            <a:r>
              <a:rPr lang="en-GB" sz="1000" dirty="0"/>
              <a:t>CRC</a:t>
            </a:r>
          </a:p>
        </p:txBody>
      </p:sp>
      <p:sp>
        <p:nvSpPr>
          <p:cNvPr id="31" name="TextBox 30">
            <a:extLst>
              <a:ext uri="{FF2B5EF4-FFF2-40B4-BE49-F238E27FC236}">
                <a16:creationId xmlns:a16="http://schemas.microsoft.com/office/drawing/2014/main" id="{320DFD93-6F3C-4B26-9F89-D78E2F7BEEAB}"/>
              </a:ext>
            </a:extLst>
          </p:cNvPr>
          <p:cNvSpPr txBox="1"/>
          <p:nvPr/>
        </p:nvSpPr>
        <p:spPr>
          <a:xfrm>
            <a:off x="171710" y="1070542"/>
            <a:ext cx="1362874" cy="584775"/>
          </a:xfrm>
          <a:prstGeom prst="rect">
            <a:avLst/>
          </a:prstGeom>
          <a:noFill/>
        </p:spPr>
        <p:txBody>
          <a:bodyPr wrap="none" rtlCol="0">
            <a:spAutoFit/>
          </a:bodyPr>
          <a:lstStyle/>
          <a:p>
            <a:r>
              <a:rPr lang="en-GB" sz="1600" dirty="0" err="1"/>
              <a:t>ToASt</a:t>
            </a:r>
            <a:r>
              <a:rPr lang="en-GB" sz="1600" dirty="0"/>
              <a:t> </a:t>
            </a:r>
          </a:p>
          <a:p>
            <a:r>
              <a:rPr lang="en-GB" sz="1600" dirty="0"/>
              <a:t>(data format)</a:t>
            </a:r>
          </a:p>
        </p:txBody>
      </p:sp>
      <p:sp>
        <p:nvSpPr>
          <p:cNvPr id="32" name="TextBox 31">
            <a:extLst>
              <a:ext uri="{FF2B5EF4-FFF2-40B4-BE49-F238E27FC236}">
                <a16:creationId xmlns:a16="http://schemas.microsoft.com/office/drawing/2014/main" id="{8D6CD6BA-4FA0-4CD7-BB58-E731A3AD4AC1}"/>
              </a:ext>
            </a:extLst>
          </p:cNvPr>
          <p:cNvSpPr txBox="1"/>
          <p:nvPr/>
        </p:nvSpPr>
        <p:spPr>
          <a:xfrm>
            <a:off x="171710" y="2043533"/>
            <a:ext cx="1039067" cy="584775"/>
          </a:xfrm>
          <a:prstGeom prst="rect">
            <a:avLst/>
          </a:prstGeom>
          <a:noFill/>
        </p:spPr>
        <p:txBody>
          <a:bodyPr wrap="none" rtlCol="0">
            <a:spAutoFit/>
          </a:bodyPr>
          <a:lstStyle>
            <a:defPPr>
              <a:defRPr lang="en-US"/>
            </a:defPPr>
            <a:lvl1pPr>
              <a:defRPr sz="1600"/>
            </a:lvl1pPr>
          </a:lstStyle>
          <a:p>
            <a:r>
              <a:rPr lang="en-GB" dirty="0"/>
              <a:t>MDC </a:t>
            </a:r>
          </a:p>
          <a:p>
            <a:r>
              <a:rPr lang="en-GB" dirty="0"/>
              <a:t>(channel)</a:t>
            </a:r>
          </a:p>
        </p:txBody>
      </p:sp>
      <p:grpSp>
        <p:nvGrpSpPr>
          <p:cNvPr id="49" name="Group 48">
            <a:extLst>
              <a:ext uri="{FF2B5EF4-FFF2-40B4-BE49-F238E27FC236}">
                <a16:creationId xmlns:a16="http://schemas.microsoft.com/office/drawing/2014/main" id="{4E08F24D-E685-4739-9787-0AC657B4DB79}"/>
              </a:ext>
            </a:extLst>
          </p:cNvPr>
          <p:cNvGrpSpPr>
            <a:grpSpLocks noChangeAspect="1"/>
          </p:cNvGrpSpPr>
          <p:nvPr/>
        </p:nvGrpSpPr>
        <p:grpSpPr>
          <a:xfrm>
            <a:off x="1412289" y="2069541"/>
            <a:ext cx="2688840" cy="270978"/>
            <a:chOff x="2123489" y="2545790"/>
            <a:chExt cx="3017778" cy="304129"/>
          </a:xfrm>
        </p:grpSpPr>
        <p:sp>
          <p:nvSpPr>
            <p:cNvPr id="41" name="Rectangle 40">
              <a:extLst>
                <a:ext uri="{FF2B5EF4-FFF2-40B4-BE49-F238E27FC236}">
                  <a16:creationId xmlns:a16="http://schemas.microsoft.com/office/drawing/2014/main" id="{D1829148-9A60-421C-A9BD-F969EE82D8CB}"/>
                </a:ext>
              </a:extLst>
            </p:cNvPr>
            <p:cNvSpPr/>
            <p:nvPr/>
          </p:nvSpPr>
          <p:spPr>
            <a:xfrm>
              <a:off x="2123489" y="2569593"/>
              <a:ext cx="688820" cy="2803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Header</a:t>
              </a:r>
            </a:p>
          </p:txBody>
        </p:sp>
        <p:sp>
          <p:nvSpPr>
            <p:cNvPr id="44" name="Rectangle 43">
              <a:extLst>
                <a:ext uri="{FF2B5EF4-FFF2-40B4-BE49-F238E27FC236}">
                  <a16:creationId xmlns:a16="http://schemas.microsoft.com/office/drawing/2014/main" id="{D8214751-C359-4AE9-8438-9C6BD583E92F}"/>
                </a:ext>
              </a:extLst>
            </p:cNvPr>
            <p:cNvSpPr/>
            <p:nvPr/>
          </p:nvSpPr>
          <p:spPr>
            <a:xfrm>
              <a:off x="2815527" y="2569593"/>
              <a:ext cx="688820" cy="28032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Data</a:t>
              </a:r>
            </a:p>
          </p:txBody>
        </p:sp>
        <p:sp>
          <p:nvSpPr>
            <p:cNvPr id="46" name="Rectangle 45">
              <a:extLst>
                <a:ext uri="{FF2B5EF4-FFF2-40B4-BE49-F238E27FC236}">
                  <a16:creationId xmlns:a16="http://schemas.microsoft.com/office/drawing/2014/main" id="{67D055E5-F58A-453E-81D1-9794D99F50A9}"/>
                </a:ext>
              </a:extLst>
            </p:cNvPr>
            <p:cNvSpPr/>
            <p:nvPr/>
          </p:nvSpPr>
          <p:spPr>
            <a:xfrm>
              <a:off x="3507565" y="2569593"/>
              <a:ext cx="688820" cy="28032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t>Data</a:t>
              </a:r>
            </a:p>
          </p:txBody>
        </p:sp>
        <p:sp>
          <p:nvSpPr>
            <p:cNvPr id="47" name="TextBox 46">
              <a:extLst>
                <a:ext uri="{FF2B5EF4-FFF2-40B4-BE49-F238E27FC236}">
                  <a16:creationId xmlns:a16="http://schemas.microsoft.com/office/drawing/2014/main" id="{FC0D8FE3-7620-47B1-9710-BEDA79415BE9}"/>
                </a:ext>
              </a:extLst>
            </p:cNvPr>
            <p:cNvSpPr txBox="1"/>
            <p:nvPr/>
          </p:nvSpPr>
          <p:spPr>
            <a:xfrm>
              <a:off x="4130681" y="2545790"/>
              <a:ext cx="325730" cy="261610"/>
            </a:xfrm>
            <a:prstGeom prst="rect">
              <a:avLst/>
            </a:prstGeom>
            <a:noFill/>
          </p:spPr>
          <p:txBody>
            <a:bodyPr wrap="none" rtlCol="0">
              <a:spAutoFit/>
            </a:bodyPr>
            <a:lstStyle/>
            <a:p>
              <a:r>
                <a:rPr lang="en-GB" sz="1100" dirty="0"/>
                <a:t>…</a:t>
              </a:r>
            </a:p>
          </p:txBody>
        </p:sp>
        <p:sp>
          <p:nvSpPr>
            <p:cNvPr id="48" name="Rectangle 47">
              <a:extLst>
                <a:ext uri="{FF2B5EF4-FFF2-40B4-BE49-F238E27FC236}">
                  <a16:creationId xmlns:a16="http://schemas.microsoft.com/office/drawing/2014/main" id="{D03C43E5-128A-4B61-81F6-DDAD2F4DF093}"/>
                </a:ext>
              </a:extLst>
            </p:cNvPr>
            <p:cNvSpPr/>
            <p:nvPr/>
          </p:nvSpPr>
          <p:spPr>
            <a:xfrm>
              <a:off x="4452447" y="2569593"/>
              <a:ext cx="688820" cy="280326"/>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Trailer</a:t>
              </a:r>
            </a:p>
          </p:txBody>
        </p:sp>
      </p:grpSp>
      <p:sp>
        <p:nvSpPr>
          <p:cNvPr id="40" name="TextBox 39">
            <a:extLst>
              <a:ext uri="{FF2B5EF4-FFF2-40B4-BE49-F238E27FC236}">
                <a16:creationId xmlns:a16="http://schemas.microsoft.com/office/drawing/2014/main" id="{2AD6369D-EC00-4913-9BCA-3417C395E50A}"/>
              </a:ext>
            </a:extLst>
          </p:cNvPr>
          <p:cNvSpPr txBox="1"/>
          <p:nvPr/>
        </p:nvSpPr>
        <p:spPr>
          <a:xfrm>
            <a:off x="3688382" y="2302635"/>
            <a:ext cx="516488" cy="276999"/>
          </a:xfrm>
          <a:prstGeom prst="rect">
            <a:avLst/>
          </a:prstGeom>
          <a:noFill/>
        </p:spPr>
        <p:txBody>
          <a:bodyPr wrap="none" rtlCol="0">
            <a:spAutoFit/>
          </a:bodyPr>
          <a:lstStyle/>
          <a:p>
            <a:r>
              <a:rPr lang="en-GB" sz="1200" dirty="0"/>
              <a:t>CRC</a:t>
            </a:r>
          </a:p>
        </p:txBody>
      </p:sp>
      <p:cxnSp>
        <p:nvCxnSpPr>
          <p:cNvPr id="57" name="Straight Connector 56">
            <a:extLst>
              <a:ext uri="{FF2B5EF4-FFF2-40B4-BE49-F238E27FC236}">
                <a16:creationId xmlns:a16="http://schemas.microsoft.com/office/drawing/2014/main" id="{59CB398C-540C-4918-93EF-E737A0450DD7}"/>
              </a:ext>
            </a:extLst>
          </p:cNvPr>
          <p:cNvCxnSpPr>
            <a:cxnSpLocks/>
          </p:cNvCxnSpPr>
          <p:nvPr/>
        </p:nvCxnSpPr>
        <p:spPr>
          <a:xfrm flipH="1">
            <a:off x="1464596" y="1422987"/>
            <a:ext cx="279394" cy="603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1B0571-4231-4ABB-9A7C-E84F2A9F3D03}"/>
              </a:ext>
            </a:extLst>
          </p:cNvPr>
          <p:cNvCxnSpPr>
            <a:cxnSpLocks/>
          </p:cNvCxnSpPr>
          <p:nvPr/>
        </p:nvCxnSpPr>
        <p:spPr>
          <a:xfrm flipH="1">
            <a:off x="4119799" y="1428212"/>
            <a:ext cx="2078385" cy="641329"/>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C9B47F17-CCEF-4EEB-A52A-C5319AD74132}"/>
              </a:ext>
            </a:extLst>
          </p:cNvPr>
          <p:cNvSpPr/>
          <p:nvPr/>
        </p:nvSpPr>
        <p:spPr>
          <a:xfrm>
            <a:off x="5891806" y="1554751"/>
            <a:ext cx="3267682" cy="1422634"/>
          </a:xfrm>
          <a:prstGeom prst="rect">
            <a:avLst/>
          </a:prstGeom>
        </p:spPr>
        <p:txBody>
          <a:bodyPr wrap="square">
            <a:spAutoFit/>
          </a:bodyPr>
          <a:lstStyle/>
          <a:p>
            <a:pPr marL="203652" indent="-203652" defTabSz="685983">
              <a:lnSpc>
                <a:spcPts val="2000"/>
              </a:lnSpc>
              <a:spcBef>
                <a:spcPts val="600"/>
              </a:spcBef>
              <a:buSzPct val="88000"/>
              <a:buBlip>
                <a:blip r:embed="rId2"/>
              </a:buBlip>
            </a:pPr>
            <a:r>
              <a:rPr lang="en-GB" sz="1200" dirty="0"/>
              <a:t>SYNC packets </a:t>
            </a:r>
            <a:r>
              <a:rPr lang="en-GB" sz="1200" dirty="0">
                <a:sym typeface="Wingdings" panose="05000000000000000000" pitchFamily="2" charset="2"/>
              </a:rPr>
              <a:t> to check the communication between </a:t>
            </a:r>
            <a:r>
              <a:rPr lang="en-GB" sz="1200" dirty="0" err="1">
                <a:sym typeface="Wingdings" panose="05000000000000000000" pitchFamily="2" charset="2"/>
              </a:rPr>
              <a:t>TX_ch</a:t>
            </a:r>
            <a:r>
              <a:rPr lang="en-GB" sz="1200" dirty="0">
                <a:sym typeface="Wingdings" panose="05000000000000000000" pitchFamily="2" charset="2"/>
              </a:rPr>
              <a:t>  channel (</a:t>
            </a:r>
            <a:r>
              <a:rPr lang="en-GB" sz="1200" dirty="0" err="1">
                <a:sym typeface="Wingdings" panose="05000000000000000000" pitchFamily="2" charset="2"/>
              </a:rPr>
              <a:t>ToASt</a:t>
            </a:r>
            <a:r>
              <a:rPr lang="en-GB" sz="1200" dirty="0">
                <a:sym typeface="Wingdings" panose="05000000000000000000" pitchFamily="2" charset="2"/>
              </a:rPr>
              <a:t>) and MDC</a:t>
            </a:r>
          </a:p>
          <a:p>
            <a:pPr marL="203652" indent="-203652" defTabSz="685983">
              <a:lnSpc>
                <a:spcPts val="2000"/>
              </a:lnSpc>
              <a:spcBef>
                <a:spcPts val="600"/>
              </a:spcBef>
              <a:buSzPct val="88000"/>
              <a:buBlip>
                <a:blip r:embed="rId2"/>
              </a:buBlip>
            </a:pPr>
            <a:r>
              <a:rPr lang="en-GB" sz="1200" dirty="0">
                <a:sym typeface="Wingdings" panose="05000000000000000000" pitchFamily="2" charset="2"/>
              </a:rPr>
              <a:t>Only HEADER, DATA and TRAILER transmitted</a:t>
            </a:r>
            <a:endParaRPr lang="en-GB" sz="1200" dirty="0"/>
          </a:p>
        </p:txBody>
      </p:sp>
      <p:sp>
        <p:nvSpPr>
          <p:cNvPr id="62" name="TextBox 61">
            <a:extLst>
              <a:ext uri="{FF2B5EF4-FFF2-40B4-BE49-F238E27FC236}">
                <a16:creationId xmlns:a16="http://schemas.microsoft.com/office/drawing/2014/main" id="{0DD4326A-64B9-49B9-B853-BE821775B7D5}"/>
              </a:ext>
            </a:extLst>
          </p:cNvPr>
          <p:cNvSpPr txBox="1"/>
          <p:nvPr/>
        </p:nvSpPr>
        <p:spPr>
          <a:xfrm>
            <a:off x="171710" y="3120061"/>
            <a:ext cx="1396536" cy="584775"/>
          </a:xfrm>
          <a:prstGeom prst="rect">
            <a:avLst/>
          </a:prstGeom>
          <a:noFill/>
        </p:spPr>
        <p:txBody>
          <a:bodyPr wrap="none" rtlCol="0">
            <a:spAutoFit/>
          </a:bodyPr>
          <a:lstStyle>
            <a:defPPr>
              <a:defRPr lang="en-US"/>
            </a:defPPr>
            <a:lvl1pPr>
              <a:defRPr sz="1600"/>
            </a:lvl1pPr>
          </a:lstStyle>
          <a:p>
            <a:r>
              <a:rPr lang="en-GB" dirty="0"/>
              <a:t>MDC </a:t>
            </a:r>
          </a:p>
          <a:p>
            <a:r>
              <a:rPr lang="en-GB" dirty="0"/>
              <a:t>(Data format)</a:t>
            </a:r>
          </a:p>
        </p:txBody>
      </p:sp>
      <p:sp>
        <p:nvSpPr>
          <p:cNvPr id="77" name="Rectangle 76">
            <a:extLst>
              <a:ext uri="{FF2B5EF4-FFF2-40B4-BE49-F238E27FC236}">
                <a16:creationId xmlns:a16="http://schemas.microsoft.com/office/drawing/2014/main" id="{F3EA39F7-A237-489F-B1D3-90117A63053D}"/>
              </a:ext>
            </a:extLst>
          </p:cNvPr>
          <p:cNvSpPr/>
          <p:nvPr/>
        </p:nvSpPr>
        <p:spPr>
          <a:xfrm>
            <a:off x="1776363" y="3165572"/>
            <a:ext cx="613739" cy="24977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Header</a:t>
            </a:r>
          </a:p>
        </p:txBody>
      </p:sp>
      <p:sp>
        <p:nvSpPr>
          <p:cNvPr id="78" name="Rectangle 77">
            <a:extLst>
              <a:ext uri="{FF2B5EF4-FFF2-40B4-BE49-F238E27FC236}">
                <a16:creationId xmlns:a16="http://schemas.microsoft.com/office/drawing/2014/main" id="{4D0EDDD1-3CE4-41C3-A3A0-C9A6D5AE4A09}"/>
              </a:ext>
            </a:extLst>
          </p:cNvPr>
          <p:cNvSpPr/>
          <p:nvPr/>
        </p:nvSpPr>
        <p:spPr>
          <a:xfrm>
            <a:off x="2392969" y="3165572"/>
            <a:ext cx="613739" cy="24977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Data</a:t>
            </a:r>
          </a:p>
        </p:txBody>
      </p:sp>
      <p:sp>
        <p:nvSpPr>
          <p:cNvPr id="79" name="Rectangle 78">
            <a:extLst>
              <a:ext uri="{FF2B5EF4-FFF2-40B4-BE49-F238E27FC236}">
                <a16:creationId xmlns:a16="http://schemas.microsoft.com/office/drawing/2014/main" id="{249F4C65-9DA1-4FC1-A487-BEB397E6D771}"/>
              </a:ext>
            </a:extLst>
          </p:cNvPr>
          <p:cNvSpPr/>
          <p:nvPr/>
        </p:nvSpPr>
        <p:spPr>
          <a:xfrm>
            <a:off x="3009575" y="3165572"/>
            <a:ext cx="613739" cy="24977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t>Data</a:t>
            </a:r>
          </a:p>
        </p:txBody>
      </p:sp>
      <p:sp>
        <p:nvSpPr>
          <p:cNvPr id="80" name="TextBox 79">
            <a:extLst>
              <a:ext uri="{FF2B5EF4-FFF2-40B4-BE49-F238E27FC236}">
                <a16:creationId xmlns:a16="http://schemas.microsoft.com/office/drawing/2014/main" id="{52915E1F-6399-4C3F-AF45-A6D9DC84ECA9}"/>
              </a:ext>
            </a:extLst>
          </p:cNvPr>
          <p:cNvSpPr txBox="1"/>
          <p:nvPr/>
        </p:nvSpPr>
        <p:spPr>
          <a:xfrm>
            <a:off x="3564771" y="3144364"/>
            <a:ext cx="290225" cy="233094"/>
          </a:xfrm>
          <a:prstGeom prst="rect">
            <a:avLst/>
          </a:prstGeom>
          <a:noFill/>
        </p:spPr>
        <p:txBody>
          <a:bodyPr wrap="none" rtlCol="0">
            <a:spAutoFit/>
          </a:bodyPr>
          <a:lstStyle/>
          <a:p>
            <a:r>
              <a:rPr lang="en-GB" sz="1100" dirty="0"/>
              <a:t>…</a:t>
            </a:r>
          </a:p>
        </p:txBody>
      </p:sp>
      <p:sp>
        <p:nvSpPr>
          <p:cNvPr id="81" name="Rectangle 80">
            <a:extLst>
              <a:ext uri="{FF2B5EF4-FFF2-40B4-BE49-F238E27FC236}">
                <a16:creationId xmlns:a16="http://schemas.microsoft.com/office/drawing/2014/main" id="{A67208CE-4EAF-47E0-8237-3F3E3453CFE9}"/>
              </a:ext>
            </a:extLst>
          </p:cNvPr>
          <p:cNvSpPr/>
          <p:nvPr/>
        </p:nvSpPr>
        <p:spPr>
          <a:xfrm>
            <a:off x="3851464" y="3165572"/>
            <a:ext cx="613739" cy="249770"/>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Trailer</a:t>
            </a:r>
          </a:p>
        </p:txBody>
      </p:sp>
      <p:grpSp>
        <p:nvGrpSpPr>
          <p:cNvPr id="82" name="Group 81">
            <a:extLst>
              <a:ext uri="{FF2B5EF4-FFF2-40B4-BE49-F238E27FC236}">
                <a16:creationId xmlns:a16="http://schemas.microsoft.com/office/drawing/2014/main" id="{AD41D184-48EB-4940-BDB1-394493298CE0}"/>
              </a:ext>
            </a:extLst>
          </p:cNvPr>
          <p:cNvGrpSpPr>
            <a:grpSpLocks noChangeAspect="1"/>
          </p:cNvGrpSpPr>
          <p:nvPr/>
        </p:nvGrpSpPr>
        <p:grpSpPr>
          <a:xfrm>
            <a:off x="4694869" y="3144364"/>
            <a:ext cx="2688840" cy="270978"/>
            <a:chOff x="2123489" y="2545790"/>
            <a:chExt cx="3017778" cy="304129"/>
          </a:xfrm>
        </p:grpSpPr>
        <p:sp>
          <p:nvSpPr>
            <p:cNvPr id="83" name="Rectangle 82">
              <a:extLst>
                <a:ext uri="{FF2B5EF4-FFF2-40B4-BE49-F238E27FC236}">
                  <a16:creationId xmlns:a16="http://schemas.microsoft.com/office/drawing/2014/main" id="{92F78B94-EEFA-4CA6-BBC9-C44800865D51}"/>
                </a:ext>
              </a:extLst>
            </p:cNvPr>
            <p:cNvSpPr/>
            <p:nvPr/>
          </p:nvSpPr>
          <p:spPr>
            <a:xfrm>
              <a:off x="2123489" y="2569593"/>
              <a:ext cx="688820" cy="2803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Header</a:t>
              </a:r>
            </a:p>
          </p:txBody>
        </p:sp>
        <p:sp>
          <p:nvSpPr>
            <p:cNvPr id="84" name="Rectangle 83">
              <a:extLst>
                <a:ext uri="{FF2B5EF4-FFF2-40B4-BE49-F238E27FC236}">
                  <a16:creationId xmlns:a16="http://schemas.microsoft.com/office/drawing/2014/main" id="{81030C2F-FEA8-45F5-87DE-AF93DDC78344}"/>
                </a:ext>
              </a:extLst>
            </p:cNvPr>
            <p:cNvSpPr/>
            <p:nvPr/>
          </p:nvSpPr>
          <p:spPr>
            <a:xfrm>
              <a:off x="2815527" y="2569593"/>
              <a:ext cx="688820" cy="28032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Data</a:t>
              </a:r>
            </a:p>
          </p:txBody>
        </p:sp>
        <p:sp>
          <p:nvSpPr>
            <p:cNvPr id="85" name="Rectangle 84">
              <a:extLst>
                <a:ext uri="{FF2B5EF4-FFF2-40B4-BE49-F238E27FC236}">
                  <a16:creationId xmlns:a16="http://schemas.microsoft.com/office/drawing/2014/main" id="{D0BE066F-74CE-4EAF-B930-3CFE24EC38D6}"/>
                </a:ext>
              </a:extLst>
            </p:cNvPr>
            <p:cNvSpPr/>
            <p:nvPr/>
          </p:nvSpPr>
          <p:spPr>
            <a:xfrm>
              <a:off x="3507565" y="2569593"/>
              <a:ext cx="688820" cy="28032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t>Data</a:t>
              </a:r>
            </a:p>
          </p:txBody>
        </p:sp>
        <p:sp>
          <p:nvSpPr>
            <p:cNvPr id="86" name="TextBox 85">
              <a:extLst>
                <a:ext uri="{FF2B5EF4-FFF2-40B4-BE49-F238E27FC236}">
                  <a16:creationId xmlns:a16="http://schemas.microsoft.com/office/drawing/2014/main" id="{207E7592-C982-4BA4-8B7B-6494FE2923AB}"/>
                </a:ext>
              </a:extLst>
            </p:cNvPr>
            <p:cNvSpPr txBox="1"/>
            <p:nvPr/>
          </p:nvSpPr>
          <p:spPr>
            <a:xfrm>
              <a:off x="4130681" y="2545790"/>
              <a:ext cx="325730" cy="261610"/>
            </a:xfrm>
            <a:prstGeom prst="rect">
              <a:avLst/>
            </a:prstGeom>
            <a:noFill/>
          </p:spPr>
          <p:txBody>
            <a:bodyPr wrap="none" rtlCol="0">
              <a:spAutoFit/>
            </a:bodyPr>
            <a:lstStyle/>
            <a:p>
              <a:r>
                <a:rPr lang="en-GB" sz="1100" dirty="0"/>
                <a:t>…</a:t>
              </a:r>
            </a:p>
          </p:txBody>
        </p:sp>
        <p:sp>
          <p:nvSpPr>
            <p:cNvPr id="87" name="Rectangle 86">
              <a:extLst>
                <a:ext uri="{FF2B5EF4-FFF2-40B4-BE49-F238E27FC236}">
                  <a16:creationId xmlns:a16="http://schemas.microsoft.com/office/drawing/2014/main" id="{BE056504-8DE4-4020-AA70-528F7849628E}"/>
                </a:ext>
              </a:extLst>
            </p:cNvPr>
            <p:cNvSpPr/>
            <p:nvPr/>
          </p:nvSpPr>
          <p:spPr>
            <a:xfrm>
              <a:off x="4452447" y="2569593"/>
              <a:ext cx="688820" cy="280326"/>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Trailer</a:t>
              </a:r>
            </a:p>
          </p:txBody>
        </p:sp>
      </p:grpSp>
      <p:sp>
        <p:nvSpPr>
          <p:cNvPr id="100" name="Rectangle 99">
            <a:extLst>
              <a:ext uri="{FF2B5EF4-FFF2-40B4-BE49-F238E27FC236}">
                <a16:creationId xmlns:a16="http://schemas.microsoft.com/office/drawing/2014/main" id="{D60BF3D0-BBBE-49E7-A2F1-D6FA21D78AD9}"/>
              </a:ext>
            </a:extLst>
          </p:cNvPr>
          <p:cNvSpPr/>
          <p:nvPr/>
        </p:nvSpPr>
        <p:spPr>
          <a:xfrm>
            <a:off x="844027" y="3164453"/>
            <a:ext cx="929469" cy="249770"/>
          </a:xfrm>
          <a:prstGeom prst="rect">
            <a:avLst/>
          </a:prstGeom>
          <a:solidFill>
            <a:srgbClr val="00206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Header MDC</a:t>
            </a:r>
          </a:p>
        </p:txBody>
      </p:sp>
      <p:sp>
        <p:nvSpPr>
          <p:cNvPr id="102" name="TextBox 101">
            <a:extLst>
              <a:ext uri="{FF2B5EF4-FFF2-40B4-BE49-F238E27FC236}">
                <a16:creationId xmlns:a16="http://schemas.microsoft.com/office/drawing/2014/main" id="{E885A870-5612-4AE7-8076-E4024B14B9FD}"/>
              </a:ext>
            </a:extLst>
          </p:cNvPr>
          <p:cNvSpPr txBox="1"/>
          <p:nvPr/>
        </p:nvSpPr>
        <p:spPr>
          <a:xfrm>
            <a:off x="4403128" y="3155523"/>
            <a:ext cx="290225" cy="233094"/>
          </a:xfrm>
          <a:prstGeom prst="rect">
            <a:avLst/>
          </a:prstGeom>
          <a:noFill/>
        </p:spPr>
        <p:txBody>
          <a:bodyPr wrap="none" rtlCol="0">
            <a:spAutoFit/>
          </a:bodyPr>
          <a:lstStyle/>
          <a:p>
            <a:r>
              <a:rPr lang="en-GB" sz="1100" dirty="0"/>
              <a:t>…</a:t>
            </a:r>
          </a:p>
        </p:txBody>
      </p:sp>
      <p:sp>
        <p:nvSpPr>
          <p:cNvPr id="104" name="Rectangle 103">
            <a:extLst>
              <a:ext uri="{FF2B5EF4-FFF2-40B4-BE49-F238E27FC236}">
                <a16:creationId xmlns:a16="http://schemas.microsoft.com/office/drawing/2014/main" id="{9D1C73DE-3193-4D2F-BA77-7BD4370B9713}"/>
              </a:ext>
            </a:extLst>
          </p:cNvPr>
          <p:cNvSpPr/>
          <p:nvPr/>
        </p:nvSpPr>
        <p:spPr>
          <a:xfrm>
            <a:off x="7383709" y="3164453"/>
            <a:ext cx="929469" cy="249770"/>
          </a:xfrm>
          <a:prstGeom prst="rect">
            <a:avLst/>
          </a:prstGeom>
          <a:solidFill>
            <a:srgbClr val="C00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Trailer MDC</a:t>
            </a:r>
          </a:p>
        </p:txBody>
      </p:sp>
      <p:cxnSp>
        <p:nvCxnSpPr>
          <p:cNvPr id="105" name="Straight Connector 104">
            <a:extLst>
              <a:ext uri="{FF2B5EF4-FFF2-40B4-BE49-F238E27FC236}">
                <a16:creationId xmlns:a16="http://schemas.microsoft.com/office/drawing/2014/main" id="{9B32B584-DE79-41E1-8AE4-DA6B19D1B190}"/>
              </a:ext>
            </a:extLst>
          </p:cNvPr>
          <p:cNvCxnSpPr>
            <a:cxnSpLocks/>
          </p:cNvCxnSpPr>
          <p:nvPr/>
        </p:nvCxnSpPr>
        <p:spPr>
          <a:xfrm>
            <a:off x="1418424" y="2365574"/>
            <a:ext cx="361762" cy="73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1E1E4F4-B2BD-4104-A545-CA7C1ECD5D9A}"/>
              </a:ext>
            </a:extLst>
          </p:cNvPr>
          <p:cNvCxnSpPr>
            <a:cxnSpLocks/>
            <a:endCxn id="122" idx="3"/>
          </p:cNvCxnSpPr>
          <p:nvPr/>
        </p:nvCxnSpPr>
        <p:spPr>
          <a:xfrm>
            <a:off x="4107767" y="2450340"/>
            <a:ext cx="263717" cy="64929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628B4E0-7AB0-4E84-B78A-9D9AFCD378DE}"/>
              </a:ext>
            </a:extLst>
          </p:cNvPr>
          <p:cNvSpPr txBox="1"/>
          <p:nvPr/>
        </p:nvSpPr>
        <p:spPr>
          <a:xfrm>
            <a:off x="2573341" y="3428219"/>
            <a:ext cx="812402" cy="307777"/>
          </a:xfrm>
          <a:prstGeom prst="rect">
            <a:avLst/>
          </a:prstGeom>
          <a:noFill/>
        </p:spPr>
        <p:txBody>
          <a:bodyPr wrap="none" rtlCol="0">
            <a:spAutoFit/>
          </a:bodyPr>
          <a:lstStyle/>
          <a:p>
            <a:r>
              <a:rPr lang="en-GB" sz="1400" dirty="0" err="1"/>
              <a:t>ToASt</a:t>
            </a:r>
            <a:r>
              <a:rPr lang="en-GB" sz="1400" dirty="0"/>
              <a:t> 0</a:t>
            </a:r>
          </a:p>
        </p:txBody>
      </p:sp>
      <p:cxnSp>
        <p:nvCxnSpPr>
          <p:cNvPr id="113" name="Straight Arrow Connector 112">
            <a:extLst>
              <a:ext uri="{FF2B5EF4-FFF2-40B4-BE49-F238E27FC236}">
                <a16:creationId xmlns:a16="http://schemas.microsoft.com/office/drawing/2014/main" id="{105FB297-B564-45EF-A6CB-5924B2AE5389}"/>
              </a:ext>
            </a:extLst>
          </p:cNvPr>
          <p:cNvCxnSpPr>
            <a:cxnSpLocks/>
            <a:stCxn id="111" idx="1"/>
          </p:cNvCxnSpPr>
          <p:nvPr/>
        </p:nvCxnSpPr>
        <p:spPr>
          <a:xfrm flipH="1">
            <a:off x="1781659" y="3582108"/>
            <a:ext cx="7916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E9F59A1-C6DD-4695-91A0-29FDFB46629E}"/>
              </a:ext>
            </a:extLst>
          </p:cNvPr>
          <p:cNvCxnSpPr>
            <a:cxnSpLocks/>
            <a:stCxn id="111" idx="3"/>
          </p:cNvCxnSpPr>
          <p:nvPr/>
        </p:nvCxnSpPr>
        <p:spPr>
          <a:xfrm>
            <a:off x="3385743" y="3582108"/>
            <a:ext cx="10671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D7CC6762-701D-4395-AE68-EEB3295C1613}"/>
              </a:ext>
            </a:extLst>
          </p:cNvPr>
          <p:cNvSpPr txBox="1"/>
          <p:nvPr/>
        </p:nvSpPr>
        <p:spPr>
          <a:xfrm>
            <a:off x="5621697" y="3428219"/>
            <a:ext cx="898451" cy="307777"/>
          </a:xfrm>
          <a:prstGeom prst="rect">
            <a:avLst/>
          </a:prstGeom>
          <a:noFill/>
        </p:spPr>
        <p:txBody>
          <a:bodyPr wrap="none" rtlCol="0">
            <a:spAutoFit/>
          </a:bodyPr>
          <a:lstStyle/>
          <a:p>
            <a:r>
              <a:rPr lang="en-GB" sz="1400" dirty="0" err="1"/>
              <a:t>ToASt</a:t>
            </a:r>
            <a:r>
              <a:rPr lang="en-GB" sz="1400" dirty="0"/>
              <a:t> 11</a:t>
            </a:r>
          </a:p>
        </p:txBody>
      </p:sp>
      <p:cxnSp>
        <p:nvCxnSpPr>
          <p:cNvPr id="120" name="Straight Arrow Connector 119">
            <a:extLst>
              <a:ext uri="{FF2B5EF4-FFF2-40B4-BE49-F238E27FC236}">
                <a16:creationId xmlns:a16="http://schemas.microsoft.com/office/drawing/2014/main" id="{5E7BFDA8-C50D-421D-AA81-11B69E1D7344}"/>
              </a:ext>
            </a:extLst>
          </p:cNvPr>
          <p:cNvCxnSpPr>
            <a:cxnSpLocks/>
          </p:cNvCxnSpPr>
          <p:nvPr/>
        </p:nvCxnSpPr>
        <p:spPr>
          <a:xfrm flipH="1">
            <a:off x="4691585" y="3582108"/>
            <a:ext cx="7916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7C20CF0-60EB-4B5C-A61F-C2D72308CEEC}"/>
              </a:ext>
            </a:extLst>
          </p:cNvPr>
          <p:cNvCxnSpPr>
            <a:cxnSpLocks/>
          </p:cNvCxnSpPr>
          <p:nvPr/>
        </p:nvCxnSpPr>
        <p:spPr>
          <a:xfrm>
            <a:off x="6381718" y="3582108"/>
            <a:ext cx="9811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894E70D5-25A1-474B-9A13-154E02335048}"/>
              </a:ext>
            </a:extLst>
          </p:cNvPr>
          <p:cNvSpPr txBox="1"/>
          <p:nvPr/>
        </p:nvSpPr>
        <p:spPr>
          <a:xfrm>
            <a:off x="3854996" y="2961131"/>
            <a:ext cx="516488" cy="276999"/>
          </a:xfrm>
          <a:prstGeom prst="rect">
            <a:avLst/>
          </a:prstGeom>
          <a:noFill/>
        </p:spPr>
        <p:txBody>
          <a:bodyPr wrap="none" rtlCol="0">
            <a:spAutoFit/>
          </a:bodyPr>
          <a:lstStyle/>
          <a:p>
            <a:r>
              <a:rPr lang="en-GB" sz="1200" dirty="0"/>
              <a:t>CRC</a:t>
            </a:r>
          </a:p>
        </p:txBody>
      </p:sp>
      <p:sp>
        <p:nvSpPr>
          <p:cNvPr id="123" name="TextBox 122">
            <a:extLst>
              <a:ext uri="{FF2B5EF4-FFF2-40B4-BE49-F238E27FC236}">
                <a16:creationId xmlns:a16="http://schemas.microsoft.com/office/drawing/2014/main" id="{08B22767-53BB-4FE0-9DBC-A6EC9AB052D6}"/>
              </a:ext>
            </a:extLst>
          </p:cNvPr>
          <p:cNvSpPr txBox="1"/>
          <p:nvPr/>
        </p:nvSpPr>
        <p:spPr>
          <a:xfrm>
            <a:off x="6893783" y="2844192"/>
            <a:ext cx="516488" cy="276999"/>
          </a:xfrm>
          <a:prstGeom prst="rect">
            <a:avLst/>
          </a:prstGeom>
          <a:noFill/>
        </p:spPr>
        <p:txBody>
          <a:bodyPr wrap="none" rtlCol="0">
            <a:spAutoFit/>
          </a:bodyPr>
          <a:lstStyle/>
          <a:p>
            <a:r>
              <a:rPr lang="en-GB" sz="1200" dirty="0"/>
              <a:t>CRC</a:t>
            </a:r>
          </a:p>
        </p:txBody>
      </p:sp>
      <p:sp>
        <p:nvSpPr>
          <p:cNvPr id="125" name="TextBox 124">
            <a:extLst>
              <a:ext uri="{FF2B5EF4-FFF2-40B4-BE49-F238E27FC236}">
                <a16:creationId xmlns:a16="http://schemas.microsoft.com/office/drawing/2014/main" id="{6438A5C3-667C-47FA-B5C9-7F960850AECE}"/>
              </a:ext>
            </a:extLst>
          </p:cNvPr>
          <p:cNvSpPr txBox="1"/>
          <p:nvPr/>
        </p:nvSpPr>
        <p:spPr>
          <a:xfrm>
            <a:off x="6482888" y="1063720"/>
            <a:ext cx="1428596" cy="369332"/>
          </a:xfrm>
          <a:prstGeom prst="rect">
            <a:avLst/>
          </a:prstGeom>
          <a:noFill/>
        </p:spPr>
        <p:txBody>
          <a:bodyPr wrap="none" rtlCol="0">
            <a:spAutoFit/>
          </a:bodyPr>
          <a:lstStyle/>
          <a:p>
            <a:r>
              <a:rPr lang="en-GB" dirty="0"/>
              <a:t>128 packets</a:t>
            </a:r>
          </a:p>
        </p:txBody>
      </p:sp>
      <p:sp>
        <p:nvSpPr>
          <p:cNvPr id="126" name="Rectangle 125">
            <a:extLst>
              <a:ext uri="{FF2B5EF4-FFF2-40B4-BE49-F238E27FC236}">
                <a16:creationId xmlns:a16="http://schemas.microsoft.com/office/drawing/2014/main" id="{4C0EAAE6-5313-4065-985D-015745FA0163}"/>
              </a:ext>
            </a:extLst>
          </p:cNvPr>
          <p:cNvSpPr/>
          <p:nvPr/>
        </p:nvSpPr>
        <p:spPr>
          <a:xfrm>
            <a:off x="292401" y="3802642"/>
            <a:ext cx="8798367" cy="992388"/>
          </a:xfrm>
          <a:prstGeom prst="rect">
            <a:avLst/>
          </a:prstGeom>
        </p:spPr>
        <p:txBody>
          <a:bodyPr wrap="square">
            <a:spAutoFit/>
          </a:bodyPr>
          <a:lstStyle/>
          <a:p>
            <a:pPr marL="203652" indent="-203652" defTabSz="685983">
              <a:lnSpc>
                <a:spcPts val="2000"/>
              </a:lnSpc>
              <a:spcBef>
                <a:spcPts val="600"/>
              </a:spcBef>
              <a:buSzPct val="88000"/>
              <a:buBlip>
                <a:blip r:embed="rId2"/>
              </a:buBlip>
            </a:pPr>
            <a:r>
              <a:rPr lang="en-GB" sz="1400" b="1" dirty="0"/>
              <a:t>Frame number </a:t>
            </a:r>
            <a:r>
              <a:rPr lang="en-GB" sz="1400" dirty="0"/>
              <a:t>alignment </a:t>
            </a:r>
            <a:r>
              <a:rPr lang="en-GB" sz="1400" dirty="0">
                <a:sym typeface="Wingdings" panose="05000000000000000000" pitchFamily="2" charset="2"/>
              </a:rPr>
              <a:t> </a:t>
            </a:r>
            <a:r>
              <a:rPr lang="en-GB" sz="1400" dirty="0"/>
              <a:t>performed on MDC and packed in the MDC Header </a:t>
            </a:r>
            <a:endParaRPr lang="en-GB" sz="1400" dirty="0">
              <a:sym typeface="Wingdings" panose="05000000000000000000" pitchFamily="2" charset="2"/>
            </a:endParaRPr>
          </a:p>
          <a:p>
            <a:pPr marL="203652" indent="-203652" defTabSz="685983">
              <a:lnSpc>
                <a:spcPts val="2000"/>
              </a:lnSpc>
              <a:spcBef>
                <a:spcPts val="600"/>
              </a:spcBef>
              <a:buSzPct val="88000"/>
              <a:buBlip>
                <a:blip r:embed="rId2"/>
              </a:buBlip>
            </a:pPr>
            <a:r>
              <a:rPr lang="en-US" sz="1400" dirty="0">
                <a:sym typeface="Wingdings" panose="05000000000000000000" pitchFamily="2" charset="2"/>
              </a:rPr>
              <a:t>CRC data check and correction  performed on the FPGA/ZYNQ (off-detector electronics)</a:t>
            </a:r>
          </a:p>
          <a:p>
            <a:pPr marL="203652" indent="-203652" defTabSz="685983">
              <a:lnSpc>
                <a:spcPts val="2000"/>
              </a:lnSpc>
              <a:spcBef>
                <a:spcPts val="600"/>
              </a:spcBef>
              <a:buSzPct val="88000"/>
              <a:buBlip>
                <a:blip r:embed="rId2"/>
              </a:buBlip>
            </a:pPr>
            <a:r>
              <a:rPr lang="en-US" sz="1400" dirty="0">
                <a:sym typeface="Wingdings" panose="05000000000000000000" pitchFamily="2" charset="2"/>
              </a:rPr>
              <a:t>MDC </a:t>
            </a:r>
            <a:r>
              <a:rPr lang="en-US" sz="1400" b="1" dirty="0">
                <a:sym typeface="Wingdings" panose="05000000000000000000" pitchFamily="2" charset="2"/>
              </a:rPr>
              <a:t>Header</a:t>
            </a:r>
            <a:r>
              <a:rPr lang="en-US" sz="1400" dirty="0">
                <a:sym typeface="Wingdings" panose="05000000000000000000" pitchFamily="2" charset="2"/>
              </a:rPr>
              <a:t> and </a:t>
            </a:r>
            <a:r>
              <a:rPr lang="en-US" sz="1400" b="1" dirty="0">
                <a:sym typeface="Wingdings" panose="05000000000000000000" pitchFamily="2" charset="2"/>
              </a:rPr>
              <a:t>Trailer</a:t>
            </a:r>
            <a:r>
              <a:rPr lang="en-US" sz="1400" dirty="0">
                <a:sym typeface="Wingdings" panose="05000000000000000000" pitchFamily="2" charset="2"/>
              </a:rPr>
              <a:t> (32 bits) free to any further metadata to be sent to off-detector acquisition</a:t>
            </a:r>
          </a:p>
        </p:txBody>
      </p:sp>
      <p:sp>
        <p:nvSpPr>
          <p:cNvPr id="130" name="TextBox 129">
            <a:extLst>
              <a:ext uri="{FF2B5EF4-FFF2-40B4-BE49-F238E27FC236}">
                <a16:creationId xmlns:a16="http://schemas.microsoft.com/office/drawing/2014/main" id="{0E41111B-808E-424D-B257-0BCB60F6B901}"/>
              </a:ext>
            </a:extLst>
          </p:cNvPr>
          <p:cNvSpPr txBox="1"/>
          <p:nvPr/>
        </p:nvSpPr>
        <p:spPr>
          <a:xfrm>
            <a:off x="8166844" y="3521122"/>
            <a:ext cx="992644" cy="369332"/>
          </a:xfrm>
          <a:prstGeom prst="rect">
            <a:avLst/>
          </a:prstGeom>
          <a:noFill/>
        </p:spPr>
        <p:txBody>
          <a:bodyPr wrap="none" rtlCol="0">
            <a:spAutoFit/>
          </a:bodyPr>
          <a:lstStyle/>
          <a:p>
            <a:r>
              <a:rPr lang="en-GB" dirty="0"/>
              <a:t>To DAQ</a:t>
            </a:r>
          </a:p>
        </p:txBody>
      </p:sp>
      <p:sp>
        <p:nvSpPr>
          <p:cNvPr id="131" name="Arrow: Bent 130">
            <a:extLst>
              <a:ext uri="{FF2B5EF4-FFF2-40B4-BE49-F238E27FC236}">
                <a16:creationId xmlns:a16="http://schemas.microsoft.com/office/drawing/2014/main" id="{07533C12-8F11-4D1D-B96D-D4E626A9C3CC}"/>
              </a:ext>
            </a:extLst>
          </p:cNvPr>
          <p:cNvSpPr/>
          <p:nvPr/>
        </p:nvSpPr>
        <p:spPr>
          <a:xfrm rot="5400000">
            <a:off x="8466840" y="3255915"/>
            <a:ext cx="330200" cy="260211"/>
          </a:xfrm>
          <a:prstGeom prst="ben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7699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42230C-0CD7-460A-9298-F12C32282AEF}"/>
              </a:ext>
            </a:extLst>
          </p:cNvPr>
          <p:cNvSpPr>
            <a:spLocks noGrp="1"/>
          </p:cNvSpPr>
          <p:nvPr>
            <p:ph type="sldNum" sz="quarter" idx="12"/>
          </p:nvPr>
        </p:nvSpPr>
        <p:spPr/>
        <p:txBody>
          <a:bodyPr/>
          <a:lstStyle/>
          <a:p>
            <a:fld id="{61696EC4-B4CF-4701-AD06-A8439D6D8E12}" type="slidenum">
              <a:rPr lang="en-US" noProof="0" smtClean="0"/>
              <a:t>3</a:t>
            </a:fld>
            <a:endParaRPr lang="en-US" noProof="0" dirty="0"/>
          </a:p>
        </p:txBody>
      </p:sp>
      <p:sp>
        <p:nvSpPr>
          <p:cNvPr id="4" name="Titel 1">
            <a:extLst>
              <a:ext uri="{FF2B5EF4-FFF2-40B4-BE49-F238E27FC236}">
                <a16:creationId xmlns:a16="http://schemas.microsoft.com/office/drawing/2014/main" id="{13EE2DDF-1BB7-4076-B806-4CAD3F8C5882}"/>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sz="2400" dirty="0">
                <a:solidFill>
                  <a:schemeClr val="tx1"/>
                </a:solidFill>
                <a:latin typeface="Arial" panose="020B0604020202020204" pitchFamily="34" charset="0"/>
                <a:cs typeface="Arial" panose="020B0604020202020204" pitchFamily="34" charset="0"/>
              </a:rPr>
              <a:t>Module Data Concentrator ASIC</a:t>
            </a:r>
            <a:endParaRPr lang="de-DE" dirty="0">
              <a:solidFill>
                <a:schemeClr val="tx1"/>
              </a:solidFill>
            </a:endParaRPr>
          </a:p>
        </p:txBody>
      </p:sp>
      <p:sp>
        <p:nvSpPr>
          <p:cNvPr id="8" name="Textplatzhalter 2">
            <a:extLst>
              <a:ext uri="{FF2B5EF4-FFF2-40B4-BE49-F238E27FC236}">
                <a16:creationId xmlns:a16="http://schemas.microsoft.com/office/drawing/2014/main" id="{4AE5256B-701F-4419-AE33-4B7DC6CFD2D8}"/>
              </a:ext>
            </a:extLst>
          </p:cNvPr>
          <p:cNvSpPr txBox="1">
            <a:spLocks/>
          </p:cNvSpPr>
          <p:nvPr/>
        </p:nvSpPr>
        <p:spPr>
          <a:xfrm>
            <a:off x="358775" y="691199"/>
            <a:ext cx="7137854"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sz="1800" dirty="0">
                <a:solidFill>
                  <a:srgbClr val="009682"/>
                </a:solidFill>
              </a:rPr>
              <a:t>Radiation-tolerant ASIC local controller of the microstrip detector modules  </a:t>
            </a:r>
            <a:endParaRPr kumimoji="0" lang="de-DE" sz="1800" b="0" i="0" u="none" strike="noStrike" kern="1200" cap="none" spc="0" normalizeH="0" baseline="30000" noProof="0" dirty="0">
              <a:ln>
                <a:noFill/>
              </a:ln>
              <a:solidFill>
                <a:srgbClr val="009682"/>
              </a:solidFill>
              <a:effectLst/>
              <a:uLnTx/>
              <a:uFillTx/>
              <a:latin typeface="Arial"/>
              <a:cs typeface="+mn-cs"/>
            </a:endParaRPr>
          </a:p>
        </p:txBody>
      </p:sp>
      <p:grpSp>
        <p:nvGrpSpPr>
          <p:cNvPr id="10" name="Group 9">
            <a:extLst>
              <a:ext uri="{FF2B5EF4-FFF2-40B4-BE49-F238E27FC236}">
                <a16:creationId xmlns:a16="http://schemas.microsoft.com/office/drawing/2014/main" id="{1F070A00-BC3C-4652-B828-593EAD3D217C}"/>
              </a:ext>
            </a:extLst>
          </p:cNvPr>
          <p:cNvGrpSpPr/>
          <p:nvPr/>
        </p:nvGrpSpPr>
        <p:grpSpPr>
          <a:xfrm>
            <a:off x="358775" y="1168082"/>
            <a:ext cx="7117444" cy="3900617"/>
            <a:chOff x="507442" y="690119"/>
            <a:chExt cx="7117444" cy="3900617"/>
          </a:xfrm>
        </p:grpSpPr>
        <p:sp>
          <p:nvSpPr>
            <p:cNvPr id="11" name="TextBox 10">
              <a:extLst>
                <a:ext uri="{FF2B5EF4-FFF2-40B4-BE49-F238E27FC236}">
                  <a16:creationId xmlns:a16="http://schemas.microsoft.com/office/drawing/2014/main" id="{A384C1D9-040B-44A4-B6D5-55EE1C821DD2}"/>
                </a:ext>
              </a:extLst>
            </p:cNvPr>
            <p:cNvSpPr txBox="1"/>
            <p:nvPr/>
          </p:nvSpPr>
          <p:spPr>
            <a:xfrm>
              <a:off x="507442" y="690119"/>
              <a:ext cx="3801041" cy="369332"/>
            </a:xfrm>
            <a:prstGeom prst="rect">
              <a:avLst/>
            </a:prstGeom>
            <a:noFill/>
          </p:spPr>
          <p:txBody>
            <a:bodyPr wrap="none" rtlCol="0">
              <a:spAutoFit/>
            </a:bodyPr>
            <a:lstStyle/>
            <a:p>
              <a:r>
                <a:rPr lang="en-GB" dirty="0">
                  <a:solidFill>
                    <a:srgbClr val="0070C0"/>
                  </a:solidFill>
                </a:rPr>
                <a:t>MDC architecture (Panda CM 22/2)</a:t>
              </a:r>
            </a:p>
          </p:txBody>
        </p:sp>
        <p:pic>
          <p:nvPicPr>
            <p:cNvPr id="12" name="Picture 11">
              <a:extLst>
                <a:ext uri="{FF2B5EF4-FFF2-40B4-BE49-F238E27FC236}">
                  <a16:creationId xmlns:a16="http://schemas.microsoft.com/office/drawing/2014/main" id="{C98E5D4C-EACE-48CA-8D9F-65736A39C8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349" y="1509403"/>
              <a:ext cx="6856537" cy="3081333"/>
            </a:xfrm>
            <a:prstGeom prst="rect">
              <a:avLst/>
            </a:prstGeom>
          </p:spPr>
        </p:pic>
      </p:grpSp>
      <p:sp>
        <p:nvSpPr>
          <p:cNvPr id="14" name="TextBox 13">
            <a:extLst>
              <a:ext uri="{FF2B5EF4-FFF2-40B4-BE49-F238E27FC236}">
                <a16:creationId xmlns:a16="http://schemas.microsoft.com/office/drawing/2014/main" id="{83825288-E8B1-48A8-9D05-9CE9FB5831BE}"/>
              </a:ext>
            </a:extLst>
          </p:cNvPr>
          <p:cNvSpPr txBox="1"/>
          <p:nvPr/>
        </p:nvSpPr>
        <p:spPr>
          <a:xfrm>
            <a:off x="542368" y="3687525"/>
            <a:ext cx="889987" cy="230832"/>
          </a:xfrm>
          <a:prstGeom prst="rect">
            <a:avLst/>
          </a:prstGeom>
          <a:solidFill>
            <a:schemeClr val="bg1"/>
          </a:solidFill>
        </p:spPr>
        <p:txBody>
          <a:bodyPr wrap="none" rtlCol="0">
            <a:spAutoFit/>
          </a:bodyPr>
          <a:lstStyle/>
          <a:p>
            <a:r>
              <a:rPr lang="en-GB" sz="900" dirty="0"/>
              <a:t>… X 7 </a:t>
            </a:r>
            <a:r>
              <a:rPr lang="en-GB" sz="900" dirty="0" err="1"/>
              <a:t>ToASt</a:t>
            </a:r>
            <a:r>
              <a:rPr lang="en-GB" sz="900" dirty="0"/>
              <a:t> </a:t>
            </a:r>
          </a:p>
        </p:txBody>
      </p:sp>
    </p:spTree>
    <p:extLst>
      <p:ext uri="{BB962C8B-B14F-4D97-AF65-F5344CB8AC3E}">
        <p14:creationId xmlns:p14="http://schemas.microsoft.com/office/powerpoint/2010/main" val="321308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42230C-0CD7-460A-9298-F12C32282AEF}"/>
              </a:ext>
            </a:extLst>
          </p:cNvPr>
          <p:cNvSpPr>
            <a:spLocks noGrp="1"/>
          </p:cNvSpPr>
          <p:nvPr>
            <p:ph type="sldNum" sz="quarter" idx="12"/>
          </p:nvPr>
        </p:nvSpPr>
        <p:spPr/>
        <p:txBody>
          <a:bodyPr/>
          <a:lstStyle/>
          <a:p>
            <a:fld id="{61696EC4-B4CF-4701-AD06-A8439D6D8E12}" type="slidenum">
              <a:rPr lang="en-US" noProof="0" smtClean="0"/>
              <a:t>4</a:t>
            </a:fld>
            <a:endParaRPr lang="en-US" noProof="0" dirty="0"/>
          </a:p>
        </p:txBody>
      </p:sp>
      <p:sp>
        <p:nvSpPr>
          <p:cNvPr id="4" name="Titel 1">
            <a:extLst>
              <a:ext uri="{FF2B5EF4-FFF2-40B4-BE49-F238E27FC236}">
                <a16:creationId xmlns:a16="http://schemas.microsoft.com/office/drawing/2014/main" id="{13EE2DDF-1BB7-4076-B806-4CAD3F8C5882}"/>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sz="2400" dirty="0">
                <a:solidFill>
                  <a:schemeClr val="tx1"/>
                </a:solidFill>
                <a:latin typeface="Arial" panose="020B0604020202020204" pitchFamily="34" charset="0"/>
                <a:cs typeface="Arial" panose="020B0604020202020204" pitchFamily="34" charset="0"/>
              </a:rPr>
              <a:t>Module Data Concentrator ASIC</a:t>
            </a:r>
            <a:endParaRPr lang="de-DE" dirty="0">
              <a:solidFill>
                <a:schemeClr val="tx1"/>
              </a:solidFill>
            </a:endParaRPr>
          </a:p>
        </p:txBody>
      </p:sp>
      <p:sp>
        <p:nvSpPr>
          <p:cNvPr id="8" name="Textplatzhalter 2">
            <a:extLst>
              <a:ext uri="{FF2B5EF4-FFF2-40B4-BE49-F238E27FC236}">
                <a16:creationId xmlns:a16="http://schemas.microsoft.com/office/drawing/2014/main" id="{4AE5256B-701F-4419-AE33-4B7DC6CFD2D8}"/>
              </a:ext>
            </a:extLst>
          </p:cNvPr>
          <p:cNvSpPr txBox="1">
            <a:spLocks/>
          </p:cNvSpPr>
          <p:nvPr/>
        </p:nvSpPr>
        <p:spPr>
          <a:xfrm>
            <a:off x="358775" y="691199"/>
            <a:ext cx="7137854"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sz="1800" dirty="0">
                <a:solidFill>
                  <a:srgbClr val="009682"/>
                </a:solidFill>
              </a:rPr>
              <a:t>Radiation-tolerant ASIC local controller of the microstrip detector modules  </a:t>
            </a:r>
            <a:endParaRPr kumimoji="0" lang="de-DE" sz="1800" b="0" i="0" u="none" strike="noStrike" kern="1200" cap="none" spc="0" normalizeH="0" baseline="30000" noProof="0" dirty="0">
              <a:ln>
                <a:noFill/>
              </a:ln>
              <a:solidFill>
                <a:srgbClr val="009682"/>
              </a:solidFill>
              <a:effectLst/>
              <a:uLnTx/>
              <a:uFillTx/>
              <a:latin typeface="Arial"/>
              <a:cs typeface="+mn-cs"/>
            </a:endParaRPr>
          </a:p>
        </p:txBody>
      </p:sp>
      <p:grpSp>
        <p:nvGrpSpPr>
          <p:cNvPr id="10" name="Group 9">
            <a:extLst>
              <a:ext uri="{FF2B5EF4-FFF2-40B4-BE49-F238E27FC236}">
                <a16:creationId xmlns:a16="http://schemas.microsoft.com/office/drawing/2014/main" id="{1F070A00-BC3C-4652-B828-593EAD3D217C}"/>
              </a:ext>
            </a:extLst>
          </p:cNvPr>
          <p:cNvGrpSpPr/>
          <p:nvPr/>
        </p:nvGrpSpPr>
        <p:grpSpPr>
          <a:xfrm>
            <a:off x="358775" y="1168082"/>
            <a:ext cx="7117444" cy="3900617"/>
            <a:chOff x="507442" y="690119"/>
            <a:chExt cx="7117444" cy="3900617"/>
          </a:xfrm>
        </p:grpSpPr>
        <p:sp>
          <p:nvSpPr>
            <p:cNvPr id="11" name="TextBox 10">
              <a:extLst>
                <a:ext uri="{FF2B5EF4-FFF2-40B4-BE49-F238E27FC236}">
                  <a16:creationId xmlns:a16="http://schemas.microsoft.com/office/drawing/2014/main" id="{A384C1D9-040B-44A4-B6D5-55EE1C821DD2}"/>
                </a:ext>
              </a:extLst>
            </p:cNvPr>
            <p:cNvSpPr txBox="1"/>
            <p:nvPr/>
          </p:nvSpPr>
          <p:spPr>
            <a:xfrm>
              <a:off x="507442" y="690119"/>
              <a:ext cx="4762842" cy="369332"/>
            </a:xfrm>
            <a:prstGeom prst="rect">
              <a:avLst/>
            </a:prstGeom>
            <a:noFill/>
          </p:spPr>
          <p:txBody>
            <a:bodyPr wrap="none" rtlCol="0">
              <a:spAutoFit/>
            </a:bodyPr>
            <a:lstStyle/>
            <a:p>
              <a:r>
                <a:rPr lang="en-GB" dirty="0">
                  <a:solidFill>
                    <a:srgbClr val="0070C0"/>
                  </a:solidFill>
                </a:rPr>
                <a:t>Current MDC architecture (Panda CM 22/3)</a:t>
              </a:r>
            </a:p>
          </p:txBody>
        </p:sp>
        <p:pic>
          <p:nvPicPr>
            <p:cNvPr id="12" name="Picture 11">
              <a:extLst>
                <a:ext uri="{FF2B5EF4-FFF2-40B4-BE49-F238E27FC236}">
                  <a16:creationId xmlns:a16="http://schemas.microsoft.com/office/drawing/2014/main" id="{C98E5D4C-EACE-48CA-8D9F-65736A39C8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349" y="1509403"/>
              <a:ext cx="6856537" cy="3081333"/>
            </a:xfrm>
            <a:prstGeom prst="rect">
              <a:avLst/>
            </a:prstGeom>
          </p:spPr>
        </p:pic>
      </p:grpSp>
      <p:sp>
        <p:nvSpPr>
          <p:cNvPr id="2" name="Rectangle 1">
            <a:extLst>
              <a:ext uri="{FF2B5EF4-FFF2-40B4-BE49-F238E27FC236}">
                <a16:creationId xmlns:a16="http://schemas.microsoft.com/office/drawing/2014/main" id="{9C985204-AC22-436A-B921-CC1B89F3149D}"/>
              </a:ext>
            </a:extLst>
          </p:cNvPr>
          <p:cNvSpPr/>
          <p:nvPr/>
        </p:nvSpPr>
        <p:spPr>
          <a:xfrm>
            <a:off x="4909685" y="2130594"/>
            <a:ext cx="1397000" cy="699650"/>
          </a:xfrm>
          <a:prstGeom prst="rect">
            <a:avLst/>
          </a:prstGeom>
          <a:solidFill>
            <a:srgbClr val="FFFF00"/>
          </a:solidFill>
          <a:ln>
            <a:solidFill>
              <a:srgbClr val="FF0000"/>
            </a:solidFill>
          </a:ln>
          <a:effectLst>
            <a:glow rad="508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rgbClr val="FF0000"/>
                </a:solidFill>
              </a:rPr>
              <a:t>ToAST</a:t>
            </a:r>
            <a:r>
              <a:rPr lang="en-GB" sz="1400" dirty="0">
                <a:solidFill>
                  <a:srgbClr val="FF0000"/>
                </a:solidFill>
              </a:rPr>
              <a:t> Configuration module</a:t>
            </a:r>
          </a:p>
        </p:txBody>
      </p:sp>
      <p:sp>
        <p:nvSpPr>
          <p:cNvPr id="7" name="Oval 6">
            <a:extLst>
              <a:ext uri="{FF2B5EF4-FFF2-40B4-BE49-F238E27FC236}">
                <a16:creationId xmlns:a16="http://schemas.microsoft.com/office/drawing/2014/main" id="{C90A2099-602C-45F1-B605-17AC7EDAA087}"/>
              </a:ext>
            </a:extLst>
          </p:cNvPr>
          <p:cNvSpPr/>
          <p:nvPr/>
        </p:nvSpPr>
        <p:spPr>
          <a:xfrm>
            <a:off x="787400" y="2058594"/>
            <a:ext cx="72000" cy="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732868D-EDC8-4F13-9FBA-5050E095F116}"/>
              </a:ext>
            </a:extLst>
          </p:cNvPr>
          <p:cNvSpPr/>
          <p:nvPr/>
        </p:nvSpPr>
        <p:spPr>
          <a:xfrm>
            <a:off x="1027118" y="2058594"/>
            <a:ext cx="72000" cy="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062D6E4-4ABE-4A36-8558-1B4F6FD2F354}"/>
              </a:ext>
            </a:extLst>
          </p:cNvPr>
          <p:cNvSpPr/>
          <p:nvPr/>
        </p:nvSpPr>
        <p:spPr>
          <a:xfrm>
            <a:off x="5003800" y="2129296"/>
            <a:ext cx="72000" cy="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4195273-5C48-4FC9-A137-3BF2E9166FB3}"/>
              </a:ext>
            </a:extLst>
          </p:cNvPr>
          <p:cNvSpPr/>
          <p:nvPr/>
        </p:nvSpPr>
        <p:spPr>
          <a:xfrm>
            <a:off x="5243518" y="2129296"/>
            <a:ext cx="72000" cy="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Connector: Elbow 19">
            <a:extLst>
              <a:ext uri="{FF2B5EF4-FFF2-40B4-BE49-F238E27FC236}">
                <a16:creationId xmlns:a16="http://schemas.microsoft.com/office/drawing/2014/main" id="{6AB7222B-AC7A-4862-81B4-98B8D780DF80}"/>
              </a:ext>
            </a:extLst>
          </p:cNvPr>
          <p:cNvCxnSpPr>
            <a:cxnSpLocks/>
            <a:stCxn id="17" idx="0"/>
            <a:endCxn id="16" idx="0"/>
          </p:cNvCxnSpPr>
          <p:nvPr/>
        </p:nvCxnSpPr>
        <p:spPr>
          <a:xfrm rot="16200000" flipV="1">
            <a:off x="3016108" y="105604"/>
            <a:ext cx="70702" cy="3976682"/>
          </a:xfrm>
          <a:prstGeom prst="bentConnector3">
            <a:avLst>
              <a:gd name="adj1" fmla="val 423329"/>
            </a:avLst>
          </a:prstGeom>
          <a:ln w="19050">
            <a:solidFill>
              <a:srgbClr val="3668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746BD6F-917D-4B23-B82F-3106F653EF4F}"/>
              </a:ext>
            </a:extLst>
          </p:cNvPr>
          <p:cNvSpPr txBox="1"/>
          <p:nvPr/>
        </p:nvSpPr>
        <p:spPr>
          <a:xfrm>
            <a:off x="4387836" y="1786167"/>
            <a:ext cx="662361" cy="307777"/>
          </a:xfrm>
          <a:prstGeom prst="rect">
            <a:avLst/>
          </a:prstGeom>
          <a:noFill/>
        </p:spPr>
        <p:txBody>
          <a:bodyPr wrap="none" rtlCol="0">
            <a:spAutoFit/>
          </a:bodyPr>
          <a:lstStyle/>
          <a:p>
            <a:r>
              <a:rPr lang="en-GB" sz="1400" dirty="0" err="1">
                <a:solidFill>
                  <a:srgbClr val="3668C0"/>
                </a:solidFill>
              </a:rPr>
              <a:t>CfgTx</a:t>
            </a:r>
            <a:endParaRPr lang="en-GB" sz="1400" dirty="0">
              <a:solidFill>
                <a:srgbClr val="3668C0"/>
              </a:solidFill>
            </a:endParaRPr>
          </a:p>
        </p:txBody>
      </p:sp>
      <p:cxnSp>
        <p:nvCxnSpPr>
          <p:cNvPr id="23" name="Connector: Elbow 22">
            <a:extLst>
              <a:ext uri="{FF2B5EF4-FFF2-40B4-BE49-F238E27FC236}">
                <a16:creationId xmlns:a16="http://schemas.microsoft.com/office/drawing/2014/main" id="{B250C791-313E-4D58-B0E6-EE9B88749888}"/>
              </a:ext>
            </a:extLst>
          </p:cNvPr>
          <p:cNvCxnSpPr>
            <a:cxnSpLocks/>
            <a:stCxn id="7" idx="0"/>
            <a:endCxn id="18" idx="0"/>
          </p:cNvCxnSpPr>
          <p:nvPr/>
        </p:nvCxnSpPr>
        <p:spPr>
          <a:xfrm rot="16200000" flipH="1">
            <a:off x="3016108" y="-134114"/>
            <a:ext cx="70702" cy="4456118"/>
          </a:xfrm>
          <a:prstGeom prst="bentConnector3">
            <a:avLst>
              <a:gd name="adj1" fmla="val -574807"/>
            </a:avLst>
          </a:prstGeom>
          <a:ln w="19050">
            <a:solidFill>
              <a:srgbClr val="3668C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04519E0-CF34-45BD-A0EE-FABE2D3C5B51}"/>
              </a:ext>
            </a:extLst>
          </p:cNvPr>
          <p:cNvSpPr txBox="1"/>
          <p:nvPr/>
        </p:nvSpPr>
        <p:spPr>
          <a:xfrm>
            <a:off x="5243518" y="1561314"/>
            <a:ext cx="683200" cy="307777"/>
          </a:xfrm>
          <a:prstGeom prst="rect">
            <a:avLst/>
          </a:prstGeom>
          <a:noFill/>
        </p:spPr>
        <p:txBody>
          <a:bodyPr wrap="none" rtlCol="0">
            <a:spAutoFit/>
          </a:bodyPr>
          <a:lstStyle/>
          <a:p>
            <a:r>
              <a:rPr lang="en-GB" sz="1400" dirty="0" err="1">
                <a:solidFill>
                  <a:srgbClr val="3668C0"/>
                </a:solidFill>
              </a:rPr>
              <a:t>CfgRx</a:t>
            </a:r>
            <a:endParaRPr lang="en-GB" sz="1400" dirty="0">
              <a:solidFill>
                <a:srgbClr val="3668C0"/>
              </a:solidFill>
            </a:endParaRPr>
          </a:p>
        </p:txBody>
      </p:sp>
      <p:sp>
        <p:nvSpPr>
          <p:cNvPr id="28" name="Arrow: Right 27">
            <a:extLst>
              <a:ext uri="{FF2B5EF4-FFF2-40B4-BE49-F238E27FC236}">
                <a16:creationId xmlns:a16="http://schemas.microsoft.com/office/drawing/2014/main" id="{6C09D5BA-C6F4-4076-AD16-46AF29749A25}"/>
              </a:ext>
            </a:extLst>
          </p:cNvPr>
          <p:cNvSpPr/>
          <p:nvPr/>
        </p:nvSpPr>
        <p:spPr>
          <a:xfrm rot="10800000">
            <a:off x="6214609" y="2326900"/>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023AFC5-CC9B-47C7-AEB3-D14A20DA2459}"/>
              </a:ext>
            </a:extLst>
          </p:cNvPr>
          <p:cNvSpPr txBox="1"/>
          <p:nvPr/>
        </p:nvSpPr>
        <p:spPr>
          <a:xfrm>
            <a:off x="6620901" y="1985852"/>
            <a:ext cx="1262754" cy="430887"/>
          </a:xfrm>
          <a:prstGeom prst="rect">
            <a:avLst/>
          </a:prstGeom>
          <a:noFill/>
        </p:spPr>
        <p:txBody>
          <a:bodyPr wrap="square" rtlCol="0">
            <a:spAutoFit/>
          </a:bodyPr>
          <a:lstStyle/>
          <a:p>
            <a:r>
              <a:rPr lang="en-GB" sz="1100" dirty="0"/>
              <a:t>From </a:t>
            </a:r>
            <a:r>
              <a:rPr lang="en-GB" sz="1100" dirty="0" err="1"/>
              <a:t>LpGBT</a:t>
            </a:r>
            <a:r>
              <a:rPr lang="en-GB" sz="1100" dirty="0"/>
              <a:t> (output </a:t>
            </a:r>
            <a:r>
              <a:rPr lang="en-GB" sz="1100" dirty="0" err="1"/>
              <a:t>eLinks</a:t>
            </a:r>
            <a:r>
              <a:rPr lang="en-GB" sz="1100" dirty="0"/>
              <a:t>)</a:t>
            </a:r>
          </a:p>
        </p:txBody>
      </p:sp>
      <p:sp>
        <p:nvSpPr>
          <p:cNvPr id="22" name="TextBox 21">
            <a:extLst>
              <a:ext uri="{FF2B5EF4-FFF2-40B4-BE49-F238E27FC236}">
                <a16:creationId xmlns:a16="http://schemas.microsoft.com/office/drawing/2014/main" id="{7C77D5A2-A295-4BFB-93CB-C17B4381B7EB}"/>
              </a:ext>
            </a:extLst>
          </p:cNvPr>
          <p:cNvSpPr txBox="1"/>
          <p:nvPr/>
        </p:nvSpPr>
        <p:spPr>
          <a:xfrm>
            <a:off x="542368" y="3687525"/>
            <a:ext cx="889987" cy="230832"/>
          </a:xfrm>
          <a:prstGeom prst="rect">
            <a:avLst/>
          </a:prstGeom>
          <a:solidFill>
            <a:schemeClr val="bg1"/>
          </a:solidFill>
        </p:spPr>
        <p:txBody>
          <a:bodyPr wrap="none" rtlCol="0">
            <a:spAutoFit/>
          </a:bodyPr>
          <a:lstStyle/>
          <a:p>
            <a:r>
              <a:rPr lang="en-GB" sz="900" dirty="0"/>
              <a:t>… X 7 </a:t>
            </a:r>
            <a:r>
              <a:rPr lang="en-GB" sz="900" dirty="0" err="1"/>
              <a:t>ToASt</a:t>
            </a:r>
            <a:r>
              <a:rPr lang="en-GB" sz="900" dirty="0"/>
              <a:t> </a:t>
            </a:r>
          </a:p>
        </p:txBody>
      </p:sp>
    </p:spTree>
    <p:extLst>
      <p:ext uri="{BB962C8B-B14F-4D97-AF65-F5344CB8AC3E}">
        <p14:creationId xmlns:p14="http://schemas.microsoft.com/office/powerpoint/2010/main" val="122383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ctangle 308">
            <a:extLst>
              <a:ext uri="{FF2B5EF4-FFF2-40B4-BE49-F238E27FC236}">
                <a16:creationId xmlns:a16="http://schemas.microsoft.com/office/drawing/2014/main" id="{B78BE8D9-068A-4BA0-8248-E20FD303DF5B}"/>
              </a:ext>
            </a:extLst>
          </p:cNvPr>
          <p:cNvSpPr/>
          <p:nvPr/>
        </p:nvSpPr>
        <p:spPr>
          <a:xfrm>
            <a:off x="276588" y="1122712"/>
            <a:ext cx="2481172" cy="1842624"/>
          </a:xfrm>
          <a:prstGeom prst="rect">
            <a:avLst/>
          </a:prstGeom>
          <a:solidFill>
            <a:schemeClr val="accent1">
              <a:alpha val="1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3" name="Straight Connector 312">
            <a:extLst>
              <a:ext uri="{FF2B5EF4-FFF2-40B4-BE49-F238E27FC236}">
                <a16:creationId xmlns:a16="http://schemas.microsoft.com/office/drawing/2014/main" id="{2B3DE614-EFFA-4206-A2DA-1E3EA04F79E5}"/>
              </a:ext>
            </a:extLst>
          </p:cNvPr>
          <p:cNvCxnSpPr>
            <a:cxnSpLocks/>
          </p:cNvCxnSpPr>
          <p:nvPr/>
        </p:nvCxnSpPr>
        <p:spPr>
          <a:xfrm>
            <a:off x="2895751" y="941596"/>
            <a:ext cx="0" cy="2268000"/>
          </a:xfrm>
          <a:prstGeom prst="line">
            <a:avLst/>
          </a:prstGeom>
          <a:ln>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8A4AF-461D-44E3-8A4B-5C25E92AA06E}"/>
              </a:ext>
            </a:extLst>
          </p:cNvPr>
          <p:cNvSpPr>
            <a:spLocks noGrp="1"/>
          </p:cNvSpPr>
          <p:nvPr>
            <p:ph type="sldNum" sz="quarter" idx="12"/>
          </p:nvPr>
        </p:nvSpPr>
        <p:spPr/>
        <p:txBody>
          <a:bodyPr/>
          <a:lstStyle/>
          <a:p>
            <a:fld id="{61696EC4-B4CF-4701-AD06-A8439D6D8E12}" type="slidenum">
              <a:rPr lang="en-US" noProof="0" smtClean="0"/>
              <a:t>5</a:t>
            </a:fld>
            <a:endParaRPr lang="en-US" noProof="0" dirty="0"/>
          </a:p>
        </p:txBody>
      </p:sp>
      <p:sp>
        <p:nvSpPr>
          <p:cNvPr id="4" name="Titel 1">
            <a:extLst>
              <a:ext uri="{FF2B5EF4-FFF2-40B4-BE49-F238E27FC236}">
                <a16:creationId xmlns:a16="http://schemas.microsoft.com/office/drawing/2014/main" id="{224D2262-292F-4D7B-971C-5B07235B1DD6}"/>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MVD Detector</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5" name="Textplatzhalter 2">
            <a:extLst>
              <a:ext uri="{FF2B5EF4-FFF2-40B4-BE49-F238E27FC236}">
                <a16:creationId xmlns:a16="http://schemas.microsoft.com/office/drawing/2014/main" id="{B01A91AA-CACC-41BA-AB9E-65867089D1FA}"/>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a:solidFill>
                  <a:srgbClr val="009682"/>
                </a:solidFill>
              </a:rPr>
              <a:t>Readout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21" name="TextBox 20">
            <a:extLst>
              <a:ext uri="{FF2B5EF4-FFF2-40B4-BE49-F238E27FC236}">
                <a16:creationId xmlns:a16="http://schemas.microsoft.com/office/drawing/2014/main" id="{1F2F78DD-04B7-44F6-BDAB-8B7F29C11B06}"/>
              </a:ext>
            </a:extLst>
          </p:cNvPr>
          <p:cNvSpPr txBox="1"/>
          <p:nvPr/>
        </p:nvSpPr>
        <p:spPr>
          <a:xfrm>
            <a:off x="323297" y="1153517"/>
            <a:ext cx="2040943" cy="276999"/>
          </a:xfrm>
          <a:prstGeom prst="rect">
            <a:avLst/>
          </a:prstGeom>
          <a:noFill/>
        </p:spPr>
        <p:txBody>
          <a:bodyPr wrap="none" rtlCol="0">
            <a:spAutoFit/>
          </a:bodyPr>
          <a:lstStyle/>
          <a:p>
            <a:r>
              <a:rPr lang="en-GB" sz="1200" i="1" dirty="0">
                <a:solidFill>
                  <a:schemeClr val="bg1">
                    <a:lumMod val="65000"/>
                  </a:schemeClr>
                </a:solidFill>
              </a:rPr>
              <a:t>Double-sided strip modules</a:t>
            </a:r>
          </a:p>
        </p:txBody>
      </p:sp>
      <p:grpSp>
        <p:nvGrpSpPr>
          <p:cNvPr id="226" name="Group 225">
            <a:extLst>
              <a:ext uri="{FF2B5EF4-FFF2-40B4-BE49-F238E27FC236}">
                <a16:creationId xmlns:a16="http://schemas.microsoft.com/office/drawing/2014/main" id="{8B4BD42E-684E-4A14-B7F8-DDAED8E87BB3}"/>
              </a:ext>
            </a:extLst>
          </p:cNvPr>
          <p:cNvGrpSpPr/>
          <p:nvPr/>
        </p:nvGrpSpPr>
        <p:grpSpPr>
          <a:xfrm>
            <a:off x="413280" y="1394782"/>
            <a:ext cx="3371320" cy="1334929"/>
            <a:chOff x="743480" y="1345922"/>
            <a:chExt cx="3371320" cy="1334929"/>
          </a:xfrm>
        </p:grpSpPr>
        <p:grpSp>
          <p:nvGrpSpPr>
            <p:cNvPr id="71" name="Group 70">
              <a:extLst>
                <a:ext uri="{FF2B5EF4-FFF2-40B4-BE49-F238E27FC236}">
                  <a16:creationId xmlns:a16="http://schemas.microsoft.com/office/drawing/2014/main" id="{F8A6F02A-7E3F-438A-B6F3-52756108FF00}"/>
                </a:ext>
              </a:extLst>
            </p:cNvPr>
            <p:cNvGrpSpPr/>
            <p:nvPr/>
          </p:nvGrpSpPr>
          <p:grpSpPr>
            <a:xfrm>
              <a:off x="743480" y="1345922"/>
              <a:ext cx="1911346" cy="644012"/>
              <a:chOff x="743480" y="1345922"/>
              <a:chExt cx="1911346" cy="644012"/>
            </a:xfrm>
          </p:grpSpPr>
          <p:grpSp>
            <p:nvGrpSpPr>
              <p:cNvPr id="39" name="Group 38">
                <a:extLst>
                  <a:ext uri="{FF2B5EF4-FFF2-40B4-BE49-F238E27FC236}">
                    <a16:creationId xmlns:a16="http://schemas.microsoft.com/office/drawing/2014/main" id="{C1CBDBAB-1F52-4ECA-87F3-B5139B9A2A1F}"/>
                  </a:ext>
                </a:extLst>
              </p:cNvPr>
              <p:cNvGrpSpPr/>
              <p:nvPr/>
            </p:nvGrpSpPr>
            <p:grpSpPr>
              <a:xfrm>
                <a:off x="743480" y="1351801"/>
                <a:ext cx="484338" cy="615950"/>
                <a:chOff x="1758950" y="1552575"/>
                <a:chExt cx="739775" cy="615950"/>
              </a:xfrm>
            </p:grpSpPr>
            <p:sp>
              <p:nvSpPr>
                <p:cNvPr id="22" name="Rectangle 21">
                  <a:extLst>
                    <a:ext uri="{FF2B5EF4-FFF2-40B4-BE49-F238E27FC236}">
                      <a16:creationId xmlns:a16="http://schemas.microsoft.com/office/drawing/2014/main" id="{1ECB256C-E0A1-4584-9829-1AFDCBDAE2BC}"/>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AAC0E161-7948-4C49-B548-A59522B2FB2C}"/>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FB5A34-8069-4B01-BB05-1465AEDC91A4}"/>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05EB0E-88C7-4178-9A3A-112672380484}"/>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0536D9-6D49-445D-95FB-676FC26FF5F0}"/>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545FAB-C171-44B0-8AD3-C59392E6E557}"/>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87ED0D-F516-4FD4-9EC7-2B8BA622F83F}"/>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FB0E19-F4AD-489E-9AB4-FB8ECC2409B2}"/>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93F64E5-E516-405E-9D0C-65C3F5D70F9C}"/>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E1B4FD-542B-438D-A05B-CCF833D3C62E}"/>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F378AB-7208-4A5D-992C-B9F746518591}"/>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351786-157F-4412-93D8-53FDCD897FC8}"/>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0DC113-8020-418A-BF6E-CDFE697A523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A3A8571B-B6D5-4E21-860E-9C1F9CE7667C}"/>
                  </a:ext>
                </a:extLst>
              </p:cNvPr>
              <p:cNvSpPr/>
              <p:nvPr/>
            </p:nvSpPr>
            <p:spPr>
              <a:xfrm>
                <a:off x="1322299" y="134592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1" name="Rectangle 40">
                <a:extLst>
                  <a:ext uri="{FF2B5EF4-FFF2-40B4-BE49-F238E27FC236}">
                    <a16:creationId xmlns:a16="http://schemas.microsoft.com/office/drawing/2014/main" id="{4DDA59E3-84DD-458A-BD3B-D5E25F9001C5}"/>
                  </a:ext>
                </a:extLst>
              </p:cNvPr>
              <p:cNvSpPr/>
              <p:nvPr/>
            </p:nvSpPr>
            <p:spPr>
              <a:xfrm>
                <a:off x="1325592" y="157154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2" name="Rectangle 41">
                <a:extLst>
                  <a:ext uri="{FF2B5EF4-FFF2-40B4-BE49-F238E27FC236}">
                    <a16:creationId xmlns:a16="http://schemas.microsoft.com/office/drawing/2014/main" id="{7177C5DF-9291-40CF-A1D7-B042A27EA784}"/>
                  </a:ext>
                </a:extLst>
              </p:cNvPr>
              <p:cNvSpPr/>
              <p:nvPr/>
            </p:nvSpPr>
            <p:spPr>
              <a:xfrm>
                <a:off x="1322299" y="181347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3" name="TextBox 42">
                <a:extLst>
                  <a:ext uri="{FF2B5EF4-FFF2-40B4-BE49-F238E27FC236}">
                    <a16:creationId xmlns:a16="http://schemas.microsoft.com/office/drawing/2014/main" id="{62155CD3-0A22-448C-8D59-385390916AED}"/>
                  </a:ext>
                </a:extLst>
              </p:cNvPr>
              <p:cNvSpPr txBox="1"/>
              <p:nvPr/>
            </p:nvSpPr>
            <p:spPr>
              <a:xfrm>
                <a:off x="1448448" y="1612578"/>
                <a:ext cx="268592" cy="253916"/>
              </a:xfrm>
              <a:prstGeom prst="rect">
                <a:avLst/>
              </a:prstGeom>
              <a:noFill/>
            </p:spPr>
            <p:txBody>
              <a:bodyPr wrap="square" rtlCol="0">
                <a:spAutoFit/>
              </a:bodyPr>
              <a:lstStyle/>
              <a:p>
                <a:r>
                  <a:rPr lang="en-GB" sz="1050" dirty="0"/>
                  <a:t>…</a:t>
                </a:r>
              </a:p>
            </p:txBody>
          </p:sp>
          <p:grpSp>
            <p:nvGrpSpPr>
              <p:cNvPr id="52" name="Group 51">
                <a:extLst>
                  <a:ext uri="{FF2B5EF4-FFF2-40B4-BE49-F238E27FC236}">
                    <a16:creationId xmlns:a16="http://schemas.microsoft.com/office/drawing/2014/main" id="{BB02A615-4635-4D6A-A36D-D8476F291CC3}"/>
                  </a:ext>
                </a:extLst>
              </p:cNvPr>
              <p:cNvGrpSpPr/>
              <p:nvPr/>
            </p:nvGrpSpPr>
            <p:grpSpPr>
              <a:xfrm>
                <a:off x="1228799" y="1403976"/>
                <a:ext cx="96037" cy="59521"/>
                <a:chOff x="1228799" y="1403976"/>
                <a:chExt cx="96037" cy="59521"/>
              </a:xfrm>
            </p:grpSpPr>
            <p:cxnSp>
              <p:nvCxnSpPr>
                <p:cNvPr id="47" name="Straight Connector 46">
                  <a:extLst>
                    <a:ext uri="{FF2B5EF4-FFF2-40B4-BE49-F238E27FC236}">
                      <a16:creationId xmlns:a16="http://schemas.microsoft.com/office/drawing/2014/main" id="{94247214-C41F-4CE8-8873-2D06D7D3D86C}"/>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A595A0-5AFB-4C88-95DF-5319A2EE981E}"/>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9FBC49-E2C3-4793-A89B-9C5200C81446}"/>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C7BC82A8-D238-46C9-8C01-E19F00EF504B}"/>
                  </a:ext>
                </a:extLst>
              </p:cNvPr>
              <p:cNvGrpSpPr/>
              <p:nvPr/>
            </p:nvGrpSpPr>
            <p:grpSpPr>
              <a:xfrm>
                <a:off x="1231152" y="1607981"/>
                <a:ext cx="96037" cy="59521"/>
                <a:chOff x="1228799" y="1403976"/>
                <a:chExt cx="96037" cy="59521"/>
              </a:xfrm>
            </p:grpSpPr>
            <p:cxnSp>
              <p:nvCxnSpPr>
                <p:cNvPr id="54" name="Straight Connector 53">
                  <a:extLst>
                    <a:ext uri="{FF2B5EF4-FFF2-40B4-BE49-F238E27FC236}">
                      <a16:creationId xmlns:a16="http://schemas.microsoft.com/office/drawing/2014/main" id="{410C3764-FBAA-4F12-8FF1-E881E8C779AE}"/>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80C398-EC4C-4DE3-97EE-DC4FC5BDA5B6}"/>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ACA88D-459B-46BB-B245-AA02605EFCB6}"/>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63EDC389-907B-4773-8F4F-A8892838D423}"/>
                  </a:ext>
                </a:extLst>
              </p:cNvPr>
              <p:cNvGrpSpPr/>
              <p:nvPr/>
            </p:nvGrpSpPr>
            <p:grpSpPr>
              <a:xfrm>
                <a:off x="1225484" y="1876786"/>
                <a:ext cx="96037" cy="59521"/>
                <a:chOff x="1228799" y="1403976"/>
                <a:chExt cx="96037" cy="59521"/>
              </a:xfrm>
            </p:grpSpPr>
            <p:cxnSp>
              <p:nvCxnSpPr>
                <p:cNvPr id="58" name="Straight Connector 57">
                  <a:extLst>
                    <a:ext uri="{FF2B5EF4-FFF2-40B4-BE49-F238E27FC236}">
                      <a16:creationId xmlns:a16="http://schemas.microsoft.com/office/drawing/2014/main" id="{08608389-498C-42CA-8105-D38771E12AAD}"/>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9E9E0E-0F46-4624-B1B5-27973F4C09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771CB57-34F1-4FBF-898C-2B7DF83E4417}"/>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8FBD2B3B-6148-4DF4-9856-CE036812F680}"/>
                  </a:ext>
                </a:extLst>
              </p:cNvPr>
              <p:cNvSpPr/>
              <p:nvPr/>
            </p:nvSpPr>
            <p:spPr>
              <a:xfrm>
                <a:off x="2052523" y="1461645"/>
                <a:ext cx="602303" cy="39626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MDC</a:t>
                </a:r>
              </a:p>
              <a:p>
                <a:pPr algn="ctr"/>
                <a:r>
                  <a:rPr lang="en-GB" sz="500" dirty="0">
                    <a:solidFill>
                      <a:schemeClr val="tx1"/>
                    </a:solidFill>
                  </a:rPr>
                  <a:t>(Module data Concentrator)</a:t>
                </a:r>
              </a:p>
            </p:txBody>
          </p:sp>
          <p:cxnSp>
            <p:nvCxnSpPr>
              <p:cNvPr id="63" name="Connector: Elbow 62">
                <a:extLst>
                  <a:ext uri="{FF2B5EF4-FFF2-40B4-BE49-F238E27FC236}">
                    <a16:creationId xmlns:a16="http://schemas.microsoft.com/office/drawing/2014/main" id="{758AE505-C954-4F25-9240-6722CE39854F}"/>
                  </a:ext>
                </a:extLst>
              </p:cNvPr>
              <p:cNvCxnSpPr>
                <a:stCxn id="40" idx="3"/>
              </p:cNvCxnSpPr>
              <p:nvPr/>
            </p:nvCxnSpPr>
            <p:spPr>
              <a:xfrm>
                <a:off x="1853999" y="1434153"/>
                <a:ext cx="188071" cy="122002"/>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E5296DA6-5607-41D9-B9E4-552E158FB74A}"/>
                  </a:ext>
                </a:extLst>
              </p:cNvPr>
              <p:cNvCxnSpPr>
                <a:cxnSpLocks/>
                <a:stCxn id="42" idx="3"/>
              </p:cNvCxnSpPr>
              <p:nvPr/>
            </p:nvCxnSpPr>
            <p:spPr>
              <a:xfrm flipV="1">
                <a:off x="1853999" y="1784666"/>
                <a:ext cx="188071" cy="117038"/>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92C4275-8B40-466D-849C-83BE47F0CD3F}"/>
                  </a:ext>
                </a:extLst>
              </p:cNvPr>
              <p:cNvCxnSpPr>
                <a:endCxn id="61" idx="1"/>
              </p:cNvCxnSpPr>
              <p:nvPr/>
            </p:nvCxnSpPr>
            <p:spPr>
              <a:xfrm>
                <a:off x="1860872" y="1659776"/>
                <a:ext cx="191651" cy="1"/>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C313E6BE-3E4E-4833-99FF-B7FAAAAC83BA}"/>
                </a:ext>
              </a:extLst>
            </p:cNvPr>
            <p:cNvGrpSpPr/>
            <p:nvPr/>
          </p:nvGrpSpPr>
          <p:grpSpPr>
            <a:xfrm>
              <a:off x="743480" y="2036839"/>
              <a:ext cx="1911346" cy="644012"/>
              <a:chOff x="743480" y="1345922"/>
              <a:chExt cx="1911346" cy="644012"/>
            </a:xfrm>
          </p:grpSpPr>
          <p:grpSp>
            <p:nvGrpSpPr>
              <p:cNvPr id="179" name="Group 178">
                <a:extLst>
                  <a:ext uri="{FF2B5EF4-FFF2-40B4-BE49-F238E27FC236}">
                    <a16:creationId xmlns:a16="http://schemas.microsoft.com/office/drawing/2014/main" id="{11C2C22D-94B1-49CF-BB78-CDC5EF3CB05D}"/>
                  </a:ext>
                </a:extLst>
              </p:cNvPr>
              <p:cNvGrpSpPr/>
              <p:nvPr/>
            </p:nvGrpSpPr>
            <p:grpSpPr>
              <a:xfrm>
                <a:off x="743480" y="1351801"/>
                <a:ext cx="484338" cy="615950"/>
                <a:chOff x="1758950" y="1552575"/>
                <a:chExt cx="739775" cy="615950"/>
              </a:xfrm>
            </p:grpSpPr>
            <p:sp>
              <p:nvSpPr>
                <p:cNvPr id="200" name="Rectangle 199">
                  <a:extLst>
                    <a:ext uri="{FF2B5EF4-FFF2-40B4-BE49-F238E27FC236}">
                      <a16:creationId xmlns:a16="http://schemas.microsoft.com/office/drawing/2014/main" id="{EADC330A-5556-4241-A117-268C5D95E01B}"/>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1" name="Straight Connector 200">
                  <a:extLst>
                    <a:ext uri="{FF2B5EF4-FFF2-40B4-BE49-F238E27FC236}">
                      <a16:creationId xmlns:a16="http://schemas.microsoft.com/office/drawing/2014/main" id="{B4ED666F-DDAA-4D90-9626-35F9BA14AB5A}"/>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81CC928-9B52-4474-8902-9BDC8A7E9238}"/>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E29897C-A2DE-4788-B7EA-9EE49FD2A4A6}"/>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E157AA5-9F9B-454C-9709-BEF5AB184197}"/>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EA945BD-A51D-44AD-B5CF-BED8492CA520}"/>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B6E0160-F203-4959-9D7C-AFC618436623}"/>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9082E38-8310-4FD5-B547-67BDFFFB43C1}"/>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97C0931-CD10-45AA-8E73-D058162CA111}"/>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0B464CA-9F71-494D-ABA7-335E7A84C58D}"/>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4565381-D96F-4F58-B68A-FD403A12F3BC}"/>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4E5F2EC-E6F4-4EEA-AE49-8643FFC0209C}"/>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8D3E440-E7AE-4289-8198-B979527C8A73}"/>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0" name="Rectangle 179">
                <a:extLst>
                  <a:ext uri="{FF2B5EF4-FFF2-40B4-BE49-F238E27FC236}">
                    <a16:creationId xmlns:a16="http://schemas.microsoft.com/office/drawing/2014/main" id="{14A68568-BD67-4545-B26C-E256617C9508}"/>
                  </a:ext>
                </a:extLst>
              </p:cNvPr>
              <p:cNvSpPr/>
              <p:nvPr/>
            </p:nvSpPr>
            <p:spPr>
              <a:xfrm>
                <a:off x="1322299" y="134592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181" name="Rectangle 180">
                <a:extLst>
                  <a:ext uri="{FF2B5EF4-FFF2-40B4-BE49-F238E27FC236}">
                    <a16:creationId xmlns:a16="http://schemas.microsoft.com/office/drawing/2014/main" id="{C7779311-1E38-49AA-9248-D455413C247D}"/>
                  </a:ext>
                </a:extLst>
              </p:cNvPr>
              <p:cNvSpPr/>
              <p:nvPr/>
            </p:nvSpPr>
            <p:spPr>
              <a:xfrm>
                <a:off x="1325592" y="157154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182" name="Rectangle 181">
                <a:extLst>
                  <a:ext uri="{FF2B5EF4-FFF2-40B4-BE49-F238E27FC236}">
                    <a16:creationId xmlns:a16="http://schemas.microsoft.com/office/drawing/2014/main" id="{6372695D-9372-4DEC-87EB-6359C01A537D}"/>
                  </a:ext>
                </a:extLst>
              </p:cNvPr>
              <p:cNvSpPr/>
              <p:nvPr/>
            </p:nvSpPr>
            <p:spPr>
              <a:xfrm>
                <a:off x="1322299" y="181347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183" name="TextBox 182">
                <a:extLst>
                  <a:ext uri="{FF2B5EF4-FFF2-40B4-BE49-F238E27FC236}">
                    <a16:creationId xmlns:a16="http://schemas.microsoft.com/office/drawing/2014/main" id="{5D4416B1-89BF-44B3-B3D7-3C0DC165F5DC}"/>
                  </a:ext>
                </a:extLst>
              </p:cNvPr>
              <p:cNvSpPr txBox="1"/>
              <p:nvPr/>
            </p:nvSpPr>
            <p:spPr>
              <a:xfrm>
                <a:off x="1448448" y="1612578"/>
                <a:ext cx="268592" cy="253916"/>
              </a:xfrm>
              <a:prstGeom prst="rect">
                <a:avLst/>
              </a:prstGeom>
              <a:noFill/>
            </p:spPr>
            <p:txBody>
              <a:bodyPr wrap="square" rtlCol="0">
                <a:spAutoFit/>
              </a:bodyPr>
              <a:lstStyle/>
              <a:p>
                <a:r>
                  <a:rPr lang="en-GB" sz="1050" dirty="0"/>
                  <a:t>…</a:t>
                </a:r>
              </a:p>
            </p:txBody>
          </p:sp>
          <p:grpSp>
            <p:nvGrpSpPr>
              <p:cNvPr id="184" name="Group 183">
                <a:extLst>
                  <a:ext uri="{FF2B5EF4-FFF2-40B4-BE49-F238E27FC236}">
                    <a16:creationId xmlns:a16="http://schemas.microsoft.com/office/drawing/2014/main" id="{55AE3C02-4A30-43A1-A2D9-BE6F12633F38}"/>
                  </a:ext>
                </a:extLst>
              </p:cNvPr>
              <p:cNvGrpSpPr/>
              <p:nvPr/>
            </p:nvGrpSpPr>
            <p:grpSpPr>
              <a:xfrm>
                <a:off x="1228799" y="1403976"/>
                <a:ext cx="96037" cy="59521"/>
                <a:chOff x="1228799" y="1403976"/>
                <a:chExt cx="96037" cy="59521"/>
              </a:xfrm>
            </p:grpSpPr>
            <p:cxnSp>
              <p:nvCxnSpPr>
                <p:cNvPr id="197" name="Straight Connector 196">
                  <a:extLst>
                    <a:ext uri="{FF2B5EF4-FFF2-40B4-BE49-F238E27FC236}">
                      <a16:creationId xmlns:a16="http://schemas.microsoft.com/office/drawing/2014/main" id="{B65A06FE-8C93-4A74-8254-82E4B8F5AB70}"/>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6A55DFB-C52A-49B0-8BAD-B0474FB0E96B}"/>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A9CEC92-CF8D-4783-88EA-FCACAC7D50F9}"/>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9E90C6A8-CF09-4FEE-BC1C-55D46A62DE02}"/>
                  </a:ext>
                </a:extLst>
              </p:cNvPr>
              <p:cNvGrpSpPr/>
              <p:nvPr/>
            </p:nvGrpSpPr>
            <p:grpSpPr>
              <a:xfrm>
                <a:off x="1231152" y="1607981"/>
                <a:ext cx="96037" cy="59521"/>
                <a:chOff x="1228799" y="1403976"/>
                <a:chExt cx="96037" cy="59521"/>
              </a:xfrm>
            </p:grpSpPr>
            <p:cxnSp>
              <p:nvCxnSpPr>
                <p:cNvPr id="194" name="Straight Connector 193">
                  <a:extLst>
                    <a:ext uri="{FF2B5EF4-FFF2-40B4-BE49-F238E27FC236}">
                      <a16:creationId xmlns:a16="http://schemas.microsoft.com/office/drawing/2014/main" id="{D89CB682-2702-45F6-A6B0-333FC1077F7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73E7ABC-0FCF-4524-AB24-F6026E73FED1}"/>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734E63C-2010-4236-AB5F-46C6A8B09322}"/>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1E3662AB-58C3-4B5E-B671-1161D12E1834}"/>
                  </a:ext>
                </a:extLst>
              </p:cNvPr>
              <p:cNvGrpSpPr/>
              <p:nvPr/>
            </p:nvGrpSpPr>
            <p:grpSpPr>
              <a:xfrm>
                <a:off x="1225484" y="1876786"/>
                <a:ext cx="96037" cy="59521"/>
                <a:chOff x="1228799" y="1403976"/>
                <a:chExt cx="96037" cy="59521"/>
              </a:xfrm>
            </p:grpSpPr>
            <p:cxnSp>
              <p:nvCxnSpPr>
                <p:cNvPr id="191" name="Straight Connector 190">
                  <a:extLst>
                    <a:ext uri="{FF2B5EF4-FFF2-40B4-BE49-F238E27FC236}">
                      <a16:creationId xmlns:a16="http://schemas.microsoft.com/office/drawing/2014/main" id="{49BE7A93-D505-4695-A776-C5397683E21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7DE49E8-2739-4933-8BDC-1D4FF2E27511}"/>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32A5B85-109B-49C8-9D23-062F77F1CB20}"/>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Rectangle 186">
                <a:extLst>
                  <a:ext uri="{FF2B5EF4-FFF2-40B4-BE49-F238E27FC236}">
                    <a16:creationId xmlns:a16="http://schemas.microsoft.com/office/drawing/2014/main" id="{04518536-F846-414A-B2AC-38B3C3356D32}"/>
                  </a:ext>
                </a:extLst>
              </p:cNvPr>
              <p:cNvSpPr/>
              <p:nvPr/>
            </p:nvSpPr>
            <p:spPr>
              <a:xfrm>
                <a:off x="2052523" y="1461645"/>
                <a:ext cx="602303" cy="39626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MDC</a:t>
                </a:r>
              </a:p>
              <a:p>
                <a:pPr algn="ctr"/>
                <a:r>
                  <a:rPr lang="en-GB" sz="500" dirty="0">
                    <a:solidFill>
                      <a:schemeClr val="tx1"/>
                    </a:solidFill>
                  </a:rPr>
                  <a:t>(Module data Concentrator)</a:t>
                </a:r>
              </a:p>
            </p:txBody>
          </p:sp>
          <p:cxnSp>
            <p:nvCxnSpPr>
              <p:cNvPr id="188" name="Connector: Elbow 187">
                <a:extLst>
                  <a:ext uri="{FF2B5EF4-FFF2-40B4-BE49-F238E27FC236}">
                    <a16:creationId xmlns:a16="http://schemas.microsoft.com/office/drawing/2014/main" id="{36FA36E8-FA8F-45B6-AF48-B57882C3185D}"/>
                  </a:ext>
                </a:extLst>
              </p:cNvPr>
              <p:cNvCxnSpPr>
                <a:stCxn id="180" idx="3"/>
              </p:cNvCxnSpPr>
              <p:nvPr/>
            </p:nvCxnSpPr>
            <p:spPr>
              <a:xfrm>
                <a:off x="1853999" y="1434153"/>
                <a:ext cx="188071" cy="122002"/>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DB1404A7-D28A-4540-9B10-CB978D59F12A}"/>
                  </a:ext>
                </a:extLst>
              </p:cNvPr>
              <p:cNvCxnSpPr>
                <a:cxnSpLocks/>
                <a:stCxn id="182" idx="3"/>
              </p:cNvCxnSpPr>
              <p:nvPr/>
            </p:nvCxnSpPr>
            <p:spPr>
              <a:xfrm flipV="1">
                <a:off x="1853999" y="1784666"/>
                <a:ext cx="188071" cy="117038"/>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B27CA49-F622-4A0E-9063-450BFD0263C1}"/>
                  </a:ext>
                </a:extLst>
              </p:cNvPr>
              <p:cNvCxnSpPr>
                <a:endCxn id="187" idx="1"/>
              </p:cNvCxnSpPr>
              <p:nvPr/>
            </p:nvCxnSpPr>
            <p:spPr>
              <a:xfrm>
                <a:off x="1860872" y="1659776"/>
                <a:ext cx="191651" cy="1"/>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id="{9D6E7643-94B9-4CB5-BF21-4FDFD853EF0B}"/>
                </a:ext>
              </a:extLst>
            </p:cNvPr>
            <p:cNvSpPr/>
            <p:nvPr/>
          </p:nvSpPr>
          <p:spPr>
            <a:xfrm>
              <a:off x="3494698" y="1891366"/>
              <a:ext cx="593584" cy="26481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t>LpGBT</a:t>
              </a:r>
              <a:endParaRPr lang="en-GB" sz="1000" dirty="0"/>
            </a:p>
          </p:txBody>
        </p:sp>
        <p:cxnSp>
          <p:nvCxnSpPr>
            <p:cNvPr id="217" name="Straight Connector 216">
              <a:extLst>
                <a:ext uri="{FF2B5EF4-FFF2-40B4-BE49-F238E27FC236}">
                  <a16:creationId xmlns:a16="http://schemas.microsoft.com/office/drawing/2014/main" id="{5AB4CC30-4CA0-4F51-8095-8C58ABD931F9}"/>
                </a:ext>
              </a:extLst>
            </p:cNvPr>
            <p:cNvCxnSpPr>
              <a:cxnSpLocks/>
              <a:stCxn id="213" idx="1"/>
              <a:endCxn id="61" idx="3"/>
            </p:cNvCxnSpPr>
            <p:nvPr/>
          </p:nvCxnSpPr>
          <p:spPr>
            <a:xfrm flipH="1" flipV="1">
              <a:off x="2654826" y="1659777"/>
              <a:ext cx="839872" cy="36399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4E187EE-E258-40D6-80D8-7464B55AC724}"/>
                </a:ext>
              </a:extLst>
            </p:cNvPr>
            <p:cNvSpPr/>
            <p:nvPr/>
          </p:nvSpPr>
          <p:spPr>
            <a:xfrm>
              <a:off x="3485890" y="2247072"/>
              <a:ext cx="628910" cy="26481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t>LpGBT</a:t>
              </a:r>
              <a:endParaRPr lang="en-GB" sz="1000" dirty="0"/>
            </a:p>
          </p:txBody>
        </p:sp>
        <p:cxnSp>
          <p:nvCxnSpPr>
            <p:cNvPr id="224" name="Straight Connector 223">
              <a:extLst>
                <a:ext uri="{FF2B5EF4-FFF2-40B4-BE49-F238E27FC236}">
                  <a16:creationId xmlns:a16="http://schemas.microsoft.com/office/drawing/2014/main" id="{36191F19-B302-4867-80F6-DC2FAA1DDCB9}"/>
                </a:ext>
              </a:extLst>
            </p:cNvPr>
            <p:cNvCxnSpPr>
              <a:cxnSpLocks/>
              <a:stCxn id="223" idx="1"/>
            </p:cNvCxnSpPr>
            <p:nvPr/>
          </p:nvCxnSpPr>
          <p:spPr>
            <a:xfrm flipH="1">
              <a:off x="2654828" y="2379480"/>
              <a:ext cx="831062" cy="0"/>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4B9D1B37-8F79-4A82-A37A-4A9845A903AE}"/>
                </a:ext>
              </a:extLst>
            </p:cNvPr>
            <p:cNvSpPr txBox="1"/>
            <p:nvPr/>
          </p:nvSpPr>
          <p:spPr>
            <a:xfrm>
              <a:off x="2678837" y="2189285"/>
              <a:ext cx="554960" cy="246221"/>
            </a:xfrm>
            <a:prstGeom prst="rect">
              <a:avLst/>
            </a:prstGeom>
            <a:noFill/>
          </p:spPr>
          <p:txBody>
            <a:bodyPr wrap="square" rtlCol="0">
              <a:spAutoFit/>
            </a:bodyPr>
            <a:lstStyle/>
            <a:p>
              <a:r>
                <a:rPr lang="en-GB" sz="1000" dirty="0"/>
                <a:t>e-links</a:t>
              </a:r>
            </a:p>
          </p:txBody>
        </p:sp>
      </p:grpSp>
      <p:sp>
        <p:nvSpPr>
          <p:cNvPr id="304" name="TextBox 303">
            <a:extLst>
              <a:ext uri="{FF2B5EF4-FFF2-40B4-BE49-F238E27FC236}">
                <a16:creationId xmlns:a16="http://schemas.microsoft.com/office/drawing/2014/main" id="{A613177D-C8EA-4257-A8AC-E5FE3A0BA796}"/>
              </a:ext>
            </a:extLst>
          </p:cNvPr>
          <p:cNvSpPr txBox="1"/>
          <p:nvPr/>
        </p:nvSpPr>
        <p:spPr>
          <a:xfrm rot="16200000">
            <a:off x="-323764" y="1890626"/>
            <a:ext cx="1194923" cy="276999"/>
          </a:xfrm>
          <a:prstGeom prst="rect">
            <a:avLst/>
          </a:prstGeom>
        </p:spPr>
        <p:txBody>
          <a:bodyPr wrap="square">
            <a:spAutoFit/>
          </a:bodyPr>
          <a:lstStyle>
            <a:defPPr>
              <a:defRPr lang="en-US"/>
            </a:defPPr>
            <a:lvl1pPr algn="r">
              <a:defRPr sz="1200"/>
            </a:lvl1pPr>
          </a:lstStyle>
          <a:p>
            <a:pPr algn="l"/>
            <a:r>
              <a:rPr lang="en-GB" b="1" dirty="0"/>
              <a:t>Strip Detector</a:t>
            </a:r>
          </a:p>
        </p:txBody>
      </p:sp>
      <p:sp>
        <p:nvSpPr>
          <p:cNvPr id="310" name="TextBox 309">
            <a:extLst>
              <a:ext uri="{FF2B5EF4-FFF2-40B4-BE49-F238E27FC236}">
                <a16:creationId xmlns:a16="http://schemas.microsoft.com/office/drawing/2014/main" id="{0DE244C4-2D90-48B2-A0E5-55BCD43354EB}"/>
              </a:ext>
            </a:extLst>
          </p:cNvPr>
          <p:cNvSpPr txBox="1"/>
          <p:nvPr/>
        </p:nvSpPr>
        <p:spPr>
          <a:xfrm>
            <a:off x="2850081" y="862419"/>
            <a:ext cx="1946367" cy="307777"/>
          </a:xfrm>
          <a:prstGeom prst="rect">
            <a:avLst/>
          </a:prstGeom>
          <a:noFill/>
        </p:spPr>
        <p:txBody>
          <a:bodyPr wrap="none" rtlCol="0">
            <a:spAutoFit/>
          </a:bodyPr>
          <a:lstStyle/>
          <a:p>
            <a:r>
              <a:rPr lang="en-GB" sz="1400" i="1">
                <a:solidFill>
                  <a:schemeClr val="bg1">
                    <a:lumMod val="65000"/>
                  </a:schemeClr>
                </a:solidFill>
              </a:rPr>
              <a:t>Outside active volume</a:t>
            </a:r>
            <a:endParaRPr lang="en-GB" sz="1400" i="1" dirty="0">
              <a:solidFill>
                <a:schemeClr val="bg1">
                  <a:lumMod val="65000"/>
                </a:schemeClr>
              </a:solidFill>
            </a:endParaRPr>
          </a:p>
        </p:txBody>
      </p:sp>
      <p:sp>
        <p:nvSpPr>
          <p:cNvPr id="311" name="TextBox 310">
            <a:extLst>
              <a:ext uri="{FF2B5EF4-FFF2-40B4-BE49-F238E27FC236}">
                <a16:creationId xmlns:a16="http://schemas.microsoft.com/office/drawing/2014/main" id="{86C22CB6-E608-4F9F-B73F-3AE8255F713E}"/>
              </a:ext>
            </a:extLst>
          </p:cNvPr>
          <p:cNvSpPr txBox="1"/>
          <p:nvPr/>
        </p:nvSpPr>
        <p:spPr>
          <a:xfrm>
            <a:off x="5575559" y="754697"/>
            <a:ext cx="1358064" cy="523220"/>
          </a:xfrm>
          <a:prstGeom prst="rect">
            <a:avLst/>
          </a:prstGeom>
          <a:noFill/>
        </p:spPr>
        <p:txBody>
          <a:bodyPr wrap="none" rtlCol="0">
            <a:spAutoFit/>
          </a:bodyPr>
          <a:lstStyle/>
          <a:p>
            <a:r>
              <a:rPr lang="en-GB" sz="1400" i="1" dirty="0">
                <a:solidFill>
                  <a:schemeClr val="bg1">
                    <a:lumMod val="65000"/>
                  </a:schemeClr>
                </a:solidFill>
              </a:rPr>
              <a:t>Counting room</a:t>
            </a:r>
          </a:p>
          <a:p>
            <a:pPr algn="ctr"/>
            <a:r>
              <a:rPr lang="en-GB" sz="1400" i="1" dirty="0">
                <a:solidFill>
                  <a:schemeClr val="bg1">
                    <a:lumMod val="65000"/>
                  </a:schemeClr>
                </a:solidFill>
              </a:rPr>
              <a:t>(Real-time)</a:t>
            </a:r>
          </a:p>
        </p:txBody>
      </p:sp>
      <p:cxnSp>
        <p:nvCxnSpPr>
          <p:cNvPr id="359" name="Straight Connector 358">
            <a:extLst>
              <a:ext uri="{FF2B5EF4-FFF2-40B4-BE49-F238E27FC236}">
                <a16:creationId xmlns:a16="http://schemas.microsoft.com/office/drawing/2014/main" id="{288C9409-462B-46CA-BA18-3C0B56428D1C}"/>
              </a:ext>
            </a:extLst>
          </p:cNvPr>
          <p:cNvCxnSpPr>
            <a:cxnSpLocks/>
          </p:cNvCxnSpPr>
          <p:nvPr/>
        </p:nvCxnSpPr>
        <p:spPr>
          <a:xfrm>
            <a:off x="5406644" y="988437"/>
            <a:ext cx="0" cy="2268000"/>
          </a:xfrm>
          <a:prstGeom prst="line">
            <a:avLst/>
          </a:prstGeom>
          <a:ln>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86" name="Arrow: Down 385">
            <a:extLst>
              <a:ext uri="{FF2B5EF4-FFF2-40B4-BE49-F238E27FC236}">
                <a16:creationId xmlns:a16="http://schemas.microsoft.com/office/drawing/2014/main" id="{C762C7BF-3C1A-41CA-A15D-50C5E3CCB5AE}"/>
              </a:ext>
            </a:extLst>
          </p:cNvPr>
          <p:cNvSpPr/>
          <p:nvPr/>
        </p:nvSpPr>
        <p:spPr>
          <a:xfrm rot="10800000">
            <a:off x="5963602" y="2452914"/>
            <a:ext cx="414960" cy="677636"/>
          </a:xfrm>
          <a:prstGeom prst="downArrow">
            <a:avLst/>
          </a:prstGeom>
          <a:solidFill>
            <a:srgbClr val="BD92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372453C8-6D56-47F8-8A20-F543C7D499D5}"/>
              </a:ext>
            </a:extLst>
          </p:cNvPr>
          <p:cNvSpPr/>
          <p:nvPr/>
        </p:nvSpPr>
        <p:spPr>
          <a:xfrm>
            <a:off x="5487456" y="1842973"/>
            <a:ext cx="1318280" cy="627711"/>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MMB </a:t>
            </a:r>
          </a:p>
          <a:p>
            <a:pPr algn="ctr"/>
            <a:r>
              <a:rPr lang="en-GB" sz="1100" dirty="0"/>
              <a:t>(MVD Multiplexer Board)</a:t>
            </a:r>
          </a:p>
        </p:txBody>
      </p:sp>
      <p:sp>
        <p:nvSpPr>
          <p:cNvPr id="397" name="TextBox 396">
            <a:extLst>
              <a:ext uri="{FF2B5EF4-FFF2-40B4-BE49-F238E27FC236}">
                <a16:creationId xmlns:a16="http://schemas.microsoft.com/office/drawing/2014/main" id="{15F1A874-B45C-471B-8970-73677A8FA08F}"/>
              </a:ext>
            </a:extLst>
          </p:cNvPr>
          <p:cNvSpPr txBox="1"/>
          <p:nvPr/>
        </p:nvSpPr>
        <p:spPr>
          <a:xfrm>
            <a:off x="3872609" y="2223637"/>
            <a:ext cx="883035" cy="246221"/>
          </a:xfrm>
          <a:prstGeom prst="rect">
            <a:avLst/>
          </a:prstGeom>
          <a:noFill/>
        </p:spPr>
        <p:txBody>
          <a:bodyPr wrap="square" rtlCol="0">
            <a:spAutoFit/>
          </a:bodyPr>
          <a:lstStyle/>
          <a:p>
            <a:r>
              <a:rPr lang="en-GB" sz="1000" dirty="0"/>
              <a:t>optical link</a:t>
            </a:r>
          </a:p>
        </p:txBody>
      </p:sp>
      <p:cxnSp>
        <p:nvCxnSpPr>
          <p:cNvPr id="400" name="Straight Connector 399">
            <a:extLst>
              <a:ext uri="{FF2B5EF4-FFF2-40B4-BE49-F238E27FC236}">
                <a16:creationId xmlns:a16="http://schemas.microsoft.com/office/drawing/2014/main" id="{CB5EE346-2A3A-435D-9035-E70448C34989}"/>
              </a:ext>
            </a:extLst>
          </p:cNvPr>
          <p:cNvCxnSpPr>
            <a:cxnSpLocks/>
          </p:cNvCxnSpPr>
          <p:nvPr/>
        </p:nvCxnSpPr>
        <p:spPr>
          <a:xfrm flipH="1">
            <a:off x="7003480" y="1004134"/>
            <a:ext cx="36000" cy="2268000"/>
          </a:xfrm>
          <a:prstGeom prst="line">
            <a:avLst/>
          </a:prstGeom>
          <a:ln>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104CC25A-D1F2-42D5-8581-E326DE8BD22C}"/>
              </a:ext>
            </a:extLst>
          </p:cNvPr>
          <p:cNvSpPr txBox="1"/>
          <p:nvPr/>
        </p:nvSpPr>
        <p:spPr>
          <a:xfrm>
            <a:off x="7741742" y="1032897"/>
            <a:ext cx="761747" cy="307777"/>
          </a:xfrm>
          <a:prstGeom prst="rect">
            <a:avLst/>
          </a:prstGeom>
          <a:noFill/>
        </p:spPr>
        <p:txBody>
          <a:bodyPr wrap="none" rtlCol="0">
            <a:spAutoFit/>
          </a:bodyPr>
          <a:lstStyle/>
          <a:p>
            <a:r>
              <a:rPr lang="en-GB" sz="1400" i="1" dirty="0">
                <a:solidFill>
                  <a:schemeClr val="bg1">
                    <a:lumMod val="65000"/>
                  </a:schemeClr>
                </a:solidFill>
              </a:rPr>
              <a:t>On-line</a:t>
            </a:r>
          </a:p>
        </p:txBody>
      </p:sp>
      <p:cxnSp>
        <p:nvCxnSpPr>
          <p:cNvPr id="322" name="Straight Arrow Connector 321">
            <a:extLst>
              <a:ext uri="{FF2B5EF4-FFF2-40B4-BE49-F238E27FC236}">
                <a16:creationId xmlns:a16="http://schemas.microsoft.com/office/drawing/2014/main" id="{18D105FC-C2CD-4A65-A101-55A29E782BD3}"/>
              </a:ext>
            </a:extLst>
          </p:cNvPr>
          <p:cNvCxnSpPr>
            <a:cxnSpLocks/>
          </p:cNvCxnSpPr>
          <p:nvPr/>
        </p:nvCxnSpPr>
        <p:spPr>
          <a:xfrm>
            <a:off x="3758081" y="2112851"/>
            <a:ext cx="1663212" cy="144162"/>
          </a:xfrm>
          <a:prstGeom prst="straightConnector1">
            <a:avLst/>
          </a:prstGeom>
          <a:ln w="9525">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323" name="Oval 322">
            <a:extLst>
              <a:ext uri="{FF2B5EF4-FFF2-40B4-BE49-F238E27FC236}">
                <a16:creationId xmlns:a16="http://schemas.microsoft.com/office/drawing/2014/main" id="{DDB7D26A-D7DA-40C1-8814-96041460F8AB}"/>
              </a:ext>
            </a:extLst>
          </p:cNvPr>
          <p:cNvSpPr/>
          <p:nvPr/>
        </p:nvSpPr>
        <p:spPr>
          <a:xfrm>
            <a:off x="4496695" y="2108387"/>
            <a:ext cx="72000" cy="73093"/>
          </a:xfrm>
          <a:prstGeom prst="ellipse">
            <a:avLst/>
          </a:prstGeom>
          <a:ln>
            <a:solidFill>
              <a:srgbClr val="70AD4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5" name="Straight Arrow Connector 324">
            <a:extLst>
              <a:ext uri="{FF2B5EF4-FFF2-40B4-BE49-F238E27FC236}">
                <a16:creationId xmlns:a16="http://schemas.microsoft.com/office/drawing/2014/main" id="{4CEE0E3C-3E12-4167-885B-C6C960139943}"/>
              </a:ext>
            </a:extLst>
          </p:cNvPr>
          <p:cNvCxnSpPr>
            <a:cxnSpLocks/>
            <a:stCxn id="305" idx="1"/>
          </p:cNvCxnSpPr>
          <p:nvPr/>
        </p:nvCxnSpPr>
        <p:spPr>
          <a:xfrm flipH="1" flipV="1">
            <a:off x="3782530" y="2010775"/>
            <a:ext cx="1704926" cy="14605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913A787D-26E1-40F7-BF4E-1A5E22CC2AF1}"/>
              </a:ext>
            </a:extLst>
          </p:cNvPr>
          <p:cNvSpPr/>
          <p:nvPr/>
        </p:nvSpPr>
        <p:spPr>
          <a:xfrm>
            <a:off x="4598993" y="2010709"/>
            <a:ext cx="72000" cy="73093"/>
          </a:xfrm>
          <a:prstGeom prst="ellipse">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7" name="TextBox 326">
            <a:extLst>
              <a:ext uri="{FF2B5EF4-FFF2-40B4-BE49-F238E27FC236}">
                <a16:creationId xmlns:a16="http://schemas.microsoft.com/office/drawing/2014/main" id="{EB3EEEA8-3EDD-4CBF-9451-9F186C9D193E}"/>
              </a:ext>
            </a:extLst>
          </p:cNvPr>
          <p:cNvSpPr txBox="1"/>
          <p:nvPr/>
        </p:nvSpPr>
        <p:spPr>
          <a:xfrm>
            <a:off x="3755137" y="1766446"/>
            <a:ext cx="1770036" cy="246221"/>
          </a:xfrm>
          <a:prstGeom prst="rect">
            <a:avLst/>
          </a:prstGeom>
          <a:noFill/>
        </p:spPr>
        <p:txBody>
          <a:bodyPr wrap="none" rtlCol="0">
            <a:spAutoFit/>
          </a:bodyPr>
          <a:lstStyle/>
          <a:p>
            <a:r>
              <a:rPr lang="en-GB" sz="1000" dirty="0">
                <a:solidFill>
                  <a:srgbClr val="7030A0"/>
                </a:solidFill>
              </a:rPr>
              <a:t>Downlink (controls &amp; timing)</a:t>
            </a:r>
          </a:p>
        </p:txBody>
      </p:sp>
      <p:cxnSp>
        <p:nvCxnSpPr>
          <p:cNvPr id="328" name="Straight Arrow Connector 327">
            <a:extLst>
              <a:ext uri="{FF2B5EF4-FFF2-40B4-BE49-F238E27FC236}">
                <a16:creationId xmlns:a16="http://schemas.microsoft.com/office/drawing/2014/main" id="{9C9B37DB-DB16-494C-98BF-7F9918B67A61}"/>
              </a:ext>
            </a:extLst>
          </p:cNvPr>
          <p:cNvCxnSpPr>
            <a:cxnSpLocks/>
          </p:cNvCxnSpPr>
          <p:nvPr/>
        </p:nvCxnSpPr>
        <p:spPr>
          <a:xfrm flipH="1" flipV="1">
            <a:off x="2301275" y="1613191"/>
            <a:ext cx="838489" cy="35667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9" name="TextBox 328">
            <a:extLst>
              <a:ext uri="{FF2B5EF4-FFF2-40B4-BE49-F238E27FC236}">
                <a16:creationId xmlns:a16="http://schemas.microsoft.com/office/drawing/2014/main" id="{69A45F12-7CFA-40C9-B5CA-D46D1D31E909}"/>
              </a:ext>
            </a:extLst>
          </p:cNvPr>
          <p:cNvSpPr txBox="1"/>
          <p:nvPr/>
        </p:nvSpPr>
        <p:spPr>
          <a:xfrm>
            <a:off x="2355441" y="1863905"/>
            <a:ext cx="554960" cy="246221"/>
          </a:xfrm>
          <a:prstGeom prst="rect">
            <a:avLst/>
          </a:prstGeom>
          <a:noFill/>
        </p:spPr>
        <p:txBody>
          <a:bodyPr wrap="square" rtlCol="0">
            <a:spAutoFit/>
          </a:bodyPr>
          <a:lstStyle/>
          <a:p>
            <a:r>
              <a:rPr lang="en-GB" sz="1000" dirty="0"/>
              <a:t>e-links</a:t>
            </a:r>
          </a:p>
        </p:txBody>
      </p:sp>
      <p:sp>
        <p:nvSpPr>
          <p:cNvPr id="345" name="TextBox 344">
            <a:extLst>
              <a:ext uri="{FF2B5EF4-FFF2-40B4-BE49-F238E27FC236}">
                <a16:creationId xmlns:a16="http://schemas.microsoft.com/office/drawing/2014/main" id="{49B813C0-170D-4510-988B-8F914976F042}"/>
              </a:ext>
            </a:extLst>
          </p:cNvPr>
          <p:cNvSpPr txBox="1"/>
          <p:nvPr/>
        </p:nvSpPr>
        <p:spPr>
          <a:xfrm>
            <a:off x="2492360" y="2393048"/>
            <a:ext cx="603050" cy="246221"/>
          </a:xfrm>
          <a:prstGeom prst="rect">
            <a:avLst/>
          </a:prstGeom>
          <a:noFill/>
        </p:spPr>
        <p:txBody>
          <a:bodyPr wrap="none" rtlCol="0">
            <a:spAutoFit/>
          </a:bodyPr>
          <a:lstStyle/>
          <a:p>
            <a:r>
              <a:rPr lang="en-GB" sz="1000" dirty="0">
                <a:solidFill>
                  <a:srgbClr val="ED7D31"/>
                </a:solidFill>
              </a:rPr>
              <a:t>Copper</a:t>
            </a:r>
          </a:p>
        </p:txBody>
      </p:sp>
      <p:sp>
        <p:nvSpPr>
          <p:cNvPr id="344" name="TextBox 343">
            <a:extLst>
              <a:ext uri="{FF2B5EF4-FFF2-40B4-BE49-F238E27FC236}">
                <a16:creationId xmlns:a16="http://schemas.microsoft.com/office/drawing/2014/main" id="{5E82460F-A493-4280-977F-4AF96253A3EA}"/>
              </a:ext>
            </a:extLst>
          </p:cNvPr>
          <p:cNvSpPr txBox="1"/>
          <p:nvPr/>
        </p:nvSpPr>
        <p:spPr>
          <a:xfrm>
            <a:off x="829722" y="862419"/>
            <a:ext cx="1300356" cy="307777"/>
          </a:xfrm>
          <a:prstGeom prst="rect">
            <a:avLst/>
          </a:prstGeom>
          <a:noFill/>
        </p:spPr>
        <p:txBody>
          <a:bodyPr wrap="none" rtlCol="0">
            <a:spAutoFit/>
          </a:bodyPr>
          <a:lstStyle/>
          <a:p>
            <a:r>
              <a:rPr lang="en-GB" sz="1400" i="1" dirty="0">
                <a:solidFill>
                  <a:schemeClr val="bg1">
                    <a:lumMod val="65000"/>
                  </a:schemeClr>
                </a:solidFill>
              </a:rPr>
              <a:t>Active volume</a:t>
            </a:r>
          </a:p>
        </p:txBody>
      </p:sp>
      <p:grpSp>
        <p:nvGrpSpPr>
          <p:cNvPr id="438" name="Group 437">
            <a:extLst>
              <a:ext uri="{FF2B5EF4-FFF2-40B4-BE49-F238E27FC236}">
                <a16:creationId xmlns:a16="http://schemas.microsoft.com/office/drawing/2014/main" id="{2AC70B44-7DF3-43C3-B81F-AC544FE8BB4C}"/>
              </a:ext>
            </a:extLst>
          </p:cNvPr>
          <p:cNvGrpSpPr/>
          <p:nvPr/>
        </p:nvGrpSpPr>
        <p:grpSpPr>
          <a:xfrm>
            <a:off x="6811577" y="2026522"/>
            <a:ext cx="586630" cy="123884"/>
            <a:chOff x="6475535" y="1984085"/>
            <a:chExt cx="586630" cy="123884"/>
          </a:xfrm>
        </p:grpSpPr>
        <p:cxnSp>
          <p:nvCxnSpPr>
            <p:cNvPr id="537" name="Straight Arrow Connector 536">
              <a:extLst>
                <a:ext uri="{FF2B5EF4-FFF2-40B4-BE49-F238E27FC236}">
                  <a16:creationId xmlns:a16="http://schemas.microsoft.com/office/drawing/2014/main" id="{2568B097-EF9C-4907-B28E-BE5CCA5D9575}"/>
                </a:ext>
              </a:extLst>
            </p:cNvPr>
            <p:cNvCxnSpPr/>
            <p:nvPr/>
          </p:nvCxnSpPr>
          <p:spPr>
            <a:xfrm flipV="1">
              <a:off x="6475535" y="2107968"/>
              <a:ext cx="586630" cy="1"/>
            </a:xfrm>
            <a:prstGeom prst="straightConnector1">
              <a:avLst/>
            </a:prstGeom>
            <a:ln w="190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538" name="Oval 537">
              <a:extLst>
                <a:ext uri="{FF2B5EF4-FFF2-40B4-BE49-F238E27FC236}">
                  <a16:creationId xmlns:a16="http://schemas.microsoft.com/office/drawing/2014/main" id="{F05B2A71-D7F4-429D-B9E3-FDB45B774CD0}"/>
                </a:ext>
              </a:extLst>
            </p:cNvPr>
            <p:cNvSpPr/>
            <p:nvPr/>
          </p:nvSpPr>
          <p:spPr>
            <a:xfrm>
              <a:off x="6667438" y="1984085"/>
              <a:ext cx="128731" cy="123883"/>
            </a:xfrm>
            <a:prstGeom prst="ellipse">
              <a:avLst/>
            </a:prstGeom>
            <a:ln w="19050">
              <a:solidFill>
                <a:srgbClr val="4472C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408" name="Straight Arrow Connector 407">
            <a:extLst>
              <a:ext uri="{FF2B5EF4-FFF2-40B4-BE49-F238E27FC236}">
                <a16:creationId xmlns:a16="http://schemas.microsoft.com/office/drawing/2014/main" id="{6D5A2793-ECB6-4791-A597-0AE02950901F}"/>
              </a:ext>
            </a:extLst>
          </p:cNvPr>
          <p:cNvCxnSpPr>
            <a:cxnSpLocks/>
          </p:cNvCxnSpPr>
          <p:nvPr/>
        </p:nvCxnSpPr>
        <p:spPr>
          <a:xfrm flipV="1">
            <a:off x="2705974" y="2522299"/>
            <a:ext cx="454035" cy="19335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4FFCB9-5244-4FB5-8C7B-31CCB2954AC6}"/>
              </a:ext>
            </a:extLst>
          </p:cNvPr>
          <p:cNvCxnSpPr/>
          <p:nvPr/>
        </p:nvCxnSpPr>
        <p:spPr>
          <a:xfrm>
            <a:off x="2984500" y="2959170"/>
            <a:ext cx="2422144" cy="0"/>
          </a:xfrm>
          <a:prstGeom prst="straightConnector1">
            <a:avLst/>
          </a:prstGeom>
          <a:ln>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BA22695-FFAD-4D85-9156-786787CE1AE3}"/>
              </a:ext>
            </a:extLst>
          </p:cNvPr>
          <p:cNvSpPr txBox="1"/>
          <p:nvPr/>
        </p:nvSpPr>
        <p:spPr>
          <a:xfrm>
            <a:off x="3559937" y="2677565"/>
            <a:ext cx="1138453" cy="276999"/>
          </a:xfrm>
          <a:prstGeom prst="rect">
            <a:avLst/>
          </a:prstGeom>
          <a:noFill/>
        </p:spPr>
        <p:txBody>
          <a:bodyPr wrap="none" rtlCol="0">
            <a:spAutoFit/>
          </a:bodyPr>
          <a:lstStyle/>
          <a:p>
            <a:r>
              <a:rPr lang="en-GB" sz="1200" dirty="0">
                <a:solidFill>
                  <a:schemeClr val="bg1">
                    <a:lumMod val="50000"/>
                  </a:schemeClr>
                </a:solidFill>
              </a:rPr>
              <a:t>Long distance</a:t>
            </a:r>
          </a:p>
        </p:txBody>
      </p:sp>
      <p:sp>
        <p:nvSpPr>
          <p:cNvPr id="407" name="TextBox 406">
            <a:extLst>
              <a:ext uri="{FF2B5EF4-FFF2-40B4-BE49-F238E27FC236}">
                <a16:creationId xmlns:a16="http://schemas.microsoft.com/office/drawing/2014/main" id="{2EA78559-5EC7-47B0-98F3-5FD032C1F778}"/>
              </a:ext>
            </a:extLst>
          </p:cNvPr>
          <p:cNvSpPr txBox="1"/>
          <p:nvPr/>
        </p:nvSpPr>
        <p:spPr>
          <a:xfrm>
            <a:off x="4606565" y="2276078"/>
            <a:ext cx="909223" cy="246221"/>
          </a:xfrm>
          <a:prstGeom prst="rect">
            <a:avLst/>
          </a:prstGeom>
          <a:noFill/>
        </p:spPr>
        <p:txBody>
          <a:bodyPr wrap="none" rtlCol="0">
            <a:spAutoFit/>
          </a:bodyPr>
          <a:lstStyle/>
          <a:p>
            <a:r>
              <a:rPr lang="en-GB" sz="1000" dirty="0">
                <a:solidFill>
                  <a:srgbClr val="70AD47"/>
                </a:solidFill>
              </a:rPr>
              <a:t>Uplink (data)</a:t>
            </a:r>
          </a:p>
        </p:txBody>
      </p:sp>
      <p:sp>
        <p:nvSpPr>
          <p:cNvPr id="409" name="Rectangle 408">
            <a:extLst>
              <a:ext uri="{FF2B5EF4-FFF2-40B4-BE49-F238E27FC236}">
                <a16:creationId xmlns:a16="http://schemas.microsoft.com/office/drawing/2014/main" id="{CA0C1381-6C92-45D9-B849-1D1ED017644A}"/>
              </a:ext>
            </a:extLst>
          </p:cNvPr>
          <p:cNvSpPr/>
          <p:nvPr/>
        </p:nvSpPr>
        <p:spPr>
          <a:xfrm>
            <a:off x="130073" y="3119634"/>
            <a:ext cx="7863281" cy="1620765"/>
          </a:xfrm>
          <a:prstGeom prst="rect">
            <a:avLst/>
          </a:prstGeom>
          <a:noFill/>
        </p:spPr>
        <p:txBody>
          <a:bodyPr wrap="square">
            <a:spAutoFit/>
          </a:bodyPr>
          <a:lstStyle/>
          <a:p>
            <a:pPr algn="just" defTabSz="685983">
              <a:lnSpc>
                <a:spcPts val="2000"/>
              </a:lnSpc>
              <a:spcBef>
                <a:spcPts val="300"/>
              </a:spcBef>
              <a:spcAft>
                <a:spcPts val="300"/>
              </a:spcAft>
              <a:buSzPct val="88000"/>
            </a:pPr>
            <a:r>
              <a:rPr lang="en-GB" sz="1600" dirty="0" err="1"/>
              <a:t>ToASt</a:t>
            </a:r>
            <a:r>
              <a:rPr lang="en-GB" sz="1600" dirty="0"/>
              <a:t> configuration strategy:</a:t>
            </a:r>
          </a:p>
          <a:p>
            <a:pPr marL="342900" indent="-342900" algn="just" defTabSz="685983">
              <a:lnSpc>
                <a:spcPts val="2000"/>
              </a:lnSpc>
              <a:spcBef>
                <a:spcPts val="600"/>
              </a:spcBef>
              <a:spcAft>
                <a:spcPts val="300"/>
              </a:spcAft>
              <a:buSzPct val="88000"/>
              <a:buFont typeface="+mj-lt"/>
              <a:buAutoNum type="arabicPeriod"/>
            </a:pPr>
            <a:r>
              <a:rPr lang="en-GB" sz="1400" dirty="0"/>
              <a:t>Configuration from SODANET is </a:t>
            </a:r>
            <a:r>
              <a:rPr lang="en-GB" sz="1400" b="1" dirty="0"/>
              <a:t>stored</a:t>
            </a:r>
            <a:r>
              <a:rPr lang="en-GB" sz="1400" dirty="0"/>
              <a:t> in a “user space register” implemented in the </a:t>
            </a:r>
            <a:r>
              <a:rPr lang="en-GB" sz="1400" b="1" dirty="0"/>
              <a:t>FPGA</a:t>
            </a:r>
            <a:r>
              <a:rPr lang="en-GB" sz="1400" dirty="0"/>
              <a:t> The User space register contains an update copy of the MVD configuration</a:t>
            </a:r>
          </a:p>
          <a:p>
            <a:pPr marL="342900" indent="-342900" algn="just" defTabSz="685983">
              <a:lnSpc>
                <a:spcPts val="2000"/>
              </a:lnSpc>
              <a:spcBef>
                <a:spcPts val="300"/>
              </a:spcBef>
              <a:spcAft>
                <a:spcPts val="300"/>
              </a:spcAft>
              <a:buSzPct val="88000"/>
              <a:buFont typeface="+mj-lt"/>
              <a:buAutoNum type="arabicPeriod"/>
            </a:pPr>
            <a:r>
              <a:rPr lang="en-GB" sz="1400" dirty="0"/>
              <a:t>The </a:t>
            </a:r>
            <a:r>
              <a:rPr lang="en-GB" sz="1400" b="1" dirty="0"/>
              <a:t>configuration is sent to </a:t>
            </a:r>
            <a:r>
              <a:rPr lang="en-GB" sz="1400" b="1" dirty="0" err="1"/>
              <a:t>LpGBT</a:t>
            </a:r>
            <a:r>
              <a:rPr lang="en-GB" sz="1400" b="1" dirty="0"/>
              <a:t> </a:t>
            </a:r>
            <a:r>
              <a:rPr lang="en-GB" sz="1400" dirty="0"/>
              <a:t>by optical downlink </a:t>
            </a:r>
          </a:p>
          <a:p>
            <a:pPr marL="342900" indent="-342900" algn="just" defTabSz="685983">
              <a:lnSpc>
                <a:spcPts val="2000"/>
              </a:lnSpc>
              <a:spcBef>
                <a:spcPts val="300"/>
              </a:spcBef>
              <a:spcAft>
                <a:spcPts val="300"/>
              </a:spcAft>
              <a:buSzPct val="88000"/>
              <a:buFont typeface="+mj-lt"/>
              <a:buAutoNum type="arabicPeriod"/>
            </a:pPr>
            <a:r>
              <a:rPr lang="en-GB" sz="1400" dirty="0"/>
              <a:t>MDC will </a:t>
            </a:r>
            <a:r>
              <a:rPr lang="en-GB" sz="1400" b="1" dirty="0"/>
              <a:t>provide</a:t>
            </a:r>
            <a:r>
              <a:rPr lang="en-GB" sz="1400" dirty="0"/>
              <a:t> the </a:t>
            </a:r>
            <a:r>
              <a:rPr lang="en-GB" sz="1400" b="1" dirty="0"/>
              <a:t>local configuration of the </a:t>
            </a:r>
            <a:r>
              <a:rPr lang="en-GB" sz="1400" b="1" dirty="0" err="1"/>
              <a:t>ToASt</a:t>
            </a:r>
            <a:r>
              <a:rPr lang="en-GB" sz="1400" b="1" dirty="0"/>
              <a:t> </a:t>
            </a:r>
            <a:endParaRPr lang="en-GB" sz="1400" dirty="0"/>
          </a:p>
        </p:txBody>
      </p:sp>
      <p:sp>
        <p:nvSpPr>
          <p:cNvPr id="27" name="TextBox 26">
            <a:extLst>
              <a:ext uri="{FF2B5EF4-FFF2-40B4-BE49-F238E27FC236}">
                <a16:creationId xmlns:a16="http://schemas.microsoft.com/office/drawing/2014/main" id="{2B51CAEE-E1D0-456A-BFBD-D5127453DB29}"/>
              </a:ext>
            </a:extLst>
          </p:cNvPr>
          <p:cNvSpPr txBox="1"/>
          <p:nvPr/>
        </p:nvSpPr>
        <p:spPr>
          <a:xfrm>
            <a:off x="6346468" y="2549875"/>
            <a:ext cx="377026" cy="369332"/>
          </a:xfrm>
          <a:prstGeom prst="rect">
            <a:avLst/>
          </a:prstGeom>
          <a:noFill/>
        </p:spPr>
        <p:txBody>
          <a:bodyPr wrap="none" rtlCol="0">
            <a:spAutoFit/>
          </a:bodyPr>
          <a:lstStyle/>
          <a:p>
            <a:r>
              <a:rPr lang="en-GB" dirty="0">
                <a:solidFill>
                  <a:srgbClr val="FF0000"/>
                </a:solidFill>
              </a:rPr>
              <a:t>1.</a:t>
            </a:r>
          </a:p>
        </p:txBody>
      </p:sp>
      <p:sp>
        <p:nvSpPr>
          <p:cNvPr id="539" name="TextBox 538">
            <a:extLst>
              <a:ext uri="{FF2B5EF4-FFF2-40B4-BE49-F238E27FC236}">
                <a16:creationId xmlns:a16="http://schemas.microsoft.com/office/drawing/2014/main" id="{11256EC9-578C-4AE6-B846-380112374EA4}"/>
              </a:ext>
            </a:extLst>
          </p:cNvPr>
          <p:cNvSpPr txBox="1"/>
          <p:nvPr/>
        </p:nvSpPr>
        <p:spPr>
          <a:xfrm>
            <a:off x="4383499" y="1468637"/>
            <a:ext cx="377026" cy="369332"/>
          </a:xfrm>
          <a:prstGeom prst="rect">
            <a:avLst/>
          </a:prstGeom>
          <a:noFill/>
        </p:spPr>
        <p:txBody>
          <a:bodyPr wrap="none" rtlCol="0">
            <a:spAutoFit/>
          </a:bodyPr>
          <a:lstStyle/>
          <a:p>
            <a:r>
              <a:rPr lang="en-GB" dirty="0">
                <a:solidFill>
                  <a:srgbClr val="FF0000"/>
                </a:solidFill>
              </a:rPr>
              <a:t>2.</a:t>
            </a:r>
          </a:p>
        </p:txBody>
      </p:sp>
      <p:sp>
        <p:nvSpPr>
          <p:cNvPr id="540" name="TextBox 539">
            <a:extLst>
              <a:ext uri="{FF2B5EF4-FFF2-40B4-BE49-F238E27FC236}">
                <a16:creationId xmlns:a16="http://schemas.microsoft.com/office/drawing/2014/main" id="{A5E5A2D4-9605-4117-8C24-4D47543F4211}"/>
              </a:ext>
            </a:extLst>
          </p:cNvPr>
          <p:cNvSpPr txBox="1"/>
          <p:nvPr/>
        </p:nvSpPr>
        <p:spPr>
          <a:xfrm>
            <a:off x="2338739" y="1132221"/>
            <a:ext cx="377026" cy="369332"/>
          </a:xfrm>
          <a:prstGeom prst="rect">
            <a:avLst/>
          </a:prstGeom>
          <a:noFill/>
        </p:spPr>
        <p:txBody>
          <a:bodyPr wrap="none" rtlCol="0">
            <a:spAutoFit/>
          </a:bodyPr>
          <a:lstStyle/>
          <a:p>
            <a:r>
              <a:rPr lang="en-GB" dirty="0">
                <a:solidFill>
                  <a:srgbClr val="FF0000"/>
                </a:solidFill>
              </a:rPr>
              <a:t>3.</a:t>
            </a:r>
          </a:p>
        </p:txBody>
      </p:sp>
      <p:sp>
        <p:nvSpPr>
          <p:cNvPr id="312" name="Rectangle: Rounded Corners 311">
            <a:extLst>
              <a:ext uri="{FF2B5EF4-FFF2-40B4-BE49-F238E27FC236}">
                <a16:creationId xmlns:a16="http://schemas.microsoft.com/office/drawing/2014/main" id="{34DFACE4-72C8-4EC0-AFB4-F2BE8459FAF2}"/>
              </a:ext>
            </a:extLst>
          </p:cNvPr>
          <p:cNvSpPr/>
          <p:nvPr/>
        </p:nvSpPr>
        <p:spPr>
          <a:xfrm>
            <a:off x="7394660" y="1528828"/>
            <a:ext cx="1478271" cy="2029535"/>
          </a:xfrm>
          <a:prstGeom prst="roundRect">
            <a:avLst/>
          </a:prstGeom>
          <a:solidFill>
            <a:srgbClr val="4472C4">
              <a:alpha val="2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Compute </a:t>
            </a:r>
          </a:p>
          <a:p>
            <a:pPr algn="ctr"/>
            <a:r>
              <a:rPr lang="en-GB" sz="2000" dirty="0">
                <a:solidFill>
                  <a:schemeClr val="tx1"/>
                </a:solidFill>
              </a:rPr>
              <a:t>Node</a:t>
            </a:r>
          </a:p>
        </p:txBody>
      </p:sp>
      <p:sp>
        <p:nvSpPr>
          <p:cNvPr id="385" name="Rectangle 384">
            <a:extLst>
              <a:ext uri="{FF2B5EF4-FFF2-40B4-BE49-F238E27FC236}">
                <a16:creationId xmlns:a16="http://schemas.microsoft.com/office/drawing/2014/main" id="{89F468AA-F669-4F06-9D0A-368947C14C8A}"/>
              </a:ext>
            </a:extLst>
          </p:cNvPr>
          <p:cNvSpPr/>
          <p:nvPr/>
        </p:nvSpPr>
        <p:spPr>
          <a:xfrm>
            <a:off x="5544636" y="2959170"/>
            <a:ext cx="1238782" cy="342760"/>
          </a:xfrm>
          <a:prstGeom prst="rect">
            <a:avLst/>
          </a:prstGeom>
          <a:solidFill>
            <a:srgbClr val="BD92DE"/>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SODANET</a:t>
            </a:r>
          </a:p>
        </p:txBody>
      </p:sp>
      <p:sp>
        <p:nvSpPr>
          <p:cNvPr id="29" name="TextBox 28">
            <a:extLst>
              <a:ext uri="{FF2B5EF4-FFF2-40B4-BE49-F238E27FC236}">
                <a16:creationId xmlns:a16="http://schemas.microsoft.com/office/drawing/2014/main" id="{B3A2C5AB-656B-4C2F-8C4A-FCCCA10B44AB}"/>
              </a:ext>
            </a:extLst>
          </p:cNvPr>
          <p:cNvSpPr txBox="1"/>
          <p:nvPr/>
        </p:nvSpPr>
        <p:spPr>
          <a:xfrm>
            <a:off x="6058856" y="1536830"/>
            <a:ext cx="813043" cy="369332"/>
          </a:xfrm>
          <a:prstGeom prst="rect">
            <a:avLst/>
          </a:prstGeom>
          <a:noFill/>
        </p:spPr>
        <p:txBody>
          <a:bodyPr wrap="none" rtlCol="0">
            <a:spAutoFit/>
          </a:bodyPr>
          <a:lstStyle/>
          <a:p>
            <a:r>
              <a:rPr lang="en-GB" dirty="0"/>
              <a:t>FPGA</a:t>
            </a:r>
          </a:p>
        </p:txBody>
      </p:sp>
    </p:spTree>
    <p:extLst>
      <p:ext uri="{BB962C8B-B14F-4D97-AF65-F5344CB8AC3E}">
        <p14:creationId xmlns:p14="http://schemas.microsoft.com/office/powerpoint/2010/main" val="46469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ctangle 308">
            <a:extLst>
              <a:ext uri="{FF2B5EF4-FFF2-40B4-BE49-F238E27FC236}">
                <a16:creationId xmlns:a16="http://schemas.microsoft.com/office/drawing/2014/main" id="{B78BE8D9-068A-4BA0-8248-E20FD303DF5B}"/>
              </a:ext>
            </a:extLst>
          </p:cNvPr>
          <p:cNvSpPr/>
          <p:nvPr/>
        </p:nvSpPr>
        <p:spPr>
          <a:xfrm>
            <a:off x="276588" y="1122712"/>
            <a:ext cx="2481172" cy="1842624"/>
          </a:xfrm>
          <a:prstGeom prst="rect">
            <a:avLst/>
          </a:prstGeom>
          <a:solidFill>
            <a:schemeClr val="accent1">
              <a:alpha val="1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3" name="Straight Connector 312">
            <a:extLst>
              <a:ext uri="{FF2B5EF4-FFF2-40B4-BE49-F238E27FC236}">
                <a16:creationId xmlns:a16="http://schemas.microsoft.com/office/drawing/2014/main" id="{2B3DE614-EFFA-4206-A2DA-1E3EA04F79E5}"/>
              </a:ext>
            </a:extLst>
          </p:cNvPr>
          <p:cNvCxnSpPr>
            <a:cxnSpLocks/>
          </p:cNvCxnSpPr>
          <p:nvPr/>
        </p:nvCxnSpPr>
        <p:spPr>
          <a:xfrm>
            <a:off x="2895751" y="941596"/>
            <a:ext cx="0" cy="2268000"/>
          </a:xfrm>
          <a:prstGeom prst="line">
            <a:avLst/>
          </a:prstGeom>
          <a:ln>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8A4AF-461D-44E3-8A4B-5C25E92AA06E}"/>
              </a:ext>
            </a:extLst>
          </p:cNvPr>
          <p:cNvSpPr>
            <a:spLocks noGrp="1"/>
          </p:cNvSpPr>
          <p:nvPr>
            <p:ph type="sldNum" sz="quarter" idx="12"/>
          </p:nvPr>
        </p:nvSpPr>
        <p:spPr/>
        <p:txBody>
          <a:bodyPr/>
          <a:lstStyle/>
          <a:p>
            <a:fld id="{61696EC4-B4CF-4701-AD06-A8439D6D8E12}" type="slidenum">
              <a:rPr lang="en-US" noProof="0" smtClean="0"/>
              <a:t>6</a:t>
            </a:fld>
            <a:endParaRPr lang="en-US" noProof="0" dirty="0"/>
          </a:p>
        </p:txBody>
      </p:sp>
      <p:sp>
        <p:nvSpPr>
          <p:cNvPr id="4" name="Titel 1">
            <a:extLst>
              <a:ext uri="{FF2B5EF4-FFF2-40B4-BE49-F238E27FC236}">
                <a16:creationId xmlns:a16="http://schemas.microsoft.com/office/drawing/2014/main" id="{224D2262-292F-4D7B-971C-5B07235B1DD6}"/>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MVD Detector</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5" name="Textplatzhalter 2">
            <a:extLst>
              <a:ext uri="{FF2B5EF4-FFF2-40B4-BE49-F238E27FC236}">
                <a16:creationId xmlns:a16="http://schemas.microsoft.com/office/drawing/2014/main" id="{B01A91AA-CACC-41BA-AB9E-65867089D1FA}"/>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a:solidFill>
                  <a:srgbClr val="009682"/>
                </a:solidFill>
              </a:rPr>
              <a:t>Readout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21" name="TextBox 20">
            <a:extLst>
              <a:ext uri="{FF2B5EF4-FFF2-40B4-BE49-F238E27FC236}">
                <a16:creationId xmlns:a16="http://schemas.microsoft.com/office/drawing/2014/main" id="{1F2F78DD-04B7-44F6-BDAB-8B7F29C11B06}"/>
              </a:ext>
            </a:extLst>
          </p:cNvPr>
          <p:cNvSpPr txBox="1"/>
          <p:nvPr/>
        </p:nvSpPr>
        <p:spPr>
          <a:xfrm>
            <a:off x="323297" y="1153517"/>
            <a:ext cx="2040943" cy="276999"/>
          </a:xfrm>
          <a:prstGeom prst="rect">
            <a:avLst/>
          </a:prstGeom>
          <a:noFill/>
        </p:spPr>
        <p:txBody>
          <a:bodyPr wrap="none" rtlCol="0">
            <a:spAutoFit/>
          </a:bodyPr>
          <a:lstStyle/>
          <a:p>
            <a:r>
              <a:rPr lang="en-GB" sz="1200" i="1" dirty="0">
                <a:solidFill>
                  <a:schemeClr val="bg1">
                    <a:lumMod val="65000"/>
                  </a:schemeClr>
                </a:solidFill>
              </a:rPr>
              <a:t>Double-sided strip modules</a:t>
            </a:r>
          </a:p>
        </p:txBody>
      </p:sp>
      <p:grpSp>
        <p:nvGrpSpPr>
          <p:cNvPr id="226" name="Group 225">
            <a:extLst>
              <a:ext uri="{FF2B5EF4-FFF2-40B4-BE49-F238E27FC236}">
                <a16:creationId xmlns:a16="http://schemas.microsoft.com/office/drawing/2014/main" id="{8B4BD42E-684E-4A14-B7F8-DDAED8E87BB3}"/>
              </a:ext>
            </a:extLst>
          </p:cNvPr>
          <p:cNvGrpSpPr/>
          <p:nvPr/>
        </p:nvGrpSpPr>
        <p:grpSpPr>
          <a:xfrm>
            <a:off x="413280" y="1394782"/>
            <a:ext cx="3371320" cy="1334929"/>
            <a:chOff x="743480" y="1345922"/>
            <a:chExt cx="3371320" cy="1334929"/>
          </a:xfrm>
        </p:grpSpPr>
        <p:grpSp>
          <p:nvGrpSpPr>
            <p:cNvPr id="71" name="Group 70">
              <a:extLst>
                <a:ext uri="{FF2B5EF4-FFF2-40B4-BE49-F238E27FC236}">
                  <a16:creationId xmlns:a16="http://schemas.microsoft.com/office/drawing/2014/main" id="{F8A6F02A-7E3F-438A-B6F3-52756108FF00}"/>
                </a:ext>
              </a:extLst>
            </p:cNvPr>
            <p:cNvGrpSpPr/>
            <p:nvPr/>
          </p:nvGrpSpPr>
          <p:grpSpPr>
            <a:xfrm>
              <a:off x="743480" y="1345922"/>
              <a:ext cx="1911346" cy="644012"/>
              <a:chOff x="743480" y="1345922"/>
              <a:chExt cx="1911346" cy="644012"/>
            </a:xfrm>
          </p:grpSpPr>
          <p:grpSp>
            <p:nvGrpSpPr>
              <p:cNvPr id="39" name="Group 38">
                <a:extLst>
                  <a:ext uri="{FF2B5EF4-FFF2-40B4-BE49-F238E27FC236}">
                    <a16:creationId xmlns:a16="http://schemas.microsoft.com/office/drawing/2014/main" id="{C1CBDBAB-1F52-4ECA-87F3-B5139B9A2A1F}"/>
                  </a:ext>
                </a:extLst>
              </p:cNvPr>
              <p:cNvGrpSpPr/>
              <p:nvPr/>
            </p:nvGrpSpPr>
            <p:grpSpPr>
              <a:xfrm>
                <a:off x="743480" y="1351801"/>
                <a:ext cx="484338" cy="615950"/>
                <a:chOff x="1758950" y="1552575"/>
                <a:chExt cx="739775" cy="615950"/>
              </a:xfrm>
            </p:grpSpPr>
            <p:sp>
              <p:nvSpPr>
                <p:cNvPr id="22" name="Rectangle 21">
                  <a:extLst>
                    <a:ext uri="{FF2B5EF4-FFF2-40B4-BE49-F238E27FC236}">
                      <a16:creationId xmlns:a16="http://schemas.microsoft.com/office/drawing/2014/main" id="{1ECB256C-E0A1-4584-9829-1AFDCBDAE2BC}"/>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AAC0E161-7948-4C49-B548-A59522B2FB2C}"/>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FB5A34-8069-4B01-BB05-1465AEDC91A4}"/>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05EB0E-88C7-4178-9A3A-112672380484}"/>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0536D9-6D49-445D-95FB-676FC26FF5F0}"/>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545FAB-C171-44B0-8AD3-C59392E6E557}"/>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87ED0D-F516-4FD4-9EC7-2B8BA622F83F}"/>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FB0E19-F4AD-489E-9AB4-FB8ECC2409B2}"/>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93F64E5-E516-405E-9D0C-65C3F5D70F9C}"/>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E1B4FD-542B-438D-A05B-CCF833D3C62E}"/>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F378AB-7208-4A5D-992C-B9F746518591}"/>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351786-157F-4412-93D8-53FDCD897FC8}"/>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0DC113-8020-418A-BF6E-CDFE697A523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A3A8571B-B6D5-4E21-860E-9C1F9CE7667C}"/>
                  </a:ext>
                </a:extLst>
              </p:cNvPr>
              <p:cNvSpPr/>
              <p:nvPr/>
            </p:nvSpPr>
            <p:spPr>
              <a:xfrm>
                <a:off x="1322299" y="134592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1" name="Rectangle 40">
                <a:extLst>
                  <a:ext uri="{FF2B5EF4-FFF2-40B4-BE49-F238E27FC236}">
                    <a16:creationId xmlns:a16="http://schemas.microsoft.com/office/drawing/2014/main" id="{4DDA59E3-84DD-458A-BD3B-D5E25F9001C5}"/>
                  </a:ext>
                </a:extLst>
              </p:cNvPr>
              <p:cNvSpPr/>
              <p:nvPr/>
            </p:nvSpPr>
            <p:spPr>
              <a:xfrm>
                <a:off x="1325592" y="157154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2" name="Rectangle 41">
                <a:extLst>
                  <a:ext uri="{FF2B5EF4-FFF2-40B4-BE49-F238E27FC236}">
                    <a16:creationId xmlns:a16="http://schemas.microsoft.com/office/drawing/2014/main" id="{7177C5DF-9291-40CF-A1D7-B042A27EA784}"/>
                  </a:ext>
                </a:extLst>
              </p:cNvPr>
              <p:cNvSpPr/>
              <p:nvPr/>
            </p:nvSpPr>
            <p:spPr>
              <a:xfrm>
                <a:off x="1322299" y="181347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3" name="TextBox 42">
                <a:extLst>
                  <a:ext uri="{FF2B5EF4-FFF2-40B4-BE49-F238E27FC236}">
                    <a16:creationId xmlns:a16="http://schemas.microsoft.com/office/drawing/2014/main" id="{62155CD3-0A22-448C-8D59-385390916AED}"/>
                  </a:ext>
                </a:extLst>
              </p:cNvPr>
              <p:cNvSpPr txBox="1"/>
              <p:nvPr/>
            </p:nvSpPr>
            <p:spPr>
              <a:xfrm>
                <a:off x="1448448" y="1612578"/>
                <a:ext cx="268592" cy="253916"/>
              </a:xfrm>
              <a:prstGeom prst="rect">
                <a:avLst/>
              </a:prstGeom>
              <a:noFill/>
            </p:spPr>
            <p:txBody>
              <a:bodyPr wrap="square" rtlCol="0">
                <a:spAutoFit/>
              </a:bodyPr>
              <a:lstStyle/>
              <a:p>
                <a:r>
                  <a:rPr lang="en-GB" sz="1050" dirty="0"/>
                  <a:t>…</a:t>
                </a:r>
              </a:p>
            </p:txBody>
          </p:sp>
          <p:grpSp>
            <p:nvGrpSpPr>
              <p:cNvPr id="52" name="Group 51">
                <a:extLst>
                  <a:ext uri="{FF2B5EF4-FFF2-40B4-BE49-F238E27FC236}">
                    <a16:creationId xmlns:a16="http://schemas.microsoft.com/office/drawing/2014/main" id="{BB02A615-4635-4D6A-A36D-D8476F291CC3}"/>
                  </a:ext>
                </a:extLst>
              </p:cNvPr>
              <p:cNvGrpSpPr/>
              <p:nvPr/>
            </p:nvGrpSpPr>
            <p:grpSpPr>
              <a:xfrm>
                <a:off x="1228799" y="1403976"/>
                <a:ext cx="96037" cy="59521"/>
                <a:chOff x="1228799" y="1403976"/>
                <a:chExt cx="96037" cy="59521"/>
              </a:xfrm>
            </p:grpSpPr>
            <p:cxnSp>
              <p:nvCxnSpPr>
                <p:cNvPr id="47" name="Straight Connector 46">
                  <a:extLst>
                    <a:ext uri="{FF2B5EF4-FFF2-40B4-BE49-F238E27FC236}">
                      <a16:creationId xmlns:a16="http://schemas.microsoft.com/office/drawing/2014/main" id="{94247214-C41F-4CE8-8873-2D06D7D3D86C}"/>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A595A0-5AFB-4C88-95DF-5319A2EE981E}"/>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9FBC49-E2C3-4793-A89B-9C5200C81446}"/>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C7BC82A8-D238-46C9-8C01-E19F00EF504B}"/>
                  </a:ext>
                </a:extLst>
              </p:cNvPr>
              <p:cNvGrpSpPr/>
              <p:nvPr/>
            </p:nvGrpSpPr>
            <p:grpSpPr>
              <a:xfrm>
                <a:off x="1231152" y="1607981"/>
                <a:ext cx="96037" cy="59521"/>
                <a:chOff x="1228799" y="1403976"/>
                <a:chExt cx="96037" cy="59521"/>
              </a:xfrm>
            </p:grpSpPr>
            <p:cxnSp>
              <p:nvCxnSpPr>
                <p:cNvPr id="54" name="Straight Connector 53">
                  <a:extLst>
                    <a:ext uri="{FF2B5EF4-FFF2-40B4-BE49-F238E27FC236}">
                      <a16:creationId xmlns:a16="http://schemas.microsoft.com/office/drawing/2014/main" id="{410C3764-FBAA-4F12-8FF1-E881E8C779AE}"/>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80C398-EC4C-4DE3-97EE-DC4FC5BDA5B6}"/>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ACA88D-459B-46BB-B245-AA02605EFCB6}"/>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63EDC389-907B-4773-8F4F-A8892838D423}"/>
                  </a:ext>
                </a:extLst>
              </p:cNvPr>
              <p:cNvGrpSpPr/>
              <p:nvPr/>
            </p:nvGrpSpPr>
            <p:grpSpPr>
              <a:xfrm>
                <a:off x="1225484" y="1876786"/>
                <a:ext cx="96037" cy="59521"/>
                <a:chOff x="1228799" y="1403976"/>
                <a:chExt cx="96037" cy="59521"/>
              </a:xfrm>
            </p:grpSpPr>
            <p:cxnSp>
              <p:nvCxnSpPr>
                <p:cNvPr id="58" name="Straight Connector 57">
                  <a:extLst>
                    <a:ext uri="{FF2B5EF4-FFF2-40B4-BE49-F238E27FC236}">
                      <a16:creationId xmlns:a16="http://schemas.microsoft.com/office/drawing/2014/main" id="{08608389-498C-42CA-8105-D38771E12AAD}"/>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9E9E0E-0F46-4624-B1B5-27973F4C09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771CB57-34F1-4FBF-898C-2B7DF83E4417}"/>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8FBD2B3B-6148-4DF4-9856-CE036812F680}"/>
                  </a:ext>
                </a:extLst>
              </p:cNvPr>
              <p:cNvSpPr/>
              <p:nvPr/>
            </p:nvSpPr>
            <p:spPr>
              <a:xfrm>
                <a:off x="2052523" y="1461645"/>
                <a:ext cx="602303" cy="39626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MDC</a:t>
                </a:r>
              </a:p>
              <a:p>
                <a:pPr algn="ctr"/>
                <a:r>
                  <a:rPr lang="en-GB" sz="500" dirty="0">
                    <a:solidFill>
                      <a:schemeClr val="tx1"/>
                    </a:solidFill>
                  </a:rPr>
                  <a:t>(Module data Concentrator)</a:t>
                </a:r>
              </a:p>
            </p:txBody>
          </p:sp>
          <p:cxnSp>
            <p:nvCxnSpPr>
              <p:cNvPr id="63" name="Connector: Elbow 62">
                <a:extLst>
                  <a:ext uri="{FF2B5EF4-FFF2-40B4-BE49-F238E27FC236}">
                    <a16:creationId xmlns:a16="http://schemas.microsoft.com/office/drawing/2014/main" id="{758AE505-C954-4F25-9240-6722CE39854F}"/>
                  </a:ext>
                </a:extLst>
              </p:cNvPr>
              <p:cNvCxnSpPr>
                <a:stCxn id="40" idx="3"/>
              </p:cNvCxnSpPr>
              <p:nvPr/>
            </p:nvCxnSpPr>
            <p:spPr>
              <a:xfrm>
                <a:off x="1853999" y="1434153"/>
                <a:ext cx="188071" cy="122002"/>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E5296DA6-5607-41D9-B9E4-552E158FB74A}"/>
                  </a:ext>
                </a:extLst>
              </p:cNvPr>
              <p:cNvCxnSpPr>
                <a:cxnSpLocks/>
                <a:stCxn id="42" idx="3"/>
              </p:cNvCxnSpPr>
              <p:nvPr/>
            </p:nvCxnSpPr>
            <p:spPr>
              <a:xfrm flipV="1">
                <a:off x="1853999" y="1784666"/>
                <a:ext cx="188071" cy="117038"/>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92C4275-8B40-466D-849C-83BE47F0CD3F}"/>
                  </a:ext>
                </a:extLst>
              </p:cNvPr>
              <p:cNvCxnSpPr>
                <a:endCxn id="61" idx="1"/>
              </p:cNvCxnSpPr>
              <p:nvPr/>
            </p:nvCxnSpPr>
            <p:spPr>
              <a:xfrm>
                <a:off x="1860872" y="1659776"/>
                <a:ext cx="191651" cy="1"/>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C313E6BE-3E4E-4833-99FF-B7FAAAAC83BA}"/>
                </a:ext>
              </a:extLst>
            </p:cNvPr>
            <p:cNvGrpSpPr/>
            <p:nvPr/>
          </p:nvGrpSpPr>
          <p:grpSpPr>
            <a:xfrm>
              <a:off x="743480" y="2036839"/>
              <a:ext cx="1911346" cy="644012"/>
              <a:chOff x="743480" y="1345922"/>
              <a:chExt cx="1911346" cy="644012"/>
            </a:xfrm>
          </p:grpSpPr>
          <p:grpSp>
            <p:nvGrpSpPr>
              <p:cNvPr id="179" name="Group 178">
                <a:extLst>
                  <a:ext uri="{FF2B5EF4-FFF2-40B4-BE49-F238E27FC236}">
                    <a16:creationId xmlns:a16="http://schemas.microsoft.com/office/drawing/2014/main" id="{11C2C22D-94B1-49CF-BB78-CDC5EF3CB05D}"/>
                  </a:ext>
                </a:extLst>
              </p:cNvPr>
              <p:cNvGrpSpPr/>
              <p:nvPr/>
            </p:nvGrpSpPr>
            <p:grpSpPr>
              <a:xfrm>
                <a:off x="743480" y="1351801"/>
                <a:ext cx="484338" cy="615950"/>
                <a:chOff x="1758950" y="1552575"/>
                <a:chExt cx="739775" cy="615950"/>
              </a:xfrm>
            </p:grpSpPr>
            <p:sp>
              <p:nvSpPr>
                <p:cNvPr id="200" name="Rectangle 199">
                  <a:extLst>
                    <a:ext uri="{FF2B5EF4-FFF2-40B4-BE49-F238E27FC236}">
                      <a16:creationId xmlns:a16="http://schemas.microsoft.com/office/drawing/2014/main" id="{EADC330A-5556-4241-A117-268C5D95E01B}"/>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1" name="Straight Connector 200">
                  <a:extLst>
                    <a:ext uri="{FF2B5EF4-FFF2-40B4-BE49-F238E27FC236}">
                      <a16:creationId xmlns:a16="http://schemas.microsoft.com/office/drawing/2014/main" id="{B4ED666F-DDAA-4D90-9626-35F9BA14AB5A}"/>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81CC928-9B52-4474-8902-9BDC8A7E9238}"/>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E29897C-A2DE-4788-B7EA-9EE49FD2A4A6}"/>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E157AA5-9F9B-454C-9709-BEF5AB184197}"/>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EA945BD-A51D-44AD-B5CF-BED8492CA520}"/>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B6E0160-F203-4959-9D7C-AFC618436623}"/>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9082E38-8310-4FD5-B547-67BDFFFB43C1}"/>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97C0931-CD10-45AA-8E73-D058162CA111}"/>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0B464CA-9F71-494D-ABA7-335E7A84C58D}"/>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4565381-D96F-4F58-B68A-FD403A12F3BC}"/>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4E5F2EC-E6F4-4EEA-AE49-8643FFC0209C}"/>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8D3E440-E7AE-4289-8198-B979527C8A73}"/>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0" name="Rectangle 179">
                <a:extLst>
                  <a:ext uri="{FF2B5EF4-FFF2-40B4-BE49-F238E27FC236}">
                    <a16:creationId xmlns:a16="http://schemas.microsoft.com/office/drawing/2014/main" id="{14A68568-BD67-4545-B26C-E256617C9508}"/>
                  </a:ext>
                </a:extLst>
              </p:cNvPr>
              <p:cNvSpPr/>
              <p:nvPr/>
            </p:nvSpPr>
            <p:spPr>
              <a:xfrm>
                <a:off x="1322299" y="134592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181" name="Rectangle 180">
                <a:extLst>
                  <a:ext uri="{FF2B5EF4-FFF2-40B4-BE49-F238E27FC236}">
                    <a16:creationId xmlns:a16="http://schemas.microsoft.com/office/drawing/2014/main" id="{C7779311-1E38-49AA-9248-D455413C247D}"/>
                  </a:ext>
                </a:extLst>
              </p:cNvPr>
              <p:cNvSpPr/>
              <p:nvPr/>
            </p:nvSpPr>
            <p:spPr>
              <a:xfrm>
                <a:off x="1325592" y="157154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182" name="Rectangle 181">
                <a:extLst>
                  <a:ext uri="{FF2B5EF4-FFF2-40B4-BE49-F238E27FC236}">
                    <a16:creationId xmlns:a16="http://schemas.microsoft.com/office/drawing/2014/main" id="{6372695D-9372-4DEC-87EB-6359C01A537D}"/>
                  </a:ext>
                </a:extLst>
              </p:cNvPr>
              <p:cNvSpPr/>
              <p:nvPr/>
            </p:nvSpPr>
            <p:spPr>
              <a:xfrm>
                <a:off x="1322299" y="181347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183" name="TextBox 182">
                <a:extLst>
                  <a:ext uri="{FF2B5EF4-FFF2-40B4-BE49-F238E27FC236}">
                    <a16:creationId xmlns:a16="http://schemas.microsoft.com/office/drawing/2014/main" id="{5D4416B1-89BF-44B3-B3D7-3C0DC165F5DC}"/>
                  </a:ext>
                </a:extLst>
              </p:cNvPr>
              <p:cNvSpPr txBox="1"/>
              <p:nvPr/>
            </p:nvSpPr>
            <p:spPr>
              <a:xfrm>
                <a:off x="1448448" y="1612578"/>
                <a:ext cx="268592" cy="253916"/>
              </a:xfrm>
              <a:prstGeom prst="rect">
                <a:avLst/>
              </a:prstGeom>
              <a:noFill/>
            </p:spPr>
            <p:txBody>
              <a:bodyPr wrap="square" rtlCol="0">
                <a:spAutoFit/>
              </a:bodyPr>
              <a:lstStyle/>
              <a:p>
                <a:r>
                  <a:rPr lang="en-GB" sz="1050" dirty="0"/>
                  <a:t>…</a:t>
                </a:r>
              </a:p>
            </p:txBody>
          </p:sp>
          <p:grpSp>
            <p:nvGrpSpPr>
              <p:cNvPr id="184" name="Group 183">
                <a:extLst>
                  <a:ext uri="{FF2B5EF4-FFF2-40B4-BE49-F238E27FC236}">
                    <a16:creationId xmlns:a16="http://schemas.microsoft.com/office/drawing/2014/main" id="{55AE3C02-4A30-43A1-A2D9-BE6F12633F38}"/>
                  </a:ext>
                </a:extLst>
              </p:cNvPr>
              <p:cNvGrpSpPr/>
              <p:nvPr/>
            </p:nvGrpSpPr>
            <p:grpSpPr>
              <a:xfrm>
                <a:off x="1228799" y="1403976"/>
                <a:ext cx="96037" cy="59521"/>
                <a:chOff x="1228799" y="1403976"/>
                <a:chExt cx="96037" cy="59521"/>
              </a:xfrm>
            </p:grpSpPr>
            <p:cxnSp>
              <p:nvCxnSpPr>
                <p:cNvPr id="197" name="Straight Connector 196">
                  <a:extLst>
                    <a:ext uri="{FF2B5EF4-FFF2-40B4-BE49-F238E27FC236}">
                      <a16:creationId xmlns:a16="http://schemas.microsoft.com/office/drawing/2014/main" id="{B65A06FE-8C93-4A74-8254-82E4B8F5AB70}"/>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6A55DFB-C52A-49B0-8BAD-B0474FB0E96B}"/>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A9CEC92-CF8D-4783-88EA-FCACAC7D50F9}"/>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9E90C6A8-CF09-4FEE-BC1C-55D46A62DE02}"/>
                  </a:ext>
                </a:extLst>
              </p:cNvPr>
              <p:cNvGrpSpPr/>
              <p:nvPr/>
            </p:nvGrpSpPr>
            <p:grpSpPr>
              <a:xfrm>
                <a:off x="1231152" y="1607981"/>
                <a:ext cx="96037" cy="59521"/>
                <a:chOff x="1228799" y="1403976"/>
                <a:chExt cx="96037" cy="59521"/>
              </a:xfrm>
            </p:grpSpPr>
            <p:cxnSp>
              <p:nvCxnSpPr>
                <p:cNvPr id="194" name="Straight Connector 193">
                  <a:extLst>
                    <a:ext uri="{FF2B5EF4-FFF2-40B4-BE49-F238E27FC236}">
                      <a16:creationId xmlns:a16="http://schemas.microsoft.com/office/drawing/2014/main" id="{D89CB682-2702-45F6-A6B0-333FC1077F7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73E7ABC-0FCF-4524-AB24-F6026E73FED1}"/>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734E63C-2010-4236-AB5F-46C6A8B09322}"/>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1E3662AB-58C3-4B5E-B671-1161D12E1834}"/>
                  </a:ext>
                </a:extLst>
              </p:cNvPr>
              <p:cNvGrpSpPr/>
              <p:nvPr/>
            </p:nvGrpSpPr>
            <p:grpSpPr>
              <a:xfrm>
                <a:off x="1225484" y="1876786"/>
                <a:ext cx="96037" cy="59521"/>
                <a:chOff x="1228799" y="1403976"/>
                <a:chExt cx="96037" cy="59521"/>
              </a:xfrm>
            </p:grpSpPr>
            <p:cxnSp>
              <p:nvCxnSpPr>
                <p:cNvPr id="191" name="Straight Connector 190">
                  <a:extLst>
                    <a:ext uri="{FF2B5EF4-FFF2-40B4-BE49-F238E27FC236}">
                      <a16:creationId xmlns:a16="http://schemas.microsoft.com/office/drawing/2014/main" id="{49BE7A93-D505-4695-A776-C5397683E21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7DE49E8-2739-4933-8BDC-1D4FF2E27511}"/>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32A5B85-109B-49C8-9D23-062F77F1CB20}"/>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Rectangle 186">
                <a:extLst>
                  <a:ext uri="{FF2B5EF4-FFF2-40B4-BE49-F238E27FC236}">
                    <a16:creationId xmlns:a16="http://schemas.microsoft.com/office/drawing/2014/main" id="{04518536-F846-414A-B2AC-38B3C3356D32}"/>
                  </a:ext>
                </a:extLst>
              </p:cNvPr>
              <p:cNvSpPr/>
              <p:nvPr/>
            </p:nvSpPr>
            <p:spPr>
              <a:xfrm>
                <a:off x="2052523" y="1461645"/>
                <a:ext cx="602303" cy="39626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MDC</a:t>
                </a:r>
              </a:p>
              <a:p>
                <a:pPr algn="ctr"/>
                <a:r>
                  <a:rPr lang="en-GB" sz="500" dirty="0">
                    <a:solidFill>
                      <a:schemeClr val="tx1"/>
                    </a:solidFill>
                  </a:rPr>
                  <a:t>(Module data Concentrator)</a:t>
                </a:r>
              </a:p>
            </p:txBody>
          </p:sp>
          <p:cxnSp>
            <p:nvCxnSpPr>
              <p:cNvPr id="188" name="Connector: Elbow 187">
                <a:extLst>
                  <a:ext uri="{FF2B5EF4-FFF2-40B4-BE49-F238E27FC236}">
                    <a16:creationId xmlns:a16="http://schemas.microsoft.com/office/drawing/2014/main" id="{36FA36E8-FA8F-45B6-AF48-B57882C3185D}"/>
                  </a:ext>
                </a:extLst>
              </p:cNvPr>
              <p:cNvCxnSpPr>
                <a:stCxn id="180" idx="3"/>
              </p:cNvCxnSpPr>
              <p:nvPr/>
            </p:nvCxnSpPr>
            <p:spPr>
              <a:xfrm>
                <a:off x="1853999" y="1434153"/>
                <a:ext cx="188071" cy="122002"/>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DB1404A7-D28A-4540-9B10-CB978D59F12A}"/>
                  </a:ext>
                </a:extLst>
              </p:cNvPr>
              <p:cNvCxnSpPr>
                <a:cxnSpLocks/>
                <a:stCxn id="182" idx="3"/>
              </p:cNvCxnSpPr>
              <p:nvPr/>
            </p:nvCxnSpPr>
            <p:spPr>
              <a:xfrm flipV="1">
                <a:off x="1853999" y="1784666"/>
                <a:ext cx="188071" cy="117038"/>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B27CA49-F622-4A0E-9063-450BFD0263C1}"/>
                  </a:ext>
                </a:extLst>
              </p:cNvPr>
              <p:cNvCxnSpPr>
                <a:endCxn id="187" idx="1"/>
              </p:cNvCxnSpPr>
              <p:nvPr/>
            </p:nvCxnSpPr>
            <p:spPr>
              <a:xfrm>
                <a:off x="1860872" y="1659776"/>
                <a:ext cx="191651" cy="1"/>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id="{9D6E7643-94B9-4CB5-BF21-4FDFD853EF0B}"/>
                </a:ext>
              </a:extLst>
            </p:cNvPr>
            <p:cNvSpPr/>
            <p:nvPr/>
          </p:nvSpPr>
          <p:spPr>
            <a:xfrm>
              <a:off x="3494698" y="1891366"/>
              <a:ext cx="593584" cy="26481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t>LpGBT</a:t>
              </a:r>
              <a:endParaRPr lang="en-GB" sz="1000" dirty="0"/>
            </a:p>
          </p:txBody>
        </p:sp>
        <p:cxnSp>
          <p:nvCxnSpPr>
            <p:cNvPr id="217" name="Straight Connector 216">
              <a:extLst>
                <a:ext uri="{FF2B5EF4-FFF2-40B4-BE49-F238E27FC236}">
                  <a16:creationId xmlns:a16="http://schemas.microsoft.com/office/drawing/2014/main" id="{5AB4CC30-4CA0-4F51-8095-8C58ABD931F9}"/>
                </a:ext>
              </a:extLst>
            </p:cNvPr>
            <p:cNvCxnSpPr>
              <a:cxnSpLocks/>
              <a:stCxn id="213" idx="1"/>
              <a:endCxn id="61" idx="3"/>
            </p:cNvCxnSpPr>
            <p:nvPr/>
          </p:nvCxnSpPr>
          <p:spPr>
            <a:xfrm flipH="1" flipV="1">
              <a:off x="2654826" y="1659777"/>
              <a:ext cx="839872" cy="36399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4E187EE-E258-40D6-80D8-7464B55AC724}"/>
                </a:ext>
              </a:extLst>
            </p:cNvPr>
            <p:cNvSpPr/>
            <p:nvPr/>
          </p:nvSpPr>
          <p:spPr>
            <a:xfrm>
              <a:off x="3485890" y="2247072"/>
              <a:ext cx="628910" cy="26481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t>LpGBT</a:t>
              </a:r>
              <a:endParaRPr lang="en-GB" sz="1000" dirty="0"/>
            </a:p>
          </p:txBody>
        </p:sp>
        <p:cxnSp>
          <p:nvCxnSpPr>
            <p:cNvPr id="224" name="Straight Connector 223">
              <a:extLst>
                <a:ext uri="{FF2B5EF4-FFF2-40B4-BE49-F238E27FC236}">
                  <a16:creationId xmlns:a16="http://schemas.microsoft.com/office/drawing/2014/main" id="{36191F19-B302-4867-80F6-DC2FAA1DDCB9}"/>
                </a:ext>
              </a:extLst>
            </p:cNvPr>
            <p:cNvCxnSpPr>
              <a:cxnSpLocks/>
              <a:stCxn id="223" idx="1"/>
            </p:cNvCxnSpPr>
            <p:nvPr/>
          </p:nvCxnSpPr>
          <p:spPr>
            <a:xfrm flipH="1">
              <a:off x="2654828" y="2379480"/>
              <a:ext cx="831062" cy="0"/>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4B9D1B37-8F79-4A82-A37A-4A9845A903AE}"/>
                </a:ext>
              </a:extLst>
            </p:cNvPr>
            <p:cNvSpPr txBox="1"/>
            <p:nvPr/>
          </p:nvSpPr>
          <p:spPr>
            <a:xfrm>
              <a:off x="2678837" y="2189285"/>
              <a:ext cx="554960" cy="246221"/>
            </a:xfrm>
            <a:prstGeom prst="rect">
              <a:avLst/>
            </a:prstGeom>
            <a:noFill/>
          </p:spPr>
          <p:txBody>
            <a:bodyPr wrap="square" rtlCol="0">
              <a:spAutoFit/>
            </a:bodyPr>
            <a:lstStyle/>
            <a:p>
              <a:r>
                <a:rPr lang="en-GB" sz="1000" dirty="0"/>
                <a:t>e-links</a:t>
              </a:r>
            </a:p>
          </p:txBody>
        </p:sp>
      </p:grpSp>
      <p:sp>
        <p:nvSpPr>
          <p:cNvPr id="304" name="TextBox 303">
            <a:extLst>
              <a:ext uri="{FF2B5EF4-FFF2-40B4-BE49-F238E27FC236}">
                <a16:creationId xmlns:a16="http://schemas.microsoft.com/office/drawing/2014/main" id="{A613177D-C8EA-4257-A8AC-E5FE3A0BA796}"/>
              </a:ext>
            </a:extLst>
          </p:cNvPr>
          <p:cNvSpPr txBox="1"/>
          <p:nvPr/>
        </p:nvSpPr>
        <p:spPr>
          <a:xfrm rot="16200000">
            <a:off x="-323764" y="1890626"/>
            <a:ext cx="1194923" cy="276999"/>
          </a:xfrm>
          <a:prstGeom prst="rect">
            <a:avLst/>
          </a:prstGeom>
        </p:spPr>
        <p:txBody>
          <a:bodyPr wrap="square">
            <a:spAutoFit/>
          </a:bodyPr>
          <a:lstStyle>
            <a:defPPr>
              <a:defRPr lang="en-US"/>
            </a:defPPr>
            <a:lvl1pPr algn="r">
              <a:defRPr sz="1200"/>
            </a:lvl1pPr>
          </a:lstStyle>
          <a:p>
            <a:pPr algn="l"/>
            <a:r>
              <a:rPr lang="en-GB" b="1" dirty="0"/>
              <a:t>Strip Detector</a:t>
            </a:r>
          </a:p>
        </p:txBody>
      </p:sp>
      <p:sp>
        <p:nvSpPr>
          <p:cNvPr id="310" name="TextBox 309">
            <a:extLst>
              <a:ext uri="{FF2B5EF4-FFF2-40B4-BE49-F238E27FC236}">
                <a16:creationId xmlns:a16="http://schemas.microsoft.com/office/drawing/2014/main" id="{0DE244C4-2D90-48B2-A0E5-55BCD43354EB}"/>
              </a:ext>
            </a:extLst>
          </p:cNvPr>
          <p:cNvSpPr txBox="1"/>
          <p:nvPr/>
        </p:nvSpPr>
        <p:spPr>
          <a:xfrm>
            <a:off x="2850081" y="862419"/>
            <a:ext cx="1946367" cy="307777"/>
          </a:xfrm>
          <a:prstGeom prst="rect">
            <a:avLst/>
          </a:prstGeom>
          <a:noFill/>
        </p:spPr>
        <p:txBody>
          <a:bodyPr wrap="none" rtlCol="0">
            <a:spAutoFit/>
          </a:bodyPr>
          <a:lstStyle/>
          <a:p>
            <a:r>
              <a:rPr lang="en-GB" sz="1400" i="1">
                <a:solidFill>
                  <a:schemeClr val="bg1">
                    <a:lumMod val="65000"/>
                  </a:schemeClr>
                </a:solidFill>
              </a:rPr>
              <a:t>Outside active volume</a:t>
            </a:r>
            <a:endParaRPr lang="en-GB" sz="1400" i="1" dirty="0">
              <a:solidFill>
                <a:schemeClr val="bg1">
                  <a:lumMod val="65000"/>
                </a:schemeClr>
              </a:solidFill>
            </a:endParaRPr>
          </a:p>
        </p:txBody>
      </p:sp>
      <p:sp>
        <p:nvSpPr>
          <p:cNvPr id="311" name="TextBox 310">
            <a:extLst>
              <a:ext uri="{FF2B5EF4-FFF2-40B4-BE49-F238E27FC236}">
                <a16:creationId xmlns:a16="http://schemas.microsoft.com/office/drawing/2014/main" id="{86C22CB6-E608-4F9F-B73F-3AE8255F713E}"/>
              </a:ext>
            </a:extLst>
          </p:cNvPr>
          <p:cNvSpPr txBox="1"/>
          <p:nvPr/>
        </p:nvSpPr>
        <p:spPr>
          <a:xfrm>
            <a:off x="5575559" y="754697"/>
            <a:ext cx="1358064" cy="523220"/>
          </a:xfrm>
          <a:prstGeom prst="rect">
            <a:avLst/>
          </a:prstGeom>
          <a:noFill/>
        </p:spPr>
        <p:txBody>
          <a:bodyPr wrap="none" rtlCol="0">
            <a:spAutoFit/>
          </a:bodyPr>
          <a:lstStyle/>
          <a:p>
            <a:r>
              <a:rPr lang="en-GB" sz="1400" i="1" dirty="0">
                <a:solidFill>
                  <a:schemeClr val="bg1">
                    <a:lumMod val="65000"/>
                  </a:schemeClr>
                </a:solidFill>
              </a:rPr>
              <a:t>Counting room</a:t>
            </a:r>
          </a:p>
          <a:p>
            <a:pPr algn="ctr"/>
            <a:r>
              <a:rPr lang="en-GB" sz="1400" i="1" dirty="0">
                <a:solidFill>
                  <a:schemeClr val="bg1">
                    <a:lumMod val="65000"/>
                  </a:schemeClr>
                </a:solidFill>
              </a:rPr>
              <a:t>(Real-time)</a:t>
            </a:r>
          </a:p>
        </p:txBody>
      </p:sp>
      <p:cxnSp>
        <p:nvCxnSpPr>
          <p:cNvPr id="359" name="Straight Connector 358">
            <a:extLst>
              <a:ext uri="{FF2B5EF4-FFF2-40B4-BE49-F238E27FC236}">
                <a16:creationId xmlns:a16="http://schemas.microsoft.com/office/drawing/2014/main" id="{288C9409-462B-46CA-BA18-3C0B56428D1C}"/>
              </a:ext>
            </a:extLst>
          </p:cNvPr>
          <p:cNvCxnSpPr>
            <a:cxnSpLocks/>
          </p:cNvCxnSpPr>
          <p:nvPr/>
        </p:nvCxnSpPr>
        <p:spPr>
          <a:xfrm>
            <a:off x="5406644" y="988437"/>
            <a:ext cx="0" cy="2268000"/>
          </a:xfrm>
          <a:prstGeom prst="line">
            <a:avLst/>
          </a:prstGeom>
          <a:ln>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86" name="Arrow: Down 385">
            <a:extLst>
              <a:ext uri="{FF2B5EF4-FFF2-40B4-BE49-F238E27FC236}">
                <a16:creationId xmlns:a16="http://schemas.microsoft.com/office/drawing/2014/main" id="{C762C7BF-3C1A-41CA-A15D-50C5E3CCB5AE}"/>
              </a:ext>
            </a:extLst>
          </p:cNvPr>
          <p:cNvSpPr/>
          <p:nvPr/>
        </p:nvSpPr>
        <p:spPr>
          <a:xfrm rot="10800000">
            <a:off x="5963602" y="2452914"/>
            <a:ext cx="414960" cy="677636"/>
          </a:xfrm>
          <a:prstGeom prst="downArrow">
            <a:avLst/>
          </a:prstGeom>
          <a:solidFill>
            <a:srgbClr val="BD92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372453C8-6D56-47F8-8A20-F543C7D499D5}"/>
              </a:ext>
            </a:extLst>
          </p:cNvPr>
          <p:cNvSpPr/>
          <p:nvPr/>
        </p:nvSpPr>
        <p:spPr>
          <a:xfrm>
            <a:off x="5487456" y="1842973"/>
            <a:ext cx="1318280" cy="627711"/>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MMB </a:t>
            </a:r>
          </a:p>
          <a:p>
            <a:pPr algn="ctr"/>
            <a:r>
              <a:rPr lang="en-GB" sz="1100" dirty="0"/>
              <a:t>(MVD Multiplexer Board)</a:t>
            </a:r>
          </a:p>
        </p:txBody>
      </p:sp>
      <p:sp>
        <p:nvSpPr>
          <p:cNvPr id="397" name="TextBox 396">
            <a:extLst>
              <a:ext uri="{FF2B5EF4-FFF2-40B4-BE49-F238E27FC236}">
                <a16:creationId xmlns:a16="http://schemas.microsoft.com/office/drawing/2014/main" id="{15F1A874-B45C-471B-8970-73677A8FA08F}"/>
              </a:ext>
            </a:extLst>
          </p:cNvPr>
          <p:cNvSpPr txBox="1"/>
          <p:nvPr/>
        </p:nvSpPr>
        <p:spPr>
          <a:xfrm>
            <a:off x="3872609" y="2223637"/>
            <a:ext cx="883035" cy="246221"/>
          </a:xfrm>
          <a:prstGeom prst="rect">
            <a:avLst/>
          </a:prstGeom>
          <a:noFill/>
        </p:spPr>
        <p:txBody>
          <a:bodyPr wrap="square" rtlCol="0">
            <a:spAutoFit/>
          </a:bodyPr>
          <a:lstStyle/>
          <a:p>
            <a:r>
              <a:rPr lang="en-GB" sz="1000" dirty="0"/>
              <a:t>optical link</a:t>
            </a:r>
          </a:p>
        </p:txBody>
      </p:sp>
      <p:cxnSp>
        <p:nvCxnSpPr>
          <p:cNvPr id="400" name="Straight Connector 399">
            <a:extLst>
              <a:ext uri="{FF2B5EF4-FFF2-40B4-BE49-F238E27FC236}">
                <a16:creationId xmlns:a16="http://schemas.microsoft.com/office/drawing/2014/main" id="{CB5EE346-2A3A-435D-9035-E70448C34989}"/>
              </a:ext>
            </a:extLst>
          </p:cNvPr>
          <p:cNvCxnSpPr>
            <a:cxnSpLocks/>
          </p:cNvCxnSpPr>
          <p:nvPr/>
        </p:nvCxnSpPr>
        <p:spPr>
          <a:xfrm flipH="1">
            <a:off x="7003480" y="1004134"/>
            <a:ext cx="36000" cy="2268000"/>
          </a:xfrm>
          <a:prstGeom prst="line">
            <a:avLst/>
          </a:prstGeom>
          <a:ln>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104CC25A-D1F2-42D5-8581-E326DE8BD22C}"/>
              </a:ext>
            </a:extLst>
          </p:cNvPr>
          <p:cNvSpPr txBox="1"/>
          <p:nvPr/>
        </p:nvSpPr>
        <p:spPr>
          <a:xfrm>
            <a:off x="7741742" y="1032897"/>
            <a:ext cx="761747" cy="307777"/>
          </a:xfrm>
          <a:prstGeom prst="rect">
            <a:avLst/>
          </a:prstGeom>
          <a:noFill/>
        </p:spPr>
        <p:txBody>
          <a:bodyPr wrap="none" rtlCol="0">
            <a:spAutoFit/>
          </a:bodyPr>
          <a:lstStyle/>
          <a:p>
            <a:r>
              <a:rPr lang="en-GB" sz="1400" i="1" dirty="0">
                <a:solidFill>
                  <a:schemeClr val="bg1">
                    <a:lumMod val="65000"/>
                  </a:schemeClr>
                </a:solidFill>
              </a:rPr>
              <a:t>On-line</a:t>
            </a:r>
          </a:p>
        </p:txBody>
      </p:sp>
      <p:cxnSp>
        <p:nvCxnSpPr>
          <p:cNvPr id="322" name="Straight Arrow Connector 321">
            <a:extLst>
              <a:ext uri="{FF2B5EF4-FFF2-40B4-BE49-F238E27FC236}">
                <a16:creationId xmlns:a16="http://schemas.microsoft.com/office/drawing/2014/main" id="{18D105FC-C2CD-4A65-A101-55A29E782BD3}"/>
              </a:ext>
            </a:extLst>
          </p:cNvPr>
          <p:cNvCxnSpPr>
            <a:cxnSpLocks/>
          </p:cNvCxnSpPr>
          <p:nvPr/>
        </p:nvCxnSpPr>
        <p:spPr>
          <a:xfrm>
            <a:off x="3758081" y="2112851"/>
            <a:ext cx="1663212" cy="144162"/>
          </a:xfrm>
          <a:prstGeom prst="straightConnector1">
            <a:avLst/>
          </a:prstGeom>
          <a:ln w="9525">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323" name="Oval 322">
            <a:extLst>
              <a:ext uri="{FF2B5EF4-FFF2-40B4-BE49-F238E27FC236}">
                <a16:creationId xmlns:a16="http://schemas.microsoft.com/office/drawing/2014/main" id="{DDB7D26A-D7DA-40C1-8814-96041460F8AB}"/>
              </a:ext>
            </a:extLst>
          </p:cNvPr>
          <p:cNvSpPr/>
          <p:nvPr/>
        </p:nvSpPr>
        <p:spPr>
          <a:xfrm>
            <a:off x="4496695" y="2108387"/>
            <a:ext cx="72000" cy="73093"/>
          </a:xfrm>
          <a:prstGeom prst="ellipse">
            <a:avLst/>
          </a:prstGeom>
          <a:ln>
            <a:solidFill>
              <a:srgbClr val="70AD4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5" name="Straight Arrow Connector 324">
            <a:extLst>
              <a:ext uri="{FF2B5EF4-FFF2-40B4-BE49-F238E27FC236}">
                <a16:creationId xmlns:a16="http://schemas.microsoft.com/office/drawing/2014/main" id="{4CEE0E3C-3E12-4167-885B-C6C960139943}"/>
              </a:ext>
            </a:extLst>
          </p:cNvPr>
          <p:cNvCxnSpPr>
            <a:cxnSpLocks/>
            <a:stCxn id="305" idx="1"/>
          </p:cNvCxnSpPr>
          <p:nvPr/>
        </p:nvCxnSpPr>
        <p:spPr>
          <a:xfrm flipH="1" flipV="1">
            <a:off x="3782530" y="2010775"/>
            <a:ext cx="1704926" cy="14605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913A787D-26E1-40F7-BF4E-1A5E22CC2AF1}"/>
              </a:ext>
            </a:extLst>
          </p:cNvPr>
          <p:cNvSpPr/>
          <p:nvPr/>
        </p:nvSpPr>
        <p:spPr>
          <a:xfrm>
            <a:off x="4598993" y="2010709"/>
            <a:ext cx="72000" cy="73093"/>
          </a:xfrm>
          <a:prstGeom prst="ellipse">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7" name="TextBox 326">
            <a:extLst>
              <a:ext uri="{FF2B5EF4-FFF2-40B4-BE49-F238E27FC236}">
                <a16:creationId xmlns:a16="http://schemas.microsoft.com/office/drawing/2014/main" id="{EB3EEEA8-3EDD-4CBF-9451-9F186C9D193E}"/>
              </a:ext>
            </a:extLst>
          </p:cNvPr>
          <p:cNvSpPr txBox="1"/>
          <p:nvPr/>
        </p:nvSpPr>
        <p:spPr>
          <a:xfrm>
            <a:off x="3755137" y="1766446"/>
            <a:ext cx="1770036" cy="246221"/>
          </a:xfrm>
          <a:prstGeom prst="rect">
            <a:avLst/>
          </a:prstGeom>
          <a:noFill/>
        </p:spPr>
        <p:txBody>
          <a:bodyPr wrap="none" rtlCol="0">
            <a:spAutoFit/>
          </a:bodyPr>
          <a:lstStyle/>
          <a:p>
            <a:r>
              <a:rPr lang="en-GB" sz="1000" dirty="0">
                <a:solidFill>
                  <a:srgbClr val="7030A0"/>
                </a:solidFill>
              </a:rPr>
              <a:t>Downlink (controls &amp; timing)</a:t>
            </a:r>
          </a:p>
        </p:txBody>
      </p:sp>
      <p:cxnSp>
        <p:nvCxnSpPr>
          <p:cNvPr id="328" name="Straight Arrow Connector 327">
            <a:extLst>
              <a:ext uri="{FF2B5EF4-FFF2-40B4-BE49-F238E27FC236}">
                <a16:creationId xmlns:a16="http://schemas.microsoft.com/office/drawing/2014/main" id="{9C9B37DB-DB16-494C-98BF-7F9918B67A61}"/>
              </a:ext>
            </a:extLst>
          </p:cNvPr>
          <p:cNvCxnSpPr>
            <a:cxnSpLocks/>
          </p:cNvCxnSpPr>
          <p:nvPr/>
        </p:nvCxnSpPr>
        <p:spPr>
          <a:xfrm flipH="1" flipV="1">
            <a:off x="2301275" y="1613191"/>
            <a:ext cx="838489" cy="35667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9" name="TextBox 328">
            <a:extLst>
              <a:ext uri="{FF2B5EF4-FFF2-40B4-BE49-F238E27FC236}">
                <a16:creationId xmlns:a16="http://schemas.microsoft.com/office/drawing/2014/main" id="{69A45F12-7CFA-40C9-B5CA-D46D1D31E909}"/>
              </a:ext>
            </a:extLst>
          </p:cNvPr>
          <p:cNvSpPr txBox="1"/>
          <p:nvPr/>
        </p:nvSpPr>
        <p:spPr>
          <a:xfrm>
            <a:off x="2355441" y="1863905"/>
            <a:ext cx="554960" cy="246221"/>
          </a:xfrm>
          <a:prstGeom prst="rect">
            <a:avLst/>
          </a:prstGeom>
          <a:noFill/>
        </p:spPr>
        <p:txBody>
          <a:bodyPr wrap="square" rtlCol="0">
            <a:spAutoFit/>
          </a:bodyPr>
          <a:lstStyle/>
          <a:p>
            <a:r>
              <a:rPr lang="en-GB" sz="1000" dirty="0"/>
              <a:t>e-links</a:t>
            </a:r>
          </a:p>
        </p:txBody>
      </p:sp>
      <p:sp>
        <p:nvSpPr>
          <p:cNvPr id="345" name="TextBox 344">
            <a:extLst>
              <a:ext uri="{FF2B5EF4-FFF2-40B4-BE49-F238E27FC236}">
                <a16:creationId xmlns:a16="http://schemas.microsoft.com/office/drawing/2014/main" id="{49B813C0-170D-4510-988B-8F914976F042}"/>
              </a:ext>
            </a:extLst>
          </p:cNvPr>
          <p:cNvSpPr txBox="1"/>
          <p:nvPr/>
        </p:nvSpPr>
        <p:spPr>
          <a:xfrm>
            <a:off x="2492360" y="2393048"/>
            <a:ext cx="603050" cy="246221"/>
          </a:xfrm>
          <a:prstGeom prst="rect">
            <a:avLst/>
          </a:prstGeom>
          <a:noFill/>
        </p:spPr>
        <p:txBody>
          <a:bodyPr wrap="none" rtlCol="0">
            <a:spAutoFit/>
          </a:bodyPr>
          <a:lstStyle/>
          <a:p>
            <a:r>
              <a:rPr lang="en-GB" sz="1000" dirty="0">
                <a:solidFill>
                  <a:srgbClr val="ED7D31"/>
                </a:solidFill>
              </a:rPr>
              <a:t>Copper</a:t>
            </a:r>
          </a:p>
        </p:txBody>
      </p:sp>
      <p:sp>
        <p:nvSpPr>
          <p:cNvPr id="344" name="TextBox 343">
            <a:extLst>
              <a:ext uri="{FF2B5EF4-FFF2-40B4-BE49-F238E27FC236}">
                <a16:creationId xmlns:a16="http://schemas.microsoft.com/office/drawing/2014/main" id="{5E82460F-A493-4280-977F-4AF96253A3EA}"/>
              </a:ext>
            </a:extLst>
          </p:cNvPr>
          <p:cNvSpPr txBox="1"/>
          <p:nvPr/>
        </p:nvSpPr>
        <p:spPr>
          <a:xfrm>
            <a:off x="829722" y="862419"/>
            <a:ext cx="1300356" cy="307777"/>
          </a:xfrm>
          <a:prstGeom prst="rect">
            <a:avLst/>
          </a:prstGeom>
          <a:noFill/>
        </p:spPr>
        <p:txBody>
          <a:bodyPr wrap="none" rtlCol="0">
            <a:spAutoFit/>
          </a:bodyPr>
          <a:lstStyle/>
          <a:p>
            <a:r>
              <a:rPr lang="en-GB" sz="1400" i="1" dirty="0">
                <a:solidFill>
                  <a:schemeClr val="bg1">
                    <a:lumMod val="65000"/>
                  </a:schemeClr>
                </a:solidFill>
              </a:rPr>
              <a:t>Active volume</a:t>
            </a:r>
          </a:p>
        </p:txBody>
      </p:sp>
      <p:grpSp>
        <p:nvGrpSpPr>
          <p:cNvPr id="438" name="Group 437">
            <a:extLst>
              <a:ext uri="{FF2B5EF4-FFF2-40B4-BE49-F238E27FC236}">
                <a16:creationId xmlns:a16="http://schemas.microsoft.com/office/drawing/2014/main" id="{2AC70B44-7DF3-43C3-B81F-AC544FE8BB4C}"/>
              </a:ext>
            </a:extLst>
          </p:cNvPr>
          <p:cNvGrpSpPr/>
          <p:nvPr/>
        </p:nvGrpSpPr>
        <p:grpSpPr>
          <a:xfrm>
            <a:off x="6811577" y="2026522"/>
            <a:ext cx="586630" cy="123884"/>
            <a:chOff x="6475535" y="1984085"/>
            <a:chExt cx="586630" cy="123884"/>
          </a:xfrm>
        </p:grpSpPr>
        <p:cxnSp>
          <p:nvCxnSpPr>
            <p:cNvPr id="537" name="Straight Arrow Connector 536">
              <a:extLst>
                <a:ext uri="{FF2B5EF4-FFF2-40B4-BE49-F238E27FC236}">
                  <a16:creationId xmlns:a16="http://schemas.microsoft.com/office/drawing/2014/main" id="{2568B097-EF9C-4907-B28E-BE5CCA5D9575}"/>
                </a:ext>
              </a:extLst>
            </p:cNvPr>
            <p:cNvCxnSpPr/>
            <p:nvPr/>
          </p:nvCxnSpPr>
          <p:spPr>
            <a:xfrm flipV="1">
              <a:off x="6475535" y="2107968"/>
              <a:ext cx="586630" cy="1"/>
            </a:xfrm>
            <a:prstGeom prst="straightConnector1">
              <a:avLst/>
            </a:prstGeom>
            <a:ln w="190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538" name="Oval 537">
              <a:extLst>
                <a:ext uri="{FF2B5EF4-FFF2-40B4-BE49-F238E27FC236}">
                  <a16:creationId xmlns:a16="http://schemas.microsoft.com/office/drawing/2014/main" id="{F05B2A71-D7F4-429D-B9E3-FDB45B774CD0}"/>
                </a:ext>
              </a:extLst>
            </p:cNvPr>
            <p:cNvSpPr/>
            <p:nvPr/>
          </p:nvSpPr>
          <p:spPr>
            <a:xfrm>
              <a:off x="6667438" y="1984085"/>
              <a:ext cx="128731" cy="123883"/>
            </a:xfrm>
            <a:prstGeom prst="ellipse">
              <a:avLst/>
            </a:prstGeom>
            <a:ln w="19050">
              <a:solidFill>
                <a:srgbClr val="4472C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408" name="Straight Arrow Connector 407">
            <a:extLst>
              <a:ext uri="{FF2B5EF4-FFF2-40B4-BE49-F238E27FC236}">
                <a16:creationId xmlns:a16="http://schemas.microsoft.com/office/drawing/2014/main" id="{6D5A2793-ECB6-4791-A597-0AE02950901F}"/>
              </a:ext>
            </a:extLst>
          </p:cNvPr>
          <p:cNvCxnSpPr>
            <a:cxnSpLocks/>
          </p:cNvCxnSpPr>
          <p:nvPr/>
        </p:nvCxnSpPr>
        <p:spPr>
          <a:xfrm flipV="1">
            <a:off x="2705974" y="2522299"/>
            <a:ext cx="454035" cy="19335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4FFCB9-5244-4FB5-8C7B-31CCB2954AC6}"/>
              </a:ext>
            </a:extLst>
          </p:cNvPr>
          <p:cNvCxnSpPr/>
          <p:nvPr/>
        </p:nvCxnSpPr>
        <p:spPr>
          <a:xfrm>
            <a:off x="2984500" y="2959170"/>
            <a:ext cx="2422144" cy="0"/>
          </a:xfrm>
          <a:prstGeom prst="straightConnector1">
            <a:avLst/>
          </a:prstGeom>
          <a:ln>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BA22695-FFAD-4D85-9156-786787CE1AE3}"/>
              </a:ext>
            </a:extLst>
          </p:cNvPr>
          <p:cNvSpPr txBox="1"/>
          <p:nvPr/>
        </p:nvSpPr>
        <p:spPr>
          <a:xfrm>
            <a:off x="3559937" y="2677565"/>
            <a:ext cx="1138453" cy="276999"/>
          </a:xfrm>
          <a:prstGeom prst="rect">
            <a:avLst/>
          </a:prstGeom>
          <a:noFill/>
        </p:spPr>
        <p:txBody>
          <a:bodyPr wrap="none" rtlCol="0">
            <a:spAutoFit/>
          </a:bodyPr>
          <a:lstStyle/>
          <a:p>
            <a:r>
              <a:rPr lang="en-GB" sz="1200" dirty="0">
                <a:solidFill>
                  <a:schemeClr val="bg1">
                    <a:lumMod val="50000"/>
                  </a:schemeClr>
                </a:solidFill>
              </a:rPr>
              <a:t>Long distance</a:t>
            </a:r>
          </a:p>
        </p:txBody>
      </p:sp>
      <p:sp>
        <p:nvSpPr>
          <p:cNvPr id="407" name="TextBox 406">
            <a:extLst>
              <a:ext uri="{FF2B5EF4-FFF2-40B4-BE49-F238E27FC236}">
                <a16:creationId xmlns:a16="http://schemas.microsoft.com/office/drawing/2014/main" id="{2EA78559-5EC7-47B0-98F3-5FD032C1F778}"/>
              </a:ext>
            </a:extLst>
          </p:cNvPr>
          <p:cNvSpPr txBox="1"/>
          <p:nvPr/>
        </p:nvSpPr>
        <p:spPr>
          <a:xfrm>
            <a:off x="4606565" y="2276078"/>
            <a:ext cx="909223" cy="246221"/>
          </a:xfrm>
          <a:prstGeom prst="rect">
            <a:avLst/>
          </a:prstGeom>
          <a:noFill/>
        </p:spPr>
        <p:txBody>
          <a:bodyPr wrap="none" rtlCol="0">
            <a:spAutoFit/>
          </a:bodyPr>
          <a:lstStyle/>
          <a:p>
            <a:r>
              <a:rPr lang="en-GB" sz="1000" dirty="0">
                <a:solidFill>
                  <a:srgbClr val="70AD47"/>
                </a:solidFill>
              </a:rPr>
              <a:t>Uplink (data)</a:t>
            </a:r>
          </a:p>
        </p:txBody>
      </p:sp>
      <p:sp>
        <p:nvSpPr>
          <p:cNvPr id="27" name="TextBox 26">
            <a:extLst>
              <a:ext uri="{FF2B5EF4-FFF2-40B4-BE49-F238E27FC236}">
                <a16:creationId xmlns:a16="http://schemas.microsoft.com/office/drawing/2014/main" id="{2B51CAEE-E1D0-456A-BFBD-D5127453DB29}"/>
              </a:ext>
            </a:extLst>
          </p:cNvPr>
          <p:cNvSpPr txBox="1"/>
          <p:nvPr/>
        </p:nvSpPr>
        <p:spPr>
          <a:xfrm>
            <a:off x="6346468" y="2549875"/>
            <a:ext cx="377026" cy="369332"/>
          </a:xfrm>
          <a:prstGeom prst="rect">
            <a:avLst/>
          </a:prstGeom>
          <a:noFill/>
        </p:spPr>
        <p:txBody>
          <a:bodyPr wrap="none" rtlCol="0">
            <a:spAutoFit/>
          </a:bodyPr>
          <a:lstStyle/>
          <a:p>
            <a:r>
              <a:rPr lang="en-GB" dirty="0">
                <a:solidFill>
                  <a:srgbClr val="FF0000"/>
                </a:solidFill>
              </a:rPr>
              <a:t>1.</a:t>
            </a:r>
          </a:p>
        </p:txBody>
      </p:sp>
      <p:sp>
        <p:nvSpPr>
          <p:cNvPr id="539" name="TextBox 538">
            <a:extLst>
              <a:ext uri="{FF2B5EF4-FFF2-40B4-BE49-F238E27FC236}">
                <a16:creationId xmlns:a16="http://schemas.microsoft.com/office/drawing/2014/main" id="{11256EC9-578C-4AE6-B846-380112374EA4}"/>
              </a:ext>
            </a:extLst>
          </p:cNvPr>
          <p:cNvSpPr txBox="1"/>
          <p:nvPr/>
        </p:nvSpPr>
        <p:spPr>
          <a:xfrm>
            <a:off x="4383499" y="1468637"/>
            <a:ext cx="377026" cy="369332"/>
          </a:xfrm>
          <a:prstGeom prst="rect">
            <a:avLst/>
          </a:prstGeom>
          <a:noFill/>
        </p:spPr>
        <p:txBody>
          <a:bodyPr wrap="none" rtlCol="0">
            <a:spAutoFit/>
          </a:bodyPr>
          <a:lstStyle/>
          <a:p>
            <a:r>
              <a:rPr lang="en-GB" dirty="0">
                <a:solidFill>
                  <a:srgbClr val="FF0000"/>
                </a:solidFill>
              </a:rPr>
              <a:t>2.</a:t>
            </a:r>
          </a:p>
        </p:txBody>
      </p:sp>
      <p:sp>
        <p:nvSpPr>
          <p:cNvPr id="540" name="TextBox 539">
            <a:extLst>
              <a:ext uri="{FF2B5EF4-FFF2-40B4-BE49-F238E27FC236}">
                <a16:creationId xmlns:a16="http://schemas.microsoft.com/office/drawing/2014/main" id="{A5E5A2D4-9605-4117-8C24-4D47543F4211}"/>
              </a:ext>
            </a:extLst>
          </p:cNvPr>
          <p:cNvSpPr txBox="1"/>
          <p:nvPr/>
        </p:nvSpPr>
        <p:spPr>
          <a:xfrm>
            <a:off x="2338739" y="1132221"/>
            <a:ext cx="377026" cy="369332"/>
          </a:xfrm>
          <a:prstGeom prst="rect">
            <a:avLst/>
          </a:prstGeom>
          <a:noFill/>
        </p:spPr>
        <p:txBody>
          <a:bodyPr wrap="none" rtlCol="0">
            <a:spAutoFit/>
          </a:bodyPr>
          <a:lstStyle/>
          <a:p>
            <a:r>
              <a:rPr lang="en-GB" dirty="0">
                <a:solidFill>
                  <a:srgbClr val="FF0000"/>
                </a:solidFill>
              </a:rPr>
              <a:t>3.</a:t>
            </a:r>
          </a:p>
        </p:txBody>
      </p:sp>
      <p:sp>
        <p:nvSpPr>
          <p:cNvPr id="312" name="Rectangle: Rounded Corners 311">
            <a:extLst>
              <a:ext uri="{FF2B5EF4-FFF2-40B4-BE49-F238E27FC236}">
                <a16:creationId xmlns:a16="http://schemas.microsoft.com/office/drawing/2014/main" id="{34DFACE4-72C8-4EC0-AFB4-F2BE8459FAF2}"/>
              </a:ext>
            </a:extLst>
          </p:cNvPr>
          <p:cNvSpPr/>
          <p:nvPr/>
        </p:nvSpPr>
        <p:spPr>
          <a:xfrm>
            <a:off x="7394660" y="1528828"/>
            <a:ext cx="1478271" cy="2029535"/>
          </a:xfrm>
          <a:prstGeom prst="roundRect">
            <a:avLst/>
          </a:prstGeom>
          <a:solidFill>
            <a:srgbClr val="4472C4">
              <a:alpha val="2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Compute </a:t>
            </a:r>
          </a:p>
          <a:p>
            <a:pPr algn="ctr"/>
            <a:r>
              <a:rPr lang="en-GB" sz="2000" dirty="0">
                <a:solidFill>
                  <a:schemeClr val="tx1"/>
                </a:solidFill>
              </a:rPr>
              <a:t>Node</a:t>
            </a:r>
          </a:p>
        </p:txBody>
      </p:sp>
      <p:sp>
        <p:nvSpPr>
          <p:cNvPr id="385" name="Rectangle 384">
            <a:extLst>
              <a:ext uri="{FF2B5EF4-FFF2-40B4-BE49-F238E27FC236}">
                <a16:creationId xmlns:a16="http://schemas.microsoft.com/office/drawing/2014/main" id="{89F468AA-F669-4F06-9D0A-368947C14C8A}"/>
              </a:ext>
            </a:extLst>
          </p:cNvPr>
          <p:cNvSpPr/>
          <p:nvPr/>
        </p:nvSpPr>
        <p:spPr>
          <a:xfrm>
            <a:off x="5544636" y="2959170"/>
            <a:ext cx="1238782" cy="342760"/>
          </a:xfrm>
          <a:prstGeom prst="rect">
            <a:avLst/>
          </a:prstGeom>
          <a:solidFill>
            <a:srgbClr val="BD92DE"/>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SODANET</a:t>
            </a:r>
          </a:p>
        </p:txBody>
      </p:sp>
      <p:sp>
        <p:nvSpPr>
          <p:cNvPr id="29" name="TextBox 28">
            <a:extLst>
              <a:ext uri="{FF2B5EF4-FFF2-40B4-BE49-F238E27FC236}">
                <a16:creationId xmlns:a16="http://schemas.microsoft.com/office/drawing/2014/main" id="{B3A2C5AB-656B-4C2F-8C4A-FCCCA10B44AB}"/>
              </a:ext>
            </a:extLst>
          </p:cNvPr>
          <p:cNvSpPr txBox="1"/>
          <p:nvPr/>
        </p:nvSpPr>
        <p:spPr>
          <a:xfrm>
            <a:off x="6058856" y="1536830"/>
            <a:ext cx="813043" cy="369332"/>
          </a:xfrm>
          <a:prstGeom prst="rect">
            <a:avLst/>
          </a:prstGeom>
          <a:noFill/>
        </p:spPr>
        <p:txBody>
          <a:bodyPr wrap="none" rtlCol="0">
            <a:spAutoFit/>
          </a:bodyPr>
          <a:lstStyle/>
          <a:p>
            <a:r>
              <a:rPr lang="en-GB" dirty="0"/>
              <a:t>FPGA</a:t>
            </a:r>
          </a:p>
        </p:txBody>
      </p:sp>
      <p:sp>
        <p:nvSpPr>
          <p:cNvPr id="44" name="Lightning Bolt 43">
            <a:extLst>
              <a:ext uri="{FF2B5EF4-FFF2-40B4-BE49-F238E27FC236}">
                <a16:creationId xmlns:a16="http://schemas.microsoft.com/office/drawing/2014/main" id="{8600ABDB-F5F2-4B8B-8B52-E50499C6BC5B}"/>
              </a:ext>
            </a:extLst>
          </p:cNvPr>
          <p:cNvSpPr/>
          <p:nvPr/>
        </p:nvSpPr>
        <p:spPr>
          <a:xfrm flipH="1">
            <a:off x="4616538" y="1597377"/>
            <a:ext cx="847946" cy="594078"/>
          </a:xfrm>
          <a:prstGeom prst="lightningBol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Lightning Bolt 541">
            <a:extLst>
              <a:ext uri="{FF2B5EF4-FFF2-40B4-BE49-F238E27FC236}">
                <a16:creationId xmlns:a16="http://schemas.microsoft.com/office/drawing/2014/main" id="{8755C1C3-C49F-49DA-A5D3-C942AC5330FB}"/>
              </a:ext>
            </a:extLst>
          </p:cNvPr>
          <p:cNvSpPr/>
          <p:nvPr/>
        </p:nvSpPr>
        <p:spPr>
          <a:xfrm flipH="1">
            <a:off x="2605841" y="1258666"/>
            <a:ext cx="847946" cy="594078"/>
          </a:xfrm>
          <a:prstGeom prst="lightningBol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F54E5677-0827-4F4A-9644-A98295DEA0BD}"/>
              </a:ext>
            </a:extLst>
          </p:cNvPr>
          <p:cNvSpPr txBox="1"/>
          <p:nvPr/>
        </p:nvSpPr>
        <p:spPr>
          <a:xfrm>
            <a:off x="3019765" y="761390"/>
            <a:ext cx="3536979" cy="369332"/>
          </a:xfrm>
          <a:prstGeom prst="rect">
            <a:avLst/>
          </a:prstGeom>
          <a:solidFill>
            <a:srgbClr val="FF0000"/>
          </a:solidFill>
          <a:ln>
            <a:noFill/>
          </a:ln>
          <a:effectLst>
            <a:glow rad="127000">
              <a:srgbClr val="FF0000"/>
            </a:glow>
          </a:effectLst>
        </p:spPr>
        <p:txBody>
          <a:bodyPr wrap="square" rtlCol="0">
            <a:spAutoFit/>
          </a:bodyPr>
          <a:lstStyle/>
          <a:p>
            <a:r>
              <a:rPr lang="en-GB" dirty="0">
                <a:solidFill>
                  <a:schemeClr val="bg1"/>
                </a:solidFill>
              </a:rPr>
              <a:t>Bit error on </a:t>
            </a:r>
            <a:r>
              <a:rPr lang="en-GB" dirty="0" err="1">
                <a:solidFill>
                  <a:schemeClr val="bg1"/>
                </a:solidFill>
              </a:rPr>
              <a:t>cmd</a:t>
            </a:r>
            <a:r>
              <a:rPr lang="en-GB" dirty="0">
                <a:solidFill>
                  <a:schemeClr val="bg1"/>
                </a:solidFill>
              </a:rPr>
              <a:t> and/or </a:t>
            </a:r>
            <a:r>
              <a:rPr lang="en-GB" dirty="0" err="1">
                <a:solidFill>
                  <a:schemeClr val="bg1"/>
                </a:solidFill>
              </a:rPr>
              <a:t>chip_ID</a:t>
            </a:r>
            <a:endParaRPr lang="en-GB" dirty="0">
              <a:solidFill>
                <a:schemeClr val="bg1"/>
              </a:solidFill>
            </a:endParaRPr>
          </a:p>
        </p:txBody>
      </p:sp>
      <p:sp>
        <p:nvSpPr>
          <p:cNvPr id="120" name="Rectangle 119">
            <a:extLst>
              <a:ext uri="{FF2B5EF4-FFF2-40B4-BE49-F238E27FC236}">
                <a16:creationId xmlns:a16="http://schemas.microsoft.com/office/drawing/2014/main" id="{5A911F7F-26B3-44F7-85D7-BE36F1BC5BFB}"/>
              </a:ext>
            </a:extLst>
          </p:cNvPr>
          <p:cNvSpPr/>
          <p:nvPr/>
        </p:nvSpPr>
        <p:spPr>
          <a:xfrm>
            <a:off x="130073" y="3119634"/>
            <a:ext cx="7863281" cy="1620765"/>
          </a:xfrm>
          <a:prstGeom prst="rect">
            <a:avLst/>
          </a:prstGeom>
          <a:noFill/>
        </p:spPr>
        <p:txBody>
          <a:bodyPr wrap="square">
            <a:spAutoFit/>
          </a:bodyPr>
          <a:lstStyle/>
          <a:p>
            <a:pPr algn="just" defTabSz="685983">
              <a:lnSpc>
                <a:spcPts val="2000"/>
              </a:lnSpc>
              <a:spcBef>
                <a:spcPts val="300"/>
              </a:spcBef>
              <a:spcAft>
                <a:spcPts val="300"/>
              </a:spcAft>
              <a:buSzPct val="88000"/>
            </a:pPr>
            <a:r>
              <a:rPr lang="en-GB" sz="1600" dirty="0" err="1"/>
              <a:t>ToASt</a:t>
            </a:r>
            <a:r>
              <a:rPr lang="en-GB" sz="1600" dirty="0"/>
              <a:t> configuration strategy:</a:t>
            </a:r>
          </a:p>
          <a:p>
            <a:pPr marL="342900" indent="-342900" algn="just" defTabSz="685983">
              <a:lnSpc>
                <a:spcPts val="2000"/>
              </a:lnSpc>
              <a:spcBef>
                <a:spcPts val="600"/>
              </a:spcBef>
              <a:spcAft>
                <a:spcPts val="300"/>
              </a:spcAft>
              <a:buSzPct val="88000"/>
              <a:buFont typeface="+mj-lt"/>
              <a:buAutoNum type="arabicPeriod"/>
            </a:pPr>
            <a:r>
              <a:rPr lang="en-GB" sz="1400" dirty="0"/>
              <a:t>Configuration from SODANET is </a:t>
            </a:r>
            <a:r>
              <a:rPr lang="en-GB" sz="1400" b="1" dirty="0"/>
              <a:t>stored</a:t>
            </a:r>
            <a:r>
              <a:rPr lang="en-GB" sz="1400" dirty="0"/>
              <a:t> in a “user space register” implemented in the </a:t>
            </a:r>
            <a:r>
              <a:rPr lang="en-GB" sz="1400" b="1" dirty="0"/>
              <a:t>FPGA</a:t>
            </a:r>
            <a:r>
              <a:rPr lang="en-GB" sz="1400" dirty="0"/>
              <a:t> The User space register contains an update copy of the MVD configuration</a:t>
            </a:r>
          </a:p>
          <a:p>
            <a:pPr marL="342900" indent="-342900" algn="just" defTabSz="685983">
              <a:lnSpc>
                <a:spcPts val="2000"/>
              </a:lnSpc>
              <a:spcBef>
                <a:spcPts val="300"/>
              </a:spcBef>
              <a:spcAft>
                <a:spcPts val="300"/>
              </a:spcAft>
              <a:buSzPct val="88000"/>
              <a:buFont typeface="+mj-lt"/>
              <a:buAutoNum type="arabicPeriod"/>
            </a:pPr>
            <a:r>
              <a:rPr lang="en-GB" sz="1400" dirty="0"/>
              <a:t>The </a:t>
            </a:r>
            <a:r>
              <a:rPr lang="en-GB" sz="1400" b="1" dirty="0"/>
              <a:t>configuration is sent to </a:t>
            </a:r>
            <a:r>
              <a:rPr lang="en-GB" sz="1400" b="1" dirty="0" err="1"/>
              <a:t>LpGBT</a:t>
            </a:r>
            <a:r>
              <a:rPr lang="en-GB" sz="1400" b="1" dirty="0"/>
              <a:t> </a:t>
            </a:r>
            <a:r>
              <a:rPr lang="en-GB" sz="1400" dirty="0"/>
              <a:t>by optical downlink </a:t>
            </a:r>
          </a:p>
          <a:p>
            <a:pPr marL="342900" indent="-342900" algn="just" defTabSz="685983">
              <a:lnSpc>
                <a:spcPts val="2000"/>
              </a:lnSpc>
              <a:spcBef>
                <a:spcPts val="300"/>
              </a:spcBef>
              <a:spcAft>
                <a:spcPts val="300"/>
              </a:spcAft>
              <a:buSzPct val="88000"/>
              <a:buFont typeface="+mj-lt"/>
              <a:buAutoNum type="arabicPeriod"/>
            </a:pPr>
            <a:r>
              <a:rPr lang="en-GB" sz="1400" dirty="0"/>
              <a:t>MDC will </a:t>
            </a:r>
            <a:r>
              <a:rPr lang="en-GB" sz="1400" b="1" dirty="0"/>
              <a:t>provide</a:t>
            </a:r>
            <a:r>
              <a:rPr lang="en-GB" sz="1400" dirty="0"/>
              <a:t> the </a:t>
            </a:r>
            <a:r>
              <a:rPr lang="en-GB" sz="1400" b="1" dirty="0"/>
              <a:t>local configuration of the </a:t>
            </a:r>
            <a:r>
              <a:rPr lang="en-GB" sz="1400" b="1" dirty="0" err="1"/>
              <a:t>ToASt</a:t>
            </a:r>
            <a:r>
              <a:rPr lang="en-GB" sz="1400" b="1" dirty="0"/>
              <a:t> </a:t>
            </a:r>
            <a:endParaRPr lang="en-GB" sz="1400" dirty="0"/>
          </a:p>
        </p:txBody>
      </p:sp>
    </p:spTree>
    <p:extLst>
      <p:ext uri="{BB962C8B-B14F-4D97-AF65-F5344CB8AC3E}">
        <p14:creationId xmlns:p14="http://schemas.microsoft.com/office/powerpoint/2010/main" val="263257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ED3A36-A307-4D9A-BDA8-E697FFB65B07}"/>
              </a:ext>
            </a:extLst>
          </p:cNvPr>
          <p:cNvSpPr>
            <a:spLocks noGrp="1"/>
          </p:cNvSpPr>
          <p:nvPr>
            <p:ph type="sldNum" sz="quarter" idx="12"/>
          </p:nvPr>
        </p:nvSpPr>
        <p:spPr/>
        <p:txBody>
          <a:bodyPr/>
          <a:lstStyle/>
          <a:p>
            <a:fld id="{61696EC4-B4CF-4701-AD06-A8439D6D8E12}" type="slidenum">
              <a:rPr lang="en-US" noProof="0" smtClean="0"/>
              <a:t>7</a:t>
            </a:fld>
            <a:endParaRPr lang="en-US" noProof="0" dirty="0"/>
          </a:p>
        </p:txBody>
      </p:sp>
      <p:sp>
        <p:nvSpPr>
          <p:cNvPr id="4" name="Titel 1">
            <a:extLst>
              <a:ext uri="{FF2B5EF4-FFF2-40B4-BE49-F238E27FC236}">
                <a16:creationId xmlns:a16="http://schemas.microsoft.com/office/drawing/2014/main" id="{393F6E46-503D-4F95-9858-48124E6064D7}"/>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codes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5" name="Textplatzhalter 2">
            <a:extLst>
              <a:ext uri="{FF2B5EF4-FFF2-40B4-BE49-F238E27FC236}">
                <a16:creationId xmlns:a16="http://schemas.microsoft.com/office/drawing/2014/main" id="{DB33D7B7-D978-4D68-A6D2-F6A3BB8F4AB0}"/>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a:solidFill>
                  <a:srgbClr val="009682"/>
                </a:solidFill>
              </a:rPr>
              <a:t>Configuration procedure implemented in the front-end (</a:t>
            </a:r>
            <a:r>
              <a:rPr lang="en-GB" altLang="zh-CN" dirty="0" err="1">
                <a:solidFill>
                  <a:srgbClr val="009682"/>
                </a:solidFill>
              </a:rPr>
              <a:t>ToASt</a:t>
            </a:r>
            <a:r>
              <a:rPr lang="en-GB" altLang="zh-CN" dirty="0">
                <a:solidFill>
                  <a:srgbClr val="009682"/>
                </a:solidFill>
              </a:rPr>
              <a:t>)</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pic>
        <p:nvPicPr>
          <p:cNvPr id="6" name="Picture 5">
            <a:extLst>
              <a:ext uri="{FF2B5EF4-FFF2-40B4-BE49-F238E27FC236}">
                <a16:creationId xmlns:a16="http://schemas.microsoft.com/office/drawing/2014/main" id="{08740271-77C7-4CCD-9CF7-07AF4392E149}"/>
              </a:ext>
            </a:extLst>
          </p:cNvPr>
          <p:cNvPicPr>
            <a:picLocks noChangeAspect="1"/>
          </p:cNvPicPr>
          <p:nvPr/>
        </p:nvPicPr>
        <p:blipFill rotWithShape="1">
          <a:blip r:embed="rId2"/>
          <a:srcRect l="15659" t="32784" r="30852" b="16088"/>
          <a:stretch/>
        </p:blipFill>
        <p:spPr>
          <a:xfrm>
            <a:off x="712337" y="991836"/>
            <a:ext cx="5879719" cy="3161415"/>
          </a:xfrm>
          <a:prstGeom prst="rect">
            <a:avLst/>
          </a:prstGeom>
        </p:spPr>
      </p:pic>
      <p:sp>
        <p:nvSpPr>
          <p:cNvPr id="7" name="TextBox 6">
            <a:extLst>
              <a:ext uri="{FF2B5EF4-FFF2-40B4-BE49-F238E27FC236}">
                <a16:creationId xmlns:a16="http://schemas.microsoft.com/office/drawing/2014/main" id="{1A7CDC6E-577F-40A3-8857-C7E0BAFB3146}"/>
              </a:ext>
            </a:extLst>
          </p:cNvPr>
          <p:cNvSpPr txBox="1"/>
          <p:nvPr/>
        </p:nvSpPr>
        <p:spPr>
          <a:xfrm>
            <a:off x="1661763" y="4299098"/>
            <a:ext cx="1130438" cy="338554"/>
          </a:xfrm>
          <a:prstGeom prst="rect">
            <a:avLst/>
          </a:prstGeom>
          <a:noFill/>
        </p:spPr>
        <p:txBody>
          <a:bodyPr wrap="none" rtlCol="0">
            <a:spAutoFit/>
          </a:bodyPr>
          <a:lstStyle>
            <a:defPPr>
              <a:defRPr lang="en-US"/>
            </a:defPPr>
            <a:lvl1pPr>
              <a:defRPr sz="2800">
                <a:solidFill>
                  <a:srgbClr val="0070C0"/>
                </a:solidFill>
              </a:defRPr>
            </a:lvl1pPr>
          </a:lstStyle>
          <a:p>
            <a:r>
              <a:rPr lang="en-GB" sz="1600" dirty="0"/>
              <a:t>Command</a:t>
            </a:r>
          </a:p>
        </p:txBody>
      </p:sp>
      <p:cxnSp>
        <p:nvCxnSpPr>
          <p:cNvPr id="9" name="Straight Arrow Connector 8">
            <a:extLst>
              <a:ext uri="{FF2B5EF4-FFF2-40B4-BE49-F238E27FC236}">
                <a16:creationId xmlns:a16="http://schemas.microsoft.com/office/drawing/2014/main" id="{408F2F07-242A-4C91-92B7-45EAB8E6B98B}"/>
              </a:ext>
            </a:extLst>
          </p:cNvPr>
          <p:cNvCxnSpPr/>
          <p:nvPr/>
        </p:nvCxnSpPr>
        <p:spPr>
          <a:xfrm flipV="1">
            <a:off x="2473842" y="3955312"/>
            <a:ext cx="850605" cy="38986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0E8729-B252-4481-91DC-D2C61C4AFF6C}"/>
              </a:ext>
            </a:extLst>
          </p:cNvPr>
          <p:cNvSpPr txBox="1"/>
          <p:nvPr/>
        </p:nvSpPr>
        <p:spPr>
          <a:xfrm>
            <a:off x="4798827" y="3975840"/>
            <a:ext cx="2085827" cy="338554"/>
          </a:xfrm>
          <a:prstGeom prst="rect">
            <a:avLst/>
          </a:prstGeom>
          <a:noFill/>
        </p:spPr>
        <p:txBody>
          <a:bodyPr wrap="none" rtlCol="0">
            <a:spAutoFit/>
          </a:bodyPr>
          <a:lstStyle/>
          <a:p>
            <a:r>
              <a:rPr lang="en-GB" sz="1600" i="1" dirty="0"/>
              <a:t>Developed by Gianni</a:t>
            </a:r>
          </a:p>
        </p:txBody>
      </p:sp>
      <p:sp>
        <p:nvSpPr>
          <p:cNvPr id="12" name="TextBox 11">
            <a:extLst>
              <a:ext uri="{FF2B5EF4-FFF2-40B4-BE49-F238E27FC236}">
                <a16:creationId xmlns:a16="http://schemas.microsoft.com/office/drawing/2014/main" id="{B297CD45-5919-496F-A9D7-5CA3E17E4F5E}"/>
              </a:ext>
            </a:extLst>
          </p:cNvPr>
          <p:cNvSpPr txBox="1"/>
          <p:nvPr/>
        </p:nvSpPr>
        <p:spPr>
          <a:xfrm>
            <a:off x="6141721" y="2174301"/>
            <a:ext cx="2585498" cy="1100814"/>
          </a:xfrm>
          <a:prstGeom prst="rect">
            <a:avLst/>
          </a:prstGeom>
          <a:noFill/>
        </p:spPr>
        <p:txBody>
          <a:bodyPr wrap="square" rtlCol="0">
            <a:spAutoFit/>
          </a:bodyPr>
          <a:lstStyle/>
          <a:p>
            <a:pPr defTabSz="685983">
              <a:lnSpc>
                <a:spcPts val="2000"/>
              </a:lnSpc>
              <a:spcBef>
                <a:spcPts val="600"/>
              </a:spcBef>
              <a:spcAft>
                <a:spcPts val="600"/>
              </a:spcAft>
              <a:buSzPct val="88000"/>
            </a:pPr>
            <a:r>
              <a:rPr lang="en-US" sz="1600" i="1" dirty="0">
                <a:solidFill>
                  <a:srgbClr val="0070C0"/>
                </a:solidFill>
              </a:rPr>
              <a:t>The MDC configuration module validates the 0/1 fixed bit and the sequence of the commands received </a:t>
            </a:r>
            <a:endParaRPr lang="en-GB" sz="1600" i="1" dirty="0">
              <a:solidFill>
                <a:srgbClr val="0070C0"/>
              </a:solidFill>
            </a:endParaRPr>
          </a:p>
        </p:txBody>
      </p:sp>
    </p:spTree>
    <p:extLst>
      <p:ext uri="{BB962C8B-B14F-4D97-AF65-F5344CB8AC3E}">
        <p14:creationId xmlns:p14="http://schemas.microsoft.com/office/powerpoint/2010/main" val="283503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8</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2D9402A-C37B-4930-A8BF-F002DD018680}"/>
              </a:ext>
            </a:extLst>
          </p:cNvPr>
          <p:cNvCxnSpPr>
            <a:cxnSpLocks/>
            <a:stCxn id="49" idx="3"/>
          </p:cNvCxnSpPr>
          <p:nvPr/>
        </p:nvCxnSpPr>
        <p:spPr>
          <a:xfrm flipV="1">
            <a:off x="1523799" y="1833527"/>
            <a:ext cx="975915" cy="117037"/>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90E48E3-F858-4E76-A72F-A3B92289A33F}"/>
              </a:ext>
            </a:extLst>
          </p:cNvPr>
          <p:cNvCxnSpPr>
            <a:cxnSpLocks/>
            <a:stCxn id="48" idx="3"/>
          </p:cNvCxnSpPr>
          <p:nvPr/>
        </p:nvCxnSpPr>
        <p:spPr>
          <a:xfrm>
            <a:off x="1527092" y="1708637"/>
            <a:ext cx="958933" cy="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5911282" y="4192279"/>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2CBB08-DB78-463A-B3EE-A485FD41222A}"/>
              </a:ext>
            </a:extLst>
          </p:cNvPr>
          <p:cNvSpPr txBox="1"/>
          <p:nvPr/>
        </p:nvSpPr>
        <p:spPr>
          <a:xfrm>
            <a:off x="248159" y="2615598"/>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chemeClr val="bg1"/>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Tree>
    <p:extLst>
      <p:ext uri="{BB962C8B-B14F-4D97-AF65-F5344CB8AC3E}">
        <p14:creationId xmlns:p14="http://schemas.microsoft.com/office/powerpoint/2010/main" val="121377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FC71C-059A-4035-8D5F-2844AEFB65B2}"/>
              </a:ext>
            </a:extLst>
          </p:cNvPr>
          <p:cNvSpPr>
            <a:spLocks noGrp="1"/>
          </p:cNvSpPr>
          <p:nvPr>
            <p:ph type="sldNum" sz="quarter" idx="12"/>
          </p:nvPr>
        </p:nvSpPr>
        <p:spPr/>
        <p:txBody>
          <a:bodyPr/>
          <a:lstStyle/>
          <a:p>
            <a:fld id="{61696EC4-B4CF-4701-AD06-A8439D6D8E12}" type="slidenum">
              <a:rPr lang="en-US" noProof="0" smtClean="0"/>
              <a:t>9</a:t>
            </a:fld>
            <a:endParaRPr lang="en-US" noProof="0" dirty="0"/>
          </a:p>
        </p:txBody>
      </p:sp>
      <p:grpSp>
        <p:nvGrpSpPr>
          <p:cNvPr id="46" name="Group 45">
            <a:extLst>
              <a:ext uri="{FF2B5EF4-FFF2-40B4-BE49-F238E27FC236}">
                <a16:creationId xmlns:a16="http://schemas.microsoft.com/office/drawing/2014/main" id="{058C5F19-C1FA-48E1-8940-59BBAAFE333C}"/>
              </a:ext>
            </a:extLst>
          </p:cNvPr>
          <p:cNvGrpSpPr/>
          <p:nvPr/>
        </p:nvGrpSpPr>
        <p:grpSpPr>
          <a:xfrm>
            <a:off x="413280" y="1400661"/>
            <a:ext cx="484338" cy="615950"/>
            <a:chOff x="1758950" y="1552575"/>
            <a:chExt cx="739775" cy="615950"/>
          </a:xfrm>
        </p:grpSpPr>
        <p:sp>
          <p:nvSpPr>
            <p:cNvPr id="67" name="Rectangle 66">
              <a:extLst>
                <a:ext uri="{FF2B5EF4-FFF2-40B4-BE49-F238E27FC236}">
                  <a16:creationId xmlns:a16="http://schemas.microsoft.com/office/drawing/2014/main" id="{E13855B6-EE24-4D63-A074-6CD35A47C7CA}"/>
                </a:ext>
              </a:extLst>
            </p:cNvPr>
            <p:cNvSpPr/>
            <p:nvPr/>
          </p:nvSpPr>
          <p:spPr>
            <a:xfrm>
              <a:off x="1758950" y="1552575"/>
              <a:ext cx="739775" cy="615950"/>
            </a:xfrm>
            <a:prstGeom prst="rect">
              <a:avLst/>
            </a:prstGeom>
            <a:solidFill>
              <a:schemeClr val="accent5">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70BD858E-1484-4A84-8AFD-6DCB09A01796}"/>
                </a:ext>
              </a:extLst>
            </p:cNvPr>
            <p:cNvCxnSpPr>
              <a:cxnSpLocks/>
            </p:cNvCxnSpPr>
            <p:nvPr/>
          </p:nvCxnSpPr>
          <p:spPr>
            <a:xfrm>
              <a:off x="1758950" y="163830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683335-C8B2-4DB6-8373-0752CE7D201B}"/>
                </a:ext>
              </a:extLst>
            </p:cNvPr>
            <p:cNvCxnSpPr>
              <a:cxnSpLocks/>
            </p:cNvCxnSpPr>
            <p:nvPr/>
          </p:nvCxnSpPr>
          <p:spPr>
            <a:xfrm>
              <a:off x="1758950" y="1677843"/>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0DF301-6D40-4862-9F1D-003BDEC12F2A}"/>
                </a:ext>
              </a:extLst>
            </p:cNvPr>
            <p:cNvCxnSpPr>
              <a:cxnSpLocks/>
            </p:cNvCxnSpPr>
            <p:nvPr/>
          </p:nvCxnSpPr>
          <p:spPr>
            <a:xfrm>
              <a:off x="1758950" y="1717386"/>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61477-1B75-4A62-8C9D-8D1B61C9118C}"/>
                </a:ext>
              </a:extLst>
            </p:cNvPr>
            <p:cNvCxnSpPr>
              <a:cxnSpLocks/>
            </p:cNvCxnSpPr>
            <p:nvPr/>
          </p:nvCxnSpPr>
          <p:spPr>
            <a:xfrm>
              <a:off x="1758950" y="1756929"/>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51F736-897F-4962-AE63-77790372AD7F}"/>
                </a:ext>
              </a:extLst>
            </p:cNvPr>
            <p:cNvCxnSpPr>
              <a:cxnSpLocks/>
            </p:cNvCxnSpPr>
            <p:nvPr/>
          </p:nvCxnSpPr>
          <p:spPr>
            <a:xfrm>
              <a:off x="1758950" y="1796472"/>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378E19-FDE2-41E6-A86D-D0C649478B19}"/>
                </a:ext>
              </a:extLst>
            </p:cNvPr>
            <p:cNvCxnSpPr>
              <a:cxnSpLocks/>
            </p:cNvCxnSpPr>
            <p:nvPr/>
          </p:nvCxnSpPr>
          <p:spPr>
            <a:xfrm>
              <a:off x="1758950" y="183601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AAC87D-6CB9-4581-88FA-925A7B9D3370}"/>
                </a:ext>
              </a:extLst>
            </p:cNvPr>
            <p:cNvCxnSpPr>
              <a:cxnSpLocks/>
            </p:cNvCxnSpPr>
            <p:nvPr/>
          </p:nvCxnSpPr>
          <p:spPr>
            <a:xfrm>
              <a:off x="1758950" y="1875558"/>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691267-A886-4D04-9F35-3D0A22625A38}"/>
                </a:ext>
              </a:extLst>
            </p:cNvPr>
            <p:cNvCxnSpPr>
              <a:cxnSpLocks/>
            </p:cNvCxnSpPr>
            <p:nvPr/>
          </p:nvCxnSpPr>
          <p:spPr>
            <a:xfrm>
              <a:off x="1758950" y="1915101"/>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3ED44A-E6B6-49DC-9813-F66E3C8CC070}"/>
                </a:ext>
              </a:extLst>
            </p:cNvPr>
            <p:cNvCxnSpPr>
              <a:cxnSpLocks/>
            </p:cNvCxnSpPr>
            <p:nvPr/>
          </p:nvCxnSpPr>
          <p:spPr>
            <a:xfrm>
              <a:off x="1758950" y="1954644"/>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9B48C6-7453-4296-955B-0DABDC6F8227}"/>
                </a:ext>
              </a:extLst>
            </p:cNvPr>
            <p:cNvCxnSpPr>
              <a:cxnSpLocks/>
            </p:cNvCxnSpPr>
            <p:nvPr/>
          </p:nvCxnSpPr>
          <p:spPr>
            <a:xfrm>
              <a:off x="1758950" y="1994187"/>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B3AB9D-A132-4F82-A369-15FAF5DA353A}"/>
                </a:ext>
              </a:extLst>
            </p:cNvPr>
            <p:cNvCxnSpPr>
              <a:cxnSpLocks/>
            </p:cNvCxnSpPr>
            <p:nvPr/>
          </p:nvCxnSpPr>
          <p:spPr>
            <a:xfrm>
              <a:off x="1758950" y="2033730"/>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701E05-42B7-43B0-8128-942C47F0C5BB}"/>
                </a:ext>
              </a:extLst>
            </p:cNvPr>
            <p:cNvCxnSpPr>
              <a:cxnSpLocks/>
            </p:cNvCxnSpPr>
            <p:nvPr/>
          </p:nvCxnSpPr>
          <p:spPr>
            <a:xfrm>
              <a:off x="1758950" y="2073275"/>
              <a:ext cx="7397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A357E158-7B3F-4C65-85E5-8AE43ACD532A}"/>
              </a:ext>
            </a:extLst>
          </p:cNvPr>
          <p:cNvSpPr/>
          <p:nvPr/>
        </p:nvSpPr>
        <p:spPr>
          <a:xfrm>
            <a:off x="992099" y="1394782"/>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8" name="Rectangle 47">
            <a:extLst>
              <a:ext uri="{FF2B5EF4-FFF2-40B4-BE49-F238E27FC236}">
                <a16:creationId xmlns:a16="http://schemas.microsoft.com/office/drawing/2014/main" id="{7ED5FB39-D273-4B93-BCC6-1C3E56B8B9FA}"/>
              </a:ext>
            </a:extLst>
          </p:cNvPr>
          <p:cNvSpPr/>
          <p:nvPr/>
        </p:nvSpPr>
        <p:spPr>
          <a:xfrm>
            <a:off x="995392" y="1620406"/>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49" name="Rectangle 48">
            <a:extLst>
              <a:ext uri="{FF2B5EF4-FFF2-40B4-BE49-F238E27FC236}">
                <a16:creationId xmlns:a16="http://schemas.microsoft.com/office/drawing/2014/main" id="{F3879B51-6794-47CF-9AAD-FD3244A71BE7}"/>
              </a:ext>
            </a:extLst>
          </p:cNvPr>
          <p:cNvSpPr/>
          <p:nvPr/>
        </p:nvSpPr>
        <p:spPr>
          <a:xfrm>
            <a:off x="992099" y="1862333"/>
            <a:ext cx="531700" cy="176461"/>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ToASt</a:t>
            </a:r>
            <a:endParaRPr lang="en-GB" sz="900" dirty="0"/>
          </a:p>
        </p:txBody>
      </p:sp>
      <p:sp>
        <p:nvSpPr>
          <p:cNvPr id="50" name="TextBox 49">
            <a:extLst>
              <a:ext uri="{FF2B5EF4-FFF2-40B4-BE49-F238E27FC236}">
                <a16:creationId xmlns:a16="http://schemas.microsoft.com/office/drawing/2014/main" id="{3E035B75-F8A7-4925-BDA4-B2591D495620}"/>
              </a:ext>
            </a:extLst>
          </p:cNvPr>
          <p:cNvSpPr txBox="1"/>
          <p:nvPr/>
        </p:nvSpPr>
        <p:spPr>
          <a:xfrm>
            <a:off x="1118248" y="1661438"/>
            <a:ext cx="268592" cy="253916"/>
          </a:xfrm>
          <a:prstGeom prst="rect">
            <a:avLst/>
          </a:prstGeom>
          <a:noFill/>
        </p:spPr>
        <p:txBody>
          <a:bodyPr wrap="square" rtlCol="0">
            <a:spAutoFit/>
          </a:bodyPr>
          <a:lstStyle/>
          <a:p>
            <a:r>
              <a:rPr lang="en-GB" sz="1050" dirty="0"/>
              <a:t>…</a:t>
            </a:r>
          </a:p>
        </p:txBody>
      </p:sp>
      <p:grpSp>
        <p:nvGrpSpPr>
          <p:cNvPr id="51" name="Group 50">
            <a:extLst>
              <a:ext uri="{FF2B5EF4-FFF2-40B4-BE49-F238E27FC236}">
                <a16:creationId xmlns:a16="http://schemas.microsoft.com/office/drawing/2014/main" id="{FB8E6108-E77F-4477-BB06-879038B8134A}"/>
              </a:ext>
            </a:extLst>
          </p:cNvPr>
          <p:cNvGrpSpPr/>
          <p:nvPr/>
        </p:nvGrpSpPr>
        <p:grpSpPr>
          <a:xfrm>
            <a:off x="898599" y="1452836"/>
            <a:ext cx="96037" cy="59521"/>
            <a:chOff x="1228799" y="1403976"/>
            <a:chExt cx="96037" cy="59521"/>
          </a:xfrm>
        </p:grpSpPr>
        <p:cxnSp>
          <p:nvCxnSpPr>
            <p:cNvPr id="64" name="Straight Connector 63">
              <a:extLst>
                <a:ext uri="{FF2B5EF4-FFF2-40B4-BE49-F238E27FC236}">
                  <a16:creationId xmlns:a16="http://schemas.microsoft.com/office/drawing/2014/main" id="{3076D7F9-5AD0-46D6-B238-3B4E7120524A}"/>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973E157-8D52-47C7-92D6-D2277A162387}"/>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619805-C856-4EE7-A08D-945E66A20241}"/>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EC717A-E1F5-43AC-A668-F9E5DB09E41A}"/>
              </a:ext>
            </a:extLst>
          </p:cNvPr>
          <p:cNvGrpSpPr/>
          <p:nvPr/>
        </p:nvGrpSpPr>
        <p:grpSpPr>
          <a:xfrm>
            <a:off x="900952" y="1656841"/>
            <a:ext cx="96037" cy="59521"/>
            <a:chOff x="1228799" y="1403976"/>
            <a:chExt cx="96037" cy="59521"/>
          </a:xfrm>
        </p:grpSpPr>
        <p:cxnSp>
          <p:nvCxnSpPr>
            <p:cNvPr id="61" name="Straight Connector 60">
              <a:extLst>
                <a:ext uri="{FF2B5EF4-FFF2-40B4-BE49-F238E27FC236}">
                  <a16:creationId xmlns:a16="http://schemas.microsoft.com/office/drawing/2014/main" id="{A4AD77AA-9D2F-4CC2-BD85-397CAE96349F}"/>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69165F-FC2B-49E5-B53C-578092EE8839}"/>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58C817-33AE-43F4-8AD1-2FED2C467D08}"/>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70154B9-75D2-425C-95B1-507FDCFE8655}"/>
              </a:ext>
            </a:extLst>
          </p:cNvPr>
          <p:cNvGrpSpPr/>
          <p:nvPr/>
        </p:nvGrpSpPr>
        <p:grpSpPr>
          <a:xfrm>
            <a:off x="895284" y="1925646"/>
            <a:ext cx="96037" cy="59521"/>
            <a:chOff x="1228799" y="1403976"/>
            <a:chExt cx="96037" cy="59521"/>
          </a:xfrm>
        </p:grpSpPr>
        <p:cxnSp>
          <p:nvCxnSpPr>
            <p:cNvPr id="58" name="Straight Connector 57">
              <a:extLst>
                <a:ext uri="{FF2B5EF4-FFF2-40B4-BE49-F238E27FC236}">
                  <a16:creationId xmlns:a16="http://schemas.microsoft.com/office/drawing/2014/main" id="{B0F48952-9186-40FA-A966-784D02CBB528}"/>
                </a:ext>
              </a:extLst>
            </p:cNvPr>
            <p:cNvCxnSpPr>
              <a:cxnSpLocks/>
            </p:cNvCxnSpPr>
            <p:nvPr/>
          </p:nvCxnSpPr>
          <p:spPr>
            <a:xfrm>
              <a:off x="1228799" y="140397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0C81D1-4A59-4A14-A34A-D2E9BD9F76B4}"/>
                </a:ext>
              </a:extLst>
            </p:cNvPr>
            <p:cNvCxnSpPr>
              <a:cxnSpLocks/>
            </p:cNvCxnSpPr>
            <p:nvPr/>
          </p:nvCxnSpPr>
          <p:spPr>
            <a:xfrm>
              <a:off x="1228799" y="1433736"/>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60EFBA-9909-49A3-8812-538630DBBB1F}"/>
                </a:ext>
              </a:extLst>
            </p:cNvPr>
            <p:cNvCxnSpPr>
              <a:cxnSpLocks/>
            </p:cNvCxnSpPr>
            <p:nvPr/>
          </p:nvCxnSpPr>
          <p:spPr>
            <a:xfrm>
              <a:off x="1228799" y="1463497"/>
              <a:ext cx="96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0726A54-8412-44D3-BF5E-9805F3673826}"/>
              </a:ext>
            </a:extLst>
          </p:cNvPr>
          <p:cNvSpPr/>
          <p:nvPr/>
        </p:nvSpPr>
        <p:spPr>
          <a:xfrm>
            <a:off x="2522484" y="1087462"/>
            <a:ext cx="4843516" cy="3541672"/>
          </a:xfrm>
          <a:prstGeom prst="rect">
            <a:avLst/>
          </a:prstGeom>
          <a:solidFill>
            <a:schemeClr val="accent6">
              <a:lumMod val="60000"/>
              <a:lumOff val="40000"/>
              <a:alpha val="11000"/>
            </a:schemeClr>
          </a:solidFill>
          <a:ln>
            <a:solidFill>
              <a:srgbClr val="00B0F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cxnSp>
        <p:nvCxnSpPr>
          <p:cNvPr id="55" name="Connector: Elbow 54">
            <a:extLst>
              <a:ext uri="{FF2B5EF4-FFF2-40B4-BE49-F238E27FC236}">
                <a16:creationId xmlns:a16="http://schemas.microsoft.com/office/drawing/2014/main" id="{4FC8C00F-6E18-480D-8D1D-3E14258C8967}"/>
              </a:ext>
            </a:extLst>
          </p:cNvPr>
          <p:cNvCxnSpPr>
            <a:cxnSpLocks/>
            <a:stCxn id="47" idx="3"/>
          </p:cNvCxnSpPr>
          <p:nvPr/>
        </p:nvCxnSpPr>
        <p:spPr>
          <a:xfrm>
            <a:off x="1523799" y="1483013"/>
            <a:ext cx="975915" cy="82459"/>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2D9402A-C37B-4930-A8BF-F002DD018680}"/>
              </a:ext>
            </a:extLst>
          </p:cNvPr>
          <p:cNvCxnSpPr>
            <a:cxnSpLocks/>
            <a:stCxn id="49" idx="3"/>
          </p:cNvCxnSpPr>
          <p:nvPr/>
        </p:nvCxnSpPr>
        <p:spPr>
          <a:xfrm flipV="1">
            <a:off x="1523799" y="1833527"/>
            <a:ext cx="975915" cy="117037"/>
          </a:xfrm>
          <a:prstGeom prst="bentConnector3">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90E48E3-F858-4E76-A72F-A3B92289A33F}"/>
              </a:ext>
            </a:extLst>
          </p:cNvPr>
          <p:cNvCxnSpPr>
            <a:cxnSpLocks/>
            <a:stCxn id="48" idx="3"/>
          </p:cNvCxnSpPr>
          <p:nvPr/>
        </p:nvCxnSpPr>
        <p:spPr>
          <a:xfrm>
            <a:off x="1527092" y="1708637"/>
            <a:ext cx="958933" cy="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6" name="Titel 1">
            <a:extLst>
              <a:ext uri="{FF2B5EF4-FFF2-40B4-BE49-F238E27FC236}">
                <a16:creationId xmlns:a16="http://schemas.microsoft.com/office/drawing/2014/main" id="{F9AF1F85-166F-4511-A613-7DFC966D2E7C}"/>
              </a:ext>
            </a:extLst>
          </p:cNvPr>
          <p:cNvSpPr txBox="1">
            <a:spLocks/>
          </p:cNvSpPr>
          <p:nvPr/>
        </p:nvSpPr>
        <p:spPr>
          <a:xfrm>
            <a:off x="358775" y="219601"/>
            <a:ext cx="8424000" cy="371930"/>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accent1"/>
                </a:solidFill>
                <a:latin typeface="+mj-lt"/>
                <a:ea typeface="+mj-ea"/>
                <a:cs typeface="+mj-cs"/>
              </a:defRPr>
            </a:lvl1pPr>
          </a:lstStyle>
          <a:p>
            <a:pPr lvl="0">
              <a:defRPr/>
            </a:pPr>
            <a:r>
              <a:rPr lang="en-GB" altLang="zh-CN" sz="2400" dirty="0">
                <a:solidFill>
                  <a:schemeClr val="tx1"/>
                </a:solidFill>
                <a:latin typeface="Arial" panose="020B0604020202020204" pitchFamily="34" charset="0"/>
                <a:cs typeface="Arial" panose="020B0604020202020204" pitchFamily="34" charset="0"/>
              </a:rPr>
              <a:t>MDC </a:t>
            </a:r>
            <a:r>
              <a:rPr lang="en-GB" altLang="zh-CN" sz="2400" dirty="0" err="1">
                <a:solidFill>
                  <a:schemeClr val="tx1"/>
                </a:solidFill>
                <a:latin typeface="Arial" panose="020B0604020202020204" pitchFamily="34" charset="0"/>
                <a:cs typeface="Arial" panose="020B0604020202020204" pitchFamily="34" charset="0"/>
              </a:rPr>
              <a:t>ToASt</a:t>
            </a:r>
            <a:r>
              <a:rPr lang="en-GB" altLang="zh-CN" sz="2400" dirty="0">
                <a:solidFill>
                  <a:schemeClr val="tx1"/>
                </a:solidFill>
                <a:latin typeface="Arial" panose="020B0604020202020204" pitchFamily="34" charset="0"/>
                <a:cs typeface="Arial" panose="020B0604020202020204" pitchFamily="34" charset="0"/>
              </a:rPr>
              <a:t> configuration module </a:t>
            </a:r>
            <a:endParaRPr kumimoji="0" lang="de-DE" sz="2200" b="1" i="0" u="none" strike="noStrike" kern="1200" cap="none" spc="0" normalizeH="0" baseline="0" noProof="0" dirty="0">
              <a:ln>
                <a:noFill/>
              </a:ln>
              <a:solidFill>
                <a:schemeClr val="tx1"/>
              </a:solidFill>
              <a:effectLst/>
              <a:uLnTx/>
              <a:uFillTx/>
              <a:latin typeface="Arial"/>
            </a:endParaRPr>
          </a:p>
        </p:txBody>
      </p:sp>
      <p:sp>
        <p:nvSpPr>
          <p:cNvPr id="87" name="Textplatzhalter 2">
            <a:extLst>
              <a:ext uri="{FF2B5EF4-FFF2-40B4-BE49-F238E27FC236}">
                <a16:creationId xmlns:a16="http://schemas.microsoft.com/office/drawing/2014/main" id="{CEE8E714-2602-4F9D-B2A9-55DA26867702}"/>
              </a:ext>
            </a:extLst>
          </p:cNvPr>
          <p:cNvSpPr txBox="1">
            <a:spLocks/>
          </p:cNvSpPr>
          <p:nvPr/>
        </p:nvSpPr>
        <p:spPr>
          <a:xfrm>
            <a:off x="358775" y="691199"/>
            <a:ext cx="7075695" cy="396263"/>
          </a:xfrm>
          <a:prstGeom prst="rect">
            <a:avLst/>
          </a:prstGeom>
        </p:spPr>
        <p:txBody>
          <a:bodyPr vert="horz" lIns="0" tIns="0" rIns="0" bIns="0" rtlCol="0">
            <a:noAutofit/>
          </a:bodyPr>
          <a:lstStyle>
            <a:lvl1pPr marL="0" indent="0" algn="l" defTabSz="180000" rtl="0" eaLnBrk="1" latinLnBrk="0" hangingPunct="1">
              <a:lnSpc>
                <a:spcPts val="1800"/>
              </a:lnSpc>
              <a:spcBef>
                <a:spcPts val="1100"/>
              </a:spcBef>
              <a:spcAft>
                <a:spcPts val="0"/>
              </a:spcAft>
              <a:buClr>
                <a:schemeClr val="accent3"/>
              </a:buClr>
              <a:buFont typeface="Wingdings" panose="05000000000000000000" pitchFamily="2" charset="2"/>
              <a:buNone/>
              <a:tabLst>
                <a:tab pos="180000" algn="l"/>
                <a:tab pos="360000" algn="l"/>
              </a:tabLst>
              <a:defRPr sz="2000" kern="1200">
                <a:solidFill>
                  <a:schemeClr val="accent2"/>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8CB423"/>
              </a:buClr>
              <a:defRPr/>
            </a:pPr>
            <a:r>
              <a:rPr lang="en-GB" altLang="zh-CN" dirty="0" err="1">
                <a:solidFill>
                  <a:srgbClr val="009682"/>
                </a:solidFill>
              </a:rPr>
              <a:t>ToAst</a:t>
            </a:r>
            <a:r>
              <a:rPr lang="en-GB" altLang="zh-CN" dirty="0">
                <a:solidFill>
                  <a:srgbClr val="009682"/>
                </a:solidFill>
              </a:rPr>
              <a:t> configuration and “error protection” architecture</a:t>
            </a:r>
            <a:endParaRPr kumimoji="0" lang="de-DE" sz="2000" b="0" i="0" u="none" strike="noStrike" kern="1200" cap="none" spc="0" normalizeH="0" baseline="30000" noProof="0" dirty="0">
              <a:ln>
                <a:noFill/>
              </a:ln>
              <a:solidFill>
                <a:srgbClr val="009682"/>
              </a:solidFill>
              <a:effectLst/>
              <a:uLnTx/>
              <a:uFillTx/>
              <a:latin typeface="Arial"/>
              <a:cs typeface="+mn-cs"/>
            </a:endParaRPr>
          </a:p>
        </p:txBody>
      </p:sp>
      <p:sp>
        <p:nvSpPr>
          <p:cNvPr id="88" name="TextBox 87">
            <a:extLst>
              <a:ext uri="{FF2B5EF4-FFF2-40B4-BE49-F238E27FC236}">
                <a16:creationId xmlns:a16="http://schemas.microsoft.com/office/drawing/2014/main" id="{61D5440B-929D-44FB-AED8-8A136FAABA42}"/>
              </a:ext>
            </a:extLst>
          </p:cNvPr>
          <p:cNvSpPr txBox="1"/>
          <p:nvPr/>
        </p:nvSpPr>
        <p:spPr>
          <a:xfrm>
            <a:off x="5911282" y="4192279"/>
            <a:ext cx="1003801" cy="523220"/>
          </a:xfrm>
          <a:prstGeom prst="rect">
            <a:avLst/>
          </a:prstGeom>
          <a:noFill/>
        </p:spPr>
        <p:txBody>
          <a:bodyPr wrap="none" rtlCol="0">
            <a:spAutoFit/>
          </a:bodyPr>
          <a:lstStyle/>
          <a:p>
            <a:r>
              <a:rPr lang="en-GB" sz="2800" dirty="0">
                <a:solidFill>
                  <a:srgbClr val="0070C0"/>
                </a:solidFill>
              </a:rPr>
              <a:t>MDC</a:t>
            </a:r>
          </a:p>
        </p:txBody>
      </p:sp>
      <p:sp>
        <p:nvSpPr>
          <p:cNvPr id="89" name="Arrow: Right 88">
            <a:extLst>
              <a:ext uri="{FF2B5EF4-FFF2-40B4-BE49-F238E27FC236}">
                <a16:creationId xmlns:a16="http://schemas.microsoft.com/office/drawing/2014/main" id="{5BAAAB3D-10B2-4288-9E00-54E28F13A627}"/>
              </a:ext>
            </a:extLst>
          </p:cNvPr>
          <p:cNvSpPr/>
          <p:nvPr/>
        </p:nvSpPr>
        <p:spPr>
          <a:xfrm rot="10800000">
            <a:off x="7160022" y="1852043"/>
            <a:ext cx="818229" cy="307037"/>
          </a:xfrm>
          <a:prstGeom prst="rightArrow">
            <a:avLst/>
          </a:prstGeom>
          <a:solidFill>
            <a:srgbClr val="FFFF00"/>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8691B1C-5112-4732-9058-E2288213C925}"/>
              </a:ext>
            </a:extLst>
          </p:cNvPr>
          <p:cNvSpPr txBox="1"/>
          <p:nvPr/>
        </p:nvSpPr>
        <p:spPr>
          <a:xfrm>
            <a:off x="7223177" y="1461158"/>
            <a:ext cx="1605150" cy="430887"/>
          </a:xfrm>
          <a:prstGeom prst="rect">
            <a:avLst/>
          </a:prstGeom>
          <a:noFill/>
        </p:spPr>
        <p:txBody>
          <a:bodyPr wrap="square" rtlCol="0">
            <a:spAutoFit/>
          </a:bodyPr>
          <a:lstStyle/>
          <a:p>
            <a:r>
              <a:rPr lang="en-GB" sz="1100" b="1" dirty="0"/>
              <a:t>Downlink</a:t>
            </a:r>
            <a:r>
              <a:rPr lang="en-GB" sz="1100" dirty="0"/>
              <a:t> from </a:t>
            </a:r>
            <a:r>
              <a:rPr lang="en-GB" sz="1100" dirty="0" err="1"/>
              <a:t>LpGBT</a:t>
            </a:r>
            <a:r>
              <a:rPr lang="en-GB" sz="1100" dirty="0"/>
              <a:t> (output </a:t>
            </a:r>
            <a:r>
              <a:rPr lang="en-GB" sz="1100" dirty="0" err="1"/>
              <a:t>elinks</a:t>
            </a:r>
            <a:r>
              <a:rPr lang="en-GB" sz="1100" dirty="0"/>
              <a:t>)</a:t>
            </a:r>
          </a:p>
        </p:txBody>
      </p:sp>
      <p:sp>
        <p:nvSpPr>
          <p:cNvPr id="91" name="Rectangle 90">
            <a:extLst>
              <a:ext uri="{FF2B5EF4-FFF2-40B4-BE49-F238E27FC236}">
                <a16:creationId xmlns:a16="http://schemas.microsoft.com/office/drawing/2014/main" id="{1B4147C0-9336-49FE-A66A-CDAAC22C5EAD}"/>
              </a:ext>
            </a:extLst>
          </p:cNvPr>
          <p:cNvSpPr/>
          <p:nvPr/>
        </p:nvSpPr>
        <p:spPr>
          <a:xfrm>
            <a:off x="7124039" y="3751766"/>
            <a:ext cx="2057274" cy="430887"/>
          </a:xfrm>
          <a:prstGeom prst="rect">
            <a:avLst/>
          </a:prstGeom>
        </p:spPr>
        <p:txBody>
          <a:bodyPr wrap="square">
            <a:spAutoFit/>
          </a:bodyPr>
          <a:lstStyle/>
          <a:p>
            <a:r>
              <a:rPr lang="en-US" sz="1100" b="1" dirty="0"/>
              <a:t>Uplink</a:t>
            </a:r>
            <a:r>
              <a:rPr lang="en-US" sz="1100" dirty="0"/>
              <a:t> transmit data from the </a:t>
            </a:r>
            <a:r>
              <a:rPr lang="en-US" sz="1100" dirty="0" err="1"/>
              <a:t>lpGBT</a:t>
            </a:r>
            <a:r>
              <a:rPr lang="en-US" sz="1100" dirty="0"/>
              <a:t> to the counting room</a:t>
            </a:r>
            <a:endParaRPr lang="en-GB" sz="1100" dirty="0"/>
          </a:p>
        </p:txBody>
      </p:sp>
      <p:sp>
        <p:nvSpPr>
          <p:cNvPr id="92" name="Arrow: Right 91">
            <a:extLst>
              <a:ext uri="{FF2B5EF4-FFF2-40B4-BE49-F238E27FC236}">
                <a16:creationId xmlns:a16="http://schemas.microsoft.com/office/drawing/2014/main" id="{A148905D-FF8F-4A5E-A9AB-AAFED0FC9CAC}"/>
              </a:ext>
            </a:extLst>
          </p:cNvPr>
          <p:cNvSpPr/>
          <p:nvPr/>
        </p:nvSpPr>
        <p:spPr>
          <a:xfrm>
            <a:off x="7164565" y="3433772"/>
            <a:ext cx="818229" cy="307037"/>
          </a:xfrm>
          <a:prstGeom prst="rightArrow">
            <a:avLst/>
          </a:prstGeom>
          <a:solidFill>
            <a:schemeClr val="bg1"/>
          </a:solidFill>
          <a:ln>
            <a:solidFill>
              <a:srgbClr val="3668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croll: Vertical 92">
            <a:extLst>
              <a:ext uri="{FF2B5EF4-FFF2-40B4-BE49-F238E27FC236}">
                <a16:creationId xmlns:a16="http://schemas.microsoft.com/office/drawing/2014/main" id="{D5D0364E-3D41-4CEF-B7D1-653E0FFC548C}"/>
              </a:ext>
            </a:extLst>
          </p:cNvPr>
          <p:cNvSpPr/>
          <p:nvPr/>
        </p:nvSpPr>
        <p:spPr>
          <a:xfrm>
            <a:off x="-1" y="2325086"/>
            <a:ext cx="2511425" cy="2205631"/>
          </a:xfrm>
          <a:prstGeom prst="verticalScroll">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2CBB08-DB78-463A-B3EE-A485FD41222A}"/>
              </a:ext>
            </a:extLst>
          </p:cNvPr>
          <p:cNvSpPr txBox="1"/>
          <p:nvPr/>
        </p:nvSpPr>
        <p:spPr>
          <a:xfrm>
            <a:off x="248159" y="2615598"/>
            <a:ext cx="1988045" cy="1954381"/>
          </a:xfrm>
          <a:prstGeom prst="rect">
            <a:avLst/>
          </a:prstGeom>
          <a:noFill/>
        </p:spPr>
        <p:txBody>
          <a:bodyPr wrap="none" rtlCol="0">
            <a:spAutoFit/>
          </a:bodyPr>
          <a:lstStyle/>
          <a:p>
            <a:pPr marL="180000" indent="-180000">
              <a:buFont typeface="+mj-lt"/>
              <a:buAutoNum type="arabicPeriod"/>
            </a:pPr>
            <a:r>
              <a:rPr lang="en-GB" sz="1100" dirty="0">
                <a:solidFill>
                  <a:srgbClr val="0070C0"/>
                </a:solidFill>
              </a:rPr>
              <a:t>Chip Select </a:t>
            </a:r>
          </a:p>
          <a:p>
            <a:pPr marL="180000" indent="-180000">
              <a:buFont typeface="+mj-lt"/>
              <a:buAutoNum type="arabicPeriod"/>
            </a:pPr>
            <a:r>
              <a:rPr lang="pt-BR" sz="1100" dirty="0">
                <a:solidFill>
                  <a:srgbClr val="0070C0"/>
                </a:solidFill>
              </a:rPr>
              <a:t>Register select (ch/glob) </a:t>
            </a:r>
          </a:p>
          <a:p>
            <a:pPr marL="180000" indent="-180000">
              <a:buFont typeface="+mj-lt"/>
              <a:buAutoNum type="arabicPeriod"/>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4"/>
            </a:pPr>
            <a:r>
              <a:rPr lang="pt-BR" sz="1100" dirty="0">
                <a:solidFill>
                  <a:srgbClr val="0070C0"/>
                </a:solidFill>
              </a:rPr>
              <a:t>Register select (ch/glob) </a:t>
            </a:r>
          </a:p>
          <a:p>
            <a:pPr marL="228600" indent="-228600">
              <a:buFont typeface="+mj-lt"/>
              <a:buAutoNum type="arabicPeriod" startAt="4"/>
            </a:pPr>
            <a:r>
              <a:rPr lang="en-GB" sz="1100" dirty="0">
                <a:solidFill>
                  <a:srgbClr val="0070C0"/>
                </a:solidFill>
              </a:rPr>
              <a:t>Register write (conf data)</a:t>
            </a:r>
          </a:p>
          <a:p>
            <a:r>
              <a:rPr lang="en-GB" sz="1100" dirty="0">
                <a:solidFill>
                  <a:srgbClr val="0070C0"/>
                </a:solidFill>
              </a:rPr>
              <a:t>….</a:t>
            </a:r>
          </a:p>
          <a:p>
            <a:pPr marL="228600" indent="-228600">
              <a:buFont typeface="+mj-lt"/>
              <a:buAutoNum type="arabicPeriod" startAt="6"/>
            </a:pPr>
            <a:r>
              <a:rPr lang="en-US" sz="1100" dirty="0">
                <a:solidFill>
                  <a:srgbClr val="0070C0"/>
                </a:solidFill>
              </a:rPr>
              <a:t>Chip Deselect</a:t>
            </a:r>
          </a:p>
          <a:p>
            <a:r>
              <a:rPr lang="en-US" sz="1100" dirty="0">
                <a:solidFill>
                  <a:srgbClr val="0070C0"/>
                </a:solidFill>
              </a:rPr>
              <a:t>-----</a:t>
            </a:r>
          </a:p>
          <a:p>
            <a:pPr marL="180000" indent="-180000">
              <a:buFont typeface="+mj-lt"/>
              <a:buAutoNum type="arabicPeriod"/>
            </a:pPr>
            <a:r>
              <a:rPr lang="en-US" sz="1100" dirty="0">
                <a:solidFill>
                  <a:srgbClr val="0070C0"/>
                </a:solidFill>
              </a:rPr>
              <a:t>Register read (conf data)</a:t>
            </a:r>
          </a:p>
          <a:p>
            <a:pPr marL="180000" indent="-180000">
              <a:buFont typeface="+mj-lt"/>
              <a:buAutoNum type="arabicPeriod"/>
            </a:pPr>
            <a:r>
              <a:rPr lang="en-US" sz="1100" dirty="0">
                <a:solidFill>
                  <a:srgbClr val="0070C0"/>
                </a:solidFill>
              </a:rPr>
              <a:t>No operation (idle)</a:t>
            </a:r>
            <a:endParaRPr lang="en-GB" sz="1100" dirty="0">
              <a:solidFill>
                <a:srgbClr val="0070C0"/>
              </a:solidFill>
            </a:endParaRPr>
          </a:p>
        </p:txBody>
      </p:sp>
      <p:cxnSp>
        <p:nvCxnSpPr>
          <p:cNvPr id="96" name="Straight Arrow Connector 95">
            <a:extLst>
              <a:ext uri="{FF2B5EF4-FFF2-40B4-BE49-F238E27FC236}">
                <a16:creationId xmlns:a16="http://schemas.microsoft.com/office/drawing/2014/main" id="{DA66EFEA-20E4-4E77-8303-A874CD705FDB}"/>
              </a:ext>
            </a:extLst>
          </p:cNvPr>
          <p:cNvCxnSpPr>
            <a:stCxn id="93" idx="0"/>
          </p:cNvCxnSpPr>
          <p:nvPr/>
        </p:nvCxnSpPr>
        <p:spPr>
          <a:xfrm flipV="1">
            <a:off x="1255712" y="2064692"/>
            <a:ext cx="131128" cy="2603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95157A7-8FD1-4240-838B-5672A25E8F73}"/>
              </a:ext>
            </a:extLst>
          </p:cNvPr>
          <p:cNvSpPr txBox="1"/>
          <p:nvPr/>
        </p:nvSpPr>
        <p:spPr>
          <a:xfrm>
            <a:off x="77552" y="4523406"/>
            <a:ext cx="2367379" cy="276999"/>
          </a:xfrm>
          <a:prstGeom prst="rect">
            <a:avLst/>
          </a:prstGeom>
          <a:noFill/>
        </p:spPr>
        <p:txBody>
          <a:bodyPr wrap="none" rtlCol="0">
            <a:spAutoFit/>
          </a:bodyPr>
          <a:lstStyle/>
          <a:p>
            <a:r>
              <a:rPr lang="en-GB" sz="1200" i="1" dirty="0">
                <a:solidFill>
                  <a:srgbClr val="0070C0"/>
                </a:solidFill>
              </a:rPr>
              <a:t>Implemented on </a:t>
            </a:r>
            <a:r>
              <a:rPr lang="en-GB" sz="1200" i="1" dirty="0" err="1">
                <a:solidFill>
                  <a:srgbClr val="0070C0"/>
                </a:solidFill>
              </a:rPr>
              <a:t>ToASt</a:t>
            </a:r>
            <a:r>
              <a:rPr lang="en-GB" sz="1200" i="1" dirty="0">
                <a:solidFill>
                  <a:srgbClr val="0070C0"/>
                </a:solidFill>
              </a:rPr>
              <a:t> (Gianni) </a:t>
            </a:r>
          </a:p>
        </p:txBody>
      </p:sp>
      <p:grpSp>
        <p:nvGrpSpPr>
          <p:cNvPr id="106" name="Group 105">
            <a:extLst>
              <a:ext uri="{FF2B5EF4-FFF2-40B4-BE49-F238E27FC236}">
                <a16:creationId xmlns:a16="http://schemas.microsoft.com/office/drawing/2014/main" id="{54C6B312-5A82-46B5-9B33-A83CCB1F55A8}"/>
              </a:ext>
            </a:extLst>
          </p:cNvPr>
          <p:cNvGrpSpPr/>
          <p:nvPr/>
        </p:nvGrpSpPr>
        <p:grpSpPr>
          <a:xfrm>
            <a:off x="5263917" y="1400677"/>
            <a:ext cx="1003977" cy="1175576"/>
            <a:chOff x="1758950" y="1552575"/>
            <a:chExt cx="739775" cy="615950"/>
          </a:xfrm>
        </p:grpSpPr>
        <p:sp>
          <p:nvSpPr>
            <p:cNvPr id="107" name="Rectangle 106">
              <a:extLst>
                <a:ext uri="{FF2B5EF4-FFF2-40B4-BE49-F238E27FC236}">
                  <a16:creationId xmlns:a16="http://schemas.microsoft.com/office/drawing/2014/main" id="{8FA1C4D4-6FDB-40B7-A0FE-168534C35E94}"/>
                </a:ext>
              </a:extLst>
            </p:cNvPr>
            <p:cNvSpPr/>
            <p:nvPr/>
          </p:nvSpPr>
          <p:spPr>
            <a:xfrm>
              <a:off x="1758950" y="1552575"/>
              <a:ext cx="739775" cy="615950"/>
            </a:xfrm>
            <a:prstGeom prst="rect">
              <a:avLst/>
            </a:prstGeom>
            <a:solidFill>
              <a:schemeClr val="bg1"/>
            </a:solid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Connector 107">
              <a:extLst>
                <a:ext uri="{FF2B5EF4-FFF2-40B4-BE49-F238E27FC236}">
                  <a16:creationId xmlns:a16="http://schemas.microsoft.com/office/drawing/2014/main" id="{856256FD-C288-42DA-BB2B-A15BBAA1FAFB}"/>
                </a:ext>
              </a:extLst>
            </p:cNvPr>
            <p:cNvCxnSpPr>
              <a:cxnSpLocks/>
            </p:cNvCxnSpPr>
            <p:nvPr/>
          </p:nvCxnSpPr>
          <p:spPr>
            <a:xfrm>
              <a:off x="1758950" y="163830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57DA0F-5BD9-462A-A837-104E357214CA}"/>
                </a:ext>
              </a:extLst>
            </p:cNvPr>
            <p:cNvCxnSpPr>
              <a:cxnSpLocks/>
            </p:cNvCxnSpPr>
            <p:nvPr/>
          </p:nvCxnSpPr>
          <p:spPr>
            <a:xfrm>
              <a:off x="1758950" y="1677843"/>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3B415FB-E513-4ADE-8E97-24FB086F07BA}"/>
                </a:ext>
              </a:extLst>
            </p:cNvPr>
            <p:cNvCxnSpPr>
              <a:cxnSpLocks/>
            </p:cNvCxnSpPr>
            <p:nvPr/>
          </p:nvCxnSpPr>
          <p:spPr>
            <a:xfrm>
              <a:off x="1758950" y="1717386"/>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287622-271B-47BF-9F4A-BFEA75B1867D}"/>
                </a:ext>
              </a:extLst>
            </p:cNvPr>
            <p:cNvCxnSpPr>
              <a:cxnSpLocks/>
            </p:cNvCxnSpPr>
            <p:nvPr/>
          </p:nvCxnSpPr>
          <p:spPr>
            <a:xfrm>
              <a:off x="1758950" y="1756929"/>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054FA1-BCC1-4901-8044-1D8CDBCDCA5D}"/>
                </a:ext>
              </a:extLst>
            </p:cNvPr>
            <p:cNvCxnSpPr>
              <a:cxnSpLocks/>
            </p:cNvCxnSpPr>
            <p:nvPr/>
          </p:nvCxnSpPr>
          <p:spPr>
            <a:xfrm>
              <a:off x="1758950" y="1796472"/>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6137FE6-2818-4230-B3C4-5137D346911F}"/>
                </a:ext>
              </a:extLst>
            </p:cNvPr>
            <p:cNvCxnSpPr>
              <a:cxnSpLocks/>
            </p:cNvCxnSpPr>
            <p:nvPr/>
          </p:nvCxnSpPr>
          <p:spPr>
            <a:xfrm>
              <a:off x="1758950" y="183601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69915A-2384-4F5F-9C77-3FD5CEC008DA}"/>
                </a:ext>
              </a:extLst>
            </p:cNvPr>
            <p:cNvCxnSpPr>
              <a:cxnSpLocks/>
            </p:cNvCxnSpPr>
            <p:nvPr/>
          </p:nvCxnSpPr>
          <p:spPr>
            <a:xfrm>
              <a:off x="1758950" y="1875558"/>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33311E8-0600-493A-964F-3D8EE4424117}"/>
                </a:ext>
              </a:extLst>
            </p:cNvPr>
            <p:cNvCxnSpPr>
              <a:cxnSpLocks/>
            </p:cNvCxnSpPr>
            <p:nvPr/>
          </p:nvCxnSpPr>
          <p:spPr>
            <a:xfrm>
              <a:off x="1758950" y="1915101"/>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5C62E7-F53D-479C-A98D-4250A0371A89}"/>
                </a:ext>
              </a:extLst>
            </p:cNvPr>
            <p:cNvCxnSpPr>
              <a:cxnSpLocks/>
            </p:cNvCxnSpPr>
            <p:nvPr/>
          </p:nvCxnSpPr>
          <p:spPr>
            <a:xfrm>
              <a:off x="1758950" y="1954644"/>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5AACD4-55C7-4D62-A029-47BE47C83A7A}"/>
                </a:ext>
              </a:extLst>
            </p:cNvPr>
            <p:cNvCxnSpPr>
              <a:cxnSpLocks/>
            </p:cNvCxnSpPr>
            <p:nvPr/>
          </p:nvCxnSpPr>
          <p:spPr>
            <a:xfrm>
              <a:off x="1758950" y="1994187"/>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0E5960-79DE-4798-8BCC-E9E4CD775D8C}"/>
                </a:ext>
              </a:extLst>
            </p:cNvPr>
            <p:cNvCxnSpPr>
              <a:cxnSpLocks/>
            </p:cNvCxnSpPr>
            <p:nvPr/>
          </p:nvCxnSpPr>
          <p:spPr>
            <a:xfrm>
              <a:off x="1758950" y="2033730"/>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B91383-2FFC-45D8-BDE6-2228D3CEDC14}"/>
                </a:ext>
              </a:extLst>
            </p:cNvPr>
            <p:cNvCxnSpPr>
              <a:cxnSpLocks/>
            </p:cNvCxnSpPr>
            <p:nvPr/>
          </p:nvCxnSpPr>
          <p:spPr>
            <a:xfrm>
              <a:off x="1758950" y="2073275"/>
              <a:ext cx="73977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AEC77592-5DFE-403B-96B6-9E9A209403B8}"/>
              </a:ext>
            </a:extLst>
          </p:cNvPr>
          <p:cNvSpPr txBox="1"/>
          <p:nvPr/>
        </p:nvSpPr>
        <p:spPr>
          <a:xfrm>
            <a:off x="5218785" y="1156488"/>
            <a:ext cx="1263487" cy="276999"/>
          </a:xfrm>
          <a:prstGeom prst="rect">
            <a:avLst/>
          </a:prstGeom>
          <a:noFill/>
        </p:spPr>
        <p:txBody>
          <a:bodyPr wrap="none" rtlCol="0">
            <a:spAutoFit/>
          </a:bodyPr>
          <a:lstStyle/>
          <a:p>
            <a:r>
              <a:rPr lang="en-GB" sz="1200" dirty="0">
                <a:solidFill>
                  <a:srgbClr val="0070C0"/>
                </a:solidFill>
              </a:rPr>
              <a:t>MDC conf FIFO</a:t>
            </a:r>
          </a:p>
        </p:txBody>
      </p:sp>
      <p:sp>
        <p:nvSpPr>
          <p:cNvPr id="123" name="Rectangle: Rounded Corners 122">
            <a:extLst>
              <a:ext uri="{FF2B5EF4-FFF2-40B4-BE49-F238E27FC236}">
                <a16:creationId xmlns:a16="http://schemas.microsoft.com/office/drawing/2014/main" id="{15204515-893B-41D8-8E4E-E48456BE1A7B}"/>
              </a:ext>
            </a:extLst>
          </p:cNvPr>
          <p:cNvSpPr/>
          <p:nvPr/>
        </p:nvSpPr>
        <p:spPr>
          <a:xfrm>
            <a:off x="6404395" y="1391310"/>
            <a:ext cx="666835" cy="2770013"/>
          </a:xfrm>
          <a:prstGeom prst="roundRect">
            <a:avLst/>
          </a:prstGeom>
          <a:solidFill>
            <a:schemeClr val="bg1"/>
          </a:solidFill>
          <a:ln>
            <a:solidFill>
              <a:srgbClr val="4595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err="1">
                <a:solidFill>
                  <a:srgbClr val="1C7229"/>
                </a:solidFill>
              </a:rPr>
              <a:t>LpGBT</a:t>
            </a:r>
            <a:r>
              <a:rPr lang="en-GB" dirty="0">
                <a:solidFill>
                  <a:srgbClr val="1C7229"/>
                </a:solidFill>
              </a:rPr>
              <a:t> interface</a:t>
            </a:r>
          </a:p>
        </p:txBody>
      </p:sp>
      <p:sp>
        <p:nvSpPr>
          <p:cNvPr id="124" name="Rectangle: Rounded Corners 123">
            <a:extLst>
              <a:ext uri="{FF2B5EF4-FFF2-40B4-BE49-F238E27FC236}">
                <a16:creationId xmlns:a16="http://schemas.microsoft.com/office/drawing/2014/main" id="{E2C57F35-3A01-4D23-B085-E54CBC9F5624}"/>
              </a:ext>
            </a:extLst>
          </p:cNvPr>
          <p:cNvSpPr/>
          <p:nvPr/>
        </p:nvSpPr>
        <p:spPr>
          <a:xfrm>
            <a:off x="4110716" y="2728509"/>
            <a:ext cx="2106885" cy="729207"/>
          </a:xfrm>
          <a:prstGeom prst="roundRect">
            <a:avLst/>
          </a:prstGeom>
          <a:solidFill>
            <a:schemeClr val="bg1"/>
          </a:solidFill>
          <a:ln>
            <a:solidFill>
              <a:srgbClr val="F15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6600"/>
                </a:solidFill>
              </a:rPr>
              <a:t>FSM_CFG_check</a:t>
            </a:r>
            <a:endParaRPr lang="en-GB" dirty="0">
              <a:solidFill>
                <a:srgbClr val="FF6600"/>
              </a:solidFill>
            </a:endParaRPr>
          </a:p>
        </p:txBody>
      </p:sp>
      <p:sp>
        <p:nvSpPr>
          <p:cNvPr id="125" name="Rectangle: Rounded Corners 124">
            <a:extLst>
              <a:ext uri="{FF2B5EF4-FFF2-40B4-BE49-F238E27FC236}">
                <a16:creationId xmlns:a16="http://schemas.microsoft.com/office/drawing/2014/main" id="{AB945308-734C-4B5B-856F-63E6A0FCC0D8}"/>
              </a:ext>
            </a:extLst>
          </p:cNvPr>
          <p:cNvSpPr/>
          <p:nvPr/>
        </p:nvSpPr>
        <p:spPr>
          <a:xfrm>
            <a:off x="2659443" y="1398583"/>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FSM_TX_CFG</a:t>
            </a:r>
          </a:p>
        </p:txBody>
      </p:sp>
      <p:sp>
        <p:nvSpPr>
          <p:cNvPr id="126" name="Rectangle: Rounded Corners 125">
            <a:extLst>
              <a:ext uri="{FF2B5EF4-FFF2-40B4-BE49-F238E27FC236}">
                <a16:creationId xmlns:a16="http://schemas.microsoft.com/office/drawing/2014/main" id="{C20ADF7D-C3EE-4B1D-B02B-42B4B605FF12}"/>
              </a:ext>
            </a:extLst>
          </p:cNvPr>
          <p:cNvSpPr/>
          <p:nvPr/>
        </p:nvSpPr>
        <p:spPr>
          <a:xfrm>
            <a:off x="2730164" y="3684000"/>
            <a:ext cx="2106885" cy="72920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FSM_RX_CFG</a:t>
            </a:r>
          </a:p>
        </p:txBody>
      </p:sp>
      <p:sp>
        <p:nvSpPr>
          <p:cNvPr id="2" name="Rectangle 1">
            <a:extLst>
              <a:ext uri="{FF2B5EF4-FFF2-40B4-BE49-F238E27FC236}">
                <a16:creationId xmlns:a16="http://schemas.microsoft.com/office/drawing/2014/main" id="{3E0240F0-BDCA-4762-B5B1-392C543747E9}"/>
              </a:ext>
            </a:extLst>
          </p:cNvPr>
          <p:cNvSpPr/>
          <p:nvPr/>
        </p:nvSpPr>
        <p:spPr>
          <a:xfrm>
            <a:off x="5263917" y="1564288"/>
            <a:ext cx="1003977" cy="61192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DEB4FA-EAE7-4000-ABA2-569047EC7DA6}"/>
              </a:ext>
            </a:extLst>
          </p:cNvPr>
          <p:cNvSpPr/>
          <p:nvPr/>
        </p:nvSpPr>
        <p:spPr>
          <a:xfrm>
            <a:off x="5299103" y="1518681"/>
            <a:ext cx="988992" cy="707886"/>
          </a:xfrm>
          <a:prstGeom prst="rect">
            <a:avLst/>
          </a:prstGeom>
        </p:spPr>
        <p:txBody>
          <a:bodyPr wrap="square">
            <a:spAutoFit/>
          </a:bodyPr>
          <a:lstStyle/>
          <a:p>
            <a:r>
              <a:rPr lang="en-GB" sz="500" dirty="0">
                <a:solidFill>
                  <a:srgbClr val="0070C0"/>
                </a:solidFill>
              </a:rPr>
              <a:t>Chip Select </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pt-BR" sz="500" dirty="0">
                <a:solidFill>
                  <a:srgbClr val="0070C0"/>
                </a:solidFill>
              </a:rPr>
              <a:t>Register select (ch/glob) </a:t>
            </a:r>
          </a:p>
          <a:p>
            <a:r>
              <a:rPr lang="en-GB" sz="500" dirty="0">
                <a:solidFill>
                  <a:srgbClr val="0070C0"/>
                </a:solidFill>
              </a:rPr>
              <a:t>Register write (conf data)</a:t>
            </a:r>
          </a:p>
          <a:p>
            <a:r>
              <a:rPr lang="en-GB" sz="500" dirty="0">
                <a:solidFill>
                  <a:srgbClr val="0070C0"/>
                </a:solidFill>
              </a:rPr>
              <a:t>….</a:t>
            </a:r>
          </a:p>
          <a:p>
            <a:r>
              <a:rPr lang="en-US" sz="500" dirty="0">
                <a:solidFill>
                  <a:srgbClr val="0070C0"/>
                </a:solidFill>
              </a:rPr>
              <a:t>Chip Deselect</a:t>
            </a:r>
          </a:p>
        </p:txBody>
      </p:sp>
    </p:spTree>
    <p:extLst>
      <p:ext uri="{BB962C8B-B14F-4D97-AF65-F5344CB8AC3E}">
        <p14:creationId xmlns:p14="http://schemas.microsoft.com/office/powerpoint/2010/main" val="1541800608"/>
      </p:ext>
    </p:extLst>
  </p:cSld>
  <p:clrMapOvr>
    <a:masterClrMapping/>
  </p:clrMapOvr>
</p:sld>
</file>

<file path=ppt/theme/theme1.xml><?xml version="1.0" encoding="utf-8"?>
<a:theme xmlns:a="http://schemas.openxmlformats.org/drawingml/2006/main" name="Design1">
  <a:themeElements>
    <a:clrScheme name="KIT">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1" id="{D385F135-4BB1-4144-883F-BD663B3FA4BF}" vid="{9BD07EEE-6672-4655-8F7E-3FE0E154673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Design1</Template>
  <TotalTime>0</TotalTime>
  <Words>2218</Words>
  <Application>Microsoft Office PowerPoint</Application>
  <PresentationFormat>Custom</PresentationFormat>
  <Paragraphs>557</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黑体</vt:lpstr>
      <vt:lpstr>Arial</vt:lpstr>
      <vt:lpstr>Calibri</vt:lpstr>
      <vt:lpstr>Wingdings</vt:lpstr>
      <vt:lpstr>Design1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dc:creator>
  <cp:lastModifiedBy>Caselle, Michele (IPE)</cp:lastModifiedBy>
  <cp:revision>1641</cp:revision>
  <cp:lastPrinted>2020-10-28T10:46:49Z</cp:lastPrinted>
  <dcterms:created xsi:type="dcterms:W3CDTF">2017-12-07T14:50:50Z</dcterms:created>
  <dcterms:modified xsi:type="dcterms:W3CDTF">2022-10-12T13:31:03Z</dcterms:modified>
</cp:coreProperties>
</file>