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549" r:id="rId2"/>
    <p:sldId id="559" r:id="rId3"/>
    <p:sldId id="553" r:id="rId4"/>
    <p:sldId id="576" r:id="rId5"/>
    <p:sldId id="554" r:id="rId6"/>
    <p:sldId id="577" r:id="rId7"/>
    <p:sldId id="579" r:id="rId8"/>
    <p:sldId id="580" r:id="rId9"/>
    <p:sldId id="581" r:id="rId10"/>
    <p:sldId id="582" r:id="rId11"/>
    <p:sldId id="583" r:id="rId12"/>
    <p:sldId id="555" r:id="rId13"/>
    <p:sldId id="584" r:id="rId14"/>
    <p:sldId id="279" r:id="rId15"/>
    <p:sldId id="586" r:id="rId16"/>
    <p:sldId id="567" r:id="rId17"/>
    <p:sldId id="588" r:id="rId18"/>
    <p:sldId id="587" r:id="rId19"/>
    <p:sldId id="570" r:id="rId20"/>
    <p:sldId id="573" r:id="rId21"/>
  </p:sldIdLst>
  <p:sldSz cx="9144000" cy="6858000" type="screen4x3"/>
  <p:notesSz cx="6797675" cy="9926638"/>
  <p:embeddedFontLst>
    <p:embeddedFont>
      <p:font typeface="Arial bar" panose="020B0604020202020204" pitchFamily="34" charset="0"/>
      <p:regular r:id="rId24"/>
    </p:embeddedFont>
    <p:embeddedFont>
      <p:font typeface="Arial Unicode MS" panose="020B0604020202020204" pitchFamily="34" charset="-12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ymbol_bar" panose="05050102010706020507" pitchFamily="18" charset="2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l" initials="M" lastIdx="11" clrIdx="0">
    <p:extLst>
      <p:ext uri="{19B8F6BF-5375-455C-9EA6-DF929625EA0E}">
        <p15:presenceInfo xmlns:p15="http://schemas.microsoft.com/office/powerpoint/2012/main" userId="Marcell" providerId="None"/>
      </p:ext>
    </p:extLst>
  </p:cmAuthor>
  <p:cmAuthor id="2" name="steinen" initials="s" lastIdx="2" clrIdx="1">
    <p:extLst>
      <p:ext uri="{19B8F6BF-5375-455C-9EA6-DF929625EA0E}">
        <p15:presenceInfo xmlns:p15="http://schemas.microsoft.com/office/powerpoint/2012/main" userId="steinen" providerId="None"/>
      </p:ext>
    </p:extLst>
  </p:cmAuthor>
  <p:cmAuthor id="3" name="Marcell Steinen" initials="MS" lastIdx="1" clrIdx="2">
    <p:extLst>
      <p:ext uri="{19B8F6BF-5375-455C-9EA6-DF929625EA0E}">
        <p15:presenceInfo xmlns:p15="http://schemas.microsoft.com/office/powerpoint/2012/main" userId="97b2f5773ac862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AD4F"/>
    <a:srgbClr val="FFC000"/>
    <a:srgbClr val="69A12B"/>
    <a:srgbClr val="C3549E"/>
    <a:srgbClr val="E05DB4"/>
    <a:srgbClr val="59D454"/>
    <a:srgbClr val="0000FF"/>
    <a:srgbClr val="2222FF"/>
    <a:srgbClr val="F07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4" autoAdjust="0"/>
    <p:restoredTop sz="90834" autoAdjust="0"/>
  </p:normalViewPr>
  <p:slideViewPr>
    <p:cSldViewPr>
      <p:cViewPr>
        <p:scale>
          <a:sx n="75" d="100"/>
          <a:sy n="75" d="100"/>
        </p:scale>
        <p:origin x="2760" y="618"/>
      </p:cViewPr>
      <p:guideLst>
        <p:guide orient="horz" pos="1979"/>
        <p:guide pos="2880"/>
      </p:guideLst>
    </p:cSldViewPr>
  </p:slideViewPr>
  <p:outlineViewPr>
    <p:cViewPr>
      <p:scale>
        <a:sx n="33" d="100"/>
        <a:sy n="33" d="100"/>
      </p:scale>
      <p:origin x="0" y="-163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-6858"/>
    </p:cViewPr>
  </p:sorterViewPr>
  <p:notesViewPr>
    <p:cSldViewPr>
      <p:cViewPr varScale="1">
        <p:scale>
          <a:sx n="77" d="100"/>
          <a:sy n="77" d="100"/>
        </p:scale>
        <p:origin x="3144" y="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00adf69ac36a671f/Documentos/Mainz%20Physics%20Summer%20Program/Arduino%20Documents/EncoderErrorMotorStatsAttempt3%20(1)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 b="0"/>
            </a:pPr>
            <a:r>
              <a:rPr lang="de-DE"/>
              <a:t>Histogram Positions Minimum 1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6071806489863922E-2"/>
          <c:y val="0.14343857163930004"/>
          <c:w val="0.85431926140467696"/>
          <c:h val="0.701845150412405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4586"/>
            </a:solidFill>
            <a:ln>
              <a:noFill/>
            </a:ln>
          </c:spPr>
          <c:invertIfNegative val="0"/>
          <c:cat>
            <c:numRef>
              <c:f>'[EncoderErrorMotorStatsAttempt3 (1).ods]Tabelle1'!$M$2:$M$12</c:f>
              <c:numCache>
                <c:formatCode>General</c:formatCode>
                <c:ptCount val="11"/>
                <c:pt idx="0">
                  <c:v>730</c:v>
                </c:pt>
                <c:pt idx="1">
                  <c:v>731</c:v>
                </c:pt>
                <c:pt idx="2">
                  <c:v>732</c:v>
                </c:pt>
                <c:pt idx="3">
                  <c:v>733</c:v>
                </c:pt>
                <c:pt idx="4">
                  <c:v>734</c:v>
                </c:pt>
                <c:pt idx="5">
                  <c:v>735</c:v>
                </c:pt>
                <c:pt idx="6">
                  <c:v>736</c:v>
                </c:pt>
                <c:pt idx="7">
                  <c:v>737</c:v>
                </c:pt>
                <c:pt idx="8">
                  <c:v>738</c:v>
                </c:pt>
                <c:pt idx="9">
                  <c:v>739</c:v>
                </c:pt>
                <c:pt idx="10">
                  <c:v>740</c:v>
                </c:pt>
              </c:numCache>
            </c:numRef>
          </c:cat>
          <c:val>
            <c:numRef>
              <c:f>'[EncoderErrorMotorStatsAttempt3 (1).ods]Tabelle1'!$N$2:$N$12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2</c:v>
                </c:pt>
                <c:pt idx="5">
                  <c:v>16</c:v>
                </c:pt>
                <c:pt idx="6">
                  <c:v>21</c:v>
                </c:pt>
                <c:pt idx="7">
                  <c:v>6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25-4FCB-8AD1-30F26CDE2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4766304"/>
        <c:axId val="2114768800"/>
      </c:barChart>
      <c:valAx>
        <c:axId val="2114768800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de-DE"/>
                  <a:t>Times reached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2114766304"/>
        <c:crossesAt val="0"/>
        <c:crossBetween val="between"/>
      </c:valAx>
      <c:catAx>
        <c:axId val="2114766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 b="0"/>
                </a:pPr>
                <a:r>
                  <a:rPr lang="de-DE"/>
                  <a:t>Position in Encoder Units (1 unit = 5 micrometers)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2114768800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D008-2564-4D4C-86C6-9240A182A988}" type="datetimeFigureOut">
              <a:rPr lang="en-US" smtClean="0"/>
              <a:pPr/>
              <a:t>10/10/2022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B881-6CB5-4B13-8343-64CE102BBD2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1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4:35:27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4389 24575,'0'-42'0,"-1"-3"0,2-1 0,2 1 0,11-59 0,-6 54 0,-2-1 0,-2 0 0,-4-74 0,-1 62 0,10-97 0,12-44 0,-16 135 0,-5-108 0,-2 72 0,4 66 0,14-74 0,-10 75 0,-1 1 0,1-47 0,13-438 0,-4 390 0,18-288 0,-18 57 0,-16 207 0,2-126 0,2 258 0,0 0 0,9-30 0,-7 32 0,-1-1 0,3-40 0,-6-292 0,-3 156 0,2 194 0,0 0 0,0 1 0,0-1 0,-1 1 0,0-1 0,-2-7 0,3 12 0,0 0 0,0 0 0,-1 0 0,1-1 0,0 1 0,0 0 0,0-1 0,0 1 0,0-1 0,0 1 0,-1 0 0,1 0 0,0 0 0,-1 0 0,1 0 0,0-1 0,-1 1 0,1 0 0,0 0 0,0 0 0,0-1 0,-1 1 0,1 0 0,-1 0 0,1 0 0,-1 0 0,1 0 0,0 0 0,0 0 0,0 0 0,-1 0 0,0 0 0,0 1 0,-1 0 0,1-1 0,0 1 0,-1 1 0,1-2 0,0 1 0,0 1 0,0-2 0,0 2 0,0-1 0,0 0 0,-1 2 0,-49 76 0,-69 145 0,110-199 0,9-18 0,10-16 0,20-33 0,-3-1 0,23-53 0,-28 55 0,0 0 0,3 1 0,30-38 0,-54 76 0,2 1 0,-1 0 0,0-1 0,0 2 0,0-2 0,0 1 0,1 1 0,-1-2 0,0 1 0,0 1 0,1-1 0,-1 0 0,1 0 0,-1 1 0,1 0 0,-1 0 0,1-1 0,-1 1 0,1-1 0,-1 1 0,5 0 0,-4 1 0,0 0 0,1-1 0,-1 1 0,1 0 0,-1 0 0,0 0 0,0 1 0,1-1 0,-1 1 0,0-1 0,0 1 0,2 1 0,5 7 0,-1 0 0,1 0 0,-3 0 0,10 15 0,-7-7-25,-1 0 0,-1 0-1,0 1 1,4 23 0,-2-7-1214,-1-13-5587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4:35:3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24575,'47'0'0,"393"4"0,-3 25 0,-158-11 0,-187-16 0,170 27 0,-68-2 0,368-2 0,565-26 0,-1084 4 0,1 1 0,53 13 0,13 0 0,184 26 0,326 25 0,269-67 0,-420-3 0,-443 3 0,-1 2 0,50 10 0,-9 0 0,-19-8 0,-1-3 0,58-4 0,-25 1 0,1029 0 0,-906 15 0,-92-4 0,65 4 0,583 31 0,206-42 0,-505-5 0,-20-15 0,-77 1 0,360 14 0,-383 3 0,55 26 0,-52-1 0,29-26 0,-153-2 0,2047 2 0,-1714-34 0,-377 18 0,-132 10 0,66-16 0,-14 1 0,-64 18 0,-1 0 0,1 3 0,33 2 0,3 0 0,1008-2 0,-1072 1 0,1-1 0,-1 0 0,0 0 0,1-1 0,0 1 0,-1-1 0,1 1 0,-1-1 0,0 0 0,1 0 0,-1 1 0,0-1 0,0-1 0,1 1 0,-1-1 0,0 1 0,3-3 0,-5 3 0,1-1 0,0 1 0,0-1 0,-1 1 0,1-1 0,-1 0 0,1 0 0,-1 1 0,1-1 0,-1 0 0,0 1 0,0-1 0,0 1 0,0-2 0,0 2 0,-1-1 0,1 1 0,-1-1 0,1 0 0,-1 1 0,1-1 0,-1 1 0,0-1 0,0 1 0,1-1 0,-3-2 0,-3-5 0,0 1 0,0 1 0,0-2 0,-1 2 0,0 0 0,0 0 0,-2 1 0,-8-7 0,-13-6 0,-33-15 0,-16-11 0,30 17 0,45 25 0,15 4 0,18 5 0,20 7 0,0 3 0,-1 1 0,-1 3 0,88 50 0,-132-68 0,6 4 0,0 0 0,0 1 0,0 0 0,9 10 0,-17-16 0,0 0 0,0 0 0,0 0 0,0 0 0,0 0 0,-1 1 0,2-2 0,-1 2 0,-1-1 0,0 1 0,1-1 0,0 0 0,-1 1 0,1-1 0,-1 1 0,0-1 0,0 1 0,0-1 0,0 1 0,1-2 0,-2 2 0,1-1 0,0 1 0,0-1 0,0 1 0,0-1 0,-1 1 0,1-1 0,-1 1 0,0-1 0,1 0 0,0 1 0,-1-2 0,-1 2 0,2-1 0,-1 0 0,0 1 0,0-2 0,0 1 0,0 1 0,0-2 0,-3 3 0,-15 8 0,-1-1 0,0-1 0,-1-1 0,0-1 0,-29 6 0,38-9 0,-35 8-1365,6-4-5461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19T14:36:37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24575,'118'0'0,"548"20"0,-292 24 0,87 7 0,-217-48 0,-129-4 0,-7 2 0,118-3 0,-157-5 0,66-3 0,583 10 0,-343 1 0,-359-1 0,0 2 0,-1 0 0,1 1 0,0 0 0,18 8 0,76 33 0,-97-38 0,7 3 0,-1 1 0,31 20 0,-43-25 0,0 0 0,1 1 0,-2 0 0,0 1 0,0 0 0,0-1 0,0 1 0,-1 1 0,5 9 0,-1 0 0,0 1 0,0 0 0,-3 1 0,1 0 0,-1-1 0,-1 2 0,-2-1 0,5 40 0,-9-40 0,1 1 0,1-1 0,1 1 0,0-1 0,2 0 0,1 0 0,10 31 0,-9-33 0,-2 0 0,1-1 0,-2 2 0,-1 0 0,0-1 0,-1 0 0,-1 1 0,-3 26 0,2-11 0,3 36 0,0-54 0,2 2 0,-1-1 0,13 29 0,-11-32 0,0 1 0,-1-1 0,-1 1 0,0-1 0,3 27 0,-4-13 0,1 0 0,1 0 0,15 47 0,1 5 0,-15-61 0,0-1 0,10 23 0,-7-24 0,-2 1 0,6 24 0,-9-29 0,0-1 0,1 1 0,1-1 0,7 13 0,-6-13 0,-1 1 0,0-1 0,6 23 0,10 37 0,-13-50 0,-2 0 0,6 31 0,-5-14 0,3 0 0,1-1 0,22 49 0,-17-45 0,-2 1 0,13 53 0,-4-12 0,-14-57 0,7 42 0,-7-24 0,15 42 0,-21-78 0,60 151 0,-35-87 0,-17-49 0,9 34 0,8 16 0,-20-53 0,0 0 0,7 31 0,-7-17 0,3 0 0,0-1 0,3 0 0,0 0 0,38 60 0,-40-71 0,-1 1 0,-1 1 0,-1 0 0,9 39 0,-10-34 0,0-2 0,2 1 0,15 30 0,47 81 0,-65-126 0,1 0 0,0 0 0,1-1 0,1-1 0,-1 0 0,2 1 0,0-2 0,0 0 0,1-1 0,0 0 0,1-1 0,0 0 0,0-1 0,0 0 0,1-1 0,25 7 0,4 1 0,-32-9 0,1-1 0,0 0 0,19 2 0,-20-4 0,1 1 0,-1 1 0,-1-1 0,1 1 0,-1 1 0,15 8 0,-15-8 0,0 1 0,0-1 0,1-1 0,0 0 0,-1 0 0,20 3 0,14-5 0,-1-2 0,1-2 0,55-8 0,-36 2 0,-45 5 0,0 0 0,0-2 0,0 0 0,-1-1 0,0-1 0,22-12 0,13-5 0,-37 18 0,0-1 0,-1 0 0,1-1 0,-2 0 0,1-1 0,-1-1 0,-1-1 0,1 1 0,-2-1 0,0-1 0,0 0 0,-1-1 0,15-25 0,6-22 0,-19 35 0,22-35 0,84-146 0,-107 188 0,16-39 0,-16 32 0,26-42 0,-19 38 0,-3 0 0,23-58 0,7-14 0,-38 85 0,0-2 0,-1 1 0,6-27 0,-7 26 0,0-1 0,1 1 0,8-17 0,3-1 0,-3 0 0,-1-1 0,-1 0 0,-3-1 0,-1 0 0,5-60 0,-10 82 0,0 1 0,0 0 0,12-28 0,6-24 0,-15 42 0,14-37 0,-11 40 0,-2-1 0,5-25 0,23-121 0,-20 104 0,-9 43 0,15-37 0,4-12 0,16-62 0,-16 28 0,-18 76 0,-1 0 0,-1 0 0,1-50 0,-2 20 0,1-22 0,-3 42 0,11-68 0,13-2 0,14-84 0,-34 161 0,0 0 0,3 0 0,22-56 0,52-85 0,-76 163 0,1 0 0,-1 1 0,1 0 0,1 0 0,0 0 0,17-12 0,17-18 0,-16 12 0,1 0 0,52-36 0,-72 58 0,-1 1 0,1 1 0,0 0 0,0 0 0,0 0 0,0 1 0,9-2 0,61-4 0,-64 7 0,-1 1 0,1 0 0,-1 2 0,1-1 0,-1 2 0,1 0 0,-1 0 0,-1 1 0,1 1 0,0 0 0,-1 1 0,0 0 0,0 1 0,18 13 0,95 70 0,-114-82 0,1 0 0,-2 1 0,1 0 0,-2 0 0,1 2 0,-1-1 0,11 17 0,-14-18 0,-1 0 0,-1 0 0,1-1 0,-1 2 0,-1-1 0,0 0 0,0 0 0,-1 1 0,0 0 0,0 0 0,-1 11 0,7 108 0,-1 9 0,-5-109 0,5 37 0,1 23 0,1-25 0,-1-1 0,-7-37 0,2 1 0,0-1 0,10 37 0,-4-33 0,-4-15 0,0 1 0,-1 0 0,-1 0 0,2 23 0,-2 3 0,18 82 0,-13-86 0,-1-1 0,3 73 0,-9-98 0,1 0 0,-1 0 0,2 0 0,0 0 0,0-1 0,10 21 0,-6-15 0,-1-1 0,4 22 0,15 141 0,-2-7 0,11 2 0,-14-36 0,-18-122 0,2 1 0,0-2 0,10 25 0,-8-24 0,-1 0 0,0-1 0,3 27 0,29 171 0,-29-175 0,-2-1 0,-4-22 0,1 0 0,1 0 0,1 0 0,10 27 0,42 91 0,-38-80 0,-14-38 0,0 1 0,10 19 0,-5-14 0,7 11 0,0-1 0,32 44 0,-8-17 0,-31-42 0,0-1 0,1 0 0,1-1 0,0 0 0,1-2 0,16 15 0,94 63 0,-58-45 0,46 36 0,-94-69 0,0-1 0,1-1 0,0 0 0,1-1 0,-1-1 0,34 10 0,-8-3 0,49 13 0,-56-18 0,70 15 0,-32-7 0,-54-13 0,0-1 0,28 12 0,-26-5 0,1 0 0,-2 2 0,32 23 0,-53-36 0,0 1 0,0-1 0,0 1 0,0 0 0,-1-1 0,2 0 0,-1 1 0,-1-1 0,2 1 0,-1-1 0,-1 1 0,2-1 0,-1 0 0,0 0 0,0 0 0,0 0 0,2 0 0,-3 0 0,1 0 0,0-1 0,-1 1 0,1 0 0,-1-1 0,0 1 0,1-1 0,0 1 0,-1 0 0,1 0 0,-1-1 0,0 1 0,0-1 0,0 1 0,1-1 0,-1 1 0,1 0 0,-1-1 0,0 0 0,0 1 0,1-1 0,-1 1 0,0-1 0,0 0 0,0 0 0,0-1 0,0 1 0,0-1 0,0 1 0,0-1 0,0 1 0,0-1 0,-1 1 0,1-1 0,-1 1 0,0-1 0,1 1 0,0 0 0,-1-1 0,0 1 0,0-1 0,1 2 0,-2-2 0,1 1 0,1 0 0,-2 0 0,1 0 0,0 0 0,-2-1 0,1 1 0,-1-1 0,1 2 0,-1-1 0,1-1 0,0 2 0,-1 0 0,0-1 0,0 0 0,1 1 0,-1 0 0,1 0 0,-1 0 0,1 0 0,-1 1 0,-4 0 0,5 2 0,10 0 0,10 1 0,8-2 0,0 0 0,37-4 0,-53 2 0,1-2 0,-2 0 0,1 0 0,0-1 0,0 0 0,-1 0 0,0-1 0,0-1 0,12-6 0,-6 2 0,0 1 0,1 0 0,19-6 0,-20 9 0,0-1 0,0-1 0,0 0 0,15-11 0,-24 12 0,2 0 0,-1-1 0,-1 0 0,0 0 0,0 0 0,0-1 0,5-10 0,28-63 0,-26 52 0,57-98 0,13 13 0,-18 30 0,-46 57 0,-15 23 0,0 0 0,0 0 0,-1-1 0,0 1 0,0-1 0,0 1 0,-1-2 0,0 1 0,0 0 0,0 0 0,-1-1 0,1 1 0,-1 0 0,1-6 0,0-34 0,3 2 0,1 0 0,3 0 0,0 0 0,3 1 0,3 1 0,19-44 0,38-49 0,-41 82 0,-11-1 0,-6 14 0,-5 18 0,-2 0 0,-1-1 0,-1 0 0,5-43 0,-6 46 0,0 0 0,2 1 0,12-29 0,0-1 0,30-108 0,-32 119 0,2-5 0,63-228 0,4-95 0,-84 362 0,5-25 0,7-41 0,4-48 0,-1 33 0,-1 10 0,-10 47 0,2 0 0,1 0 0,0 0 0,2 2 0,20-40 0,3-10 0,-21 47 0,20-38 0,17-12 0,3 3 0,90-101 0,-115 145 0,-10 10 0,1 1 0,1 1 0,0-1 0,2 3 0,0 0 0,24-15 0,-9 12 0,-15 6 0,1 2 0,0 2 0,0-1 0,47-12 0,-18 13 0,0 1 0,60-1 0,103 8 0,-56 1 0,-125-2 0,57-11 0,-59 8 0,65-4 0,700 33 0,-601-13 0,62-10 0,18 1 0,-233 4 0,62 14 0,-66-10 0,75 7 0,-91-15 0,0 1 0,-1 1 0,0 1 0,0 0 0,26 11 0,-3-2 0,-1-1 0,71 10 0,90-3 0,494-10 0,-405-12 0,158-6 0,-7-39 0,-379 37 0,0 2 0,108 1 0,-150 8 0,-1 1 0,-1 1 0,27 6 0,-39-6 0,-2 1 0,1 0 0,1 0 0,-2 0 0,1 2 0,-1-1 0,0 0 0,0 1 0,0 1 0,-1-1 0,8 8 0,0 2 0,-1-1 0,-1 2 0,0-1 0,-1 1 0,-1 1 0,-1 0 0,14 32 0,-14-25 0,-3-9 0,0 0 0,-2 1 0,6 25 0,-7-25-1365,1-2-5461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398-80AC-4C0C-ABE1-837C171C2C7B}" type="datetimeFigureOut">
              <a:rPr lang="de-DE"/>
              <a:pPr>
                <a:defRPr/>
              </a:pPr>
              <a:t>10.10.2022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63A8E4-52C3-45B9-9F21-20EDE9A9C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02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30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staged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 err="1"/>
              <a:t>Movable</a:t>
            </a:r>
            <a:r>
              <a:rPr lang="de-DE" dirty="0"/>
              <a:t> and </a:t>
            </a:r>
            <a:r>
              <a:rPr lang="de-DE" dirty="0" err="1"/>
              <a:t>exchangable</a:t>
            </a:r>
            <a:r>
              <a:rPr lang="de-DE" dirty="0"/>
              <a:t> </a:t>
            </a:r>
            <a:r>
              <a:rPr lang="de-DE" dirty="0" err="1"/>
              <a:t>primary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  <a:p>
            <a:r>
              <a:rPr lang="de-DE" dirty="0" err="1"/>
              <a:t>Secondary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differ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  <a:p>
            <a:r>
              <a:rPr lang="de-DE" dirty="0"/>
              <a:t>Embedded </a:t>
            </a:r>
            <a:r>
              <a:rPr lang="de-DE" dirty="0" err="1"/>
              <a:t>or</a:t>
            </a:r>
            <a:r>
              <a:rPr lang="de-DE" dirty="0"/>
              <a:t> outside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beam </a:t>
            </a:r>
            <a:r>
              <a:rPr lang="de-DE" dirty="0" err="1"/>
              <a:t>pipe</a:t>
            </a:r>
            <a:endParaRPr lang="de-DE" dirty="0"/>
          </a:p>
          <a:p>
            <a:r>
              <a:rPr lang="de-DE" dirty="0"/>
              <a:t>Ti </a:t>
            </a:r>
            <a:r>
              <a:rPr lang="de-DE" dirty="0" err="1"/>
              <a:t>foil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hyperatom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  <a:p>
            <a:endParaRPr lang="de-DE" dirty="0"/>
          </a:p>
          <a:p>
            <a:r>
              <a:rPr lang="de-DE" dirty="0"/>
              <a:t>Right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hyperatom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37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114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62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-1"/>
            <a:ext cx="9141982" cy="6856487"/>
          </a:xfrm>
          <a:prstGeom prst="rect">
            <a:avLst/>
          </a:prstGeom>
          <a:effectLst>
            <a:innerShdw blurRad="1270000" dist="2540000" dir="16200000">
              <a:prstClr val="black">
                <a:alpha val="20000"/>
              </a:prstClr>
            </a:innerShdw>
          </a:effec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343781"/>
            <a:ext cx="9143989" cy="5140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"/>
            <a:ext cx="9144000" cy="1263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675" y="2057400"/>
            <a:ext cx="7772400" cy="691726"/>
          </a:xfrm>
        </p:spPr>
        <p:txBody>
          <a:bodyPr/>
          <a:lstStyle>
            <a:lvl1pPr>
              <a:defRPr>
                <a:latin typeface="Arial 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5" y="2750657"/>
            <a:ext cx="6400800" cy="9831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 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52" y="222731"/>
            <a:ext cx="1507115" cy="59080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3984239"/>
            <a:ext cx="6400800" cy="609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 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The </a:t>
            </a:r>
            <a:r>
              <a:rPr lang="de-DE" dirty="0" err="1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5" y="5334000"/>
            <a:ext cx="5572125" cy="533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 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/>
              <a:t>Venue</a:t>
            </a:r>
            <a:r>
              <a:rPr lang="de-DE" dirty="0"/>
              <a:t>, Date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5" y="4800600"/>
            <a:ext cx="5572125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 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The </a:t>
            </a:r>
            <a:r>
              <a:rPr lang="de-DE" dirty="0" err="1"/>
              <a:t>Affiliations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89B61F-339F-1147-AA99-6F07FDEF5CEB}" type="datetime1">
              <a:rPr lang="de-DE" smtClean="0"/>
              <a:t>10.10.2022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AF3B3B-3AFF-402F-9FF9-457A752FB042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353E0-8CF8-A642-8A54-9C0C617DC5E8}" type="datetime1">
              <a:rPr lang="de-DE" smtClean="0"/>
              <a:pPr>
                <a:defRPr/>
              </a:pPr>
              <a:t>10.10.2022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0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2910DF-96FC-2447-A336-C74654F0D2DD}" type="datetime1">
              <a:rPr lang="de-DE" smtClean="0"/>
              <a:t>10.10.2022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1E79EA-4045-40FC-97BF-B5137CC489D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F1C401-4815-C64E-BD88-88943FA9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F98DEDC-9AF6-EB41-A12C-1E39CA12D3E2}"/>
              </a:ext>
            </a:extLst>
          </p:cNvPr>
          <p:cNvSpPr txBox="1"/>
          <p:nvPr userDrawn="1"/>
        </p:nvSpPr>
        <p:spPr>
          <a:xfrm>
            <a:off x="6803429" y="6392361"/>
            <a:ext cx="1729011" cy="276999"/>
          </a:xfrm>
          <a:prstGeom prst="rect">
            <a:avLst/>
          </a:prstGeom>
          <a:solidFill>
            <a:srgbClr val="005AA0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chemeClr val="bg1"/>
                </a:solidFill>
              </a:rPr>
              <a:t>www.hi-mainz.de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7848B53-44A9-B447-8ABC-3C7637775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589240"/>
            <a:ext cx="1207638" cy="70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9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38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EB5B31F3-FE6A-3A41-9429-3CCB58F37D00}"/>
              </a:ext>
            </a:extLst>
          </p:cNvPr>
          <p:cNvSpPr/>
          <p:nvPr userDrawn="1"/>
        </p:nvSpPr>
        <p:spPr bwMode="auto">
          <a:xfrm>
            <a:off x="323528" y="6641885"/>
            <a:ext cx="1872208" cy="171491"/>
          </a:xfrm>
          <a:prstGeom prst="rect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207293"/>
            <a:ext cx="8229600" cy="4525963"/>
          </a:xfrm>
        </p:spPr>
        <p:txBody>
          <a:bodyPr/>
          <a:lstStyle>
            <a:lvl1pPr>
              <a:defRPr sz="2400">
                <a:latin typeface="Arial "/>
                <a:cs typeface="Arial" panose="020B0604020202020204" pitchFamily="34" charset="0"/>
              </a:defRPr>
            </a:lvl1pPr>
            <a:lvl2pPr>
              <a:defRPr sz="2400">
                <a:latin typeface="Arial "/>
                <a:cs typeface="Arial" panose="020B0604020202020204" pitchFamily="34" charset="0"/>
              </a:defRPr>
            </a:lvl2pPr>
            <a:lvl3pPr>
              <a:defRPr>
                <a:latin typeface="Arial "/>
                <a:cs typeface="Arial" panose="020B0604020202020204" pitchFamily="34" charset="0"/>
              </a:defRPr>
            </a:lvl3pPr>
            <a:lvl4pPr>
              <a:defRPr>
                <a:latin typeface="Arial "/>
                <a:cs typeface="Arial" panose="020B0604020202020204" pitchFamily="34" charset="0"/>
              </a:defRPr>
            </a:lvl4pPr>
            <a:lvl5pPr>
              <a:defRPr>
                <a:latin typeface="Arial 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E3AC3B2-E878-B542-8069-2381278E0F4D}"/>
              </a:ext>
            </a:extLst>
          </p:cNvPr>
          <p:cNvSpPr/>
          <p:nvPr userDrawn="1"/>
        </p:nvSpPr>
        <p:spPr bwMode="auto">
          <a:xfrm>
            <a:off x="7668344" y="5733256"/>
            <a:ext cx="1475656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4412BC-71E5-2A4D-87AF-E6C20BB98565}"/>
              </a:ext>
            </a:extLst>
          </p:cNvPr>
          <p:cNvSpPr/>
          <p:nvPr userDrawn="1"/>
        </p:nvSpPr>
        <p:spPr bwMode="auto">
          <a:xfrm>
            <a:off x="6962875" y="6390959"/>
            <a:ext cx="1443297" cy="278401"/>
          </a:xfrm>
          <a:prstGeom prst="rect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Datumsplatzhalter 18">
            <a:extLst>
              <a:ext uri="{FF2B5EF4-FFF2-40B4-BE49-F238E27FC236}">
                <a16:creationId xmlns:a16="http://schemas.microsoft.com/office/drawing/2014/main" id="{464E0FC7-A8D5-474C-A8B8-E79029CE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6" y="6569075"/>
            <a:ext cx="2438000" cy="365125"/>
          </a:xfrm>
        </p:spPr>
        <p:txBody>
          <a:bodyPr/>
          <a:lstStyle>
            <a:lvl1pPr>
              <a:defRPr>
                <a:latin typeface="Arial 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ECC0D95-2CB7-408B-85A9-AF3167A830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6310800"/>
            <a:ext cx="2267744" cy="611470"/>
          </a:xfrm>
          <a:prstGeom prst="rect">
            <a:avLst/>
          </a:prstGeom>
        </p:spPr>
      </p:pic>
      <p:sp>
        <p:nvSpPr>
          <p:cNvPr id="10" name="Textfeld 16">
            <a:extLst>
              <a:ext uri="{FF2B5EF4-FFF2-40B4-BE49-F238E27FC236}">
                <a16:creationId xmlns:a16="http://schemas.microsoft.com/office/drawing/2014/main" id="{0062D5D1-26E1-4043-8392-EB42BDB696F9}"/>
              </a:ext>
            </a:extLst>
          </p:cNvPr>
          <p:cNvSpPr txBox="1"/>
          <p:nvPr userDrawn="1"/>
        </p:nvSpPr>
        <p:spPr>
          <a:xfrm>
            <a:off x="446400" y="6598800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r>
              <a:rPr lang="de-DE" sz="1000" dirty="0" err="1">
                <a:solidFill>
                  <a:schemeClr val="bg1"/>
                </a:solidFill>
              </a:rPr>
              <a:t>www.hi-mainz.de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320D2-9873-314F-BAC7-03A44239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4099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bschnittsüberschriftH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EB5B31F3-FE6A-3A41-9429-3CCB58F37D00}"/>
              </a:ext>
            </a:extLst>
          </p:cNvPr>
          <p:cNvSpPr/>
          <p:nvPr userDrawn="1"/>
        </p:nvSpPr>
        <p:spPr bwMode="auto">
          <a:xfrm>
            <a:off x="323528" y="6641885"/>
            <a:ext cx="1872208" cy="171491"/>
          </a:xfrm>
          <a:prstGeom prst="rect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2852936"/>
            <a:ext cx="8229600" cy="1656184"/>
          </a:xfrm>
        </p:spPr>
        <p:txBody>
          <a:bodyPr/>
          <a:lstStyle>
            <a:lvl1pPr marL="0" indent="0" algn="ctr">
              <a:buNone/>
              <a:defRPr sz="4800">
                <a:latin typeface="Arial 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E3AC3B2-E878-B542-8069-2381278E0F4D}"/>
              </a:ext>
            </a:extLst>
          </p:cNvPr>
          <p:cNvSpPr/>
          <p:nvPr userDrawn="1"/>
        </p:nvSpPr>
        <p:spPr bwMode="auto">
          <a:xfrm>
            <a:off x="7668344" y="5733256"/>
            <a:ext cx="1475656" cy="576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4412BC-71E5-2A4D-87AF-E6C20BB98565}"/>
              </a:ext>
            </a:extLst>
          </p:cNvPr>
          <p:cNvSpPr/>
          <p:nvPr userDrawn="1"/>
        </p:nvSpPr>
        <p:spPr bwMode="auto">
          <a:xfrm>
            <a:off x="6962875" y="6390959"/>
            <a:ext cx="1443297" cy="278401"/>
          </a:xfrm>
          <a:prstGeom prst="rect">
            <a:avLst/>
          </a:prstGeom>
          <a:solidFill>
            <a:srgbClr val="005AA0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E3F6C8-7985-EE40-9185-43F503063D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309320"/>
            <a:ext cx="2267744" cy="61147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E99C594-2C62-0E49-A117-C4D3E1FA791B}"/>
              </a:ext>
            </a:extLst>
          </p:cNvPr>
          <p:cNvSpPr txBox="1"/>
          <p:nvPr userDrawn="1"/>
        </p:nvSpPr>
        <p:spPr>
          <a:xfrm>
            <a:off x="447675" y="6597352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chemeClr val="bg1"/>
                </a:solidFill>
              </a:rPr>
              <a:t>www.hi-mainz.de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Datumsplatzhalter 18">
            <a:extLst>
              <a:ext uri="{FF2B5EF4-FFF2-40B4-BE49-F238E27FC236}">
                <a16:creationId xmlns:a16="http://schemas.microsoft.com/office/drawing/2014/main" id="{6483AC32-BBEC-4351-B981-F958FF06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6" y="6569075"/>
            <a:ext cx="24380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6/17/2019		</a:t>
            </a:r>
            <a:fld id="{947CE8DB-30A8-46E6-AE7F-71597D01C4C0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3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 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6B0EBD-BE56-C349-84FF-DCBC1E342D6D}" type="datetime1">
              <a:rPr lang="de-DE" smtClean="0"/>
              <a:t>10.10.2022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225C22-F749-4C93-83CE-6B49F3053D7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3E3F4A6-5653-CB4F-9F21-87B9FCFA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FA9D5D-345C-584A-BB0C-17A7967AAB72}" type="datetime1">
              <a:rPr lang="de-DE" smtClean="0"/>
              <a:t>10.10.2022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5E417F-7992-4430-A2ED-756AE639DBE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7AA464-860D-274C-9447-806FD481CBD4}" type="datetime1">
              <a:rPr lang="de-DE" smtClean="0"/>
              <a:t>10.10.2022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81038D-8393-4323-ABC5-C59B03CA4B68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4055C19-7353-D047-85FF-EE1708ECC1FF}" type="datetime1">
              <a:rPr lang="de-DE" smtClean="0"/>
              <a:t>10.10.2022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6CB0C2-71E5-C146-9A08-A5DAC5A84DF6}" type="datetime1">
              <a:rPr lang="de-DE" smtClean="0"/>
              <a:t>10.10.2022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4C34A1-FDF9-4FB7-8D41-5E393648FE9C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3782"/>
            <a:ext cx="9144000" cy="5140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"/>
            <a:ext cx="9144001" cy="979714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47675" y="-1"/>
            <a:ext cx="82296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2152" y="65690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4A866112-B4F6-6D4A-90A1-A0BAF18B1F55}" type="datetime1">
              <a:rPr lang="de-DE" smtClean="0"/>
              <a:pPr>
                <a:defRPr/>
              </a:pPr>
              <a:t>10.10.2022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675" y="65690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3675" y="65690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85" y="5748831"/>
            <a:ext cx="1507115" cy="594781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6543674" y="6343880"/>
            <a:ext cx="213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www.hi-jena.de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5" r:id="rId3"/>
    <p:sldLayoutId id="2147483736" r:id="rId4"/>
    <p:sldLayoutId id="2147483725" r:id="rId5"/>
    <p:sldLayoutId id="2147483726" r:id="rId6"/>
    <p:sldLayoutId id="2147483727" r:id="rId7"/>
    <p:sldLayoutId id="2147483728" r:id="rId8"/>
    <p:sldLayoutId id="2147483730" r:id="rId9"/>
    <p:sldLayoutId id="2147483731" r:id="rId10"/>
    <p:sldLayoutId id="2147483733" r:id="rId11"/>
    <p:sldLayoutId id="2147483732" r:id="rId12"/>
    <p:sldLayoutId id="2147483734" r:id="rId13"/>
    <p:sldLayoutId id="2147483737" r:id="rId14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30.png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">
            <a:extLst>
              <a:ext uri="{FF2B5EF4-FFF2-40B4-BE49-F238E27FC236}">
                <a16:creationId xmlns:a16="http://schemas.microsoft.com/office/drawing/2014/main" id="{D1D08D59-286F-4F7B-8166-682ACD7969DB}"/>
              </a:ext>
            </a:extLst>
          </p:cNvPr>
          <p:cNvSpPr txBox="1">
            <a:spLocks/>
          </p:cNvSpPr>
          <p:nvPr/>
        </p:nvSpPr>
        <p:spPr bwMode="auto">
          <a:xfrm>
            <a:off x="447674" y="2862619"/>
            <a:ext cx="8372797" cy="71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4400" b="1" dirty="0">
                <a:latin typeface="Arial "/>
              </a:rPr>
              <a:t>P</a:t>
            </a:r>
            <a:r>
              <a:rPr lang="en-US" sz="4400" b="1" dirty="0" err="1">
                <a:latin typeface="Arial "/>
              </a:rPr>
              <a:t>rogress</a:t>
            </a:r>
            <a:r>
              <a:rPr lang="en-US" sz="4400" b="1" dirty="0">
                <a:latin typeface="Arial "/>
              </a:rPr>
              <a:t> of the </a:t>
            </a:r>
            <a:r>
              <a:rPr lang="en-US" sz="4400" b="1" dirty="0" err="1">
                <a:latin typeface="Arial "/>
              </a:rPr>
              <a:t>Hyperatom</a:t>
            </a:r>
            <a:r>
              <a:rPr lang="en-US" sz="4400" b="1" dirty="0">
                <a:latin typeface="Arial "/>
              </a:rPr>
              <a:t> setup</a:t>
            </a:r>
            <a:endParaRPr lang="de-DE" sz="4400" dirty="0">
              <a:latin typeface="Arial 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F3FDB5C-1455-434B-B1CC-FB69D57E8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84" y="3965054"/>
            <a:ext cx="8156773" cy="609600"/>
          </a:xfrm>
        </p:spPr>
        <p:txBody>
          <a:bodyPr/>
          <a:lstStyle/>
          <a:p>
            <a:r>
              <a:rPr lang="en-US" sz="2000" b="1" noProof="0" dirty="0">
                <a:latin typeface="Arial" panose="020B0604020202020204" pitchFamily="34" charset="0"/>
              </a:rPr>
              <a:t>Marcell</a:t>
            </a:r>
            <a:r>
              <a:rPr lang="en-US" sz="2000" b="1" noProof="0" dirty="0"/>
              <a:t> Steinen, </a:t>
            </a:r>
            <a:r>
              <a:rPr lang="en-US" sz="2000" noProof="0" dirty="0"/>
              <a:t>Patrick Achenbach, Michael </a:t>
            </a:r>
            <a:r>
              <a:rPr lang="en-US" sz="2000" noProof="0" dirty="0" err="1"/>
              <a:t>Bölting</a:t>
            </a:r>
            <a:r>
              <a:rPr lang="en-US" sz="2000" noProof="0" dirty="0"/>
              <a:t>,  Jürgen </a:t>
            </a:r>
            <a:r>
              <a:rPr lang="en-US" sz="2000" noProof="0" dirty="0" err="1"/>
              <a:t>Gerl</a:t>
            </a:r>
            <a:r>
              <a:rPr lang="en-US" sz="2000" noProof="0"/>
              <a:t>, Philipp </a:t>
            </a:r>
            <a:r>
              <a:rPr lang="en-US" sz="2000" noProof="0" dirty="0"/>
              <a:t>Hermann, Ivan </a:t>
            </a:r>
            <a:r>
              <a:rPr lang="en-US" sz="2000" noProof="0" dirty="0" err="1"/>
              <a:t>Kojouharov</a:t>
            </a:r>
            <a:r>
              <a:rPr lang="en-US" sz="2000" noProof="0" dirty="0"/>
              <a:t>, Josef Pochodzalla, Héctor </a:t>
            </a:r>
            <a:r>
              <a:rPr lang="en-US" sz="2000" noProof="0" dirty="0" err="1"/>
              <a:t>Sanchis</a:t>
            </a:r>
            <a:r>
              <a:rPr lang="en-US" sz="2000" noProof="0" dirty="0"/>
              <a:t> Perez, Falk Schupp</a:t>
            </a:r>
            <a:br>
              <a:rPr lang="en-US" sz="2200" b="1" noProof="0" dirty="0"/>
            </a:br>
            <a:endParaRPr lang="en-US" sz="2200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3F9FD6-415B-4045-B51F-1C438B1E64E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0832" y="354690"/>
            <a:ext cx="2508665" cy="4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5F57C2E-8C0A-4A0B-8283-BFAC4838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194225"/>
            <a:ext cx="2183512" cy="72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7">
            <a:extLst>
              <a:ext uri="{FF2B5EF4-FFF2-40B4-BE49-F238E27FC236}">
                <a16:creationId xmlns:a16="http://schemas.microsoft.com/office/drawing/2014/main" id="{3DE06F54-F9A0-4431-8A3C-FC45648F85ED}"/>
              </a:ext>
            </a:extLst>
          </p:cNvPr>
          <p:cNvSpPr txBox="1">
            <a:spLocks/>
          </p:cNvSpPr>
          <p:nvPr/>
        </p:nvSpPr>
        <p:spPr bwMode="auto">
          <a:xfrm>
            <a:off x="469711" y="4966692"/>
            <a:ext cx="5572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Arial "/>
                <a:ea typeface="Verdana" pitchFamily="34" charset="0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</a:rPr>
              <a:t>Helmholtz-</a:t>
            </a:r>
            <a:r>
              <a:rPr lang="en-US" dirty="0" err="1">
                <a:latin typeface="Arial" panose="020B0604020202020204" pitchFamily="34" charset="0"/>
              </a:rPr>
              <a:t>Institut</a:t>
            </a:r>
            <a:r>
              <a:rPr lang="en-US" dirty="0"/>
              <a:t> Mainz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FBCE474D-D308-4421-87CB-02A26FCC57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75" y="5334000"/>
            <a:ext cx="5572125" cy="533400"/>
          </a:xfrm>
        </p:spPr>
        <p:txBody>
          <a:bodyPr/>
          <a:lstStyle/>
          <a:p>
            <a:r>
              <a:rPr lang="en-US" noProof="0" dirty="0">
                <a:latin typeface="Arial" panose="020B0604020202020204" pitchFamily="34" charset="0"/>
              </a:rPr>
              <a:t>Panda Meeting 22-3</a:t>
            </a:r>
          </a:p>
        </p:txBody>
      </p:sp>
    </p:spTree>
    <p:extLst>
      <p:ext uri="{BB962C8B-B14F-4D97-AF65-F5344CB8AC3E}">
        <p14:creationId xmlns:p14="http://schemas.microsoft.com/office/powerpoint/2010/main" val="2972120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CD194-7E70-3A46-9BAC-954C526E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-1"/>
            <a:ext cx="8588821" cy="685801"/>
          </a:xfrm>
        </p:spPr>
        <p:txBody>
          <a:bodyPr/>
          <a:lstStyle/>
          <a:p>
            <a:r>
              <a:rPr lang="en-US" sz="4800" noProof="0" dirty="0"/>
              <a:t>Target system - simulations (2)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26A198-5712-53D0-DFD1-FB33DD1B4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>
              <a:latin typeface="Symbol" panose="05050102010706020507" pitchFamily="18" charset="2"/>
            </a:endParaRPr>
          </a:p>
          <a:p>
            <a:r>
              <a:rPr lang="en-US" dirty="0">
                <a:latin typeface="Symbol" panose="05050102010706020507" pitchFamily="18" charset="2"/>
              </a:rPr>
              <a:t>X</a:t>
            </a:r>
            <a:r>
              <a:rPr lang="en-US" baseline="30000" dirty="0"/>
              <a:t>-</a:t>
            </a:r>
            <a:r>
              <a:rPr lang="en-US" dirty="0"/>
              <a:t> stopping: </a:t>
            </a:r>
          </a:p>
          <a:p>
            <a:pPr lvl="1"/>
            <a:r>
              <a:rPr lang="en-US" dirty="0" err="1"/>
              <a:t>Sligthly</a:t>
            </a:r>
            <a:r>
              <a:rPr lang="en-US" dirty="0"/>
              <a:t> below previous designs (</a:t>
            </a:r>
            <a:r>
              <a:rPr lang="de-DE" dirty="0">
                <a:sym typeface="Wingdings" panose="05000000000000000000" pitchFamily="2" charset="2"/>
              </a:rPr>
              <a:t>0.49 % vs. 0.57)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Mainly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caused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slit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target</a:t>
            </a:r>
            <a:r>
              <a:rPr lang="de-DE" dirty="0">
                <a:sym typeface="Wingdings" panose="05000000000000000000" pitchFamily="2" charset="2"/>
              </a:rPr>
              <a:t> (</a:t>
            </a:r>
            <a:r>
              <a:rPr lang="de-DE" dirty="0" err="1">
                <a:sym typeface="Wingdings" panose="05000000000000000000" pitchFamily="2" charset="2"/>
              </a:rPr>
              <a:t>required</a:t>
            </a:r>
            <a:r>
              <a:rPr lang="de-DE" dirty="0">
                <a:sym typeface="Wingdings" panose="05000000000000000000" pitchFamily="2" charset="2"/>
              </a:rPr>
              <a:t>!!)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B778DD-06E4-8681-4A8A-E8174C00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481DAA-07F5-2984-E77A-8FBA6523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5" y="1521619"/>
            <a:ext cx="3816424" cy="23227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C295F60-BD7B-32F6-8F51-AE22C3CDF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388" y="1659280"/>
            <a:ext cx="3716702" cy="2185055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2022F26-E11E-4E5F-54D7-C2F1B9F02D51}"/>
              </a:ext>
            </a:extLst>
          </p:cNvPr>
          <p:cNvGrpSpPr/>
          <p:nvPr/>
        </p:nvGrpSpPr>
        <p:grpSpPr>
          <a:xfrm>
            <a:off x="7164288" y="4446954"/>
            <a:ext cx="2167736" cy="2126089"/>
            <a:chOff x="477414" y="4542288"/>
            <a:chExt cx="1913663" cy="187689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20AFC65-7AB9-FDE3-A51C-3392BB537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BCBCBC"/>
                </a:clrFrom>
                <a:clrTo>
                  <a:srgbClr val="BCBCB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3087" r="20714" b="28525"/>
            <a:stretch/>
          </p:blipFill>
          <p:spPr>
            <a:xfrm>
              <a:off x="477414" y="4542288"/>
              <a:ext cx="1913663" cy="1876897"/>
            </a:xfrm>
            <a:prstGeom prst="rect">
              <a:avLst/>
            </a:prstGeom>
          </p:spPr>
        </p:pic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B074D4A6-A620-8836-870E-1E4B15023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992" y="5157247"/>
              <a:ext cx="27256" cy="484757"/>
            </a:xfrm>
            <a:prstGeom prst="straightConnector1">
              <a:avLst/>
            </a:prstGeom>
            <a:ln w="19050">
              <a:solidFill>
                <a:schemeClr val="accent4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2050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CD194-7E70-3A46-9BAC-954C526E7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-1"/>
            <a:ext cx="8588821" cy="685801"/>
          </a:xfrm>
        </p:spPr>
        <p:txBody>
          <a:bodyPr/>
          <a:lstStyle/>
          <a:p>
            <a:r>
              <a:rPr lang="en-US" sz="4800" noProof="0" dirty="0"/>
              <a:t>Target system - simulations (2)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26A198-5712-53D0-DFD1-FB33DD1B4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efficiency: </a:t>
            </a:r>
          </a:p>
          <a:p>
            <a:pPr lvl="1"/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variations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B778DD-06E4-8681-4A8A-E8174C00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4C29BF3B-369F-A0EF-5A31-582947B8D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1474"/>
              </p:ext>
            </p:extLst>
          </p:nvPr>
        </p:nvGraphicFramePr>
        <p:xfrm>
          <a:off x="3851920" y="3284984"/>
          <a:ext cx="4104456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1006428558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857595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eff</a:t>
                      </a:r>
                      <a:r>
                        <a:rPr lang="de-DE" dirty="0"/>
                        <a:t> @ 559 keV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75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No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chamber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773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 mm, </a:t>
                      </a:r>
                      <a:r>
                        <a:rPr lang="de-DE" dirty="0" err="1"/>
                        <a:t>no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honeycomb</a:t>
                      </a:r>
                      <a:r>
                        <a:rPr lang="de-DE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4.84 %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535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4.76 %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53945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CD372E3-AE10-2C52-10D7-8D4A5BF5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96552" y="2123722"/>
            <a:ext cx="4108256" cy="38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8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7F86F-ACE4-40D6-AFBB-A6066B85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-1"/>
            <a:ext cx="8696325" cy="685801"/>
          </a:xfrm>
        </p:spPr>
        <p:txBody>
          <a:bodyPr/>
          <a:lstStyle/>
          <a:p>
            <a:r>
              <a:rPr lang="en-US" sz="4400" noProof="0" dirty="0"/>
              <a:t>Target system – position system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B3161B-F8FC-4032-855E-5F80AD6F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300DC38-E4E3-2D60-6390-4B83D0D43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07293"/>
            <a:ext cx="8588821" cy="4525963"/>
          </a:xfrm>
        </p:spPr>
        <p:txBody>
          <a:bodyPr/>
          <a:lstStyle/>
          <a:p>
            <a:r>
              <a:rPr lang="de-DE" dirty="0" err="1"/>
              <a:t>Crucial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slit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absorber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target</a:t>
            </a:r>
            <a:endParaRPr lang="de-DE" dirty="0"/>
          </a:p>
          <a:p>
            <a:pPr lvl="1"/>
            <a:r>
              <a:rPr lang="de-DE" dirty="0"/>
              <a:t>Z </a:t>
            </a:r>
            <a:r>
              <a:rPr lang="de-DE" dirty="0" err="1"/>
              <a:t>positioning</a:t>
            </a:r>
            <a:r>
              <a:rPr lang="de-DE" dirty="0"/>
              <a:t> (beam </a:t>
            </a:r>
            <a:r>
              <a:rPr lang="de-DE" dirty="0" err="1"/>
              <a:t>axis</a:t>
            </a:r>
            <a:r>
              <a:rPr lang="de-DE" dirty="0"/>
              <a:t>):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100 µm</a:t>
            </a:r>
          </a:p>
          <a:p>
            <a:r>
              <a:rPr lang="de-DE" dirty="0"/>
              <a:t>Radiation 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on IR </a:t>
            </a:r>
            <a:r>
              <a:rPr lang="de-DE" dirty="0" err="1"/>
              <a:t>reflection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E225AA-E122-8F1A-042B-E1C2D13CA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64" y="2697938"/>
            <a:ext cx="4239656" cy="141743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0C9C02-E13A-BEB0-81E8-F8AB59498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852936"/>
            <a:ext cx="2253768" cy="1701484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F4931B6-F223-7D8A-870B-835C754888A6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2640262" y="3553236"/>
            <a:ext cx="3299890" cy="15044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headEnd type="oval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A8249CA9-BE86-4FC6-15F4-22E1C7B07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341" y="4219182"/>
            <a:ext cx="2446785" cy="21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2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7F86F-ACE4-40D6-AFBB-A6066B85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1"/>
            <a:ext cx="9036495" cy="685801"/>
          </a:xfrm>
        </p:spPr>
        <p:txBody>
          <a:bodyPr/>
          <a:lstStyle/>
          <a:p>
            <a:r>
              <a:rPr lang="en-US" sz="4400" noProof="0" dirty="0"/>
              <a:t>Target system – position system (2)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B3161B-F8FC-4032-855E-5F80AD6F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300DC38-E4E3-2D60-6390-4B83D0D43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07293"/>
            <a:ext cx="8588821" cy="4525963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endParaRPr lang="de-DE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FWHM: </a:t>
            </a:r>
            <a:r>
              <a:rPr lang="el-GR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(18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de-DE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+-</a:t>
            </a:r>
            <a:r>
              <a:rPr lang="el-GR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de-DE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38) μ</a:t>
            </a:r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dirty="0"/>
              <a:t>Max </a:t>
            </a:r>
            <a:r>
              <a:rPr lang="de-DE" dirty="0" err="1"/>
              <a:t>deviation</a:t>
            </a:r>
            <a:r>
              <a:rPr lang="de-DE" dirty="0"/>
              <a:t>: 30µm</a:t>
            </a:r>
          </a:p>
          <a:p>
            <a:r>
              <a:rPr lang="de-DE" dirty="0"/>
              <a:t>Paper in </a:t>
            </a:r>
            <a:r>
              <a:rPr lang="de-DE" dirty="0" err="1"/>
              <a:t>preparation</a:t>
            </a:r>
            <a:r>
              <a:rPr lang="de-DE" dirty="0"/>
              <a:t> (Falk)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E0391C-8372-1C4A-1F7D-CCAA8754C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25" y="1196752"/>
            <a:ext cx="441582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1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D6420-4BA9-2A9F-12C2-82E686D9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1"/>
            <a:ext cx="9036496" cy="685801"/>
          </a:xfrm>
        </p:spPr>
        <p:txBody>
          <a:bodyPr/>
          <a:lstStyle/>
          <a:p>
            <a:r>
              <a:rPr lang="en-US" sz="4400" noProof="0" dirty="0"/>
              <a:t>Target system – position system (3)</a:t>
            </a:r>
            <a:endParaRPr lang="de-DE" sz="44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6439923-9565-E782-8838-2DBAB32793D1}"/>
              </a:ext>
            </a:extLst>
          </p:cNvPr>
          <p:cNvSpPr/>
          <p:nvPr/>
        </p:nvSpPr>
        <p:spPr>
          <a:xfrm>
            <a:off x="899592" y="2204864"/>
            <a:ext cx="6966284" cy="3028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DE5D8389-7142-D5A5-1A8C-133A886FA2BE}"/>
                  </a:ext>
                </a:extLst>
              </p14:cNvPr>
              <p14:cNvContentPartPr/>
              <p14:nvPr/>
            </p14:nvContentPartPr>
            <p14:xfrm>
              <a:off x="1205634" y="3432220"/>
              <a:ext cx="147690" cy="158031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DE5D8389-7142-D5A5-1A8C-133A886FA2B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6650" y="3423221"/>
                <a:ext cx="165298" cy="1597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850ED7A1-2191-02A4-9410-129D1A1C1AAF}"/>
                  </a:ext>
                </a:extLst>
              </p14:cNvPr>
              <p14:cNvContentPartPr/>
              <p14:nvPr/>
            </p14:nvContentPartPr>
            <p14:xfrm>
              <a:off x="1194024" y="4987960"/>
              <a:ext cx="6533190" cy="15147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850ED7A1-2191-02A4-9410-129D1A1C1A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5024" y="4978965"/>
                <a:ext cx="6550830" cy="16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81A794E-8C5B-93A5-0838-67A6E431F1C6}"/>
                  </a:ext>
                </a:extLst>
              </p14:cNvPr>
              <p14:cNvContentPartPr/>
              <p14:nvPr/>
            </p14:nvContentPartPr>
            <p14:xfrm>
              <a:off x="1290144" y="3628510"/>
              <a:ext cx="6434100" cy="150633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81A794E-8C5B-93A5-0838-67A6E431F1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1144" y="3619509"/>
                <a:ext cx="6451740" cy="152397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17847D77-973F-A48E-3F8F-89F156764C39}"/>
              </a:ext>
            </a:extLst>
          </p:cNvPr>
          <p:cNvSpPr/>
          <p:nvPr/>
        </p:nvSpPr>
        <p:spPr>
          <a:xfrm>
            <a:off x="1118694" y="2448959"/>
            <a:ext cx="342900" cy="935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F57864A4-01ED-A36A-9083-CBAF23AD6238}"/>
              </a:ext>
            </a:extLst>
          </p:cNvPr>
          <p:cNvSpPr/>
          <p:nvPr/>
        </p:nvSpPr>
        <p:spPr>
          <a:xfrm>
            <a:off x="4669076" y="3944759"/>
            <a:ext cx="429538" cy="111893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2030A6A6-0CEA-4449-5940-128AFFA42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07293"/>
            <a:ext cx="8588821" cy="4525963"/>
          </a:xfrm>
        </p:spPr>
        <p:txBody>
          <a:bodyPr/>
          <a:lstStyle/>
          <a:p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steer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de-DE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endParaRPr lang="de-DE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Precision? </a:t>
            </a:r>
            <a:r>
              <a:rPr lang="de-DE" dirty="0" err="1">
                <a:latin typeface="Arial" panose="020B0604020202020204" pitchFamily="34" charset="0"/>
              </a:rPr>
              <a:t>Repeatabity</a:t>
            </a:r>
            <a:r>
              <a:rPr lang="de-DE" dirty="0">
                <a:latin typeface="Arial" panose="020B0604020202020204" pitchFamily="34" charset="0"/>
              </a:rPr>
              <a:t>?</a:t>
            </a: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95BB186-4A9D-2BA7-719F-BBA54B89E250}"/>
              </a:ext>
            </a:extLst>
          </p:cNvPr>
          <p:cNvSpPr txBox="1"/>
          <p:nvPr/>
        </p:nvSpPr>
        <p:spPr>
          <a:xfrm>
            <a:off x="4799438" y="5903301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Héctor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Sanchis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Perez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7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116 L 0.16597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0.00255 L 0.23941 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1 0.00255 L 0.2776 0.00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47 0.00533 L 0.33003 0.006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73 0.00671 L 0.41597 0.00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97 0.00949 L 0.36666 0.00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1 0.00671 L 0.39479 0.0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7F86F-ACE4-40D6-AFBB-A6066B850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1"/>
            <a:ext cx="9036495" cy="685801"/>
          </a:xfrm>
        </p:spPr>
        <p:txBody>
          <a:bodyPr/>
          <a:lstStyle/>
          <a:p>
            <a:r>
              <a:rPr lang="en-US" sz="4400" noProof="0" dirty="0"/>
              <a:t>Target system – position system (4)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B3161B-F8FC-4032-855E-5F80AD6F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300DC38-E4E3-2D60-6390-4B83D0D43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07293"/>
            <a:ext cx="8588821" cy="4525963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sz="2000" dirty="0" err="1">
                <a:latin typeface="Arial" panose="020B0604020202020204" pitchFamily="34" charset="0"/>
              </a:rPr>
              <a:t>Avg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</a:rPr>
              <a:t>std.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</a:rPr>
              <a:t>dev</a:t>
            </a:r>
            <a:r>
              <a:rPr lang="de-DE" sz="2000" dirty="0">
                <a:latin typeface="Arial" panose="020B0604020202020204" pitchFamily="34" charset="0"/>
              </a:rPr>
              <a:t>.:    8 µm</a:t>
            </a:r>
          </a:p>
          <a:p>
            <a:r>
              <a:rPr lang="de-DE" sz="2000" dirty="0" err="1">
                <a:latin typeface="Arial" panose="020B0604020202020204" pitchFamily="34" charset="0"/>
              </a:rPr>
              <a:t>Avg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</a:rPr>
              <a:t>interval</a:t>
            </a:r>
            <a:r>
              <a:rPr lang="de-DE" sz="2000" dirty="0">
                <a:latin typeface="Arial" panose="020B0604020202020204" pitchFamily="34" charset="0"/>
              </a:rPr>
              <a:t>:     48 µm</a:t>
            </a:r>
          </a:p>
          <a:p>
            <a:r>
              <a:rPr lang="de-DE" sz="2000" dirty="0">
                <a:latin typeface="Arial" panose="020B0604020202020204" pitchFamily="34" charset="0"/>
              </a:rPr>
              <a:t>Max. </a:t>
            </a:r>
            <a:r>
              <a:rPr lang="de-DE" sz="2000" dirty="0" err="1">
                <a:latin typeface="Arial" panose="020B0604020202020204" pitchFamily="34" charset="0"/>
              </a:rPr>
              <a:t>interval</a:t>
            </a:r>
            <a:r>
              <a:rPr lang="de-DE" sz="2000" dirty="0">
                <a:latin typeface="Arial" panose="020B0604020202020204" pitchFamily="34" charset="0"/>
              </a:rPr>
              <a:t>:   75 µm</a:t>
            </a:r>
          </a:p>
          <a:p>
            <a:endParaRPr lang="de-DE" sz="2000" dirty="0">
              <a:latin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</a:endParaRPr>
          </a:p>
          <a:p>
            <a:r>
              <a:rPr lang="de-DE" sz="2000" dirty="0" err="1">
                <a:latin typeface="Arial" panose="020B0604020202020204" pitchFamily="34" charset="0"/>
              </a:rPr>
              <a:t>Outliers</a:t>
            </a:r>
            <a:r>
              <a:rPr lang="de-DE" sz="2000" dirty="0">
                <a:latin typeface="Arial" panose="020B0604020202020204" pitchFamily="34" charset="0"/>
              </a:rPr>
              <a:t>: </a:t>
            </a:r>
          </a:p>
          <a:p>
            <a:pPr lvl="1"/>
            <a:r>
              <a:rPr lang="de-DE" sz="2000" dirty="0" err="1">
                <a:latin typeface="Arial" panose="020B0604020202020204" pitchFamily="34" charset="0"/>
              </a:rPr>
              <a:t>Improvement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</a:rPr>
              <a:t>of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</a:rPr>
              <a:t>the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</a:rPr>
              <a:t>readout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</a:rPr>
              <a:t>electronics</a:t>
            </a:r>
            <a:r>
              <a:rPr lang="de-DE" sz="2000" dirty="0">
                <a:latin typeface="Arial" panose="020B0604020202020204" pitchFamily="34" charset="0"/>
              </a:rPr>
              <a:t> </a:t>
            </a:r>
            <a:br>
              <a:rPr lang="de-DE" sz="2000" dirty="0">
                <a:latin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</a:rPr>
              <a:t>in </a:t>
            </a:r>
            <a:r>
              <a:rPr lang="de-DE" sz="2000" dirty="0" err="1">
                <a:latin typeface="Arial" panose="020B0604020202020204" pitchFamily="34" charset="0"/>
              </a:rPr>
              <a:t>progress</a:t>
            </a:r>
            <a:endParaRPr lang="de-DE" sz="20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de-DE" sz="20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92F26B-C484-E794-26F6-D2B3AC7784C0}"/>
              </a:ext>
            </a:extLst>
          </p:cNvPr>
          <p:cNvSpPr txBox="1"/>
          <p:nvPr/>
        </p:nvSpPr>
        <p:spPr>
          <a:xfrm>
            <a:off x="4799438" y="5903301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Héctor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Sanchis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Perez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áfico 3">
            <a:extLst>
              <a:ext uri="{FF2B5EF4-FFF2-40B4-BE49-F238E27FC236}">
                <a16:creationId xmlns:a16="http://schemas.microsoft.com/office/drawing/2014/main" id="{91E52D1B-5119-A4EF-9BB1-B9B1E74DE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432535"/>
              </p:ext>
            </p:extLst>
          </p:nvPr>
        </p:nvGraphicFramePr>
        <p:xfrm>
          <a:off x="3995936" y="1244935"/>
          <a:ext cx="4960443" cy="345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129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8DE5D-16A2-400D-86F9-99142445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 dirty="0"/>
              <a:t>PANGEA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D1238B-720B-44B4-85FD-5500ECBD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599BE8-4840-444D-8341-09812D73A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pic>
        <p:nvPicPr>
          <p:cNvPr id="3" name="Grafik 2" descr="Ein Bild, das Kuchen, drinnen, ausgestaltet, farbig enthält.&#10;&#10;Automatisch generierte Beschreibung">
            <a:extLst>
              <a:ext uri="{FF2B5EF4-FFF2-40B4-BE49-F238E27FC236}">
                <a16:creationId xmlns:a16="http://schemas.microsoft.com/office/drawing/2014/main" id="{DEC8F6C2-C340-7AA9-1126-8DEA2E504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1619"/>
            <a:ext cx="7485440" cy="406147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B3DE484-2DE6-18F2-9483-D8E804A9ABDA}"/>
              </a:ext>
            </a:extLst>
          </p:cNvPr>
          <p:cNvSpPr txBox="1"/>
          <p:nvPr/>
        </p:nvSpPr>
        <p:spPr>
          <a:xfrm>
            <a:off x="5220072" y="536392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Picture still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coolers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5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4F6CD-9719-58D8-D54E-0FDAAFA4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PANGEA - Orientation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2B0FF1-E57D-C8BF-20C4-3D7F9B24E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Absorbed </a:t>
            </a:r>
            <a:r>
              <a:rPr lang="en-US" dirty="0">
                <a:latin typeface="Symbol" panose="05050102010706020507" pitchFamily="18" charset="2"/>
              </a:rPr>
              <a:t>g </a:t>
            </a:r>
            <a:r>
              <a:rPr lang="en-US" dirty="0">
                <a:latin typeface="Arial" panose="020B0604020202020204" pitchFamily="34" charset="0"/>
              </a:rPr>
              <a:t>in the target system</a:t>
            </a:r>
          </a:p>
          <a:p>
            <a:pPr lvl="1"/>
            <a:r>
              <a:rPr lang="en-US" dirty="0"/>
              <a:t>Orientation of PANGEA?</a:t>
            </a:r>
          </a:p>
          <a:p>
            <a:pPr lvl="1"/>
            <a:endParaRPr lang="en-US" dirty="0"/>
          </a:p>
          <a:p>
            <a:r>
              <a:rPr lang="en-US" dirty="0"/>
              <a:t>No improvement!</a:t>
            </a:r>
          </a:p>
          <a:p>
            <a:pPr lvl="1"/>
            <a:r>
              <a:rPr lang="en-US" dirty="0"/>
              <a:t>No need for 90° rotation</a:t>
            </a:r>
            <a:br>
              <a:rPr lang="en-US" dirty="0"/>
            </a:br>
            <a:r>
              <a:rPr lang="en-US" dirty="0"/>
              <a:t>with more complex frame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0492B-1970-5A64-0741-32386C5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40612-7202-028B-85D0-9E3A4BAE3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481" y="1436450"/>
            <a:ext cx="3362794" cy="34104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6C5A0A1-9502-B484-9B9A-364D726989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45734"/>
            <a:ext cx="4407541" cy="3410426"/>
          </a:xfrm>
          <a:prstGeom prst="rect">
            <a:avLst/>
          </a:prstGeom>
        </p:spPr>
      </p:pic>
      <p:graphicFrame>
        <p:nvGraphicFramePr>
          <p:cNvPr id="7" name="Tabelle 5">
            <a:extLst>
              <a:ext uri="{FF2B5EF4-FFF2-40B4-BE49-F238E27FC236}">
                <a16:creationId xmlns:a16="http://schemas.microsoft.com/office/drawing/2014/main" id="{5BC87230-B6D4-25F6-3BA6-3B408DB5E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553258"/>
              </p:ext>
            </p:extLst>
          </p:nvPr>
        </p:nvGraphicFramePr>
        <p:xfrm>
          <a:off x="4943650" y="5038646"/>
          <a:ext cx="4104456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100642855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857595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eff</a:t>
                      </a:r>
                      <a:r>
                        <a:rPr lang="de-DE" dirty="0"/>
                        <a:t> @ 559 keV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757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Horizontal PANGEA (56)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4.76 %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773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Vertical</a:t>
                      </a:r>
                      <a:r>
                        <a:rPr lang="de-DE" dirty="0"/>
                        <a:t> PANGEA (156)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4,75 %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535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390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8DE5D-16A2-400D-86F9-99142445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PANGEA – Holding structure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D1238B-720B-44B4-85FD-5500ECBD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599BE8-4840-444D-8341-09812D73A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pic>
        <p:nvPicPr>
          <p:cNvPr id="6" name="Grafik 5" descr="Ein Bild, das Wand, drinnen, schmutzig enthält.&#10;&#10;Automatisch generierte Beschreibung">
            <a:extLst>
              <a:ext uri="{FF2B5EF4-FFF2-40B4-BE49-F238E27FC236}">
                <a16:creationId xmlns:a16="http://schemas.microsoft.com/office/drawing/2014/main" id="{A9E6B985-D04F-21BD-5F7F-E1A7242252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2" t="27916" r="24848" b="18860"/>
          <a:stretch/>
        </p:blipFill>
        <p:spPr>
          <a:xfrm>
            <a:off x="4386431" y="2005644"/>
            <a:ext cx="4650036" cy="24389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B5F08D5-03AD-DDE8-20C0-1734EEE45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11560" y="1556792"/>
            <a:ext cx="3721614" cy="3336622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8F56BAC-31BD-69C0-C5F4-AF9603332A41}"/>
              </a:ext>
            </a:extLst>
          </p:cNvPr>
          <p:cNvCxnSpPr/>
          <p:nvPr/>
        </p:nvCxnSpPr>
        <p:spPr>
          <a:xfrm>
            <a:off x="2267744" y="1556792"/>
            <a:ext cx="2065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C1603A2-7690-7EE0-B1D1-6C260E8BF0DB}"/>
              </a:ext>
            </a:extLst>
          </p:cNvPr>
          <p:cNvCxnSpPr>
            <a:cxnSpLocks/>
          </p:cNvCxnSpPr>
          <p:nvPr/>
        </p:nvCxnSpPr>
        <p:spPr>
          <a:xfrm flipH="1">
            <a:off x="611560" y="4869160"/>
            <a:ext cx="2065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D633D78-9938-CD57-E46A-4360FE1D3FFA}"/>
              </a:ext>
            </a:extLst>
          </p:cNvPr>
          <p:cNvCxnSpPr>
            <a:cxnSpLocks/>
          </p:cNvCxnSpPr>
          <p:nvPr/>
        </p:nvCxnSpPr>
        <p:spPr>
          <a:xfrm>
            <a:off x="4211960" y="3212976"/>
            <a:ext cx="2520280" cy="0"/>
          </a:xfrm>
          <a:prstGeom prst="straightConnector1">
            <a:avLst/>
          </a:prstGeom>
          <a:ln>
            <a:solidFill>
              <a:srgbClr val="F9AD4F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Inhaltsplatzhalter 9">
            <a:extLst>
              <a:ext uri="{FF2B5EF4-FFF2-40B4-BE49-F238E27FC236}">
                <a16:creationId xmlns:a16="http://schemas.microsoft.com/office/drawing/2014/main" id="{C72E2D15-2A0E-6CE9-34B2-303E45C9C55A}"/>
              </a:ext>
            </a:extLst>
          </p:cNvPr>
          <p:cNvSpPr txBox="1">
            <a:spLocks/>
          </p:cNvSpPr>
          <p:nvPr/>
        </p:nvSpPr>
        <p:spPr bwMode="auto">
          <a:xfrm>
            <a:off x="447674" y="1207293"/>
            <a:ext cx="858882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 "/>
                <a:ea typeface="Verdana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  <a:p>
            <a:pPr marL="0" indent="0">
              <a:buFont typeface="Arial" charset="0"/>
              <a:buNone/>
            </a:pPr>
            <a:endParaRPr lang="de-DE" dirty="0"/>
          </a:p>
          <a:p>
            <a:endParaRPr lang="de-DE" sz="2000" dirty="0">
              <a:latin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</a:endParaRPr>
          </a:p>
          <a:p>
            <a:endParaRPr lang="de-DE" sz="1200" dirty="0">
              <a:latin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4 </a:t>
            </a:r>
            <a:r>
              <a:rPr lang="de-DE" dirty="0" err="1">
                <a:latin typeface="Arial" panose="020B0604020202020204" pitchFamily="34" charset="0"/>
              </a:rPr>
              <a:t>submodules</a:t>
            </a:r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Splitting in half </a:t>
            </a:r>
            <a:r>
              <a:rPr lang="de-DE" dirty="0" err="1">
                <a:latin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installation</a:t>
            </a:r>
            <a:r>
              <a:rPr lang="de-DE" dirty="0">
                <a:latin typeface="Arial" panose="020B0604020202020204" pitchFamily="34" charset="0"/>
              </a:rPr>
              <a:t> and </a:t>
            </a:r>
            <a:r>
              <a:rPr lang="de-DE" dirty="0" err="1">
                <a:latin typeface="Arial" panose="020B0604020202020204" pitchFamily="34" charset="0"/>
              </a:rPr>
              <a:t>maintenance</a:t>
            </a:r>
            <a:endParaRPr lang="de-DE" dirty="0">
              <a:latin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</a:rPr>
              <a:t>First </a:t>
            </a:r>
            <a:r>
              <a:rPr lang="de-DE" dirty="0" err="1">
                <a:latin typeface="Arial" panose="020B0604020202020204" pitchFamily="34" charset="0"/>
              </a:rPr>
              <a:t>submodule</a:t>
            </a:r>
            <a:r>
              <a:rPr lang="de-DE" dirty="0">
                <a:latin typeface="Arial" panose="020B0604020202020204" pitchFamily="34" charset="0"/>
              </a:rPr>
              <a:t> fully </a:t>
            </a:r>
            <a:r>
              <a:rPr lang="de-DE" dirty="0" err="1">
                <a:latin typeface="Arial" panose="020B0604020202020204" pitchFamily="34" charset="0"/>
              </a:rPr>
              <a:t>designed</a:t>
            </a:r>
            <a:r>
              <a:rPr lang="de-DE" dirty="0">
                <a:latin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</a:rPr>
              <a:t>produced</a:t>
            </a:r>
            <a:r>
              <a:rPr lang="de-DE" dirty="0">
                <a:latin typeface="Arial" panose="020B0604020202020204" pitchFamily="34" charset="0"/>
              </a:rPr>
              <a:t> and </a:t>
            </a:r>
            <a:r>
              <a:rPr lang="de-DE" dirty="0" err="1">
                <a:latin typeface="Arial" panose="020B0604020202020204" pitchFamily="34" charset="0"/>
              </a:rPr>
              <a:t>tested</a:t>
            </a:r>
            <a:endParaRPr lang="de-DE" dirty="0">
              <a:latin typeface="Arial" panose="020B0604020202020204" pitchFamily="34" charset="0"/>
            </a:endParaRPr>
          </a:p>
          <a:p>
            <a:pPr marL="0" indent="0">
              <a:buFont typeface="Arial" charset="0"/>
              <a:buNone/>
            </a:pPr>
            <a:endParaRPr lang="de-DE" sz="20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2263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E8128-A716-4F75-84BD-CE5D4F25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PANGEA – manufacturing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5590CE-516A-4453-A677-A5A60A755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07293"/>
            <a:ext cx="5184069" cy="4525963"/>
          </a:xfrm>
        </p:spPr>
        <p:txBody>
          <a:bodyPr/>
          <a:lstStyle/>
          <a:p>
            <a:r>
              <a:rPr lang="en-US" dirty="0"/>
              <a:t>Components fully available:</a:t>
            </a:r>
          </a:p>
          <a:p>
            <a:pPr lvl="1"/>
            <a:r>
              <a:rPr lang="en-US" dirty="0"/>
              <a:t>25 detectors (PANGEA: 20)</a:t>
            </a:r>
          </a:p>
          <a:p>
            <a:r>
              <a:rPr lang="en-US" dirty="0"/>
              <a:t>fully assembled (</a:t>
            </a:r>
            <a:r>
              <a:rPr lang="en-US" dirty="0" err="1"/>
              <a:t>prel</a:t>
            </a:r>
            <a:r>
              <a:rPr lang="en-US" dirty="0"/>
              <a:t>. Electronics):</a:t>
            </a:r>
          </a:p>
          <a:p>
            <a:pPr lvl="1"/>
            <a:r>
              <a:rPr lang="en-US" dirty="0"/>
              <a:t>8 detectors</a:t>
            </a:r>
          </a:p>
          <a:p>
            <a:r>
              <a:rPr lang="en-US" dirty="0"/>
              <a:t>Partly assembled</a:t>
            </a:r>
          </a:p>
          <a:p>
            <a:pPr lvl="1"/>
            <a:r>
              <a:rPr lang="en-US" dirty="0"/>
              <a:t>8 detectors</a:t>
            </a:r>
          </a:p>
          <a:p>
            <a:pPr lvl="1"/>
            <a:r>
              <a:rPr lang="en-US" dirty="0"/>
              <a:t>Staged assembly,</a:t>
            </a:r>
            <a:br>
              <a:rPr lang="en-US" dirty="0"/>
            </a:br>
            <a:r>
              <a:rPr lang="en-US" dirty="0"/>
              <a:t>small noise issues must be fixed</a:t>
            </a:r>
          </a:p>
          <a:p>
            <a:r>
              <a:rPr lang="en-US" dirty="0"/>
              <a:t>Further assembly in progress</a:t>
            </a:r>
          </a:p>
          <a:p>
            <a:r>
              <a:rPr lang="en-US" dirty="0"/>
              <a:t>More components ordered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FF983C-4CAC-4B1F-9DBB-8E80992A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EA6531-73BF-44BE-AE16-490C27DA64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41" y="1082668"/>
            <a:ext cx="2936470" cy="2202686"/>
          </a:xfrm>
          <a:prstGeom prst="rect">
            <a:avLst/>
          </a:prstGeom>
        </p:spPr>
      </p:pic>
      <p:sp>
        <p:nvSpPr>
          <p:cNvPr id="6" name="Textfeld 16">
            <a:extLst>
              <a:ext uri="{FF2B5EF4-FFF2-40B4-BE49-F238E27FC236}">
                <a16:creationId xmlns:a16="http://schemas.microsoft.com/office/drawing/2014/main" id="{7C9386A1-9221-4EAE-AF0C-787AFE981799}"/>
              </a:ext>
            </a:extLst>
          </p:cNvPr>
          <p:cNvSpPr txBox="1"/>
          <p:nvPr/>
        </p:nvSpPr>
        <p:spPr>
          <a:xfrm>
            <a:off x="6012160" y="3273709"/>
            <a:ext cx="2723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Components delivered by TIFR-Mumbai.</a:t>
            </a:r>
          </a:p>
        </p:txBody>
      </p:sp>
      <p:pic>
        <p:nvPicPr>
          <p:cNvPr id="8" name="Grafik 7" descr="Ein Bild, das Fräse enthält.&#10;&#10;Automatisch generierte Beschreibung">
            <a:extLst>
              <a:ext uri="{FF2B5EF4-FFF2-40B4-BE49-F238E27FC236}">
                <a16:creationId xmlns:a16="http://schemas.microsoft.com/office/drawing/2014/main" id="{2DD8ED0E-72D9-B84C-D353-7E6EB3C68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41" y="3682222"/>
            <a:ext cx="2936918" cy="220268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AC92C14-82C9-322E-457D-D151486F63BC}"/>
              </a:ext>
            </a:extLst>
          </p:cNvPr>
          <p:cNvSpPr txBox="1"/>
          <p:nvPr/>
        </p:nvSpPr>
        <p:spPr>
          <a:xfrm>
            <a:off x="5631743" y="5726360"/>
            <a:ext cx="32154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/>
              <a:t>8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DESPEC S450 at FSR(GSI) (May 22)</a:t>
            </a:r>
          </a:p>
        </p:txBody>
      </p:sp>
    </p:spTree>
    <p:extLst>
      <p:ext uri="{BB962C8B-B14F-4D97-AF65-F5344CB8AC3E}">
        <p14:creationId xmlns:p14="http://schemas.microsoft.com/office/powerpoint/2010/main" val="541293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A837B-D865-4659-8EA0-6C87F589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-1"/>
            <a:ext cx="8660829" cy="685801"/>
          </a:xfrm>
        </p:spPr>
        <p:txBody>
          <a:bodyPr/>
          <a:lstStyle/>
          <a:p>
            <a:r>
              <a:rPr lang="en-US" noProof="0" dirty="0"/>
              <a:t>Outline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DAE36B-A044-4DE8-92DF-3023C4FD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800" y="6570000"/>
            <a:ext cx="2438000" cy="365125"/>
          </a:xfrm>
        </p:spPr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22C9E15-FE32-4D2E-9E64-70CB900F503D}"/>
              </a:ext>
            </a:extLst>
          </p:cNvPr>
          <p:cNvGrpSpPr/>
          <p:nvPr/>
        </p:nvGrpSpPr>
        <p:grpSpPr>
          <a:xfrm>
            <a:off x="1043608" y="1124744"/>
            <a:ext cx="6897485" cy="2759206"/>
            <a:chOff x="986883" y="885818"/>
            <a:chExt cx="6897485" cy="275920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7A6ACE6-C3E7-4447-953D-7D23DCB1EFDD}"/>
                </a:ext>
              </a:extLst>
            </p:cNvPr>
            <p:cNvSpPr/>
            <p:nvPr/>
          </p:nvSpPr>
          <p:spPr bwMode="auto">
            <a:xfrm>
              <a:off x="986883" y="909296"/>
              <a:ext cx="6897485" cy="273572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>
              <a:softEdge rad="139700"/>
            </a:effectLst>
          </p:spPr>
          <p:txBody>
            <a:bodyPr vert="horz" wrap="square" lIns="54000" tIns="10800" rIns="54000" bIns="10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de-DE" sz="1600" dirty="0">
                <a:latin typeface="Verdana" pitchFamily="34" charset="0"/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B3A8A3CC-F27C-4CBF-8302-A9E464C2A7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86878" y="1047521"/>
              <a:ext cx="1948942" cy="2091251"/>
              <a:chOff x="1789821" y="2669325"/>
              <a:chExt cx="3485784" cy="3740315"/>
            </a:xfrm>
          </p:grpSpPr>
          <p:sp>
            <p:nvSpPr>
              <p:cNvPr id="34" name="Oval 9">
                <a:extLst>
                  <a:ext uri="{FF2B5EF4-FFF2-40B4-BE49-F238E27FC236}">
                    <a16:creationId xmlns:a16="http://schemas.microsoft.com/office/drawing/2014/main" id="{F4ABA7EF-3342-4789-831C-F6016663FE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7437182">
                <a:off x="1780256" y="3770256"/>
                <a:ext cx="3203575" cy="1001713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5" name="Oval 7">
                <a:extLst>
                  <a:ext uri="{FF2B5EF4-FFF2-40B4-BE49-F238E27FC236}">
                    <a16:creationId xmlns:a16="http://schemas.microsoft.com/office/drawing/2014/main" id="{EE3B1C38-E25E-4670-9F78-CBAC50F07D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50900" y="3794862"/>
                <a:ext cx="3062287" cy="1047750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6" name="Oval 8">
                <a:extLst>
                  <a:ext uri="{FF2B5EF4-FFF2-40B4-BE49-F238E27FC236}">
                    <a16:creationId xmlns:a16="http://schemas.microsoft.com/office/drawing/2014/main" id="{6D59E976-BBF8-4905-82D0-F6BC994D25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596757">
                <a:off x="1979487" y="3720250"/>
                <a:ext cx="3062288" cy="1049337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7" name="Oval 42">
                <a:extLst>
                  <a:ext uri="{FF2B5EF4-FFF2-40B4-BE49-F238E27FC236}">
                    <a16:creationId xmlns:a16="http://schemas.microsoft.com/office/drawing/2014/main" id="{81CB3E1A-A87F-45D2-B02C-5F98F3C19AA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79588" y="3686912"/>
                <a:ext cx="1206500" cy="1270000"/>
              </a:xfrm>
              <a:prstGeom prst="ellipse">
                <a:avLst/>
              </a:prstGeom>
              <a:gradFill rotWithShape="0">
                <a:gsLst>
                  <a:gs pos="0">
                    <a:srgbClr val="CCFF33">
                      <a:gamma/>
                      <a:tint val="0"/>
                      <a:invGamma/>
                    </a:srgbClr>
                  </a:gs>
                  <a:gs pos="100000">
                    <a:srgbClr val="7030A0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703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8" name="Oval 47">
                <a:extLst>
                  <a:ext uri="{FF2B5EF4-FFF2-40B4-BE49-F238E27FC236}">
                    <a16:creationId xmlns:a16="http://schemas.microsoft.com/office/drawing/2014/main" id="{22702D61-B068-409D-9004-4369C40058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39962" y="3893287"/>
                <a:ext cx="180975" cy="196850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9" name="Text Box 49">
                <a:extLst>
                  <a:ext uri="{FF2B5EF4-FFF2-40B4-BE49-F238E27FC236}">
                    <a16:creationId xmlns:a16="http://schemas.microsoft.com/office/drawing/2014/main" id="{9F369F5B-19B2-4C13-8970-0FC53E9FA17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819592" y="3263388"/>
                <a:ext cx="688975" cy="825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 dirty="0">
                    <a:solidFill>
                      <a:srgbClr val="69A12B"/>
                    </a:solidFill>
                  </a:rPr>
                  <a:t>Y</a:t>
                </a:r>
              </a:p>
            </p:txBody>
          </p: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C4BA6D0B-B4E6-4B12-A085-5C125932CB9B}"/>
                  </a:ext>
                </a:extLst>
              </p:cNvPr>
              <p:cNvSpPr txBox="1"/>
              <p:nvPr/>
            </p:nvSpPr>
            <p:spPr>
              <a:xfrm>
                <a:off x="1789821" y="5694022"/>
                <a:ext cx="3485784" cy="7156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69A12B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LL </a:t>
                </a:r>
                <a:r>
                  <a:rPr lang="de-DE" sz="2000" dirty="0" err="1">
                    <a:solidFill>
                      <a:srgbClr val="69A12B"/>
                    </a:solidFill>
                    <a:latin typeface="Arial "/>
                    <a:cs typeface="Arial" panose="020B0604020202020204" pitchFamily="34" charset="0"/>
                  </a:rPr>
                  <a:t>Hypernuclei</a:t>
                </a:r>
                <a:endParaRPr lang="de-DE" sz="2000" dirty="0">
                  <a:solidFill>
                    <a:srgbClr val="69A12B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67752E41-2534-4A55-925D-212B31E29A5B}"/>
                </a:ext>
              </a:extLst>
            </p:cNvPr>
            <p:cNvGrpSpPr/>
            <p:nvPr/>
          </p:nvGrpSpPr>
          <p:grpSpPr>
            <a:xfrm>
              <a:off x="3704071" y="885818"/>
              <a:ext cx="1784054" cy="2027439"/>
              <a:chOff x="731005" y="2116700"/>
              <a:chExt cx="2242033" cy="2547896"/>
            </a:xfrm>
          </p:grpSpPr>
          <p:sp>
            <p:nvSpPr>
              <p:cNvPr id="23" name="Oval 9">
                <a:extLst>
                  <a:ext uri="{FF2B5EF4-FFF2-40B4-BE49-F238E27FC236}">
                    <a16:creationId xmlns:a16="http://schemas.microsoft.com/office/drawing/2014/main" id="{D37BCFB8-94C6-45B1-9FFE-EC28854F07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162818">
                <a:off x="681368" y="3187196"/>
                <a:ext cx="2250956" cy="703843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id="{E8203B56-9941-4077-A04C-0EDA81A678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31005" y="3204485"/>
                <a:ext cx="2151683" cy="736190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7" name="Oval 8">
                <a:extLst>
                  <a:ext uri="{FF2B5EF4-FFF2-40B4-BE49-F238E27FC236}">
                    <a16:creationId xmlns:a16="http://schemas.microsoft.com/office/drawing/2014/main" id="{569B2EF3-F09F-4356-8D45-E10A65D823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003243">
                <a:off x="821355" y="3152060"/>
                <a:ext cx="2151683" cy="737305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8" name="Text Box 21">
                <a:extLst>
                  <a:ext uri="{FF2B5EF4-FFF2-40B4-BE49-F238E27FC236}">
                    <a16:creationId xmlns:a16="http://schemas.microsoft.com/office/drawing/2014/main" id="{9DBED474-7814-42B1-B56C-B4AB67782E2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17226" y="2116700"/>
                <a:ext cx="616948" cy="580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dirty="0">
                    <a:solidFill>
                      <a:srgbClr val="69A12B"/>
                    </a:solidFill>
                  </a:rPr>
                  <a:t>Y</a:t>
                </a:r>
                <a:endParaRPr lang="en-US" sz="2000" b="1" baseline="30000" dirty="0">
                  <a:solidFill>
                    <a:srgbClr val="69A12B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29" name="Oval 42">
                <a:extLst>
                  <a:ext uri="{FF2B5EF4-FFF2-40B4-BE49-F238E27FC236}">
                    <a16:creationId xmlns:a16="http://schemas.microsoft.com/office/drawing/2014/main" id="{26004FFB-F051-44D2-8667-A4EDAB8E2B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83537" y="3128635"/>
                <a:ext cx="847734" cy="892351"/>
              </a:xfrm>
              <a:prstGeom prst="ellipse">
                <a:avLst/>
              </a:prstGeom>
              <a:gradFill rotWithShape="0">
                <a:gsLst>
                  <a:gs pos="0">
                    <a:srgbClr val="CCFF33">
                      <a:gamma/>
                      <a:tint val="0"/>
                      <a:invGamma/>
                    </a:srgbClr>
                  </a:gs>
                  <a:gs pos="100000">
                    <a:srgbClr val="7030A0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703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0" name="AutoShape 44">
                <a:extLst>
                  <a:ext uri="{FF2B5EF4-FFF2-40B4-BE49-F238E27FC236}">
                    <a16:creationId xmlns:a16="http://schemas.microsoft.com/office/drawing/2014/main" id="{4A9D0C2C-BDF7-4C3C-A47A-0078E2E786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394190" flipH="1" flipV="1">
                <a:off x="1699390" y="2563983"/>
                <a:ext cx="265475" cy="742882"/>
              </a:xfrm>
              <a:prstGeom prst="curvedLeftArrow">
                <a:avLst>
                  <a:gd name="adj1" fmla="val 26584"/>
                  <a:gd name="adj2" fmla="val 82550"/>
                  <a:gd name="adj3" fmla="val 33333"/>
                </a:avLst>
              </a:prstGeom>
              <a:solidFill>
                <a:srgbClr val="FF0066"/>
              </a:solidFill>
              <a:ln w="12700" cap="sq">
                <a:solidFill>
                  <a:srgbClr val="FF0066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1" name="Oval 47">
                <a:extLst>
                  <a:ext uri="{FF2B5EF4-FFF2-40B4-BE49-F238E27FC236}">
                    <a16:creationId xmlns:a16="http://schemas.microsoft.com/office/drawing/2014/main" id="{B3C58D57-26ED-4E3B-9016-879F44D7F0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07014" y="3273642"/>
                <a:ext cx="127160" cy="13831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3" name="Oval 47">
                <a:extLst>
                  <a:ext uri="{FF2B5EF4-FFF2-40B4-BE49-F238E27FC236}">
                    <a16:creationId xmlns:a16="http://schemas.microsoft.com/office/drawing/2014/main" id="{9C247D82-635B-41BD-BA88-BECA0582E0D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28491" y="2637769"/>
                <a:ext cx="127160" cy="13831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85A5AB87-0C9A-4AC4-BF87-5F9EF6F39F57}"/>
                </a:ext>
              </a:extLst>
            </p:cNvPr>
            <p:cNvGrpSpPr/>
            <p:nvPr/>
          </p:nvGrpSpPr>
          <p:grpSpPr>
            <a:xfrm>
              <a:off x="1403648" y="1042973"/>
              <a:ext cx="1891175" cy="2442203"/>
              <a:chOff x="6096524" y="2332318"/>
              <a:chExt cx="2376652" cy="3069133"/>
            </a:xfrm>
          </p:grpSpPr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id="{9C5E572C-E505-461F-97AC-AAD29A4495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162818">
                <a:off x="6046888" y="3105874"/>
                <a:ext cx="2250955" cy="703843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6" name="Oval 7">
                <a:extLst>
                  <a:ext uri="{FF2B5EF4-FFF2-40B4-BE49-F238E27FC236}">
                    <a16:creationId xmlns:a16="http://schemas.microsoft.com/office/drawing/2014/main" id="{55A44B5E-7485-41EC-82E7-840F9C9276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096524" y="3123164"/>
                <a:ext cx="2151682" cy="736189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7" name="Oval 8">
                <a:extLst>
                  <a:ext uri="{FF2B5EF4-FFF2-40B4-BE49-F238E27FC236}">
                    <a16:creationId xmlns:a16="http://schemas.microsoft.com/office/drawing/2014/main" id="{F6BB0638-8F79-424D-BE5C-8152F39C2D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003243">
                <a:off x="6186874" y="3070738"/>
                <a:ext cx="2151683" cy="737305"/>
              </a:xfrm>
              <a:prstGeom prst="ellipse">
                <a:avLst/>
              </a:prstGeom>
              <a:noFill/>
              <a:ln w="38100" cap="sq">
                <a:solidFill>
                  <a:srgbClr val="969696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8" name="Oval 42">
                <a:extLst>
                  <a:ext uri="{FF2B5EF4-FFF2-40B4-BE49-F238E27FC236}">
                    <a16:creationId xmlns:a16="http://schemas.microsoft.com/office/drawing/2014/main" id="{0852F511-9D44-4F58-A4D2-96CEBBF515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749056" y="3047314"/>
                <a:ext cx="847734" cy="892351"/>
              </a:xfrm>
              <a:prstGeom prst="ellipse">
                <a:avLst/>
              </a:prstGeom>
              <a:gradFill rotWithShape="0">
                <a:gsLst>
                  <a:gs pos="0">
                    <a:srgbClr val="CCFF33">
                      <a:gamma/>
                      <a:tint val="0"/>
                      <a:invGamma/>
                    </a:srgbClr>
                  </a:gs>
                  <a:gs pos="100000">
                    <a:srgbClr val="7030A0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7030A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19" name="Text Box 49">
                <a:extLst>
                  <a:ext uri="{FF2B5EF4-FFF2-40B4-BE49-F238E27FC236}">
                    <a16:creationId xmlns:a16="http://schemas.microsoft.com/office/drawing/2014/main" id="{0522E136-C1F8-4D90-A265-D7F94F8D8D1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777165" y="2749729"/>
                <a:ext cx="484101" cy="580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 dirty="0">
                    <a:solidFill>
                      <a:srgbClr val="69A12B"/>
                    </a:solidFill>
                  </a:rPr>
                  <a:t>Y</a:t>
                </a: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0886A5D-CECA-44F4-A266-786ECB4E06D9}"/>
                  </a:ext>
                </a:extLst>
              </p:cNvPr>
              <p:cNvSpPr txBox="1"/>
              <p:nvPr/>
            </p:nvSpPr>
            <p:spPr>
              <a:xfrm>
                <a:off x="6251854" y="4511846"/>
                <a:ext cx="2221322" cy="8896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rgbClr val="FFC000"/>
                    </a:solidFill>
                    <a:latin typeface="Arial "/>
                    <a:cs typeface="Arial" panose="020B0604020202020204" pitchFamily="34" charset="0"/>
                  </a:rPr>
                  <a:t>(Anti)</a:t>
                </a:r>
                <a:r>
                  <a:rPr lang="de-DE" sz="2000" dirty="0" err="1">
                    <a:solidFill>
                      <a:srgbClr val="FFC000"/>
                    </a:solidFill>
                    <a:latin typeface="Arial "/>
                    <a:cs typeface="Arial" panose="020B0604020202020204" pitchFamily="34" charset="0"/>
                  </a:rPr>
                  <a:t>hyperon</a:t>
                </a:r>
                <a:r>
                  <a:rPr lang="de-DE" sz="2000" dirty="0">
                    <a:solidFill>
                      <a:srgbClr val="FFC000"/>
                    </a:solidFill>
                    <a:latin typeface="Arial "/>
                    <a:cs typeface="Arial" panose="020B0604020202020204" pitchFamily="34" charset="0"/>
                  </a:rPr>
                  <a:t> </a:t>
                </a:r>
                <a:r>
                  <a:rPr lang="de-DE" sz="2000" dirty="0" err="1">
                    <a:solidFill>
                      <a:srgbClr val="FFC000"/>
                    </a:solidFill>
                    <a:latin typeface="Arial "/>
                    <a:cs typeface="Arial" panose="020B0604020202020204" pitchFamily="34" charset="0"/>
                  </a:rPr>
                  <a:t>propagation</a:t>
                </a:r>
                <a:endParaRPr lang="de-DE" sz="2000" dirty="0">
                  <a:solidFill>
                    <a:srgbClr val="FFC000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ihandform 51">
                <a:extLst>
                  <a:ext uri="{FF2B5EF4-FFF2-40B4-BE49-F238E27FC236}">
                    <a16:creationId xmlns:a16="http://schemas.microsoft.com/office/drawing/2014/main" id="{C49D501C-FA28-43B4-ACD8-B421FACB765D}"/>
                  </a:ext>
                </a:extLst>
              </p:cNvPr>
              <p:cNvSpPr/>
              <p:nvPr/>
            </p:nvSpPr>
            <p:spPr bwMode="auto">
              <a:xfrm>
                <a:off x="6858987" y="3123521"/>
                <a:ext cx="626755" cy="327446"/>
              </a:xfrm>
              <a:custGeom>
                <a:avLst/>
                <a:gdLst>
                  <a:gd name="connsiteX0" fmla="*/ 17012 w 1034928"/>
                  <a:gd name="connsiteY0" fmla="*/ 587376 h 599512"/>
                  <a:gd name="connsiteX1" fmla="*/ 69563 w 1034928"/>
                  <a:gd name="connsiteY1" fmla="*/ 587376 h 599512"/>
                  <a:gd name="connsiteX2" fmla="*/ 574060 w 1034928"/>
                  <a:gd name="connsiteY2" fmla="*/ 461252 h 599512"/>
                  <a:gd name="connsiteX3" fmla="*/ 994474 w 1034928"/>
                  <a:gd name="connsiteY3" fmla="*/ 51349 h 599512"/>
                  <a:gd name="connsiteX4" fmla="*/ 994474 w 1034928"/>
                  <a:gd name="connsiteY4" fmla="*/ 19818 h 599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4928" h="599512">
                    <a:moveTo>
                      <a:pt x="17012" y="587376"/>
                    </a:moveTo>
                    <a:cubicBezTo>
                      <a:pt x="-3133" y="597886"/>
                      <a:pt x="-23278" y="608397"/>
                      <a:pt x="69563" y="587376"/>
                    </a:cubicBezTo>
                    <a:cubicBezTo>
                      <a:pt x="162404" y="566355"/>
                      <a:pt x="419908" y="550590"/>
                      <a:pt x="574060" y="461252"/>
                    </a:cubicBezTo>
                    <a:cubicBezTo>
                      <a:pt x="728212" y="371914"/>
                      <a:pt x="924405" y="124921"/>
                      <a:pt x="994474" y="51349"/>
                    </a:cubicBezTo>
                    <a:cubicBezTo>
                      <a:pt x="1064543" y="-22223"/>
                      <a:pt x="1029508" y="-1203"/>
                      <a:pt x="994474" y="19818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0066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54000" tIns="10800" rIns="54000" bIns="1080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de-DE" sz="1600" dirty="0">
                  <a:latin typeface="Verdana" pitchFamily="34" charset="0"/>
                </a:endParaRPr>
              </a:p>
            </p:txBody>
          </p:sp>
          <p:sp>
            <p:nvSpPr>
              <p:cNvPr id="22" name="Oval 47">
                <a:extLst>
                  <a:ext uri="{FF2B5EF4-FFF2-40B4-BE49-F238E27FC236}">
                    <a16:creationId xmlns:a16="http://schemas.microsoft.com/office/drawing/2014/main" id="{60FC51C8-33D4-4961-8F49-97C7D4EE4F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072533" y="3307931"/>
                <a:ext cx="127160" cy="13831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dirty="0"/>
              </a:p>
            </p:txBody>
          </p:sp>
        </p:grp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AD27823-992D-43A0-8507-D4D9E7BCEB58}"/>
                </a:ext>
              </a:extLst>
            </p:cNvPr>
            <p:cNvSpPr txBox="1"/>
            <p:nvPr/>
          </p:nvSpPr>
          <p:spPr>
            <a:xfrm>
              <a:off x="3744235" y="2754389"/>
              <a:ext cx="18390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FF66CC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X</a:t>
              </a:r>
              <a:r>
                <a:rPr lang="de-DE" sz="2000" baseline="30000" dirty="0">
                  <a:solidFill>
                    <a:srgbClr val="FF66CC"/>
                  </a:solidFill>
                  <a:latin typeface="Arial "/>
                  <a:cs typeface="Arial" panose="020B0604020202020204" pitchFamily="34" charset="0"/>
                </a:rPr>
                <a:t>- </a:t>
              </a:r>
              <a:r>
                <a:rPr lang="de-DE" sz="2000" dirty="0">
                  <a:solidFill>
                    <a:srgbClr val="FF66CC"/>
                  </a:solidFill>
                  <a:latin typeface="Arial "/>
                  <a:cs typeface="Arial" panose="020B0604020202020204" pitchFamily="34" charset="0"/>
                </a:rPr>
                <a:t>Hyperatoms</a:t>
              </a:r>
            </a:p>
          </p:txBody>
        </p: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49BD07E3-8B3B-4CE1-87AC-D798078A8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5" y="4013923"/>
            <a:ext cx="2608816" cy="2148436"/>
          </a:xfrm>
          <a:prstGeom prst="rect">
            <a:avLst/>
          </a:prstGeom>
          <a:noFill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E2CB92-4AD6-47CE-A9AE-CB9EEAE09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34" y="3969393"/>
            <a:ext cx="1730795" cy="199594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9AF67B0-5B79-4BED-9F59-ADA29BDEF997}"/>
              </a:ext>
            </a:extLst>
          </p:cNvPr>
          <p:cNvSpPr txBox="1"/>
          <p:nvPr/>
        </p:nvSpPr>
        <p:spPr>
          <a:xfrm>
            <a:off x="3620971" y="4205952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GiBUU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AF91FF98-DCB3-4A01-8488-BBE38BC56849}"/>
              </a:ext>
            </a:extLst>
          </p:cNvPr>
          <p:cNvSpPr txBox="1"/>
          <p:nvPr/>
        </p:nvSpPr>
        <p:spPr>
          <a:xfrm>
            <a:off x="2971161" y="5825153"/>
            <a:ext cx="146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PandaRoot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A854F0BD-4B5C-45B4-A1F6-CDD7D490077A}"/>
              </a:ext>
            </a:extLst>
          </p:cNvPr>
          <p:cNvSpPr txBox="1"/>
          <p:nvPr/>
        </p:nvSpPr>
        <p:spPr>
          <a:xfrm>
            <a:off x="6981894" y="4126054"/>
            <a:ext cx="177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75C10AC5-3EAA-4A77-928D-28B34215ADE6}"/>
              </a:ext>
            </a:extLst>
          </p:cNvPr>
          <p:cNvSpPr txBox="1"/>
          <p:nvPr/>
        </p:nvSpPr>
        <p:spPr>
          <a:xfrm>
            <a:off x="7103626" y="5757143"/>
            <a:ext cx="1236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PANGEA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2A66F52-6B06-44C1-8C60-CFCD6D18E6B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1979613" y="4406007"/>
            <a:ext cx="1641358" cy="118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5B668CA1-381D-40B4-8E50-409662A05D47}"/>
              </a:ext>
            </a:extLst>
          </p:cNvPr>
          <p:cNvCxnSpPr>
            <a:cxnSpLocks/>
          </p:cNvCxnSpPr>
          <p:nvPr/>
        </p:nvCxnSpPr>
        <p:spPr>
          <a:xfrm>
            <a:off x="4527577" y="4381064"/>
            <a:ext cx="1011951" cy="63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E0A28FAC-1528-42FD-A42F-BDF080BBB6F6}"/>
              </a:ext>
            </a:extLst>
          </p:cNvPr>
          <p:cNvCxnSpPr>
            <a:cxnSpLocks/>
            <a:stCxn id="84" idx="0"/>
          </p:cNvCxnSpPr>
          <p:nvPr/>
        </p:nvCxnSpPr>
        <p:spPr>
          <a:xfrm flipH="1" flipV="1">
            <a:off x="2771803" y="5157195"/>
            <a:ext cx="933694" cy="667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29F45110-97B3-45C6-BB3F-2FD245044D04}"/>
              </a:ext>
            </a:extLst>
          </p:cNvPr>
          <p:cNvCxnSpPr>
            <a:cxnSpLocks/>
          </p:cNvCxnSpPr>
          <p:nvPr/>
        </p:nvCxnSpPr>
        <p:spPr>
          <a:xfrm flipH="1" flipV="1">
            <a:off x="6228184" y="4394828"/>
            <a:ext cx="82308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444B7BCA-0D73-4E20-AE71-85035EC447C8}"/>
              </a:ext>
            </a:extLst>
          </p:cNvPr>
          <p:cNvCxnSpPr>
            <a:cxnSpLocks/>
          </p:cNvCxnSpPr>
          <p:nvPr/>
        </p:nvCxnSpPr>
        <p:spPr>
          <a:xfrm flipH="1">
            <a:off x="6507587" y="4394828"/>
            <a:ext cx="543679" cy="762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Gerade Verbindung mit Pfeil 92">
            <a:extLst>
              <a:ext uri="{FF2B5EF4-FFF2-40B4-BE49-F238E27FC236}">
                <a16:creationId xmlns:a16="http://schemas.microsoft.com/office/drawing/2014/main" id="{62AD55FF-D462-467A-9439-5899782494D9}"/>
              </a:ext>
            </a:extLst>
          </p:cNvPr>
          <p:cNvCxnSpPr>
            <a:cxnSpLocks/>
          </p:cNvCxnSpPr>
          <p:nvPr/>
        </p:nvCxnSpPr>
        <p:spPr>
          <a:xfrm flipH="1" flipV="1">
            <a:off x="5434968" y="5757143"/>
            <a:ext cx="1628590" cy="161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5C8B742D-A33A-437A-9C66-2A14F1BA9132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3705497" y="5415341"/>
            <a:ext cx="1357763" cy="409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77E0C50-C0AF-7871-5FC6-05ED519C27D7}"/>
              </a:ext>
            </a:extLst>
          </p:cNvPr>
          <p:cNvSpPr/>
          <p:nvPr/>
        </p:nvSpPr>
        <p:spPr bwMode="auto">
          <a:xfrm>
            <a:off x="251519" y="3883949"/>
            <a:ext cx="4702119" cy="2425371"/>
          </a:xfrm>
          <a:prstGeom prst="roundRect">
            <a:avLst/>
          </a:prstGeom>
          <a:solidFill>
            <a:srgbClr val="FFFFFF">
              <a:alpha val="65098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6971C9B-8162-B46D-5C73-80A0A902536F}"/>
              </a:ext>
            </a:extLst>
          </p:cNvPr>
          <p:cNvSpPr/>
          <p:nvPr/>
        </p:nvSpPr>
        <p:spPr bwMode="auto">
          <a:xfrm>
            <a:off x="541085" y="1091291"/>
            <a:ext cx="3082284" cy="2878102"/>
          </a:xfrm>
          <a:prstGeom prst="roundRect">
            <a:avLst/>
          </a:prstGeom>
          <a:solidFill>
            <a:srgbClr val="FFFFFF">
              <a:alpha val="65098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656FF62-6B0B-DA4F-696A-3561809B0FA7}"/>
              </a:ext>
            </a:extLst>
          </p:cNvPr>
          <p:cNvSpPr txBox="1"/>
          <p:nvPr/>
        </p:nvSpPr>
        <p:spPr>
          <a:xfrm>
            <a:off x="432249" y="6130000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Falk‘s</a:t>
            </a:r>
            <a:r>
              <a:rPr lang="de-DE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de-DE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(s)</a:t>
            </a:r>
            <a:endParaRPr lang="en-US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2CCEB243-B0C7-7789-E5D8-5A4C4E5CC1FD}"/>
              </a:ext>
            </a:extLst>
          </p:cNvPr>
          <p:cNvSpPr/>
          <p:nvPr/>
        </p:nvSpPr>
        <p:spPr bwMode="auto">
          <a:xfrm>
            <a:off x="5606755" y="1077035"/>
            <a:ext cx="3082284" cy="2878102"/>
          </a:xfrm>
          <a:prstGeom prst="roundRect">
            <a:avLst/>
          </a:prstGeom>
          <a:solidFill>
            <a:srgbClr val="FFFFFF">
              <a:alpha val="21961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7653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DD70D-EC63-4563-93D8-8EB6E49C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4E139B-882C-4EEB-BD21-4C00A6F7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124744"/>
            <a:ext cx="8229600" cy="4525963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</a:rPr>
              <a:t>Target system (hyperatom):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Redesign in progress (components now available)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Successful tests of stability and vacuum capability of 3D printed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vacuum chamber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Precision of the position system better than required and very stable repeatability</a:t>
            </a:r>
          </a:p>
          <a:p>
            <a:r>
              <a:rPr lang="en-US" sz="2000" dirty="0">
                <a:latin typeface="Arial" panose="020B0604020202020204" pitchFamily="34" charset="0"/>
              </a:rPr>
              <a:t>PANGEA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Orientation of columns is irrelevant for the performance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First submodule of the holding frame successfully tested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Manufacturing of PANGEA is ongoing</a:t>
            </a:r>
          </a:p>
          <a:p>
            <a:pPr lvl="1"/>
            <a:r>
              <a:rPr lang="en-US" sz="2000" dirty="0">
                <a:latin typeface="Arial" panose="020B0604020202020204" pitchFamily="34" charset="0"/>
              </a:rPr>
              <a:t>8 detectors successfully used in DESPEC experiment</a:t>
            </a:r>
          </a:p>
          <a:p>
            <a:pPr marL="457200" lvl="1" indent="0">
              <a:buNone/>
            </a:pPr>
            <a:endParaRPr lang="en-US" dirty="0">
              <a:latin typeface="Symbol_bar" panose="05050102010706020507" pitchFamily="18" charset="2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8FECA0-00E2-4036-9429-2DFA4724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2ADEEB-12BB-40E5-AF6B-E8E89348B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229199"/>
            <a:ext cx="1443311" cy="1318790"/>
          </a:xfrm>
          <a:prstGeom prst="rect">
            <a:avLst/>
          </a:prstGeom>
        </p:spPr>
      </p:pic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6D07844A-6A5A-449D-AA17-05A186EDED0A}"/>
              </a:ext>
            </a:extLst>
          </p:cNvPr>
          <p:cNvSpPr/>
          <p:nvPr/>
        </p:nvSpPr>
        <p:spPr bwMode="auto">
          <a:xfrm>
            <a:off x="2339752" y="5220346"/>
            <a:ext cx="2377430" cy="1318790"/>
          </a:xfrm>
          <a:prstGeom prst="wedgeEllipseCallout">
            <a:avLst>
              <a:gd name="adj1" fmla="val -111309"/>
              <a:gd name="adj2" fmla="val 67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Thank you for</a:t>
            </a:r>
            <a:br>
              <a:rPr lang="en-US" sz="2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attention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FD579E2-FB2F-43D7-AFD6-7DA8461D3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77113"/>
            <a:ext cx="9144000" cy="50881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EFA41D-DD0C-48D4-8FB5-1D7F736D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Hyperatom/</a:t>
            </a:r>
            <a:r>
              <a:rPr lang="en-US" noProof="0" dirty="0" err="1"/>
              <a:t>hypernuclei</a:t>
            </a:r>
            <a:r>
              <a:rPr lang="en-US" noProof="0" dirty="0"/>
              <a:t> setup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E838EE-CC12-4E00-97D7-DF11AFDF2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endParaRPr lang="en-US" noProof="0" dirty="0"/>
          </a:p>
          <a:p>
            <a:r>
              <a:rPr lang="en-US" noProof="0" dirty="0"/>
              <a:t>Dedicated target system</a:t>
            </a:r>
          </a:p>
          <a:p>
            <a:r>
              <a:rPr lang="en-US" noProof="0" dirty="0"/>
              <a:t>PANGEA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0F417F-AD6D-4E1F-9C1B-882AFF3E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F6719-C56A-4349-1F1A-D09F5062C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0ACEFC-AA01-2049-779B-880FE7981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800" dirty="0"/>
          </a:p>
          <a:p>
            <a:r>
              <a:rPr lang="de-DE" sz="2800" dirty="0"/>
              <a:t>Target </a:t>
            </a:r>
            <a:r>
              <a:rPr lang="de-DE" sz="2800" dirty="0" err="1"/>
              <a:t>system</a:t>
            </a:r>
            <a:endParaRPr lang="de-DE" sz="2800" dirty="0"/>
          </a:p>
          <a:p>
            <a:pPr lvl="1"/>
            <a:r>
              <a:rPr lang="en-US" sz="2800" dirty="0"/>
              <a:t>Mechanical design</a:t>
            </a:r>
          </a:p>
          <a:p>
            <a:pPr lvl="1"/>
            <a:r>
              <a:rPr lang="en-US" sz="2800" dirty="0"/>
              <a:t>3D printed Vacuum chamber</a:t>
            </a:r>
          </a:p>
          <a:p>
            <a:pPr lvl="1"/>
            <a:r>
              <a:rPr lang="en-US" sz="2800" dirty="0"/>
              <a:t>Z Motor positioning</a:t>
            </a:r>
          </a:p>
          <a:p>
            <a:r>
              <a:rPr lang="en-US" sz="2800" dirty="0"/>
              <a:t>PANGEA</a:t>
            </a:r>
          </a:p>
          <a:p>
            <a:pPr lvl="1"/>
            <a:r>
              <a:rPr lang="en-US" sz="2800" dirty="0"/>
              <a:t>Holding structure</a:t>
            </a:r>
          </a:p>
          <a:p>
            <a:pPr lvl="1"/>
            <a:r>
              <a:rPr lang="en-US" sz="2800" dirty="0"/>
              <a:t>Detector manufacturing</a:t>
            </a:r>
            <a:endParaRPr lang="de-DE" sz="2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9CAACD-47C3-D29C-9ED1-150631744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42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2E7F7-A0C1-496B-B56A-6142BB9A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Target system – Design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4F0416-8BD5-4046-8441-C383A273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4B2C7F-5EFE-3D51-1BAF-0923AE18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2616" y="981968"/>
            <a:ext cx="8142737" cy="3867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1716478-4C77-519E-5E6E-E92F360FE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3854820"/>
            <a:ext cx="3234736" cy="2426051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26BB5D7-1945-BB56-6675-0A93609CA5DA}"/>
              </a:ext>
            </a:extLst>
          </p:cNvPr>
          <p:cNvGrpSpPr/>
          <p:nvPr/>
        </p:nvGrpSpPr>
        <p:grpSpPr>
          <a:xfrm>
            <a:off x="477414" y="4293096"/>
            <a:ext cx="2167736" cy="2126089"/>
            <a:chOff x="477414" y="4542288"/>
            <a:chExt cx="1913663" cy="1876897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3E7AD4C-C23D-5684-E017-21F248060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3087" r="20714" b="28525"/>
            <a:stretch/>
          </p:blipFill>
          <p:spPr>
            <a:xfrm>
              <a:off x="477414" y="4542288"/>
              <a:ext cx="1913663" cy="1876897"/>
            </a:xfrm>
            <a:prstGeom prst="rect">
              <a:avLst/>
            </a:prstGeom>
          </p:spPr>
        </p:pic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D26B5D9E-6B82-A7D9-0924-72E0B618B0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992" y="5157247"/>
              <a:ext cx="27256" cy="484757"/>
            </a:xfrm>
            <a:prstGeom prst="straightConnector1">
              <a:avLst/>
            </a:prstGeom>
            <a:ln w="19050">
              <a:solidFill>
                <a:schemeClr val="accent4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6EEC482-0F23-5013-FA2B-57A0C93EF8F4}"/>
              </a:ext>
            </a:extLst>
          </p:cNvPr>
          <p:cNvSpPr txBox="1"/>
          <p:nvPr/>
        </p:nvSpPr>
        <p:spPr>
          <a:xfrm>
            <a:off x="495762" y="5209490"/>
            <a:ext cx="68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2 cm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9E2CB5A-530A-F349-510C-9FA805570BEF}"/>
              </a:ext>
            </a:extLst>
          </p:cNvPr>
          <p:cNvCxnSpPr>
            <a:cxnSpLocks/>
          </p:cNvCxnSpPr>
          <p:nvPr/>
        </p:nvCxnSpPr>
        <p:spPr>
          <a:xfrm flipV="1">
            <a:off x="1691680" y="3736228"/>
            <a:ext cx="799554" cy="126567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42915903-2B76-7295-00C3-131B8D657974}"/>
              </a:ext>
            </a:extLst>
          </p:cNvPr>
          <p:cNvSpPr txBox="1"/>
          <p:nvPr/>
        </p:nvSpPr>
        <p:spPr>
          <a:xfrm>
            <a:off x="331080" y="6084004"/>
            <a:ext cx="24604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Lead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43729E8-E3FE-1DC1-93A2-26011AAF00E0}"/>
              </a:ext>
            </a:extLst>
          </p:cNvPr>
          <p:cNvSpPr txBox="1"/>
          <p:nvPr/>
        </p:nvSpPr>
        <p:spPr>
          <a:xfrm>
            <a:off x="6216871" y="2679998"/>
            <a:ext cx="246040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3D printed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Handling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Cabling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A34D06B4-B6F8-C772-D334-F508E5D72944}"/>
              </a:ext>
            </a:extLst>
          </p:cNvPr>
          <p:cNvCxnSpPr/>
          <p:nvPr/>
        </p:nvCxnSpPr>
        <p:spPr>
          <a:xfrm>
            <a:off x="331080" y="2060848"/>
            <a:ext cx="136060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69D4AA14-6051-E5EA-7A54-34D4DF2149C1}"/>
              </a:ext>
            </a:extLst>
          </p:cNvPr>
          <p:cNvSpPr txBox="1"/>
          <p:nvPr/>
        </p:nvSpPr>
        <p:spPr>
          <a:xfrm>
            <a:off x="436935" y="22044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 bar" panose="020B0604020202020204" pitchFamily="34" charset="0"/>
                <a:cs typeface="Arial bar" panose="020B0604020202020204" pitchFamily="34" charset="0"/>
              </a:rPr>
              <a:t>p</a:t>
            </a:r>
            <a:endParaRPr lang="en-US" dirty="0">
              <a:latin typeface="Arial bar" panose="020B0604020202020204" pitchFamily="34" charset="0"/>
              <a:cs typeface="Arial ba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40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FF4EF-040E-ADD4-3F7C-7405746E6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Target system -  3D printed chamber</a:t>
            </a:r>
            <a:endParaRPr lang="en-US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32198C-D77E-ED67-2BA3-FA158318D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Small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comlex</a:t>
            </a:r>
            <a:r>
              <a:rPr lang="de-DE" dirty="0"/>
              <a:t> design</a:t>
            </a:r>
          </a:p>
          <a:p>
            <a:r>
              <a:rPr lang="de-DE" dirty="0"/>
              <a:t>Hard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mill</a:t>
            </a:r>
            <a:r>
              <a:rPr lang="de-DE" dirty="0"/>
              <a:t>/</a:t>
            </a:r>
            <a:r>
              <a:rPr lang="de-DE" dirty="0" err="1"/>
              <a:t>weld</a:t>
            </a:r>
            <a:r>
              <a:rPr lang="de-DE" dirty="0"/>
              <a:t> -&gt; Al 3D </a:t>
            </a:r>
            <a:r>
              <a:rPr lang="de-DE" dirty="0" err="1"/>
              <a:t>print</a:t>
            </a:r>
            <a:endParaRPr lang="de-DE" dirty="0"/>
          </a:p>
          <a:p>
            <a:r>
              <a:rPr lang="en-US" dirty="0"/>
              <a:t>Vacuum capabilities? Mechanical stability?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EE2DB8-27CF-590D-545E-54AD039E4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3D9166-EA6C-842D-71FF-E357AE446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169" y="2708920"/>
            <a:ext cx="4941662" cy="32222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A1C80BB-80A2-8AB7-C5B3-ADA10FA03CF6}"/>
              </a:ext>
            </a:extLst>
          </p:cNvPr>
          <p:cNvSpPr txBox="1"/>
          <p:nvPr/>
        </p:nvSpPr>
        <p:spPr>
          <a:xfrm>
            <a:off x="4729377" y="5561856"/>
            <a:ext cx="231345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Massive 8 mm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walls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A087DA-2AD6-7435-2C65-C33BAB92D077}"/>
              </a:ext>
            </a:extLst>
          </p:cNvPr>
          <p:cNvSpPr txBox="1"/>
          <p:nvPr/>
        </p:nvSpPr>
        <p:spPr>
          <a:xfrm>
            <a:off x="4998682" y="270892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Upside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down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6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FF4EF-040E-ADD4-3F7C-7405746E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-1"/>
            <a:ext cx="8516813" cy="685801"/>
          </a:xfrm>
        </p:spPr>
        <p:txBody>
          <a:bodyPr/>
          <a:lstStyle/>
          <a:p>
            <a:r>
              <a:rPr lang="en-US" sz="3600" noProof="0" dirty="0"/>
              <a:t>Target system -  3D printed chamber (2)</a:t>
            </a:r>
            <a:endParaRPr lang="en-US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32198C-D77E-ED67-2BA3-FA158318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07293"/>
            <a:ext cx="8372797" cy="4525963"/>
          </a:xfrm>
        </p:spPr>
        <p:txBody>
          <a:bodyPr/>
          <a:lstStyle/>
          <a:p>
            <a:endParaRPr lang="de-DE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absorbed in chamber material must be reduced</a:t>
            </a:r>
          </a:p>
          <a:p>
            <a:r>
              <a:rPr lang="en-US" dirty="0"/>
              <a:t>Deformation measured after evacuation</a:t>
            </a:r>
          </a:p>
          <a:p>
            <a:r>
              <a:rPr lang="en-US" dirty="0"/>
              <a:t>Measurements better than FEM simulations</a:t>
            </a:r>
          </a:p>
          <a:p>
            <a:r>
              <a:rPr lang="en-US" dirty="0"/>
              <a:t>Deformations for 2 mm walls too high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EE2DB8-27CF-590D-545E-54AD039E4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9CDF83C-3A01-402C-14AB-A52E264351BE}"/>
              </a:ext>
            </a:extLst>
          </p:cNvPr>
          <p:cNvGrpSpPr/>
          <p:nvPr/>
        </p:nvGrpSpPr>
        <p:grpSpPr>
          <a:xfrm>
            <a:off x="2195736" y="980728"/>
            <a:ext cx="4536798" cy="3547557"/>
            <a:chOff x="3667254" y="2420888"/>
            <a:chExt cx="4536798" cy="3547557"/>
          </a:xfrm>
        </p:grpSpPr>
        <p:pic>
          <p:nvPicPr>
            <p:cNvPr id="3073" name="Picture 1">
              <a:extLst>
                <a:ext uri="{FF2B5EF4-FFF2-40B4-BE49-F238E27FC236}">
                  <a16:creationId xmlns:a16="http://schemas.microsoft.com/office/drawing/2014/main" id="{B146B0CB-37C6-0DA1-8CAA-281E42B1A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2420888"/>
              <a:ext cx="4352132" cy="3487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E6B067A-7574-7D35-D477-DA397251E41C}"/>
                </a:ext>
              </a:extLst>
            </p:cNvPr>
            <p:cNvSpPr txBox="1"/>
            <p:nvPr/>
          </p:nvSpPr>
          <p:spPr>
            <a:xfrm>
              <a:off x="5217096" y="5599113"/>
              <a:ext cx="22279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Wall </a:t>
              </a:r>
              <a:r>
                <a:rPr lang="de-DE" dirty="0" err="1">
                  <a:latin typeface="Arial" panose="020B0604020202020204" pitchFamily="34" charset="0"/>
                  <a:cs typeface="Arial" panose="020B0604020202020204" pitchFamily="34" charset="0"/>
                </a:rPr>
                <a:t>thickness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 [mm]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857A146-70EB-4C39-0671-0CDE39A3795B}"/>
                </a:ext>
              </a:extLst>
            </p:cNvPr>
            <p:cNvSpPr txBox="1"/>
            <p:nvPr/>
          </p:nvSpPr>
          <p:spPr>
            <a:xfrm rot="16200000">
              <a:off x="2579777" y="3979995"/>
              <a:ext cx="25442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Max. </a:t>
              </a:r>
              <a:r>
                <a:rPr lang="de-DE" dirty="0" err="1">
                  <a:latin typeface="Arial" panose="020B0604020202020204" pitchFamily="34" charset="0"/>
                  <a:cs typeface="Arial" panose="020B0604020202020204" pitchFamily="34" charset="0"/>
                </a:rPr>
                <a:t>deformation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 [mm]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6B80E0C-597F-FF35-DE48-414C2AA89427}"/>
              </a:ext>
            </a:extLst>
          </p:cNvPr>
          <p:cNvSpPr txBox="1"/>
          <p:nvPr/>
        </p:nvSpPr>
        <p:spPr>
          <a:xfrm>
            <a:off x="5665668" y="908720"/>
            <a:ext cx="12105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5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FF4EF-040E-ADD4-3F7C-7405746E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-1"/>
            <a:ext cx="8516813" cy="685801"/>
          </a:xfrm>
        </p:spPr>
        <p:txBody>
          <a:bodyPr/>
          <a:lstStyle/>
          <a:p>
            <a:r>
              <a:rPr lang="en-US" sz="3600" noProof="0" dirty="0"/>
              <a:t>Target system -  3D printed chamber (3)</a:t>
            </a:r>
            <a:endParaRPr lang="en-US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32198C-D77E-ED67-2BA3-FA158318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4" y="1207293"/>
            <a:ext cx="8516813" cy="4525963"/>
          </a:xfrm>
        </p:spPr>
        <p:txBody>
          <a:bodyPr/>
          <a:lstStyle/>
          <a:p>
            <a:endParaRPr lang="de-DE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dirty="0"/>
              <a:t>Honeycomb structure to improve stability </a:t>
            </a:r>
          </a:p>
          <a:p>
            <a:r>
              <a:rPr lang="en-US" dirty="0"/>
              <a:t>Minor vacuum issues with this model</a:t>
            </a:r>
            <a:br>
              <a:rPr lang="en-US" dirty="0"/>
            </a:br>
            <a:r>
              <a:rPr lang="en-US" dirty="0"/>
              <a:t>-&gt; Post processing of 3D printed model by heat/pressure</a:t>
            </a:r>
            <a:br>
              <a:rPr lang="en-US" dirty="0"/>
            </a:br>
            <a:r>
              <a:rPr lang="en-US" dirty="0"/>
              <a:t>    treatment for next version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EE2DB8-27CF-590D-545E-54AD039E4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40A9813-CEFF-972C-A06F-2E3506262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9729"/>
            <a:ext cx="6624736" cy="372641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FEFF739-947F-12CB-7ACD-2D66732607B0}"/>
              </a:ext>
            </a:extLst>
          </p:cNvPr>
          <p:cNvSpPr txBox="1"/>
          <p:nvPr/>
        </p:nvSpPr>
        <p:spPr>
          <a:xfrm>
            <a:off x="5940152" y="1124744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Upside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down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2FFEBC0-80E1-EF51-B5E2-654080B439E4}"/>
              </a:ext>
            </a:extLst>
          </p:cNvPr>
          <p:cNvSpPr txBox="1"/>
          <p:nvPr/>
        </p:nvSpPr>
        <p:spPr>
          <a:xfrm>
            <a:off x="4849639" y="4221088"/>
            <a:ext cx="154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CAD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40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CD194-7E70-3A46-9BAC-954C526E7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noProof="0" dirty="0"/>
              <a:t>Target system - simulations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26A198-5712-53D0-DFD1-FB33DD1B4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Detailed model in </a:t>
            </a:r>
            <a:r>
              <a:rPr lang="en-US" dirty="0" err="1"/>
              <a:t>PandaRoot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B778DD-06E4-8681-4A8A-E8174C00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83DFE8-404D-4CDD-ACB1-AFCB6B7A4C7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22D49B-67C8-5C7E-0B97-CCB9A76C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36" y="1131878"/>
            <a:ext cx="4058884" cy="39281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72AE3F-A277-7548-ECAE-BE15285F59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6769" y="2205908"/>
            <a:ext cx="4108256" cy="38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35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hij_template_talk_mso_new" id="{444968BD-4A96-4EB7-95CC-71A30503D3EB}" vid="{A24A5DAF-453D-4664-A927-6C887856E963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hij_template_talk_mso</Template>
  <TotalTime>0</TotalTime>
  <Words>729</Words>
  <Application>Microsoft Office PowerPoint</Application>
  <PresentationFormat>Bildschirmpräsentation (4:3)</PresentationFormat>
  <Paragraphs>235</Paragraphs>
  <Slides>20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Symbol</vt:lpstr>
      <vt:lpstr>Arial bar</vt:lpstr>
      <vt:lpstr>Arial Unicode MS</vt:lpstr>
      <vt:lpstr>Arial </vt:lpstr>
      <vt:lpstr>Symbol_bar</vt:lpstr>
      <vt:lpstr>Calibri</vt:lpstr>
      <vt:lpstr>Arial</vt:lpstr>
      <vt:lpstr>Verdana</vt:lpstr>
      <vt:lpstr>Office Theme</vt:lpstr>
      <vt:lpstr>PowerPoint-Präsentation</vt:lpstr>
      <vt:lpstr>Outline</vt:lpstr>
      <vt:lpstr>Hyperatom/hypernuclei setup</vt:lpstr>
      <vt:lpstr>Outline</vt:lpstr>
      <vt:lpstr>Target system – Design</vt:lpstr>
      <vt:lpstr>Target system -  3D printed chamber</vt:lpstr>
      <vt:lpstr>Target system -  3D printed chamber (2)</vt:lpstr>
      <vt:lpstr>Target system -  3D printed chamber (3)</vt:lpstr>
      <vt:lpstr>Target system - simulations</vt:lpstr>
      <vt:lpstr>Target system - simulations (2)</vt:lpstr>
      <vt:lpstr>Target system - simulations (2)</vt:lpstr>
      <vt:lpstr>Target system – position system</vt:lpstr>
      <vt:lpstr>Target system – position system (2)</vt:lpstr>
      <vt:lpstr>Target system – position system (3)</vt:lpstr>
      <vt:lpstr>Target system – position system (4)</vt:lpstr>
      <vt:lpstr>PANGEA</vt:lpstr>
      <vt:lpstr>PANGEA - Orientation</vt:lpstr>
      <vt:lpstr>PANGEA – Holding structure</vt:lpstr>
      <vt:lpstr>PANGEA – manufacturing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chahn</dc:creator>
  <cp:lastModifiedBy>Steinen, Marcell</cp:lastModifiedBy>
  <cp:revision>649</cp:revision>
  <cp:lastPrinted>2019-01-09T10:58:55Z</cp:lastPrinted>
  <dcterms:created xsi:type="dcterms:W3CDTF">2018-12-03T12:35:26Z</dcterms:created>
  <dcterms:modified xsi:type="dcterms:W3CDTF">2022-10-10T14:16:35Z</dcterms:modified>
</cp:coreProperties>
</file>