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301" r:id="rId4"/>
    <p:sldId id="303" r:id="rId5"/>
    <p:sldId id="267" r:id="rId6"/>
    <p:sldId id="304" r:id="rId7"/>
    <p:sldId id="307" r:id="rId8"/>
    <p:sldId id="286" r:id="rId9"/>
    <p:sldId id="269" r:id="rId10"/>
    <p:sldId id="281" r:id="rId11"/>
    <p:sldId id="282" r:id="rId12"/>
    <p:sldId id="268" r:id="rId13"/>
    <p:sldId id="322" r:id="rId14"/>
    <p:sldId id="271" r:id="rId15"/>
    <p:sldId id="315" r:id="rId16"/>
    <p:sldId id="272" r:id="rId17"/>
    <p:sldId id="317" r:id="rId18"/>
    <p:sldId id="319" r:id="rId19"/>
    <p:sldId id="273" r:id="rId20"/>
    <p:sldId id="320" r:id="rId21"/>
    <p:sldId id="323" r:id="rId2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00FF"/>
    <a:srgbClr val="66FF33"/>
    <a:srgbClr val="CC0066"/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4" autoAdjust="0"/>
    <p:restoredTop sz="94655" autoAdjust="0"/>
  </p:normalViewPr>
  <p:slideViewPr>
    <p:cSldViewPr snapToGrid="0" snapToObjects="1">
      <p:cViewPr>
        <p:scale>
          <a:sx n="100" d="100"/>
          <a:sy n="100" d="100"/>
        </p:scale>
        <p:origin x="996" y="4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16.11.2022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16.11.2022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693216" y="4924613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4E7D3-BE57-4B37-AB2F-DD01A88A5F14}"/>
              </a:ext>
            </a:extLst>
          </p:cNvPr>
          <p:cNvSpPr txBox="1"/>
          <p:nvPr userDrawn="1"/>
        </p:nvSpPr>
        <p:spPr>
          <a:xfrm>
            <a:off x="8296839" y="4892095"/>
            <a:ext cx="7799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/>
            <a:fld id="{F3C7D678-31F4-4C5D-B182-0F7D9471376C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 algn="r" defTabSz="685800"/>
              <a:t>‹#›</a:t>
            </a:fld>
            <a:endParaRPr lang="en-US" sz="12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73" y="374209"/>
            <a:ext cx="956289" cy="318764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268380" y="493252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469" y="231075"/>
            <a:ext cx="730161" cy="608467"/>
          </a:xfrm>
          <a:prstGeom prst="rect">
            <a:avLst/>
          </a:prstGeom>
        </p:spPr>
      </p:pic>
      <p:pic>
        <p:nvPicPr>
          <p:cNvPr id="14" name="Grafik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88154" y="97810"/>
            <a:ext cx="561646" cy="6150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44E7D3-BE57-4B37-AB2F-DD01A88A5F14}"/>
              </a:ext>
            </a:extLst>
          </p:cNvPr>
          <p:cNvSpPr txBox="1"/>
          <p:nvPr userDrawn="1"/>
        </p:nvSpPr>
        <p:spPr>
          <a:xfrm>
            <a:off x="8296839" y="4892095"/>
            <a:ext cx="7799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/>
            <a:fld id="{F3C7D678-31F4-4C5D-B182-0F7D9471376C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 algn="r" defTabSz="685800"/>
              <a:t>‹#›</a:t>
            </a:fld>
            <a:endParaRPr lang="en-US" sz="12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gitlab.com/IPMsim/Virtual-IP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github.com/navarrof/PyTT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0631" y="1884659"/>
            <a:ext cx="5833913" cy="1227726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CERN-GSI </a:t>
            </a:r>
            <a:r>
              <a:rPr lang="en-GB" dirty="0" smtClean="0">
                <a:solidFill>
                  <a:srgbClr val="0000FF"/>
                </a:solidFill>
              </a:rPr>
              <a:t>Collaboration</a:t>
            </a:r>
            <a:r>
              <a:rPr lang="de-DE" dirty="0" smtClean="0">
                <a:solidFill>
                  <a:srgbClr val="0000FF"/>
                </a:solidFill>
              </a:rPr>
              <a:t> on </a:t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smtClean="0">
                <a:solidFill>
                  <a:srgbClr val="0000FF"/>
                </a:solidFill>
              </a:rPr>
              <a:t>Beam Instrumentation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94411" y="3100273"/>
            <a:ext cx="5597036" cy="1190036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CERN-GSI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Collaboration 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Steering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Board Meeting</a:t>
            </a:r>
          </a:p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17</a:t>
            </a:r>
            <a:r>
              <a:rPr lang="de-DE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November 2022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7949229" y="3520362"/>
            <a:ext cx="1040284" cy="1389787"/>
            <a:chOff x="7120867" y="4460701"/>
            <a:chExt cx="1361466" cy="181887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626" y="5235862"/>
              <a:ext cx="810553" cy="540369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833" y="5004971"/>
              <a:ext cx="984966" cy="656644"/>
            </a:xfrm>
            <a:prstGeom prst="rect">
              <a:avLst/>
            </a:prstGeom>
          </p:spPr>
        </p:pic>
        <p:sp>
          <p:nvSpPr>
            <p:cNvPr id="7" name="Textfeld 19"/>
            <p:cNvSpPr txBox="1"/>
            <p:nvPr/>
          </p:nvSpPr>
          <p:spPr>
            <a:xfrm>
              <a:off x="7120867" y="4460701"/>
              <a:ext cx="1319842" cy="6042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peace </a:t>
              </a:r>
            </a:p>
            <a:p>
              <a:pPr>
                <a:spcBef>
                  <a:spcPts val="0"/>
                </a:spcBef>
              </a:pPr>
              <a:r>
                <a:rPr lang="en-US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freedom</a:t>
              </a:r>
            </a:p>
          </p:txBody>
        </p:sp>
        <p:sp>
          <p:nvSpPr>
            <p:cNvPr id="8" name="Textfeld 20"/>
            <p:cNvSpPr txBox="1"/>
            <p:nvPr/>
          </p:nvSpPr>
          <p:spPr>
            <a:xfrm>
              <a:off x="7162490" y="5675372"/>
              <a:ext cx="1319843" cy="6042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Solidarity </a:t>
              </a:r>
            </a:p>
            <a:p>
              <a:pPr>
                <a:spcBef>
                  <a:spcPts val="0"/>
                </a:spcBef>
              </a:pPr>
              <a:r>
                <a:rPr lang="en-US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Ukraine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78FCB9-7091-F246-8CA0-F7581E23022A}"/>
              </a:ext>
            </a:extLst>
          </p:cNvPr>
          <p:cNvSpPr txBox="1"/>
          <p:nvPr/>
        </p:nvSpPr>
        <p:spPr>
          <a:xfrm>
            <a:off x="144000" y="986701"/>
            <a:ext cx="4620024" cy="2821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Bef>
                <a:spcPts val="400"/>
              </a:spcBef>
            </a:pP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Virtual-IPM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code: </a:t>
            </a:r>
          </a:p>
          <a:p>
            <a:pPr marL="285750" indent="-285750" defTabSz="6858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Developed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Kenichirou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Sato (leave from J-PARC),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Mariusz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Sapinski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Dominik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Vilsmeier at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CERN &amp;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GSI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6858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Performant simulation includes:</a:t>
            </a:r>
          </a:p>
          <a:p>
            <a:pPr defTabSz="685800">
              <a:spcBef>
                <a:spcPts val="4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beam-gas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ionisation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&amp; 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trajectories;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spcBef>
                <a:spcPts val="4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effect of beam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space charge &amp;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spcBef>
                <a:spcPts val="4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guiding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field non-uniformities, etc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6858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Usage at GSI, CERN, CEA/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aclay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Cockcroft Institute, BNL … (plus other, undocumented users) </a:t>
            </a:r>
          </a:p>
          <a:p>
            <a:pPr marL="285750" indent="-285750" defTabSz="6858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Available at 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gitlab.com/IPMsim/Virtual-IPM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44000" y="216000"/>
            <a:ext cx="6129236" cy="398662"/>
          </a:xfrm>
        </p:spPr>
        <p:txBody>
          <a:bodyPr/>
          <a:lstStyle/>
          <a:p>
            <a:r>
              <a:rPr lang="de-DE" dirty="0" smtClean="0"/>
              <a:t>WP3: </a:t>
            </a:r>
            <a:r>
              <a:rPr lang="en-GB" dirty="0" smtClean="0"/>
              <a:t>Ionization Profile Monitor: Performance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5127734" y="2784127"/>
            <a:ext cx="2700300" cy="2202093"/>
            <a:chOff x="5411198" y="2025175"/>
            <a:chExt cx="2700300" cy="22020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4EFBE4-80F7-0E47-B42B-CE13B3F0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98" y="2269122"/>
              <a:ext cx="2700300" cy="19581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E710B2-1A7B-1F40-B55E-F3FAB4F3E2CB}"/>
                </a:ext>
              </a:extLst>
            </p:cNvPr>
            <p:cNvSpPr txBox="1"/>
            <p:nvPr/>
          </p:nvSpPr>
          <p:spPr>
            <a:xfrm>
              <a:off x="5825794" y="2025175"/>
              <a:ext cx="21899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US" sz="10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VirtualIPM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simulation of </a:t>
              </a:r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LHC 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IPM with varying B-field strengths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E710B2-1A7B-1F40-B55E-F3FAB4F3E2CB}"/>
                </a:ext>
              </a:extLst>
            </p:cNvPr>
            <p:cNvSpPr txBox="1"/>
            <p:nvPr/>
          </p:nvSpPr>
          <p:spPr>
            <a:xfrm>
              <a:off x="6625866" y="2981626"/>
              <a:ext cx="138992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US" sz="105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James </a:t>
              </a:r>
              <a:r>
                <a:rPr lang="en-US" sz="1050" dirty="0" err="1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Storey</a:t>
              </a:r>
              <a:r>
                <a:rPr lang="en-US" sz="105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CERN</a:t>
              </a:r>
              <a:endParaRPr lang="en-US" sz="10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64024" y="811542"/>
            <a:ext cx="4424169" cy="1942996"/>
            <a:chOff x="4405438" y="825118"/>
            <a:chExt cx="4424169" cy="194299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952" y="1112618"/>
              <a:ext cx="1913066" cy="165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609" y="1094331"/>
              <a:ext cx="1885241" cy="166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feld 181"/>
            <p:cNvSpPr txBox="1"/>
            <p:nvPr/>
          </p:nvSpPr>
          <p:spPr>
            <a:xfrm>
              <a:off x="4405438" y="850908"/>
              <a:ext cx="2318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 detection mode:</a:t>
              </a:r>
            </a:p>
          </p:txBody>
        </p:sp>
        <p:sp>
          <p:nvSpPr>
            <p:cNvPr id="21" name="Textfeld 182"/>
            <p:cNvSpPr txBox="1"/>
            <p:nvPr/>
          </p:nvSpPr>
          <p:spPr>
            <a:xfrm>
              <a:off x="6582442" y="825118"/>
              <a:ext cx="224716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500" b="1" dirty="0" smtClean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Electron  detection mode:</a:t>
              </a:r>
              <a:endParaRPr lang="en-US" sz="15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27" y="3807986"/>
            <a:ext cx="1130775" cy="4266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E78FCB9-7091-F246-8CA0-F7581E23022A}"/>
              </a:ext>
            </a:extLst>
          </p:cNvPr>
          <p:cNvSpPr txBox="1"/>
          <p:nvPr/>
        </p:nvSpPr>
        <p:spPr>
          <a:xfrm>
            <a:off x="144000" y="4338835"/>
            <a:ext cx="4620024" cy="5437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Bef>
                <a:spcPts val="4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Sandberg,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Storey </a:t>
            </a:r>
          </a:p>
          <a:p>
            <a:pPr defTabSz="685800">
              <a:spcBef>
                <a:spcPts val="400"/>
              </a:spcBef>
            </a:pPr>
            <a:r>
              <a:rPr lang="en-GB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    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Forck, R. Singh,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Vilsmeier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Udrea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(?) </a:t>
            </a:r>
            <a:endParaRPr lang="en-US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WP3: </a:t>
            </a:r>
            <a:r>
              <a:rPr lang="en-GB" dirty="0" smtClean="0"/>
              <a:t>Ionization Profile Monitor: Status &amp; Future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76672" y="1020391"/>
            <a:ext cx="4283006" cy="3823601"/>
            <a:chOff x="4572000" y="960121"/>
            <a:chExt cx="4350518" cy="38838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2947" y="960121"/>
              <a:ext cx="3389571" cy="227131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t="6522"/>
            <a:stretch/>
          </p:blipFill>
          <p:spPr>
            <a:xfrm>
              <a:off x="4639512" y="2312851"/>
              <a:ext cx="4283006" cy="2531142"/>
            </a:xfrm>
            <a:prstGeom prst="rect">
              <a:avLst/>
            </a:prstGeom>
          </p:spPr>
        </p:pic>
        <p:sp>
          <p:nvSpPr>
            <p:cNvPr id="14" name="Textfeld 181"/>
            <p:cNvSpPr txBox="1"/>
            <p:nvPr/>
          </p:nvSpPr>
          <p:spPr>
            <a:xfrm>
              <a:off x="6438655" y="960121"/>
              <a:ext cx="2318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raphical User Interface</a:t>
              </a:r>
            </a:p>
          </p:txBody>
        </p:sp>
        <p:sp>
          <p:nvSpPr>
            <p:cNvPr id="15" name="Textfeld 181"/>
            <p:cNvSpPr txBox="1"/>
            <p:nvPr/>
          </p:nvSpPr>
          <p:spPr>
            <a:xfrm>
              <a:off x="6152143" y="2639569"/>
              <a:ext cx="20234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GitLab</a:t>
              </a:r>
              <a:r>
                <a:rPr lang="en-US" sz="16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List of Issues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032503"/>
              <a:ext cx="814492" cy="73833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AAF7F35-C5C1-F448-B158-9E11D3198E1A}"/>
              </a:ext>
            </a:extLst>
          </p:cNvPr>
          <p:cNvSpPr txBox="1"/>
          <p:nvPr/>
        </p:nvSpPr>
        <p:spPr>
          <a:xfrm>
            <a:off x="144000" y="904453"/>
            <a:ext cx="51346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Virtual-IPM status: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 available software in Python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Most advanced simulation tool for IPMs, BIF etc.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 significant contributions by the community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unch of users (for IPM, e-lens, BIF, image smearing…)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Ongoing development, e.g. last update 2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Nov. 22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F7F35-C5C1-F448-B158-9E11D3198E1A}"/>
              </a:ext>
            </a:extLst>
          </p:cNvPr>
          <p:cNvSpPr txBox="1"/>
          <p:nvPr/>
        </p:nvSpPr>
        <p:spPr>
          <a:xfrm>
            <a:off x="144000" y="2385775"/>
            <a:ext cx="513468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status: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tarted by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Mariusz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Sapinski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(CERN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GSICERNPSI)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 &amp; maintenance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by Dominik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Vilsmeier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(PhD student at GSI)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However, Dominik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Vilsmeier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soon finish his PhD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AF7F35-C5C1-F448-B158-9E11D3198E1A}"/>
              </a:ext>
            </a:extLst>
          </p:cNvPr>
          <p:cNvSpPr txBox="1"/>
          <p:nvPr/>
        </p:nvSpPr>
        <p:spPr>
          <a:xfrm>
            <a:off x="144000" y="3616881"/>
            <a:ext cx="513468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Future: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Proposal: collaboration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between CERN BI &amp; GSI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GSI: S.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Udrea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(?), D.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Vilsmeier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 postdoc (?)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Alternative: ask PSI for  involvement of M.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Sapinski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8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44000" y="977791"/>
            <a:ext cx="8020539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FESA software for beam diagnostic data acquisition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Instruments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common hardware calls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common FESA developments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Strong interest of GSI to collaborate with CERN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FESA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integration of 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ryogenic Current Comparator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ongoing, discussed above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FESA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integration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Graphical User Interface &amp; Data Analysis 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Bunch Structure Monitor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Feschenko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-type)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be started</a:t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25" y="1959925"/>
            <a:ext cx="2550996" cy="2178227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WP4: </a:t>
            </a:r>
            <a:r>
              <a:rPr lang="en-US" dirty="0"/>
              <a:t>FESA Integration of Beam Diagnostics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8FCB9-7091-F246-8CA0-F7581E23022A}"/>
              </a:ext>
            </a:extLst>
          </p:cNvPr>
          <p:cNvSpPr txBox="1"/>
          <p:nvPr/>
        </p:nvSpPr>
        <p:spPr>
          <a:xfrm>
            <a:off x="268178" y="3967182"/>
            <a:ext cx="8142044" cy="841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Bef>
                <a:spcPts val="4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Jackson, F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Roncarolo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Tan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spcBef>
                <a:spcPts val="400"/>
              </a:spcBef>
            </a:pPr>
            <a:r>
              <a:rPr lang="en-GB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    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Forck, T. Hoffmann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Schwickert,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T. Sieber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general hardware, particular CCC &amp; BSM, </a:t>
            </a:r>
          </a:p>
          <a:p>
            <a:pPr defTabSz="685800">
              <a:spcBef>
                <a:spcPts val="400"/>
              </a:spcBef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S.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Lauber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for longitudinal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phase-space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reconstruction </a:t>
            </a:r>
            <a:endParaRPr lang="en-GB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769" y="755788"/>
            <a:ext cx="2537352" cy="122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7523" y="957220"/>
            <a:ext cx="89309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Monitor features: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urn-key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purchased from 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Russian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Institute for Nuclear Research 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unctionality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 the system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proven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CERN,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GSI, SNS, FRIB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Replacement of complex device control  </a:t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LabVIEW to FESA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plus performant GUI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WP4: </a:t>
            </a:r>
            <a:r>
              <a:rPr lang="en-US" dirty="0"/>
              <a:t>FESA </a:t>
            </a:r>
            <a:r>
              <a:rPr lang="en-US" dirty="0" smtClean="0"/>
              <a:t>Integration: Bunch Shape Monitor</a:t>
            </a:r>
            <a:endParaRPr lang="en-GB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474688" y="1232608"/>
            <a:ext cx="2776761" cy="215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D:\Forck\zukunft\p-LINAC\temp\20190529_1222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20092"/>
          <a:stretch/>
        </p:blipFill>
        <p:spPr bwMode="auto">
          <a:xfrm>
            <a:off x="7336010" y="1286439"/>
            <a:ext cx="1682482" cy="335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3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7523" y="957220"/>
            <a:ext cx="89309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Monitor features: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urn-key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purchased from 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Russian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Institute for Nuclear Research 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unctionality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 the system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proven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CERN,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GSI, SNS, FRIB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Replacement of complex device control 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from LabVIEW to FESA plus performant GUI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FESA &amp; GUI in operation at CERN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GSI’s interest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adaptation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CERN FESA &amp; GUI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FAIR control system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WP4: </a:t>
            </a:r>
            <a:r>
              <a:rPr lang="en-US" dirty="0"/>
              <a:t>FESA </a:t>
            </a:r>
            <a:r>
              <a:rPr lang="en-US" dirty="0" smtClean="0"/>
              <a:t>Integration: Bunch Shape Monitor</a:t>
            </a:r>
            <a:endParaRPr lang="en-GB" dirty="0"/>
          </a:p>
        </p:txBody>
      </p:sp>
      <p:sp>
        <p:nvSpPr>
          <p:cNvPr id="9" name="Rechteck 2"/>
          <p:cNvSpPr/>
          <p:nvPr/>
        </p:nvSpPr>
        <p:spPr>
          <a:xfrm>
            <a:off x="10050" y="3394802"/>
            <a:ext cx="7845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Reconstruction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longitudinal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space: 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Performed using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different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methods, exchange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performance 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GSI: Technical Integration Committee advised to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upgrade TK with BSM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8FCB9-7091-F246-8CA0-F7581E23022A}"/>
              </a:ext>
            </a:extLst>
          </p:cNvPr>
          <p:cNvSpPr txBox="1"/>
          <p:nvPr/>
        </p:nvSpPr>
        <p:spPr>
          <a:xfrm>
            <a:off x="144000" y="4245547"/>
            <a:ext cx="8142044" cy="5437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Bef>
                <a:spcPts val="4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Jackson, F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Roncarolo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Tan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spcBef>
                <a:spcPts val="400"/>
              </a:spcBef>
            </a:pPr>
            <a:r>
              <a:rPr lang="en-GB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P. Forck,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Hoffmann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Sieber;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Lauber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(phase-space reconstruction) </a:t>
            </a:r>
            <a:endParaRPr lang="en-GB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365620" y="3658302"/>
            <a:ext cx="2437858" cy="1190066"/>
            <a:chOff x="7874129" y="1095494"/>
            <a:chExt cx="2711450" cy="132362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553" t="21813" r="3239" b="15497"/>
            <a:stretch/>
          </p:blipFill>
          <p:spPr>
            <a:xfrm>
              <a:off x="7874129" y="1095494"/>
              <a:ext cx="2711450" cy="132362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9118775" y="1109794"/>
              <a:ext cx="1117528" cy="359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500" b="1" dirty="0">
                  <a:solidFill>
                    <a:srgbClr val="0000FF"/>
                  </a:solidFill>
                  <a:latin typeface="Calibri" panose="020F0502020204030204"/>
                </a:rPr>
                <a:t>FESA Class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53074" y="694893"/>
            <a:ext cx="5165418" cy="2929424"/>
            <a:chOff x="3881111" y="787389"/>
            <a:chExt cx="5165418" cy="2929424"/>
          </a:xfrm>
        </p:grpSpPr>
        <p:grpSp>
          <p:nvGrpSpPr>
            <p:cNvPr id="11" name="Group 10"/>
            <p:cNvGrpSpPr/>
            <p:nvPr/>
          </p:nvGrpSpPr>
          <p:grpSpPr>
            <a:xfrm>
              <a:off x="4437522" y="1449468"/>
              <a:ext cx="4511306" cy="2267345"/>
              <a:chOff x="698500" y="2969842"/>
              <a:chExt cx="7432987" cy="3735758"/>
            </a:xfrm>
          </p:grpSpPr>
          <p:pic>
            <p:nvPicPr>
              <p:cNvPr id="12" name="Picture 11" descr="img1C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22"/>
              <a:stretch/>
            </p:blipFill>
            <p:spPr>
              <a:xfrm>
                <a:off x="698500" y="2969842"/>
                <a:ext cx="7432987" cy="373575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698500" y="6553200"/>
                <a:ext cx="1038225" cy="142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flipH="1">
                <a:off x="1871648" y="5230645"/>
                <a:ext cx="1156067" cy="481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GB" sz="1300" b="1" dirty="0" smtClean="0">
                    <a:solidFill>
                      <a:srgbClr val="C00000"/>
                    </a:solidFill>
                    <a:latin typeface="Calibri" panose="020F0502020204030204"/>
                  </a:rPr>
                  <a:t>BSM1</a:t>
                </a:r>
                <a:endParaRPr lang="en-GB" sz="1300" b="1" dirty="0">
                  <a:solidFill>
                    <a:srgbClr val="C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flipH="1">
              <a:off x="4681242" y="1191604"/>
              <a:ext cx="693487" cy="29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1300" b="1" dirty="0" smtClean="0">
                  <a:solidFill>
                    <a:srgbClr val="C00000"/>
                  </a:solidFill>
                  <a:latin typeface="Calibri" panose="020F0502020204030204"/>
                </a:rPr>
                <a:t>BSM2</a:t>
              </a:r>
              <a:endParaRPr lang="en-GB" sz="1300" b="1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4703884" y="1504463"/>
              <a:ext cx="232012" cy="220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81111" y="787389"/>
              <a:ext cx="1600261" cy="323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500" b="1" dirty="0" smtClean="0">
                  <a:solidFill>
                    <a:srgbClr val="0000FF"/>
                  </a:solidFill>
                  <a:latin typeface="Calibri" panose="020F0502020204030204"/>
                </a:rPr>
                <a:t>CERN LINAC4</a:t>
              </a:r>
              <a:endParaRPr lang="en-US" sz="1500" b="1" dirty="0">
                <a:solidFill>
                  <a:srgbClr val="0000FF"/>
                </a:solidFill>
                <a:latin typeface="Calibri" panose="020F0502020204030204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5258723" y="3114006"/>
              <a:ext cx="232012" cy="220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490735" y="948972"/>
              <a:ext cx="3555794" cy="1757420"/>
              <a:chOff x="567344" y="4077284"/>
              <a:chExt cx="4888230" cy="2415965"/>
            </a:xfrm>
            <a:solidFill>
              <a:schemeClr val="bg1">
                <a:lumMod val="85000"/>
              </a:schemeClr>
            </a:solidFill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05"/>
              <a:stretch/>
            </p:blipFill>
            <p:spPr>
              <a:xfrm>
                <a:off x="567344" y="4144413"/>
                <a:ext cx="4888230" cy="234883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>
                <a:outerShdw blurRad="889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5" name="Oval 24"/>
              <p:cNvSpPr/>
              <p:nvPr/>
            </p:nvSpPr>
            <p:spPr>
              <a:xfrm rot="804163">
                <a:off x="2911460" y="6016140"/>
                <a:ext cx="1527697" cy="2677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94927" y="4077284"/>
                <a:ext cx="466137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 b="1" dirty="0">
                    <a:solidFill>
                      <a:srgbClr val="0000FF"/>
                    </a:solidFill>
                    <a:latin typeface="Calibri" panose="020F0502020204030204"/>
                  </a:rPr>
                  <a:t>BSM2 : Longitudinal emittance reconstruction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5128" y="5401897"/>
                <a:ext cx="569600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600" b="1">
                    <a:solidFill>
                      <a:srgbClr val="0070C0"/>
                    </a:solidFill>
                    <a:latin typeface="Calibri" panose="020F0502020204030204"/>
                  </a:rPr>
                  <a:t>174 ps</a:t>
                </a:r>
                <a:endParaRPr lang="en-US" sz="600" b="1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717849" y="5413016"/>
                <a:ext cx="599483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600" b="1">
                    <a:solidFill>
                      <a:srgbClr val="0070C0"/>
                    </a:solidFill>
                    <a:latin typeface="Calibri" panose="020F0502020204030204"/>
                  </a:rPr>
                  <a:t>138 ps</a:t>
                </a:r>
                <a:endParaRPr lang="en-US" sz="600" b="1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940893" y="5410026"/>
                <a:ext cx="581551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600" b="1">
                    <a:solidFill>
                      <a:srgbClr val="0070C0"/>
                    </a:solidFill>
                    <a:latin typeface="Calibri" panose="020F0502020204030204"/>
                  </a:rPr>
                  <a:t>154 ps</a:t>
                </a:r>
                <a:endParaRPr lang="en-US" sz="600" b="1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889473" y="5408057"/>
                <a:ext cx="599483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600" b="1">
                    <a:solidFill>
                      <a:srgbClr val="0070C0"/>
                    </a:solidFill>
                    <a:latin typeface="Calibri" panose="020F0502020204030204"/>
                  </a:rPr>
                  <a:t>138 ps</a:t>
                </a:r>
                <a:endParaRPr lang="en-US" sz="600" b="1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818691" y="5421144"/>
                <a:ext cx="599483" cy="2462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600" b="1">
                    <a:solidFill>
                      <a:srgbClr val="0070C0"/>
                    </a:solidFill>
                    <a:latin typeface="Calibri" panose="020F0502020204030204"/>
                  </a:rPr>
                  <a:t>111 ps</a:t>
                </a:r>
                <a:endParaRPr lang="en-US" sz="600" b="1" dirty="0">
                  <a:solidFill>
                    <a:srgbClr val="0070C0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17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30256" y="957739"/>
            <a:ext cx="6744759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SEM-Grid: </a:t>
            </a:r>
            <a:r>
              <a:rPr lang="en-US" sz="1400" dirty="0" smtClean="0">
                <a:solidFill>
                  <a:srgbClr val="0000FF"/>
                </a:solidFill>
              </a:rPr>
              <a:t>Standard tool for profile </a:t>
            </a:r>
            <a:r>
              <a:rPr lang="en-US" sz="1400" dirty="0">
                <a:solidFill>
                  <a:srgbClr val="0000FF"/>
                </a:solidFill>
              </a:rPr>
              <a:t>and </a:t>
            </a:r>
            <a:r>
              <a:rPr lang="en-US" sz="1400" dirty="0" smtClean="0">
                <a:solidFill>
                  <a:srgbClr val="0000FF"/>
                </a:solidFill>
              </a:rPr>
              <a:t>emittance measurement 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SEM-Grids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pLINACs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ts val="4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Wire distance 0.5 mm (smaller beam size than at UNILAC.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the past: Informal knowledge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exchange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between CERN and GSI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Compare CERN &amp; GSI standard SEM-grids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possible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destruction, </a:t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including thermal simulations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Participation at beam times CERN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 GSI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700" dirty="0" smtClean="0"/>
              <a:t>WP5: SEM-</a:t>
            </a:r>
            <a:r>
              <a:rPr lang="de-DE" sz="1700" dirty="0" err="1" smtClean="0"/>
              <a:t>Grid</a:t>
            </a:r>
            <a:r>
              <a:rPr lang="de-DE" sz="1700" dirty="0" smtClean="0"/>
              <a:t> Monitors </a:t>
            </a:r>
            <a:r>
              <a:rPr lang="de-DE" sz="1700" dirty="0" err="1" smtClean="0"/>
              <a:t>for</a:t>
            </a:r>
            <a:r>
              <a:rPr lang="de-DE" sz="1700" dirty="0" smtClean="0"/>
              <a:t> high </a:t>
            </a:r>
            <a:r>
              <a:rPr lang="de-DE" sz="1700" dirty="0" err="1" smtClean="0"/>
              <a:t>Intensities</a:t>
            </a:r>
            <a:r>
              <a:rPr lang="de-DE" sz="1700" dirty="0" smtClean="0"/>
              <a:t>: Hardware</a:t>
            </a:r>
            <a:endParaRPr lang="en-GB" sz="1700" dirty="0"/>
          </a:p>
        </p:txBody>
      </p:sp>
      <p:pic>
        <p:nvPicPr>
          <p:cNvPr id="9" name="Grafik 4"/>
          <p:cNvPicPr>
            <a:picLocks noChangeAspect="1"/>
          </p:cNvPicPr>
          <p:nvPr/>
        </p:nvPicPr>
        <p:blipFill rotWithShape="1">
          <a:blip r:embed="rId2"/>
          <a:srcRect t="53402"/>
          <a:stretch/>
        </p:blipFill>
        <p:spPr>
          <a:xfrm>
            <a:off x="4141167" y="2559064"/>
            <a:ext cx="3115768" cy="2275132"/>
          </a:xfrm>
          <a:prstGeom prst="rect">
            <a:avLst/>
          </a:prstGeom>
        </p:spPr>
      </p:pic>
      <p:sp>
        <p:nvSpPr>
          <p:cNvPr id="11" name="Rechteck 2"/>
          <p:cNvSpPr/>
          <p:nvPr/>
        </p:nvSpPr>
        <p:spPr>
          <a:xfrm>
            <a:off x="190850" y="4079303"/>
            <a:ext cx="2966418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F.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Roncarolo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(A. Navarro) </a:t>
            </a: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Forck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T. Sieber </a:t>
            </a: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Possibly PSI: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Sapinski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745480" y="3303882"/>
            <a:ext cx="2233817" cy="1550841"/>
            <a:chOff x="6224740" y="4805916"/>
            <a:chExt cx="2480873" cy="1722361"/>
          </a:xfrm>
        </p:grpSpPr>
        <p:pic>
          <p:nvPicPr>
            <p:cNvPr id="13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896" y="4805916"/>
              <a:ext cx="2296479" cy="1722360"/>
            </a:xfrm>
            <a:prstGeom prst="rect">
              <a:avLst/>
            </a:prstGeom>
          </p:spPr>
        </p:pic>
        <p:sp>
          <p:nvSpPr>
            <p:cNvPr id="14" name="Textfeld 25"/>
            <p:cNvSpPr txBox="1"/>
            <p:nvPr/>
          </p:nvSpPr>
          <p:spPr>
            <a:xfrm>
              <a:off x="6224740" y="6186460"/>
              <a:ext cx="2480873" cy="341817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Team during GSI beam time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78156" y="861384"/>
            <a:ext cx="3231567" cy="1710366"/>
            <a:chOff x="6031665" y="1022410"/>
            <a:chExt cx="4342824" cy="2298519"/>
          </a:xfrm>
        </p:grpSpPr>
        <p:pic>
          <p:nvPicPr>
            <p:cNvPr id="16" name="Grafi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1665" y="1060955"/>
              <a:ext cx="4342824" cy="2242926"/>
            </a:xfrm>
            <a:prstGeom prst="rect">
              <a:avLst/>
            </a:prstGeom>
          </p:spPr>
        </p:pic>
        <p:sp>
          <p:nvSpPr>
            <p:cNvPr id="17" name="Textfeld 25"/>
            <p:cNvSpPr txBox="1"/>
            <p:nvPr/>
          </p:nvSpPr>
          <p:spPr>
            <a:xfrm>
              <a:off x="6072554" y="1022410"/>
              <a:ext cx="4301494" cy="454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SEM-Grid (Harp) for vertical profile 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479399" y="2246058"/>
              <a:ext cx="481314" cy="11084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25"/>
            <p:cNvSpPr txBox="1"/>
            <p:nvPr/>
          </p:nvSpPr>
          <p:spPr>
            <a:xfrm>
              <a:off x="6288952" y="2267568"/>
              <a:ext cx="891364" cy="3850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32 mm</a:t>
              </a:r>
              <a:endParaRPr lang="en-US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feld 25"/>
            <p:cNvSpPr txBox="1"/>
            <p:nvPr/>
          </p:nvSpPr>
          <p:spPr>
            <a:xfrm>
              <a:off x="6286943" y="1417757"/>
              <a:ext cx="1037167" cy="3850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64 </a:t>
              </a:r>
              <a:r>
                <a:rPr lang="de-DE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wires</a:t>
              </a:r>
              <a:endParaRPr lang="en-US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feld 25"/>
            <p:cNvSpPr txBox="1"/>
            <p:nvPr/>
          </p:nvSpPr>
          <p:spPr>
            <a:xfrm>
              <a:off x="6031665" y="2865954"/>
              <a:ext cx="3925536" cy="454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produced by company Proactive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8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5615" y="957739"/>
            <a:ext cx="6744759" cy="149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CERN: Development of thermal simulation code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 former work by M.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Sapinski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Python code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PyTT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A. Navarro et al. 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Available at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github.com/navarrof/PyTT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Example of simulation and measurements at LINAC4 160 MeV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22604" y="957739"/>
            <a:ext cx="3444949" cy="3231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5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CERN’s </a:t>
            </a: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5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hermal simulation code </a:t>
            </a:r>
            <a:r>
              <a:rPr lang="en-GB" sz="15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PyTT</a:t>
            </a:r>
            <a:endParaRPr lang="en-GB" sz="15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700" dirty="0" smtClean="0"/>
              <a:t>WP5: SEM-</a:t>
            </a:r>
            <a:r>
              <a:rPr lang="de-DE" sz="1700" dirty="0" err="1" smtClean="0"/>
              <a:t>Grid</a:t>
            </a:r>
            <a:r>
              <a:rPr lang="de-DE" sz="1700" dirty="0" smtClean="0"/>
              <a:t> Monitors </a:t>
            </a:r>
            <a:r>
              <a:rPr lang="de-DE" sz="1700" dirty="0" err="1" smtClean="0"/>
              <a:t>for</a:t>
            </a:r>
            <a:r>
              <a:rPr lang="de-DE" sz="1700" dirty="0" smtClean="0"/>
              <a:t> high </a:t>
            </a:r>
            <a:r>
              <a:rPr lang="de-DE" sz="1700" dirty="0" err="1" smtClean="0"/>
              <a:t>Intensities</a:t>
            </a:r>
            <a:r>
              <a:rPr lang="de-DE" sz="1700" dirty="0" smtClean="0"/>
              <a:t>: Simulation</a:t>
            </a:r>
            <a:endParaRPr lang="en-GB" sz="17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16" t="4009"/>
          <a:stretch/>
        </p:blipFill>
        <p:spPr>
          <a:xfrm>
            <a:off x="5733829" y="1280904"/>
            <a:ext cx="3306252" cy="2571914"/>
          </a:xfrm>
          <a:prstGeom prst="rect">
            <a:avLst/>
          </a:prstGeom>
        </p:spPr>
      </p:pic>
      <p:sp>
        <p:nvSpPr>
          <p:cNvPr id="11" name="Rechteck 2"/>
          <p:cNvSpPr/>
          <p:nvPr/>
        </p:nvSpPr>
        <p:spPr>
          <a:xfrm>
            <a:off x="190850" y="4079303"/>
            <a:ext cx="2966418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F.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Roncarolo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(A. Navarro) </a:t>
            </a: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Forck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T. Sieber </a:t>
            </a:r>
          </a:p>
          <a:p>
            <a:pPr>
              <a:spcBef>
                <a:spcPts val="200"/>
              </a:spcBef>
            </a:pPr>
            <a:r>
              <a:rPr lang="en-US" sz="16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Poteintially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PSI: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Sapinski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09" y="1280904"/>
            <a:ext cx="1275632" cy="717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49" y="2737506"/>
            <a:ext cx="2383540" cy="13236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340917"/>
            <a:ext cx="2819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200" i="1" dirty="0" smtClean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Comparison: Simulated and measured </a:t>
            </a:r>
          </a:p>
          <a:p>
            <a:pPr algn="ctr" defTabSz="685800"/>
            <a:r>
              <a:rPr lang="en-GB" sz="1200" i="1" dirty="0" smtClean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from a wire at the </a:t>
            </a:r>
            <a:r>
              <a:rPr lang="en-GB" sz="1200" i="1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GB" sz="1200" i="1" dirty="0" smtClean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endParaRPr lang="en-GB" sz="12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9" r="5032" b="-6615"/>
          <a:stretch/>
        </p:blipFill>
        <p:spPr>
          <a:xfrm>
            <a:off x="3157267" y="2737506"/>
            <a:ext cx="1842642" cy="13891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20059" y="2432041"/>
            <a:ext cx="27025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200" i="1" dirty="0" smtClean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temperature from simulation</a:t>
            </a:r>
            <a:endParaRPr lang="en-GB" sz="12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hteck 2"/>
          <p:cNvSpPr/>
          <p:nvPr/>
        </p:nvSpPr>
        <p:spPr>
          <a:xfrm>
            <a:off x="3516699" y="4049606"/>
            <a:ext cx="5627301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Experimental tests of simulation results &amp; code improvement  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Improvement &amp; durable availability of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PyTT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code  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67777" y="3784177"/>
            <a:ext cx="184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1200" i="1" dirty="0" smtClean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Navarro PhD thesis </a:t>
            </a:r>
            <a:endParaRPr lang="en-GB" sz="12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700" dirty="0" smtClean="0"/>
              <a:t>WP6: BPM Hardware, Simulation </a:t>
            </a:r>
            <a:r>
              <a:rPr lang="de-DE" sz="1700" dirty="0" err="1" smtClean="0"/>
              <a:t>and</a:t>
            </a:r>
            <a:r>
              <a:rPr lang="de-DE" sz="1700" dirty="0" smtClean="0"/>
              <a:t> Analysis </a:t>
            </a:r>
            <a:r>
              <a:rPr lang="de-DE" sz="1700" dirty="0" err="1" smtClean="0"/>
              <a:t>Methods</a:t>
            </a:r>
            <a:endParaRPr lang="en-GB" sz="1700" dirty="0"/>
          </a:p>
        </p:txBody>
      </p:sp>
      <p:pic>
        <p:nvPicPr>
          <p:cNvPr id="20" name="Picture 19" descr="Histogram&#10;&#10;Description automatically generated">
            <a:extLst>
              <a:ext uri="{FF2B5EF4-FFF2-40B4-BE49-F238E27FC236}">
                <a16:creationId xmlns:a16="http://schemas.microsoft.com/office/drawing/2014/main" id="{ED462BFB-AFE4-0CE8-4551-F98A4C084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82" y="2656527"/>
            <a:ext cx="2235781" cy="2118314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82D8CD-36E1-441C-BE6E-AA1FFC2B6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97" y="2656528"/>
            <a:ext cx="2235780" cy="21183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36504" y="1025041"/>
            <a:ext cx="3115526" cy="1431647"/>
            <a:chOff x="5262918" y="1400094"/>
            <a:chExt cx="3115526" cy="143164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50631E-BDC4-47E2-0DAD-71FE080D4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761"/>
            <a:stretch/>
          </p:blipFill>
          <p:spPr>
            <a:xfrm>
              <a:off x="5262918" y="1400094"/>
              <a:ext cx="3115526" cy="1431647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5436504" y="2115917"/>
              <a:ext cx="1901107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933905" y="1740865"/>
              <a:ext cx="979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120 mm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7496437" y="1646751"/>
              <a:ext cx="1050" cy="98432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493575" y="1925531"/>
              <a:ext cx="88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66 mm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2493" y="940646"/>
            <a:ext cx="6092190" cy="14568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Position 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Monitors used 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all 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common topic: Low intensity measurements</a:t>
            </a:r>
          </a:p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 High accuracy and, low detection threshold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 example: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Anti-proton ring ELENA BPMs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efforts: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 and pre-amplifier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6887" y="2294863"/>
                <a:ext cx="6092190" cy="194412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>
                  <a:spcBef>
                    <a:spcPts val="200"/>
                  </a:spcBef>
                </a:pPr>
                <a:r>
                  <a:rPr lang="en-US" sz="16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Simulation with CST: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ELENA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shoe-box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BPMs </a:t>
                </a:r>
              </a:p>
              <a:p>
                <a:pPr>
                  <a:spcBef>
                    <a:spcPts val="200"/>
                  </a:spcBef>
                </a:pP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Input:</a:t>
                </a:r>
                <a:r>
                  <a:rPr lang="en-US" sz="16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 = 10</a:t>
                </a:r>
                <a:r>
                  <a:rPr lang="en-US" sz="1600" baseline="30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particles,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</a:t>
                </a:r>
                <a:r>
                  <a:rPr lang="en-US" sz="1600" baseline="-250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bunch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=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1…100 ns, </a:t>
                </a:r>
              </a:p>
              <a:p>
                <a:pPr>
                  <a:spcBef>
                    <a:spcPts val="200"/>
                  </a:spcBef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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= 1…0.2 %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c, 50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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port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termination </a:t>
                </a: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200"/>
                  </a:spcBef>
                </a:pPr>
                <a:r>
                  <a:rPr lang="en-US" sz="1600" b="1" dirty="0" smtClean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Results: </a:t>
                </a:r>
              </a:p>
              <a:p>
                <a:pPr>
                  <a:spcBef>
                    <a:spcPts val="200"/>
                  </a:spcBef>
                </a:pP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Strong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deformation for low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small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200"/>
                  </a:spcBef>
                </a:pP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(Simulation duration: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 8 hours per position)</a:t>
                </a: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endParaRPr lang="en-GB" sz="16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87" y="2294863"/>
                <a:ext cx="6092190" cy="1944122"/>
              </a:xfrm>
              <a:prstGeom prst="rect">
                <a:avLst/>
              </a:prstGeom>
              <a:blipFill>
                <a:blip r:embed="rId5"/>
                <a:stretch>
                  <a:fillRect l="-500" t="-9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27"/>
          <p:cNvSpPr txBox="1"/>
          <p:nvPr/>
        </p:nvSpPr>
        <p:spPr>
          <a:xfrm>
            <a:off x="292256" y="4666122"/>
            <a:ext cx="204690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ts val="200"/>
              </a:spcBef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by German BMBF</a:t>
            </a:r>
            <a:endParaRPr lang="en-GB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8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700" dirty="0" smtClean="0"/>
              <a:t>WP6: BPM Hardware, Simulation </a:t>
            </a:r>
            <a:r>
              <a:rPr lang="de-DE" sz="1700" dirty="0" err="1" smtClean="0"/>
              <a:t>and</a:t>
            </a:r>
            <a:r>
              <a:rPr lang="de-DE" sz="1700" dirty="0" smtClean="0"/>
              <a:t> Analysis </a:t>
            </a:r>
            <a:r>
              <a:rPr lang="de-DE" sz="1700" dirty="0" err="1" smtClean="0"/>
              <a:t>Methods</a:t>
            </a:r>
            <a:endParaRPr lang="en-GB" sz="1700" dirty="0"/>
          </a:p>
        </p:txBody>
      </p:sp>
      <p:sp>
        <p:nvSpPr>
          <p:cNvPr id="11" name="Rechteck 2"/>
          <p:cNvSpPr/>
          <p:nvPr/>
        </p:nvSpPr>
        <p:spPr>
          <a:xfrm>
            <a:off x="249834" y="4303339"/>
            <a:ext cx="8368386" cy="61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D. Alves, 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Marqversen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Wendt ( and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Boccardi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Gasior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…) </a:t>
            </a: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Chorniy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P. Forck, W. Kaufmann, S. Klaproth, P.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Kowina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rüger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eiter, R. Singh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493" y="940646"/>
            <a:ext cx="6092190" cy="14568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Position 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Monitors used 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all 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common topic: Low intensity measurements</a:t>
            </a:r>
          </a:p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 High accuracy and, low detection threshold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 example: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nti-proton ring ELENA BPMs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efforts: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 and pre-amplifier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6887" y="2294863"/>
            <a:ext cx="6092190" cy="16722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Pre-amplifier: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Novel design to achieve sensitivity, </a:t>
            </a:r>
          </a:p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 charge integration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Results: </a:t>
            </a:r>
          </a:p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Promising achievements at ELENA</a:t>
            </a:r>
          </a:p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Common discussion on improvements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4BB34C-9775-4C05-BDF8-C866676A4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0405" y="2586825"/>
            <a:ext cx="2363291" cy="1709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60" y="940646"/>
            <a:ext cx="2994660" cy="1398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87" y="2571750"/>
            <a:ext cx="2622266" cy="1796607"/>
          </a:xfrm>
          <a:prstGeom prst="rect">
            <a:avLst/>
          </a:prstGeom>
        </p:spPr>
      </p:pic>
      <p:sp>
        <p:nvSpPr>
          <p:cNvPr id="18" name="Rechteck 2"/>
          <p:cNvSpPr/>
          <p:nvPr/>
        </p:nvSpPr>
        <p:spPr>
          <a:xfrm>
            <a:off x="5187047" y="3107790"/>
            <a:ext cx="873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bunched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016712" y="2953914"/>
            <a:ext cx="271796" cy="3663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660866" y="3050302"/>
            <a:ext cx="0" cy="1729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979346" y="3079134"/>
            <a:ext cx="281869" cy="193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hteck 2"/>
          <p:cNvSpPr/>
          <p:nvPr/>
        </p:nvSpPr>
        <p:spPr>
          <a:xfrm>
            <a:off x="5224353" y="3441470"/>
            <a:ext cx="873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coasting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288508" y="3738349"/>
            <a:ext cx="129653" cy="286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918824" y="3738349"/>
            <a:ext cx="121044" cy="286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hteck 2"/>
          <p:cNvSpPr/>
          <p:nvPr/>
        </p:nvSpPr>
        <p:spPr>
          <a:xfrm>
            <a:off x="5064719" y="2590312"/>
            <a:ext cx="1327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ELENA cycle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846944" y="2851528"/>
            <a:ext cx="1593375" cy="1"/>
          </a:xfrm>
          <a:prstGeom prst="straightConnector1">
            <a:avLst/>
          </a:prstGeom>
          <a:ln w="12700">
            <a:solidFill>
              <a:srgbClr val="0000FF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8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99524" y="913664"/>
            <a:ext cx="9136756" cy="4285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6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6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Collaborative support for development of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 Current Comparators </a:t>
            </a:r>
            <a:r>
              <a:rPr lang="en-US" sz="16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established collaboration </a:t>
            </a:r>
            <a:endParaRPr lang="en-US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PhD funding available for CCC optimization for FAIR, series production</a:t>
            </a:r>
            <a:b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4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participate in CCC series for slow extraction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Participation in workshops</a:t>
            </a:r>
            <a:endParaRPr lang="en-US" sz="1400" dirty="0" smtClean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spcBef>
                <a:spcPts val="600"/>
              </a:spcBef>
              <a:buClr>
                <a:srgbClr val="FDBB63"/>
              </a:buClr>
            </a:pPr>
            <a:r>
              <a:rPr lang="en-US" sz="16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6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Support to CERN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e-lens BIF monitor </a:t>
            </a:r>
            <a:r>
              <a:rPr lang="en-US" sz="16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very well established collaboration</a:t>
            </a:r>
            <a:endParaRPr lang="en-US" sz="1600" b="1" dirty="0" smtClean="0">
              <a:solidFill>
                <a:srgbClr val="33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4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GSI:    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expert support, long-term benefit for BIF monitors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Participation at HEL and LHC tests</a:t>
            </a: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</a:t>
            </a:r>
            <a:r>
              <a:rPr lang="en-US" sz="14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CERN: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Leading institute for HEL installation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and operation</a:t>
            </a:r>
          </a:p>
          <a:p>
            <a:pPr marL="0" lvl="1" defTabSz="342900">
              <a:spcBef>
                <a:spcPts val="600"/>
              </a:spcBef>
              <a:buClr>
                <a:srgbClr val="FDBB63"/>
              </a:buClr>
            </a:pPr>
            <a:r>
              <a:rPr lang="en-US" sz="16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6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and data analysis for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Ionization Profile Monitor </a:t>
            </a:r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6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clarification of code maintenance required</a:t>
            </a:r>
            <a:endParaRPr lang="en-US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GSI:    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Virtual-IPM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produced </a:t>
            </a: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personnel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long-term maintenance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required 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4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CERN: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for simulation, contribution to development </a:t>
            </a:r>
          </a:p>
          <a:p>
            <a:pPr marL="0" lvl="1" defTabSz="342900">
              <a:spcBef>
                <a:spcPts val="600"/>
              </a:spcBef>
              <a:buClr>
                <a:srgbClr val="FDBB63"/>
              </a:buClr>
            </a:pPr>
            <a:r>
              <a:rPr lang="en-US" sz="16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developments on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FESA integration</a:t>
            </a:r>
            <a:r>
              <a:rPr lang="en-US" sz="16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diagnostic devices </a:t>
            </a:r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6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action </a:t>
            </a:r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from GSI expected</a:t>
            </a:r>
            <a:endParaRPr lang="en-US" sz="16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</a:t>
            </a: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Must define schedule for BSM monitor FESA &amp; GUI adaption,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reconstruction techniques </a:t>
            </a: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personnel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required </a:t>
            </a:r>
            <a:endParaRPr lang="en-US" sz="1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</a:t>
            </a:r>
            <a:r>
              <a:rPr lang="en-US" sz="1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 of common interest (e.g. hardware types, reconstruction techniques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lvl="1" defTabSz="342900">
              <a:spcBef>
                <a:spcPts val="600"/>
              </a:spcBef>
              <a:buClr>
                <a:srgbClr val="FDBB63"/>
              </a:buClr>
            </a:pPr>
            <a:r>
              <a:rPr lang="en-US" sz="15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SEM-Grid</a:t>
            </a:r>
            <a:r>
              <a:rPr lang="en-US" sz="16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developments for high-intensity beams </a:t>
            </a:r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clarification of code maintenance required</a:t>
            </a:r>
            <a:endParaRPr lang="en-US" sz="16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buClr>
                <a:srgbClr val="FDBB63"/>
              </a:buClr>
            </a:pPr>
            <a:r>
              <a:rPr lang="en-US" sz="1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GSI: </a:t>
            </a:r>
            <a:r>
              <a:rPr lang="en-US" sz="14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tests of SEM-Grid</a:t>
            </a:r>
          </a:p>
          <a:p>
            <a:pPr marL="0" lvl="1" defTabSz="342900">
              <a:buClr>
                <a:srgbClr val="FDBB63"/>
              </a:buClr>
            </a:pPr>
            <a:r>
              <a:rPr lang="en-US" sz="1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4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CERN</a:t>
            </a:r>
            <a:r>
              <a:rPr lang="en-US" sz="1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tests of SEM-Grid, bench measurement and performant simulation code </a:t>
            </a:r>
          </a:p>
          <a:p>
            <a:pPr marL="0" lvl="1" defTabSz="342900">
              <a:spcBef>
                <a:spcPct val="20000"/>
              </a:spcBef>
              <a:buClr>
                <a:srgbClr val="FDBB63"/>
              </a:buClr>
            </a:pPr>
            <a:endParaRPr lang="en-US" sz="1400" dirty="0" smtClean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700" dirty="0" smtClean="0"/>
              <a:t>Summary </a:t>
            </a:r>
            <a:r>
              <a:rPr lang="de-DE" sz="1700" dirty="0" err="1" smtClean="0"/>
              <a:t>and</a:t>
            </a:r>
            <a:r>
              <a:rPr lang="de-DE" sz="1700" dirty="0" smtClean="0"/>
              <a:t> </a:t>
            </a:r>
            <a:r>
              <a:rPr lang="de-DE" sz="1700" dirty="0" err="1" smtClean="0"/>
              <a:t>next</a:t>
            </a:r>
            <a:r>
              <a:rPr lang="de-DE" sz="1700" dirty="0" smtClean="0"/>
              <a:t> </a:t>
            </a:r>
            <a:r>
              <a:rPr lang="de-DE" sz="1700" dirty="0" err="1" smtClean="0"/>
              <a:t>Steps</a:t>
            </a:r>
            <a:r>
              <a:rPr lang="de-DE" sz="1700" dirty="0" smtClean="0"/>
              <a:t> 1/2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2306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000" y="216000"/>
            <a:ext cx="6700979" cy="411632"/>
          </a:xfrm>
        </p:spPr>
        <p:txBody>
          <a:bodyPr/>
          <a:lstStyle/>
          <a:p>
            <a:r>
              <a:rPr lang="de-DE" dirty="0" smtClean="0"/>
              <a:t>Outline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Talk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467" y="1071545"/>
            <a:ext cx="8679641" cy="2983339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Fields of Collaboration between BI departments at CERN and GSI</a:t>
            </a:r>
            <a:r>
              <a:rPr lang="en-GB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0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342900">
              <a:buClrTx/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Collaborative support for development of </a:t>
            </a: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 Current Comparators</a:t>
            </a:r>
          </a:p>
          <a:p>
            <a:pPr marL="685800" lvl="1" indent="-342900">
              <a:buClrTx/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GSI Support to CERN </a:t>
            </a: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e-lens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BGC monitor 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its commissioning </a:t>
            </a:r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342900">
              <a:buClrTx/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and data analysis for </a:t>
            </a: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Ionization Profile Monitor</a:t>
            </a:r>
          </a:p>
          <a:p>
            <a:pPr marL="685800" lvl="1" indent="-342900">
              <a:buClrTx/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Common developments on </a:t>
            </a: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FESA integration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diagnostic devices</a:t>
            </a:r>
          </a:p>
          <a:p>
            <a:pPr marL="342900" lvl="1" indent="0">
              <a:buClrTx/>
              <a:buNone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incl. control integration of </a:t>
            </a: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Monitor</a:t>
            </a:r>
          </a:p>
          <a:p>
            <a:pPr marL="342900" lvl="1" indent="0">
              <a:buClrTx/>
              <a:buNone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  </a:t>
            </a:r>
            <a:r>
              <a:rPr lang="en-GB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SEM-Grid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developments for high-intensity beams</a:t>
            </a:r>
          </a:p>
          <a:p>
            <a:pPr marL="342900" lvl="1" indent="0">
              <a:buClrTx/>
              <a:buNone/>
            </a:pPr>
            <a:r>
              <a:rPr lang="en-GB" sz="18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  </a:t>
            </a:r>
            <a:r>
              <a:rPr lang="en-GB" sz="1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BPM</a:t>
            </a:r>
            <a:r>
              <a:rPr lang="en-GB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and measurements with low energy, low intensity beams</a:t>
            </a:r>
            <a:b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None/>
            </a:pPr>
            <a:r>
              <a:rPr lang="en-GB" sz="20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99523" y="885498"/>
            <a:ext cx="9406785" cy="3845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900">
              <a:spcBef>
                <a:spcPct val="20000"/>
              </a:spcBef>
              <a:buClr>
                <a:srgbClr val="FDBB63"/>
              </a:buClr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Actual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BPM developments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(presently low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4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6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Informal, established cooperation </a:t>
            </a:r>
            <a:r>
              <a:rPr lang="en-US" sz="1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en-US" sz="16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 actual topics</a:t>
            </a: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GSI:    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Advanced design considerations, experience in CST simulation, advanced analysis methods</a:t>
            </a: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CERN: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Advanced design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considerations, analog and digital electronics, advanced methods</a:t>
            </a:r>
          </a:p>
          <a:p>
            <a:pPr marL="0" lvl="1" defTabSz="342900">
              <a:spcBef>
                <a:spcPts val="600"/>
              </a:spcBef>
              <a:buClr>
                <a:srgbClr val="FDBB63"/>
              </a:buClr>
            </a:pP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Work-package 3 &amp; 4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(IPM simulation, BSM software)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Additional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personnel 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required at GSI</a:t>
            </a:r>
          </a:p>
          <a:p>
            <a:pPr marL="0" lvl="1" defTabSz="342900">
              <a:spcBef>
                <a:spcPct val="20000"/>
              </a:spcBef>
              <a:buClr>
                <a:srgbClr val="FDBB63"/>
              </a:buClr>
            </a:pPr>
            <a:r>
              <a:rPr lang="en-US" sz="15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on: </a:t>
            </a: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Intense collaboration within the EU-Project IFAST concerning slow extraction ‘micro-structure’</a:t>
            </a: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dynamics studies, power supplier stabilization, fast counting detector development</a:t>
            </a:r>
          </a:p>
          <a:p>
            <a:pPr marL="0" lvl="1" defTabSz="342900">
              <a:spcBef>
                <a:spcPts val="200"/>
              </a:spcBef>
              <a:buClr>
                <a:srgbClr val="FDBB63"/>
              </a:buClr>
            </a:pPr>
            <a:r>
              <a:rPr lang="en-US" sz="15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14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5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Could/should be included as WP7 concerning detector development (?)</a:t>
            </a:r>
            <a:endParaRPr lang="en-US" sz="1500" b="1" dirty="0">
              <a:solidFill>
                <a:srgbClr val="33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defTabSz="342900">
              <a:spcBef>
                <a:spcPct val="20000"/>
              </a:spcBef>
              <a:buClr>
                <a:srgbClr val="FDBB63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Actions:</a:t>
            </a:r>
          </a:p>
          <a:p>
            <a:pPr marL="285750" lvl="1" indent="-285750" defTabSz="3429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Continuation of established collaboration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(CCC, e-lens BGC)</a:t>
            </a:r>
          </a:p>
          <a:p>
            <a:pPr marL="285750" lvl="1" indent="-285750" defTabSz="3429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Agreement of simulation software support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(IPM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indent="-285750" defTabSz="3429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Kick-off for common development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(FESA, BSM)</a:t>
            </a:r>
          </a:p>
          <a:p>
            <a:pPr marL="285750" lvl="1" indent="-285750" defTabSz="3429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Promotion of collaboration for actual topics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(SEM-Grid, BPM &amp; further topics) </a:t>
            </a:r>
          </a:p>
          <a:p>
            <a:pPr marL="285750" lvl="1" indent="-285750" defTabSz="34290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Actualization of addenda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draft version in discussion with CERN 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44000" y="216000"/>
            <a:ext cx="6129236" cy="3986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700" dirty="0" smtClean="0"/>
              <a:t>Summary </a:t>
            </a:r>
            <a:r>
              <a:rPr lang="de-DE" sz="1700" dirty="0" err="1" smtClean="0"/>
              <a:t>and</a:t>
            </a:r>
            <a:r>
              <a:rPr lang="de-DE" sz="1700" dirty="0" smtClean="0"/>
              <a:t> </a:t>
            </a:r>
            <a:r>
              <a:rPr lang="de-DE" sz="1700" dirty="0" err="1" smtClean="0"/>
              <a:t>next</a:t>
            </a:r>
            <a:r>
              <a:rPr lang="de-DE" sz="1700" dirty="0" smtClean="0"/>
              <a:t> </a:t>
            </a:r>
            <a:r>
              <a:rPr lang="de-DE" sz="1700" dirty="0" err="1" smtClean="0"/>
              <a:t>Steps</a:t>
            </a:r>
            <a:r>
              <a:rPr lang="de-DE" sz="1700" smtClean="0"/>
              <a:t> 2/2</a:t>
            </a:r>
            <a:endParaRPr lang="en-GB" sz="1700" dirty="0"/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43" y="1994417"/>
            <a:ext cx="1271303" cy="723346"/>
          </a:xfrm>
          <a:prstGeom prst="rect">
            <a:avLst/>
          </a:prstGeom>
        </p:spPr>
      </p:pic>
      <p:grpSp>
        <p:nvGrpSpPr>
          <p:cNvPr id="8" name="Gruppieren 9"/>
          <p:cNvGrpSpPr/>
          <p:nvPr/>
        </p:nvGrpSpPr>
        <p:grpSpPr>
          <a:xfrm>
            <a:off x="7039349" y="2812652"/>
            <a:ext cx="2018388" cy="2146970"/>
            <a:chOff x="2919463" y="1479623"/>
            <a:chExt cx="2802172" cy="280458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1399" y="1941084"/>
              <a:ext cx="1570236" cy="23431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Grafi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595" y="1769090"/>
              <a:ext cx="1544442" cy="23431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2852" y="1597096"/>
              <a:ext cx="1585410" cy="23431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Grafik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9463" y="1479623"/>
              <a:ext cx="1704353" cy="23459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6254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Action Items Beam Diagnostics</a:t>
            </a:r>
            <a:endParaRPr lang="en-GB" dirty="0"/>
          </a:p>
        </p:txBody>
      </p:sp>
      <p:sp>
        <p:nvSpPr>
          <p:cNvPr id="2" name="Textfeld 1"/>
          <p:cNvSpPr txBox="1"/>
          <p:nvPr/>
        </p:nvSpPr>
        <p:spPr>
          <a:xfrm>
            <a:off x="226881" y="1249044"/>
            <a:ext cx="8683363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400" dirty="0"/>
              <a:t>ACTION </a:t>
            </a:r>
            <a:r>
              <a:rPr lang="de-DE" sz="1400" dirty="0" smtClean="0"/>
              <a:t>6: </a:t>
            </a:r>
            <a:r>
              <a:rPr lang="de-DE" sz="1400" i="1" dirty="0" smtClean="0"/>
              <a:t>A </a:t>
            </a:r>
            <a:r>
              <a:rPr lang="de-DE" sz="1400" i="1" dirty="0" err="1"/>
              <a:t>draft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an </a:t>
            </a:r>
            <a:r>
              <a:rPr lang="de-DE" sz="1400" i="1" dirty="0" err="1"/>
              <a:t>amendment</a:t>
            </a:r>
            <a:r>
              <a:rPr lang="de-DE" sz="1400" i="1" dirty="0"/>
              <a:t> </a:t>
            </a:r>
            <a:r>
              <a:rPr lang="de-DE" sz="1400" i="1" dirty="0" err="1"/>
              <a:t>for</a:t>
            </a:r>
            <a:r>
              <a:rPr lang="de-DE" sz="1400" i="1" dirty="0"/>
              <a:t> </a:t>
            </a:r>
            <a:r>
              <a:rPr lang="de-DE" sz="1400" i="1" dirty="0" err="1"/>
              <a:t>topics</a:t>
            </a:r>
            <a:r>
              <a:rPr lang="de-DE" sz="1400" i="1" dirty="0"/>
              <a:t> </a:t>
            </a:r>
            <a:r>
              <a:rPr lang="de-DE" sz="1400" i="1" dirty="0" err="1"/>
              <a:t>related</a:t>
            </a:r>
            <a:r>
              <a:rPr lang="de-DE" sz="1400" i="1" dirty="0"/>
              <a:t> </a:t>
            </a:r>
            <a:r>
              <a:rPr lang="de-DE" sz="1400" i="1" dirty="0" err="1"/>
              <a:t>to</a:t>
            </a:r>
            <a:r>
              <a:rPr lang="de-DE" sz="1400" i="1" dirty="0"/>
              <a:t> beam </a:t>
            </a:r>
            <a:r>
              <a:rPr lang="de-DE" sz="1400" i="1" dirty="0" err="1"/>
              <a:t>instrumentation</a:t>
            </a:r>
            <a:r>
              <a:rPr lang="de-DE" sz="1400" i="1" dirty="0"/>
              <a:t> </a:t>
            </a:r>
            <a:r>
              <a:rPr lang="de-DE" sz="1400" i="1" dirty="0" err="1"/>
              <a:t>should</a:t>
            </a:r>
            <a:r>
              <a:rPr lang="de-DE" sz="1400" i="1" dirty="0"/>
              <a:t> </a:t>
            </a:r>
            <a:r>
              <a:rPr lang="de-DE" sz="1400" i="1" dirty="0" err="1"/>
              <a:t>be</a:t>
            </a:r>
            <a:r>
              <a:rPr lang="de-DE" sz="1400" i="1" dirty="0"/>
              <a:t> </a:t>
            </a:r>
            <a:r>
              <a:rPr lang="de-DE" sz="1400" i="1" dirty="0" err="1"/>
              <a:t>prepared</a:t>
            </a:r>
            <a:r>
              <a:rPr lang="de-DE" sz="1400" i="1" dirty="0"/>
              <a:t> </a:t>
            </a:r>
            <a:r>
              <a:rPr lang="de-DE" sz="1400" i="1" dirty="0" err="1"/>
              <a:t>within</a:t>
            </a:r>
            <a:r>
              <a:rPr lang="de-DE" sz="1400" i="1" dirty="0"/>
              <a:t> </a:t>
            </a:r>
            <a:r>
              <a:rPr lang="de-DE" sz="1400" i="1" dirty="0" err="1"/>
              <a:t>three</a:t>
            </a:r>
            <a:r>
              <a:rPr lang="de-DE" sz="1400" i="1" dirty="0"/>
              <a:t> </a:t>
            </a:r>
            <a:r>
              <a:rPr lang="de-DE" sz="1400" i="1" dirty="0" err="1"/>
              <a:t>months</a:t>
            </a:r>
            <a:r>
              <a:rPr lang="de-DE" sz="1400" i="1" dirty="0"/>
              <a:t> </a:t>
            </a:r>
            <a:r>
              <a:rPr lang="de-DE" sz="1400" i="1" dirty="0" smtClean="0"/>
              <a:t>(</a:t>
            </a:r>
            <a:r>
              <a:rPr lang="de-DE" sz="1400" i="1" dirty="0" err="1"/>
              <a:t>M.Schwickert</a:t>
            </a:r>
            <a:r>
              <a:rPr lang="de-DE" sz="1400" i="1" dirty="0"/>
              <a:t> </a:t>
            </a:r>
            <a:r>
              <a:rPr lang="de-DE" sz="1400" i="1" dirty="0" err="1"/>
              <a:t>and</a:t>
            </a:r>
            <a:r>
              <a:rPr lang="de-DE" sz="1400" i="1" dirty="0"/>
              <a:t> </a:t>
            </a:r>
            <a:r>
              <a:rPr lang="de-DE" sz="1400" i="1" dirty="0" err="1"/>
              <a:t>T.Levefre</a:t>
            </a:r>
            <a:r>
              <a:rPr lang="de-DE" sz="1400" i="1" dirty="0" smtClean="0"/>
              <a:t>).</a:t>
            </a:r>
            <a:endParaRPr lang="de-DE" sz="1400" i="1" dirty="0"/>
          </a:p>
        </p:txBody>
      </p:sp>
      <p:sp>
        <p:nvSpPr>
          <p:cNvPr id="3" name="Rechteck 2"/>
          <p:cNvSpPr/>
          <p:nvPr/>
        </p:nvSpPr>
        <p:spPr>
          <a:xfrm>
            <a:off x="272954" y="3084321"/>
            <a:ext cx="817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ACTION 85-1: </a:t>
            </a:r>
            <a:r>
              <a:rPr lang="en-US" sz="1400" i="1" dirty="0"/>
              <a:t>Clarify priorities for the activities on monitoring the injector beam parameters (TI team). -&gt; Bunch profiles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26881" y="2813287"/>
            <a:ext cx="8008215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u="sng" dirty="0" smtClean="0">
                <a:solidFill>
                  <a:srgbClr val="0000FF"/>
                </a:solidFill>
              </a:rPr>
              <a:t>Technical Integration Team (</a:t>
            </a:r>
            <a:r>
              <a:rPr lang="de-DE" sz="1600" b="1" u="sng" dirty="0" err="1" smtClean="0">
                <a:solidFill>
                  <a:srgbClr val="0000FF"/>
                </a:solidFill>
              </a:rPr>
              <a:t>thematically</a:t>
            </a:r>
            <a:r>
              <a:rPr lang="de-DE" sz="1600" b="1" u="sng" dirty="0" smtClean="0">
                <a:solidFill>
                  <a:srgbClr val="0000FF"/>
                </a:solidFill>
              </a:rPr>
              <a:t> </a:t>
            </a:r>
            <a:r>
              <a:rPr lang="de-DE" sz="1600" b="1" u="sng" dirty="0" err="1" smtClean="0">
                <a:solidFill>
                  <a:srgbClr val="0000FF"/>
                </a:solidFill>
              </a:rPr>
              <a:t>linked</a:t>
            </a:r>
            <a:r>
              <a:rPr lang="de-DE" sz="1600" b="1" u="sng" dirty="0" smtClean="0">
                <a:solidFill>
                  <a:srgbClr val="0000FF"/>
                </a:solidFill>
              </a:rPr>
              <a:t> </a:t>
            </a:r>
            <a:r>
              <a:rPr lang="de-DE" sz="1600" b="1" u="sng" dirty="0" err="1" smtClean="0">
                <a:solidFill>
                  <a:srgbClr val="0000FF"/>
                </a:solidFill>
              </a:rPr>
              <a:t>to</a:t>
            </a:r>
            <a:r>
              <a:rPr lang="de-DE" sz="1600" b="1" u="sng" dirty="0" smtClean="0">
                <a:solidFill>
                  <a:srgbClr val="0000FF"/>
                </a:solidFill>
              </a:rPr>
              <a:t> WP4 </a:t>
            </a:r>
            <a:r>
              <a:rPr lang="de-DE" sz="1600" b="1" u="sng" dirty="0" err="1" smtClean="0">
                <a:solidFill>
                  <a:srgbClr val="0000FF"/>
                </a:solidFill>
              </a:rPr>
              <a:t>of</a:t>
            </a:r>
            <a:r>
              <a:rPr lang="de-DE" sz="1600" b="1" u="sng" dirty="0" smtClean="0">
                <a:solidFill>
                  <a:srgbClr val="0000FF"/>
                </a:solidFill>
              </a:rPr>
              <a:t> </a:t>
            </a:r>
            <a:r>
              <a:rPr lang="de-DE" sz="1600" b="1" u="sng" dirty="0" err="1" smtClean="0">
                <a:solidFill>
                  <a:srgbClr val="0000FF"/>
                </a:solidFill>
              </a:rPr>
              <a:t>the</a:t>
            </a:r>
            <a:r>
              <a:rPr lang="de-DE" sz="1600" b="1" u="sng" dirty="0" smtClean="0">
                <a:solidFill>
                  <a:srgbClr val="0000FF"/>
                </a:solidFill>
              </a:rPr>
              <a:t> </a:t>
            </a:r>
            <a:r>
              <a:rPr lang="de-DE" sz="1600" b="1" u="sng" dirty="0" err="1" smtClean="0">
                <a:solidFill>
                  <a:srgbClr val="0000FF"/>
                </a:solidFill>
              </a:rPr>
              <a:t>collaboration</a:t>
            </a:r>
            <a:r>
              <a:rPr lang="de-DE" sz="1600" b="1" u="sng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" name="Rechteck 10"/>
          <p:cNvSpPr/>
          <p:nvPr/>
        </p:nvSpPr>
        <p:spPr>
          <a:xfrm>
            <a:off x="226881" y="965574"/>
            <a:ext cx="3547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u="sng" dirty="0">
                <a:solidFill>
                  <a:srgbClr val="0000FF"/>
                </a:solidFill>
              </a:rPr>
              <a:t>CERN-GSI </a:t>
            </a:r>
            <a:r>
              <a:rPr lang="de-DE" sz="1600" b="1" u="sng" dirty="0" err="1">
                <a:solidFill>
                  <a:srgbClr val="0000FF"/>
                </a:solidFill>
              </a:rPr>
              <a:t>Steering</a:t>
            </a:r>
            <a:r>
              <a:rPr lang="de-DE" sz="1600" b="1" u="sng" dirty="0">
                <a:solidFill>
                  <a:srgbClr val="0000FF"/>
                </a:solidFill>
              </a:rPr>
              <a:t> Board Meeting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7638" y="1772264"/>
            <a:ext cx="7568203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/>
              <a:t>collaboration</a:t>
            </a:r>
            <a:r>
              <a:rPr lang="de-DE" sz="1400" dirty="0" smtClean="0"/>
              <a:t> on all beam </a:t>
            </a:r>
            <a:r>
              <a:rPr lang="de-DE" sz="1400" dirty="0" err="1" smtClean="0"/>
              <a:t>instrumentation</a:t>
            </a:r>
            <a:r>
              <a:rPr lang="de-DE" sz="1400" dirty="0" smtClean="0"/>
              <a:t> </a:t>
            </a:r>
            <a:r>
              <a:rPr lang="de-DE" sz="1400" dirty="0" err="1" smtClean="0"/>
              <a:t>topics</a:t>
            </a:r>
            <a:r>
              <a:rPr lang="de-DE" sz="1400" dirty="0" smtClean="0"/>
              <a:t> (5 WPs) </a:t>
            </a:r>
            <a:r>
              <a:rPr lang="de-DE" sz="1400" dirty="0" err="1" smtClean="0"/>
              <a:t>is</a:t>
            </a:r>
            <a:r>
              <a:rPr lang="de-DE" sz="1400" dirty="0" smtClean="0"/>
              <a:t> in </a:t>
            </a:r>
            <a:r>
              <a:rPr lang="de-DE" sz="1400" dirty="0" err="1" smtClean="0"/>
              <a:t>progress</a:t>
            </a:r>
            <a:endParaRPr lang="de-DE" sz="14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/>
              <a:t>description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topics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tasks</a:t>
            </a:r>
            <a:r>
              <a:rPr lang="de-DE" sz="1400" dirty="0" smtClean="0"/>
              <a:t> was </a:t>
            </a:r>
            <a:r>
              <a:rPr lang="de-DE" sz="1400" dirty="0" err="1" smtClean="0"/>
              <a:t>elaborated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summarized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GSI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/>
              <a:t>draft</a:t>
            </a:r>
            <a:r>
              <a:rPr lang="de-DE" sz="1400" dirty="0" smtClean="0"/>
              <a:t> </a:t>
            </a:r>
            <a:r>
              <a:rPr lang="de-DE" sz="1400" dirty="0" err="1" smtClean="0"/>
              <a:t>text</a:t>
            </a:r>
            <a:r>
              <a:rPr lang="de-DE" sz="1400" dirty="0" smtClean="0"/>
              <a:t> </a:t>
            </a:r>
            <a:r>
              <a:rPr lang="de-DE" sz="1400" dirty="0" err="1" smtClean="0"/>
              <a:t>version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amendment</a:t>
            </a:r>
            <a:r>
              <a:rPr lang="de-DE" sz="1400" dirty="0" smtClean="0"/>
              <a:t> was </a:t>
            </a:r>
            <a:r>
              <a:rPr lang="de-DE" sz="1400" dirty="0" err="1" smtClean="0"/>
              <a:t>prepared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GSI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sent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CERN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/>
              <a:t>currently</a:t>
            </a:r>
            <a:r>
              <a:rPr lang="de-DE" sz="1400" dirty="0" smtClean="0"/>
              <a:t>,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draft</a:t>
            </a:r>
            <a:r>
              <a:rPr lang="de-DE" sz="1400" dirty="0" smtClean="0"/>
              <a:t> </a:t>
            </a:r>
            <a:r>
              <a:rPr lang="de-DE" sz="1400" dirty="0" err="1" smtClean="0"/>
              <a:t>amendment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reviewed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supplemented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CERN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17638" y="3518907"/>
            <a:ext cx="8788544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m</a:t>
            </a:r>
            <a:r>
              <a:rPr lang="de-DE" sz="1400" dirty="0" err="1" smtClean="0"/>
              <a:t>onitoring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beam </a:t>
            </a:r>
            <a:r>
              <a:rPr lang="de-DE" sz="1400" dirty="0" err="1" smtClean="0"/>
              <a:t>parameters</a:t>
            </a:r>
            <a:r>
              <a:rPr lang="de-DE" sz="1400" dirty="0" smtClean="0"/>
              <a:t> </a:t>
            </a:r>
            <a:r>
              <a:rPr lang="de-DE" sz="1400" dirty="0" err="1" smtClean="0"/>
              <a:t>during</a:t>
            </a:r>
            <a:r>
              <a:rPr lang="de-DE" sz="1400" dirty="0"/>
              <a:t> SIS18 </a:t>
            </a:r>
            <a:r>
              <a:rPr lang="de-DE" sz="1400" dirty="0" err="1" smtClean="0"/>
              <a:t>injection</a:t>
            </a:r>
            <a:r>
              <a:rPr lang="de-DE" sz="1400" dirty="0" smtClean="0"/>
              <a:t> </a:t>
            </a:r>
            <a:r>
              <a:rPr lang="de-DE" sz="1400" dirty="0" err="1" smtClean="0"/>
              <a:t>addressed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prioritized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TI </a:t>
            </a:r>
            <a:r>
              <a:rPr lang="de-DE" sz="1400" dirty="0" err="1" smtClean="0"/>
              <a:t>team</a:t>
            </a: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BI </a:t>
            </a:r>
            <a:r>
              <a:rPr lang="de-DE" sz="1400" dirty="0" err="1" smtClean="0"/>
              <a:t>team</a:t>
            </a:r>
            <a:r>
              <a:rPr lang="de-DE" sz="1400" dirty="0" smtClean="0"/>
              <a:t> </a:t>
            </a:r>
            <a:r>
              <a:rPr lang="de-DE" sz="1400" dirty="0" err="1" smtClean="0"/>
              <a:t>prepared</a:t>
            </a:r>
            <a:r>
              <a:rPr lang="de-DE" sz="1400" dirty="0" smtClean="0"/>
              <a:t> </a:t>
            </a:r>
            <a:r>
              <a:rPr lang="de-DE" sz="1400" dirty="0" err="1" smtClean="0"/>
              <a:t>list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existing</a:t>
            </a:r>
            <a:r>
              <a:rPr lang="de-DE" sz="1400" dirty="0" smtClean="0"/>
              <a:t> </a:t>
            </a:r>
            <a:r>
              <a:rPr lang="de-DE" sz="1400" dirty="0" err="1" smtClean="0"/>
              <a:t>devices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possible</a:t>
            </a:r>
            <a:r>
              <a:rPr lang="de-DE" sz="1400" dirty="0" smtClean="0"/>
              <a:t> </a:t>
            </a:r>
            <a:r>
              <a:rPr lang="de-DE" sz="1400" dirty="0" err="1" smtClean="0"/>
              <a:t>upgrades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monitor</a:t>
            </a:r>
            <a:r>
              <a:rPr lang="de-DE" sz="1400" dirty="0" smtClean="0"/>
              <a:t> </a:t>
            </a:r>
            <a:r>
              <a:rPr lang="de-DE" sz="1400" dirty="0" err="1" smtClean="0"/>
              <a:t>injected</a:t>
            </a:r>
            <a:r>
              <a:rPr lang="de-DE" sz="1400" dirty="0" smtClean="0"/>
              <a:t>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/>
              <a:t>repair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commissioning</a:t>
            </a:r>
            <a:r>
              <a:rPr lang="de-DE" sz="1400" dirty="0" smtClean="0"/>
              <a:t> </a:t>
            </a:r>
            <a:r>
              <a:rPr lang="de-DE" sz="1400" dirty="0" err="1" smtClean="0"/>
              <a:t>work</a:t>
            </a:r>
            <a:r>
              <a:rPr lang="de-DE" sz="1400" dirty="0" smtClean="0"/>
              <a:t> on </a:t>
            </a:r>
            <a:r>
              <a:rPr lang="de-DE" sz="1400" dirty="0" err="1" smtClean="0"/>
              <a:t>Bunch</a:t>
            </a:r>
            <a:r>
              <a:rPr lang="de-DE" sz="1400" dirty="0" smtClean="0"/>
              <a:t> Shape Monitor (BSM) </a:t>
            </a:r>
            <a:r>
              <a:rPr lang="de-DE" sz="1400" dirty="0" err="1" smtClean="0"/>
              <a:t>started</a:t>
            </a:r>
            <a:r>
              <a:rPr lang="de-DE" sz="1400" dirty="0" smtClean="0"/>
              <a:t>, but </a:t>
            </a:r>
            <a:r>
              <a:rPr lang="de-DE" sz="1400" dirty="0" err="1" smtClean="0"/>
              <a:t>only</a:t>
            </a:r>
            <a:r>
              <a:rPr lang="de-DE" sz="1400" dirty="0" smtClean="0"/>
              <a:t> Prio2 in ACC </a:t>
            </a:r>
            <a:r>
              <a:rPr lang="de-DE" sz="1400" dirty="0" err="1" smtClean="0"/>
              <a:t>matrix</a:t>
            </a: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/>
              <a:t>recent</a:t>
            </a:r>
            <a:r>
              <a:rPr lang="de-DE" sz="1400" dirty="0" smtClean="0"/>
              <a:t> beam </a:t>
            </a:r>
            <a:r>
              <a:rPr lang="de-DE" sz="1400" dirty="0" err="1" smtClean="0"/>
              <a:t>studies</a:t>
            </a:r>
            <a:r>
              <a:rPr lang="de-DE" sz="1400" dirty="0" smtClean="0"/>
              <a:t> </a:t>
            </a:r>
            <a:r>
              <a:rPr lang="de-DE" sz="1400" dirty="0" err="1" smtClean="0"/>
              <a:t>have</a:t>
            </a:r>
            <a:r>
              <a:rPr lang="de-DE" sz="1400" dirty="0" smtClean="0"/>
              <a:t> </a:t>
            </a:r>
            <a:r>
              <a:rPr lang="de-DE" sz="1400" dirty="0" err="1" smtClean="0"/>
              <a:t>shown</a:t>
            </a:r>
            <a:r>
              <a:rPr lang="de-DE" sz="1400" dirty="0" smtClean="0"/>
              <a:t> large </a:t>
            </a:r>
            <a:r>
              <a:rPr lang="de-DE" sz="1400" dirty="0" err="1" smtClean="0"/>
              <a:t>variations</a:t>
            </a:r>
            <a:r>
              <a:rPr lang="de-DE" sz="1400" dirty="0" smtClean="0"/>
              <a:t> </a:t>
            </a:r>
            <a:r>
              <a:rPr lang="de-DE" sz="1400" dirty="0" err="1" smtClean="0"/>
              <a:t>along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macropulse</a:t>
            </a:r>
            <a:endParaRPr lang="de-DE" sz="1400" dirty="0" smtClean="0"/>
          </a:p>
        </p:txBody>
      </p:sp>
      <p:sp>
        <p:nvSpPr>
          <p:cNvPr id="14" name="Rechteck 6"/>
          <p:cNvSpPr/>
          <p:nvPr/>
        </p:nvSpPr>
        <p:spPr>
          <a:xfrm>
            <a:off x="2843336" y="4608777"/>
            <a:ext cx="3298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342900">
              <a:spcBef>
                <a:spcPct val="20000"/>
              </a:spcBef>
              <a:buClr>
                <a:srgbClr val="FDBB63"/>
              </a:buClr>
            </a:pPr>
            <a:r>
              <a:rPr lang="en-US" sz="2000" b="1" dirty="0" smtClean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6370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000" y="216000"/>
            <a:ext cx="6129236" cy="402043"/>
          </a:xfrm>
        </p:spPr>
        <p:txBody>
          <a:bodyPr/>
          <a:lstStyle/>
          <a:p>
            <a:r>
              <a:rPr lang="de-DE" dirty="0" smtClean="0"/>
              <a:t>WP1: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Comparator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91726" y="917266"/>
            <a:ext cx="3478941" cy="363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u="sng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ow,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current measurement</a:t>
            </a:r>
            <a:endParaRPr lang="en-US" sz="16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collaboration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GSI, CERN, 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University &amp; institutes Jena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TU-Darmstadt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(funded by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German Science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Ministry)   </a:t>
            </a:r>
          </a:p>
          <a:p>
            <a:pPr marL="180975" indent="-180975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 </a:t>
            </a:r>
            <a:r>
              <a:rPr lang="en-US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AD: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operational standard device </a:t>
            </a:r>
            <a:endParaRPr lang="en-US" sz="14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 CCCs </a:t>
            </a:r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for </a:t>
            </a:r>
            <a:r>
              <a:rPr lang="en-US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FAIR: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storage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rings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transfer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lines for </a:t>
            </a:r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 </a:t>
            </a:r>
            <a:r>
              <a:rPr lang="en-US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indent="-180975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CCC potentially for ELENA &amp;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slow extraction from PS &amp; SPS</a:t>
            </a:r>
          </a:p>
          <a:p>
            <a:pPr marL="180975" indent="-180975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developments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cost-effective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magnetic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shielding,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methods of noise reduction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58797" y="964189"/>
            <a:ext cx="2285447" cy="1695424"/>
            <a:chOff x="6012832" y="944286"/>
            <a:chExt cx="2832991" cy="210161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8871" y="1400549"/>
              <a:ext cx="2472487" cy="1586945"/>
            </a:xfrm>
            <a:prstGeom prst="rect">
              <a:avLst/>
            </a:prstGeom>
          </p:spPr>
        </p:pic>
        <p:sp>
          <p:nvSpPr>
            <p:cNvPr id="7" name="Abgerundetes Rechteck 6"/>
            <p:cNvSpPr/>
            <p:nvPr/>
          </p:nvSpPr>
          <p:spPr>
            <a:xfrm>
              <a:off x="6027552" y="972672"/>
              <a:ext cx="2741822" cy="2073228"/>
            </a:xfrm>
            <a:prstGeom prst="roundRect">
              <a:avLst/>
            </a:prstGeom>
            <a:noFill/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012832" y="944286"/>
              <a:ext cx="2832991" cy="53411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CCC </a:t>
              </a:r>
              <a:r>
                <a:rPr lang="de-DE" sz="1100" b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developed</a:t>
              </a:r>
              <a:r>
                <a:rPr lang="de-DE" sz="11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100" b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by</a:t>
              </a:r>
              <a:r>
                <a:rPr lang="de-DE" sz="11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 Jena, GSI CERN </a:t>
              </a:r>
              <a:r>
                <a:rPr lang="de-DE" sz="1100" b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installed</a:t>
              </a:r>
              <a:r>
                <a:rPr lang="de-DE" sz="11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in CERN-AD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6087371" y="3107850"/>
            <a:ext cx="2774407" cy="16466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ts val="400"/>
              </a:spcBef>
            </a:pPr>
            <a:r>
              <a:rPr lang="de-DE" sz="13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13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ersons</a:t>
            </a:r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400"/>
              </a:spcBef>
            </a:pPr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 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T. </a:t>
            </a:r>
            <a:r>
              <a:rPr lang="de-DE" sz="1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Koettig</a:t>
            </a:r>
            <a:r>
              <a:rPr 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Lefevre</a:t>
            </a: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</a:t>
            </a: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. McLean, J. </a:t>
            </a: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Tan,  M</a:t>
            </a:r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Wendt</a:t>
            </a:r>
          </a:p>
          <a:p>
            <a:pPr>
              <a:spcBef>
                <a:spcPts val="400"/>
              </a:spcBef>
            </a:pPr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</a:t>
            </a:r>
            <a:r>
              <a:rPr lang="de-DE" sz="13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Crescimbeni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D. Haider, </a:t>
            </a:r>
            <a:r>
              <a:rPr lang="de-DE" sz="1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M.Schwickert</a:t>
            </a:r>
            <a:r>
              <a:rPr 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T</a:t>
            </a:r>
            <a:r>
              <a:rPr lang="de-DE" sz="1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Sieber</a:t>
            </a:r>
          </a:p>
          <a:p>
            <a:pPr>
              <a:spcBef>
                <a:spcPts val="400"/>
              </a:spcBef>
            </a:pPr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U Jena, Helmholtz Institute Jena</a:t>
            </a:r>
            <a:r>
              <a:rPr lang="de-DE" sz="13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de-DE" sz="13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3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IPHT Jena &amp; TU Darmstadt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998916" y="1009909"/>
            <a:ext cx="3071932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Successfully</a:t>
            </a:r>
            <a:r>
              <a:rPr lang="de-DE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accomplished</a:t>
            </a:r>
            <a:r>
              <a:rPr lang="de-DE" sz="1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GSI + </a:t>
            </a:r>
            <a:r>
              <a:rPr lang="en-GB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Verbundforschung</a:t>
            </a:r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-Partner: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improvement of CCC detector 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simulation, flux concentrator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SQUID and readout electronics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laboratory tests of  ‚axial‘ CCC</a:t>
            </a:r>
          </a:p>
          <a:p>
            <a:pPr algn="l"/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CERN: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development, installation and commissioning of CCC for AD</a:t>
            </a:r>
            <a:endParaRPr lang="de-DE" sz="1400" dirty="0" smtClean="0"/>
          </a:p>
        </p:txBody>
      </p:sp>
      <p:grpSp>
        <p:nvGrpSpPr>
          <p:cNvPr id="13" name="Gruppieren 12"/>
          <p:cNvGrpSpPr/>
          <p:nvPr/>
        </p:nvGrpSpPr>
        <p:grpSpPr>
          <a:xfrm>
            <a:off x="3570668" y="2551988"/>
            <a:ext cx="2264107" cy="2225235"/>
            <a:chOff x="2320078" y="1643465"/>
            <a:chExt cx="3182439" cy="2769945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0078" y="2026582"/>
              <a:ext cx="3182439" cy="2386828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2320078" y="1643465"/>
              <a:ext cx="3011792" cy="421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CCC installed in </a:t>
              </a:r>
              <a:r>
                <a:rPr lang="en-US" sz="1600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Cryring</a:t>
              </a:r>
              <a:r>
                <a:rPr lang="en-US" sz="16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6" name="TextBox 27"/>
          <p:cNvSpPr txBox="1"/>
          <p:nvPr/>
        </p:nvSpPr>
        <p:spPr>
          <a:xfrm>
            <a:off x="3570667" y="4703159"/>
            <a:ext cx="226410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by German BMBF</a:t>
            </a:r>
            <a:endParaRPr lang="en-GB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3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709" y="216000"/>
            <a:ext cx="6129236" cy="372304"/>
          </a:xfrm>
        </p:spPr>
        <p:txBody>
          <a:bodyPr/>
          <a:lstStyle/>
          <a:p>
            <a:r>
              <a:rPr lang="de-DE" dirty="0" smtClean="0"/>
              <a:t>WP1: CCC at GSI: </a:t>
            </a:r>
            <a:r>
              <a:rPr lang="de-DE" dirty="0" err="1" smtClean="0"/>
              <a:t>Cryring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prototype </a:t>
            </a:r>
            <a:r>
              <a:rPr lang="de-DE" dirty="0" err="1" smtClean="0"/>
              <a:t>for</a:t>
            </a:r>
            <a:r>
              <a:rPr lang="de-DE" dirty="0" smtClean="0"/>
              <a:t> FAIR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366238" y="920680"/>
            <a:ext cx="1897979" cy="4090706"/>
            <a:chOff x="86538" y="920680"/>
            <a:chExt cx="1897979" cy="4090706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229" y="949331"/>
              <a:ext cx="638646" cy="668607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2807" y="1113276"/>
              <a:ext cx="762265" cy="1560733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538" y="1923797"/>
              <a:ext cx="916914" cy="1500424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922" y="2914370"/>
              <a:ext cx="1232595" cy="2097016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652127" y="920680"/>
              <a:ext cx="9813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CCC Detector</a:t>
              </a:r>
              <a:endParaRPr lang="de-DE" sz="10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59880" y="1599969"/>
              <a:ext cx="7729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Liquid He</a:t>
              </a:r>
            </a:p>
            <a:p>
              <a:r>
                <a:rPr lang="de-DE" sz="1000" dirty="0" smtClean="0"/>
                <a:t>Container </a:t>
              </a:r>
              <a:endParaRPr lang="de-DE" sz="10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001328" y="2514260"/>
              <a:ext cx="7441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Thermal</a:t>
              </a:r>
            </a:p>
            <a:p>
              <a:r>
                <a:rPr lang="de-DE" sz="1000" dirty="0" err="1" smtClean="0"/>
                <a:t>Shielding</a:t>
              </a:r>
              <a:r>
                <a:rPr lang="de-DE" sz="1000" dirty="0" smtClean="0"/>
                <a:t> </a:t>
              </a:r>
              <a:endParaRPr lang="de-DE" sz="10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02891" y="3817693"/>
              <a:ext cx="652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err="1" smtClean="0"/>
                <a:t>Vacuum</a:t>
              </a:r>
              <a:endParaRPr lang="de-DE" sz="1000" dirty="0" smtClean="0"/>
            </a:p>
            <a:p>
              <a:r>
                <a:rPr lang="de-DE" sz="1000" dirty="0" err="1" smtClean="0"/>
                <a:t>Vessel</a:t>
              </a:r>
              <a:r>
                <a:rPr lang="de-DE" sz="1000" dirty="0" smtClean="0"/>
                <a:t> </a:t>
              </a:r>
              <a:endParaRPr lang="de-DE" sz="1000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5894674" y="3566226"/>
            <a:ext cx="2103553" cy="1414294"/>
            <a:chOff x="3018654" y="752259"/>
            <a:chExt cx="2335287" cy="1570098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8654" y="898049"/>
              <a:ext cx="2335287" cy="1424308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3731407" y="1017345"/>
              <a:ext cx="218003" cy="333059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3492319" y="944231"/>
              <a:ext cx="674373" cy="29043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b="1" dirty="0" smtClean="0"/>
                <a:t>CCC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590842" y="1436816"/>
              <a:ext cx="1256765" cy="41001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b="1" dirty="0" smtClean="0"/>
                <a:t>Cryring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570668" y="2551988"/>
            <a:ext cx="2264107" cy="2225235"/>
            <a:chOff x="2320078" y="1643465"/>
            <a:chExt cx="3182439" cy="2769945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0078" y="2026582"/>
              <a:ext cx="3182439" cy="2386828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2320078" y="1643465"/>
              <a:ext cx="3011792" cy="421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CCC installed in </a:t>
              </a:r>
              <a:r>
                <a:rPr lang="en-US" sz="1600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Cryring</a:t>
              </a:r>
              <a:r>
                <a:rPr lang="en-US" sz="16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2331209" y="909707"/>
            <a:ext cx="3808721" cy="129266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de-DE" sz="13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rings &amp; transfer-</a:t>
            </a:r>
            <a:r>
              <a:rPr lang="de-DE" sz="13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lines</a:t>
            </a:r>
            <a: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de-DE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 </a:t>
            </a: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participate in CCC series production,</a:t>
            </a:r>
            <a:b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	 e.g. for slow extraction from PS &amp; SPS</a:t>
            </a:r>
          </a:p>
          <a:p>
            <a:pPr algn="l"/>
            <a:r>
              <a:rPr lang="en-GB" sz="13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GSI:    </a:t>
            </a: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optimization of  CCC ring-type</a:t>
            </a:r>
          </a:p>
          <a:p>
            <a:pPr algn="l"/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	- manufacture of 5 FAIR transfer-line CCCs </a:t>
            </a:r>
            <a:b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(German In-Kind), incl. FESA class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 flipV="1">
            <a:off x="2264217" y="3657600"/>
            <a:ext cx="1850583" cy="43618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27"/>
          <p:cNvSpPr txBox="1"/>
          <p:nvPr/>
        </p:nvSpPr>
        <p:spPr>
          <a:xfrm>
            <a:off x="3570667" y="4703159"/>
            <a:ext cx="226410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by German BMBF</a:t>
            </a:r>
            <a:endParaRPr lang="en-GB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feld 28"/>
          <p:cNvSpPr txBox="1"/>
          <p:nvPr/>
        </p:nvSpPr>
        <p:spPr>
          <a:xfrm>
            <a:off x="7998230" y="3556083"/>
            <a:ext cx="1153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omparable </a:t>
            </a:r>
          </a:p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 at AD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775" y="861523"/>
            <a:ext cx="3327987" cy="2956170"/>
            <a:chOff x="5834775" y="861523"/>
            <a:chExt cx="3327987" cy="2956170"/>
          </a:xfrm>
        </p:grpSpPr>
        <p:pic>
          <p:nvPicPr>
            <p:cNvPr id="33" name="Grafik 1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731" y="1571368"/>
              <a:ext cx="2797120" cy="224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6431042" y="3152349"/>
              <a:ext cx="2385809" cy="431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28"/>
            <p:cNvSpPr txBox="1"/>
            <p:nvPr/>
          </p:nvSpPr>
          <p:spPr>
            <a:xfrm>
              <a:off x="6906008" y="3122327"/>
              <a:ext cx="1669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10 s </a:t>
              </a:r>
              <a:r>
                <a:rPr lang="en-US" sz="1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Cryring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cycle </a:t>
              </a:r>
            </a:p>
          </p:txBody>
        </p:sp>
        <p:sp>
          <p:nvSpPr>
            <p:cNvPr id="36" name="Textfeld 28"/>
            <p:cNvSpPr txBox="1"/>
            <p:nvPr/>
          </p:nvSpPr>
          <p:spPr>
            <a:xfrm>
              <a:off x="6217660" y="861523"/>
              <a:ext cx="294510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i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Example: </a:t>
              </a:r>
              <a:r>
                <a:rPr lang="en-US" sz="1500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15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ow current measure</a:t>
              </a:r>
            </a:p>
            <a:p>
              <a:r>
                <a:rPr lang="en-US" sz="15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Achievement: </a:t>
              </a:r>
              <a:r>
                <a:rPr lang="en-US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Resolution </a:t>
              </a:r>
              <a:r>
                <a:rPr lang="en-US" sz="1500" dirty="0" smtClean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 </a:t>
              </a:r>
              <a:r>
                <a:rPr lang="en-US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en-US" sz="15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US" sz="1500" baseline="-25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rms</a:t>
              </a:r>
              <a:r>
                <a:rPr lang="en-US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15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incl. reliable corrections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963478" y="1723768"/>
              <a:ext cx="427809" cy="1842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7" name="Textfeld 28"/>
            <p:cNvSpPr txBox="1"/>
            <p:nvPr/>
          </p:nvSpPr>
          <p:spPr>
            <a:xfrm>
              <a:off x="6070835" y="167543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9" name="Textfeld 28"/>
            <p:cNvSpPr txBox="1"/>
            <p:nvPr/>
          </p:nvSpPr>
          <p:spPr>
            <a:xfrm>
              <a:off x="6060564" y="2221907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40" name="Textfeld 28"/>
            <p:cNvSpPr txBox="1"/>
            <p:nvPr/>
          </p:nvSpPr>
          <p:spPr>
            <a:xfrm>
              <a:off x="6179612" y="2773668"/>
              <a:ext cx="288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1" name="Textfeld 28"/>
            <p:cNvSpPr txBox="1"/>
            <p:nvPr/>
          </p:nvSpPr>
          <p:spPr>
            <a:xfrm>
              <a:off x="6008317" y="3292299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-10</a:t>
              </a:r>
            </a:p>
          </p:txBody>
        </p:sp>
        <p:sp>
          <p:nvSpPr>
            <p:cNvPr id="42" name="Textfeld 28"/>
            <p:cNvSpPr txBox="1"/>
            <p:nvPr/>
          </p:nvSpPr>
          <p:spPr>
            <a:xfrm rot="16200000">
              <a:off x="5134166" y="2382711"/>
              <a:ext cx="1739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Beam Current [</a:t>
              </a:r>
              <a:r>
                <a:rPr lang="en-US" sz="1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nA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1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2198" y="1010252"/>
            <a:ext cx="6274747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Hollow electron lenses (e-lens) for halo cleaning, base-line HL-LHC</a:t>
            </a:r>
          </a:p>
          <a:p>
            <a:pPr marL="285750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precise alignment  of proton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 electron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</a:p>
          <a:p>
            <a:pPr marL="285750" indent="-28575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nduced Fluorescence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BIF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  <a:p>
            <a:pPr>
              <a:spcBef>
                <a:spcPts val="5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with intersecting gas sheet (‘Beam Gas Curtain BGC’):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Realized within collaboration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 CERN, Cockcroft Institute and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GSI</a:t>
            </a:r>
            <a:endParaRPr lang="en-US" sz="1600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436" y="885942"/>
            <a:ext cx="3419064" cy="23492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000" y="216000"/>
            <a:ext cx="6129236" cy="413562"/>
          </a:xfrm>
        </p:spPr>
        <p:txBody>
          <a:bodyPr/>
          <a:lstStyle/>
          <a:p>
            <a:r>
              <a:rPr lang="de-DE" dirty="0" smtClean="0"/>
              <a:t>WP2</a:t>
            </a:r>
            <a:r>
              <a:rPr lang="de-DE" dirty="0"/>
              <a:t>: </a:t>
            </a:r>
            <a:r>
              <a:rPr lang="de-DE" dirty="0" err="1"/>
              <a:t>Collaboration</a:t>
            </a:r>
            <a:r>
              <a:rPr lang="de-DE" dirty="0"/>
              <a:t> CERN </a:t>
            </a:r>
            <a:r>
              <a:rPr lang="de-DE" dirty="0" smtClean="0"/>
              <a:t>e-</a:t>
            </a:r>
            <a:r>
              <a:rPr lang="de-DE" dirty="0" err="1" smtClean="0"/>
              <a:t>lens</a:t>
            </a:r>
            <a:r>
              <a:rPr lang="de-DE" dirty="0" smtClean="0"/>
              <a:t> </a:t>
            </a:r>
            <a:r>
              <a:rPr lang="de-DE" dirty="0" err="1" smtClean="0"/>
              <a:t>Diagnsotics</a:t>
            </a:r>
            <a:endParaRPr lang="de-DE" dirty="0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403F5E3C-880E-4376-98FB-6274E87CE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249"/>
          <a:stretch/>
        </p:blipFill>
        <p:spPr>
          <a:xfrm>
            <a:off x="4615569" y="3174217"/>
            <a:ext cx="4467305" cy="1715417"/>
          </a:xfrm>
          <a:prstGeom prst="rect">
            <a:avLst/>
          </a:prstGeom>
        </p:spPr>
      </p:pic>
      <p:pic>
        <p:nvPicPr>
          <p:cNvPr id="8" name="Grafik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22" y="4697293"/>
            <a:ext cx="5022644" cy="440203"/>
          </a:xfrm>
          <a:prstGeom prst="rect">
            <a:avLst/>
          </a:prstGeom>
        </p:spPr>
      </p:pic>
      <p:sp>
        <p:nvSpPr>
          <p:cNvPr id="9" name="Rechteck 2"/>
          <p:cNvSpPr/>
          <p:nvPr/>
        </p:nvSpPr>
        <p:spPr>
          <a:xfrm>
            <a:off x="102199" y="2499402"/>
            <a:ext cx="5082072" cy="219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Tasks of GSI within the collaboration: </a:t>
            </a:r>
          </a:p>
          <a:p>
            <a:pPr>
              <a:spcBef>
                <a:spcPts val="5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GSI continually delivers support with expert know-how on fluorescence techniques</a:t>
            </a:r>
          </a:p>
          <a:p>
            <a:endParaRPr lang="en-GB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persons:</a:t>
            </a:r>
          </a:p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CERN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Large BGC collaboration, headed by R.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Veness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Cockcroft Institute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C.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elsch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H. Zhang et al.  </a:t>
            </a:r>
          </a:p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GSI: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P. Forck, S.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Udrea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8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146429" y="3864211"/>
            <a:ext cx="4600890" cy="65961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350" dirty="0"/>
              <a:t>Parameter e-lens:  7KeV, 0.4 A, 25 </a:t>
            </a:r>
            <a:r>
              <a:rPr lang="en-US" sz="1350" dirty="0" smtClean="0"/>
              <a:t>µs </a:t>
            </a:r>
            <a:r>
              <a:rPr lang="en-US" sz="1350" dirty="0"/>
              <a:t>at </a:t>
            </a:r>
            <a:r>
              <a:rPr lang="en-US" sz="1350" dirty="0" smtClean="0"/>
              <a:t>10Hz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50" dirty="0" smtClean="0"/>
              <a:t>Exposure time: 600 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50" dirty="0" smtClean="0"/>
              <a:t>Corresponding to 150 </a:t>
            </a:r>
            <a:r>
              <a:rPr lang="en-US" sz="1350" dirty="0" err="1" smtClean="0"/>
              <a:t>ms</a:t>
            </a:r>
            <a:r>
              <a:rPr lang="en-US" sz="1350" dirty="0" smtClean="0"/>
              <a:t> for </a:t>
            </a:r>
            <a:r>
              <a:rPr lang="en-US" sz="1350" dirty="0" err="1" smtClean="0"/>
              <a:t>cw</a:t>
            </a:r>
            <a:r>
              <a:rPr lang="en-US" sz="1350" dirty="0" smtClean="0"/>
              <a:t> operation</a:t>
            </a:r>
            <a:endParaRPr lang="en-US" sz="1350" dirty="0"/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28" y="4760771"/>
            <a:ext cx="4713965" cy="413149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144000" y="216000"/>
            <a:ext cx="6129236" cy="4381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WP2: </a:t>
            </a:r>
            <a:r>
              <a:rPr lang="de-DE" dirty="0" err="1" smtClean="0"/>
              <a:t>Collaboration</a:t>
            </a:r>
            <a:r>
              <a:rPr lang="de-DE" dirty="0" smtClean="0"/>
              <a:t> CERN e-</a:t>
            </a:r>
            <a:r>
              <a:rPr lang="de-DE" dirty="0" err="1" smtClean="0"/>
              <a:t>lens</a:t>
            </a:r>
            <a:r>
              <a:rPr lang="de-DE" dirty="0" smtClean="0"/>
              <a:t>: HEL-Test </a:t>
            </a:r>
            <a:r>
              <a:rPr lang="de-DE" dirty="0" err="1" smtClean="0"/>
              <a:t>Bench</a:t>
            </a:r>
            <a:endParaRPr lang="de-DE" dirty="0"/>
          </a:p>
        </p:txBody>
      </p:sp>
      <p:grpSp>
        <p:nvGrpSpPr>
          <p:cNvPr id="22" name="Group 21"/>
          <p:cNvGrpSpPr/>
          <p:nvPr/>
        </p:nvGrpSpPr>
        <p:grpSpPr>
          <a:xfrm>
            <a:off x="5224892" y="963211"/>
            <a:ext cx="3742939" cy="2725909"/>
            <a:chOff x="5097887" y="963211"/>
            <a:chExt cx="3742939" cy="27259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108" y="966727"/>
              <a:ext cx="3638221" cy="2722393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5134108" y="2746549"/>
              <a:ext cx="3406388" cy="34959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394852">
              <a:off x="5097887" y="2799186"/>
              <a:ext cx="937154" cy="32316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500" b="1" dirty="0" smtClean="0">
                  <a:solidFill>
                    <a:srgbClr val="FF0000"/>
                  </a:solidFill>
                </a:rPr>
                <a:t>e</a:t>
              </a:r>
              <a:r>
                <a:rPr lang="en-GB" sz="1500" b="1" baseline="30000" dirty="0" smtClean="0">
                  <a:solidFill>
                    <a:srgbClr val="FF0000"/>
                  </a:solidFill>
                </a:rPr>
                <a:t>-</a:t>
              </a:r>
              <a:r>
                <a:rPr lang="en-GB" sz="1500" b="1" dirty="0" smtClean="0">
                  <a:solidFill>
                    <a:srgbClr val="FF0000"/>
                  </a:solidFill>
                </a:rPr>
                <a:t>-beam</a:t>
              </a:r>
              <a:endParaRPr lang="en-GB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45347" y="1295563"/>
              <a:ext cx="1595479" cy="32316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500" b="1" dirty="0" smtClean="0">
                  <a:solidFill>
                    <a:srgbClr val="339933"/>
                  </a:solidFill>
                </a:rPr>
                <a:t>BIF camera</a:t>
              </a:r>
              <a:endParaRPr lang="en-GB" sz="1500" b="1" dirty="0">
                <a:solidFill>
                  <a:srgbClr val="339933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24132" y="1956309"/>
              <a:ext cx="859164" cy="32316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500" b="1" dirty="0" smtClean="0">
                  <a:solidFill>
                    <a:srgbClr val="339933"/>
                  </a:solidFill>
                </a:rPr>
                <a:t>Optics</a:t>
              </a:r>
              <a:endParaRPr lang="en-GB" sz="1500" b="1" dirty="0">
                <a:solidFill>
                  <a:srgbClr val="339933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73412" y="2220034"/>
              <a:ext cx="859164" cy="32316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500" b="1" dirty="0" smtClean="0">
                  <a:solidFill>
                    <a:srgbClr val="CC0066"/>
                  </a:solidFill>
                </a:rPr>
                <a:t>Gas jet</a:t>
              </a:r>
              <a:endParaRPr lang="en-GB" sz="1500" b="1" dirty="0">
                <a:solidFill>
                  <a:srgbClr val="CC0066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34108" y="963211"/>
              <a:ext cx="1742180" cy="32316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500" b="1" dirty="0" smtClean="0"/>
                <a:t>HEL Test Bench</a:t>
              </a:r>
              <a:endParaRPr lang="en-GB" sz="1500" b="1" dirty="0"/>
            </a:p>
          </p:txBody>
        </p:sp>
      </p:grpSp>
      <p:sp>
        <p:nvSpPr>
          <p:cNvPr id="29" name="Content Placeholder 2"/>
          <p:cNvSpPr txBox="1">
            <a:spLocks/>
          </p:cNvSpPr>
          <p:nvPr/>
        </p:nvSpPr>
        <p:spPr>
          <a:xfrm>
            <a:off x="195690" y="957348"/>
            <a:ext cx="4600890" cy="659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charset="2"/>
              <a:buNone/>
            </a:pPr>
            <a:r>
              <a:rPr lang="en-US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Installation of full monitor at HEL Test Bench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HEL-Test: Straight beam, short pulse operation 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BGC monitor installation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test on 10</a:t>
            </a:r>
            <a:r>
              <a:rPr lang="en-US" sz="17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Nov. 2022 (last week)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Functionality proven!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Correct design and theoretical calculations</a:t>
            </a:r>
            <a:endParaRPr lang="en-US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76243" y="2624943"/>
            <a:ext cx="3591760" cy="2112878"/>
            <a:chOff x="2138968" y="5045370"/>
            <a:chExt cx="3591760" cy="211287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" t="4142" r="6449" b="9791"/>
            <a:stretch/>
          </p:blipFill>
          <p:spPr>
            <a:xfrm>
              <a:off x="2183642" y="5063319"/>
              <a:ext cx="3302758" cy="2033517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4068003" y="5835793"/>
              <a:ext cx="830640" cy="76777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38968" y="5045370"/>
              <a:ext cx="35917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dirty="0" smtClean="0">
                  <a:solidFill>
                    <a:srgbClr val="66FF33"/>
                  </a:solidFill>
                </a:rPr>
                <a:t>First image of hollow electron beam </a:t>
              </a:r>
            </a:p>
            <a:p>
              <a:r>
                <a:rPr lang="en-GB" sz="1500" b="1" dirty="0" smtClean="0">
                  <a:solidFill>
                    <a:srgbClr val="66FF33"/>
                  </a:solidFill>
                </a:rPr>
                <a:t>10</a:t>
              </a:r>
              <a:r>
                <a:rPr lang="en-GB" sz="1500" b="1" baseline="30000" dirty="0" smtClean="0">
                  <a:solidFill>
                    <a:srgbClr val="66FF33"/>
                  </a:solidFill>
                </a:rPr>
                <a:t>th</a:t>
              </a:r>
              <a:r>
                <a:rPr lang="en-GB" sz="1500" b="1" dirty="0" smtClean="0">
                  <a:solidFill>
                    <a:srgbClr val="66FF33"/>
                  </a:solidFill>
                </a:rPr>
                <a:t> Nov. 2022</a:t>
              </a:r>
              <a:endParaRPr lang="en-GB" sz="1500" b="1" dirty="0">
                <a:solidFill>
                  <a:srgbClr val="66FF33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454209" y="5319832"/>
              <a:ext cx="1988953" cy="183841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24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28" y="4760771"/>
            <a:ext cx="4713965" cy="41314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4000" y="216000"/>
            <a:ext cx="6700979" cy="590668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144000" y="54906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WP2: </a:t>
            </a:r>
            <a:r>
              <a:rPr lang="de-DE" dirty="0" err="1" smtClean="0"/>
              <a:t>Collaboration</a:t>
            </a:r>
            <a:r>
              <a:rPr lang="de-DE" dirty="0" smtClean="0"/>
              <a:t> CERN e-</a:t>
            </a:r>
            <a:r>
              <a:rPr lang="de-DE" dirty="0" err="1" smtClean="0"/>
              <a:t>lens</a:t>
            </a:r>
            <a:r>
              <a:rPr lang="de-DE" dirty="0" smtClean="0"/>
              <a:t>: LHC Installation</a:t>
            </a:r>
            <a:endParaRPr lang="de-DE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95690" y="957348"/>
            <a:ext cx="4882496" cy="659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charset="2"/>
              <a:buNone/>
            </a:pPr>
            <a:r>
              <a:rPr lang="en-US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Installation at LHC:</a:t>
            </a: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No gas jet, but pressure bump</a:t>
            </a: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Several tests in 2022</a:t>
            </a: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Neon as working gas </a:t>
            </a: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Signal strength as expected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(previous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data only up to few MeV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beam energy)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Functionality proven!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Correct design and theoretical calculations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Stronger signal with gas jet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b="1" dirty="0" smtClean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>
              <a:spcBef>
                <a:spcPts val="0"/>
              </a:spcBef>
              <a:buFont typeface="Symbol" panose="05050102010706020507" pitchFamily="18" charset="2"/>
              <a:buChar char="Þ"/>
            </a:pPr>
            <a:endParaRPr lang="en-US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Google Shape;264;g1551cc16757_0_173"/>
          <p:cNvSpPr txBox="1">
            <a:spLocks/>
          </p:cNvSpPr>
          <p:nvPr/>
        </p:nvSpPr>
        <p:spPr>
          <a:xfrm>
            <a:off x="11242158" y="5555496"/>
            <a:ext cx="48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600"/>
            </a:pPr>
            <a:fld id="{00000000-1234-1234-1234-123412341234}" type="slidenum">
              <a:rPr lang="en-GB" smtClean="0"/>
              <a:pPr>
                <a:buSzPts val="1600"/>
              </a:pPr>
              <a:t>7</a:t>
            </a:fld>
            <a:endParaRPr lang="en-GB"/>
          </a:p>
        </p:txBody>
      </p:sp>
      <p:sp>
        <p:nvSpPr>
          <p:cNvPr id="35" name="Google Shape;271;g1551cc16757_0_173"/>
          <p:cNvSpPr txBox="1"/>
          <p:nvPr/>
        </p:nvSpPr>
        <p:spPr>
          <a:xfrm>
            <a:off x="5427952" y="2692702"/>
            <a:ext cx="3497684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1600" dirty="0">
                <a:highlight>
                  <a:schemeClr val="lt1"/>
                </a:highlight>
                <a:latin typeface="Calibri" panose="020F0502020204030204" pitchFamily="34" charset="0"/>
                <a:ea typeface="Quattrocento Sans"/>
                <a:cs typeface="Calibri" panose="020F0502020204030204" pitchFamily="34" charset="0"/>
                <a:sym typeface="Quattrocento Sans"/>
              </a:rPr>
              <a:t>Y projection  </a:t>
            </a:r>
            <a:r>
              <a:rPr lang="en-GB" sz="1600" dirty="0" smtClean="0">
                <a:highlight>
                  <a:schemeClr val="lt1"/>
                </a:highlight>
                <a:latin typeface="Calibri" panose="020F0502020204030204" pitchFamily="34" charset="0"/>
                <a:ea typeface="Quattrocento Sans"/>
                <a:cs typeface="Calibri" panose="020F0502020204030204" pitchFamily="34" charset="0"/>
                <a:sym typeface="Quattrocento Sans"/>
              </a:rPr>
              <a:t>(sum </a:t>
            </a:r>
            <a:r>
              <a:rPr lang="en-GB" sz="1600" dirty="0">
                <a:highlight>
                  <a:schemeClr val="lt1"/>
                </a:highlight>
                <a:latin typeface="Calibri" panose="020F0502020204030204" pitchFamily="34" charset="0"/>
                <a:ea typeface="Quattrocento Sans"/>
                <a:cs typeface="Calibri" panose="020F0502020204030204" pitchFamily="34" charset="0"/>
                <a:sym typeface="Quattrocento Sans"/>
              </a:rPr>
              <a:t>across x)</a:t>
            </a:r>
            <a:endParaRPr sz="1600" b="0" i="0" u="none" strike="noStrike" cap="none" dirty="0">
              <a:solidFill>
                <a:srgbClr val="000000"/>
              </a:solidFill>
              <a:highlight>
                <a:schemeClr val="lt1"/>
              </a:highlight>
              <a:latin typeface="Calibri" panose="020F0502020204030204" pitchFamily="34" charset="0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sp>
        <p:nvSpPr>
          <p:cNvPr id="36" name="Google Shape;272;g1551cc16757_0_173"/>
          <p:cNvSpPr txBox="1"/>
          <p:nvPr/>
        </p:nvSpPr>
        <p:spPr>
          <a:xfrm>
            <a:off x="7123547" y="3470398"/>
            <a:ext cx="148818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dirty="0"/>
              <a:t>Preliminary!!!</a:t>
            </a:r>
            <a:endParaRPr sz="1200" b="0" i="0" u="sng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494122" y="725516"/>
            <a:ext cx="3258849" cy="2172566"/>
            <a:chOff x="195690" y="2572387"/>
            <a:chExt cx="3704583" cy="2469722"/>
          </a:xfrm>
        </p:grpSpPr>
        <p:pic>
          <p:nvPicPr>
            <p:cNvPr id="31" name="Google Shape;266;g1551cc16757_0_173"/>
            <p:cNvPicPr preferRelativeResize="0"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195690" y="2572387"/>
              <a:ext cx="3704583" cy="24697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69;g1551cc16757_0_173"/>
            <p:cNvSpPr/>
            <p:nvPr/>
          </p:nvSpPr>
          <p:spPr>
            <a:xfrm>
              <a:off x="1458707" y="3201832"/>
              <a:ext cx="456022" cy="735299"/>
            </a:xfrm>
            <a:prstGeom prst="rect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7" name="Google Shape;273;g1551cc16757_0_173"/>
            <p:cNvCxnSpPr/>
            <p:nvPr/>
          </p:nvCxnSpPr>
          <p:spPr>
            <a:xfrm flipV="1">
              <a:off x="386246" y="3595384"/>
              <a:ext cx="1000194" cy="14158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8" name="Google Shape;274;g1551cc16757_0_173"/>
            <p:cNvSpPr txBox="1"/>
            <p:nvPr/>
          </p:nvSpPr>
          <p:spPr>
            <a:xfrm>
              <a:off x="593063" y="3072087"/>
              <a:ext cx="967731" cy="524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rgbClr val="FF0000"/>
                  </a:solidFill>
                  <a:highlight>
                    <a:schemeClr val="lt1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en-GB" b="1" dirty="0" smtClean="0">
                  <a:solidFill>
                    <a:srgbClr val="FF0000"/>
                  </a:solidFill>
                  <a:highlight>
                    <a:schemeClr val="lt1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eam</a:t>
              </a:r>
              <a:endParaRPr b="1" dirty="0">
                <a:solidFill>
                  <a:srgbClr val="FF0000"/>
                </a:solidFill>
                <a:highlight>
                  <a:schemeClr val="lt1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22394"/>
              </p:ext>
            </p:extLst>
          </p:nvPr>
        </p:nvGraphicFramePr>
        <p:xfrm>
          <a:off x="587946" y="3463036"/>
          <a:ext cx="3984054" cy="975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788">
                  <a:extLst>
                    <a:ext uri="{9D8B030D-6E8A-4147-A177-3AD203B41FA5}">
                      <a16:colId xmlns:a16="http://schemas.microsoft.com/office/drawing/2014/main" val="2267536017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1763673696"/>
                    </a:ext>
                  </a:extLst>
                </a:gridCol>
                <a:gridCol w="677037">
                  <a:extLst>
                    <a:ext uri="{9D8B030D-6E8A-4147-A177-3AD203B41FA5}">
                      <a16:colId xmlns:a16="http://schemas.microsoft.com/office/drawing/2014/main" val="477034927"/>
                    </a:ext>
                  </a:extLst>
                </a:gridCol>
                <a:gridCol w="758825">
                  <a:extLst>
                    <a:ext uri="{9D8B030D-6E8A-4147-A177-3AD203B41FA5}">
                      <a16:colId xmlns:a16="http://schemas.microsoft.com/office/drawing/2014/main" val="3482706811"/>
                    </a:ext>
                  </a:extLst>
                </a:gridCol>
                <a:gridCol w="911479">
                  <a:extLst>
                    <a:ext uri="{9D8B030D-6E8A-4147-A177-3AD203B41FA5}">
                      <a16:colId xmlns:a16="http://schemas.microsoft.com/office/drawing/2014/main" val="2098091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[#bun]</a:t>
                      </a:r>
                      <a:endParaRPr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[#p]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TeV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Gas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[mbar]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.time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[s]</a:t>
                      </a:r>
                      <a:endParaRPr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808891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Calibri" panose="020F0502020204030204" pitchFamily="34" charset="0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2100</a:t>
                      </a:r>
                      <a:endParaRPr sz="1600" dirty="0">
                        <a:latin typeface="Calibri" panose="020F0502020204030204" pitchFamily="34" charset="0"/>
                        <a:ea typeface="Quattrocento Sans"/>
                        <a:cs typeface="Calibri" panose="020F0502020204030204" pitchFamily="34" charset="0"/>
                        <a:sym typeface="Quattrocento Sans"/>
                      </a:endParaRPr>
                    </a:p>
                  </a:txBody>
                  <a:tcPr marL="28575" marR="28575" marT="109725" marB="19050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Calibri" panose="020F0502020204030204" pitchFamily="34" charset="0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~1.4 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ᐧ 10</a:t>
                      </a:r>
                      <a:r>
                        <a:rPr lang="en-GB" sz="1600" baseline="30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14</a:t>
                      </a:r>
                      <a:endParaRPr sz="1600" baseline="30000" dirty="0">
                        <a:latin typeface="Calibri" panose="020F0502020204030204" pitchFamily="34" charset="0"/>
                        <a:ea typeface="Quattrocento Sans"/>
                        <a:cs typeface="Calibri" panose="020F0502020204030204" pitchFamily="34" charset="0"/>
                        <a:sym typeface="Quattrocento Sans"/>
                      </a:endParaRPr>
                    </a:p>
                  </a:txBody>
                  <a:tcPr marL="28575" marR="28575" marT="109725" marB="19050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6.8</a:t>
                      </a:r>
                      <a:endParaRPr sz="1600" dirty="0">
                        <a:latin typeface="Calibri" panose="020F0502020204030204" pitchFamily="34" charset="0"/>
                        <a:ea typeface="Quattrocento Sans"/>
                        <a:cs typeface="Calibri" panose="020F0502020204030204" pitchFamily="34" charset="0"/>
                        <a:sym typeface="Quattrocento Sans"/>
                      </a:endParaRPr>
                    </a:p>
                  </a:txBody>
                  <a:tcPr marL="28575" marR="28575" marT="109725" marB="19050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~2 ᐧ 10</a:t>
                      </a:r>
                      <a:r>
                        <a:rPr lang="en-GB" sz="1600" baseline="30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-8</a:t>
                      </a:r>
                      <a:endParaRPr sz="1600" dirty="0">
                        <a:latin typeface="Calibri" panose="020F0502020204030204" pitchFamily="34" charset="0"/>
                        <a:ea typeface="Quattrocento Sans"/>
                        <a:cs typeface="Calibri" panose="020F0502020204030204" pitchFamily="34" charset="0"/>
                        <a:sym typeface="Quattrocento Sans"/>
                      </a:endParaRPr>
                    </a:p>
                  </a:txBody>
                  <a:tcPr marL="28575" marR="28575" marT="109725" marB="19050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latin typeface="Calibri" panose="020F0502020204030204" pitchFamily="34" charset="0"/>
                          <a:ea typeface="Quattrocento Sans"/>
                          <a:cs typeface="Calibri" panose="020F0502020204030204" pitchFamily="34" charset="0"/>
                          <a:sym typeface="Quattrocento Sans"/>
                        </a:rPr>
                        <a:t>430</a:t>
                      </a:r>
                      <a:endParaRPr sz="1600" dirty="0">
                        <a:latin typeface="Calibri" panose="020F0502020204030204" pitchFamily="34" charset="0"/>
                        <a:ea typeface="Quattrocento Sans"/>
                        <a:cs typeface="Calibri" panose="020F0502020204030204" pitchFamily="34" charset="0"/>
                        <a:sym typeface="Quattrocento Sans"/>
                      </a:endParaRPr>
                    </a:p>
                  </a:txBody>
                  <a:tcPr marL="28575" marR="28575" marT="109725" marB="19050" anchor="b"/>
                </a:tc>
                <a:extLst>
                  <a:ext uri="{0D108BD9-81ED-4DB2-BD59-A6C34878D82A}">
                    <a16:rowId xmlns:a16="http://schemas.microsoft.com/office/drawing/2014/main" val="428485500"/>
                  </a:ext>
                </a:extLst>
              </a:tr>
            </a:tbl>
          </a:graphicData>
        </a:graphic>
      </p:graphicFrame>
      <p:pic>
        <p:nvPicPr>
          <p:cNvPr id="32" name="Google Shape;268;g1551cc16757_0_173"/>
          <p:cNvPicPr preferRelativeResize="0"/>
          <p:nvPr/>
        </p:nvPicPr>
        <p:blipFill rotWithShape="1">
          <a:blip r:embed="rId4">
            <a:alphaModFix/>
          </a:blip>
          <a:srcRect t="12242" r="8642"/>
          <a:stretch/>
        </p:blipFill>
        <p:spPr>
          <a:xfrm>
            <a:off x="4993393" y="3102802"/>
            <a:ext cx="3693408" cy="175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6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148333" y="912886"/>
            <a:ext cx="8847333" cy="399106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GSI concerning BIF = BGC monitors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design and realization phase:</a:t>
            </a:r>
          </a:p>
          <a:p>
            <a:pPr marL="266700" lvl="1" indent="-133350">
              <a:spcBef>
                <a:spcPts val="1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Atomic physics basis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various gases (detailed evaluation for Ne,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&amp; N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66700" lvl="1" indent="-133350">
              <a:spcBef>
                <a:spcPts val="1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Technical design of optics &amp; image intensifier system</a:t>
            </a:r>
          </a:p>
          <a:p>
            <a:pPr marL="266700" lvl="1" indent="-133350">
              <a:spcBef>
                <a:spcPts val="1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Data analysis and interpretation for various experimental conditions </a:t>
            </a:r>
            <a:endParaRPr lang="en-US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2022:</a:t>
            </a:r>
          </a:p>
          <a:p>
            <a:pPr marL="266700" lvl="1" indent="-133350">
              <a:spcBef>
                <a:spcPts val="1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Participation at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HEL test-stand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investigations </a:t>
            </a:r>
          </a:p>
          <a:p>
            <a:pPr marL="133350" lvl="1" indent="0">
              <a:spcBef>
                <a:spcPts val="100"/>
              </a:spcBef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Challenges: high e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beam current, strong magnetic field, limited insertion space</a:t>
            </a:r>
          </a:p>
          <a:p>
            <a:pPr marL="133350" lvl="1" indent="0">
              <a:spcBef>
                <a:spcPts val="100"/>
              </a:spcBef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Investigations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Fluorescence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levels, trapping of ion and electrons, space charge influence </a:t>
            </a:r>
          </a:p>
          <a:p>
            <a:pPr marL="266700" lvl="1" indent="-133350">
              <a:spcBef>
                <a:spcPts val="1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Participation at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LHC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proton beam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3350" lvl="1" indent="0">
              <a:spcBef>
                <a:spcPts val="100"/>
              </a:spcBef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Challenges: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signal strength,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background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mitigation </a:t>
            </a:r>
          </a:p>
          <a:p>
            <a:pPr marL="0" lvl="1" indent="0"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Consultancy for BGC installation and operation at HEL@LHC within HL-LHC upgrade</a:t>
            </a:r>
          </a:p>
          <a:p>
            <a:pPr marL="0" lvl="1" indent="0">
              <a:buNone/>
            </a:pP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persons: </a:t>
            </a:r>
          </a:p>
          <a:p>
            <a:pPr marL="0" lvl="1" indent="0"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collaboration incl. Cockcroft Inst., headed by Ray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Veness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P. Forck, S.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Udrea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44E7D3-BE57-4B37-AB2F-DD01A88A5F14}"/>
              </a:ext>
            </a:extLst>
          </p:cNvPr>
          <p:cNvSpPr txBox="1"/>
          <p:nvPr/>
        </p:nvSpPr>
        <p:spPr>
          <a:xfrm>
            <a:off x="8296839" y="4892095"/>
            <a:ext cx="7799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/>
            <a:fld id="{F3C7D678-31F4-4C5D-B182-0F7D9471376C}" type="slidenum">
              <a:rPr lang="en-US" sz="1200">
                <a:solidFill>
                  <a:srgbClr val="44546A">
                    <a:lumMod val="40000"/>
                    <a:lumOff val="60000"/>
                  </a:srgbClr>
                </a:solidFill>
                <a:latin typeface="Calibri" panose="020F0502020204030204"/>
              </a:rPr>
              <a:pPr algn="r" defTabSz="685800"/>
              <a:t>8</a:t>
            </a:fld>
            <a:endParaRPr lang="en-US" sz="1200" dirty="0">
              <a:solidFill>
                <a:srgbClr val="44546A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44000" y="216000"/>
            <a:ext cx="6129236" cy="4151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WP2: </a:t>
            </a:r>
            <a:r>
              <a:rPr lang="de-DE" dirty="0" err="1" smtClean="0"/>
              <a:t>Collaboration</a:t>
            </a:r>
            <a:r>
              <a:rPr lang="de-DE" dirty="0" smtClean="0"/>
              <a:t> CERN e-</a:t>
            </a:r>
            <a:r>
              <a:rPr lang="de-DE" dirty="0" err="1" smtClean="0"/>
              <a:t>lens</a:t>
            </a:r>
            <a:r>
              <a:rPr lang="de-DE" dirty="0" smtClean="0"/>
              <a:t>: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GSI</a:t>
            </a:r>
            <a:endParaRPr lang="de-DE" dirty="0"/>
          </a:p>
        </p:txBody>
      </p:sp>
      <p:pic>
        <p:nvPicPr>
          <p:cNvPr id="7" name="Grafik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28" y="4760771"/>
            <a:ext cx="4713965" cy="41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8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44000" y="1002138"/>
            <a:ext cx="85681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realizations of IPMs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both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at CERN and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past: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Mutual technical exchange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based comparable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designs</a:t>
            </a:r>
          </a:p>
          <a:p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mportant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challenge is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code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development for image reconstruction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caused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beam’s space charge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broadening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Development of the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“Virtual IPM” software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(see next slides)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proposes to enhance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existing technical exchange </a:t>
            </a:r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on: </a:t>
            </a:r>
            <a:endParaRPr lang="en-US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1" indent="-95250">
              <a:buFont typeface="Wingdings" panose="05000000000000000000" pitchFamily="2" charset="2"/>
              <a:buChar char="Ø"/>
              <a:tabLst>
                <a:tab pos="265113" algn="l"/>
              </a:tabLst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Common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code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developments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long-term code maintenance </a:t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previously by D.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Vilsmeier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(GSI PhD student) </a:t>
            </a:r>
          </a:p>
          <a:p>
            <a:pPr marL="180975" lvl="1" indent="-95250">
              <a:buFont typeface="Wingdings" panose="05000000000000000000" pitchFamily="2" charset="2"/>
              <a:buChar char="Ø"/>
              <a:tabLst>
                <a:tab pos="265113" algn="l"/>
              </a:tabLst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Detailed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validation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procedures </a:t>
            </a:r>
          </a:p>
          <a:p>
            <a:pPr marL="180975" lvl="1" indent="-95250">
              <a:buFont typeface="Wingdings" panose="05000000000000000000" pitchFamily="2" charset="2"/>
              <a:buChar char="Ø"/>
              <a:tabLst>
                <a:tab pos="265113" algn="l"/>
              </a:tabLst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Advanced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image reconstruction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techniques </a:t>
            </a:r>
          </a:p>
          <a:p>
            <a:pPr lvl="1"/>
            <a:endParaRPr lang="en-US" sz="16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3237" y="1598901"/>
            <a:ext cx="2753234" cy="25799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054608" y="1291124"/>
            <a:ext cx="1753497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i="1" dirty="0" smtClean="0"/>
              <a:t>IPM at GSI SIS18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44000" y="216000"/>
            <a:ext cx="6129236" cy="398662"/>
          </a:xfrm>
        </p:spPr>
        <p:txBody>
          <a:bodyPr/>
          <a:lstStyle/>
          <a:p>
            <a:r>
              <a:rPr lang="de-DE" dirty="0" smtClean="0"/>
              <a:t>WP3: </a:t>
            </a:r>
            <a:r>
              <a:rPr lang="en-GB" dirty="0" smtClean="0"/>
              <a:t>Ionization Profile Monitor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4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2594</Words>
  <Application>Microsoft Office PowerPoint</Application>
  <PresentationFormat>On-screen Show (16:9)</PresentationFormat>
  <Paragraphs>346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Quattrocento Sans</vt:lpstr>
      <vt:lpstr>Symbol</vt:lpstr>
      <vt:lpstr>Wingdings</vt:lpstr>
      <vt:lpstr>fair-gsi-folienmaster_2017_onering</vt:lpstr>
      <vt:lpstr>CERN-GSI Collaboration on  Beam Instrumentation</vt:lpstr>
      <vt:lpstr>Outline of the Talk</vt:lpstr>
      <vt:lpstr>WP1: Cryogenic Current Comparator</vt:lpstr>
      <vt:lpstr>WP1: CCC at GSI: Cryring as prototype for FAIR</vt:lpstr>
      <vt:lpstr>WP2: Collaboration CERN e-lens Diagnsotics</vt:lpstr>
      <vt:lpstr> </vt:lpstr>
      <vt:lpstr> </vt:lpstr>
      <vt:lpstr> </vt:lpstr>
      <vt:lpstr>WP3: Ionization Profile Monitor</vt:lpstr>
      <vt:lpstr>WP3: Ionization Profile Monitor: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Items Beam Diagnostics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CERN-GSI Collaboration on Beam Instrumentation</dc:title>
  <dc:creator>Schwickert, Marcus Dr.</dc:creator>
  <cp:lastModifiedBy>Forck, Peter Dr.</cp:lastModifiedBy>
  <cp:revision>220</cp:revision>
  <dcterms:created xsi:type="dcterms:W3CDTF">2019-06-25T11:32:14Z</dcterms:created>
  <dcterms:modified xsi:type="dcterms:W3CDTF">2022-11-16T17:57:49Z</dcterms:modified>
</cp:coreProperties>
</file>