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01" r:id="rId3"/>
    <p:sldId id="410" r:id="rId4"/>
    <p:sldId id="411" r:id="rId5"/>
    <p:sldId id="403" r:id="rId6"/>
    <p:sldId id="408" r:id="rId7"/>
    <p:sldId id="405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9EDF4"/>
    <a:srgbClr val="9D9D9D"/>
    <a:srgbClr val="BFBFBF"/>
    <a:srgbClr val="DBEEF4"/>
    <a:srgbClr val="D8998C"/>
    <a:srgbClr val="C1D0F1"/>
    <a:srgbClr val="983A57"/>
    <a:srgbClr val="2452AE"/>
    <a:srgbClr val="255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93" autoAdjust="0"/>
    <p:restoredTop sz="94691" autoAdjust="0"/>
  </p:normalViewPr>
  <p:slideViewPr>
    <p:cSldViewPr snapToGrid="0" snapToObjects="1">
      <p:cViewPr varScale="1">
        <p:scale>
          <a:sx n="163" d="100"/>
          <a:sy n="163" d="100"/>
        </p:scale>
        <p:origin x="165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1C1C425A-376B-4168-9B2A-BE0BF0CDEBDC}" type="datetime1">
              <a:rPr lang="en-US" noProof="0" smtClean="0"/>
              <a:t>11/10/2022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Collaboration Meeting CERN - GSI/FAIR | C. Roux for SCM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F17E48B8-7844-419E-AA5D-08DF2FAFA2A5}" type="datetime1">
              <a:rPr lang="en-US" noProof="0" smtClean="0"/>
              <a:t>11/10/2022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Collaboration Meeting CERN - GSI/FAIR | C. Roux for SCM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E2C1D2B2-067A-4756-92A7-0F1EC6D1E5BA}" type="datetime1">
              <a:rPr lang="en-US" noProof="0" smtClean="0"/>
              <a:t>11/10/2022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Collaboration Meeting CERN - GSI/FAIR | C. Roux for SCM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E48116CF-6357-48DE-B5CE-72372E5729B4}" type="datetime1">
              <a:rPr lang="en-US" noProof="0" smtClean="0"/>
              <a:t>11/10/2022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Collaboration Meeting CERN - GSI/FAIR | C. Roux for SCM 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1288" y="3123215"/>
            <a:ext cx="6607516" cy="779866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Synchrotron </a:t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Collaborations CERN – GSI/FAIR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61288" y="4180730"/>
            <a:ext cx="6400800" cy="93829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P. Spiller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.11.2022</a:t>
            </a:r>
            <a:endParaRPr lang="en-GB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5" y="138535"/>
            <a:ext cx="74377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Collaboration Meeting CERN - GSI/FAIR | C. Roux for SCM 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5" y="138535"/>
            <a:ext cx="743776" cy="719390"/>
          </a:xfrm>
          <a:prstGeom prst="rect">
            <a:avLst/>
          </a:prstGeom>
        </p:spPr>
      </p:pic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334642" y="1339240"/>
            <a:ext cx="8727296" cy="73866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Transverse-Feedback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System (TFS)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SIS100: The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appointment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GSI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Work Package Leader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TFS/KO System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Q2/2022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but still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someone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at GSI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FZJ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nominated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249435" y="4684311"/>
            <a:ext cx="529770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(</a:t>
            </a:r>
            <a:r>
              <a:rPr lang="de-DE" alt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alt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TFS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de-DE" alt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V. Kornilov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KO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Exciter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 Ondreka.</a:t>
            </a:r>
          </a:p>
          <a:p>
            <a:endParaRPr lang="de-DE" altLang="de-DE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(W. Hofle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considering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LHC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damper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de-DE" altLang="de-DE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1424354" y="180199"/>
            <a:ext cx="4718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SIS100 KO </a:t>
            </a:r>
            <a:r>
              <a:rPr lang="de-DE" altLang="de-DE" sz="28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Exciter</a:t>
            </a:r>
            <a:r>
              <a:rPr lang="de-DE" altLang="de-DE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TFS System</a:t>
            </a:r>
            <a:endParaRPr lang="de-DE" altLang="de-DE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4642" y="2252391"/>
            <a:ext cx="5315881" cy="24314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Focus: Transverse KO </a:t>
            </a:r>
            <a:r>
              <a:rPr lang="de-DE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xtraction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SIS100. KO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day-1 „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SIS100. </a:t>
            </a:r>
          </a:p>
          <a:p>
            <a:pPr algn="l"/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Exciter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SIS100 TFS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LHC ADT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transverse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damper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Considering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electrostatic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kicker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versus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strip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exciter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Tetrode versus solid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amplifier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de-D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WPL (B. Breitkreuz)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FZJ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TransFAIR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de-DE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23" y="3426935"/>
            <a:ext cx="1893277" cy="111900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046" y="2148258"/>
            <a:ext cx="1619402" cy="120832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448" y="2157136"/>
            <a:ext cx="1916307" cy="12775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496" y="4616292"/>
            <a:ext cx="2406748" cy="188378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432" y="3395190"/>
            <a:ext cx="1386018" cy="10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19380" y="270001"/>
            <a:ext cx="5870411" cy="515446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Electrostatic Septa</a:t>
            </a:r>
            <a:endParaRPr lang="de-DE" sz="2800" b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22565" y="1366998"/>
            <a:ext cx="4038600" cy="5211772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Essential devices for slow extraction</a:t>
            </a:r>
          </a:p>
          <a:p>
            <a:pPr lvl="1"/>
            <a:r>
              <a:rPr lang="en-US" sz="1200" dirty="0" smtClean="0"/>
              <a:t>HV systems operated at physical limits</a:t>
            </a:r>
          </a:p>
          <a:p>
            <a:pPr lvl="1"/>
            <a:r>
              <a:rPr lang="en-US" sz="1200" dirty="0" smtClean="0"/>
              <a:t>Intensity limited by losses on wires</a:t>
            </a:r>
          </a:p>
          <a:p>
            <a:pPr lvl="2"/>
            <a:endParaRPr lang="en-US" sz="1000" dirty="0" smtClean="0"/>
          </a:p>
          <a:p>
            <a:r>
              <a:rPr lang="en-US" sz="1400" dirty="0" smtClean="0"/>
              <a:t>Issues for high-intensity beams</a:t>
            </a:r>
          </a:p>
          <a:p>
            <a:pPr lvl="1"/>
            <a:r>
              <a:rPr lang="en-US" sz="1200" dirty="0" smtClean="0"/>
              <a:t>High-energy protons (e.g. SPS)</a:t>
            </a:r>
          </a:p>
          <a:p>
            <a:pPr lvl="2"/>
            <a:r>
              <a:rPr lang="en-US" sz="1000" dirty="0" smtClean="0"/>
              <a:t>Activation due to production of </a:t>
            </a:r>
            <a:r>
              <a:rPr lang="en-US" sz="1000" dirty="0" err="1" smtClean="0"/>
              <a:t>secondaries</a:t>
            </a:r>
            <a:r>
              <a:rPr lang="en-US" sz="1000" dirty="0" smtClean="0"/>
              <a:t> in wires</a:t>
            </a:r>
          </a:p>
          <a:p>
            <a:pPr lvl="1"/>
            <a:r>
              <a:rPr lang="en-US" sz="1200" dirty="0" smtClean="0"/>
              <a:t>Heavy ions (e.g. SIS100)</a:t>
            </a:r>
          </a:p>
          <a:p>
            <a:pPr lvl="2"/>
            <a:r>
              <a:rPr lang="en-US" sz="1000" dirty="0" smtClean="0"/>
              <a:t>Temperature increase in wires due high </a:t>
            </a:r>
            <a:r>
              <a:rPr lang="en-US" sz="1000" dirty="0" err="1" smtClean="0"/>
              <a:t>dE</a:t>
            </a:r>
            <a:r>
              <a:rPr lang="en-US" sz="1000" dirty="0" smtClean="0"/>
              <a:t>/dx</a:t>
            </a:r>
          </a:p>
          <a:p>
            <a:pPr lvl="2"/>
            <a:r>
              <a:rPr lang="en-US" sz="1000" dirty="0" smtClean="0"/>
              <a:t>Prevention of sparking at high fields (~100kV/cm)</a:t>
            </a:r>
            <a:endParaRPr lang="en-US" sz="1400" dirty="0" smtClean="0"/>
          </a:p>
          <a:p>
            <a:pPr lvl="2"/>
            <a:endParaRPr lang="en-US" sz="1000" dirty="0" smtClean="0"/>
          </a:p>
          <a:p>
            <a:r>
              <a:rPr lang="en-US" sz="1400" dirty="0" smtClean="0"/>
              <a:t>Collaboration interests</a:t>
            </a:r>
          </a:p>
          <a:p>
            <a:pPr lvl="1"/>
            <a:r>
              <a:rPr lang="en-US" sz="1200" dirty="0" smtClean="0"/>
              <a:t>R &amp; D topics</a:t>
            </a:r>
          </a:p>
          <a:p>
            <a:pPr lvl="2"/>
            <a:r>
              <a:rPr lang="en-US" sz="1000" dirty="0" smtClean="0"/>
              <a:t>Thin low-Z wires for loss reduction</a:t>
            </a:r>
          </a:p>
          <a:p>
            <a:pPr lvl="2"/>
            <a:r>
              <a:rPr lang="en-US" sz="1000" dirty="0" smtClean="0"/>
              <a:t>Cathode materials to suppress sparking</a:t>
            </a:r>
          </a:p>
          <a:p>
            <a:pPr lvl="2"/>
            <a:r>
              <a:rPr lang="en-US" sz="1000" dirty="0" smtClean="0"/>
              <a:t>Systems </a:t>
            </a:r>
            <a:r>
              <a:rPr lang="en-US" sz="1000" dirty="0"/>
              <a:t>for monitoring wire </a:t>
            </a:r>
            <a:r>
              <a:rPr lang="en-US" sz="1000" dirty="0" smtClean="0"/>
              <a:t>temperature</a:t>
            </a:r>
          </a:p>
          <a:p>
            <a:pPr lvl="2"/>
            <a:r>
              <a:rPr lang="en-US" sz="1000" dirty="0" smtClean="0"/>
              <a:t>Understanding influence of </a:t>
            </a:r>
            <a:r>
              <a:rPr lang="en-US" sz="1000" dirty="0" err="1" smtClean="0"/>
              <a:t>dE</a:t>
            </a:r>
            <a:r>
              <a:rPr lang="en-US" sz="1000" dirty="0" smtClean="0"/>
              <a:t>/dx on sparking rate</a:t>
            </a:r>
            <a:endParaRPr lang="en-US" sz="1000" dirty="0"/>
          </a:p>
          <a:p>
            <a:pPr lvl="1"/>
            <a:r>
              <a:rPr lang="en-US" sz="1200" dirty="0" smtClean="0"/>
              <a:t>Exchange on methods and concepts</a:t>
            </a:r>
          </a:p>
          <a:p>
            <a:pPr lvl="2"/>
            <a:r>
              <a:rPr lang="en-US" sz="1000" dirty="0" smtClean="0"/>
              <a:t>Stability of anode support under heating</a:t>
            </a:r>
          </a:p>
          <a:p>
            <a:pPr lvl="2"/>
            <a:r>
              <a:rPr lang="en-US" sz="1000" dirty="0" smtClean="0"/>
              <a:t>Instrumentation of septa for spark detection</a:t>
            </a:r>
          </a:p>
          <a:p>
            <a:pPr lvl="2"/>
            <a:r>
              <a:rPr lang="en-US" sz="1000" dirty="0"/>
              <a:t>X-ray measurements for detecting hot spots</a:t>
            </a:r>
          </a:p>
          <a:p>
            <a:pPr lvl="2"/>
            <a:r>
              <a:rPr lang="en-US" sz="1000" dirty="0" smtClean="0"/>
              <a:t>Methods for analyzing spark cause</a:t>
            </a:r>
          </a:p>
          <a:p>
            <a:pPr lvl="2"/>
            <a:r>
              <a:rPr lang="en-US" sz="1000" dirty="0" smtClean="0"/>
              <a:t>Methods for verifying wire alignment</a:t>
            </a:r>
          </a:p>
          <a:p>
            <a:pPr lvl="2"/>
            <a:endParaRPr lang="en-US" sz="1000" dirty="0" smtClean="0"/>
          </a:p>
          <a:p>
            <a:r>
              <a:rPr lang="en-US" sz="1200" dirty="0" smtClean="0"/>
              <a:t>CERN contact: J. </a:t>
            </a:r>
            <a:r>
              <a:rPr lang="en-US" sz="1200" dirty="0" err="1" smtClean="0"/>
              <a:t>Borburgh</a:t>
            </a:r>
            <a:r>
              <a:rPr lang="en-US" sz="1200" dirty="0" smtClean="0"/>
              <a:t> (Head SY-ABT-SE)</a:t>
            </a:r>
            <a:endParaRPr lang="en-US" sz="14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120621" y="3288370"/>
            <a:ext cx="2544286" cy="1697074"/>
            <a:chOff x="5677128" y="1257323"/>
            <a:chExt cx="2544286" cy="169707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8698" y="1426600"/>
              <a:ext cx="2353728" cy="1527797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5677128" y="1257323"/>
              <a:ext cx="2544286" cy="161583"/>
            </a:xfrm>
            <a:prstGeom prst="rect">
              <a:avLst/>
            </a:prstGeom>
            <a:noFill/>
          </p:spPr>
          <p:txBody>
            <a:bodyPr vert="horz" wrap="none" lIns="91440" tIns="0" rIns="91440" bIns="0" rtlCol="0" anchor="t">
              <a:spAutoFit/>
            </a:bodyPr>
            <a:lstStyle/>
            <a:p>
              <a:pPr algn="ctr"/>
              <a:r>
                <a:rPr lang="en-US" sz="1050" dirty="0"/>
                <a:t>Hot spot detection at SIS18 using TLDs</a:t>
              </a:r>
              <a:endParaRPr lang="de-DE" sz="1050" dirty="0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7436202" y="6265111"/>
            <a:ext cx="150874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de-DE" sz="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Courtesy</a:t>
            </a:r>
            <a:r>
              <a:rPr lang="de-DE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B. </a:t>
            </a:r>
            <a:r>
              <a:rPr lang="de-DE" sz="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Gålnander</a:t>
            </a:r>
            <a:r>
              <a:rPr lang="de-DE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(GSI)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5188917" y="5188140"/>
            <a:ext cx="3634078" cy="1069277"/>
            <a:chOff x="5104160" y="3456700"/>
            <a:chExt cx="3634078" cy="106927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104160" y="3607566"/>
              <a:ext cx="3634078" cy="918411"/>
              <a:chOff x="5104160" y="3607566"/>
              <a:chExt cx="3634078" cy="918411"/>
            </a:xfrm>
          </p:grpSpPr>
          <p:pic>
            <p:nvPicPr>
              <p:cNvPr id="32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4160" y="3607566"/>
                <a:ext cx="771431" cy="900000"/>
              </a:xfrm>
              <a:prstGeom prst="rect">
                <a:avLst/>
              </a:prstGeom>
            </p:spPr>
          </p:pic>
          <p:pic>
            <p:nvPicPr>
              <p:cNvPr id="33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8239" y="3625977"/>
                <a:ext cx="2699999" cy="900000"/>
              </a:xfrm>
              <a:prstGeom prst="rect">
                <a:avLst/>
              </a:prstGeom>
            </p:spPr>
          </p:pic>
        </p:grpSp>
        <p:sp>
          <p:nvSpPr>
            <p:cNvPr id="34" name="Textfeld 33"/>
            <p:cNvSpPr txBox="1"/>
            <p:nvPr/>
          </p:nvSpPr>
          <p:spPr>
            <a:xfrm>
              <a:off x="5279674" y="3456700"/>
              <a:ext cx="32880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0" rIns="91440" bIns="0" rtlCol="0" anchor="t">
              <a:spAutoFit/>
            </a:bodyPr>
            <a:lstStyle/>
            <a:p>
              <a:pPr algn="ctr"/>
              <a:r>
                <a:rPr lang="en-US" sz="1050" dirty="0" smtClean="0"/>
                <a:t>Beam loss patterns during sparking events at SIS18</a:t>
              </a:r>
              <a:endParaRPr lang="de-DE" sz="1050" dirty="0" smtClean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6784949" y="3312969"/>
            <a:ext cx="2160000" cy="1672475"/>
            <a:chOff x="6884476" y="1379649"/>
            <a:chExt cx="2160000" cy="1672475"/>
          </a:xfrm>
        </p:grpSpPr>
        <p:sp>
          <p:nvSpPr>
            <p:cNvPr id="25" name="Rechteck 24"/>
            <p:cNvSpPr/>
            <p:nvPr/>
          </p:nvSpPr>
          <p:spPr>
            <a:xfrm>
              <a:off x="7009909" y="1379649"/>
              <a:ext cx="1867819" cy="161583"/>
            </a:xfrm>
            <a:prstGeom prst="rect">
              <a:avLst/>
            </a:prstGeom>
            <a:noFill/>
          </p:spPr>
          <p:txBody>
            <a:bodyPr vert="horz" wrap="none" lIns="91440" tIns="0" rIns="91440" bIns="0" rtlCol="0" anchor="t">
              <a:spAutoFit/>
            </a:bodyPr>
            <a:lstStyle/>
            <a:p>
              <a:pPr algn="ctr"/>
              <a:r>
                <a:rPr lang="en-US" sz="1050" dirty="0" smtClean="0"/>
                <a:t>SIS18 ES vacuum vs. </a:t>
              </a:r>
              <a:r>
                <a:rPr lang="en-US" sz="1050" dirty="0" err="1" smtClean="0"/>
                <a:t>dE</a:t>
              </a:r>
              <a:r>
                <a:rPr lang="en-US" sz="1050" dirty="0" smtClean="0"/>
                <a:t>/dx</a:t>
              </a:r>
              <a:endParaRPr lang="de-DE" sz="1050" dirty="0"/>
            </a:p>
          </p:txBody>
        </p:sp>
        <p:grpSp>
          <p:nvGrpSpPr>
            <p:cNvPr id="42" name="Gruppieren 41"/>
            <p:cNvGrpSpPr/>
            <p:nvPr/>
          </p:nvGrpSpPr>
          <p:grpSpPr>
            <a:xfrm>
              <a:off x="6884476" y="1570208"/>
              <a:ext cx="2160000" cy="1481916"/>
              <a:chOff x="6884476" y="1570208"/>
              <a:chExt cx="2160000" cy="1481916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6884476" y="1570208"/>
                <a:ext cx="2160000" cy="742964"/>
                <a:chOff x="6884476" y="1570208"/>
                <a:chExt cx="2160000" cy="742964"/>
              </a:xfrm>
            </p:grpSpPr>
            <p:pic>
              <p:nvPicPr>
                <p:cNvPr id="35" name="Picture 5"/>
                <p:cNvPicPr>
                  <a:picLocks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755" b="19282"/>
                <a:stretch/>
              </p:blipFill>
              <p:spPr>
                <a:xfrm>
                  <a:off x="6884476" y="1570208"/>
                  <a:ext cx="2160000" cy="742964"/>
                </a:xfrm>
                <a:prstGeom prst="rect">
                  <a:avLst/>
                </a:prstGeom>
              </p:spPr>
            </p:pic>
            <p:sp>
              <p:nvSpPr>
                <p:cNvPr id="38" name="Textfeld 37"/>
                <p:cNvSpPr txBox="1"/>
                <p:nvPr/>
              </p:nvSpPr>
              <p:spPr>
                <a:xfrm>
                  <a:off x="7057052" y="1597428"/>
                  <a:ext cx="714939" cy="123111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r>
                    <a:rPr lang="en-GB" sz="800" dirty="0" smtClean="0">
                      <a:solidFill>
                        <a:schemeClr val="bg1"/>
                      </a:solidFill>
                    </a:rPr>
                    <a:t>Ar</a:t>
                  </a:r>
                  <a:r>
                    <a:rPr lang="en-GB" sz="800" baseline="30000" dirty="0" smtClean="0">
                      <a:solidFill>
                        <a:schemeClr val="bg1"/>
                      </a:solidFill>
                    </a:rPr>
                    <a:t>18+</a:t>
                  </a:r>
                  <a:r>
                    <a:rPr lang="en-GB" sz="800" dirty="0" smtClean="0">
                      <a:solidFill>
                        <a:schemeClr val="bg1"/>
                      </a:solidFill>
                    </a:rPr>
                    <a:t> 1.0 GeV/u</a:t>
                  </a:r>
                  <a:endParaRPr lang="de-DE" sz="8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" name="Gruppieren 39"/>
              <p:cNvGrpSpPr/>
              <p:nvPr/>
            </p:nvGrpSpPr>
            <p:grpSpPr>
              <a:xfrm>
                <a:off x="6884476" y="2313172"/>
                <a:ext cx="2160000" cy="738952"/>
                <a:chOff x="6884476" y="2313172"/>
                <a:chExt cx="2160000" cy="738952"/>
              </a:xfrm>
            </p:grpSpPr>
            <p:pic>
              <p:nvPicPr>
                <p:cNvPr id="36" name="Picture 6"/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655" b="19722"/>
                <a:stretch/>
              </p:blipFill>
              <p:spPr>
                <a:xfrm>
                  <a:off x="6884476" y="2313172"/>
                  <a:ext cx="2160000" cy="738952"/>
                </a:xfrm>
                <a:prstGeom prst="rect">
                  <a:avLst/>
                </a:prstGeom>
              </p:spPr>
            </p:pic>
            <p:sp>
              <p:nvSpPr>
                <p:cNvPr id="39" name="Textfeld 38"/>
                <p:cNvSpPr txBox="1"/>
                <p:nvPr/>
              </p:nvSpPr>
              <p:spPr>
                <a:xfrm>
                  <a:off x="7057053" y="2347842"/>
                  <a:ext cx="703719" cy="123111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r>
                    <a:rPr lang="en-GB" sz="800" dirty="0" smtClean="0">
                      <a:solidFill>
                        <a:schemeClr val="bg1"/>
                      </a:solidFill>
                    </a:rPr>
                    <a:t>Bi</a:t>
                  </a:r>
                  <a:r>
                    <a:rPr lang="en-GB" sz="800" baseline="30000" dirty="0" smtClean="0">
                      <a:solidFill>
                        <a:schemeClr val="bg1"/>
                      </a:solidFill>
                    </a:rPr>
                    <a:t>26+</a:t>
                  </a:r>
                  <a:r>
                    <a:rPr lang="en-GB" sz="800" dirty="0" smtClean="0">
                      <a:solidFill>
                        <a:schemeClr val="bg1"/>
                      </a:solidFill>
                    </a:rPr>
                    <a:t> 0.2 GeV/u</a:t>
                  </a:r>
                  <a:endParaRPr lang="de-DE" sz="8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48" name="Gruppieren 47"/>
          <p:cNvGrpSpPr/>
          <p:nvPr/>
        </p:nvGrpSpPr>
        <p:grpSpPr>
          <a:xfrm>
            <a:off x="6247399" y="1388944"/>
            <a:ext cx="2749420" cy="1649551"/>
            <a:chOff x="6247399" y="1388944"/>
            <a:chExt cx="2749420" cy="1649551"/>
          </a:xfrm>
        </p:grpSpPr>
        <p:pic>
          <p:nvPicPr>
            <p:cNvPr id="44" name="Grafik 4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" t="26043" r="16780" b="16421"/>
            <a:stretch/>
          </p:blipFill>
          <p:spPr>
            <a:xfrm>
              <a:off x="6247399" y="1579741"/>
              <a:ext cx="2749420" cy="1458754"/>
            </a:xfrm>
            <a:prstGeom prst="rect">
              <a:avLst/>
            </a:prstGeom>
          </p:spPr>
        </p:pic>
        <p:sp>
          <p:nvSpPr>
            <p:cNvPr id="45" name="Textfeld 44"/>
            <p:cNvSpPr txBox="1"/>
            <p:nvPr/>
          </p:nvSpPr>
          <p:spPr>
            <a:xfrm>
              <a:off x="6983152" y="1388944"/>
              <a:ext cx="1277914" cy="161583"/>
            </a:xfrm>
            <a:prstGeom prst="rect">
              <a:avLst/>
            </a:prstGeom>
            <a:noFill/>
          </p:spPr>
          <p:txBody>
            <a:bodyPr vert="horz" wrap="none" lIns="91440" tIns="0" rIns="91440" bIns="0" rtlCol="0" anchor="t">
              <a:spAutoFit/>
            </a:bodyPr>
            <a:lstStyle/>
            <a:p>
              <a:pPr algn="ctr"/>
              <a:r>
                <a:rPr lang="en-US" sz="1050" dirty="0" smtClean="0"/>
                <a:t>ES section in SPS</a:t>
              </a:r>
              <a:endParaRPr lang="de-DE" sz="1050" dirty="0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6981828" y="3021337"/>
            <a:ext cx="209063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de-DE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de-DE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https://sy-dep-abt.web.cern.ch/se</a:t>
            </a:r>
            <a:endParaRPr lang="de-DE" sz="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916136" y="3005388"/>
            <a:ext cx="1116011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de-DE" sz="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Courtesy</a:t>
            </a:r>
            <a:r>
              <a:rPr lang="de-DE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RHV (GSI)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4069131" y="1395939"/>
            <a:ext cx="1891217" cy="1642556"/>
            <a:chOff x="4069131" y="1395939"/>
            <a:chExt cx="1891217" cy="1642556"/>
          </a:xfrm>
        </p:grpSpPr>
        <p:pic>
          <p:nvPicPr>
            <p:cNvPr id="47" name="Picture 7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16"/>
            <a:stretch/>
          </p:blipFill>
          <p:spPr>
            <a:xfrm>
              <a:off x="4069131" y="1579741"/>
              <a:ext cx="1891217" cy="1458754"/>
            </a:xfrm>
            <a:prstGeom prst="rect">
              <a:avLst/>
            </a:prstGeom>
          </p:spPr>
        </p:pic>
        <p:sp>
          <p:nvSpPr>
            <p:cNvPr id="51" name="Textfeld 50"/>
            <p:cNvSpPr txBox="1"/>
            <p:nvPr/>
          </p:nvSpPr>
          <p:spPr>
            <a:xfrm>
              <a:off x="4363760" y="1395939"/>
              <a:ext cx="1301958" cy="161583"/>
            </a:xfrm>
            <a:prstGeom prst="rect">
              <a:avLst/>
            </a:prstGeom>
            <a:noFill/>
          </p:spPr>
          <p:txBody>
            <a:bodyPr vert="horz" wrap="none" lIns="91440" tIns="0" rIns="91440" bIns="0" rtlCol="0" anchor="t">
              <a:spAutoFit/>
            </a:bodyPr>
            <a:lstStyle/>
            <a:p>
              <a:pPr algn="ctr"/>
              <a:r>
                <a:rPr lang="en-US" sz="1050" dirty="0" smtClean="0"/>
                <a:t>SIS18 injection ES</a:t>
              </a:r>
              <a:endParaRPr lang="de-DE" sz="1050" dirty="0"/>
            </a:p>
          </p:txBody>
        </p: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435" y="138535"/>
            <a:ext cx="74377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12862" y="256476"/>
            <a:ext cx="5870411" cy="471031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Materials for High Intensity Beams</a:t>
            </a:r>
            <a:endParaRPr lang="de-DE" b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22565" y="1366998"/>
            <a:ext cx="3739680" cy="5211772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Materials for beam-intercepting devices</a:t>
            </a:r>
          </a:p>
          <a:p>
            <a:pPr lvl="1"/>
            <a:r>
              <a:rPr lang="en-US" sz="1200" dirty="0"/>
              <a:t>Collimators, degraders and diffusors</a:t>
            </a:r>
          </a:p>
          <a:p>
            <a:pPr lvl="1"/>
            <a:r>
              <a:rPr lang="en-US" sz="1200" dirty="0"/>
              <a:t>Beam dumps and exit windows</a:t>
            </a:r>
          </a:p>
          <a:p>
            <a:pPr lvl="1"/>
            <a:r>
              <a:rPr lang="en-US" sz="1200" dirty="0"/>
              <a:t>Wires for septa and instrumentation</a:t>
            </a:r>
          </a:p>
          <a:p>
            <a:pPr lvl="3"/>
            <a:endParaRPr lang="en-US" sz="900" dirty="0"/>
          </a:p>
          <a:p>
            <a:r>
              <a:rPr lang="en-US" sz="1400" dirty="0"/>
              <a:t>Collaboration interests</a:t>
            </a:r>
          </a:p>
          <a:p>
            <a:pPr lvl="1"/>
            <a:r>
              <a:rPr lang="en-US" sz="1200" dirty="0"/>
              <a:t>R &amp; D topics</a:t>
            </a:r>
          </a:p>
          <a:p>
            <a:pPr lvl="2"/>
            <a:r>
              <a:rPr lang="en-US" sz="1000" dirty="0"/>
              <a:t>Carbon materials for collimators and dumps</a:t>
            </a:r>
            <a:br>
              <a:rPr lang="en-US" sz="1000" dirty="0"/>
            </a:br>
            <a:r>
              <a:rPr lang="en-US" sz="1000" dirty="0"/>
              <a:t>(e.g. CFC, high density graphite, flexible graphite)</a:t>
            </a:r>
          </a:p>
          <a:p>
            <a:pPr lvl="2"/>
            <a:r>
              <a:rPr lang="en-US" sz="1000" dirty="0"/>
              <a:t>Materials for beam exit windows</a:t>
            </a:r>
            <a:br>
              <a:rPr lang="en-US" sz="1000" dirty="0"/>
            </a:br>
            <a:r>
              <a:rPr lang="en-US" sz="900" dirty="0"/>
              <a:t>(e.g. glassy carbon, high-entropy alloys (HEA))</a:t>
            </a:r>
          </a:p>
          <a:p>
            <a:pPr lvl="2"/>
            <a:r>
              <a:rPr lang="en-US" sz="1000" dirty="0"/>
              <a:t>Beam diffusors for E-septum protection</a:t>
            </a:r>
          </a:p>
          <a:p>
            <a:pPr lvl="2"/>
            <a:r>
              <a:rPr lang="en-US" sz="1000" dirty="0"/>
              <a:t>Materials for septum and instrumentation wires</a:t>
            </a:r>
            <a:endParaRPr lang="en-US" sz="800" dirty="0"/>
          </a:p>
          <a:p>
            <a:pPr lvl="1"/>
            <a:r>
              <a:rPr lang="en-US" sz="1200" dirty="0"/>
              <a:t>Exchange of methods and data</a:t>
            </a:r>
          </a:p>
          <a:p>
            <a:pPr lvl="2"/>
            <a:r>
              <a:rPr lang="en-US" sz="1000" dirty="0"/>
              <a:t>Simulation tools and strategies for dump design</a:t>
            </a:r>
          </a:p>
          <a:p>
            <a:pPr lvl="2"/>
            <a:r>
              <a:rPr lang="en-US" sz="1000" dirty="0"/>
              <a:t>Estimation of damage thresholds from simulations</a:t>
            </a:r>
          </a:p>
          <a:p>
            <a:pPr lvl="2"/>
            <a:r>
              <a:rPr lang="en-US" sz="1000" dirty="0"/>
              <a:t>Material properties of known materials for use</a:t>
            </a:r>
            <a:br>
              <a:rPr lang="en-US" sz="1000" dirty="0"/>
            </a:br>
            <a:r>
              <a:rPr lang="en-US" sz="1000" dirty="0"/>
              <a:t>in thermo-mechanical simulations</a:t>
            </a:r>
          </a:p>
          <a:p>
            <a:pPr lvl="2"/>
            <a:r>
              <a:rPr lang="en-US" sz="1000" dirty="0"/>
              <a:t>Radiation damage effects</a:t>
            </a:r>
          </a:p>
          <a:p>
            <a:pPr lvl="2"/>
            <a:r>
              <a:rPr lang="en-US" sz="1000" dirty="0"/>
              <a:t>XHV properties and handling of materials</a:t>
            </a:r>
          </a:p>
          <a:p>
            <a:pPr lvl="3"/>
            <a:endParaRPr lang="en-US" sz="900" dirty="0"/>
          </a:p>
          <a:p>
            <a:r>
              <a:rPr lang="en-US" sz="1400" dirty="0"/>
              <a:t>Successful collaborations in various</a:t>
            </a:r>
            <a:br>
              <a:rPr lang="en-US" sz="1400" dirty="0"/>
            </a:br>
            <a:r>
              <a:rPr lang="en-US" sz="1400" dirty="0"/>
              <a:t>EU projects: </a:t>
            </a:r>
            <a:r>
              <a:rPr lang="en-US" sz="1400" dirty="0" err="1"/>
              <a:t>EuCARD</a:t>
            </a:r>
            <a:r>
              <a:rPr lang="en-US" sz="1400" dirty="0"/>
              <a:t>, ARIES, </a:t>
            </a:r>
            <a:r>
              <a:rPr lang="en-US" sz="1400" dirty="0" smtClean="0"/>
              <a:t>I.FAST</a:t>
            </a:r>
            <a:endParaRPr lang="en-US" sz="1400" dirty="0"/>
          </a:p>
          <a:p>
            <a:pPr lvl="1"/>
            <a:endParaRPr lang="en-US" sz="1000" dirty="0"/>
          </a:p>
          <a:p>
            <a:r>
              <a:rPr lang="en-US" sz="1200" dirty="0"/>
              <a:t>CERN contacts</a:t>
            </a:r>
          </a:p>
          <a:p>
            <a:pPr lvl="1"/>
            <a:r>
              <a:rPr lang="en-US" sz="1000" dirty="0"/>
              <a:t>M. </a:t>
            </a:r>
            <a:r>
              <a:rPr lang="en-US" sz="1000" dirty="0" err="1"/>
              <a:t>Calviani</a:t>
            </a:r>
            <a:r>
              <a:rPr lang="en-US" sz="1000" dirty="0"/>
              <a:t> (Head SY-ABT-SE)</a:t>
            </a:r>
          </a:p>
          <a:p>
            <a:pPr lvl="1"/>
            <a:r>
              <a:rPr lang="en-US" sz="1000" dirty="0"/>
              <a:t>A. Bertarelli (Head EN-MME)</a:t>
            </a:r>
          </a:p>
          <a:p>
            <a:pPr marL="0" indent="0">
              <a:buNone/>
            </a:pPr>
            <a:endParaRPr lang="en-US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4724595" y="1313300"/>
            <a:ext cx="4136332" cy="2058137"/>
            <a:chOff x="4896431" y="1251930"/>
            <a:chExt cx="4136332" cy="2058137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431" y="1258067"/>
              <a:ext cx="4136332" cy="2052000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5664006" y="1251930"/>
              <a:ext cx="2619627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0" rIns="91440" bIns="0" rtlCol="0" anchor="t">
              <a:spAutoFit/>
            </a:bodyPr>
            <a:lstStyle/>
            <a:p>
              <a:pPr algn="ctr"/>
              <a:r>
                <a:rPr lang="en-US" sz="1050" dirty="0"/>
                <a:t>Geometry of SIS100 beam dump section</a:t>
              </a:r>
              <a:endParaRPr lang="de-DE" sz="105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61519" y="2583283"/>
              <a:ext cx="779388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rgbClr val="0000FF"/>
                  </a:solidFill>
                </a:rPr>
                <a:t>Degrader</a:t>
              </a:r>
              <a:endParaRPr lang="de-DE" sz="900" i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245530" y="2682398"/>
              <a:ext cx="536041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900" i="1" dirty="0">
                  <a:solidFill>
                    <a:srgbClr val="0000FF"/>
                  </a:solidFill>
                </a:rPr>
                <a:t>Low-Z</a:t>
              </a:r>
              <a:endParaRPr lang="de-DE" sz="900" i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853476" y="2793696"/>
              <a:ext cx="536041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900" i="1" dirty="0">
                  <a:solidFill>
                    <a:srgbClr val="0000FF"/>
                  </a:solidFill>
                </a:rPr>
                <a:t>High-Z</a:t>
              </a:r>
              <a:endParaRPr lang="de-DE" sz="9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7559488" y="3191040"/>
            <a:ext cx="1316386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de-DE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Courtesy</a:t>
            </a:r>
            <a:r>
              <a:rPr lang="de-DE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R. Martin (GSI)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6667322" y="3552776"/>
            <a:ext cx="2350323" cy="3054363"/>
            <a:chOff x="6667322" y="3552776"/>
            <a:chExt cx="2350323" cy="3054363"/>
          </a:xfrm>
        </p:grpSpPr>
        <p:sp>
          <p:nvSpPr>
            <p:cNvPr id="31" name="Textfeld 30"/>
            <p:cNvSpPr txBox="1"/>
            <p:nvPr/>
          </p:nvSpPr>
          <p:spPr>
            <a:xfrm>
              <a:off x="6667322" y="6391695"/>
              <a:ext cx="2350323" cy="21544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de-DE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M. Tomut et. al, Shock </a:t>
              </a:r>
              <a:r>
                <a:rPr lang="de-DE" sz="8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</a:t>
              </a:r>
              <a:r>
                <a:rPr lang="de-DE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Vibration, Vol. 2021</a:t>
              </a: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6681545" y="3552776"/>
              <a:ext cx="2335413" cy="2821500"/>
              <a:chOff x="6681545" y="3552776"/>
              <a:chExt cx="2335413" cy="2821500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6681545" y="3943706"/>
                <a:ext cx="2335413" cy="2430570"/>
                <a:chOff x="6681545" y="3765733"/>
                <a:chExt cx="2335413" cy="2430570"/>
              </a:xfrm>
            </p:grpSpPr>
            <p:pic>
              <p:nvPicPr>
                <p:cNvPr id="5" name="Grafik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1545" y="3765733"/>
                  <a:ext cx="1014108" cy="2396606"/>
                </a:xfrm>
                <a:prstGeom prst="rect">
                  <a:avLst/>
                </a:prstGeom>
              </p:spPr>
            </p:pic>
            <p:pic>
              <p:nvPicPr>
                <p:cNvPr id="6" name="Grafik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7227" y="3765733"/>
                  <a:ext cx="1239731" cy="2430570"/>
                </a:xfrm>
                <a:prstGeom prst="rect">
                  <a:avLst/>
                </a:prstGeom>
              </p:spPr>
            </p:pic>
          </p:grpSp>
          <p:sp>
            <p:nvSpPr>
              <p:cNvPr id="15" name="Textfeld 14"/>
              <p:cNvSpPr txBox="1"/>
              <p:nvPr/>
            </p:nvSpPr>
            <p:spPr>
              <a:xfrm>
                <a:off x="6983273" y="3552776"/>
                <a:ext cx="1718419" cy="32316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ctr"/>
                <a:r>
                  <a:rPr lang="en-US" sz="1050" dirty="0"/>
                  <a:t>Response of graphite discs</a:t>
                </a:r>
                <a:br>
                  <a:rPr lang="en-US" sz="1050" dirty="0"/>
                </a:br>
                <a:r>
                  <a:rPr lang="en-US" sz="1050" dirty="0"/>
                  <a:t>to 100µs U-beam at UNILAC</a:t>
                </a:r>
                <a:endParaRPr lang="de-DE" sz="1050" dirty="0"/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3749844" y="3615881"/>
            <a:ext cx="2716829" cy="2981300"/>
            <a:chOff x="3737318" y="3615881"/>
            <a:chExt cx="2716829" cy="2981300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3737318" y="3853415"/>
              <a:ext cx="2716829" cy="2715920"/>
              <a:chOff x="3737318" y="3853415"/>
              <a:chExt cx="2716829" cy="2715920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7318" y="4721124"/>
                <a:ext cx="2381877" cy="1848211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4935" y="3853415"/>
                <a:ext cx="1319212" cy="1512749"/>
              </a:xfrm>
              <a:prstGeom prst="rect">
                <a:avLst/>
              </a:prstGeom>
            </p:spPr>
          </p:pic>
        </p:grpSp>
        <p:sp>
          <p:nvSpPr>
            <p:cNvPr id="18" name="Textfeld 17"/>
            <p:cNvSpPr txBox="1"/>
            <p:nvPr/>
          </p:nvSpPr>
          <p:spPr>
            <a:xfrm>
              <a:off x="4903749" y="6381737"/>
              <a:ext cx="1489510" cy="21544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de-DE" sz="8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Courtesy</a:t>
              </a:r>
              <a:r>
                <a:rPr lang="de-DE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de-DE" sz="8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Ph</a:t>
              </a:r>
              <a:r>
                <a:rPr lang="de-DE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Drechsel (GSI)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357802" y="3615881"/>
              <a:ext cx="1553310" cy="16158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1050" dirty="0" smtClean="0"/>
                <a:t>SIS100 </a:t>
              </a:r>
              <a:r>
                <a:rPr lang="en-US" sz="1050" dirty="0"/>
                <a:t>beam exit window</a:t>
              </a:r>
              <a:endParaRPr lang="de-DE" sz="1050" dirty="0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4226904" y="4094083"/>
            <a:ext cx="807913" cy="41549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r>
              <a:rPr lang="en-US" sz="900" i="1" dirty="0" smtClean="0"/>
              <a:t>Simulation of </a:t>
            </a:r>
            <a:br>
              <a:rPr lang="en-US" sz="900" i="1" dirty="0" smtClean="0"/>
            </a:br>
            <a:r>
              <a:rPr lang="en-US" sz="900" i="1" dirty="0" smtClean="0"/>
              <a:t>pressure waves</a:t>
            </a:r>
            <a:br>
              <a:rPr lang="en-US" sz="900" i="1" dirty="0" smtClean="0"/>
            </a:br>
            <a:r>
              <a:rPr lang="en-US" sz="900" i="1" dirty="0" smtClean="0"/>
              <a:t>using Ti-6Al-4V</a:t>
            </a:r>
            <a:endParaRPr lang="de-DE" sz="900" i="1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35" y="138535"/>
            <a:ext cx="74377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5" y="138535"/>
            <a:ext cx="743776" cy="719390"/>
          </a:xfrm>
          <a:prstGeom prst="rect">
            <a:avLst/>
          </a:prstGeom>
        </p:spPr>
      </p:pic>
      <p:sp>
        <p:nvSpPr>
          <p:cNvPr id="7" name="Inhaltsplatzhalter 5"/>
          <p:cNvSpPr txBox="1">
            <a:spLocks/>
          </p:cNvSpPr>
          <p:nvPr/>
        </p:nvSpPr>
        <p:spPr>
          <a:xfrm>
            <a:off x="232647" y="2841146"/>
            <a:ext cx="4223078" cy="34037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GSI E Lens Development: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heavy ion intensities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beyond the space charge limit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Light ions are space charge limited in SIS18 today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Ion source and injector upgrades will push the limits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Electron lenses allow to increase intensities by (partial) compensation of space charge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Roadmap: SC compensation lens for SIS18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Requirements on lens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Compensation of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ΔQ</a:t>
            </a:r>
            <a:r>
              <a:rPr kumimoji="0" lang="en-US" sz="11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kumimoji="0" lang="en-US" sz="11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0.2 for A/Q ≤ 4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Lenses with L = 3.3 m lead to 10 A peak current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RF modulation to follow bunch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structure (0.4 – 1 MHz)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Matching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means of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flat transverse profile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GSI R&amp;D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towards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the design and manufacturing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prototype lens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Required for benchmarking and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ieren 3"/>
          <p:cNvGrpSpPr>
            <a:grpSpLocks/>
          </p:cNvGrpSpPr>
          <p:nvPr/>
        </p:nvGrpSpPr>
        <p:grpSpPr bwMode="auto">
          <a:xfrm>
            <a:off x="6944103" y="1362074"/>
            <a:ext cx="2047875" cy="1354138"/>
            <a:chOff x="4676775" y="989207"/>
            <a:chExt cx="2047875" cy="1354120"/>
          </a:xfrm>
        </p:grpSpPr>
        <p:pic>
          <p:nvPicPr>
            <p:cNvPr id="9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7"/>
            <a:stretch>
              <a:fillRect/>
            </a:stretch>
          </p:blipFill>
          <p:spPr bwMode="auto">
            <a:xfrm>
              <a:off x="4772670" y="1179653"/>
              <a:ext cx="1746068" cy="116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5"/>
            <p:cNvSpPr txBox="1">
              <a:spLocks noChangeArrowheads="1"/>
            </p:cNvSpPr>
            <p:nvPr/>
          </p:nvSpPr>
          <p:spPr bwMode="auto">
            <a:xfrm>
              <a:off x="4676775" y="989207"/>
              <a:ext cx="204787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Modulation to match bunch</a:t>
              </a:r>
              <a:endParaRPr kumimoji="0" lang="de-DE" alt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pieren 6"/>
          <p:cNvGrpSpPr>
            <a:grpSpLocks/>
          </p:cNvGrpSpPr>
          <p:nvPr/>
        </p:nvGrpSpPr>
        <p:grpSpPr bwMode="auto">
          <a:xfrm>
            <a:off x="4644811" y="1360487"/>
            <a:ext cx="2136775" cy="1355725"/>
            <a:chOff x="4634683" y="1493535"/>
            <a:chExt cx="2136193" cy="1355910"/>
          </a:xfrm>
        </p:grpSpPr>
        <p:grpSp>
          <p:nvGrpSpPr>
            <p:cNvPr id="12" name="Gruppieren 7"/>
            <p:cNvGrpSpPr>
              <a:grpSpLocks noChangeAspect="1"/>
            </p:cNvGrpSpPr>
            <p:nvPr/>
          </p:nvGrpSpPr>
          <p:grpSpPr bwMode="auto">
            <a:xfrm>
              <a:off x="4669615" y="1742352"/>
              <a:ext cx="2016707" cy="1107093"/>
              <a:chOff x="5661285" y="1167008"/>
              <a:chExt cx="2727136" cy="1497088"/>
            </a:xfrm>
          </p:grpSpPr>
          <p:grpSp>
            <p:nvGrpSpPr>
              <p:cNvPr id="14" name="Gruppieren 9"/>
              <p:cNvGrpSpPr>
                <a:grpSpLocks/>
              </p:cNvGrpSpPr>
              <p:nvPr/>
            </p:nvGrpSpPr>
            <p:grpSpPr bwMode="auto">
              <a:xfrm>
                <a:off x="7914637" y="1288849"/>
                <a:ext cx="473784" cy="1232941"/>
                <a:chOff x="4665133" y="1397007"/>
                <a:chExt cx="812801" cy="1640918"/>
              </a:xfrm>
            </p:grpSpPr>
            <p:sp>
              <p:nvSpPr>
                <p:cNvPr id="38" name="Pfeil nach unten 37"/>
                <p:cNvSpPr/>
                <p:nvPr/>
              </p:nvSpPr>
              <p:spPr>
                <a:xfrm>
                  <a:off x="4665270" y="1404257"/>
                  <a:ext cx="813682" cy="308606"/>
                </a:xfrm>
                <a:prstGeom prst="downArrow">
                  <a:avLst>
                    <a:gd name="adj1" fmla="val 100000"/>
                    <a:gd name="adj2" fmla="val 25132"/>
                  </a:avLst>
                </a:prstGeom>
                <a:solidFill>
                  <a:srgbClr val="0057A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7200" tIns="18000" rIns="7200" bIns="1800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Injection</a:t>
                  </a:r>
                  <a:endParaRPr kumimoji="0" lang="de-DE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Pfeil nach unten 38"/>
                <p:cNvSpPr/>
                <p:nvPr/>
              </p:nvSpPr>
              <p:spPr>
                <a:xfrm>
                  <a:off x="4665270" y="1724293"/>
                  <a:ext cx="813682" cy="468624"/>
                </a:xfrm>
                <a:prstGeom prst="downArrow">
                  <a:avLst>
                    <a:gd name="adj1" fmla="val 100000"/>
                    <a:gd name="adj2" fmla="val 25132"/>
                  </a:avLst>
                </a:prstGeom>
                <a:solidFill>
                  <a:srgbClr val="0057A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7200" tIns="18000" rIns="7200" bIns="1800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Bunching</a:t>
                  </a:r>
                  <a:endParaRPr kumimoji="0" lang="de-DE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0" name="Pfeil nach unten 39"/>
                <p:cNvSpPr/>
                <p:nvPr/>
              </p:nvSpPr>
              <p:spPr>
                <a:xfrm>
                  <a:off x="4665270" y="2201489"/>
                  <a:ext cx="813682" cy="837237"/>
                </a:xfrm>
                <a:prstGeom prst="downArrow">
                  <a:avLst>
                    <a:gd name="adj1" fmla="val 100000"/>
                    <a:gd name="adj2" fmla="val 25132"/>
                  </a:avLst>
                </a:prstGeom>
                <a:solidFill>
                  <a:srgbClr val="0057A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7200" tIns="18000" rIns="7200" bIns="1800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Accele</a:t>
                  </a: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-ration</a:t>
                  </a:r>
                  <a:endParaRPr kumimoji="0" lang="de-DE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uppieren 10"/>
              <p:cNvGrpSpPr>
                <a:grpSpLocks/>
              </p:cNvGrpSpPr>
              <p:nvPr/>
            </p:nvGrpSpPr>
            <p:grpSpPr bwMode="auto">
              <a:xfrm>
                <a:off x="5661285" y="1167008"/>
                <a:ext cx="2254374" cy="1497088"/>
                <a:chOff x="5661285" y="1167008"/>
                <a:chExt cx="2254374" cy="1497088"/>
              </a:xfrm>
            </p:grpSpPr>
            <p:grpSp>
              <p:nvGrpSpPr>
                <p:cNvPr id="16" name="Gruppieren 11"/>
                <p:cNvGrpSpPr>
                  <a:grpSpLocks/>
                </p:cNvGrpSpPr>
                <p:nvPr/>
              </p:nvGrpSpPr>
              <p:grpSpPr bwMode="auto">
                <a:xfrm>
                  <a:off x="5700246" y="1167008"/>
                  <a:ext cx="2215413" cy="1497088"/>
                  <a:chOff x="5435612" y="1193800"/>
                  <a:chExt cx="3496723" cy="2375939"/>
                </a:xfrm>
              </p:grpSpPr>
              <p:grpSp>
                <p:nvGrpSpPr>
                  <p:cNvPr id="18" name="Gruppieren 13"/>
                  <p:cNvGrpSpPr>
                    <a:grpSpLocks/>
                  </p:cNvGrpSpPr>
                  <p:nvPr/>
                </p:nvGrpSpPr>
                <p:grpSpPr bwMode="auto">
                  <a:xfrm>
                    <a:off x="5604950" y="1397000"/>
                    <a:ext cx="3217337" cy="1947135"/>
                    <a:chOff x="5130796" y="1397000"/>
                    <a:chExt cx="3600004" cy="1947135"/>
                  </a:xfrm>
                </p:grpSpPr>
                <p:sp>
                  <p:nvSpPr>
                    <p:cNvPr id="21" name="Rechteck 20"/>
                    <p:cNvSpPr/>
                    <p:nvPr/>
                  </p:nvSpPr>
                  <p:spPr>
                    <a:xfrm>
                      <a:off x="5130209" y="1406034"/>
                      <a:ext cx="3600775" cy="126075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/>
                      </a:endParaRPr>
                    </a:p>
                  </p:txBody>
                </p:sp>
                <p:grpSp>
                  <p:nvGrpSpPr>
                    <p:cNvPr id="22" name="Gruppieren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30800" y="1672639"/>
                      <a:ext cx="3600000" cy="185736"/>
                      <a:chOff x="5161589" y="2080697"/>
                      <a:chExt cx="3600000" cy="619119"/>
                    </a:xfrm>
                  </p:grpSpPr>
                  <p:sp>
                    <p:nvSpPr>
                      <p:cNvPr id="35" name="Ellipse 34"/>
                      <p:cNvSpPr/>
                      <p:nvPr/>
                    </p:nvSpPr>
                    <p:spPr>
                      <a:xfrm>
                        <a:off x="5160997" y="2123374"/>
                        <a:ext cx="1800387" cy="579261"/>
                      </a:xfrm>
                      <a:prstGeom prst="ellipse">
                        <a:avLst/>
                      </a:prstGeom>
                      <a:solidFill>
                        <a:srgbClr val="FF5050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6" name="Rechteck 35"/>
                      <p:cNvSpPr/>
                      <p:nvPr/>
                    </p:nvSpPr>
                    <p:spPr>
                      <a:xfrm>
                        <a:off x="5160997" y="2225600"/>
                        <a:ext cx="3600776" cy="37481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7" name="Ellipse 36"/>
                      <p:cNvSpPr/>
                      <p:nvPr/>
                    </p:nvSpPr>
                    <p:spPr>
                      <a:xfrm>
                        <a:off x="6961384" y="2112020"/>
                        <a:ext cx="1800389" cy="579253"/>
                      </a:xfrm>
                      <a:prstGeom prst="ellipse">
                        <a:avLst/>
                      </a:prstGeom>
                      <a:solidFill>
                        <a:srgbClr val="FF5050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3" name="Gruppieren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30800" y="2008592"/>
                      <a:ext cx="3286120" cy="182880"/>
                      <a:chOff x="5316557" y="3124199"/>
                      <a:chExt cx="3286120" cy="609600"/>
                    </a:xfrm>
                  </p:grpSpPr>
                  <p:sp>
                    <p:nvSpPr>
                      <p:cNvPr id="33" name="Ellipse 32"/>
                      <p:cNvSpPr/>
                      <p:nvPr/>
                    </p:nvSpPr>
                    <p:spPr>
                      <a:xfrm>
                        <a:off x="5315965" y="3126045"/>
                        <a:ext cx="1482002" cy="613335"/>
                      </a:xfrm>
                      <a:prstGeom prst="ellipse">
                        <a:avLst/>
                      </a:prstGeom>
                      <a:solidFill>
                        <a:srgbClr val="FF5050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4" name="Ellipse 33"/>
                      <p:cNvSpPr/>
                      <p:nvPr/>
                    </p:nvSpPr>
                    <p:spPr>
                      <a:xfrm>
                        <a:off x="7120143" y="3126045"/>
                        <a:ext cx="1482002" cy="613335"/>
                      </a:xfrm>
                      <a:prstGeom prst="ellipse">
                        <a:avLst/>
                      </a:prstGeom>
                      <a:solidFill>
                        <a:srgbClr val="FF5050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4" name="Gruppieren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30796" y="2258832"/>
                      <a:ext cx="2624596" cy="276572"/>
                      <a:chOff x="5314581" y="2853294"/>
                      <a:chExt cx="2624596" cy="921904"/>
                    </a:xfrm>
                  </p:grpSpPr>
                  <p:sp>
                    <p:nvSpPr>
                      <p:cNvPr id="31" name="Ellipse 30"/>
                      <p:cNvSpPr/>
                      <p:nvPr/>
                    </p:nvSpPr>
                    <p:spPr>
                      <a:xfrm>
                        <a:off x="5313994" y="2884216"/>
                        <a:ext cx="886927" cy="919994"/>
                      </a:xfrm>
                      <a:prstGeom prst="ellipse">
                        <a:avLst/>
                      </a:prstGeom>
                      <a:solidFill>
                        <a:srgbClr val="FF5050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2" name="Ellipse 31"/>
                      <p:cNvSpPr/>
                      <p:nvPr/>
                    </p:nvSpPr>
                    <p:spPr>
                      <a:xfrm>
                        <a:off x="7053735" y="2884216"/>
                        <a:ext cx="886927" cy="919994"/>
                      </a:xfrm>
                      <a:prstGeom prst="ellipse">
                        <a:avLst/>
                      </a:prstGeom>
                      <a:solidFill>
                        <a:srgbClr val="FF5050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5" name="Gruppieren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30800" y="2631311"/>
                      <a:ext cx="2290529" cy="304167"/>
                      <a:chOff x="5314585" y="2605437"/>
                      <a:chExt cx="2545032" cy="921935"/>
                    </a:xfrm>
                  </p:grpSpPr>
                  <p:sp>
                    <p:nvSpPr>
                      <p:cNvPr id="29" name="Ellipse 28"/>
                      <p:cNvSpPr/>
                      <p:nvPr/>
                    </p:nvSpPr>
                    <p:spPr>
                      <a:xfrm>
                        <a:off x="5313927" y="2609646"/>
                        <a:ext cx="736999" cy="919190"/>
                      </a:xfrm>
                      <a:prstGeom prst="ellipse">
                        <a:avLst/>
                      </a:prstGeom>
                      <a:solidFill>
                        <a:srgbClr val="FF9B9B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0" name="Ellipse 29"/>
                      <p:cNvSpPr/>
                      <p:nvPr/>
                    </p:nvSpPr>
                    <p:spPr>
                      <a:xfrm>
                        <a:off x="7120631" y="2609646"/>
                        <a:ext cx="737002" cy="919190"/>
                      </a:xfrm>
                      <a:prstGeom prst="ellipse">
                        <a:avLst/>
                      </a:prstGeom>
                      <a:solidFill>
                        <a:srgbClr val="FF9B9B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6" name="Gruppieren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30800" y="3012264"/>
                      <a:ext cx="2061476" cy="331871"/>
                      <a:chOff x="5314585" y="2399034"/>
                      <a:chExt cx="2545032" cy="921869"/>
                    </a:xfrm>
                  </p:grpSpPr>
                  <p:sp>
                    <p:nvSpPr>
                      <p:cNvPr id="27" name="Ellipse 26"/>
                      <p:cNvSpPr/>
                      <p:nvPr/>
                    </p:nvSpPr>
                    <p:spPr>
                      <a:xfrm>
                        <a:off x="5313854" y="2423706"/>
                        <a:ext cx="739340" cy="899183"/>
                      </a:xfrm>
                      <a:prstGeom prst="ellipse">
                        <a:avLst/>
                      </a:prstGeom>
                      <a:solidFill>
                        <a:srgbClr val="FFD5D5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28" name="Ellipse 27"/>
                      <p:cNvSpPr/>
                      <p:nvPr/>
                    </p:nvSpPr>
                    <p:spPr>
                      <a:xfrm>
                        <a:off x="7120091" y="2423706"/>
                        <a:ext cx="739340" cy="899183"/>
                      </a:xfrm>
                      <a:prstGeom prst="ellipse">
                        <a:avLst/>
                      </a:prstGeom>
                      <a:solidFill>
                        <a:srgbClr val="FFD5D5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cxnSp>
                <p:nvCxnSpPr>
                  <p:cNvPr id="19" name="Gerade Verbindung mit Pfeil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5612" y="1303866"/>
                    <a:ext cx="3496723" cy="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7F7F7F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" name="Gerade Verbindung mit Pfeil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71085" y="1193800"/>
                    <a:ext cx="0" cy="2375939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rgbClr val="7F7F7F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7" name="Textfeld 12"/>
                <p:cNvSpPr txBox="1">
                  <a:spLocks noChangeArrowheads="1"/>
                </p:cNvSpPr>
                <p:nvPr/>
              </p:nvSpPr>
              <p:spPr bwMode="auto">
                <a:xfrm>
                  <a:off x="5661285" y="2341079"/>
                  <a:ext cx="58529" cy="208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DBB63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de-DE" sz="1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  <a:endParaRPr kumimoji="0" lang="de-DE" altLang="de-DE" sz="1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" name="Textfeld 8"/>
            <p:cNvSpPr txBox="1">
              <a:spLocks noChangeArrowheads="1"/>
            </p:cNvSpPr>
            <p:nvPr/>
          </p:nvSpPr>
          <p:spPr bwMode="auto">
            <a:xfrm>
              <a:off x="4634683" y="1493535"/>
              <a:ext cx="213619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BB63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Bunch structure in SIS18 cycle</a:t>
              </a:r>
              <a:endParaRPr kumimoji="0" lang="de-DE" alt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" name="Textfeld 45"/>
          <p:cNvSpPr txBox="1">
            <a:spLocks noChangeArrowheads="1"/>
          </p:cNvSpPr>
          <p:nvPr/>
        </p:nvSpPr>
        <p:spPr bwMode="auto">
          <a:xfrm>
            <a:off x="751066" y="52787"/>
            <a:ext cx="5732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</a:t>
            </a:r>
            <a:r>
              <a:rPr lang="de-DE" altLang="de-D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Beam Devices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Lens </a:t>
            </a:r>
            <a:r>
              <a:rPr lang="de-DE" altLang="de-D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altLang="de-D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</a:t>
            </a:r>
            <a:r>
              <a:rPr lang="de-DE" altLang="de-DE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</a:t>
            </a:r>
            <a:r>
              <a:rPr lang="de-DE" altLang="de-DE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Compensation</a:t>
            </a:r>
            <a:endParaRPr lang="de-DE" altLang="de-DE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feld 46"/>
          <p:cNvSpPr txBox="1">
            <a:spLocks noChangeArrowheads="1"/>
          </p:cNvSpPr>
          <p:nvPr/>
        </p:nvSpPr>
        <p:spPr bwMode="auto">
          <a:xfrm>
            <a:off x="1217669" y="6244866"/>
            <a:ext cx="2269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CERN </a:t>
            </a:r>
            <a:r>
              <a:rPr kumimoji="0" lang="de-DE" alt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Adriana Rossi</a:t>
            </a: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5975" y="1193740"/>
            <a:ext cx="4632880" cy="14927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ARIES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workpackage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electron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finished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Modified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eliveries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GSI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continues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lens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modulated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electron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New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contract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IAP, Frankfurt.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mutual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R&amp;D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technolgies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(e.g.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de-D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017" y="2740688"/>
            <a:ext cx="3450991" cy="1269015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5746536" y="3922369"/>
            <a:ext cx="248010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3D </a:t>
            </a:r>
            <a:r>
              <a:rPr lang="de-DE" sz="1200" dirty="0" err="1" smtClean="0"/>
              <a:t>model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SCC </a:t>
            </a:r>
            <a:r>
              <a:rPr lang="de-DE" sz="1200" dirty="0" err="1" smtClean="0"/>
              <a:t>electron</a:t>
            </a:r>
            <a:r>
              <a:rPr lang="de-DE" sz="1200" dirty="0" smtClean="0"/>
              <a:t> </a:t>
            </a:r>
            <a:r>
              <a:rPr lang="de-DE" sz="1200" dirty="0" err="1" smtClean="0"/>
              <a:t>lens</a:t>
            </a:r>
            <a:endParaRPr lang="de-DE" sz="1200" dirty="0" smtClean="0"/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157" y="4289416"/>
            <a:ext cx="2333705" cy="1745536"/>
          </a:xfrm>
          <a:prstGeom prst="rect">
            <a:avLst/>
          </a:prstGeom>
        </p:spPr>
      </p:pic>
      <p:sp>
        <p:nvSpPr>
          <p:cNvPr id="55" name="Textfeld 54"/>
          <p:cNvSpPr txBox="1"/>
          <p:nvPr/>
        </p:nvSpPr>
        <p:spPr>
          <a:xfrm>
            <a:off x="4576699" y="6039309"/>
            <a:ext cx="2731477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E </a:t>
            </a:r>
            <a:r>
              <a:rPr lang="de-DE" sz="1200" dirty="0" err="1" smtClean="0"/>
              <a:t>gun</a:t>
            </a:r>
            <a:r>
              <a:rPr lang="de-DE" sz="1200" dirty="0" smtClean="0"/>
              <a:t> </a:t>
            </a:r>
            <a:r>
              <a:rPr lang="de-DE" sz="1200" dirty="0" err="1" smtClean="0"/>
              <a:t>test</a:t>
            </a:r>
            <a:r>
              <a:rPr lang="de-DE" sz="1200" dirty="0" smtClean="0"/>
              <a:t> stand at IAP, Frankfurt</a:t>
            </a:r>
            <a:endParaRPr lang="de-DE" sz="1200" dirty="0" smtClean="0"/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151" y="4289416"/>
            <a:ext cx="1388924" cy="995628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151" y="5293116"/>
            <a:ext cx="1412297" cy="958911"/>
          </a:xfrm>
          <a:prstGeom prst="rect">
            <a:avLst/>
          </a:prstGeom>
        </p:spPr>
      </p:pic>
      <p:sp>
        <p:nvSpPr>
          <p:cNvPr id="91" name="Textfeld 90"/>
          <p:cNvSpPr txBox="1"/>
          <p:nvPr/>
        </p:nvSpPr>
        <p:spPr>
          <a:xfrm>
            <a:off x="7198083" y="6275644"/>
            <a:ext cx="205711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 smtClean="0"/>
              <a:t>Gun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collector</a:t>
            </a:r>
            <a:r>
              <a:rPr lang="de-DE" sz="1200" dirty="0" smtClean="0"/>
              <a:t> design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7710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Collaboration Meeting CERN - GSI/FAIR | C. Roux for SCM </a:t>
            </a:r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295400" y="157794"/>
            <a:ext cx="4894385" cy="596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Measurement in S.C. Magnets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5" y="138535"/>
            <a:ext cx="74377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5" y="138535"/>
            <a:ext cx="743776" cy="71939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71802" y="5377587"/>
            <a:ext cx="7016464" cy="613590"/>
          </a:xfrm>
          <a:prstGeom prst="rect">
            <a:avLst/>
          </a:prstGeom>
          <a:solidFill>
            <a:srgbClr val="DBEEF4"/>
          </a:solidFill>
          <a:ln>
            <a:solidFill>
              <a:srgbClr val="2452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9935" y="3524174"/>
            <a:ext cx="8457830" cy="137714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235340" y="157794"/>
            <a:ext cx="3213087" cy="596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S.C. Magnet R&amp;D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7124" y="1653402"/>
            <a:ext cx="3956432" cy="172915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187223" y="1569017"/>
            <a:ext cx="2097952" cy="0"/>
          </a:xfrm>
          <a:prstGeom prst="straightConnector1">
            <a:avLst/>
          </a:prstGeom>
          <a:ln w="19050">
            <a:solidFill>
              <a:srgbClr val="FFFF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57123" y="1273033"/>
            <a:ext cx="4160269" cy="415498"/>
          </a:xfrm>
          <a:prstGeom prst="rect">
            <a:avLst/>
          </a:prstGeom>
          <a:solidFill>
            <a:srgbClr val="2452AE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de-DE" sz="1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4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  <a:endParaRPr lang="de-DE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01934"/>
              </p:ext>
            </p:extLst>
          </p:nvPr>
        </p:nvGraphicFramePr>
        <p:xfrm>
          <a:off x="400485" y="4065763"/>
          <a:ext cx="7441698" cy="921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9413">
                  <a:extLst>
                    <a:ext uri="{9D8B030D-6E8A-4147-A177-3AD203B41FA5}">
                      <a16:colId xmlns:a16="http://schemas.microsoft.com/office/drawing/2014/main" val="7428194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76992385"/>
                    </a:ext>
                  </a:extLst>
                </a:gridCol>
                <a:gridCol w="3664005">
                  <a:extLst>
                    <a:ext uri="{9D8B030D-6E8A-4147-A177-3AD203B41FA5}">
                      <a16:colId xmlns:a16="http://schemas.microsoft.com/office/drawing/2014/main" val="403443440"/>
                    </a:ext>
                  </a:extLst>
                </a:gridCol>
              </a:tblGrid>
              <a:tr h="17442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FCC</a:t>
                      </a:r>
                      <a:endParaRPr lang="de-DE" sz="10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endParaRPr lang="de-DE" sz="1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IFAST</a:t>
                      </a:r>
                      <a:endParaRPr lang="de-DE" sz="1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86527"/>
                  </a:ext>
                </a:extLst>
              </a:tr>
              <a:tr h="283441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S.c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septa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concepts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expertise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de-DE" sz="10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(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comparison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Nuclotron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– Rutherford)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24000" lvl="0" indent="-171450" algn="l" defTabSz="4572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de-DE" sz="1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Development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HTS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based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Nuclotron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cable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fast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ramped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s.c</a:t>
                      </a:r>
                      <a:r>
                        <a:rPr lang="de-DE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de-DE" sz="10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magnets</a:t>
                      </a:r>
                      <a:endParaRPr lang="de-DE" sz="100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48376"/>
                  </a:ext>
                </a:extLst>
              </a:tr>
              <a:tr h="281178">
                <a:tc gridSpan="3">
                  <a:txBody>
                    <a:bodyPr/>
                    <a:lstStyle/>
                    <a:p>
                      <a:pPr marL="914400" lvl="2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endParaRPr lang="de-DE" sz="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24000" lvl="0" indent="-171450" algn="l" defTabSz="4572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de-DE" sz="1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55824"/>
                  </a:ext>
                </a:extLst>
              </a:tr>
            </a:tbl>
          </a:graphicData>
        </a:graphic>
      </p:graphicFrame>
      <p:sp>
        <p:nvSpPr>
          <p:cNvPr id="15" name="Rechteck 14"/>
          <p:cNvSpPr/>
          <p:nvPr/>
        </p:nvSpPr>
        <p:spPr>
          <a:xfrm>
            <a:off x="266424" y="1689519"/>
            <a:ext cx="4219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Superconducting 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cosine-theta septa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be used at future accelerators (e.g. FCC, SIS400, medical, …). For feasibility studies the concept must be transferred to an engineering design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S.c.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fast ramped magnets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be beneficial for future fast ramped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s.c.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synchrontrons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an FCC or LHV injector system.</a:t>
            </a:r>
          </a:p>
          <a:p>
            <a:endParaRPr lang="en-GB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S.c.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nergy saving magnets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reduce the energy consumption and increase sustainability of large accelerator systems.</a:t>
            </a:r>
            <a:endParaRPr lang="en-GB" sz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5395154" y="1564643"/>
            <a:ext cx="2097952" cy="0"/>
          </a:xfrm>
          <a:prstGeom prst="straightConnector1">
            <a:avLst/>
          </a:prstGeom>
          <a:ln w="19050">
            <a:solidFill>
              <a:srgbClr val="FFFF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52060" y="3556062"/>
            <a:ext cx="8457830" cy="382092"/>
          </a:xfrm>
          <a:prstGeom prst="rect">
            <a:avLst/>
          </a:prstGeom>
          <a:solidFill>
            <a:srgbClr val="2452AE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collaborations</a:t>
            </a:r>
            <a:endParaRPr lang="de-DE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08938" y="941783"/>
            <a:ext cx="8935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endParaRPr lang="de-DE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イメージ" descr="イメージ"/>
          <p:cNvPicPr>
            <a:picLocks noChangeAspect="1"/>
          </p:cNvPicPr>
          <p:nvPr/>
        </p:nvPicPr>
        <p:blipFill>
          <a:blip r:embed="rId3">
            <a:extLst/>
          </a:blip>
          <a:srcRect b="2137"/>
          <a:stretch>
            <a:fillRect/>
          </a:stretch>
        </p:blipFill>
        <p:spPr>
          <a:xfrm flipH="1">
            <a:off x="4683155" y="1417694"/>
            <a:ext cx="1114236" cy="165484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feld 22"/>
          <p:cNvSpPr txBox="1"/>
          <p:nvPr/>
        </p:nvSpPr>
        <p:spPr>
          <a:xfrm>
            <a:off x="4462007" y="3208277"/>
            <a:ext cx="1606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osine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-theta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septa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coil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45477" y="5319931"/>
            <a:ext cx="651067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 has signed the </a:t>
            </a:r>
            <a:r>
              <a:rPr lang="en-GB" sz="13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</a:t>
            </a:r>
            <a:r>
              <a:rPr lang="en-GB" sz="13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FCC feasibility study and joins the governing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 has special expertise in fast ramped </a:t>
            </a:r>
            <a:r>
              <a:rPr lang="en-GB" sz="13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s.c.</a:t>
            </a:r>
            <a:r>
              <a:rPr lang="en-GB" sz="1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magnets (SIS100, SIS300)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1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enefit </a:t>
            </a:r>
            <a:r>
              <a:rPr lang="en-GB" sz="1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3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 expertise</a:t>
            </a:r>
            <a:endParaRPr lang="en-GB" sz="13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054292" y="5377587"/>
            <a:ext cx="1655598" cy="613590"/>
          </a:xfrm>
          <a:prstGeom prst="rect">
            <a:avLst/>
          </a:prstGeom>
          <a:solidFill>
            <a:srgbClr val="2452AE"/>
          </a:solidFill>
          <a:ln>
            <a:solidFill>
              <a:srgbClr val="2452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71802" y="5382693"/>
            <a:ext cx="95847" cy="613590"/>
          </a:xfrm>
          <a:prstGeom prst="rect">
            <a:avLst/>
          </a:prstGeom>
          <a:solidFill>
            <a:srgbClr val="2452AE"/>
          </a:solidFill>
          <a:ln>
            <a:solidFill>
              <a:srgbClr val="2452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445477" y="6228253"/>
            <a:ext cx="4103077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CERN </a:t>
            </a:r>
            <a:r>
              <a:rPr lang="de-DE" sz="1200" dirty="0" err="1" smtClean="0"/>
              <a:t>contact</a:t>
            </a:r>
            <a:r>
              <a:rPr lang="de-DE" sz="1200" dirty="0" err="1"/>
              <a:t>s</a:t>
            </a:r>
            <a:r>
              <a:rPr lang="de-DE" sz="1200" dirty="0" smtClean="0"/>
              <a:t>: </a:t>
            </a:r>
            <a:r>
              <a:rPr lang="de-DE" sz="1200" dirty="0" smtClean="0"/>
              <a:t>Jan </a:t>
            </a:r>
            <a:r>
              <a:rPr lang="de-DE" sz="1200" dirty="0" err="1" smtClean="0"/>
              <a:t>Borburgh</a:t>
            </a:r>
            <a:r>
              <a:rPr lang="de-DE" sz="1200" dirty="0" smtClean="0"/>
              <a:t>, Lucca </a:t>
            </a:r>
            <a:r>
              <a:rPr lang="de-DE" sz="1200" dirty="0" err="1" smtClean="0"/>
              <a:t>Bottura</a:t>
            </a:r>
            <a:endParaRPr lang="de-DE" sz="1200" dirty="0" smtClean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990" y="1381427"/>
            <a:ext cx="2560487" cy="17091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37032" y="3226914"/>
            <a:ext cx="3006968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Fast </a:t>
            </a:r>
            <a:r>
              <a:rPr lang="de-D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ramped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 T/s) high </a:t>
            </a:r>
            <a:r>
              <a:rPr lang="de-D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prototype </a:t>
            </a:r>
            <a:r>
              <a:rPr lang="de-D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magnet</a:t>
            </a:r>
            <a:endParaRPr lang="de-DE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24" grpId="0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1011</Words>
  <Application>Microsoft Office PowerPoint</Application>
  <PresentationFormat>Bildschirmpräsentation (4:3)</PresentationFormat>
  <Paragraphs>139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MAC-Template-V03</vt:lpstr>
      <vt:lpstr>Synchrotron  Collaborations CERN – GSI/FAIR</vt:lpstr>
      <vt:lpstr>PowerPoint-Präsentation</vt:lpstr>
      <vt:lpstr>Electrostatic Septa</vt:lpstr>
      <vt:lpstr>Materials for High Intensity Beams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Spiller, Peter Dr.</cp:lastModifiedBy>
  <cp:revision>1224</cp:revision>
  <cp:lastPrinted>2018-06-26T14:20:50Z</cp:lastPrinted>
  <dcterms:created xsi:type="dcterms:W3CDTF">2017-05-03T12:35:34Z</dcterms:created>
  <dcterms:modified xsi:type="dcterms:W3CDTF">2022-11-10T15:54:14Z</dcterms:modified>
</cp:coreProperties>
</file>