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9" r:id="rId3"/>
    <p:sldId id="298" r:id="rId4"/>
    <p:sldId id="309" r:id="rId5"/>
    <p:sldId id="345" r:id="rId6"/>
    <p:sldId id="304" r:id="rId7"/>
    <p:sldId id="343" r:id="rId8"/>
    <p:sldId id="346" r:id="rId9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CCCC00"/>
    <a:srgbClr val="8D75AB"/>
    <a:srgbClr val="0099CC"/>
    <a:srgbClr val="00CC00"/>
    <a:srgbClr val="00FF00"/>
    <a:srgbClr val="333333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 snapToGrid="0" snapToObjects="1">
      <p:cViewPr varScale="1">
        <p:scale>
          <a:sx n="100" d="100"/>
          <a:sy n="100" d="100"/>
        </p:scale>
        <p:origin x="19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16.11.2022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16.11.2022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Haik Simon - 2022117 CERN - GSI Collaboration Steering Committee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Haik Simon - 2022117 CERN - GSI Collaboration Steering Committee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Haik Simon - 2022117 CERN - GSI Collaboration Steering Committee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6087296"/>
            <a:ext cx="8161735" cy="324183"/>
          </a:xfrm>
          <a:prstGeom prst="rect">
            <a:avLst/>
          </a:prstGeom>
        </p:spPr>
        <p:txBody>
          <a:bodyPr anchor="b"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作者と日付</a:t>
            </a:r>
          </a:p>
        </p:txBody>
      </p:sp>
      <p:sp>
        <p:nvSpPr>
          <p:cNvPr id="12" name="プレゼンテーションのタイトル"/>
          <p:cNvSpPr txBox="1">
            <a:spLocks noGrp="1"/>
          </p:cNvSpPr>
          <p:nvPr>
            <p:ph type="title" hasCustomPrompt="1"/>
          </p:nvPr>
        </p:nvSpPr>
        <p:spPr>
          <a:xfrm>
            <a:off x="491133" y="1303734"/>
            <a:ext cx="8162618" cy="2321719"/>
          </a:xfrm>
          <a:prstGeom prst="rect">
            <a:avLst/>
          </a:prstGeom>
        </p:spPr>
        <p:txBody>
          <a:bodyPr anchor="b"/>
          <a:lstStyle>
            <a:lvl1pPr>
              <a:defRPr sz="5765" spc="-115"/>
            </a:lvl1pPr>
          </a:lstStyle>
          <a:p>
            <a:r>
              <a:t>プレゼンテーションのタイトル</a:t>
            </a:r>
          </a:p>
        </p:txBody>
      </p:sp>
      <p:sp>
        <p:nvSpPr>
          <p:cNvPr id="13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3" y="3589735"/>
            <a:ext cx="8161734" cy="102403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321457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642915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964372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285829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プレゼンテーションのサブタイトル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55548" y="6493097"/>
            <a:ext cx="232905" cy="1919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735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993500"/>
            <a:ext cx="8161735" cy="47236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44" name="スライドのタイトル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4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67700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737231" y="6552643"/>
            <a:ext cx="12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146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Haik Simon - 2022117 CERN - GSI Collaboration Steering Committee 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6954" y="2121189"/>
            <a:ext cx="7236655" cy="1871291"/>
          </a:xfrm>
        </p:spPr>
        <p:txBody>
          <a:bodyPr/>
          <a:lstStyle/>
          <a:p>
            <a:r>
              <a:rPr lang="de-DE" sz="3200" dirty="0"/>
              <a:t>GSI: Super-FRS Magnet Testing</a:t>
            </a:r>
            <a:endParaRPr lang="en-GB" sz="32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420107" y="4542939"/>
            <a:ext cx="6400800" cy="584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tabLst>
                <a:tab pos="0" algn="l"/>
              </a:tabLst>
              <a:defRPr sz="17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tabLst>
                <a:tab pos="0" algn="l"/>
              </a:tabLst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tabLst>
                <a:tab pos="0" algn="l"/>
              </a:tabLst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tabLst>
                <a:tab pos="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tabLst>
                <a:tab pos="0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dirty="0"/>
              <a:t>Haik Simon</a:t>
            </a:r>
          </a:p>
          <a:p>
            <a:r>
              <a:rPr lang="en-GB" altLang="de-DE" dirty="0"/>
              <a:t>CERN, November </a:t>
            </a:r>
            <a:r>
              <a:rPr lang="en-GB" altLang="de-DE" dirty="0" smtClean="0"/>
              <a:t>17</a:t>
            </a:r>
            <a:r>
              <a:rPr lang="en-GB" altLang="de-DE" baseline="30000" dirty="0" smtClean="0"/>
              <a:t>th</a:t>
            </a:r>
            <a:r>
              <a:rPr lang="en-GB" altLang="de-DE" dirty="0"/>
              <a:t>, </a:t>
            </a:r>
            <a:r>
              <a:rPr lang="en-GB" altLang="de-DE" dirty="0" smtClean="0"/>
              <a:t>2022</a:t>
            </a:r>
            <a:endParaRPr lang="en-GB" alt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4D8EFA-6ACD-47F8-9A94-4DC1C8CBE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99" y="143899"/>
            <a:ext cx="742035" cy="7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41317" y="160071"/>
            <a:ext cx="5870411" cy="78755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Current collaboration contracts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160071"/>
            <a:ext cx="742035" cy="719253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32573"/>
              </p:ext>
            </p:extLst>
          </p:nvPr>
        </p:nvGraphicFramePr>
        <p:xfrm>
          <a:off x="277178" y="2457801"/>
          <a:ext cx="7681591" cy="1392588"/>
        </p:xfrm>
        <a:graphic>
          <a:graphicData uri="http://schemas.openxmlformats.org/drawingml/2006/table">
            <a:tbl>
              <a:tblPr/>
              <a:tblGrid>
                <a:gridCol w="3897596">
                  <a:extLst>
                    <a:ext uri="{9D8B030D-6E8A-4147-A177-3AD203B41FA5}">
                      <a16:colId xmlns:a16="http://schemas.microsoft.com/office/drawing/2014/main" val="335494472"/>
                    </a:ext>
                  </a:extLst>
                </a:gridCol>
                <a:gridCol w="1102663">
                  <a:extLst>
                    <a:ext uri="{9D8B030D-6E8A-4147-A177-3AD203B41FA5}">
                      <a16:colId xmlns:a16="http://schemas.microsoft.com/office/drawing/2014/main" val="2122624502"/>
                    </a:ext>
                  </a:extLst>
                </a:gridCol>
                <a:gridCol w="1102663">
                  <a:extLst>
                    <a:ext uri="{9D8B030D-6E8A-4147-A177-3AD203B41FA5}">
                      <a16:colId xmlns:a16="http://schemas.microsoft.com/office/drawing/2014/main" val="2347085064"/>
                    </a:ext>
                  </a:extLst>
                </a:gridCol>
                <a:gridCol w="1033747">
                  <a:extLst>
                    <a:ext uri="{9D8B030D-6E8A-4147-A177-3AD203B41FA5}">
                      <a16:colId xmlns:a16="http://schemas.microsoft.com/office/drawing/2014/main" val="1439830588"/>
                    </a:ext>
                  </a:extLst>
                </a:gridCol>
                <a:gridCol w="544922">
                  <a:extLst>
                    <a:ext uri="{9D8B030D-6E8A-4147-A177-3AD203B41FA5}">
                      <a16:colId xmlns:a16="http://schemas.microsoft.com/office/drawing/2014/main" val="2643046854"/>
                    </a:ext>
                  </a:extLst>
                </a:gridCol>
              </a:tblGrid>
              <a:tr h="3971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TITLE/SCOPE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Machine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Addendum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568134"/>
                  </a:ext>
                </a:extLst>
              </a:tr>
              <a:tr h="89915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Cryogenic</a:t>
                      </a: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testing</a:t>
                      </a: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superconducting</a:t>
                      </a: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magnets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Super-FRS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Super-FRS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#2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#4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#5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#12, KR3912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33703"/>
                  </a:ext>
                </a:extLst>
              </a:tr>
              <a:tr h="91184">
                <a:tc gridSpan="5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328639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257124" y="1653404"/>
            <a:ext cx="5143552" cy="47984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1187223" y="1569017"/>
            <a:ext cx="2097952" cy="0"/>
          </a:xfrm>
          <a:prstGeom prst="straightConnector1">
            <a:avLst/>
          </a:prstGeom>
          <a:ln w="19050">
            <a:solidFill>
              <a:srgbClr val="FFFF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57123" y="1273033"/>
            <a:ext cx="5143553" cy="415498"/>
          </a:xfrm>
          <a:prstGeom prst="rect">
            <a:avLst/>
          </a:prstGeom>
          <a:solidFill>
            <a:srgbClr val="2452AE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CERN-GSI/FAIR collaborations: superconducting magnets</a:t>
            </a:r>
          </a:p>
        </p:txBody>
      </p:sp>
      <p:sp>
        <p:nvSpPr>
          <p:cNvPr id="11" name="Rechteck 10"/>
          <p:cNvSpPr/>
          <p:nvPr/>
        </p:nvSpPr>
        <p:spPr>
          <a:xfrm>
            <a:off x="266425" y="1733409"/>
            <a:ext cx="5134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collaborations in the framework of the 2010 agreement K1727/DG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787" y="3984132"/>
            <a:ext cx="4252982" cy="2530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2723" y="3487301"/>
            <a:ext cx="1477142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1400" dirty="0">
                <a:solidFill>
                  <a:srgbClr val="C00000"/>
                </a:solidFill>
              </a:rPr>
              <a:t>31/10/2023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333" y="3943839"/>
            <a:ext cx="3180521" cy="20005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550" dirty="0" smtClean="0">
                <a:solidFill>
                  <a:schemeClr val="tx2"/>
                </a:solidFill>
              </a:rPr>
              <a:t>collaborative effort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550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550" dirty="0" smtClean="0">
                <a:solidFill>
                  <a:schemeClr val="tx2"/>
                </a:solidFill>
              </a:rPr>
              <a:t>free exchange of information apart from sensitive contract relevant</a:t>
            </a:r>
            <a:r>
              <a:rPr lang="en-GB" sz="1550" dirty="0">
                <a:solidFill>
                  <a:schemeClr val="tx2"/>
                </a:solidFill>
              </a:rPr>
              <a:t> </a:t>
            </a:r>
            <a:r>
              <a:rPr lang="en-GB" sz="1550" dirty="0" smtClean="0">
                <a:solidFill>
                  <a:schemeClr val="tx2"/>
                </a:solidFill>
              </a:rPr>
              <a:t>issues</a:t>
            </a:r>
          </a:p>
          <a:p>
            <a:pPr algn="l"/>
            <a:endParaRPr lang="en-GB" sz="155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550" dirty="0" smtClean="0">
                <a:solidFill>
                  <a:schemeClr val="tx2"/>
                </a:solidFill>
              </a:rPr>
              <a:t>e.g. NC negotiations with suppliers</a:t>
            </a: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4B167A2D-3770-43BE-A6F7-4C5467A1B0C6}"/>
              </a:ext>
            </a:extLst>
          </p:cNvPr>
          <p:cNvSpPr/>
          <p:nvPr/>
        </p:nvSpPr>
        <p:spPr>
          <a:xfrm>
            <a:off x="5092505" y="4431323"/>
            <a:ext cx="2152357" cy="773273"/>
          </a:xfrm>
          <a:prstGeom prst="wedgeRectCallout">
            <a:avLst>
              <a:gd name="adj1" fmla="val 11847"/>
              <a:gd name="adj2" fmla="val -93955"/>
            </a:avLst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Collaborative </a:t>
            </a:r>
            <a:r>
              <a:rPr lang="de-DE" dirty="0" err="1">
                <a:solidFill>
                  <a:schemeClr val="tx2"/>
                </a:solidFill>
              </a:rPr>
              <a:t>research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topics</a:t>
            </a:r>
            <a:r>
              <a:rPr lang="de-DE" dirty="0">
                <a:solidFill>
                  <a:schemeClr val="tx2"/>
                </a:solidFill>
              </a:rPr>
              <a:t> !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9DD97F6A-B8AF-440C-B763-3DBFA6D4B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- 2022117 CERN - GSI Collaboration Steering Committee 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B8CD63-A8C6-47DB-BBD8-A91AE6B9B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178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84440" y="250950"/>
            <a:ext cx="5870411" cy="787557"/>
          </a:xfrm>
        </p:spPr>
        <p:txBody>
          <a:bodyPr/>
          <a:lstStyle/>
          <a:p>
            <a:r>
              <a:rPr lang="de-DE" dirty="0" err="1"/>
              <a:t>Team@CERN</a:t>
            </a:r>
            <a:r>
              <a:rPr lang="de-DE" dirty="0"/>
              <a:t> (2022)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011" t="18739" r="5134" b="3536"/>
          <a:stretch/>
        </p:blipFill>
        <p:spPr>
          <a:xfrm>
            <a:off x="92099" y="1360878"/>
            <a:ext cx="8874284" cy="457240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BBDAD32-3190-4220-A174-20B2FB41F141}"/>
              </a:ext>
            </a:extLst>
          </p:cNvPr>
          <p:cNvSpPr txBox="1"/>
          <p:nvPr/>
        </p:nvSpPr>
        <p:spPr>
          <a:xfrm>
            <a:off x="5992834" y="1252021"/>
            <a:ext cx="3033203" cy="83099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Ressource </a:t>
            </a:r>
            <a:r>
              <a:rPr lang="de-DE" sz="1600" dirty="0" err="1"/>
              <a:t>management</a:t>
            </a:r>
            <a:endParaRPr lang="de-DE" sz="1600" dirty="0"/>
          </a:p>
          <a:p>
            <a:pPr algn="l"/>
            <a:r>
              <a:rPr lang="de-DE" sz="1600" dirty="0"/>
              <a:t>Budget, </a:t>
            </a:r>
            <a:r>
              <a:rPr lang="de-DE" sz="1600" dirty="0" err="1"/>
              <a:t>harmonize</a:t>
            </a:r>
            <a:r>
              <a:rPr lang="de-DE" sz="1600" dirty="0"/>
              <a:t> CERN&amp;GSI</a:t>
            </a:r>
          </a:p>
          <a:p>
            <a:pPr algn="l"/>
            <a:r>
              <a:rPr lang="de-DE" sz="1600" dirty="0" err="1"/>
              <a:t>schedule</a:t>
            </a:r>
            <a:r>
              <a:rPr lang="de-DE" sz="1600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892174-308E-48B0-911A-511360EA41FE}"/>
              </a:ext>
            </a:extLst>
          </p:cNvPr>
          <p:cNvSpPr txBox="1"/>
          <p:nvPr/>
        </p:nvSpPr>
        <p:spPr>
          <a:xfrm>
            <a:off x="6018622" y="2206278"/>
            <a:ext cx="2064989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Daily: </a:t>
            </a:r>
            <a:r>
              <a:rPr lang="de-DE" sz="1600" dirty="0" err="1"/>
              <a:t>dashboards</a:t>
            </a:r>
            <a:endParaRPr lang="de-DE" sz="1600" dirty="0"/>
          </a:p>
          <a:p>
            <a:pPr algn="l"/>
            <a:r>
              <a:rPr lang="de-DE" sz="1600" dirty="0" err="1" smtClean="0"/>
              <a:t>Coordination</a:t>
            </a:r>
            <a:r>
              <a:rPr lang="de-DE" sz="1600" dirty="0"/>
              <a:t> </a:t>
            </a:r>
            <a:r>
              <a:rPr lang="de-DE" sz="1600" dirty="0" smtClean="0"/>
              <a:t>on </a:t>
            </a:r>
            <a:r>
              <a:rPr lang="de-DE" sz="1600" dirty="0" err="1" smtClean="0"/>
              <a:t>site</a:t>
            </a:r>
            <a:endParaRPr lang="de-DE" sz="1600" dirty="0" smtClean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640026-A149-4F55-9503-A026E07909F5}"/>
              </a:ext>
            </a:extLst>
          </p:cNvPr>
          <p:cNvSpPr txBox="1"/>
          <p:nvPr/>
        </p:nvSpPr>
        <p:spPr>
          <a:xfrm>
            <a:off x="745583" y="3910817"/>
            <a:ext cx="970675" cy="215444"/>
          </a:xfrm>
          <a:prstGeom prst="rect">
            <a:avLst/>
          </a:prstGeom>
          <a:solidFill>
            <a:srgbClr val="FFCC66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b="1" dirty="0">
                <a:solidFill>
                  <a:srgbClr val="FF0000"/>
                </a:solidFill>
              </a:rPr>
              <a:t>+ M. Michels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580D30-DCC2-46DF-B0AA-3FAB27745424}"/>
              </a:ext>
            </a:extLst>
          </p:cNvPr>
          <p:cNvSpPr txBox="1"/>
          <p:nvPr/>
        </p:nvSpPr>
        <p:spPr>
          <a:xfrm>
            <a:off x="3113104" y="1716258"/>
            <a:ext cx="1085554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sz="1200" dirty="0" err="1">
                <a:solidFill>
                  <a:schemeClr val="tx2"/>
                </a:solidFill>
              </a:rPr>
              <a:t>Collaboration</a:t>
            </a:r>
            <a:r>
              <a:rPr lang="de-DE" sz="1200" dirty="0">
                <a:solidFill>
                  <a:schemeClr val="tx2"/>
                </a:solidFill>
              </a:rPr>
              <a:t/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 err="1">
                <a:solidFill>
                  <a:schemeClr val="tx2"/>
                </a:solidFill>
              </a:rPr>
              <a:t>matters</a:t>
            </a:r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B1F7A81-CCE7-4B83-B02D-5C41F5B516D1}"/>
              </a:ext>
            </a:extLst>
          </p:cNvPr>
          <p:cNvSpPr txBox="1"/>
          <p:nvPr/>
        </p:nvSpPr>
        <p:spPr>
          <a:xfrm>
            <a:off x="3103471" y="2318827"/>
            <a:ext cx="1120050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sz="1200" dirty="0">
                <a:solidFill>
                  <a:schemeClr val="tx2"/>
                </a:solidFill>
              </a:rPr>
              <a:t>Daily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b="1" dirty="0" err="1">
                <a:solidFill>
                  <a:schemeClr val="tx2"/>
                </a:solidFill>
              </a:rPr>
              <a:t>coordination</a:t>
            </a:r>
            <a:endParaRPr lang="de-DE" sz="1200" b="1" dirty="0">
              <a:solidFill>
                <a:schemeClr val="tx2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3FCAE9-68FB-483A-AC58-1A4252FDF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99" y="143899"/>
            <a:ext cx="742035" cy="719253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3C6FC0B-720C-4D17-9BC3-EAA1C1910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- 2022117 CERN - GSI Collaboration Steering Committee 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B5EDA4-AB47-4C03-A964-C23473151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451140" y="5953125"/>
            <a:ext cx="6579878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Test </a:t>
            </a:r>
            <a:r>
              <a:rPr lang="de-DE" dirty="0" err="1" smtClean="0"/>
              <a:t>schedule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GSI/FAIR Test Manager 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accordance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supplier</a:t>
            </a:r>
            <a:r>
              <a:rPr lang="de-DE" dirty="0" smtClean="0"/>
              <a:t> </a:t>
            </a:r>
            <a:r>
              <a:rPr lang="de-DE" dirty="0" err="1" smtClean="0"/>
              <a:t>info</a:t>
            </a:r>
            <a:endParaRPr lang="de-DE" dirty="0" smtClean="0"/>
          </a:p>
        </p:txBody>
      </p:sp>
      <p:sp>
        <p:nvSpPr>
          <p:cNvPr id="13" name="Rechteck 12"/>
          <p:cNvSpPr/>
          <p:nvPr/>
        </p:nvSpPr>
        <p:spPr>
          <a:xfrm>
            <a:off x="1295400" y="4876800"/>
            <a:ext cx="142875" cy="5619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3122629" y="4748212"/>
            <a:ext cx="1838325" cy="714375"/>
          </a:xfrm>
          <a:prstGeom prst="left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err="1" smtClean="0"/>
              <a:t>collaboration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21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83" y="270000"/>
            <a:ext cx="5870411" cy="787557"/>
          </a:xfrm>
        </p:spPr>
        <p:txBody>
          <a:bodyPr/>
          <a:lstStyle/>
          <a:p>
            <a:r>
              <a:rPr lang="en-GB" dirty="0"/>
              <a:t>Roles and responsibilities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7338" y="1388655"/>
            <a:ext cx="4293451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CERN</a:t>
            </a:r>
            <a:r>
              <a:rPr lang="en-US" sz="2000" dirty="0"/>
              <a:t> prepares and maintains the </a:t>
            </a:r>
            <a:r>
              <a:rPr lang="en-US" sz="2000" b="1" dirty="0">
                <a:solidFill>
                  <a:srgbClr val="0070C0"/>
                </a:solidFill>
              </a:rPr>
              <a:t>facility</a:t>
            </a:r>
            <a:r>
              <a:rPr lang="en-US" sz="2000" dirty="0"/>
              <a:t> available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guarantees the functionally of the facility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contributes 1 FTE (test facility coordinator) + 0.4 FTEs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Coordinates Field Support Units (FSU paid by GSI)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supports GSI activities and training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offers standard offices and IT network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covers </a:t>
            </a:r>
            <a:r>
              <a:rPr lang="en-US" sz="2000" dirty="0">
                <a:solidFill>
                  <a:srgbClr val="C00000"/>
                </a:solidFill>
              </a:rPr>
              <a:t>energy cost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702" y="1388655"/>
            <a:ext cx="434238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GSI</a:t>
            </a:r>
            <a:r>
              <a:rPr lang="en-US" sz="2000" dirty="0"/>
              <a:t> executes the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testing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deploys </a:t>
            </a:r>
            <a:r>
              <a:rPr lang="en-US" sz="2000" dirty="0" smtClean="0"/>
              <a:t>5 </a:t>
            </a:r>
            <a:r>
              <a:rPr lang="en-US" sz="2000" dirty="0"/>
              <a:t>FTEs to work on site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further personnel if necessary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defines tests plan and procedures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gives support for operation, upgrade and maintenance of the interfaces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pays operation costs</a:t>
            </a:r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6E0111-D20D-468B-AA0C-D5A8368A8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99" y="143899"/>
            <a:ext cx="742035" cy="719253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9287004-7306-43C9-A175-EBFB96C7D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- 2022117 CERN - GSI Collaboration Steering Committee 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FCB986-27F4-4865-B165-6DC90B014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992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D3ACC74-5A91-46A5-A034-E30A6B5398EE">
            <a:extLst>
              <a:ext uri="{FF2B5EF4-FFF2-40B4-BE49-F238E27FC236}">
                <a16:creationId xmlns:a16="http://schemas.microsoft.com/office/drawing/2014/main" id="{4D01D793-F1D4-DFBA-526C-B8CB07DB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0" y="1940037"/>
            <a:ext cx="8684815" cy="355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2F751-9DBB-A03C-2BB1-A2ABB07C0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77EDF3-7E9A-7ADC-52B0-283778B7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update in scope 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15788F-DBC2-594C-3611-748B7339E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- 2022117 CERN - GSI Collaboration Steering Committee 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417F49-FC25-A4DF-92E3-F8328AB07C9E}"/>
              </a:ext>
            </a:extLst>
          </p:cNvPr>
          <p:cNvSpPr/>
          <p:nvPr/>
        </p:nvSpPr>
        <p:spPr>
          <a:xfrm>
            <a:off x="1732935" y="2566219"/>
            <a:ext cx="346588" cy="14011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FD9C8C-8059-62B4-FE29-A114914289B1}"/>
              </a:ext>
            </a:extLst>
          </p:cNvPr>
          <p:cNvSpPr/>
          <p:nvPr/>
        </p:nvSpPr>
        <p:spPr>
          <a:xfrm>
            <a:off x="2136058" y="2568677"/>
            <a:ext cx="346588" cy="14011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F00A83-26E2-012C-C995-F33BD10A5B2F}"/>
              </a:ext>
            </a:extLst>
          </p:cNvPr>
          <p:cNvSpPr/>
          <p:nvPr/>
        </p:nvSpPr>
        <p:spPr>
          <a:xfrm>
            <a:off x="2509685" y="2493706"/>
            <a:ext cx="346588" cy="14011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F641CA-E9AB-D88C-4BE0-3EB3C131B0DF}"/>
              </a:ext>
            </a:extLst>
          </p:cNvPr>
          <p:cNvSpPr/>
          <p:nvPr/>
        </p:nvSpPr>
        <p:spPr>
          <a:xfrm>
            <a:off x="2585883" y="2137307"/>
            <a:ext cx="290054" cy="219976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3E1D09-7CE0-7F94-8E98-D0B5EF46418F}"/>
              </a:ext>
            </a:extLst>
          </p:cNvPr>
          <p:cNvSpPr/>
          <p:nvPr/>
        </p:nvSpPr>
        <p:spPr>
          <a:xfrm>
            <a:off x="5577349" y="3612492"/>
            <a:ext cx="346588" cy="19505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&quot;Not Allowed&quot; Symbol 21">
            <a:extLst>
              <a:ext uri="{FF2B5EF4-FFF2-40B4-BE49-F238E27FC236}">
                <a16:creationId xmlns:a16="http://schemas.microsoft.com/office/drawing/2014/main" id="{FE8D564A-D261-814F-8D68-BC503D07CEAB}"/>
              </a:ext>
            </a:extLst>
          </p:cNvPr>
          <p:cNvSpPr/>
          <p:nvPr/>
        </p:nvSpPr>
        <p:spPr>
          <a:xfrm>
            <a:off x="3657600" y="2469740"/>
            <a:ext cx="199103" cy="192958"/>
          </a:xfrm>
          <a:prstGeom prst="noSmoking">
            <a:avLst>
              <a:gd name="adj" fmla="val 1875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6BD0728-9083-B320-8798-C7EE9C82F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88" y="5138456"/>
            <a:ext cx="365391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 short </a:t>
            </a:r>
            <a:r>
              <a:rPr kumimoji="0" lang="en-GB" altLang="en-US" sz="11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multiplets</a:t>
            </a:r>
            <a:endParaRPr kumimoji="0" lang="en-GB" altLang="en-US" sz="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 long </a:t>
            </a:r>
            <a:r>
              <a:rPr kumimoji="0" lang="en-GB" altLang="en-US" sz="11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multiplets</a:t>
            </a:r>
            <a:endParaRPr kumimoji="0" lang="en-GB" altLang="en-US" sz="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kumimoji="0" lang="en-GB" altLang="en-US" sz="11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dipoles including</a:t>
            </a:r>
            <a:r>
              <a:rPr lang="en-GB" altLang="en-US" sz="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branched dipoles</a:t>
            </a:r>
            <a:endParaRPr kumimoji="0" lang="en-GB" altLang="en-US" sz="18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4E10F-BE20-B152-C798-B5B175CC9193}"/>
              </a:ext>
            </a:extLst>
          </p:cNvPr>
          <p:cNvSpPr txBox="1"/>
          <p:nvPr/>
        </p:nvSpPr>
        <p:spPr>
          <a:xfrm>
            <a:off x="533077" y="4672247"/>
            <a:ext cx="4772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be tested for Early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Science: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8FF7B-F4A4-FEF1-4D93-9498BF2B3CE6}"/>
              </a:ext>
            </a:extLst>
          </p:cNvPr>
          <p:cNvSpPr txBox="1"/>
          <p:nvPr/>
        </p:nvSpPr>
        <p:spPr>
          <a:xfrm>
            <a:off x="576810" y="6000041"/>
            <a:ext cx="7214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Include staging scenario (</a:t>
            </a:r>
            <a:r>
              <a:rPr lang="en-US" sz="2400" dirty="0" err="1" smtClean="0">
                <a:solidFill>
                  <a:schemeClr val="tx2"/>
                </a:solidFill>
              </a:rPr>
              <a:t>tbd</a:t>
            </a:r>
            <a:r>
              <a:rPr lang="en-US" sz="2400" dirty="0" smtClean="0">
                <a:solidFill>
                  <a:schemeClr val="tx2"/>
                </a:solidFill>
              </a:rPr>
              <a:t>) in addendum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8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5719" y="1328616"/>
            <a:ext cx="8211834" cy="51004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Very successful collaboration!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Many Milestones achieved –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		</a:t>
            </a:r>
            <a:r>
              <a:rPr lang="en-GB" dirty="0" smtClean="0">
                <a:solidFill>
                  <a:schemeClr val="tx2"/>
                </a:solidFill>
              </a:rPr>
              <a:t>- </a:t>
            </a:r>
            <a:r>
              <a:rPr lang="en-GB" dirty="0">
                <a:solidFill>
                  <a:schemeClr val="tx2"/>
                </a:solidFill>
              </a:rPr>
              <a:t>Site functional for series (G. Riddone, M. Charrondiere + team)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	- </a:t>
            </a:r>
            <a:r>
              <a:rPr lang="en-GB" dirty="0" smtClean="0">
                <a:solidFill>
                  <a:schemeClr val="tx2"/>
                </a:solidFill>
              </a:rPr>
              <a:t>S</a:t>
            </a:r>
            <a:r>
              <a:rPr lang="en-GB" dirty="0" smtClean="0">
                <a:solidFill>
                  <a:schemeClr val="tx2"/>
                </a:solidFill>
              </a:rPr>
              <a:t>eries testing in ramp up phase (A</a:t>
            </a:r>
            <a:r>
              <a:rPr lang="en-GB" dirty="0">
                <a:solidFill>
                  <a:schemeClr val="tx2"/>
                </a:solidFill>
              </a:rPr>
              <a:t>. </a:t>
            </a:r>
            <a:r>
              <a:rPr lang="en-GB" dirty="0" smtClean="0">
                <a:solidFill>
                  <a:schemeClr val="tx2"/>
                </a:solidFill>
              </a:rPr>
              <a:t>Chiuchiolo + team)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Collaboration:</a:t>
            </a:r>
          </a:p>
          <a:p>
            <a:r>
              <a:rPr lang="en-GB" dirty="0" smtClean="0"/>
              <a:t>Office space (Bat. </a:t>
            </a:r>
            <a:r>
              <a:rPr lang="en-GB" smtClean="0"/>
              <a:t>30) </a:t>
            </a:r>
            <a:r>
              <a:rPr lang="en-GB" smtClean="0"/>
              <a:t>/ integration </a:t>
            </a:r>
            <a:r>
              <a:rPr lang="en-GB" dirty="0"/>
              <a:t>with CERN collaborators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Contracts:</a:t>
            </a:r>
          </a:p>
          <a:p>
            <a:r>
              <a:rPr lang="en-GB" dirty="0" smtClean="0"/>
              <a:t>Prepare </a:t>
            </a:r>
            <a:r>
              <a:rPr lang="en-GB" dirty="0"/>
              <a:t>new </a:t>
            </a:r>
            <a:r>
              <a:rPr lang="en-GB" dirty="0" smtClean="0"/>
              <a:t>Addendum</a:t>
            </a:r>
            <a:r>
              <a:rPr lang="en-GB" dirty="0" smtClean="0"/>
              <a:t> </a:t>
            </a:r>
            <a:r>
              <a:rPr lang="en-GB" dirty="0"/>
              <a:t>from </a:t>
            </a:r>
            <a:r>
              <a:rPr lang="en-GB" dirty="0" smtClean="0"/>
              <a:t>31/10/2023</a:t>
            </a:r>
          </a:p>
          <a:p>
            <a:r>
              <a:rPr lang="en-GB" dirty="0" smtClean="0"/>
              <a:t>Adapt to Early science (First Science) scope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Organisation:</a:t>
            </a:r>
          </a:p>
          <a:p>
            <a:r>
              <a:rPr lang="en-GB" dirty="0" smtClean="0"/>
              <a:t>Implement final testing </a:t>
            </a:r>
            <a:r>
              <a:rPr lang="en-GB" dirty="0"/>
              <a:t>scheme </a:t>
            </a:r>
            <a:r>
              <a:rPr lang="en-GB" dirty="0" smtClean="0"/>
              <a:t>for</a:t>
            </a:r>
            <a:r>
              <a:rPr lang="en-GB" dirty="0" smtClean="0"/>
              <a:t> series</a:t>
            </a:r>
          </a:p>
          <a:p>
            <a:r>
              <a:rPr lang="en-GB" dirty="0" smtClean="0"/>
              <a:t>Finalize preparations on site for series testing </a:t>
            </a:r>
          </a:p>
          <a:p>
            <a:pPr marL="0" indent="0">
              <a:buNone/>
            </a:pPr>
            <a:r>
              <a:rPr lang="en-GB" dirty="0" smtClean="0"/>
              <a:t>(e.g. additional storage buffer, goods reception process with suppliers,</a:t>
            </a:r>
          </a:p>
          <a:p>
            <a:pPr marL="0" indent="0">
              <a:buNone/>
            </a:pPr>
            <a:r>
              <a:rPr lang="en-GB" dirty="0" smtClean="0"/>
              <a:t> remaining commissioning of benches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Summary</a:t>
            </a:r>
            <a:r>
              <a:rPr lang="en-GB" dirty="0"/>
              <a:t>/Open issues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C78E5B4-3D48-4924-891A-EA3B04334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99" y="143899"/>
            <a:ext cx="742035" cy="71925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59679B-C6A8-4F1E-9005-5C9125D37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- 2022117 CERN - GSI Collaboration Steering Committee 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D3D7F5-ECE2-4699-BF64-570B7EC1E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43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2820FE-2570-45DB-8339-A3FBFB4F3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5036" y="1826079"/>
            <a:ext cx="8211834" cy="78377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2FED9B-3B0B-462C-863A-AD61E2F67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- 2022117 CERN - GSI Collaboration Steering Committee 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0D59BF-BE11-4E43-A764-9F6A75DA1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C78E5B4-3D48-4924-891A-EA3B04334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99" y="143899"/>
            <a:ext cx="742035" cy="7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1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 SM </a:t>
            </a:r>
            <a:r>
              <a:rPr lang="de-DE" dirty="0" err="1" smtClean="0"/>
              <a:t>multiplets</a:t>
            </a:r>
            <a:r>
              <a:rPr lang="de-DE" dirty="0" smtClean="0"/>
              <a:t> FAT (7/7)</a:t>
            </a:r>
          </a:p>
          <a:p>
            <a:r>
              <a:rPr lang="de-DE" dirty="0" smtClean="0"/>
              <a:t>LM </a:t>
            </a:r>
            <a:r>
              <a:rPr lang="de-DE" dirty="0" err="1" smtClean="0"/>
              <a:t>multiplets</a:t>
            </a:r>
            <a:r>
              <a:rPr lang="de-DE" dirty="0" smtClean="0"/>
              <a:t> (4/14)  (13 + 1FoS </a:t>
            </a:r>
            <a:r>
              <a:rPr lang="de-DE" dirty="0" smtClean="0">
                <a:sym typeface="Wingdings" panose="05000000000000000000" pitchFamily="2" charset="2"/>
              </a:rPr>
              <a:t>RB)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5th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come</a:t>
            </a:r>
            <a:r>
              <a:rPr lang="de-DE" dirty="0" smtClean="0">
                <a:sym typeface="Wingdings" panose="05000000000000000000" pitchFamily="2" charset="2"/>
              </a:rPr>
              <a:t> CW47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Dipoles</a:t>
            </a:r>
            <a:r>
              <a:rPr lang="de-DE" dirty="0" smtClean="0">
                <a:sym typeface="Wingdings" panose="05000000000000000000" pitchFamily="2" charset="2"/>
              </a:rPr>
              <a:t> 1/15 </a:t>
            </a:r>
            <a:r>
              <a:rPr lang="de-DE" dirty="0" err="1" smtClean="0">
                <a:sym typeface="Wingdings" panose="05000000000000000000" pitchFamily="2" charset="2"/>
              </a:rPr>
              <a:t>FoS</a:t>
            </a:r>
            <a:r>
              <a:rPr lang="de-DE" dirty="0" smtClean="0">
                <a:sym typeface="Wingdings" panose="05000000000000000000" pitchFamily="2" charset="2"/>
              </a:rPr>
              <a:t> FAT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2nd,3rd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come</a:t>
            </a:r>
            <a:r>
              <a:rPr lang="de-DE" dirty="0" smtClean="0">
                <a:sym typeface="Wingdings" panose="05000000000000000000" pitchFamily="2" charset="2"/>
              </a:rPr>
              <a:t> Q1/2023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3965" y="270000"/>
            <a:ext cx="6102060" cy="78755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Appendix: Production Status Early </a:t>
            </a:r>
            <a:r>
              <a:rPr lang="de-DE" dirty="0" err="1" smtClean="0"/>
              <a:t>science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- 2022117 CERN - GSI Collaboration Steering Committee 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78E5B4-3D48-4924-891A-EA3B04334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99" y="143899"/>
            <a:ext cx="742035" cy="7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72157"/>
      </p:ext>
    </p:extLst>
  </p:cSld>
  <p:clrMapOvr>
    <a:masterClrMapping/>
  </p:clrMapOvr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0</TotalTime>
  <Words>473</Words>
  <Application>Microsoft Office PowerPoint</Application>
  <PresentationFormat>Bildschirmpräsentation (4:3)</PresentationFormat>
  <Paragraphs>100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Wingdings</vt:lpstr>
      <vt:lpstr>ヒラギノ角ゴ ProN W6</vt:lpstr>
      <vt:lpstr>MAC-Template-V03</vt:lpstr>
      <vt:lpstr>GSI: Super-FRS Magnet Testing</vt:lpstr>
      <vt:lpstr>Current collaboration contracts</vt:lpstr>
      <vt:lpstr>Team@CERN (2022) </vt:lpstr>
      <vt:lpstr>Roles and responsibilities </vt:lpstr>
      <vt:lpstr>Potential update in scope </vt:lpstr>
      <vt:lpstr>Summary/Open issues</vt:lpstr>
      <vt:lpstr>PowerPoint-Präsentation</vt:lpstr>
      <vt:lpstr>Appendix: Production Status Early science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Simon, Haik Dr.</cp:lastModifiedBy>
  <cp:revision>213</cp:revision>
  <cp:lastPrinted>2021-05-27T11:50:36Z</cp:lastPrinted>
  <dcterms:created xsi:type="dcterms:W3CDTF">2017-05-03T12:35:34Z</dcterms:created>
  <dcterms:modified xsi:type="dcterms:W3CDTF">2022-11-16T15:22:35Z</dcterms:modified>
</cp:coreProperties>
</file>