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7" r:id="rId3"/>
    <p:sldId id="286" r:id="rId4"/>
    <p:sldId id="289" r:id="rId5"/>
    <p:sldId id="313" r:id="rId6"/>
    <p:sldId id="307" r:id="rId7"/>
    <p:sldId id="309" r:id="rId8"/>
    <p:sldId id="301" r:id="rId9"/>
    <p:sldId id="308" r:id="rId10"/>
    <p:sldId id="306" r:id="rId11"/>
    <p:sldId id="305" r:id="rId1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ella Chiuchiolo" initials="AC" lastIdx="1" clrIdx="0">
    <p:extLst>
      <p:ext uri="{19B8F6BF-5375-455C-9EA6-DF929625EA0E}">
        <p15:presenceInfo xmlns:p15="http://schemas.microsoft.com/office/powerpoint/2012/main" userId="S::antonella.chiuchiolo@cern.ch::e81345eb-08f1-4b82-bb5b-0f021a25c8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33"/>
    <a:srgbClr val="EAEAEA"/>
    <a:srgbClr val="FF9900"/>
    <a:srgbClr val="FFCC00"/>
    <a:srgbClr val="FDBB6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91" autoAdjust="0"/>
  </p:normalViewPr>
  <p:slideViewPr>
    <p:cSldViewPr snapToGrid="0" snapToObjects="1">
      <p:cViewPr varScale="1">
        <p:scale>
          <a:sx n="100" d="100"/>
          <a:sy n="100" d="100"/>
        </p:scale>
        <p:origin x="19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16.11.2022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16:54:05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1 496 24575,'0'-7'0,"1"0"0,0 0 0,1 1 0,0-1 0,0 0 0,0 0 0,0 1 0,1-1 0,0 1 0,1 0 0,4-7 0,52-61 0,-46 58 0,183-175 0,-83 86 0,-102 91-1365,-5 4-5461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16:54:05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24575,'6'0'0,"10"0"0,8 0 0,0 7 0,2 2 0,-3 5 0,1 2 0,3-3 0,-3 3 0,1 5 0,2-1 0,-2 3 0,0-2 0,3 1 0,-4 4 0,1-2 0,-4-6-8191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16:54:05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24575,'0'7'0,"6"9"0,10 1 0,0 5 0,6-2 0,-2 2 0,2 5 0,-1-3-8191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16:53:34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1 322 24575,'1'14'0,"2"0"0,0 0 0,0 0 0,1 0 0,1-1 0,0 1 0,8 14 0,2 8 0,62 138 0,-74-167 0,0 1 0,1-1 0,0 1 0,1-1 0,-1-1 0,2 1 0,6 7 0,-11-14 0,-1 0 0,0 1 0,1-1 0,0 1 0,-1-1 0,0 0 0,1 0 0,0 0 0,0 0 0,-1 1 0,1-1 0,0 0 0,0 0 0,-1 0 0,0 0 0,1 0 0,0 0 0,-1 0 0,1 0 0,0 0 0,0 0 0,-1 0 0,1 0 0,0-1 0,-1 1 0,0 0 0,1 0 0,0 0 0,0-1 0,-1 1 0,0-1 0,1 1 0,0 0 0,-1-1 0,1 0 0,17-24 0,-17 23 0,23-45 0,-2 0 0,-4-1 0,24-83 0,-13 34 0,-18 63-118,61-198-1129,-59 176-5579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16:54:05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4 317 24575,'1'14'0,"2"0"0,-1 0 0,2 0 0,0-1 0,0 0 0,1 1 0,8 13 0,3 8 0,58 136 0,-70-164 0,-1 1 0,1-1 0,0 0 0,0-1 0,1 2 0,0-2 0,6 7 0,-10-13 0,0 1 0,0-1 0,-1 1 0,0-1 0,1 0 0,0 0 0,-1 1 0,0-1 0,1 0 0,0 0 0,0 1 0,-1-1 0,1 0 0,0 0 0,-1 0 0,1 0 0,0 0 0,0 0 0,-1 0 0,0 0 0,1 0 0,0 0 0,-1-1 0,1 1 0,0 0 0,-1-1 0,1 1 0,-1 0 0,1 0 0,0-1 0,-1 1 0,0-1 0,1 1 0,0 0 0,-1-2 0,18-22 0,-16 22 0,20-43 0,0-2 0,-3-1 0,20-80 0,-10 33 0,-17 62-118,57-194-1129,-55 172-5579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16:54:35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1 286 24575,'1'13'0,"1"-1"0,1 1 0,0-1 0,0 1 0,2-1 0,-1 0 0,8 13 0,1 7 0,56 123 0,-67-149 0,1 1 0,1 0 0,-1-1 0,2 1 0,-1-2 0,0 1 0,7 6 0,-10-12 0,-1 1 0,0 0 0,1-1 0,0 0 0,-1 0 0,0 0 0,1 1 0,0-1 0,-1 0 0,1 1 0,0-1 0,-1 0 0,1 0 0,-1 0 0,1 0 0,-1 0 0,1 0 0,-1 0 0,1 0 0,0 0 0,-1 0 0,1 0 0,0 0 0,-1-1 0,0 1 0,1 0 0,0-1 0,-1 1 0,1 0 0,0 0 0,-1-1 0,0 1 0,1-1 0,-1 1 0,1-1 0,15-21 0,-15 20 0,20-40 0,-2 1 0,-2-2 0,20-74 0,-11 30 0,-16 57-118,53-176-1129,-50 156-5579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16:54:52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4 333 24575,'1'15'0,"2"-1"0,0 1 0,0-1 0,2 1 0,-1-1 0,2 0 0,7 14 0,3 9 0,63 143 0,-76-173 0,1 2 0,0-2 0,0 0 0,1 0 0,0 1 0,0-2 0,7 8 0,-11-14 0,-1 1 0,1-1 0,-1 1 0,1-1 0,0 1 0,-1-1 0,1 0 0,-1 0 0,1 0 0,0 0 0,-1 1 0,1-1 0,0 0 0,0 0 0,-1 0 0,1 0 0,0 0 0,0 0 0,-1 0 0,0 0 0,1 0 0,0 0 0,0-1 0,-1 1 0,1 0 0,0 0 0,0 0 0,-1-1 0,0 1 0,1-1 0,0 1 0,-1-1 0,1 1 0,-1 0 0,1-2 0,18-23 0,-18 23 0,23-46 0,-2-1 0,-2-1 0,22-85 0,-11 35 0,-19 65-118,61-203-1129,-58 180-5579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3:28:17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4 317 24575,'1'14'0,"2"0"0,-1 0 0,2 0 0,0-1 0,0 0 0,1 1 0,8 13 0,3 8 0,58 136 0,-70-164 0,-1 1 0,1-1 0,0 0 0,0-1 0,1 2 0,0-2 0,6 7 0,-10-13 0,0 1 0,0-1 0,-1 1 0,0-1 0,1 0 0,0 0 0,-1 1 0,0-1 0,1 0 0,0 0 0,0 1 0,-1-1 0,1 0 0,0 0 0,-1 0 0,1 0 0,0 0 0,0 0 0,-1 0 0,0 0 0,1 0 0,0 0 0,-1-1 0,1 1 0,0 0 0,-1-1 0,1 1 0,-1 0 0,1 0 0,0-1 0,-1 1 0,0-1 0,1 1 0,0 0 0,-1-2 0,18-22 0,-16 22 0,20-43 0,0-2 0,-3-1 0,20-80 0,-10 33 0,-17 62-118,57-194-1129,-55 172-5579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16.11.2022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715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2022-11-28</a:t>
            </a:r>
            <a:endParaRPr lang="en-GB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22565" y="247329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it-IT" dirty="0"/>
              <a:t>Antonella Chiuchiolo / Super-FRS: update magnet tests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2022-11-28</a:t>
            </a:r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47329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it-IT" dirty="0"/>
              <a:t>Antonella Chiuchiolo / Super-FRS: update magnet tests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2022-11-28</a:t>
            </a:r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22565" y="247329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it-IT" dirty="0"/>
              <a:t>Antonella Chiuchiolo / Super-FRS: update magnet tests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47329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737231" y="6552643"/>
            <a:ext cx="12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2022-11-28</a:t>
            </a:r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1466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it-IT" dirty="0"/>
              <a:t>Antonella Chiuchiolo /Super-FRS: update magnet tests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76" y="2552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png"/><Relationship Id="rId26" Type="http://schemas.openxmlformats.org/officeDocument/2006/relationships/image" Target="../media/image16.png"/><Relationship Id="rId3" Type="http://schemas.openxmlformats.org/officeDocument/2006/relationships/image" Target="../media/image10.jpeg"/><Relationship Id="rId21" Type="http://schemas.openxmlformats.org/officeDocument/2006/relationships/customXml" Target="../ink/ink4.xml"/><Relationship Id="rId7" Type="http://schemas.openxmlformats.org/officeDocument/2006/relationships/customXml" Target="../ink/ink1.xml"/><Relationship Id="rId17" Type="http://schemas.openxmlformats.org/officeDocument/2006/relationships/customXml" Target="../ink/ink2.xml"/><Relationship Id="rId25" Type="http://schemas.openxmlformats.org/officeDocument/2006/relationships/customXml" Target="../ink/ink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customXml" Target="../ink/ink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24" Type="http://schemas.openxmlformats.org/officeDocument/2006/relationships/image" Target="../media/image15.png"/><Relationship Id="rId5" Type="http://schemas.openxmlformats.org/officeDocument/2006/relationships/image" Target="../media/image12.jpeg"/><Relationship Id="rId23" Type="http://schemas.openxmlformats.org/officeDocument/2006/relationships/customXml" Target="../ink/ink5.xml"/><Relationship Id="rId28" Type="http://schemas.openxmlformats.org/officeDocument/2006/relationships/image" Target="../media/image20.png"/><Relationship Id="rId19" Type="http://schemas.openxmlformats.org/officeDocument/2006/relationships/customXml" Target="../ink/ink3.xml"/><Relationship Id="rId4" Type="http://schemas.openxmlformats.org/officeDocument/2006/relationships/image" Target="../media/image11.jpeg"/><Relationship Id="rId22" Type="http://schemas.openxmlformats.org/officeDocument/2006/relationships/image" Target="../media/image14.png"/><Relationship Id="rId27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Status of Harmonized </a:t>
            </a:r>
            <a:r>
              <a:rPr lang="en-US" dirty="0" smtClean="0"/>
              <a:t>Schedule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29"/>
            <a:ext cx="6400800" cy="1053097"/>
          </a:xfrm>
        </p:spPr>
        <p:txBody>
          <a:bodyPr>
            <a:normAutofit/>
          </a:bodyPr>
          <a:lstStyle/>
          <a:p>
            <a:r>
              <a:rPr lang="en-GB" b="1" dirty="0"/>
              <a:t>Antonella Chiuchiolo</a:t>
            </a:r>
            <a:r>
              <a:rPr lang="en-GB" dirty="0"/>
              <a:t/>
            </a:r>
            <a:br>
              <a:rPr lang="en-GB" dirty="0"/>
            </a:br>
            <a:r>
              <a:rPr lang="en-GB" sz="1700" dirty="0"/>
              <a:t> Work-</a:t>
            </a:r>
            <a:r>
              <a:rPr lang="en-GB" dirty="0"/>
              <a:t>p</a:t>
            </a:r>
            <a:r>
              <a:rPr lang="en-GB" sz="1700" dirty="0"/>
              <a:t>ackage Leader Super-FRS magnet testing at CERN</a:t>
            </a:r>
          </a:p>
          <a:p>
            <a:r>
              <a:rPr lang="en-GB" sz="2000" baseline="30000" dirty="0"/>
              <a:t>CERN-GSI Collaboration Steering Board Meeting - 17 Nov 2022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F5FDFA-00AA-2756-1B52-009E25BD8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First of Series </a:t>
            </a:r>
            <a:r>
              <a:rPr lang="en-US" sz="2000" dirty="0"/>
              <a:t>dipole and long </a:t>
            </a:r>
            <a:r>
              <a:rPr lang="en-US" sz="2000" dirty="0" err="1"/>
              <a:t>multiplet</a:t>
            </a:r>
            <a:r>
              <a:rPr lang="en-US" sz="2000" dirty="0"/>
              <a:t> and 2 </a:t>
            </a:r>
            <a:r>
              <a:rPr lang="en-US" sz="2000" b="1" dirty="0"/>
              <a:t>series</a:t>
            </a:r>
            <a:r>
              <a:rPr lang="en-US" sz="2000" dirty="0"/>
              <a:t> </a:t>
            </a:r>
            <a:r>
              <a:rPr lang="en-US" sz="2000" dirty="0" err="1"/>
              <a:t>multiplets</a:t>
            </a:r>
            <a:r>
              <a:rPr lang="en-US" sz="2000" dirty="0"/>
              <a:t> tested in 2022 (14 magnets in total 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Two </a:t>
            </a:r>
            <a:r>
              <a:rPr lang="en-US" sz="2000" dirty="0" err="1"/>
              <a:t>FoS</a:t>
            </a:r>
            <a:r>
              <a:rPr lang="en-US" sz="2000" dirty="0"/>
              <a:t> </a:t>
            </a:r>
            <a:r>
              <a:rPr lang="en-US" sz="2000" dirty="0" err="1"/>
              <a:t>multiplets</a:t>
            </a:r>
            <a:r>
              <a:rPr lang="en-US" sz="2000" dirty="0"/>
              <a:t> </a:t>
            </a:r>
            <a:r>
              <a:rPr lang="en-US" sz="2000" b="1" dirty="0"/>
              <a:t>shipped to GSI </a:t>
            </a:r>
            <a:r>
              <a:rPr lang="en-US" sz="2000" dirty="0"/>
              <a:t>for pre-assembly preparation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Magnets </a:t>
            </a:r>
            <a:r>
              <a:rPr lang="en-GB" sz="2000" b="1" dirty="0"/>
              <a:t>non-conformities</a:t>
            </a:r>
            <a:r>
              <a:rPr lang="en-GB" sz="2000" dirty="0"/>
              <a:t> analysis helped improvement of quality control and production process at the manufacturers  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Test schedule </a:t>
            </a:r>
            <a:r>
              <a:rPr lang="en-GB" sz="2000" dirty="0"/>
              <a:t>updated</a:t>
            </a:r>
            <a:r>
              <a:rPr lang="en-GB" sz="2000" b="1" dirty="0"/>
              <a:t> after the experience of </a:t>
            </a:r>
            <a:r>
              <a:rPr lang="en-GB" sz="2000" b="1" dirty="0" err="1"/>
              <a:t>FoS</a:t>
            </a:r>
            <a:r>
              <a:rPr lang="en-GB" sz="2000" b="1" dirty="0"/>
              <a:t> </a:t>
            </a:r>
            <a:r>
              <a:rPr lang="en-GB" sz="2000" dirty="0"/>
              <a:t>tests and facility commissioning</a:t>
            </a:r>
            <a:endParaRPr lang="en-US" sz="2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BD43EA-FBB1-6839-15DA-5488ACB93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E7ECE1-867D-A899-4B50-BB423DF8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38B337E-B2CF-0737-FD63-DEC9FF39A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it-IT" dirty="0"/>
              <a:t>Antonella Chiuchiolo / </a:t>
            </a:r>
            <a:r>
              <a:rPr lang="en-US" dirty="0"/>
              <a:t>Status of Harmonized schedule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10FD866-A22D-0BF7-A8FD-2DCB9F217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</p:spPr>
        <p:txBody>
          <a:bodyPr/>
          <a:lstStyle/>
          <a:p>
            <a:r>
              <a:rPr lang="en-US" dirty="0"/>
              <a:t>2022-11-17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6684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87D64-F699-D32C-57FA-DDCD209B2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936C2B2B-990A-38EE-1817-CA021ABCA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1450685"/>
            <a:ext cx="8211834" cy="5090876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sz="3600" dirty="0"/>
          </a:p>
          <a:p>
            <a:pPr marL="457200" lvl="1" indent="0" algn="ctr">
              <a:buNone/>
            </a:pPr>
            <a:endParaRPr lang="en-US" sz="3600" dirty="0"/>
          </a:p>
          <a:p>
            <a:pPr marL="457200" lvl="1" indent="0" algn="ctr">
              <a:buNone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</a:p>
          <a:p>
            <a:pPr marL="457200" lvl="1" indent="0" algn="ctr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9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D0FE98-63A5-5D19-15C3-79368E00E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Work Package</a:t>
            </a:r>
          </a:p>
          <a:p>
            <a:pPr>
              <a:lnSpc>
                <a:spcPct val="150000"/>
              </a:lnSpc>
            </a:pPr>
            <a:r>
              <a:rPr lang="en-GB" dirty="0"/>
              <a:t>Magnets overview</a:t>
            </a:r>
          </a:p>
          <a:p>
            <a:pPr>
              <a:lnSpc>
                <a:spcPct val="150000"/>
              </a:lnSpc>
            </a:pPr>
            <a:r>
              <a:rPr lang="en-GB" dirty="0"/>
              <a:t>Status testing at CERN</a:t>
            </a:r>
          </a:p>
          <a:p>
            <a:pPr>
              <a:lnSpc>
                <a:spcPct val="150000"/>
              </a:lnSpc>
            </a:pPr>
            <a:r>
              <a:rPr lang="en-GB" dirty="0"/>
              <a:t>Test schedule</a:t>
            </a:r>
          </a:p>
          <a:p>
            <a:pPr>
              <a:lnSpc>
                <a:spcPct val="150000"/>
              </a:lnSpc>
            </a:pPr>
            <a:r>
              <a:rPr lang="en-GB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C430D-2804-AD80-461B-D75A6BD36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5670-A3A0-6497-9E63-A3DD7A1FE8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2022-11-17</a:t>
            </a:r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A5CB3D-664C-FDE3-7D8D-8BE2F475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F5536-B2A5-3B44-ED85-E90ED95E7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dirty="0"/>
              <a:t>Antonella Chiuchiolo / </a:t>
            </a:r>
            <a:r>
              <a:rPr lang="en-US" dirty="0"/>
              <a:t>Status of Harmonized schedule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90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4">
            <a:extLst>
              <a:ext uri="{FF2B5EF4-FFF2-40B4-BE49-F238E27FC236}">
                <a16:creationId xmlns:a16="http://schemas.microsoft.com/office/drawing/2014/main" id="{0ADED374-7C00-246A-5938-20B9B0DDA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047" y="1451650"/>
            <a:ext cx="7949905" cy="4769945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6ED6E4-0F4C-EB79-825B-45AB025D6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25CBDDA-5CCF-8748-8988-9DC6C8981774}" type="slidenum">
              <a:rPr lang="en-GB" noProof="0" smtClean="0"/>
              <a:pPr>
                <a:spcAft>
                  <a:spcPts val="600"/>
                </a:spcAft>
              </a:pPr>
              <a:t>3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4701AD-B51C-D902-8F66-5EA49AC7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47329"/>
            <a:ext cx="5870411" cy="787557"/>
          </a:xfrm>
        </p:spPr>
        <p:txBody>
          <a:bodyPr anchor="b">
            <a:normAutofit/>
          </a:bodyPr>
          <a:lstStyle/>
          <a:p>
            <a:r>
              <a:rPr lang="de-DE" dirty="0"/>
              <a:t>Work Package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9A5BAF-6A06-E320-20ED-D0B0ECACB190}"/>
              </a:ext>
            </a:extLst>
          </p:cNvPr>
          <p:cNvGrpSpPr/>
          <p:nvPr/>
        </p:nvGrpSpPr>
        <p:grpSpPr>
          <a:xfrm>
            <a:off x="690344" y="2771783"/>
            <a:ext cx="1155504" cy="503910"/>
            <a:chOff x="6717174" y="5310824"/>
            <a:chExt cx="808584" cy="357157"/>
          </a:xfrm>
        </p:grpSpPr>
        <p:sp>
          <p:nvSpPr>
            <p:cNvPr id="13" name="正方形">
              <a:extLst>
                <a:ext uri="{FF2B5EF4-FFF2-40B4-BE49-F238E27FC236}">
                  <a16:creationId xmlns:a16="http://schemas.microsoft.com/office/drawing/2014/main" id="{C475C80C-717C-C4C5-F3D5-9DEE33AF9C6F}"/>
                </a:ext>
              </a:extLst>
            </p:cNvPr>
            <p:cNvSpPr/>
            <p:nvPr/>
          </p:nvSpPr>
          <p:spPr>
            <a:xfrm>
              <a:off x="6796775" y="5310824"/>
              <a:ext cx="700082" cy="3571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endParaRPr/>
            </a:p>
          </p:txBody>
        </p:sp>
        <p:pic>
          <p:nvPicPr>
            <p:cNvPr id="14" name="logonew.png" descr="logonew.png">
              <a:extLst>
                <a:ext uri="{FF2B5EF4-FFF2-40B4-BE49-F238E27FC236}">
                  <a16:creationId xmlns:a16="http://schemas.microsoft.com/office/drawing/2014/main" id="{55009A02-9F82-80DE-E6E8-ED96FD4E3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7174" y="5389183"/>
              <a:ext cx="808584" cy="23091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91763" dir="5400000" rotWithShape="0">
                <a:srgbClr val="000000">
                  <a:alpha val="49034"/>
                </a:srgbClr>
              </a:outerShdw>
            </a:effectLst>
          </p:spPr>
        </p:pic>
      </p:grpSp>
      <p:pic>
        <p:nvPicPr>
          <p:cNvPr id="15" name="logo.png" descr="logo.png">
            <a:extLst>
              <a:ext uri="{FF2B5EF4-FFF2-40B4-BE49-F238E27FC236}">
                <a16:creationId xmlns:a16="http://schemas.microsoft.com/office/drawing/2014/main" id="{3B1A377A-B5E8-BFB5-77A1-3AC729CA7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153" y="3275693"/>
            <a:ext cx="1005127" cy="345635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76200" dist="91763" dir="5400000" rotWithShape="0">
              <a:srgbClr val="000000">
                <a:alpha val="49034"/>
              </a:srgbClr>
            </a:outerShdw>
          </a:effectLst>
        </p:spPr>
      </p:pic>
      <p:pic>
        <p:nvPicPr>
          <p:cNvPr id="16" name="Picture 2" descr="See the source image">
            <a:extLst>
              <a:ext uri="{FF2B5EF4-FFF2-40B4-BE49-F238E27FC236}">
                <a16:creationId xmlns:a16="http://schemas.microsoft.com/office/drawing/2014/main" id="{ABB79739-A991-DE8E-B418-42DFE8BE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66" y="4806051"/>
            <a:ext cx="549845" cy="6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8975179-3BD4-DABE-6FD0-B2234EBD8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</p:spPr>
        <p:txBody>
          <a:bodyPr/>
          <a:lstStyle/>
          <a:p>
            <a:r>
              <a:rPr lang="en-US" dirty="0"/>
              <a:t>2022-11-17</a:t>
            </a:r>
            <a:endParaRPr lang="en-GB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6FA005A-7430-4AE3-9B38-345F5594D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it-IT" dirty="0"/>
              <a:t>Antonella Chiuchiolo / </a:t>
            </a:r>
            <a:r>
              <a:rPr lang="en-US" dirty="0"/>
              <a:t>Status of Harmonized schedule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83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6ED6E4-0F4C-EB79-825B-45AB025D6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25CBDDA-5CCF-8748-8988-9DC6C8981774}" type="slidenum">
              <a:rPr lang="en-GB" noProof="0" smtClean="0"/>
              <a:pPr>
                <a:spcAft>
                  <a:spcPts val="600"/>
                </a:spcAft>
              </a:pPr>
              <a:t>4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4701AD-B51C-D902-8F66-5EA49AC7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47329"/>
            <a:ext cx="5870411" cy="787557"/>
          </a:xfrm>
        </p:spPr>
        <p:txBody>
          <a:bodyPr anchor="b">
            <a:normAutofit/>
          </a:bodyPr>
          <a:lstStyle/>
          <a:p>
            <a:r>
              <a:rPr lang="de-DE" dirty="0"/>
              <a:t>Magnets overview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9A5BAF-6A06-E320-20ED-D0B0ECACB190}"/>
              </a:ext>
            </a:extLst>
          </p:cNvPr>
          <p:cNvGrpSpPr/>
          <p:nvPr/>
        </p:nvGrpSpPr>
        <p:grpSpPr>
          <a:xfrm>
            <a:off x="1095833" y="2976494"/>
            <a:ext cx="1070284" cy="452506"/>
            <a:chOff x="6717174" y="5310824"/>
            <a:chExt cx="808584" cy="357157"/>
          </a:xfrm>
        </p:grpSpPr>
        <p:sp>
          <p:nvSpPr>
            <p:cNvPr id="13" name="正方形">
              <a:extLst>
                <a:ext uri="{FF2B5EF4-FFF2-40B4-BE49-F238E27FC236}">
                  <a16:creationId xmlns:a16="http://schemas.microsoft.com/office/drawing/2014/main" id="{C475C80C-717C-C4C5-F3D5-9DEE33AF9C6F}"/>
                </a:ext>
              </a:extLst>
            </p:cNvPr>
            <p:cNvSpPr/>
            <p:nvPr/>
          </p:nvSpPr>
          <p:spPr>
            <a:xfrm>
              <a:off x="6796775" y="5310824"/>
              <a:ext cx="700082" cy="3571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endParaRPr/>
            </a:p>
          </p:txBody>
        </p:sp>
        <p:pic>
          <p:nvPicPr>
            <p:cNvPr id="14" name="logonew.png" descr="logonew.png">
              <a:extLst>
                <a:ext uri="{FF2B5EF4-FFF2-40B4-BE49-F238E27FC236}">
                  <a16:creationId xmlns:a16="http://schemas.microsoft.com/office/drawing/2014/main" id="{55009A02-9F82-80DE-E6E8-ED96FD4E3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7174" y="5389183"/>
              <a:ext cx="808584" cy="23091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91763" dir="5400000" rotWithShape="0">
                <a:srgbClr val="000000">
                  <a:alpha val="49034"/>
                </a:srgbClr>
              </a:outerShdw>
            </a:effectLst>
          </p:spPr>
        </p:pic>
      </p:grpSp>
      <p:pic>
        <p:nvPicPr>
          <p:cNvPr id="15" name="logo.png" descr="logo.png">
            <a:extLst>
              <a:ext uri="{FF2B5EF4-FFF2-40B4-BE49-F238E27FC236}">
                <a16:creationId xmlns:a16="http://schemas.microsoft.com/office/drawing/2014/main" id="{3B1A377A-B5E8-BFB5-77A1-3AC729CA7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082" y="3327422"/>
            <a:ext cx="902592" cy="310376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76200" dist="91763" dir="5400000" rotWithShape="0">
              <a:srgbClr val="000000">
                <a:alpha val="49034"/>
              </a:srgbClr>
            </a:outerShdw>
          </a:effectLst>
        </p:spPr>
      </p:pic>
      <p:pic>
        <p:nvPicPr>
          <p:cNvPr id="16" name="Picture 2" descr="See the source image">
            <a:extLst>
              <a:ext uri="{FF2B5EF4-FFF2-40B4-BE49-F238E27FC236}">
                <a16:creationId xmlns:a16="http://schemas.microsoft.com/office/drawing/2014/main" id="{ABB79739-A991-DE8E-B418-42DFE8BE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10" y="4637417"/>
            <a:ext cx="493755" cy="56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B58E82-799C-37EC-60F4-B0BA4F551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322" y="1423854"/>
            <a:ext cx="8322067" cy="40607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B13109-F247-0155-B9BF-1B5330729CB5}"/>
              </a:ext>
            </a:extLst>
          </p:cNvPr>
          <p:cNvSpPr/>
          <p:nvPr/>
        </p:nvSpPr>
        <p:spPr>
          <a:xfrm>
            <a:off x="2021305" y="2015754"/>
            <a:ext cx="2117558" cy="225204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E7A1B7-8AD5-4DA6-2138-BF40CD0DDB8C}"/>
              </a:ext>
            </a:extLst>
          </p:cNvPr>
          <p:cNvSpPr/>
          <p:nvPr/>
        </p:nvSpPr>
        <p:spPr>
          <a:xfrm>
            <a:off x="4154905" y="4270703"/>
            <a:ext cx="4495536" cy="225204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FE7720-EE79-A08D-E2AE-058D7245D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886" y="5407749"/>
            <a:ext cx="7179711" cy="100563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7D5CD3-38E1-C2BF-C9B4-DABB3A75B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</p:spPr>
        <p:txBody>
          <a:bodyPr/>
          <a:lstStyle/>
          <a:p>
            <a:r>
              <a:rPr lang="en-US" dirty="0"/>
              <a:t>2022-11-17</a:t>
            </a:r>
            <a:endParaRPr lang="en-GB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96C9271-624E-DC41-DA4E-1629E7A84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it-IT" dirty="0"/>
              <a:t>Antonella Chiuchiolo / </a:t>
            </a:r>
            <a:r>
              <a:rPr lang="en-US" dirty="0"/>
              <a:t>Status of Harmonized schedule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6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8C9912F-2602-E526-B8C6-99247F956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7581"/>
              </p:ext>
            </p:extLst>
          </p:nvPr>
        </p:nvGraphicFramePr>
        <p:xfrm>
          <a:off x="222337" y="3553593"/>
          <a:ext cx="8194156" cy="2844153"/>
        </p:xfrm>
        <a:graphic>
          <a:graphicData uri="http://schemas.openxmlformats.org/drawingml/2006/table">
            <a:tbl>
              <a:tblPr firstRow="1" bandRow="1"/>
              <a:tblGrid>
                <a:gridCol w="1601824">
                  <a:extLst>
                    <a:ext uri="{9D8B030D-6E8A-4147-A177-3AD203B41FA5}">
                      <a16:colId xmlns:a16="http://schemas.microsoft.com/office/drawing/2014/main" val="1688147220"/>
                    </a:ext>
                  </a:extLst>
                </a:gridCol>
                <a:gridCol w="1363579">
                  <a:extLst>
                    <a:ext uri="{9D8B030D-6E8A-4147-A177-3AD203B41FA5}">
                      <a16:colId xmlns:a16="http://schemas.microsoft.com/office/drawing/2014/main" val="2045468521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42642103"/>
                    </a:ext>
                  </a:extLst>
                </a:gridCol>
                <a:gridCol w="1739595">
                  <a:extLst>
                    <a:ext uri="{9D8B030D-6E8A-4147-A177-3AD203B41FA5}">
                      <a16:colId xmlns:a16="http://schemas.microsoft.com/office/drawing/2014/main" val="755125715"/>
                    </a:ext>
                  </a:extLst>
                </a:gridCol>
              </a:tblGrid>
              <a:tr h="316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FoS</a:t>
                      </a:r>
                      <a:r>
                        <a:rPr lang="en-GB" sz="14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 SM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2.2019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2 magnets – 4 thermal cycles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 03.2022  GSI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485919"/>
                  </a:ext>
                </a:extLst>
              </a:tr>
              <a:tr h="316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FoS</a:t>
                      </a:r>
                      <a:r>
                        <a:rPr lang="en-GB" sz="14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 LM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11.202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/>
                        </a:rPr>
                        <a:t>9 magnets – 2 thermal cycles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   09.2022  </a:t>
                      </a:r>
                      <a:r>
                        <a:rPr lang="en-GB" sz="1400" b="1" u="none" strike="noStrik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Elytt</a:t>
                      </a:r>
                      <a:r>
                        <a:rPr lang="en-GB" sz="14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747195"/>
                  </a:ext>
                </a:extLst>
              </a:tr>
              <a:tr h="316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FoS</a:t>
                      </a:r>
                      <a:r>
                        <a:rPr lang="en-GB" sz="14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 D3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2.2021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 01.2022  GSI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216629"/>
                  </a:ext>
                </a:extLst>
              </a:tr>
              <a:tr h="316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SM08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/>
                        </a:rPr>
                        <a:t>12.2021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/>
                        </a:rPr>
                        <a:t>2 magnets  - 1 thermal cycle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112974"/>
                  </a:ext>
                </a:extLst>
              </a:tr>
              <a:tr h="316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FoS D2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/>
                        </a:rPr>
                        <a:t>1.2022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/>
                        </a:rPr>
                        <a:t>1 magnet - 2 thermal cycles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775158"/>
                  </a:ext>
                </a:extLst>
              </a:tr>
              <a:tr h="316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SM01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/>
                        </a:rPr>
                        <a:t>3.2022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/>
                        </a:rPr>
                        <a:t>2 magnets – 2 thermal cycles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442461"/>
                  </a:ext>
                </a:extLst>
              </a:tr>
              <a:tr h="316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LM09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/>
                        </a:rPr>
                        <a:t>10.2022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3 magnets- tests 2022/2023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548839"/>
                  </a:ext>
                </a:extLst>
              </a:tr>
              <a:tr h="316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LM11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12.2022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3 magnets- tests Q1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333750"/>
                  </a:ext>
                </a:extLst>
              </a:tr>
              <a:tr h="316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SM06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12.2022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yriad Pro"/>
                        </a:rPr>
                        <a:t>3 magnets- tests Q1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26066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6ED6E4-0F4C-EB79-825B-45AB025D6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25CBDDA-5CCF-8748-8988-9DC6C8981774}" type="slidenum">
              <a:rPr lang="en-GB" noProof="0" smtClean="0"/>
              <a:pPr>
                <a:spcAft>
                  <a:spcPts val="600"/>
                </a:spcAft>
              </a:pPr>
              <a:t>5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4701AD-B51C-D902-8F66-5EA49AC7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Status testing at CERN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E74C55-E31D-7411-2176-FB96D27B8F15}"/>
              </a:ext>
            </a:extLst>
          </p:cNvPr>
          <p:cNvSpPr txBox="1"/>
          <p:nvPr/>
        </p:nvSpPr>
        <p:spPr>
          <a:xfrm>
            <a:off x="421958" y="1454077"/>
            <a:ext cx="1207274" cy="377537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rPr>
              <a:t>MODULES 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251B8F-5E30-4B51-FE44-9C4467E5E340}"/>
              </a:ext>
            </a:extLst>
          </p:cNvPr>
          <p:cNvSpPr txBox="1"/>
          <p:nvPr/>
        </p:nvSpPr>
        <p:spPr>
          <a:xfrm>
            <a:off x="1934134" y="1454077"/>
            <a:ext cx="1286700" cy="377537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rPr>
              <a:t>INCOMING  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DD5D08-AF44-03A6-3B19-AD010A7897DD}"/>
              </a:ext>
            </a:extLst>
          </p:cNvPr>
          <p:cNvSpPr txBox="1"/>
          <p:nvPr/>
        </p:nvSpPr>
        <p:spPr>
          <a:xfrm>
            <a:off x="4244881" y="1445998"/>
            <a:ext cx="1525124" cy="377537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rPr>
              <a:t>TESTING  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25BC52-291C-8880-5189-9E0751A02D44}"/>
              </a:ext>
            </a:extLst>
          </p:cNvPr>
          <p:cNvSpPr txBox="1"/>
          <p:nvPr/>
        </p:nvSpPr>
        <p:spPr>
          <a:xfrm>
            <a:off x="7004725" y="1427200"/>
            <a:ext cx="1525124" cy="377537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rPr>
              <a:t>OUTGOING  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pic>
        <p:nvPicPr>
          <p:cNvPr id="47" name="Picture 46" descr="A picture containing indoor, engine&#10;&#10;Description automatically generated">
            <a:extLst>
              <a:ext uri="{FF2B5EF4-FFF2-40B4-BE49-F238E27FC236}">
                <a16:creationId xmlns:a16="http://schemas.microsoft.com/office/drawing/2014/main" id="{7BC6BF98-0678-03A7-FB84-054593646B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t="15554" b="10878"/>
          <a:stretch/>
        </p:blipFill>
        <p:spPr>
          <a:xfrm>
            <a:off x="265276" y="1894276"/>
            <a:ext cx="1529321" cy="15729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8A06604-8AED-A1A2-4E7F-C6ABE2D2B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10" y="1936208"/>
            <a:ext cx="1929130" cy="1543305"/>
          </a:xfrm>
          <a:prstGeom prst="rect">
            <a:avLst/>
          </a:prstGeom>
          <a:ln w="15875">
            <a:solidFill>
              <a:srgbClr val="00B050"/>
            </a:solidFill>
          </a:ln>
        </p:spPr>
      </p:pic>
      <p:pic>
        <p:nvPicPr>
          <p:cNvPr id="51" name="Picture 50" descr="A picture containing text, indoor, dirty&#10;&#10;Description automatically generated">
            <a:extLst>
              <a:ext uri="{FF2B5EF4-FFF2-40B4-BE49-F238E27FC236}">
                <a16:creationId xmlns:a16="http://schemas.microsoft.com/office/drawing/2014/main" id="{22BADBBF-35E9-A1FD-076A-98B0E4A143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7" t="9930" r="32899" b="23958"/>
          <a:stretch/>
        </p:blipFill>
        <p:spPr>
          <a:xfrm rot="5400000">
            <a:off x="6970103" y="1803679"/>
            <a:ext cx="1594367" cy="183574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BF74C30-A633-42DB-F69F-F8E145AE4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6940" b="11835"/>
          <a:stretch/>
        </p:blipFill>
        <p:spPr>
          <a:xfrm rot="5400000">
            <a:off x="1798556" y="1968857"/>
            <a:ext cx="1571441" cy="1422278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B1F5F723-82F3-00F8-4DCA-9C10E96CBF81}"/>
              </a:ext>
            </a:extLst>
          </p:cNvPr>
          <p:cNvGrpSpPr/>
          <p:nvPr/>
        </p:nvGrpSpPr>
        <p:grpSpPr>
          <a:xfrm>
            <a:off x="4793227" y="4305669"/>
            <a:ext cx="198360" cy="178920"/>
            <a:chOff x="6898789" y="6096895"/>
            <a:chExt cx="19836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6399547-93E8-76EA-373F-0222D44D3D8D}"/>
                    </a:ext>
                  </a:extLst>
                </p14:cNvPr>
                <p14:cNvContentPartPr/>
                <p14:nvPr/>
              </p14:nvContentPartPr>
              <p14:xfrm>
                <a:off x="6940549" y="6096895"/>
                <a:ext cx="156600" cy="178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7A784C6-A1F1-F4F2-4948-85A76F25CB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31909" y="6087895"/>
                  <a:ext cx="174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EAAE29-E09F-96C6-7BA8-E002650B61A9}"/>
                    </a:ext>
                  </a:extLst>
                </p14:cNvPr>
                <p14:cNvContentPartPr/>
                <p14:nvPr/>
              </p14:nvContentPartPr>
              <p14:xfrm>
                <a:off x="6898789" y="6123535"/>
                <a:ext cx="142200" cy="90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30F45F1-31F9-0D25-FE5A-E641E3305E8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90149" y="6114535"/>
                  <a:ext cx="159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4EBBC7B-761B-7B7A-34F2-BDE31870F596}"/>
                    </a:ext>
                  </a:extLst>
                </p14:cNvPr>
                <p14:cNvContentPartPr/>
                <p14:nvPr/>
              </p14:nvContentPartPr>
              <p14:xfrm>
                <a:off x="7023709" y="6192295"/>
                <a:ext cx="44640" cy="55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189B5FD-8C78-8965-706B-A0C1A9C14EE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15069" y="6183295"/>
                  <a:ext cx="6228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25E6288-C796-2D50-1DEB-7D998536B6C4}"/>
              </a:ext>
            </a:extLst>
          </p:cNvPr>
          <p:cNvGrpSpPr/>
          <p:nvPr/>
        </p:nvGrpSpPr>
        <p:grpSpPr>
          <a:xfrm>
            <a:off x="6177229" y="3580930"/>
            <a:ext cx="196522" cy="1767575"/>
            <a:chOff x="6177229" y="3580930"/>
            <a:chExt cx="196522" cy="17675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DBDB308-3D29-8D2F-08B5-0C1DD3A86245}"/>
                    </a:ext>
                  </a:extLst>
                </p14:cNvPr>
                <p14:cNvContentPartPr/>
                <p14:nvPr/>
              </p14:nvContentPartPr>
              <p14:xfrm>
                <a:off x="6177229" y="3580930"/>
                <a:ext cx="159741" cy="260945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DBDB308-3D29-8D2F-08B5-0C1DD3A862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68214" y="3571932"/>
                  <a:ext cx="177410" cy="278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E1AB2EE-6DF2-E558-66D5-5CE65B9889D9}"/>
                    </a:ext>
                  </a:extLst>
                </p14:cNvPr>
                <p14:cNvContentPartPr/>
                <p14:nvPr/>
              </p14:nvContentPartPr>
              <p14:xfrm>
                <a:off x="6190306" y="4525700"/>
                <a:ext cx="156601" cy="255816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E1AB2EE-6DF2-E558-66D5-5CE65B9889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81306" y="4516705"/>
                  <a:ext cx="174241" cy="273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C89AF8-A82F-CAC4-8852-13441FA0DDB0}"/>
                    </a:ext>
                  </a:extLst>
                </p14:cNvPr>
                <p14:cNvContentPartPr/>
                <p14:nvPr/>
              </p14:nvContentPartPr>
              <p14:xfrm>
                <a:off x="6177231" y="3913581"/>
                <a:ext cx="142200" cy="232291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C89AF8-A82F-CAC4-8852-13441FA0DDB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68231" y="3904591"/>
                  <a:ext cx="159840" cy="2499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B8829F4-7A0D-4E89-EBBE-21D7481F1A99}"/>
                    </a:ext>
                  </a:extLst>
                </p14:cNvPr>
                <p14:cNvContentPartPr/>
                <p14:nvPr/>
              </p14:nvContentPartPr>
              <p14:xfrm>
                <a:off x="6209142" y="5079608"/>
                <a:ext cx="164609" cy="268897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B8829F4-7A0D-4E89-EBBE-21D7481F1A9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200157" y="5070609"/>
                  <a:ext cx="182220" cy="28653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75702A62-0706-EF30-9CCD-879383555FBF}"/>
              </a:ext>
            </a:extLst>
          </p:cNvPr>
          <p:cNvSpPr/>
          <p:nvPr/>
        </p:nvSpPr>
        <p:spPr>
          <a:xfrm>
            <a:off x="222337" y="1427200"/>
            <a:ext cx="3119438" cy="5016276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1467917-B2FE-EE45-561C-E6F6DB4403D5}"/>
              </a:ext>
            </a:extLst>
          </p:cNvPr>
          <p:cNvSpPr/>
          <p:nvPr/>
        </p:nvSpPr>
        <p:spPr>
          <a:xfrm>
            <a:off x="3420316" y="1416608"/>
            <a:ext cx="3062903" cy="501627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59C3335-3AE8-D31C-4B31-0EA5995F958C}"/>
              </a:ext>
            </a:extLst>
          </p:cNvPr>
          <p:cNvSpPr/>
          <p:nvPr/>
        </p:nvSpPr>
        <p:spPr>
          <a:xfrm>
            <a:off x="6524979" y="1416608"/>
            <a:ext cx="2351314" cy="501627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A60530-8A14-4CEB-A8DB-1C638366FD65}"/>
                  </a:ext>
                </a:extLst>
              </p14:cNvPr>
              <p14:cNvContentPartPr/>
              <p14:nvPr/>
            </p14:nvContentPartPr>
            <p14:xfrm>
              <a:off x="6206349" y="4814457"/>
              <a:ext cx="156601" cy="255816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A60530-8A14-4CEB-A8DB-1C638366FD6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97349" y="4805462"/>
                <a:ext cx="174241" cy="273446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73C8DE7-0B81-2BA0-4C9F-2357F8798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it-IT" dirty="0"/>
              <a:t>Antonella Chiuchiolo / </a:t>
            </a:r>
            <a:r>
              <a:rPr lang="en-US" dirty="0"/>
              <a:t>Status of Harmonized schedule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9B6EC0B-4F8D-2011-44B0-2AEE23783E47}"/>
              </a:ext>
            </a:extLst>
          </p:cNvPr>
          <p:cNvSpPr txBox="1">
            <a:spLocks/>
          </p:cNvSpPr>
          <p:nvPr/>
        </p:nvSpPr>
        <p:spPr>
          <a:xfrm>
            <a:off x="7121633" y="6602266"/>
            <a:ext cx="1220226" cy="33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latin typeface="+mn-lt"/>
                <a:cs typeface="+mn-cs"/>
              </a:rPr>
              <a:t>2022-11-17</a:t>
            </a:r>
            <a:endParaRPr lang="en-GB" sz="1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8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525F28-E0FD-9977-4D2F-DC475C398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1450685"/>
            <a:ext cx="8224130" cy="4903585"/>
          </a:xfrm>
        </p:spPr>
        <p:txBody>
          <a:bodyPr>
            <a:normAutofit/>
          </a:bodyPr>
          <a:lstStyle/>
          <a:p>
            <a:r>
              <a:rPr kumimoji="0" lang="en-US" sz="20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yriad Pro"/>
              </a:rPr>
              <a:t>Original assumption before 2018</a:t>
            </a:r>
          </a:p>
          <a:p>
            <a:pPr lvl="1"/>
            <a:r>
              <a:rPr lang="en-GB" sz="1600" b="1" dirty="0">
                <a:sym typeface="Wingdings" panose="05000000000000000000" pitchFamily="2" charset="2"/>
              </a:rPr>
              <a:t>6 weeks </a:t>
            </a:r>
            <a:r>
              <a:rPr lang="en-GB" sz="1600" dirty="0">
                <a:sym typeface="Wingdings" panose="05000000000000000000" pitchFamily="2" charset="2"/>
              </a:rPr>
              <a:t>testing during series phase for each of the 3 test benches  </a:t>
            </a:r>
          </a:p>
          <a:p>
            <a:pPr marL="457200" lvl="1" indent="0">
              <a:buNone/>
            </a:pPr>
            <a:endParaRPr lang="en-GB" sz="1600" dirty="0">
              <a:sym typeface="Wingdings" panose="05000000000000000000" pitchFamily="2" charset="2"/>
            </a:endParaRPr>
          </a:p>
          <a:p>
            <a:r>
              <a:rPr lang="en-US" sz="2000" dirty="0"/>
              <a:t>Analysis</a:t>
            </a:r>
            <a:r>
              <a:rPr kumimoji="0" lang="en-US" sz="20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yriad Pro"/>
              </a:rPr>
              <a:t> 2022 after </a:t>
            </a:r>
            <a:r>
              <a:rPr kumimoji="0" lang="en-US" sz="200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yriad Pro"/>
              </a:rPr>
              <a:t>FoS</a:t>
            </a:r>
            <a:r>
              <a:rPr kumimoji="0" lang="en-US" sz="20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yriad Pro"/>
              </a:rPr>
              <a:t> experience</a:t>
            </a:r>
          </a:p>
          <a:p>
            <a:pPr lvl="1">
              <a:lnSpc>
                <a:spcPct val="150000"/>
              </a:lnSpc>
            </a:pPr>
            <a:r>
              <a:rPr lang="en-GB" sz="1600" b="1" dirty="0">
                <a:sym typeface="Wingdings" panose="05000000000000000000" pitchFamily="2" charset="2"/>
              </a:rPr>
              <a:t>Preparation of the modules for connection </a:t>
            </a:r>
            <a:r>
              <a:rPr lang="en-GB" sz="1600" dirty="0">
                <a:sym typeface="Wingdings" panose="05000000000000000000" pitchFamily="2" charset="2"/>
              </a:rPr>
              <a:t>on the test benches is not negligible (mechanical intervention, welding, vacuum pumping)</a:t>
            </a:r>
          </a:p>
          <a:p>
            <a:pPr lvl="1">
              <a:lnSpc>
                <a:spcPct val="150000"/>
              </a:lnSpc>
            </a:pPr>
            <a:r>
              <a:rPr lang="en-GB" sz="1600" b="1" dirty="0">
                <a:sym typeface="Wingdings" panose="05000000000000000000" pitchFamily="2" charset="2"/>
              </a:rPr>
              <a:t>Cooldown, warmup and magnetic measurements </a:t>
            </a:r>
            <a:r>
              <a:rPr lang="en-GB" sz="1600" dirty="0">
                <a:sym typeface="Wingdings" panose="05000000000000000000" pitchFamily="2" charset="2"/>
              </a:rPr>
              <a:t>depends on the size of the module and the number of magnets </a:t>
            </a:r>
          </a:p>
          <a:p>
            <a:pPr lvl="1">
              <a:lnSpc>
                <a:spcPct val="150000"/>
              </a:lnSpc>
            </a:pPr>
            <a:r>
              <a:rPr lang="en-GB" sz="1600" b="1" dirty="0">
                <a:sym typeface="Wingdings" panose="05000000000000000000" pitchFamily="2" charset="2"/>
              </a:rPr>
              <a:t>Parallel operations </a:t>
            </a:r>
            <a:r>
              <a:rPr lang="en-GB" sz="1600" dirty="0">
                <a:sym typeface="Wingdings" panose="05000000000000000000" pitchFamily="2" charset="2"/>
              </a:rPr>
              <a:t>are defined on the base of facility and resources constraints  (no parallel powering, </a:t>
            </a:r>
            <a:r>
              <a:rPr lang="en-GB" sz="1600" dirty="0" err="1">
                <a:sym typeface="Wingdings" panose="05000000000000000000" pitchFamily="2" charset="2"/>
              </a:rPr>
              <a:t>cryo</a:t>
            </a:r>
            <a:r>
              <a:rPr lang="en-GB" sz="1600" dirty="0">
                <a:sym typeface="Wingdings" panose="05000000000000000000" pitchFamily="2" charset="2"/>
              </a:rPr>
              <a:t> consumption, crane operation, 2 </a:t>
            </a:r>
            <a:r>
              <a:rPr lang="en-GB" sz="1600" dirty="0" err="1">
                <a:sym typeface="Wingdings" panose="05000000000000000000" pitchFamily="2" charset="2"/>
              </a:rPr>
              <a:t>cryo</a:t>
            </a:r>
            <a:r>
              <a:rPr lang="en-GB" sz="1600" dirty="0">
                <a:sym typeface="Wingdings" panose="05000000000000000000" pitchFamily="2" charset="2"/>
              </a:rPr>
              <a:t> shut - down per year…) </a:t>
            </a:r>
          </a:p>
          <a:p>
            <a:pPr marL="457200" lvl="1" indent="0">
              <a:lnSpc>
                <a:spcPct val="150000"/>
              </a:lnSpc>
              <a:buNone/>
            </a:pPr>
            <a:endParaRPr kumimoji="0" lang="en-GB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Myriad Pro"/>
            </a:endParaRPr>
          </a:p>
          <a:p>
            <a:endParaRPr lang="en-US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Myriad Pro"/>
            </a:endParaRPr>
          </a:p>
          <a:p>
            <a:endParaRPr kumimoji="0" lang="en-GB" sz="240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Myriad Pro"/>
            </a:endParaRP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B06176-FBCA-45B4-EEE2-246BDB8FB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FB784A-D627-4621-458A-99A76093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schedule</a:t>
            </a:r>
            <a:endParaRPr lang="en-GB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3BB7CDF-3752-A121-7EA8-B502A71D9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it-IT" dirty="0"/>
              <a:t>Antonella Chiuchiolo / </a:t>
            </a:r>
            <a:r>
              <a:rPr lang="en-US" dirty="0"/>
              <a:t>Status of Harmonized schedule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D74ED41-8074-0599-EFF9-B4376CACB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</p:spPr>
        <p:txBody>
          <a:bodyPr/>
          <a:lstStyle/>
          <a:p>
            <a:r>
              <a:rPr lang="en-US" dirty="0"/>
              <a:t>2022-11-17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105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BB3002-B9E4-F190-7C93-338C431AA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409F16-9F93-0797-C4C0-3DC1CE89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schedule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2CC61-0F7D-8D2C-8905-456D8AD7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5" y="1911052"/>
            <a:ext cx="3435561" cy="103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879F43-85DE-71EA-3073-7A5C5DD8EBBD}"/>
              </a:ext>
            </a:extLst>
          </p:cNvPr>
          <p:cNvSpPr txBox="1"/>
          <p:nvPr/>
        </p:nvSpPr>
        <p:spPr>
          <a:xfrm>
            <a:off x="343455" y="1396964"/>
            <a:ext cx="3863586" cy="408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yriad Pro"/>
              </a:rPr>
              <a:t>Original assumption before 2018</a:t>
            </a:r>
            <a:endParaRPr kumimoji="0" lang="en-GB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E2796-77AD-C0E4-0436-DA0B97CCF886}"/>
              </a:ext>
            </a:extLst>
          </p:cNvPr>
          <p:cNvSpPr txBox="1"/>
          <p:nvPr/>
        </p:nvSpPr>
        <p:spPr>
          <a:xfrm>
            <a:off x="4740670" y="1419192"/>
            <a:ext cx="5599610" cy="408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kumimoji="0" lang="en-US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yriad Pro"/>
              </a:rPr>
              <a:t> 2022 after </a:t>
            </a:r>
            <a:r>
              <a:rPr kumimoji="0" lang="en-US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yriad Pro"/>
              </a:rPr>
              <a:t>FoS</a:t>
            </a:r>
            <a:r>
              <a:rPr kumimoji="0" lang="en-US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yriad Pro"/>
              </a:rPr>
              <a:t> experience</a:t>
            </a:r>
            <a:endParaRPr kumimoji="0" lang="en-GB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F2C4E3-A95F-7BEA-8A98-8F08BD9F3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57" y="4018192"/>
            <a:ext cx="8083228" cy="4366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99718E-07B2-4134-CDE3-F7316B2AD180}"/>
              </a:ext>
            </a:extLst>
          </p:cNvPr>
          <p:cNvSpPr txBox="1"/>
          <p:nvPr/>
        </p:nvSpPr>
        <p:spPr>
          <a:xfrm>
            <a:off x="2811528" y="2908501"/>
            <a:ext cx="2093196" cy="300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rPr>
              <a:t>Calendar days</a:t>
            </a:r>
            <a:endParaRPr kumimoji="0" lang="en-GB" sz="1100" b="0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680306-B7B8-4792-C07D-15B662AEE5F6}"/>
              </a:ext>
            </a:extLst>
          </p:cNvPr>
          <p:cNvSpPr txBox="1"/>
          <p:nvPr/>
        </p:nvSpPr>
        <p:spPr>
          <a:xfrm>
            <a:off x="6443746" y="3739078"/>
            <a:ext cx="1983641" cy="300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rPr>
              <a:t>Working days </a:t>
            </a:r>
            <a:r>
              <a:rPr kumimoji="0" lang="en-US" sz="1100" b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rPr>
              <a:t>(calendar days)</a:t>
            </a:r>
            <a:endParaRPr kumimoji="0" lang="en-GB" sz="1100" b="0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4505AF-A120-22FA-55CC-F3C0D3E50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736" y="1916839"/>
            <a:ext cx="3684651" cy="183716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16A9256-3AE9-BEEF-84BD-E7A534E20CF5}"/>
              </a:ext>
            </a:extLst>
          </p:cNvPr>
          <p:cNvGrpSpPr/>
          <p:nvPr/>
        </p:nvGrpSpPr>
        <p:grpSpPr>
          <a:xfrm>
            <a:off x="97334" y="5629101"/>
            <a:ext cx="8794642" cy="943344"/>
            <a:chOff x="393991" y="7430944"/>
            <a:chExt cx="16123046" cy="142572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424D89D-28EE-1D86-5EEF-C2ADAD2C2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2367" y="7682692"/>
              <a:ext cx="15614670" cy="889270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DBBF6E2-3860-D509-2749-B16A98F427D4}"/>
                </a:ext>
              </a:extLst>
            </p:cNvPr>
            <p:cNvGrpSpPr/>
            <p:nvPr/>
          </p:nvGrpSpPr>
          <p:grpSpPr>
            <a:xfrm>
              <a:off x="393991" y="7430944"/>
              <a:ext cx="848467" cy="1425724"/>
              <a:chOff x="285703" y="7430944"/>
              <a:chExt cx="848467" cy="142572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1CCA7A-6E7E-99F4-5E54-D42201913202}"/>
                  </a:ext>
                </a:extLst>
              </p:cNvPr>
              <p:cNvSpPr txBox="1"/>
              <p:nvPr/>
            </p:nvSpPr>
            <p:spPr>
              <a:xfrm>
                <a:off x="286905" y="7430944"/>
                <a:ext cx="757312" cy="56102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spc="0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Myriad Pro"/>
                  </a:rPr>
                  <a:t>TB1</a:t>
                </a:r>
                <a:endParaRPr kumimoji="0" lang="en-GB" sz="11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Myriad Pro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D50DECD-320D-8A05-BE38-0E546D7FAAA5}"/>
                  </a:ext>
                </a:extLst>
              </p:cNvPr>
              <p:cNvSpPr txBox="1"/>
              <p:nvPr/>
            </p:nvSpPr>
            <p:spPr>
              <a:xfrm>
                <a:off x="285703" y="7869424"/>
                <a:ext cx="848467" cy="56102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spc="0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Myriad Pro"/>
                  </a:rPr>
                  <a:t>TB2</a:t>
                </a:r>
                <a:endParaRPr kumimoji="0" lang="en-GB" sz="1100" b="1" i="0" u="none" strike="noStrike" cap="none" spc="0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  <a:latin typeface="+mn-lt"/>
                  <a:ea typeface="+mn-ea"/>
                  <a:cs typeface="+mn-cs"/>
                  <a:sym typeface="Myriad Pro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53BEAA-9572-3387-438B-78C69AB7EC58}"/>
                  </a:ext>
                </a:extLst>
              </p:cNvPr>
              <p:cNvSpPr txBox="1"/>
              <p:nvPr/>
            </p:nvSpPr>
            <p:spPr>
              <a:xfrm>
                <a:off x="285703" y="8295645"/>
                <a:ext cx="848467" cy="56102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spc="0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Myriad Pro"/>
                  </a:rPr>
                  <a:t>TB3</a:t>
                </a:r>
                <a:endParaRPr kumimoji="0" lang="en-GB" sz="1100" b="1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Myriad Pro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399EB6-0A4D-C5A4-B2FE-0B5D0E502DDB}"/>
                </a:ext>
              </a:extLst>
            </p:cNvPr>
            <p:cNvSpPr/>
            <p:nvPr/>
          </p:nvSpPr>
          <p:spPr>
            <a:xfrm>
              <a:off x="1198083" y="7720342"/>
              <a:ext cx="582008" cy="237804"/>
            </a:xfrm>
            <a:prstGeom prst="rect">
              <a:avLst/>
            </a:prstGeom>
            <a:noFill/>
            <a:ln w="476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65023" tIns="65023" rIns="65023" bIns="65023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700D82E-7D89-69D2-FEFB-E0263EE3D3B0}"/>
                </a:ext>
              </a:extLst>
            </p:cNvPr>
            <p:cNvSpPr/>
            <p:nvPr/>
          </p:nvSpPr>
          <p:spPr>
            <a:xfrm>
              <a:off x="3181730" y="8259512"/>
              <a:ext cx="715638" cy="293208"/>
            </a:xfrm>
            <a:prstGeom prst="rect">
              <a:avLst/>
            </a:prstGeom>
            <a:noFill/>
            <a:ln w="476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65023" tIns="65023" rIns="65023" bIns="65023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61272E-0A1F-3EA2-B7FB-8E4D69C70F8A}"/>
                </a:ext>
              </a:extLst>
            </p:cNvPr>
            <p:cNvSpPr/>
            <p:nvPr/>
          </p:nvSpPr>
          <p:spPr>
            <a:xfrm>
              <a:off x="6422750" y="7991765"/>
              <a:ext cx="715638" cy="293208"/>
            </a:xfrm>
            <a:prstGeom prst="rect">
              <a:avLst/>
            </a:prstGeom>
            <a:noFill/>
            <a:ln w="476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65023" tIns="65023" rIns="65023" bIns="65023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A592D9-5496-C547-9AA0-8A0D19155424}"/>
                </a:ext>
              </a:extLst>
            </p:cNvPr>
            <p:cNvSpPr/>
            <p:nvPr/>
          </p:nvSpPr>
          <p:spPr>
            <a:xfrm>
              <a:off x="11126395" y="7691316"/>
              <a:ext cx="742464" cy="285679"/>
            </a:xfrm>
            <a:prstGeom prst="rect">
              <a:avLst/>
            </a:prstGeom>
            <a:noFill/>
            <a:ln w="476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65023" tIns="65023" rIns="65023" bIns="65023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DCEC072-E755-17A4-4FE2-29DC1DA02CC3}"/>
                </a:ext>
              </a:extLst>
            </p:cNvPr>
            <p:cNvSpPr/>
            <p:nvPr/>
          </p:nvSpPr>
          <p:spPr>
            <a:xfrm>
              <a:off x="13522230" y="8265704"/>
              <a:ext cx="715638" cy="276317"/>
            </a:xfrm>
            <a:prstGeom prst="rect">
              <a:avLst/>
            </a:prstGeom>
            <a:noFill/>
            <a:ln w="476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65023" tIns="65023" rIns="65023" bIns="65023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913BD9C-F00D-5A18-316D-1DA022CBCEBB}"/>
              </a:ext>
            </a:extLst>
          </p:cNvPr>
          <p:cNvSpPr txBox="1"/>
          <p:nvPr/>
        </p:nvSpPr>
        <p:spPr>
          <a:xfrm>
            <a:off x="2480570" y="5348403"/>
            <a:ext cx="5168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Example of test benches parallel activities flow</a:t>
            </a:r>
            <a:endParaRPr lang="en-GB" sz="1600" dirty="0"/>
          </a:p>
        </p:txBody>
      </p:sp>
      <p:sp>
        <p:nvSpPr>
          <p:cNvPr id="40" name="Footer Placeholder 5">
            <a:extLst>
              <a:ext uri="{FF2B5EF4-FFF2-40B4-BE49-F238E27FC236}">
                <a16:creationId xmlns:a16="http://schemas.microsoft.com/office/drawing/2014/main" id="{49D8C771-BB90-A6B9-FE33-7C5BADFE8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it-IT" dirty="0"/>
              <a:t>Antonella Chiuchiolo / </a:t>
            </a:r>
            <a:r>
              <a:rPr lang="en-US" dirty="0"/>
              <a:t>Status of Harmonized schedule</a:t>
            </a:r>
            <a:endParaRPr lang="en-GB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EBA14608-459F-214F-7BAE-2BCB2632A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</p:spPr>
        <p:txBody>
          <a:bodyPr/>
          <a:lstStyle/>
          <a:p>
            <a:r>
              <a:rPr lang="en-US" dirty="0"/>
              <a:t>2022-11-17</a:t>
            </a:r>
            <a:endParaRPr lang="en-GB" noProof="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C3F9BF-8B4B-3523-DF0D-68F8327FE8F7}"/>
              </a:ext>
            </a:extLst>
          </p:cNvPr>
          <p:cNvSpPr txBox="1"/>
          <p:nvPr/>
        </p:nvSpPr>
        <p:spPr>
          <a:xfrm>
            <a:off x="1136359" y="4506614"/>
            <a:ext cx="3350337" cy="315982"/>
          </a:xfrm>
          <a:prstGeom prst="rect">
            <a:avLst/>
          </a:prstGeom>
          <a:solidFill>
            <a:srgbClr val="F7F0D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rPr>
              <a:t>Series Dipole magnet (</a:t>
            </a:r>
            <a:r>
              <a:rPr kumimoji="0" lang="en-US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rPr>
              <a:t>29 days on Test Bench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rPr>
              <a:t>)  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B34351-13EA-51B0-9504-95E67362A0EA}"/>
              </a:ext>
            </a:extLst>
          </p:cNvPr>
          <p:cNvSpPr txBox="1"/>
          <p:nvPr/>
        </p:nvSpPr>
        <p:spPr>
          <a:xfrm>
            <a:off x="4768577" y="4496832"/>
            <a:ext cx="3350337" cy="3159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rPr>
              <a:t>Series Long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rPr>
              <a:t>Multiplet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rPr>
              <a:t> (</a:t>
            </a:r>
            <a:r>
              <a:rPr kumimoji="0" lang="en-US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rPr>
              <a:t>54 days on Test Bench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rPr>
              <a:t>)  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365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D0FE98-63A5-5D19-15C3-79368E00E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61" y="1450685"/>
            <a:ext cx="4371492" cy="49035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Modules for the </a:t>
            </a:r>
            <a:r>
              <a:rPr lang="en-GB" sz="1800" b="1" dirty="0"/>
              <a:t>early science </a:t>
            </a:r>
            <a:r>
              <a:rPr lang="en-GB" sz="1800" dirty="0"/>
              <a:t>tested until Q3-2025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Prevision beyond 2025 will be updated after further analysis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Energy buncher to be tested in 2027 not in the present agreement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C430D-2804-AD80-461B-D75A6BD36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A5CB3D-664C-FDE3-7D8D-8BE2F475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schedule</a:t>
            </a:r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E386C3E-5BFE-8A37-4677-74209AD5BEF2}"/>
              </a:ext>
            </a:extLst>
          </p:cNvPr>
          <p:cNvGrpSpPr/>
          <p:nvPr/>
        </p:nvGrpSpPr>
        <p:grpSpPr>
          <a:xfrm>
            <a:off x="4892838" y="817149"/>
            <a:ext cx="4660505" cy="5802745"/>
            <a:chOff x="4820652" y="817149"/>
            <a:chExt cx="4660505" cy="580274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011D20-8345-F27F-F2BB-24823EC3B55F}"/>
                </a:ext>
              </a:extLst>
            </p:cNvPr>
            <p:cNvGrpSpPr/>
            <p:nvPr/>
          </p:nvGrpSpPr>
          <p:grpSpPr>
            <a:xfrm>
              <a:off x="4820652" y="817149"/>
              <a:ext cx="3954386" cy="5793697"/>
              <a:chOff x="520250" y="1275767"/>
              <a:chExt cx="5452118" cy="785952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C2C4ACF-A2D3-DC64-71A3-F497E278A2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3140"/>
              <a:stretch/>
            </p:blipFill>
            <p:spPr>
              <a:xfrm>
                <a:off x="520250" y="1429456"/>
                <a:ext cx="5452118" cy="770583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6DB6D3-236E-40A4-9F25-CCCC56D2E1A5}"/>
                  </a:ext>
                </a:extLst>
              </p:cNvPr>
              <p:cNvSpPr txBox="1"/>
              <p:nvPr/>
            </p:nvSpPr>
            <p:spPr>
              <a:xfrm>
                <a:off x="1499193" y="1275767"/>
                <a:ext cx="877186" cy="53167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Myriad Pro"/>
                  </a:rPr>
                  <a:t>2023</a:t>
                </a:r>
                <a:endParaRPr kumimoji="0" lang="en-GB" sz="1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Myriad Pro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DD463E-A375-1C26-C660-2C4DFC085A67}"/>
                  </a:ext>
                </a:extLst>
              </p:cNvPr>
              <p:cNvSpPr txBox="1"/>
              <p:nvPr/>
            </p:nvSpPr>
            <p:spPr>
              <a:xfrm>
                <a:off x="2392325" y="1279978"/>
                <a:ext cx="877186" cy="53167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Myriad Pro"/>
                  </a:rPr>
                  <a:t>2024</a:t>
                </a:r>
                <a:endParaRPr kumimoji="0" lang="en-GB" sz="1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Myriad Pro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580650-D4A4-2775-83A0-C3399AB2D600}"/>
                  </a:ext>
                </a:extLst>
              </p:cNvPr>
              <p:cNvSpPr txBox="1"/>
              <p:nvPr/>
            </p:nvSpPr>
            <p:spPr>
              <a:xfrm>
                <a:off x="3285460" y="1275767"/>
                <a:ext cx="877186" cy="53167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Myriad Pro"/>
                  </a:rPr>
                  <a:t>2025</a:t>
                </a:r>
                <a:endParaRPr kumimoji="0" lang="en-GB" sz="1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Myriad Pro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DD122A-45B6-FC1A-FCB8-99EA690644C7}"/>
                  </a:ext>
                </a:extLst>
              </p:cNvPr>
              <p:cNvSpPr txBox="1"/>
              <p:nvPr/>
            </p:nvSpPr>
            <p:spPr>
              <a:xfrm>
                <a:off x="4178594" y="1275774"/>
                <a:ext cx="877186" cy="53167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Myriad Pro"/>
                  </a:rPr>
                  <a:t>2026</a:t>
                </a:r>
                <a:endParaRPr kumimoji="0" lang="en-GB" sz="1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Myriad Pro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0D253D-4978-8351-4CD9-633CB3A28408}"/>
                  </a:ext>
                </a:extLst>
              </p:cNvPr>
              <p:cNvSpPr txBox="1"/>
              <p:nvPr/>
            </p:nvSpPr>
            <p:spPr>
              <a:xfrm>
                <a:off x="5069954" y="1278982"/>
                <a:ext cx="877186" cy="53167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Myriad Pro"/>
                  </a:rPr>
                  <a:t>2027</a:t>
                </a:r>
                <a:endParaRPr kumimoji="0" lang="en-GB" sz="1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Myriad Pro"/>
                </a:endParaRPr>
              </a:p>
            </p:txBody>
          </p:sp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0FACF6-1F43-6A7F-43B6-3D8A63EFC9B0}"/>
                </a:ext>
              </a:extLst>
            </p:cNvPr>
            <p:cNvSpPr/>
            <p:nvPr/>
          </p:nvSpPr>
          <p:spPr>
            <a:xfrm>
              <a:off x="8202110" y="3181389"/>
              <a:ext cx="546922" cy="299369"/>
            </a:xfrm>
            <a:prstGeom prst="round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65023" tIns="65023" rIns="65023" bIns="65023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99F998B-F87B-22E5-D794-24542D9A8896}"/>
                </a:ext>
              </a:extLst>
            </p:cNvPr>
            <p:cNvSpPr/>
            <p:nvPr/>
          </p:nvSpPr>
          <p:spPr>
            <a:xfrm>
              <a:off x="8018440" y="5080804"/>
              <a:ext cx="756598" cy="299369"/>
            </a:xfrm>
            <a:prstGeom prst="round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65023" tIns="65023" rIns="65023" bIns="65023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DD6B0CB-FED7-BC65-DA79-8A917FA96D4B}"/>
                </a:ext>
              </a:extLst>
            </p:cNvPr>
            <p:cNvSpPr/>
            <p:nvPr/>
          </p:nvSpPr>
          <p:spPr>
            <a:xfrm>
              <a:off x="8318495" y="6448134"/>
              <a:ext cx="438557" cy="171760"/>
            </a:xfrm>
            <a:prstGeom prst="round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65023" tIns="65023" rIns="65023" bIns="65023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yriad Pro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F3A66E-7A7F-5617-A7D0-213D6A612D4C}"/>
                </a:ext>
              </a:extLst>
            </p:cNvPr>
            <p:cNvSpPr txBox="1"/>
            <p:nvPr/>
          </p:nvSpPr>
          <p:spPr>
            <a:xfrm>
              <a:off x="8097981" y="3462001"/>
              <a:ext cx="1383176" cy="5197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5023" tIns="65023" rIns="65023" bIns="65023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badi" panose="020B0604020104020204" pitchFamily="34" charset="0"/>
                  <a:sym typeface="Myriad Pro"/>
                </a:rPr>
                <a:t>Energy </a:t>
              </a:r>
              <a:b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badi" panose="020B0604020104020204" pitchFamily="34" charset="0"/>
                  <a:sym typeface="Myriad Pro"/>
                </a:rPr>
              </a:b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badi" panose="020B0604020104020204" pitchFamily="34" charset="0"/>
                  <a:sym typeface="Myriad Pro"/>
                </a:rPr>
                <a:t>Buncher</a:t>
              </a:r>
              <a:endParaRPr kumimoji="0" lang="en-GB" sz="1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badi" panose="020B0604020104020204" pitchFamily="34" charset="0"/>
                <a:sym typeface="Myriad Pro"/>
              </a:endParaRPr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49D6C740-A0A8-9F62-E531-FB93D3471BC6}"/>
                </a:ext>
              </a:extLst>
            </p:cNvPr>
            <p:cNvSpPr/>
            <p:nvPr/>
          </p:nvSpPr>
          <p:spPr>
            <a:xfrm>
              <a:off x="7170821" y="6446322"/>
              <a:ext cx="80211" cy="97274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FF8FA5-397E-7FFA-E26C-31E8C11D0B5B}"/>
                </a:ext>
              </a:extLst>
            </p:cNvPr>
            <p:cNvSpPr txBox="1"/>
            <p:nvPr/>
          </p:nvSpPr>
          <p:spPr>
            <a:xfrm>
              <a:off x="5081474" y="6272132"/>
              <a:ext cx="2077776" cy="27699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9900"/>
              </a:solidFill>
            </a:ln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Magnets for early science </a:t>
              </a:r>
              <a:endParaRPr lang="en-GB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C1916B00-05FE-6B28-1AD9-1559401E2C69}"/>
                </a:ext>
              </a:extLst>
            </p:cNvPr>
            <p:cNvSpPr txBox="1"/>
            <p:nvPr/>
          </p:nvSpPr>
          <p:spPr>
            <a:xfrm>
              <a:off x="7116259" y="1128543"/>
              <a:ext cx="167034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r>
                <a:rPr lang="en-GB" sz="16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benches: </a:t>
              </a:r>
              <a:r>
                <a:rPr lang="en-GB" sz="1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GB" sz="1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(blue, </a:t>
              </a:r>
              <a:r>
                <a:rPr lang="en-GB" sz="14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green</a:t>
              </a:r>
              <a:r>
                <a:rPr lang="en-GB" sz="1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GB" sz="14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white</a:t>
              </a:r>
              <a:r>
                <a:rPr lang="en-GB" sz="1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br>
                <a:rPr lang="en-GB" sz="1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lang="en-GB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E7F884A-A14F-0501-62CD-B2AE412DE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it-IT" dirty="0"/>
              <a:t>Antonella Chiuchiolo / </a:t>
            </a:r>
            <a:r>
              <a:rPr lang="en-US" dirty="0"/>
              <a:t>Status of Harmonized schedule</a:t>
            </a:r>
            <a:endParaRPr lang="en-GB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34DA7D3-C00E-5602-0B10-DC3F5A122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</p:spPr>
        <p:txBody>
          <a:bodyPr/>
          <a:lstStyle/>
          <a:p>
            <a:r>
              <a:rPr lang="en-US" dirty="0"/>
              <a:t>2022-11-17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509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50557-DB89-4768-F9C8-A102D0211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D160D3-2E02-7F35-901F-6DC4A255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Mitigations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39EC77-5B6D-F254-4B66-77768EC4B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44" y="4471895"/>
            <a:ext cx="2652446" cy="1539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2240F5-F0D0-B4BE-43F2-3D1804D2B735}"/>
              </a:ext>
            </a:extLst>
          </p:cNvPr>
          <p:cNvSpPr txBox="1"/>
          <p:nvPr/>
        </p:nvSpPr>
        <p:spPr>
          <a:xfrm>
            <a:off x="7055649" y="5785528"/>
            <a:ext cx="1817712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b="1" dirty="0"/>
              <a:t>Courtesy of </a:t>
            </a:r>
            <a:r>
              <a:rPr lang="fi-FI" sz="1050" b="1" dirty="0"/>
              <a:t>A. Kosmicki</a:t>
            </a:r>
            <a:endParaRPr lang="en-GB" sz="105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494BB9-69B6-6BE5-2B2F-887223914F9C}"/>
              </a:ext>
            </a:extLst>
          </p:cNvPr>
          <p:cNvSpPr txBox="1"/>
          <p:nvPr/>
        </p:nvSpPr>
        <p:spPr>
          <a:xfrm>
            <a:off x="-492437" y="1474500"/>
            <a:ext cx="650672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 hangingPunct="1">
              <a:buNone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How do we handle possible unwanted delays?</a:t>
            </a:r>
          </a:p>
          <a:p>
            <a:pPr marL="914400" lvl="2" indent="0" hangingPunct="1">
              <a:buNone/>
            </a:pPr>
            <a:endParaRPr lang="en-GB" sz="20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1200150" lvl="2" indent="-285750" hangingPunct="1">
              <a:buFont typeface="Arial" panose="020B0604020202020204" pitchFamily="34" charset="0"/>
              <a:buChar char="•"/>
            </a:pPr>
            <a:r>
              <a:rPr lang="en-GB" sz="1800" b="1" dirty="0">
                <a:sym typeface="Wingdings" panose="05000000000000000000" pitchFamily="2" charset="2"/>
              </a:rPr>
              <a:t>Quality control at manufacturer </a:t>
            </a:r>
            <a:r>
              <a:rPr lang="en-GB" sz="1800" dirty="0">
                <a:sym typeface="Wingdings" panose="05000000000000000000" pitchFamily="2" charset="2"/>
              </a:rPr>
              <a:t>for cleanness of magnets </a:t>
            </a:r>
            <a:r>
              <a:rPr lang="en-GB" sz="1800" dirty="0" err="1">
                <a:sym typeface="Wingdings" panose="05000000000000000000" pitchFamily="2" charset="2"/>
              </a:rPr>
              <a:t>cryo</a:t>
            </a:r>
            <a:r>
              <a:rPr lang="en-GB" sz="1800" dirty="0">
                <a:sym typeface="Wingdings" panose="05000000000000000000" pitchFamily="2" charset="2"/>
              </a:rPr>
              <a:t> pipes improvi</a:t>
            </a:r>
            <a:r>
              <a:rPr lang="en-GB" dirty="0">
                <a:sym typeface="Wingdings" panose="05000000000000000000" pitchFamily="2" charset="2"/>
              </a:rPr>
              <a:t>ng and validation at CERN</a:t>
            </a:r>
            <a:endParaRPr lang="en-GB" sz="1800" b="1" dirty="0">
              <a:sym typeface="Wingdings" panose="05000000000000000000" pitchFamily="2" charset="2"/>
            </a:endParaRPr>
          </a:p>
          <a:p>
            <a:pPr lvl="2" hangingPunct="1"/>
            <a:endParaRPr lang="en-GB" sz="1800" b="1" dirty="0"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1" dirty="0" err="1">
                <a:sym typeface="Wingdings" panose="05000000000000000000" pitchFamily="2" charset="2"/>
              </a:rPr>
              <a:t>Cryo</a:t>
            </a:r>
            <a:r>
              <a:rPr lang="en-GB" b="1" dirty="0">
                <a:sym typeface="Wingdings" panose="05000000000000000000" pitchFamily="2" charset="2"/>
              </a:rPr>
              <a:t> test facility consolidation</a:t>
            </a:r>
            <a:r>
              <a:rPr lang="en-GB" dirty="0">
                <a:sym typeface="Wingdings" panose="05000000000000000000" pitchFamily="2" charset="2"/>
              </a:rPr>
              <a:t> for reducing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cross talk perturbations </a:t>
            </a:r>
            <a:r>
              <a:rPr lang="en-GB" dirty="0">
                <a:sym typeface="Wingdings" panose="05000000000000000000" pitchFamily="2" charset="2"/>
              </a:rPr>
              <a:t>during operation of 3 benches and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clogging issues </a:t>
            </a:r>
            <a:r>
              <a:rPr lang="en-GB" dirty="0">
                <a:sym typeface="Wingdings" panose="05000000000000000000" pitchFamily="2" charset="2"/>
              </a:rPr>
              <a:t>during cooldown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pPr marL="1200150" lvl="2" indent="-285750" hangingPunct="1">
              <a:buFont typeface="Arial" panose="020B0604020202020204" pitchFamily="34" charset="0"/>
              <a:buChar char="•"/>
            </a:pPr>
            <a:r>
              <a:rPr lang="en-GB" b="1" dirty="0">
                <a:sym typeface="Wingdings" panose="05000000000000000000" pitchFamily="2" charset="2"/>
              </a:rPr>
              <a:t>Mechanical quality improvement </a:t>
            </a:r>
            <a:r>
              <a:rPr lang="en-GB" dirty="0">
                <a:sym typeface="Wingdings" panose="05000000000000000000" pitchFamily="2" charset="2"/>
              </a:rPr>
              <a:t>(on going)</a:t>
            </a:r>
          </a:p>
          <a:p>
            <a:pPr lvl="2" hangingPunct="1"/>
            <a:endParaRPr lang="en-GB" sz="1800" b="1" dirty="0">
              <a:sym typeface="Wingdings" panose="05000000000000000000" pitchFamily="2" charset="2"/>
            </a:endParaRPr>
          </a:p>
          <a:p>
            <a:pPr marL="1200150" lvl="2" indent="-285750" hangingPunct="1">
              <a:buFont typeface="Arial" panose="020B0604020202020204" pitchFamily="34" charset="0"/>
              <a:buChar char="•"/>
            </a:pPr>
            <a:r>
              <a:rPr lang="en-GB" sz="1800" b="1" dirty="0">
                <a:sym typeface="Wingdings" panose="05000000000000000000" pitchFamily="2" charset="2"/>
              </a:rPr>
              <a:t>Flexibility</a:t>
            </a:r>
            <a:r>
              <a:rPr lang="en-GB" sz="1800" dirty="0">
                <a:sym typeface="Wingdings" panose="05000000000000000000" pitchFamily="2" charset="2"/>
              </a:rPr>
              <a:t> on the test plan and work flow</a:t>
            </a:r>
          </a:p>
          <a:p>
            <a:pPr lvl="2" hangingPunct="1"/>
            <a:endParaRPr lang="en-GB" sz="1800" dirty="0">
              <a:sym typeface="Wingdings" panose="05000000000000000000" pitchFamily="2" charset="2"/>
            </a:endParaRPr>
          </a:p>
          <a:p>
            <a:pPr marL="1200150" lvl="2" indent="-285750" hangingPunct="1">
              <a:buFont typeface="Arial" panose="020B0604020202020204" pitchFamily="34" charset="0"/>
              <a:buChar char="•"/>
            </a:pPr>
            <a:r>
              <a:rPr lang="en-GB" sz="1800" dirty="0">
                <a:sym typeface="Wingdings" panose="05000000000000000000" pitchFamily="2" charset="2"/>
              </a:rPr>
              <a:t>Availability of “ready” modules on a </a:t>
            </a:r>
            <a:r>
              <a:rPr lang="en-GB" sz="1800" b="1" dirty="0">
                <a:sym typeface="Wingdings" panose="05000000000000000000" pitchFamily="2" charset="2"/>
              </a:rPr>
              <a:t>bigger preparation area </a:t>
            </a:r>
            <a:r>
              <a:rPr lang="en-GB" sz="1800" dirty="0">
                <a:sym typeface="Wingdings" panose="05000000000000000000" pitchFamily="2" charset="2"/>
              </a:rPr>
              <a:t>at CERN</a:t>
            </a:r>
          </a:p>
          <a:p>
            <a:pPr marL="1200150" lvl="2" indent="-285750" hangingPunct="1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3843A1-AF18-CBE9-FEEB-BC7F3ACD598A}"/>
              </a:ext>
            </a:extLst>
          </p:cNvPr>
          <p:cNvSpPr/>
          <p:nvPr/>
        </p:nvSpPr>
        <p:spPr>
          <a:xfrm>
            <a:off x="7461811" y="4746078"/>
            <a:ext cx="1006362" cy="864104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2E48974B-B7BC-2BA9-83AB-EC1C48E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it-IT" dirty="0"/>
              <a:t>Antonella Chiuchiolo / </a:t>
            </a:r>
            <a:r>
              <a:rPr lang="en-US" dirty="0"/>
              <a:t>Status of Harmonized schedule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D1025EE-4169-8593-4B14-573927216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</p:spPr>
        <p:txBody>
          <a:bodyPr/>
          <a:lstStyle/>
          <a:p>
            <a:r>
              <a:rPr lang="en-US" dirty="0"/>
              <a:t>2022-11-17</a:t>
            </a:r>
            <a:endParaRPr lang="en-GB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78E543-1F0A-5A38-4C0A-4D4AC2316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364" y="2187011"/>
            <a:ext cx="2482594" cy="18351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A901E4-27F2-7EE7-D384-F4E6B5622C20}"/>
              </a:ext>
            </a:extLst>
          </p:cNvPr>
          <p:cNvSpPr txBox="1"/>
          <p:nvPr/>
        </p:nvSpPr>
        <p:spPr>
          <a:xfrm>
            <a:off x="6995339" y="3667795"/>
            <a:ext cx="171455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900" b="1" dirty="0"/>
              <a:t>LM09 </a:t>
            </a:r>
            <a:r>
              <a:rPr lang="en-US" sz="900" b="1" dirty="0" err="1"/>
              <a:t>cryo</a:t>
            </a:r>
            <a:r>
              <a:rPr lang="en-US" sz="900" b="1" dirty="0"/>
              <a:t> pipe endoscopy </a:t>
            </a:r>
            <a:br>
              <a:rPr lang="en-US" sz="900" b="1" dirty="0"/>
            </a:br>
            <a:r>
              <a:rPr lang="en-US" sz="900" b="1" dirty="0"/>
              <a:t>(</a:t>
            </a:r>
            <a:r>
              <a:rPr lang="en-US" sz="900" b="1" dirty="0" err="1"/>
              <a:t>edms</a:t>
            </a:r>
            <a:r>
              <a:rPr lang="en-US" sz="900" b="1" dirty="0"/>
              <a:t> no. 2796747)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1503305505"/>
      </p:ext>
    </p:extLst>
  </p:cSld>
  <p:clrMapOvr>
    <a:masterClrMapping/>
  </p:clrMapOvr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MAC-Template-V03</Template>
  <TotalTime>0</TotalTime>
  <Words>555</Words>
  <Application>Microsoft Office PowerPoint</Application>
  <PresentationFormat>Bildschirmpräsentation (4:3)</PresentationFormat>
  <Paragraphs>131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Abadi</vt:lpstr>
      <vt:lpstr>Arial</vt:lpstr>
      <vt:lpstr>Calibri</vt:lpstr>
      <vt:lpstr>Myriad Pro</vt:lpstr>
      <vt:lpstr>Wingdings</vt:lpstr>
      <vt:lpstr>MAC-Template-V03</vt:lpstr>
      <vt:lpstr>Status of Harmonized Schedule</vt:lpstr>
      <vt:lpstr>Outline</vt:lpstr>
      <vt:lpstr>Work Package</vt:lpstr>
      <vt:lpstr>Magnets overview</vt:lpstr>
      <vt:lpstr>Status testing at CERN</vt:lpstr>
      <vt:lpstr>Test schedule</vt:lpstr>
      <vt:lpstr>Test schedule</vt:lpstr>
      <vt:lpstr>Test schedule</vt:lpstr>
      <vt:lpstr>Mitigations</vt:lpstr>
      <vt:lpstr>Summary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Carvas</dc:creator>
  <cp:lastModifiedBy>Simon, Haik Dr.</cp:lastModifiedBy>
  <cp:revision>130</cp:revision>
  <dcterms:created xsi:type="dcterms:W3CDTF">2017-05-03T12:35:34Z</dcterms:created>
  <dcterms:modified xsi:type="dcterms:W3CDTF">2022-11-16T15:30:35Z</dcterms:modified>
</cp:coreProperties>
</file>