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134" r:id="rId4"/>
  </p:sldMasterIdLst>
  <p:notesMasterIdLst>
    <p:notesMasterId r:id="rId19"/>
  </p:notesMasterIdLst>
  <p:sldIdLst>
    <p:sldId id="256" r:id="rId5"/>
    <p:sldId id="257" r:id="rId6"/>
    <p:sldId id="316" r:id="rId7"/>
    <p:sldId id="320" r:id="rId8"/>
    <p:sldId id="318" r:id="rId9"/>
    <p:sldId id="339" r:id="rId10"/>
    <p:sldId id="317" r:id="rId11"/>
    <p:sldId id="338" r:id="rId12"/>
    <p:sldId id="330" r:id="rId13"/>
    <p:sldId id="331" r:id="rId14"/>
    <p:sldId id="335" r:id="rId15"/>
    <p:sldId id="336" r:id="rId16"/>
    <p:sldId id="319" r:id="rId17"/>
    <p:sldId id="321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F8F8F8"/>
    <a:srgbClr val="E4B2C5"/>
    <a:srgbClr val="72F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2" autoAdjust="0"/>
    <p:restoredTop sz="93409" autoAdjust="0"/>
  </p:normalViewPr>
  <p:slideViewPr>
    <p:cSldViewPr snapToGrid="0">
      <p:cViewPr varScale="1">
        <p:scale>
          <a:sx n="116" d="100"/>
          <a:sy n="116" d="100"/>
        </p:scale>
        <p:origin x="3115" y="91"/>
      </p:cViewPr>
      <p:guideLst/>
    </p:cSldViewPr>
  </p:slideViewPr>
  <p:outlineViewPr>
    <p:cViewPr>
      <p:scale>
        <a:sx n="33" d="100"/>
        <a:sy n="33" d="100"/>
      </p:scale>
      <p:origin x="0" y="-2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A3693-1A9C-4FE1-A398-8097FB018C99}" type="doc">
      <dgm:prSet loTypeId="urn:microsoft.com/office/officeart/2005/8/layout/cycle5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23EE8CBD-D23D-477C-9A35-BCB77B603C97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400" dirty="0"/>
            <a:t>Preparation area IN</a:t>
          </a:r>
          <a:endParaRPr lang="en-GB" sz="2400" dirty="0"/>
        </a:p>
      </dgm:t>
    </dgm:pt>
    <dgm:pt modelId="{C255AE8B-34C2-4DB9-9132-99C71299DA90}" type="parTrans" cxnId="{C252EB67-3CFF-45AA-8081-4EEF20012130}">
      <dgm:prSet/>
      <dgm:spPr/>
      <dgm:t>
        <a:bodyPr/>
        <a:lstStyle/>
        <a:p>
          <a:endParaRPr lang="en-GB" sz="2800"/>
        </a:p>
      </dgm:t>
    </dgm:pt>
    <dgm:pt modelId="{D1CC6B99-DF62-4BEC-829D-D5528998AA26}" type="sibTrans" cxnId="{C252EB67-3CFF-45AA-8081-4EEF20012130}">
      <dgm:prSet/>
      <dgm:spPr/>
      <dgm:t>
        <a:bodyPr/>
        <a:lstStyle/>
        <a:p>
          <a:endParaRPr lang="en-GB" sz="2800"/>
        </a:p>
      </dgm:t>
    </dgm:pt>
    <dgm:pt modelId="{76B3BBC9-A249-45E1-8D18-18D594B0FD99}">
      <dgm:prSet phldrT="[Text]" custT="1"/>
      <dgm:spPr>
        <a:noFill/>
        <a:ln>
          <a:solidFill>
            <a:srgbClr val="666666"/>
          </a:solidFill>
        </a:ln>
      </dgm:spPr>
      <dgm:t>
        <a:bodyPr/>
        <a:lstStyle/>
        <a:p>
          <a:r>
            <a:rPr lang="en-US" sz="2400" dirty="0"/>
            <a:t>Test benches</a:t>
          </a:r>
          <a:endParaRPr lang="en-GB" sz="2400" b="1" dirty="0"/>
        </a:p>
      </dgm:t>
    </dgm:pt>
    <dgm:pt modelId="{F842F26A-DD03-49E6-9FC3-16A86D0CCAA5}" type="parTrans" cxnId="{8733B18D-24D7-4525-A257-98C351610417}">
      <dgm:prSet/>
      <dgm:spPr/>
      <dgm:t>
        <a:bodyPr/>
        <a:lstStyle/>
        <a:p>
          <a:endParaRPr lang="en-GB" sz="2800"/>
        </a:p>
      </dgm:t>
    </dgm:pt>
    <dgm:pt modelId="{20D68983-4FCC-4632-B66D-732B34A04EA6}" type="sibTrans" cxnId="{8733B18D-24D7-4525-A257-98C351610417}">
      <dgm:prSet/>
      <dgm:spPr/>
      <dgm:t>
        <a:bodyPr/>
        <a:lstStyle/>
        <a:p>
          <a:endParaRPr lang="en-GB" sz="2800"/>
        </a:p>
      </dgm:t>
    </dgm:pt>
    <dgm:pt modelId="{6884D008-FCBE-45F0-A20A-2080A61B5CD8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400" dirty="0"/>
            <a:t>Preparation area OUT</a:t>
          </a:r>
          <a:endParaRPr lang="en-GB" sz="2400" b="1" dirty="0"/>
        </a:p>
      </dgm:t>
    </dgm:pt>
    <dgm:pt modelId="{31C8CCEE-745A-4F3B-9887-B78C991915FA}" type="parTrans" cxnId="{F5FA2344-EBEE-4A7E-ADEF-797E4BAC69B0}">
      <dgm:prSet/>
      <dgm:spPr/>
      <dgm:t>
        <a:bodyPr/>
        <a:lstStyle/>
        <a:p>
          <a:endParaRPr lang="en-GB" sz="2800"/>
        </a:p>
      </dgm:t>
    </dgm:pt>
    <dgm:pt modelId="{C58EE29D-4CC1-4719-8779-3229B94B4308}" type="sibTrans" cxnId="{F5FA2344-EBEE-4A7E-ADEF-797E4BAC69B0}">
      <dgm:prSet/>
      <dgm:spPr/>
      <dgm:t>
        <a:bodyPr/>
        <a:lstStyle/>
        <a:p>
          <a:endParaRPr lang="en-GB" sz="2800"/>
        </a:p>
      </dgm:t>
    </dgm:pt>
    <dgm:pt modelId="{63BDEC18-AA73-404B-AE46-FA0938F5A209}" type="pres">
      <dgm:prSet presAssocID="{1C7A3693-1A9C-4FE1-A398-8097FB018C99}" presName="cycle" presStyleCnt="0">
        <dgm:presLayoutVars>
          <dgm:dir/>
          <dgm:resizeHandles val="exact"/>
        </dgm:presLayoutVars>
      </dgm:prSet>
      <dgm:spPr/>
    </dgm:pt>
    <dgm:pt modelId="{6B625475-681D-47AE-8EC2-CAA826BC037E}" type="pres">
      <dgm:prSet presAssocID="{23EE8CBD-D23D-477C-9A35-BCB77B603C97}" presName="node" presStyleLbl="node1" presStyleIdx="0" presStyleCnt="3" custScaleX="162410" custRadScaleRad="135149" custRadScaleInc="-105653">
        <dgm:presLayoutVars>
          <dgm:bulletEnabled val="1"/>
        </dgm:presLayoutVars>
      </dgm:prSet>
      <dgm:spPr/>
    </dgm:pt>
    <dgm:pt modelId="{89E5BD34-5B9D-421F-AAA2-CB842BDB58BD}" type="pres">
      <dgm:prSet presAssocID="{23EE8CBD-D23D-477C-9A35-BCB77B603C97}" presName="spNode" presStyleCnt="0"/>
      <dgm:spPr/>
    </dgm:pt>
    <dgm:pt modelId="{EBD8D371-5F0E-4F98-91C8-99A507B059C5}" type="pres">
      <dgm:prSet presAssocID="{D1CC6B99-DF62-4BEC-829D-D5528998AA26}" presName="sibTrans" presStyleLbl="sibTrans1D1" presStyleIdx="0" presStyleCnt="3"/>
      <dgm:spPr/>
    </dgm:pt>
    <dgm:pt modelId="{8CF644E2-1805-4D04-9D40-BB4BAEBFC03C}" type="pres">
      <dgm:prSet presAssocID="{76B3BBC9-A249-45E1-8D18-18D594B0FD99}" presName="node" presStyleLbl="node1" presStyleIdx="1" presStyleCnt="3" custScaleX="124730" custRadScaleRad="88153" custRadScaleInc="-97194">
        <dgm:presLayoutVars>
          <dgm:bulletEnabled val="1"/>
        </dgm:presLayoutVars>
      </dgm:prSet>
      <dgm:spPr/>
    </dgm:pt>
    <dgm:pt modelId="{7A72A886-FEEB-43FD-A5C4-DDBB3E181DB0}" type="pres">
      <dgm:prSet presAssocID="{76B3BBC9-A249-45E1-8D18-18D594B0FD99}" presName="spNode" presStyleCnt="0"/>
      <dgm:spPr/>
    </dgm:pt>
    <dgm:pt modelId="{41479041-C02A-46D7-BC97-C4103EA74FEA}" type="pres">
      <dgm:prSet presAssocID="{20D68983-4FCC-4632-B66D-732B34A04EA6}" presName="sibTrans" presStyleLbl="sibTrans1D1" presStyleIdx="1" presStyleCnt="3"/>
      <dgm:spPr/>
    </dgm:pt>
    <dgm:pt modelId="{3E22E9F3-8D22-4C05-91C0-7F704CA38A4F}" type="pres">
      <dgm:prSet presAssocID="{6884D008-FCBE-45F0-A20A-2080A61B5CD8}" presName="node" presStyleLbl="node1" presStyleIdx="2" presStyleCnt="3" custScaleX="157827" custRadScaleRad="131414" custRadScaleInc="-35346">
        <dgm:presLayoutVars>
          <dgm:bulletEnabled val="1"/>
        </dgm:presLayoutVars>
      </dgm:prSet>
      <dgm:spPr/>
    </dgm:pt>
    <dgm:pt modelId="{4E41EE7C-27DE-430E-B97F-C4A5DC760086}" type="pres">
      <dgm:prSet presAssocID="{6884D008-FCBE-45F0-A20A-2080A61B5CD8}" presName="spNode" presStyleCnt="0"/>
      <dgm:spPr/>
    </dgm:pt>
    <dgm:pt modelId="{5FF23318-186B-4CEF-8B3E-A67CD3A0BE41}" type="pres">
      <dgm:prSet presAssocID="{C58EE29D-4CC1-4719-8779-3229B94B4308}" presName="sibTrans" presStyleLbl="sibTrans1D1" presStyleIdx="2" presStyleCnt="3"/>
      <dgm:spPr/>
    </dgm:pt>
  </dgm:ptLst>
  <dgm:cxnLst>
    <dgm:cxn modelId="{A8661624-716C-4072-B82C-4C1987D7D07A}" type="presOf" srcId="{1C7A3693-1A9C-4FE1-A398-8097FB018C99}" destId="{63BDEC18-AA73-404B-AE46-FA0938F5A209}" srcOrd="0" destOrd="0" presId="urn:microsoft.com/office/officeart/2005/8/layout/cycle5"/>
    <dgm:cxn modelId="{F5FA2344-EBEE-4A7E-ADEF-797E4BAC69B0}" srcId="{1C7A3693-1A9C-4FE1-A398-8097FB018C99}" destId="{6884D008-FCBE-45F0-A20A-2080A61B5CD8}" srcOrd="2" destOrd="0" parTransId="{31C8CCEE-745A-4F3B-9887-B78C991915FA}" sibTransId="{C58EE29D-4CC1-4719-8779-3229B94B4308}"/>
    <dgm:cxn modelId="{F8FF5E47-5F47-4A46-B548-B92AC9464087}" type="presOf" srcId="{20D68983-4FCC-4632-B66D-732B34A04EA6}" destId="{41479041-C02A-46D7-BC97-C4103EA74FEA}" srcOrd="0" destOrd="0" presId="urn:microsoft.com/office/officeart/2005/8/layout/cycle5"/>
    <dgm:cxn modelId="{C252EB67-3CFF-45AA-8081-4EEF20012130}" srcId="{1C7A3693-1A9C-4FE1-A398-8097FB018C99}" destId="{23EE8CBD-D23D-477C-9A35-BCB77B603C97}" srcOrd="0" destOrd="0" parTransId="{C255AE8B-34C2-4DB9-9132-99C71299DA90}" sibTransId="{D1CC6B99-DF62-4BEC-829D-D5528998AA26}"/>
    <dgm:cxn modelId="{4FA44F53-B0CC-4571-8719-D19168AD9CB7}" type="presOf" srcId="{6884D008-FCBE-45F0-A20A-2080A61B5CD8}" destId="{3E22E9F3-8D22-4C05-91C0-7F704CA38A4F}" srcOrd="0" destOrd="0" presId="urn:microsoft.com/office/officeart/2005/8/layout/cycle5"/>
    <dgm:cxn modelId="{8733B18D-24D7-4525-A257-98C351610417}" srcId="{1C7A3693-1A9C-4FE1-A398-8097FB018C99}" destId="{76B3BBC9-A249-45E1-8D18-18D594B0FD99}" srcOrd="1" destOrd="0" parTransId="{F842F26A-DD03-49E6-9FC3-16A86D0CCAA5}" sibTransId="{20D68983-4FCC-4632-B66D-732B34A04EA6}"/>
    <dgm:cxn modelId="{3660869B-DAFC-4503-A07F-D43C77590829}" type="presOf" srcId="{23EE8CBD-D23D-477C-9A35-BCB77B603C97}" destId="{6B625475-681D-47AE-8EC2-CAA826BC037E}" srcOrd="0" destOrd="0" presId="urn:microsoft.com/office/officeart/2005/8/layout/cycle5"/>
    <dgm:cxn modelId="{226637C1-FDB3-4DD2-94AF-8004A97E4B69}" type="presOf" srcId="{D1CC6B99-DF62-4BEC-829D-D5528998AA26}" destId="{EBD8D371-5F0E-4F98-91C8-99A507B059C5}" srcOrd="0" destOrd="0" presId="urn:microsoft.com/office/officeart/2005/8/layout/cycle5"/>
    <dgm:cxn modelId="{FBC93BCA-30E3-4B91-9570-F5E1A8E45489}" type="presOf" srcId="{76B3BBC9-A249-45E1-8D18-18D594B0FD99}" destId="{8CF644E2-1805-4D04-9D40-BB4BAEBFC03C}" srcOrd="0" destOrd="0" presId="urn:microsoft.com/office/officeart/2005/8/layout/cycle5"/>
    <dgm:cxn modelId="{221556FE-3705-4371-BC77-1919D02674AC}" type="presOf" srcId="{C58EE29D-4CC1-4719-8779-3229B94B4308}" destId="{5FF23318-186B-4CEF-8B3E-A67CD3A0BE41}" srcOrd="0" destOrd="0" presId="urn:microsoft.com/office/officeart/2005/8/layout/cycle5"/>
    <dgm:cxn modelId="{17510E88-2071-489E-8104-B2564C1B84F3}" type="presParOf" srcId="{63BDEC18-AA73-404B-AE46-FA0938F5A209}" destId="{6B625475-681D-47AE-8EC2-CAA826BC037E}" srcOrd="0" destOrd="0" presId="urn:microsoft.com/office/officeart/2005/8/layout/cycle5"/>
    <dgm:cxn modelId="{C0A97EA1-4CD4-423E-BCB9-B96DB1080045}" type="presParOf" srcId="{63BDEC18-AA73-404B-AE46-FA0938F5A209}" destId="{89E5BD34-5B9D-421F-AAA2-CB842BDB58BD}" srcOrd="1" destOrd="0" presId="urn:microsoft.com/office/officeart/2005/8/layout/cycle5"/>
    <dgm:cxn modelId="{DB1FDD91-1927-4A67-A935-133B26EB0C1F}" type="presParOf" srcId="{63BDEC18-AA73-404B-AE46-FA0938F5A209}" destId="{EBD8D371-5F0E-4F98-91C8-99A507B059C5}" srcOrd="2" destOrd="0" presId="urn:microsoft.com/office/officeart/2005/8/layout/cycle5"/>
    <dgm:cxn modelId="{38A186D6-8ACE-4F5D-AFF6-8514A8E80A37}" type="presParOf" srcId="{63BDEC18-AA73-404B-AE46-FA0938F5A209}" destId="{8CF644E2-1805-4D04-9D40-BB4BAEBFC03C}" srcOrd="3" destOrd="0" presId="urn:microsoft.com/office/officeart/2005/8/layout/cycle5"/>
    <dgm:cxn modelId="{F9DCE56B-55D1-4B60-8473-A44E9D7D38CD}" type="presParOf" srcId="{63BDEC18-AA73-404B-AE46-FA0938F5A209}" destId="{7A72A886-FEEB-43FD-A5C4-DDBB3E181DB0}" srcOrd="4" destOrd="0" presId="urn:microsoft.com/office/officeart/2005/8/layout/cycle5"/>
    <dgm:cxn modelId="{930DD322-3879-45E9-B74B-1FFC2A9F1848}" type="presParOf" srcId="{63BDEC18-AA73-404B-AE46-FA0938F5A209}" destId="{41479041-C02A-46D7-BC97-C4103EA74FEA}" srcOrd="5" destOrd="0" presId="urn:microsoft.com/office/officeart/2005/8/layout/cycle5"/>
    <dgm:cxn modelId="{4DB625BF-5A24-4AAC-85B4-6594EC4B58FE}" type="presParOf" srcId="{63BDEC18-AA73-404B-AE46-FA0938F5A209}" destId="{3E22E9F3-8D22-4C05-91C0-7F704CA38A4F}" srcOrd="6" destOrd="0" presId="urn:microsoft.com/office/officeart/2005/8/layout/cycle5"/>
    <dgm:cxn modelId="{E95A9EB5-BC50-47E2-A86D-4E281E2D0412}" type="presParOf" srcId="{63BDEC18-AA73-404B-AE46-FA0938F5A209}" destId="{4E41EE7C-27DE-430E-B97F-C4A5DC760086}" srcOrd="7" destOrd="0" presId="urn:microsoft.com/office/officeart/2005/8/layout/cycle5"/>
    <dgm:cxn modelId="{1F2AADDF-6613-45AE-B15F-204F9EE1477D}" type="presParOf" srcId="{63BDEC18-AA73-404B-AE46-FA0938F5A209}" destId="{5FF23318-186B-4CEF-8B3E-A67CD3A0BE41}" srcOrd="8" destOrd="0" presId="urn:microsoft.com/office/officeart/2005/8/layout/cycle5"/>
  </dgm:cxnLst>
  <dgm:bg>
    <a:solidFill>
      <a:srgbClr val="FFFFFF">
        <a:alpha val="0"/>
      </a:srgb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25475-681D-47AE-8EC2-CAA826BC037E}">
      <dsp:nvSpPr>
        <dsp:cNvPr id="0" name=""/>
        <dsp:cNvSpPr/>
      </dsp:nvSpPr>
      <dsp:spPr>
        <a:xfrm>
          <a:off x="10442" y="0"/>
          <a:ext cx="2517173" cy="100742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Preparation area IN</a:t>
          </a:r>
          <a:endParaRPr lang="en-GB" sz="2400" kern="1200" dirty="0"/>
        </a:p>
      </dsp:txBody>
      <dsp:txXfrm>
        <a:off x="59621" y="49179"/>
        <a:ext cx="2418815" cy="909069"/>
      </dsp:txXfrm>
    </dsp:sp>
    <dsp:sp modelId="{EBD8D371-5F0E-4F98-91C8-99A507B059C5}">
      <dsp:nvSpPr>
        <dsp:cNvPr id="0" name=""/>
        <dsp:cNvSpPr/>
      </dsp:nvSpPr>
      <dsp:spPr>
        <a:xfrm>
          <a:off x="776786" y="-31067"/>
          <a:ext cx="2686670" cy="2686670"/>
        </a:xfrm>
        <a:custGeom>
          <a:avLst/>
          <a:gdLst/>
          <a:ahLst/>
          <a:cxnLst/>
          <a:rect l="0" t="0" r="0" b="0"/>
          <a:pathLst>
            <a:path>
              <a:moveTo>
                <a:pt x="2017420" y="181371"/>
              </a:moveTo>
              <a:arcTo wR="1343335" hR="1343335" stAng="18007148" swAng="245697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644E2-1805-4D04-9D40-BB4BAEBFC03C}">
      <dsp:nvSpPr>
        <dsp:cNvPr id="0" name=""/>
        <dsp:cNvSpPr/>
      </dsp:nvSpPr>
      <dsp:spPr>
        <a:xfrm>
          <a:off x="2693392" y="1160878"/>
          <a:ext cx="1933175" cy="1007427"/>
        </a:xfrm>
        <a:prstGeom prst="roundRect">
          <a:avLst/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Test benches</a:t>
          </a:r>
          <a:endParaRPr lang="en-GB" sz="2400" b="1" kern="1200" dirty="0"/>
        </a:p>
      </dsp:txBody>
      <dsp:txXfrm>
        <a:off x="2742571" y="1210057"/>
        <a:ext cx="1834817" cy="909069"/>
      </dsp:txXfrm>
    </dsp:sp>
    <dsp:sp modelId="{41479041-C02A-46D7-BC97-C4103EA74FEA}">
      <dsp:nvSpPr>
        <dsp:cNvPr id="0" name=""/>
        <dsp:cNvSpPr/>
      </dsp:nvSpPr>
      <dsp:spPr>
        <a:xfrm>
          <a:off x="945843" y="740244"/>
          <a:ext cx="2686670" cy="2686670"/>
        </a:xfrm>
        <a:custGeom>
          <a:avLst/>
          <a:gdLst/>
          <a:ahLst/>
          <a:cxnLst/>
          <a:rect l="0" t="0" r="0" b="0"/>
          <a:pathLst>
            <a:path>
              <a:moveTo>
                <a:pt x="2593760" y="1834238"/>
              </a:moveTo>
              <a:arcTo wR="1343335" hR="1343335" stAng="1286065" swAng="398533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2E9F3-8D22-4C05-91C0-7F704CA38A4F}">
      <dsp:nvSpPr>
        <dsp:cNvPr id="0" name=""/>
        <dsp:cNvSpPr/>
      </dsp:nvSpPr>
      <dsp:spPr>
        <a:xfrm>
          <a:off x="0" y="2369528"/>
          <a:ext cx="2446142" cy="100742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Preparation area OUT</a:t>
          </a:r>
          <a:endParaRPr lang="en-GB" sz="2400" b="1" kern="1200" dirty="0"/>
        </a:p>
      </dsp:txBody>
      <dsp:txXfrm>
        <a:off x="49179" y="2418707"/>
        <a:ext cx="2347784" cy="909069"/>
      </dsp:txXfrm>
    </dsp:sp>
    <dsp:sp modelId="{5FF23318-186B-4CEF-8B3E-A67CD3A0BE41}">
      <dsp:nvSpPr>
        <dsp:cNvPr id="0" name=""/>
        <dsp:cNvSpPr/>
      </dsp:nvSpPr>
      <dsp:spPr>
        <a:xfrm>
          <a:off x="725838" y="289770"/>
          <a:ext cx="2686670" cy="2686670"/>
        </a:xfrm>
        <a:custGeom>
          <a:avLst/>
          <a:gdLst/>
          <a:ahLst/>
          <a:cxnLst/>
          <a:rect l="0" t="0" r="0" b="0"/>
          <a:pathLst>
            <a:path>
              <a:moveTo>
                <a:pt x="94432" y="1838098"/>
              </a:moveTo>
              <a:arcTo wR="1343335" hR="1343335" stAng="9503316" swAng="226431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6CBDA-6904-4798-93C1-62D8BF138B62}" type="datetimeFigureOut">
              <a:rPr lang="it-IT" smtClean="0"/>
              <a:t>17/11/2022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8826F-7E45-4B5D-BF44-AC47039575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2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49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63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33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53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88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5038344" cy="365125"/>
          </a:xfrm>
        </p:spPr>
        <p:txBody>
          <a:bodyPr/>
          <a:lstStyle>
            <a:lvl1pPr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it-IT">
                <a:solidFill>
                  <a:srgbClr val="555555"/>
                </a:solidFill>
              </a:rPr>
              <a:t>CERN-GSI Collaboration Steering Board Meeting, 17 Nov 2022, G. Riddone</a:t>
            </a:r>
            <a:endParaRPr lang="en-GB" dirty="0">
              <a:solidFill>
                <a:srgbClr val="5555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60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67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15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65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47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67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61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567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it-IT"/>
              <a:t>CERN-GSI Collaboration Steering Board Meeting, 17 Nov 2022, G. Riddone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j-lt"/>
              </a:defRPr>
            </a:lvl1pPr>
          </a:lstStyle>
          <a:p>
            <a:fld id="{B47976B5-8BDF-4E5D-B963-E5F7B56163C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0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6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gsi.de/event/15938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mlight.cern.ch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ms.cern.ch/document/2679229/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27672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edms.cern.ch/document/2748432/1.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dms.cern.ch/document/2739452/1" TargetMode="External"/><Relationship Id="rId5" Type="http://schemas.openxmlformats.org/officeDocument/2006/relationships/hyperlink" Target="https://edms.cern.ch/document/2749860/1" TargetMode="External"/><Relationship Id="rId4" Type="http://schemas.openxmlformats.org/officeDocument/2006/relationships/hyperlink" Target="https://edms.cern.ch/document/2797933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1710"/>
            <a:ext cx="9144000" cy="1655762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17 November 2022</a:t>
            </a:r>
          </a:p>
          <a:p>
            <a:r>
              <a:rPr lang="it-IT" dirty="0"/>
              <a:t>G. Riddone</a:t>
            </a:r>
            <a:r>
              <a:rPr lang="it-IT"/>
              <a:t>, CERN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b="0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CERN-GSI Collaboration Steering Board Meeting</a:t>
            </a:r>
            <a:br>
              <a:rPr lang="en-GB" sz="3200" b="0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3200" b="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200" b="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SFRS Magnet Testing</a:t>
            </a:r>
            <a:br>
              <a:rPr lang="en-US" sz="3200" b="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</a:rPr>
              <a:t>CERN: Status at the test facility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7F82F-29FE-4C0F-A1D3-748707487437}"/>
              </a:ext>
            </a:extLst>
          </p:cNvPr>
          <p:cNvSpPr txBox="1"/>
          <p:nvPr/>
        </p:nvSpPr>
        <p:spPr>
          <a:xfrm>
            <a:off x="320447" y="157492"/>
            <a:ext cx="9793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CERN-GSI Collaboration Steering Board Meeting (17 November 2022) · GSI Indico (Indico)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D3B0A-CF85-6923-C313-2E9765044A30}"/>
              </a:ext>
            </a:extLst>
          </p:cNvPr>
          <p:cNvSpPr txBox="1"/>
          <p:nvPr/>
        </p:nvSpPr>
        <p:spPr>
          <a:xfrm>
            <a:off x="437978" y="6331176"/>
            <a:ext cx="488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Contributions from M. Charrondiere and T. Dupont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0345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A06B-1BBF-E2CF-8D7F-00C011E2E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solidFill>
                  <a:schemeClr val="accent1"/>
                </a:solidFill>
                <a:latin typeface="+mj-lt"/>
              </a:rPr>
              <a:t>Magnet test – duration per cycle </a:t>
            </a:r>
            <a:br>
              <a:rPr lang="en-GB" sz="4400" dirty="0">
                <a:solidFill>
                  <a:schemeClr val="accent1"/>
                </a:solidFill>
                <a:latin typeface="+mj-lt"/>
              </a:rPr>
            </a:br>
            <a:r>
              <a:rPr lang="en-GB" sz="4400" dirty="0">
                <a:solidFill>
                  <a:schemeClr val="accent1"/>
                </a:solidFill>
                <a:latin typeface="+mj-lt"/>
              </a:rPr>
              <a:t>(in </a:t>
            </a:r>
            <a:r>
              <a:rPr lang="en-GB" sz="4400" dirty="0">
                <a:solidFill>
                  <a:schemeClr val="accent2"/>
                </a:solidFill>
                <a:latin typeface="+mj-lt"/>
              </a:rPr>
              <a:t>working</a:t>
            </a:r>
            <a:r>
              <a:rPr lang="en-GB" sz="4400" dirty="0">
                <a:solidFill>
                  <a:schemeClr val="accent1"/>
                </a:solidFill>
                <a:latin typeface="+mj-lt"/>
              </a:rPr>
              <a:t> days/weeks)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38241-FA08-3FFD-E0CF-56D77E94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567" y="3060608"/>
            <a:ext cx="1606933" cy="1708745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67" indent="0">
              <a:buNone/>
            </a:pPr>
            <a:r>
              <a:rPr lang="en-GB" sz="1800" dirty="0">
                <a:latin typeface="+mj-lt"/>
              </a:rPr>
              <a:t>Experience from the FoS</a:t>
            </a:r>
          </a:p>
          <a:p>
            <a:pPr marL="48767" indent="0">
              <a:buNone/>
            </a:pPr>
            <a:r>
              <a:rPr lang="en-GB" sz="1800" dirty="0">
                <a:latin typeface="+mj-lt"/>
              </a:rPr>
              <a:t>Identification of overlaps and constraints in the overall planning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147F8-855C-4542-2E6D-986BB61A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36E72-1BFE-28E6-118A-76F7A461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10</a:t>
            </a:fld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631A4-CCE2-347B-2F63-45D6F77452A1}"/>
              </a:ext>
            </a:extLst>
          </p:cNvPr>
          <p:cNvSpPr txBox="1"/>
          <p:nvPr/>
        </p:nvSpPr>
        <p:spPr>
          <a:xfrm>
            <a:off x="961937" y="1548901"/>
            <a:ext cx="261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  <a:latin typeface="+mj-lt"/>
              </a:rPr>
              <a:t>Typical example: multiplets</a:t>
            </a:r>
            <a:endParaRPr lang="it-IT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F453BC0-7BDF-888F-E6E7-95F5C52DC308}"/>
              </a:ext>
            </a:extLst>
          </p:cNvPr>
          <p:cNvSpPr/>
          <p:nvPr/>
        </p:nvSpPr>
        <p:spPr>
          <a:xfrm>
            <a:off x="10084714" y="3729963"/>
            <a:ext cx="197352" cy="236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E04C0C-23F9-074D-39F6-8349A9B3CC09}"/>
              </a:ext>
            </a:extLst>
          </p:cNvPr>
          <p:cNvGrpSpPr/>
          <p:nvPr/>
        </p:nvGrpSpPr>
        <p:grpSpPr>
          <a:xfrm>
            <a:off x="1027966" y="1503836"/>
            <a:ext cx="8921936" cy="4415977"/>
            <a:chOff x="1027966" y="1503836"/>
            <a:chExt cx="8921936" cy="44159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9671FF-C7EC-788B-65D3-B7B45FE5A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58" r="14417" b="-1"/>
            <a:stretch/>
          </p:blipFill>
          <p:spPr>
            <a:xfrm>
              <a:off x="1027966" y="1503836"/>
              <a:ext cx="8855907" cy="438308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1D8D67-E056-6084-0232-E14A21D8F81E}"/>
                </a:ext>
              </a:extLst>
            </p:cNvPr>
            <p:cNvSpPr/>
            <p:nvPr/>
          </p:nvSpPr>
          <p:spPr>
            <a:xfrm>
              <a:off x="6420535" y="1503837"/>
              <a:ext cx="1776173" cy="441597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C32776-BB15-667F-CF34-433174D74C3C}"/>
                </a:ext>
              </a:extLst>
            </p:cNvPr>
            <p:cNvSpPr/>
            <p:nvPr/>
          </p:nvSpPr>
          <p:spPr>
            <a:xfrm>
              <a:off x="8196708" y="1503837"/>
              <a:ext cx="1753194" cy="441597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BFD3D58-E8B6-0B8C-D022-B72C0BB654C6}"/>
              </a:ext>
            </a:extLst>
          </p:cNvPr>
          <p:cNvSpPr/>
          <p:nvPr/>
        </p:nvSpPr>
        <p:spPr>
          <a:xfrm>
            <a:off x="942097" y="2269552"/>
            <a:ext cx="9020368" cy="365026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36794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D61A-C6AD-4793-B28D-D7119605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accent1"/>
                </a:solidFill>
                <a:latin typeface="+mj-lt"/>
              </a:rPr>
              <a:t>Sequencer tool (1)</a:t>
            </a:r>
            <a:endParaRPr lang="en-GB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1EC17-7773-42D3-9D49-B0FC8AB83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>
                <a:solidFill>
                  <a:srgbClr val="002060"/>
                </a:solidFill>
              </a:rPr>
              <a:t>Based on validated </a:t>
            </a:r>
            <a:r>
              <a:rPr lang="en-US" dirty="0">
                <a:solidFill>
                  <a:schemeClr val="accent2"/>
                </a:solidFill>
              </a:rPr>
              <a:t>workflow, activity duration per magnet type</a:t>
            </a:r>
          </a:p>
          <a:p>
            <a:pPr marL="342900" indent="-342900"/>
            <a:r>
              <a:rPr lang="en-US" u="sng" dirty="0">
                <a:solidFill>
                  <a:schemeClr val="accent2"/>
                </a:solidFill>
              </a:rPr>
              <a:t>Pilot version under testing</a:t>
            </a:r>
          </a:p>
          <a:p>
            <a:pPr marL="342900" indent="-342900"/>
            <a:r>
              <a:rPr lang="en-US" dirty="0">
                <a:solidFill>
                  <a:srgbClr val="002060"/>
                </a:solidFill>
              </a:rPr>
              <a:t>In progress: different statistics, dashboard to follow advancement, traceability</a:t>
            </a:r>
          </a:p>
          <a:p>
            <a:pPr marL="342900" indent="-342900"/>
            <a:endParaRPr lang="en-US" dirty="0">
              <a:solidFill>
                <a:srgbClr val="002060"/>
              </a:solidFill>
            </a:endParaRPr>
          </a:p>
          <a:p>
            <a:pPr marL="342900" indent="-342900"/>
            <a:r>
              <a:rPr lang="en-US" dirty="0">
                <a:solidFill>
                  <a:srgbClr val="002060"/>
                </a:solidFill>
              </a:rPr>
              <a:t>Features adapted to operational needs</a:t>
            </a:r>
          </a:p>
          <a:p>
            <a:pPr marL="342900" indent="-342900"/>
            <a:r>
              <a:rPr lang="en-GB" dirty="0">
                <a:solidFill>
                  <a:schemeClr val="accent2"/>
                </a:solidFill>
              </a:rPr>
              <a:t>Full sequence for LM and SM (from delivery to shipment) integrated</a:t>
            </a:r>
          </a:p>
          <a:p>
            <a:pPr marL="342900" indent="-342900"/>
            <a:r>
              <a:rPr lang="en-GB" dirty="0">
                <a:solidFill>
                  <a:schemeClr val="accent2"/>
                </a:solidFill>
              </a:rPr>
              <a:t>Basic features implemented </a:t>
            </a:r>
            <a:r>
              <a:rPr lang="en-GB" dirty="0">
                <a:solidFill>
                  <a:srgbClr val="002060"/>
                </a:solidFill>
              </a:rPr>
              <a:t>(mailing, check-list and signatures, comments, documents)</a:t>
            </a:r>
          </a:p>
          <a:p>
            <a:pPr marL="342900" indent="-342900"/>
            <a:r>
              <a:rPr lang="en-GB" dirty="0">
                <a:solidFill>
                  <a:srgbClr val="002060"/>
                </a:solidFill>
              </a:rPr>
              <a:t>Navigation through magnet sequence</a:t>
            </a:r>
          </a:p>
          <a:p>
            <a:pPr marL="342900" indent="-342900"/>
            <a:r>
              <a:rPr lang="en-GB" dirty="0">
                <a:solidFill>
                  <a:srgbClr val="002060"/>
                </a:solidFill>
              </a:rPr>
              <a:t>Access to report showing statuses of different steps</a:t>
            </a:r>
          </a:p>
          <a:p>
            <a:pPr marL="342900" indent="-342900"/>
            <a:r>
              <a:rPr lang="en-GB" dirty="0">
                <a:solidFill>
                  <a:schemeClr val="accent2"/>
                </a:solidFill>
              </a:rPr>
              <a:t>Next version</a:t>
            </a:r>
            <a:r>
              <a:rPr lang="en-GB" dirty="0">
                <a:solidFill>
                  <a:srgbClr val="002060"/>
                </a:solidFill>
              </a:rPr>
              <a:t>: </a:t>
            </a:r>
          </a:p>
          <a:p>
            <a:pPr marL="952485" lvl="1" indent="-342900"/>
            <a:r>
              <a:rPr lang="en-GB" dirty="0">
                <a:solidFill>
                  <a:srgbClr val="002060"/>
                </a:solidFill>
              </a:rPr>
              <a:t>dipole + extra features (EDMS, EDH, bench location, administrative sequence)  + new requests from feedbacks on pilot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A4EDD-B84C-DB49-B2B6-89D7AA40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865C1-2EF7-B5AB-E553-2048B0A8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11</a:t>
            </a:fld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D72ED-F1CB-14DC-0CA6-8F0F510BC8B1}"/>
              </a:ext>
            </a:extLst>
          </p:cNvPr>
          <p:cNvSpPr txBox="1"/>
          <p:nvPr/>
        </p:nvSpPr>
        <p:spPr>
          <a:xfrm>
            <a:off x="6097098" y="254162"/>
            <a:ext cx="609490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Software (</a:t>
            </a:r>
            <a:r>
              <a:rPr lang="en-US" b="1" dirty="0" err="1">
                <a:solidFill>
                  <a:schemeClr val="accent1"/>
                </a:solidFill>
              </a:rPr>
              <a:t>InforEAM</a:t>
            </a:r>
            <a:r>
              <a:rPr lang="en-US" dirty="0">
                <a:solidFill>
                  <a:srgbClr val="002060"/>
                </a:solidFill>
              </a:rPr>
              <a:t>) allowing </a:t>
            </a:r>
            <a:r>
              <a:rPr lang="en-US" sz="1800" dirty="0">
                <a:solidFill>
                  <a:srgbClr val="002060"/>
                </a:solidFill>
              </a:rPr>
              <a:t>for following the test steps and communicating the actions and progress among the different CERN and GSI teams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808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9310-8654-86F8-EE7E-94B6597A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650"/>
            <a:ext cx="10515600" cy="823595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0" dirty="0">
                <a:solidFill>
                  <a:schemeClr val="accent1"/>
                </a:solidFill>
              </a:rPr>
              <a:t>Sequencer tool (2)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3C5A92-62CB-8D76-FF00-C60F937BB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429" y="2610838"/>
            <a:ext cx="3357602" cy="537710"/>
          </a:xfr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7BDFF3-D538-55AE-6EF6-323CAFD24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283" y="136525"/>
            <a:ext cx="3798148" cy="4699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5986E6-0689-E03B-2328-3C483B6BD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84" y="3934083"/>
            <a:ext cx="3839992" cy="1945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93349A-3180-ECD4-1427-F64A6BF4E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37" y="1105991"/>
            <a:ext cx="4315128" cy="220229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9ECF95B8-22BC-6716-5AA0-64EB4CFE3877}"/>
              </a:ext>
            </a:extLst>
          </p:cNvPr>
          <p:cNvSpPr/>
          <p:nvPr/>
        </p:nvSpPr>
        <p:spPr>
          <a:xfrm rot="12603164">
            <a:off x="4119339" y="3356831"/>
            <a:ext cx="654204" cy="365125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CCC0BD0-B2A0-A144-2A91-0D16790FE559}"/>
              </a:ext>
            </a:extLst>
          </p:cNvPr>
          <p:cNvSpPr/>
          <p:nvPr/>
        </p:nvSpPr>
        <p:spPr>
          <a:xfrm rot="8643227">
            <a:off x="4121914" y="4036479"/>
            <a:ext cx="654204" cy="365125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EBDFD96-9A8E-4860-E229-5C8D56852AA7}"/>
              </a:ext>
            </a:extLst>
          </p:cNvPr>
          <p:cNvSpPr/>
          <p:nvPr/>
        </p:nvSpPr>
        <p:spPr>
          <a:xfrm rot="19458979">
            <a:off x="7569603" y="1876942"/>
            <a:ext cx="654204" cy="365125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7223A1-B4BF-F1E4-F31E-23FDB084C27E}"/>
              </a:ext>
            </a:extLst>
          </p:cNvPr>
          <p:cNvSpPr txBox="1"/>
          <p:nvPr/>
        </p:nvSpPr>
        <p:spPr>
          <a:xfrm>
            <a:off x="9130844" y="5664672"/>
            <a:ext cx="290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EAM Light (cern.ch)</a:t>
            </a:r>
            <a:endParaRPr lang="en-GB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AD14-14EE-2D00-D0D2-0E4CBA03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18666-4754-85B7-E056-F45C5AD6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12</a:t>
            </a:fld>
            <a:endParaRPr lang="it-IT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1C3BAA-C6DA-9E15-3C1A-E9463CB8A7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429" y="3198989"/>
            <a:ext cx="3357602" cy="17079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84EBF4D-17A0-FDD2-E13F-CF5B9DB8B1DF}"/>
              </a:ext>
            </a:extLst>
          </p:cNvPr>
          <p:cNvSpPr/>
          <p:nvPr/>
        </p:nvSpPr>
        <p:spPr>
          <a:xfrm>
            <a:off x="502401" y="4009491"/>
            <a:ext cx="457200" cy="41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it-IT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36A6D5-7FA0-6588-C4CA-A5F7B216A284}"/>
              </a:ext>
            </a:extLst>
          </p:cNvPr>
          <p:cNvSpPr/>
          <p:nvPr/>
        </p:nvSpPr>
        <p:spPr>
          <a:xfrm>
            <a:off x="4683102" y="2016112"/>
            <a:ext cx="2426357" cy="41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 –change of step notified via email</a:t>
            </a:r>
            <a:endParaRPr lang="it-IT" sz="12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42E38C-C281-7322-3119-18AF7289E2AF}"/>
              </a:ext>
            </a:extLst>
          </p:cNvPr>
          <p:cNvSpPr/>
          <p:nvPr/>
        </p:nvSpPr>
        <p:spPr>
          <a:xfrm>
            <a:off x="106512" y="979170"/>
            <a:ext cx="2072807" cy="41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3- view on dedicated step</a:t>
            </a:r>
            <a:endParaRPr lang="it-IT" sz="1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B1E931-D77A-DA3C-4DC0-560441018FEA}"/>
              </a:ext>
            </a:extLst>
          </p:cNvPr>
          <p:cNvSpPr/>
          <p:nvPr/>
        </p:nvSpPr>
        <p:spPr>
          <a:xfrm>
            <a:off x="8283283" y="0"/>
            <a:ext cx="2426357" cy="41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 – status per </a:t>
            </a:r>
            <a:r>
              <a:rPr lang="en-US" sz="1200" dirty="0" err="1"/>
              <a:t>magnel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57466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5C49-5CCA-BA2C-A449-5D32AB45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D86-A160-2789-8487-BBB593257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Delivery – Testing – Shipment: CERN systems commissioned and test facility ready to fulfill the planning dictated by the FAIR project</a:t>
            </a:r>
          </a:p>
          <a:p>
            <a:r>
              <a:rPr lang="en-US" dirty="0"/>
              <a:t>Transition phase towards series productions started in 2022 and will be completed in June 2023 (detailed coordination, sequencer tool, procedures implemented)</a:t>
            </a:r>
          </a:p>
          <a:p>
            <a:r>
              <a:rPr lang="en-US" dirty="0"/>
              <a:t>2022: CERN resources higher than expected</a:t>
            </a:r>
          </a:p>
          <a:p>
            <a:r>
              <a:rPr lang="en-US" dirty="0"/>
              <a:t>CERN and GSI flexibility to overcome non-conformities and delays</a:t>
            </a:r>
          </a:p>
          <a:p>
            <a:r>
              <a:rPr lang="en-US" dirty="0"/>
              <a:t>Planning </a:t>
            </a:r>
          </a:p>
          <a:p>
            <a:pPr lvl="1"/>
            <a:r>
              <a:rPr lang="en-US" dirty="0"/>
              <a:t>Received updated planning based on the experience of the </a:t>
            </a:r>
            <a:r>
              <a:rPr lang="en-US" i="1" dirty="0"/>
              <a:t>First of Series (FoS) production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see Antonella presentation</a:t>
            </a:r>
            <a:r>
              <a:rPr lang="en-US" dirty="0"/>
              <a:t>)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End of the tests </a:t>
            </a:r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Q4/2026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Amendment to the contract with be needed and CERN impact to be evaluated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Testing of the additional Energy Buncher magnets still to be confirmed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8FA58-E374-6C68-C003-E61348941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88451-C91F-C499-29F7-8603E7E3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92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40F09-BF1B-9734-62B6-5332595F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E88900-B9AF-110C-856F-EF73014B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14</a:t>
            </a:fld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68B5-02F6-8117-1D71-9C05379F734C}"/>
              </a:ext>
            </a:extLst>
          </p:cNvPr>
          <p:cNvSpPr/>
          <p:nvPr/>
        </p:nvSpPr>
        <p:spPr>
          <a:xfrm>
            <a:off x="2440928" y="4371826"/>
            <a:ext cx="7310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Thanks for your attention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8D69D0-A845-91B5-F373-C528818E7089}"/>
              </a:ext>
            </a:extLst>
          </p:cNvPr>
          <p:cNvSpPr/>
          <p:nvPr/>
        </p:nvSpPr>
        <p:spPr>
          <a:xfrm>
            <a:off x="1128244" y="975251"/>
            <a:ext cx="96592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Thanks to GSI colleagues for the nice and fruitful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57326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77819" cy="4042323"/>
          </a:xfrm>
        </p:spPr>
        <p:txBody>
          <a:bodyPr>
            <a:normAutofit/>
          </a:bodyPr>
          <a:lstStyle/>
          <a:p>
            <a:r>
              <a:rPr lang="en-US" dirty="0"/>
              <a:t>KR3912/TE – Short reminder</a:t>
            </a:r>
          </a:p>
          <a:p>
            <a:r>
              <a:rPr lang="en-US" dirty="0"/>
              <a:t>Status of the systems</a:t>
            </a:r>
          </a:p>
          <a:p>
            <a:r>
              <a:rPr lang="en-US" dirty="0"/>
              <a:t>Few highlights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Cooldown issues and actions  </a:t>
            </a:r>
            <a:endParaRPr lang="en-US" dirty="0"/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Preparation area</a:t>
            </a:r>
            <a:r>
              <a:rPr lang="en-US" dirty="0"/>
              <a:t> </a:t>
            </a:r>
          </a:p>
          <a:p>
            <a:r>
              <a:rPr lang="en-GB" dirty="0"/>
              <a:t>On-site coordination</a:t>
            </a:r>
          </a:p>
          <a:p>
            <a:r>
              <a:rPr lang="en-GB" dirty="0"/>
              <a:t>Magnet workflow and sequencer tool</a:t>
            </a:r>
            <a:r>
              <a:rPr lang="en-US" dirty="0"/>
              <a:t> 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A14A2-7F2B-4372-A296-CE918280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39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9D0E24-AFA3-BAAF-8346-5F71DD215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44"/>
          <a:stretch/>
        </p:blipFill>
        <p:spPr>
          <a:xfrm>
            <a:off x="9702605" y="60534"/>
            <a:ext cx="2381935" cy="299526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C5BCC-6215-49FA-5CC1-C380B13E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4260"/>
            <a:ext cx="10515600" cy="823595"/>
          </a:xfrm>
        </p:spPr>
        <p:txBody>
          <a:bodyPr/>
          <a:lstStyle/>
          <a:p>
            <a:r>
              <a:rPr lang="en-US" dirty="0"/>
              <a:t>Collaboration agreement KR3912/TE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0F9D-0C3E-9F32-896B-16979D40C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61" y="2006446"/>
            <a:ext cx="6634882" cy="435133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GSI is leading the activity, and contributes to it with:</a:t>
            </a:r>
          </a:p>
          <a:p>
            <a:pPr lvl="1"/>
            <a:r>
              <a:rPr lang="en-GB" dirty="0"/>
              <a:t>4 FTE: operation team (2 eng. and 2 technical eng.) </a:t>
            </a:r>
            <a:r>
              <a:rPr lang="en-GB" b="1" dirty="0">
                <a:solidFill>
                  <a:schemeClr val="accent2"/>
                </a:solidFill>
              </a:rPr>
              <a:t>(now </a:t>
            </a:r>
            <a:r>
              <a:rPr lang="en-GB" b="1" dirty="0">
                <a:solidFill>
                  <a:schemeClr val="accent2"/>
                </a:solidFill>
                <a:sym typeface="Wingdings" panose="05000000000000000000" pitchFamily="2" charset="2"/>
              </a:rPr>
              <a:t>5 FTE)</a:t>
            </a:r>
            <a:r>
              <a:rPr lang="en-GB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endParaRPr lang="en-GB" dirty="0">
              <a:solidFill>
                <a:schemeClr val="accent2"/>
              </a:solidFill>
            </a:endParaRPr>
          </a:p>
          <a:p>
            <a:endParaRPr lang="en-GB" dirty="0"/>
          </a:p>
          <a:p>
            <a:r>
              <a:rPr lang="en-GB" dirty="0"/>
              <a:t>CERN is contributing with:</a:t>
            </a:r>
          </a:p>
          <a:p>
            <a:pPr lvl="1"/>
            <a:r>
              <a:rPr lang="en-GB" dirty="0"/>
              <a:t>0.4 FTE: support with best –effort service from its equipment groups (cryogenics, survey, power converters, energy extraction, quench protection, data acquisition an control)</a:t>
            </a:r>
          </a:p>
          <a:p>
            <a:pPr lvl="1"/>
            <a:endParaRPr lang="en-GB" dirty="0"/>
          </a:p>
          <a:p>
            <a:pPr lvl="1"/>
            <a:r>
              <a:rPr lang="en-GB" b="1" dirty="0">
                <a:solidFill>
                  <a:schemeClr val="accent2"/>
                </a:solidFill>
              </a:rPr>
              <a:t>1 FTE: on-site technical engineer </a:t>
            </a:r>
            <a:r>
              <a:rPr lang="en-GB" b="1" dirty="0">
                <a:solidFill>
                  <a:srgbClr val="00B050"/>
                </a:solidFill>
              </a:rPr>
              <a:t>- </a:t>
            </a:r>
            <a:r>
              <a:rPr lang="en-GB" dirty="0"/>
              <a:t>support and coordination with internal services and CERN contractors </a:t>
            </a:r>
            <a:endParaRPr lang="en-GB" b="1" dirty="0">
              <a:solidFill>
                <a:srgbClr val="00B050"/>
              </a:solidFill>
            </a:endParaRPr>
          </a:p>
          <a:p>
            <a:endParaRPr lang="en-GB" dirty="0"/>
          </a:p>
          <a:p>
            <a:r>
              <a:rPr lang="en-GB" dirty="0"/>
              <a:t>Industrial support from other groups which is charged to GSI on cost-recovery basis: the total cost estimated at 5.4 MCHF for the two phases now until Q4/2026 (originally until Q1/2024).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EBD01-EEF6-3204-BB29-1AB3E5B5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A0DB9-F3FE-33C9-E8F4-0624FA1E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3</a:t>
            </a:fld>
            <a:endParaRPr lang="it-IT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0967D92-90E5-29F8-B773-926FD6E77A21}"/>
              </a:ext>
            </a:extLst>
          </p:cNvPr>
          <p:cNvSpPr/>
          <p:nvPr/>
        </p:nvSpPr>
        <p:spPr>
          <a:xfrm>
            <a:off x="7492816" y="3165858"/>
            <a:ext cx="769675" cy="578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DD42DF-BAB6-F4B7-0E4C-ACD0EE45979C}"/>
              </a:ext>
            </a:extLst>
          </p:cNvPr>
          <p:cNvSpPr/>
          <p:nvPr/>
        </p:nvSpPr>
        <p:spPr>
          <a:xfrm>
            <a:off x="7492817" y="4821940"/>
            <a:ext cx="769675" cy="578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5A20A-30F6-D7CC-B94F-A7611752D82B}"/>
              </a:ext>
            </a:extLst>
          </p:cNvPr>
          <p:cNvSpPr txBox="1"/>
          <p:nvPr/>
        </p:nvSpPr>
        <p:spPr>
          <a:xfrm>
            <a:off x="8610600" y="3252003"/>
            <a:ext cx="238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FTE for 2022: 0.8 </a:t>
            </a:r>
            <a:endParaRPr lang="it-IT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E7D5E78-DCB6-D43D-BB23-B837A4E3BBEF}"/>
              </a:ext>
            </a:extLst>
          </p:cNvPr>
          <p:cNvSpPr/>
          <p:nvPr/>
        </p:nvSpPr>
        <p:spPr>
          <a:xfrm>
            <a:off x="7492815" y="3909458"/>
            <a:ext cx="769675" cy="578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36C6B-D038-6E39-BFF9-9BCE31E88C88}"/>
              </a:ext>
            </a:extLst>
          </p:cNvPr>
          <p:cNvSpPr txBox="1"/>
          <p:nvPr/>
        </p:nvSpPr>
        <p:spPr>
          <a:xfrm>
            <a:off x="8610599" y="3969945"/>
            <a:ext cx="238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FTE from Jan 2022</a:t>
            </a:r>
            <a:endParaRPr lang="it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55237-E14F-FBD6-C05B-6EEB73A75F96}"/>
              </a:ext>
            </a:extLst>
          </p:cNvPr>
          <p:cNvSpPr txBox="1"/>
          <p:nvPr/>
        </p:nvSpPr>
        <p:spPr>
          <a:xfrm>
            <a:off x="8406668" y="4736412"/>
            <a:ext cx="3283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1 FSU (industrial support) full time from May 2022</a:t>
            </a:r>
          </a:p>
          <a:p>
            <a:pPr marL="285750" indent="-285750">
              <a:buFontTx/>
              <a:buChar char="-"/>
            </a:pPr>
            <a:r>
              <a:rPr lang="en-US" dirty="0"/>
              <a:t>Second FSU full time from Oct 2022</a:t>
            </a:r>
          </a:p>
          <a:p>
            <a:pPr marL="285750" indent="-285750">
              <a:buFontTx/>
              <a:buChar char="-"/>
            </a:pPr>
            <a:r>
              <a:rPr lang="en-US" dirty="0"/>
              <a:t>Logistics and storekeeper; 0.2</a:t>
            </a:r>
            <a:endParaRPr lang="it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2ADF3-FE2A-85B0-BA14-CBDACEA7F8FF}"/>
              </a:ext>
            </a:extLst>
          </p:cNvPr>
          <p:cNvSpPr txBox="1"/>
          <p:nvPr/>
        </p:nvSpPr>
        <p:spPr>
          <a:xfrm>
            <a:off x="858510" y="1316243"/>
            <a:ext cx="875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Test facility at CERN for the tests of Super Fragment Separator (Super-FRS) magnets for FAIR</a:t>
            </a:r>
            <a:endParaRPr lang="it-IT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3F3E-A4F4-67AE-6AFF-7AFD5EA7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Facility in B180</a:t>
            </a:r>
            <a:br>
              <a:rPr lang="en-US" dirty="0"/>
            </a:br>
            <a:r>
              <a:rPr lang="en-US" i="1" dirty="0"/>
              <a:t>TB1-TB2 and preparation area</a:t>
            </a:r>
            <a:endParaRPr lang="it-IT" i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B4DA1-CD38-6588-1A68-3A9FCCBA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67045-A192-B3DC-AEED-6026BB98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4</a:t>
            </a:fld>
            <a:endParaRPr lang="it-IT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A21F68-FBFD-F07A-34C1-AE7FD1DEE9BF}"/>
              </a:ext>
            </a:extLst>
          </p:cNvPr>
          <p:cNvGrpSpPr/>
          <p:nvPr/>
        </p:nvGrpSpPr>
        <p:grpSpPr>
          <a:xfrm>
            <a:off x="481646" y="1892696"/>
            <a:ext cx="11351116" cy="4188811"/>
            <a:chOff x="481646" y="1892696"/>
            <a:chExt cx="11351116" cy="41888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78F003-0839-9E90-BCF3-0455AA30B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113" y="4022677"/>
              <a:ext cx="2743200" cy="2057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21F0EF1-ACB4-D5F6-09E2-30E4D6A49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46" y="1892696"/>
              <a:ext cx="2743200" cy="2057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9F267C-5CAE-6E72-4BE6-1E3D70C5D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94" y="1892696"/>
              <a:ext cx="2743200" cy="2057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452AC8-EA25-4A64-D6BF-FD9E5E268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20" y="1892696"/>
              <a:ext cx="2743200" cy="2057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3BC6241-22DE-5812-62C8-59FF68310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1046" y="4022677"/>
              <a:ext cx="2743200" cy="2057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954DE4-429D-9B86-FE2F-AFF3CAAFB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431" y="4022677"/>
              <a:ext cx="2743200" cy="2057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2E50154-6839-8907-C8FA-964D523A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9562" y="1892696"/>
              <a:ext cx="2743200" cy="20574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429C261-5C30-74F3-6537-600995E46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45" y="4024107"/>
              <a:ext cx="2743200" cy="20574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95B73A-C8E0-41A3-8F7B-8F9FAF3B9429}"/>
                </a:ext>
              </a:extLst>
            </p:cNvPr>
            <p:cNvSpPr txBox="1"/>
            <p:nvPr/>
          </p:nvSpPr>
          <p:spPr>
            <a:xfrm>
              <a:off x="481646" y="1892696"/>
              <a:ext cx="11464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TB1-SM01</a:t>
              </a:r>
              <a:endParaRPr lang="it-IT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C3E9E8-3B75-AF31-C9B6-41ABCA3299B2}"/>
                </a:ext>
              </a:extLst>
            </p:cNvPr>
            <p:cNvSpPr txBox="1"/>
            <p:nvPr/>
          </p:nvSpPr>
          <p:spPr>
            <a:xfrm>
              <a:off x="3338113" y="1892696"/>
              <a:ext cx="11464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TB1-SM01</a:t>
              </a:r>
              <a:endParaRPr lang="it-IT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59B43B-1D71-88CD-DB5E-1099CDB78F3A}"/>
                </a:ext>
              </a:extLst>
            </p:cNvPr>
            <p:cNvSpPr txBox="1"/>
            <p:nvPr/>
          </p:nvSpPr>
          <p:spPr>
            <a:xfrm>
              <a:off x="6152227" y="1892696"/>
              <a:ext cx="8691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TB2-D2</a:t>
              </a:r>
              <a:endParaRPr lang="it-IT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482430-9E57-1837-F8EC-91D18B55F120}"/>
                </a:ext>
              </a:extLst>
            </p:cNvPr>
            <p:cNvSpPr txBox="1"/>
            <p:nvPr/>
          </p:nvSpPr>
          <p:spPr>
            <a:xfrm>
              <a:off x="9047209" y="1892696"/>
              <a:ext cx="8691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TB2-D2</a:t>
              </a:r>
              <a:endParaRPr lang="it-IT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9642A6-6C27-0C98-FAB6-F58B25C97866}"/>
                </a:ext>
              </a:extLst>
            </p:cNvPr>
            <p:cNvSpPr txBox="1"/>
            <p:nvPr/>
          </p:nvSpPr>
          <p:spPr>
            <a:xfrm>
              <a:off x="9051046" y="4022677"/>
              <a:ext cx="17523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Preparation area</a:t>
              </a:r>
              <a:endParaRPr lang="it-IT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2E48A0-6ACF-9D81-120A-6D8F05D3BEB6}"/>
                </a:ext>
              </a:extLst>
            </p:cNvPr>
            <p:cNvSpPr txBox="1"/>
            <p:nvPr/>
          </p:nvSpPr>
          <p:spPr>
            <a:xfrm>
              <a:off x="6203794" y="4022677"/>
              <a:ext cx="17523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Preparation area</a:t>
              </a:r>
              <a:endParaRPr lang="it-IT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5F9579-A874-F682-BE44-AD21EE8E8CBE}"/>
                </a:ext>
              </a:extLst>
            </p:cNvPr>
            <p:cNvSpPr txBox="1"/>
            <p:nvPr/>
          </p:nvSpPr>
          <p:spPr>
            <a:xfrm>
              <a:off x="507645" y="4024107"/>
              <a:ext cx="12230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Test facility</a:t>
              </a:r>
              <a:endParaRPr lang="it-IT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B08B0E-ABAF-4445-CD83-80A93F971EB9}"/>
                </a:ext>
              </a:extLst>
            </p:cNvPr>
            <p:cNvSpPr txBox="1"/>
            <p:nvPr/>
          </p:nvSpPr>
          <p:spPr>
            <a:xfrm>
              <a:off x="3338112" y="4019472"/>
              <a:ext cx="12230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Test facility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21445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EFFA-5B58-F5DA-82C1-689DCD1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70" y="89096"/>
            <a:ext cx="10515600" cy="1325563"/>
          </a:xfrm>
        </p:spPr>
        <p:txBody>
          <a:bodyPr/>
          <a:lstStyle/>
          <a:p>
            <a:r>
              <a:rPr lang="en-US" dirty="0"/>
              <a:t>Status Overview (1)</a:t>
            </a:r>
            <a:endParaRPr lang="it-I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C9690-D356-A035-41B4-E354C8740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770" y="1253331"/>
            <a:ext cx="5181600" cy="4351338"/>
          </a:xfrm>
        </p:spPr>
        <p:txBody>
          <a:bodyPr/>
          <a:lstStyle/>
          <a:p>
            <a:r>
              <a:rPr lang="en-US" dirty="0"/>
              <a:t>Cryogenic system (TE-CRG)</a:t>
            </a:r>
          </a:p>
          <a:p>
            <a:pPr lvl="1"/>
            <a:r>
              <a:rPr lang="en-US" sz="1800" dirty="0"/>
              <a:t>Main equipment commissioned: remains the validation of the CWU2 (cooldown warmup unit) following new process modification </a:t>
            </a:r>
          </a:p>
          <a:p>
            <a:pPr lvl="1"/>
            <a:r>
              <a:rPr lang="en-US" sz="1800" dirty="0"/>
              <a:t>Several actions undertaken to solve clogging issues, cleanliness issues and to limit perturbations during parallel tests</a:t>
            </a:r>
          </a:p>
          <a:p>
            <a:pPr lvl="1"/>
            <a:r>
              <a:rPr lang="en-US" dirty="0">
                <a:hlinkClick r:id="rId2"/>
              </a:rPr>
              <a:t>EDMS</a:t>
            </a:r>
            <a:r>
              <a:rPr lang="en-US" dirty="0"/>
              <a:t>: summary of CD and WU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0FFC3-CF83-6A9E-0BA7-DE1EF5D0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E0208-61D6-6FD0-F12A-A0B4E48D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5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AF0E0-8438-F23A-F4C9-9067F3E7D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4" y="3632658"/>
            <a:ext cx="5491230" cy="308881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BF67880-F308-3ED5-A43C-4A688FA08941}"/>
              </a:ext>
            </a:extLst>
          </p:cNvPr>
          <p:cNvGrpSpPr/>
          <p:nvPr/>
        </p:nvGrpSpPr>
        <p:grpSpPr>
          <a:xfrm>
            <a:off x="6078906" y="1570209"/>
            <a:ext cx="5548647" cy="4197408"/>
            <a:chOff x="6078906" y="1570209"/>
            <a:chExt cx="5548647" cy="41974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B469CA-D1FE-BC76-E92C-3280CE102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7" t="20386" r="4010" b="6968"/>
            <a:stretch/>
          </p:blipFill>
          <p:spPr>
            <a:xfrm>
              <a:off x="6078906" y="1786800"/>
              <a:ext cx="5548646" cy="339324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5A357B-C79B-34CA-5515-DEC5478FFB33}"/>
                </a:ext>
              </a:extLst>
            </p:cNvPr>
            <p:cNvSpPr txBox="1"/>
            <p:nvPr/>
          </p:nvSpPr>
          <p:spPr>
            <a:xfrm>
              <a:off x="7213251" y="5398285"/>
              <a:ext cx="3938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SM01 </a:t>
              </a:r>
              <a:r>
                <a:rPr lang="en-GB" b="1" dirty="0" err="1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Cooldown</a:t>
              </a:r>
              <a:r>
                <a:rPr lang="en-GB" b="1" dirty="0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on bench 1 with CWU1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A0CEB3-ADC5-A8F2-83F2-666172A4BCEB}"/>
                </a:ext>
              </a:extLst>
            </p:cNvPr>
            <p:cNvSpPr txBox="1"/>
            <p:nvPr/>
          </p:nvSpPr>
          <p:spPr>
            <a:xfrm>
              <a:off x="6279641" y="1572503"/>
              <a:ext cx="2920246" cy="21544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Phase 1 (300K to 80K) ~ 4.5 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BB2B06-932C-DE62-DF2B-FF0F3614A8DC}"/>
                </a:ext>
              </a:extLst>
            </p:cNvPr>
            <p:cNvSpPr txBox="1"/>
            <p:nvPr/>
          </p:nvSpPr>
          <p:spPr>
            <a:xfrm>
              <a:off x="10833127" y="1570209"/>
              <a:ext cx="794426" cy="21544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Phase 2 ~ 1.5 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A54CA7-8CD4-951A-35C5-4A37187C41B3}"/>
                </a:ext>
              </a:extLst>
            </p:cNvPr>
            <p:cNvSpPr txBox="1"/>
            <p:nvPr/>
          </p:nvSpPr>
          <p:spPr>
            <a:xfrm>
              <a:off x="9199887" y="1571356"/>
              <a:ext cx="1635617" cy="21544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Stand by 80K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A0346C-B193-0059-275C-B7AB25D6C683}"/>
                </a:ext>
              </a:extLst>
            </p:cNvPr>
            <p:cNvSpPr txBox="1"/>
            <p:nvPr/>
          </p:nvSpPr>
          <p:spPr>
            <a:xfrm>
              <a:off x="9034701" y="1958207"/>
              <a:ext cx="19659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CWU1 parameters:</a:t>
              </a:r>
            </a:p>
            <a:p>
              <a:r>
                <a:rPr lang="en-GB" sz="9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HP: 12bars</a:t>
              </a:r>
            </a:p>
            <a:p>
              <a:r>
                <a:rPr lang="en-GB" sz="9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Flow: 22g/s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46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EFFA-5B58-F5DA-82C1-689DCD1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70" y="89096"/>
            <a:ext cx="10515600" cy="1325563"/>
          </a:xfrm>
        </p:spPr>
        <p:txBody>
          <a:bodyPr/>
          <a:lstStyle/>
          <a:p>
            <a:r>
              <a:rPr lang="en-US" dirty="0"/>
              <a:t>Status Overview (2)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0913C2-E2E2-7EFD-9DC9-BD16B0883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2454" y="575450"/>
            <a:ext cx="5260215" cy="4749835"/>
          </a:xfrm>
        </p:spPr>
        <p:txBody>
          <a:bodyPr/>
          <a:lstStyle/>
          <a:p>
            <a:r>
              <a:rPr lang="en-US" dirty="0"/>
              <a:t>Jumper connection (EN-MME)</a:t>
            </a:r>
          </a:p>
          <a:p>
            <a:pPr lvl="1"/>
            <a:r>
              <a:rPr lang="en-US" dirty="0"/>
              <a:t>Two new PROTEM machines delivered in Summer 2022 (big and small heads for different pipe diameters)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0FFC3-CF83-6A9E-0BA7-DE1EF5D0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E0208-61D6-6FD0-F12A-A0B4E48D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6</a:t>
            </a:fld>
            <a:endParaRPr lang="it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98BFE-9B42-0CC6-71F2-2FA22BC91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1898" y="3405437"/>
            <a:ext cx="3643650" cy="1724227"/>
          </a:xfrm>
          <a:prstGeom prst="rect">
            <a:avLst/>
          </a:prstGeom>
        </p:spPr>
      </p:pic>
      <p:pic>
        <p:nvPicPr>
          <p:cNvPr id="13" name="Picture 12" descr="A picture containing wooden, weapon&#10;&#10;Description automatically generated">
            <a:extLst>
              <a:ext uri="{FF2B5EF4-FFF2-40B4-BE49-F238E27FC236}">
                <a16:creationId xmlns:a16="http://schemas.microsoft.com/office/drawing/2014/main" id="{71F6B5F4-4201-E355-A79B-63320BA84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9168" y="3405436"/>
            <a:ext cx="3643650" cy="1724227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E00F9890-3ED7-16E2-7B4C-D00314A69E4C}"/>
              </a:ext>
            </a:extLst>
          </p:cNvPr>
          <p:cNvSpPr txBox="1">
            <a:spLocks/>
          </p:cNvSpPr>
          <p:nvPr/>
        </p:nvSpPr>
        <p:spPr>
          <a:xfrm>
            <a:off x="289696" y="1245674"/>
            <a:ext cx="58063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Quench Protection and Energy Extraction systems (TE-MPE)</a:t>
            </a:r>
          </a:p>
          <a:p>
            <a:pPr lvl="1"/>
            <a:r>
              <a:rPr lang="en-GB" sz="2000" dirty="0"/>
              <a:t>TB1 : 6 UQDS units installed, 4 commissioned</a:t>
            </a:r>
          </a:p>
          <a:p>
            <a:pPr lvl="1"/>
            <a:r>
              <a:rPr lang="en-GB" sz="2000" dirty="0"/>
              <a:t>TB2 : 2 UQDS units installed, 2 commissioned (this config. covers 3 magnets, to be completed in the next weeks)) </a:t>
            </a:r>
          </a:p>
          <a:p>
            <a:pPr lvl="1"/>
            <a:r>
              <a:rPr lang="en-GB" sz="2000" dirty="0"/>
              <a:t>TB3 : 6 UQDS units installed, 2 commissioned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7C47FD-074B-5E56-1E00-42022F56FE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6241" y="3360006"/>
            <a:ext cx="2478617" cy="33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4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EFFA-5B58-F5DA-82C1-689DCD1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70" y="89096"/>
            <a:ext cx="10515600" cy="1325563"/>
          </a:xfrm>
        </p:spPr>
        <p:txBody>
          <a:bodyPr/>
          <a:lstStyle/>
          <a:p>
            <a:r>
              <a:rPr lang="en-US" dirty="0"/>
              <a:t>Status Overview (3)</a:t>
            </a:r>
            <a:endParaRPr lang="it-I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C9690-D356-A035-41B4-E354C8740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9858" y="1414659"/>
            <a:ext cx="441737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Main procedures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Safety: measures to be put in place during the operation of the Test Benches (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pPr lvl="2"/>
            <a:r>
              <a:rPr lang="en-US" sz="1800" dirty="0"/>
              <a:t>Inspection visits with CERN safety representative for the different activities, such as handling, welding and leak test </a:t>
            </a:r>
          </a:p>
          <a:p>
            <a:pPr lvl="1"/>
            <a:r>
              <a:rPr lang="en-US" dirty="0"/>
              <a:t>Access and custom formalities 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Transport: over-sized (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) and standard transport </a:t>
            </a:r>
          </a:p>
          <a:p>
            <a:pPr lvl="1"/>
            <a:r>
              <a:rPr lang="en-US" dirty="0"/>
              <a:t>Leak tightness test procedure (</a:t>
            </a:r>
            <a:r>
              <a:rPr lang="en-US" dirty="0">
                <a:hlinkClick r:id="rId5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Welding (</a:t>
            </a:r>
            <a:r>
              <a:rPr lang="en-US" dirty="0">
                <a:hlinkClick r:id="rId6"/>
              </a:rPr>
              <a:t>link</a:t>
            </a:r>
            <a:r>
              <a:rPr lang="en-US" dirty="0"/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0913C2-E2E2-7EFD-9DC9-BD16B0883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47" y="1274470"/>
            <a:ext cx="5339468" cy="474983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Preparation area</a:t>
            </a:r>
          </a:p>
          <a:p>
            <a:pPr lvl="1"/>
            <a:r>
              <a:rPr lang="en-GB" sz="2000" dirty="0"/>
              <a:t>Detailed integration study carried out to cope with series production needs and possible non-conformities </a:t>
            </a:r>
          </a:p>
          <a:p>
            <a:pPr lvl="1"/>
            <a:r>
              <a:rPr lang="en-GB" sz="2000" dirty="0"/>
              <a:t>Space increased by 60 m</a:t>
            </a:r>
            <a:r>
              <a:rPr lang="en-GB" sz="2000" baseline="30000" dirty="0"/>
              <a:t>2 </a:t>
            </a:r>
            <a:r>
              <a:rPr lang="en-GB" sz="2000" dirty="0"/>
              <a:t>– woks completed in Jan 2023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0FFC3-CF83-6A9E-0BA7-DE1EF5D0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E0208-61D6-6FD0-F12A-A0B4E48D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7</a:t>
            </a:fld>
            <a:endParaRPr lang="it-IT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9DCD6C0-80BA-CA54-E503-265D9D958BC2}"/>
              </a:ext>
            </a:extLst>
          </p:cNvPr>
          <p:cNvGrpSpPr/>
          <p:nvPr/>
        </p:nvGrpSpPr>
        <p:grpSpPr>
          <a:xfrm>
            <a:off x="604770" y="3384841"/>
            <a:ext cx="5580075" cy="2547671"/>
            <a:chOff x="6274590" y="2537798"/>
            <a:chExt cx="5580075" cy="25476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6EBE9D1-F4C0-2C19-4A63-AF8499EE7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74590" y="2537798"/>
              <a:ext cx="5580075" cy="2547671"/>
            </a:xfrm>
            <a:prstGeom prst="rect">
              <a:avLst/>
            </a:prstGeom>
            <a:ln w="6350">
              <a:solidFill>
                <a:schemeClr val="accent2">
                  <a:lumMod val="75000"/>
                </a:schemeClr>
              </a:solidFill>
            </a:ln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12817BB-E6CC-C236-16EF-FC81AB1F3BC6}"/>
                </a:ext>
              </a:extLst>
            </p:cNvPr>
            <p:cNvCxnSpPr>
              <a:cxnSpLocks/>
            </p:cNvCxnSpPr>
            <p:nvPr/>
          </p:nvCxnSpPr>
          <p:spPr>
            <a:xfrm>
              <a:off x="10107083" y="3855824"/>
              <a:ext cx="389467" cy="11132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2AAE042-3EEC-E072-9AA2-263A1297CA85}"/>
                </a:ext>
              </a:extLst>
            </p:cNvPr>
            <p:cNvGrpSpPr/>
            <p:nvPr/>
          </p:nvGrpSpPr>
          <p:grpSpPr>
            <a:xfrm>
              <a:off x="9726084" y="3607143"/>
              <a:ext cx="755323" cy="489494"/>
              <a:chOff x="9726084" y="3607143"/>
              <a:chExt cx="755323" cy="489494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374858E-3179-09BA-A678-2081E2264A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0237" y="3607143"/>
                <a:ext cx="74896" cy="25892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2404F60-0A97-6B93-EF9A-205DFBA71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26084" y="3875617"/>
                <a:ext cx="736599" cy="22102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730B629-0256-BA78-1C57-E02684DC8F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07083" y="3698347"/>
                <a:ext cx="37448" cy="147265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F4BC3AF-9A81-1FA4-E5B0-C2F925836D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43959" y="3975100"/>
                <a:ext cx="37448" cy="11726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36D6C9F-B0A4-4689-D616-567BE389F8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00167" y="3608873"/>
                <a:ext cx="344364" cy="96139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9AFD11-2A15-DBE0-0289-6CFF5420890E}"/>
                </a:ext>
              </a:extLst>
            </p:cNvPr>
            <p:cNvSpPr txBox="1"/>
            <p:nvPr/>
          </p:nvSpPr>
          <p:spPr>
            <a:xfrm rot="986234">
              <a:off x="7061562" y="3729515"/>
              <a:ext cx="64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MSC</a:t>
              </a:r>
              <a:endParaRPr lang="it-IT" sz="1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D3930C0-8A33-2344-B93F-BFBAE7E31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6997" y="3610904"/>
              <a:ext cx="74896" cy="25892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7D595DA-9D17-0257-2582-6BFDA656C0E0}"/>
                </a:ext>
              </a:extLst>
            </p:cNvPr>
            <p:cNvCxnSpPr>
              <a:cxnSpLocks/>
            </p:cNvCxnSpPr>
            <p:nvPr/>
          </p:nvCxnSpPr>
          <p:spPr>
            <a:xfrm>
              <a:off x="6882844" y="3879378"/>
              <a:ext cx="736599" cy="22102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E9DEC6A-B6DD-C440-92E0-A120E9A612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08669" y="3632632"/>
              <a:ext cx="325631" cy="1052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61AF932-1EE8-8D8D-B607-E17A4B71B7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0719" y="3735446"/>
              <a:ext cx="124743" cy="36067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A6792B5-B535-BDBE-47C6-20A2065A2E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69106" y="3595476"/>
              <a:ext cx="405361" cy="12622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B14D68B-B9A1-0414-B258-BD0A05206B79}"/>
                </a:ext>
              </a:extLst>
            </p:cNvPr>
            <p:cNvSpPr txBox="1"/>
            <p:nvPr/>
          </p:nvSpPr>
          <p:spPr>
            <a:xfrm rot="986234">
              <a:off x="9745704" y="3670886"/>
              <a:ext cx="64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MSC</a:t>
              </a:r>
              <a:endParaRPr lang="it-IT" sz="1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C15C404-9EFE-F266-C36A-1B32CF1818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0948" y="3618287"/>
              <a:ext cx="31963" cy="119569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2FC62C-A1DE-9ABE-C820-882B17E9CBC3}"/>
              </a:ext>
            </a:extLst>
          </p:cNvPr>
          <p:cNvSpPr txBox="1"/>
          <p:nvPr/>
        </p:nvSpPr>
        <p:spPr>
          <a:xfrm rot="18421896">
            <a:off x="6423340" y="2413886"/>
            <a:ext cx="1493037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Action from 2021 </a:t>
            </a:r>
          </a:p>
          <a:p>
            <a:r>
              <a:rPr lang="en-US" sz="1400" dirty="0"/>
              <a:t>Steering Meeting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87791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FA7B-74ED-A7C1-21B1-F0BA552F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On-site </a:t>
            </a:r>
            <a:r>
              <a:rPr lang="it-IT" dirty="0" err="1"/>
              <a:t>coordination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B3696-19BA-77A3-03C7-8332397DA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7199"/>
            <a:ext cx="5181600" cy="2701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1"/>
                </a:solidFill>
              </a:rPr>
              <a:t>Weekly meetings with GSI and CERN teams</a:t>
            </a:r>
          </a:p>
          <a:p>
            <a:r>
              <a:rPr lang="en-GB" sz="2000" dirty="0"/>
              <a:t>GSI testing team</a:t>
            </a:r>
          </a:p>
          <a:p>
            <a:r>
              <a:rPr lang="en-GB" sz="2000" dirty="0"/>
              <a:t>Leak tests AL4030</a:t>
            </a:r>
          </a:p>
          <a:p>
            <a:r>
              <a:rPr lang="en-GB" sz="2000" dirty="0"/>
              <a:t>Handling-Transport EN-HE</a:t>
            </a:r>
          </a:p>
          <a:p>
            <a:r>
              <a:rPr lang="en-GB" sz="2000" dirty="0"/>
              <a:t>Cryo system TE-CRG</a:t>
            </a:r>
          </a:p>
          <a:p>
            <a:r>
              <a:rPr lang="en-GB" sz="2000" dirty="0"/>
              <a:t>Survey BE-GM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D8F14-3F48-B8D0-38CC-9C7E323BD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6733" y="1329508"/>
            <a:ext cx="5181600" cy="2701119"/>
          </a:xfrm>
        </p:spPr>
        <p:txBody>
          <a:bodyPr>
            <a:normAutofit/>
          </a:bodyPr>
          <a:lstStyle/>
          <a:p>
            <a:r>
              <a:rPr lang="en-GB" sz="2000" dirty="0"/>
              <a:t>Welding/Cutting EN-MME</a:t>
            </a:r>
          </a:p>
          <a:p>
            <a:r>
              <a:rPr lang="en-GB" sz="2000" dirty="0"/>
              <a:t>Powering SY-EPC</a:t>
            </a:r>
          </a:p>
          <a:p>
            <a:r>
              <a:rPr lang="en-GB" sz="2000" dirty="0"/>
              <a:t>Quench Protection TE-MPE</a:t>
            </a:r>
          </a:p>
          <a:p>
            <a:r>
              <a:rPr lang="en-GB" sz="2000" dirty="0"/>
              <a:t>Mechanics FSUs</a:t>
            </a:r>
          </a:p>
          <a:p>
            <a:r>
              <a:rPr lang="en-GB" sz="2000" dirty="0"/>
              <a:t>Logistic and coordination TE-RAS</a:t>
            </a:r>
          </a:p>
          <a:p>
            <a:r>
              <a:rPr lang="en-GB" sz="2000" dirty="0"/>
              <a:t>Tuning schedule on weekly basis keeping flexibility</a:t>
            </a:r>
          </a:p>
          <a:p>
            <a:pPr marL="0" indent="0">
              <a:buNone/>
            </a:pPr>
            <a:endParaRPr lang="en-GB" sz="2000" dirty="0"/>
          </a:p>
          <a:p>
            <a:endParaRPr lang="it-IT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7A152-D91D-72AB-8BB1-CF527042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rgbClr val="555555"/>
                </a:solidFill>
              </a:rPr>
              <a:t>CERN-GSI Collaboration Steering Board Meeting, 17 Nov 2022, G. Riddone</a:t>
            </a:r>
            <a:endParaRPr lang="en-GB" dirty="0">
              <a:solidFill>
                <a:srgbClr val="555555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4CB9F-221E-9245-9ED9-159A40DA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8</a:t>
            </a:fld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EF56F-31EB-4F3E-3F71-7F8AC1034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3" b="57870"/>
          <a:stretch/>
        </p:blipFill>
        <p:spPr>
          <a:xfrm>
            <a:off x="0" y="4127370"/>
            <a:ext cx="12192000" cy="19908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6EACBB-3B84-2233-2C4E-0F875F0E9D53}"/>
              </a:ext>
            </a:extLst>
          </p:cNvPr>
          <p:cNvSpPr/>
          <p:nvPr/>
        </p:nvSpPr>
        <p:spPr>
          <a:xfrm>
            <a:off x="10395265" y="156312"/>
            <a:ext cx="1625086" cy="12412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</a:rPr>
              <a:t>On-site technical engineer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4B339-56AD-FC78-9625-058AF0D910D7}"/>
              </a:ext>
            </a:extLst>
          </p:cNvPr>
          <p:cNvSpPr txBox="1"/>
          <p:nvPr/>
        </p:nvSpPr>
        <p:spPr>
          <a:xfrm>
            <a:off x="4642945" y="4863663"/>
            <a:ext cx="33815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Detailed planning updated weekly</a:t>
            </a:r>
            <a:endParaRPr lang="it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71A072-B9E1-024D-495E-66390ED17BE5}"/>
              </a:ext>
            </a:extLst>
          </p:cNvPr>
          <p:cNvSpPr txBox="1"/>
          <p:nvPr/>
        </p:nvSpPr>
        <p:spPr>
          <a:xfrm>
            <a:off x="4642945" y="5286433"/>
            <a:ext cx="4615494" cy="646331"/>
          </a:xfrm>
          <a:prstGeom prst="rect">
            <a:avLst/>
          </a:prstGeom>
          <a:solidFill>
            <a:srgbClr val="BDD7EE">
              <a:alpha val="50196"/>
            </a:srgb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Follow-up with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SEQUENCER TOOL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- Input:  magnet workflow and activity duration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0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C454512-9396-4283-A467-CC3BBBA0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469" y="238407"/>
            <a:ext cx="10515600" cy="823595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solidFill>
                  <a:schemeClr val="accent1"/>
                </a:solidFill>
                <a:latin typeface="+mj-lt"/>
              </a:rPr>
              <a:t>Magnet test workflow</a:t>
            </a:r>
            <a:endParaRPr lang="it-IT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E4FFC-6B41-4FE9-BA49-481AD38C38DC}"/>
              </a:ext>
            </a:extLst>
          </p:cNvPr>
          <p:cNvSpPr txBox="1"/>
          <p:nvPr/>
        </p:nvSpPr>
        <p:spPr>
          <a:xfrm>
            <a:off x="195701" y="1173936"/>
            <a:ext cx="3279512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Prepare logistic for delivery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Magnet documentation check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Reception at CERN</a:t>
            </a:r>
            <a:endParaRPr lang="en-GB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Handling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Unpacking/unwrapping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Visual inspection</a:t>
            </a:r>
          </a:p>
          <a:p>
            <a:pPr marL="241087" indent="-241087" defTabSz="321449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B050"/>
                </a:solidFill>
              </a:rPr>
              <a:t>Electrical tests at warm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Installation on feet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Opening transfer lines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Transport to test bench 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C64804-FEF3-4FF0-8F55-844B9BCBA7F2}"/>
              </a:ext>
            </a:extLst>
          </p:cNvPr>
          <p:cNvSpPr txBox="1"/>
          <p:nvPr/>
        </p:nvSpPr>
        <p:spPr>
          <a:xfrm>
            <a:off x="8358737" y="410333"/>
            <a:ext cx="3719788" cy="5786200"/>
          </a:xfrm>
          <a:prstGeom prst="rect">
            <a:avLst/>
          </a:prstGeom>
          <a:noFill/>
          <a:ln w="12700" cap="flat">
            <a:solidFill>
              <a:srgbClr val="66666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Alignment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Transport rods removal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Mounting safety valve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Jumper alignment and connection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Leak tests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Vacuum vessel closure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Electrical tests at warm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Insulation vacuum pumping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Insulation vacuum leak test</a:t>
            </a:r>
            <a:endParaRPr lang="en-GB" sz="1600" dirty="0">
              <a:solidFill>
                <a:srgbClr val="0070C0"/>
              </a:solidFill>
            </a:endParaRP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Cryogenic conditioning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Cooldown &amp; </a:t>
            </a:r>
            <a:r>
              <a:rPr lang="en-US" sz="1600" dirty="0">
                <a:solidFill>
                  <a:srgbClr val="00B050"/>
                </a:solidFill>
              </a:rPr>
              <a:t>heat load tests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Current leads cooldown 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</a:rPr>
              <a:t>Electrical test at cold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Commissioning</a:t>
            </a:r>
            <a:r>
              <a:rPr lang="en-US" sz="1600" dirty="0">
                <a:solidFill>
                  <a:srgbClr val="0070C0"/>
                </a:solidFill>
              </a:rPr>
              <a:t>/</a:t>
            </a:r>
            <a:r>
              <a:rPr lang="en-US" sz="1600" dirty="0">
                <a:solidFill>
                  <a:srgbClr val="00B050"/>
                </a:solidFill>
              </a:rPr>
              <a:t>Powering</a:t>
            </a:r>
            <a:endParaRPr lang="en-GB" sz="1600" dirty="0">
              <a:solidFill>
                <a:srgbClr val="00B050"/>
              </a:solidFill>
            </a:endParaRP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highlight>
                  <a:srgbClr val="008080"/>
                </a:highlight>
              </a:rPr>
              <a:t>Magnetic measurements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Magnetic axis </a:t>
            </a:r>
            <a:r>
              <a:rPr lang="en-US" sz="1600" dirty="0" err="1">
                <a:solidFill>
                  <a:srgbClr val="0070C0"/>
                </a:solidFill>
              </a:rPr>
              <a:t>fiducialisation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(Heat load tests)</a:t>
            </a:r>
            <a:endParaRPr lang="en-GB" sz="1600" dirty="0">
              <a:solidFill>
                <a:srgbClr val="00B050"/>
              </a:solidFill>
            </a:endParaRP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Warmup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Insulation vacuum breakage 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Jumper Disconnection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Dismount safety valve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Mount transport rods</a:t>
            </a:r>
          </a:p>
          <a:p>
            <a:pPr marL="321449" indent="-32144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Transport to preparation area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9C39F5-05D8-420E-82A5-D9C657806DA8}"/>
              </a:ext>
            </a:extLst>
          </p:cNvPr>
          <p:cNvSpPr txBox="1"/>
          <p:nvPr/>
        </p:nvSpPr>
        <p:spPr>
          <a:xfrm>
            <a:off x="195701" y="3857432"/>
            <a:ext cx="3279513" cy="2339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Close transfer lines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Removal of feet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Purging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Electrical tests at warm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Nitrogen gas filling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Prepare logistic for shipment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/>
              <a:t>Packing (ext.)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Handling</a:t>
            </a:r>
          </a:p>
          <a:p>
            <a:pPr marL="241087" indent="-24108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Check 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CA979-B6AA-48CC-9C9D-06713AD263AA}"/>
              </a:ext>
            </a:extLst>
          </p:cNvPr>
          <p:cNvSpPr txBox="1"/>
          <p:nvPr/>
        </p:nvSpPr>
        <p:spPr>
          <a:xfrm>
            <a:off x="4563405" y="1375536"/>
            <a:ext cx="1252539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087" indent="-241087" defTabSz="32144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GSI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40C6A-8F32-48EE-9591-A700E2FDF6B1}"/>
              </a:ext>
            </a:extLst>
          </p:cNvPr>
          <p:cNvSpPr txBox="1"/>
          <p:nvPr/>
        </p:nvSpPr>
        <p:spPr>
          <a:xfrm>
            <a:off x="5332727" y="1375532"/>
            <a:ext cx="167069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087" indent="-241087" defTabSz="32144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CERN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66E6FB-A151-4F2B-B5C0-7C77E579E733}"/>
              </a:ext>
            </a:extLst>
          </p:cNvPr>
          <p:cNvSpPr txBox="1"/>
          <p:nvPr/>
        </p:nvSpPr>
        <p:spPr>
          <a:xfrm>
            <a:off x="6161854" y="1375940"/>
            <a:ext cx="1361635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087" indent="-241087" defTabSz="32144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Common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D885AC-1A22-4B4A-BC65-371FC0451732}"/>
              </a:ext>
            </a:extLst>
          </p:cNvPr>
          <p:cNvSpPr/>
          <p:nvPr/>
        </p:nvSpPr>
        <p:spPr>
          <a:xfrm>
            <a:off x="4563406" y="1370773"/>
            <a:ext cx="2617159" cy="35188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21449"/>
            <a:endParaRPr lang="en-GB" sz="1687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D78D75-9F4A-4EDB-B8C6-90B6C70DF364}"/>
              </a:ext>
            </a:extLst>
          </p:cNvPr>
          <p:cNvGrpSpPr/>
          <p:nvPr/>
        </p:nvGrpSpPr>
        <p:grpSpPr>
          <a:xfrm>
            <a:off x="3635267" y="2300850"/>
            <a:ext cx="4723469" cy="3376956"/>
            <a:chOff x="3573645" y="2331089"/>
            <a:chExt cx="4723469" cy="3376956"/>
          </a:xfrm>
        </p:grpSpPr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1CE2D8C4-3614-462E-B2DB-2733EA6F29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18899976"/>
                </p:ext>
              </p:extLst>
            </p:nvPr>
          </p:nvGraphicFramePr>
          <p:xfrm>
            <a:off x="3573645" y="2331089"/>
            <a:ext cx="4723469" cy="33769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5DE3D68-A755-45AC-BA20-3348B1A75AE2}"/>
                </a:ext>
              </a:extLst>
            </p:cNvPr>
            <p:cNvSpPr/>
            <p:nvPr/>
          </p:nvSpPr>
          <p:spPr>
            <a:xfrm>
              <a:off x="4007796" y="3508443"/>
              <a:ext cx="583659" cy="1037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800"/>
            </a:p>
          </p:txBody>
        </p:sp>
      </p:grp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D5032407-2E72-A26E-93D1-D3F23EFE8B7E}"/>
              </a:ext>
            </a:extLst>
          </p:cNvPr>
          <p:cNvSpPr txBox="1">
            <a:spLocks/>
          </p:cNvSpPr>
          <p:nvPr/>
        </p:nvSpPr>
        <p:spPr>
          <a:xfrm>
            <a:off x="4069417" y="6295240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863656F-24B5-9ECD-D351-D7552467CBD2}"/>
              </a:ext>
            </a:extLst>
          </p:cNvPr>
          <p:cNvSpPr txBox="1">
            <a:spLocks/>
          </p:cNvSpPr>
          <p:nvPr/>
        </p:nvSpPr>
        <p:spPr>
          <a:xfrm>
            <a:off x="7020645" y="6289214"/>
            <a:ext cx="3860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B114DCE-BB8D-4A18-5624-7EC613F5432A}"/>
              </a:ext>
            </a:extLst>
          </p:cNvPr>
          <p:cNvSpPr txBox="1">
            <a:spLocks/>
          </p:cNvSpPr>
          <p:nvPr/>
        </p:nvSpPr>
        <p:spPr>
          <a:xfrm>
            <a:off x="11024139" y="6289214"/>
            <a:ext cx="668565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C77ECD-A482-C223-28D0-265D34B1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CERN-GSI Collaboration Steering Board Meeting, 17 Nov 2022, G. Riddone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CF582-2C50-0570-3668-D54ECC15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76B5-8BDF-4E5D-B963-E5F7B56163C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7D2CF13AEE548B9C5DA178E3E35C8" ma:contentTypeVersion="1" ma:contentTypeDescription="Create a new document." ma:contentTypeScope="" ma:versionID="a13eb038dfa0e006c12aec378707717a">
  <xsd:schema xmlns:xsd="http://www.w3.org/2001/XMLSchema" xmlns:xs="http://www.w3.org/2001/XMLSchema" xmlns:p="http://schemas.microsoft.com/office/2006/metadata/properties" xmlns:ns2="88bb036f-377e-4796-bd19-d9f1b4185360" targetNamespace="http://schemas.microsoft.com/office/2006/metadata/properties" ma:root="true" ma:fieldsID="fa6cc257b98e2e82282b06fc7d235b32" ns2:_="">
    <xsd:import namespace="88bb036f-377e-4796-bd19-d9f1b4185360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b036f-377e-4796-bd19-d9f1b4185360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8bb036f-377e-4796-bd19-d9f1b4185360" xsi:nil="true"/>
  </documentManagement>
</p:properties>
</file>

<file path=customXml/itemProps1.xml><?xml version="1.0" encoding="utf-8"?>
<ds:datastoreItem xmlns:ds="http://schemas.openxmlformats.org/officeDocument/2006/customXml" ds:itemID="{82DB6BE6-D44F-44A7-9683-733C7619BF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82E28C-D970-4173-96AF-6FFF281D61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bb036f-377e-4796-bd19-d9f1b418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D987B0-2F2A-4FE0-BAFF-FC20D8C7B78E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88bb036f-377e-4796-bd19-d9f1b418536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6917</TotalTime>
  <Words>1244</Words>
  <Application>Microsoft Office PowerPoint</Application>
  <PresentationFormat>Widescreen</PresentationFormat>
  <Paragraphs>201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CERN-GSI Collaboration Steering Board Meeting  SFRS Magnet Testing CERN: Status at the test facility</vt:lpstr>
      <vt:lpstr>Content</vt:lpstr>
      <vt:lpstr>Collaboration agreement KR3912/TE</vt:lpstr>
      <vt:lpstr>Test Facility in B180 TB1-TB2 and preparation area</vt:lpstr>
      <vt:lpstr>Status Overview (1)</vt:lpstr>
      <vt:lpstr>Status Overview (2)</vt:lpstr>
      <vt:lpstr>Status Overview (3)</vt:lpstr>
      <vt:lpstr>On-site coordination</vt:lpstr>
      <vt:lpstr>Magnet test workflow</vt:lpstr>
      <vt:lpstr>Magnet test – duration per cycle  (in working days/weeks)</vt:lpstr>
      <vt:lpstr>Sequencer tool (1)</vt:lpstr>
      <vt:lpstr>Sequencer tool (2)</vt:lpstr>
      <vt:lpstr>Conclusions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DGP - DGP Fellows  new quota after restructuration, past 5-y evolution, DGP vs GET</dc:title>
  <dc:creator>Germy</dc:creator>
  <cp:lastModifiedBy>Germana Riddone</cp:lastModifiedBy>
  <cp:revision>892</cp:revision>
  <dcterms:created xsi:type="dcterms:W3CDTF">2021-02-05T07:02:49Z</dcterms:created>
  <dcterms:modified xsi:type="dcterms:W3CDTF">2022-11-17T07:33:44Z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0x010100A887D2CF13AEE548B9C5DA178E3E35C8</vt:lpwstr>
  </property>
</Properties>
</file>