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7" r:id="rId2"/>
  </p:sldMasterIdLst>
  <p:notesMasterIdLst>
    <p:notesMasterId r:id="rId31"/>
  </p:notesMasterIdLst>
  <p:handoutMasterIdLst>
    <p:handoutMasterId r:id="rId32"/>
  </p:handoutMasterIdLst>
  <p:sldIdLst>
    <p:sldId id="637" r:id="rId3"/>
    <p:sldId id="638" r:id="rId4"/>
    <p:sldId id="647" r:id="rId5"/>
    <p:sldId id="648" r:id="rId6"/>
    <p:sldId id="649" r:id="rId7"/>
    <p:sldId id="653" r:id="rId8"/>
    <p:sldId id="650" r:id="rId9"/>
    <p:sldId id="642" r:id="rId10"/>
    <p:sldId id="643" r:id="rId11"/>
    <p:sldId id="651" r:id="rId12"/>
    <p:sldId id="608" r:id="rId13"/>
    <p:sldId id="652" r:id="rId14"/>
    <p:sldId id="589" r:id="rId15"/>
    <p:sldId id="599" r:id="rId16"/>
    <p:sldId id="615" r:id="rId17"/>
    <p:sldId id="515" r:id="rId18"/>
    <p:sldId id="644" r:id="rId19"/>
    <p:sldId id="645" r:id="rId20"/>
    <p:sldId id="646" r:id="rId21"/>
    <p:sldId id="635" r:id="rId22"/>
    <p:sldId id="597" r:id="rId23"/>
    <p:sldId id="593" r:id="rId24"/>
    <p:sldId id="594" r:id="rId25"/>
    <p:sldId id="613" r:id="rId26"/>
    <p:sldId id="596" r:id="rId27"/>
    <p:sldId id="614" r:id="rId28"/>
    <p:sldId id="636" r:id="rId29"/>
    <p:sldId id="375" r:id="rId3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385" userDrawn="1">
          <p15:clr>
            <a:srgbClr val="A4A3A4"/>
          </p15:clr>
        </p15:guide>
        <p15:guide id="3" pos="2980" userDrawn="1">
          <p15:clr>
            <a:srgbClr val="A4A3A4"/>
          </p15:clr>
        </p15:guide>
        <p15:guide id="4" orient="horz" pos="22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C778"/>
    <a:srgbClr val="C94D8B"/>
    <a:srgbClr val="5EAEC7"/>
    <a:srgbClr val="FDAF2F"/>
    <a:srgbClr val="FDBB63"/>
    <a:srgbClr val="FF9933"/>
    <a:srgbClr val="CC0099"/>
    <a:srgbClr val="595959"/>
    <a:srgbClr val="105EA8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0" autoAdjust="0"/>
    <p:restoredTop sz="88934" autoAdjust="0"/>
  </p:normalViewPr>
  <p:slideViewPr>
    <p:cSldViewPr snapToGrid="0" snapToObjects="1">
      <p:cViewPr varScale="1">
        <p:scale>
          <a:sx n="58" d="100"/>
          <a:sy n="58" d="100"/>
        </p:scale>
        <p:origin x="1284" y="40"/>
      </p:cViewPr>
      <p:guideLst>
        <p:guide orient="horz" pos="391"/>
        <p:guide pos="385"/>
        <p:guide pos="2980"/>
        <p:guide orient="horz" pos="2251"/>
      </p:guideLst>
    </p:cSldViewPr>
  </p:slideViewPr>
  <p:outlineViewPr>
    <p:cViewPr>
      <p:scale>
        <a:sx n="33" d="100"/>
        <a:sy n="33" d="100"/>
      </p:scale>
      <p:origin x="0" y="-2885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4440"/>
    </p:cViewPr>
  </p:sorterViewPr>
  <p:notesViewPr>
    <p:cSldViewPr snapToGrid="0" snapToObjects="1">
      <p:cViewPr varScale="1">
        <p:scale>
          <a:sx n="93" d="100"/>
          <a:sy n="93" d="100"/>
        </p:scale>
        <p:origin x="4094" y="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17.11.2022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17.11.2022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083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3520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29E01-E7D8-4472-AC38-C56E84AF6052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66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1128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6686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9321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7614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9205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1903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3556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514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8383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2240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6144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_mesh_einRing_2017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796" y="1244600"/>
            <a:ext cx="8518804" cy="53420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529216" y="6650182"/>
            <a:ext cx="5573201" cy="186612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422565" y="270004"/>
            <a:ext cx="5583952" cy="78755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16631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727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6342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927268" y="6628991"/>
            <a:ext cx="3360715" cy="212427"/>
          </a:xfrm>
          <a:prstGeom prst="rect">
            <a:avLst/>
          </a:prstGeom>
          <a:ln/>
        </p:spPr>
        <p:txBody>
          <a:bodyPr/>
          <a:lstStyle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 sz="1050"/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0573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42" y="225425"/>
            <a:ext cx="8605837" cy="4905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42" y="1125538"/>
            <a:ext cx="8605837" cy="5256212"/>
          </a:xfrm>
        </p:spPr>
        <p:txBody>
          <a:bodyPr/>
          <a:lstStyle/>
          <a:p>
            <a:pPr lvl="0"/>
            <a:endParaRPr lang="de-DE" noProof="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927269" y="6628991"/>
            <a:ext cx="3348840" cy="212427"/>
          </a:xfrm>
          <a:prstGeom prst="rect">
            <a:avLst/>
          </a:prstGeom>
          <a:ln/>
        </p:spPr>
        <p:txBody>
          <a:bodyPr/>
          <a:lstStyle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/>
            </a:lvl1pPr>
          </a:lstStyle>
          <a:p>
            <a:pPr>
              <a:defRPr/>
            </a:pPr>
            <a:endParaRPr lang="de-DE" sz="1200" dirty="0">
              <a:solidFill>
                <a:srgbClr val="00599D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60780-A5A7-4142-9B37-9DDEF383F35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8230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>
          <a:blip r:embed="rId2"/>
          <a:srcRect l="4773" t="11489" r="5373" b="5510"/>
          <a:stretch/>
        </p:blipFill>
        <p:spPr bwMode="auto"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1251564" y="3244363"/>
            <a:ext cx="6607516" cy="77986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>
              <a:defRPr sz="2700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1371600" y="4024230"/>
            <a:ext cx="6400800" cy="5846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66666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65299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422565" y="271339"/>
            <a:ext cx="5684620" cy="78755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422565" y="1450685"/>
            <a:ext cx="8211834" cy="490358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>
          <a:xfrm>
            <a:off x="2792307" y="6642034"/>
            <a:ext cx="3633848" cy="212427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 sz="105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/>
            </a:pPr>
            <a:r>
              <a:rPr lang="en-US" dirty="0" smtClean="0"/>
              <a:t>Jörg Blaurock</a:t>
            </a:r>
            <a:r>
              <a:rPr lang="en-US" baseline="0" dirty="0" smtClean="0"/>
              <a:t> – FAIR Project Status </a:t>
            </a:r>
            <a:r>
              <a:rPr lang="en-US" dirty="0" smtClean="0"/>
              <a:t>– 17.11.2022 </a:t>
            </a:r>
            <a:endParaRPr lang="de-DE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073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422567" y="270004"/>
            <a:ext cx="5592341" cy="78755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6247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  <p:sp>
        <p:nvSpPr>
          <p:cNvPr id="14" name="Rectangle 5"/>
          <p:cNvSpPr txBox="1">
            <a:spLocks noChangeArrowheads="1"/>
          </p:cNvSpPr>
          <p:nvPr userDrawn="1"/>
        </p:nvSpPr>
        <p:spPr>
          <a:xfrm>
            <a:off x="2792307" y="6642034"/>
            <a:ext cx="3633848" cy="212427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 sz="105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/>
            </a:pPr>
            <a:r>
              <a:rPr lang="en-US" dirty="0" smtClean="0"/>
              <a:t>Jörg Blaurock</a:t>
            </a:r>
            <a:r>
              <a:rPr lang="en-US" baseline="0" dirty="0" smtClean="0"/>
              <a:t> – FAIR Project Status </a:t>
            </a:r>
            <a:r>
              <a:rPr lang="en-US" dirty="0" smtClean="0"/>
              <a:t>– 17.11.2022 </a:t>
            </a:r>
            <a:endParaRPr lang="de-DE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 bwMode="auto">
          <a:xfrm>
            <a:off x="0" y="6612410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4" name="Rechteck 3"/>
          <p:cNvSpPr/>
          <p:nvPr/>
        </p:nvSpPr>
        <p:spPr bwMode="auto"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12" name="Rechteck 11"/>
          <p:cNvSpPr/>
          <p:nvPr/>
        </p:nvSpPr>
        <p:spPr bwMode="auto"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17" name="Textfeld 16"/>
          <p:cNvSpPr txBox="1"/>
          <p:nvPr/>
        </p:nvSpPr>
        <p:spPr bwMode="auto">
          <a:xfrm>
            <a:off x="8634401" y="6641030"/>
            <a:ext cx="509601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ct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C4D5F-A425-4703-B3CF-5ACC1DF381A2}" type="slidenum">
              <a:rPr lang="en-US" sz="750">
                <a:solidFill>
                  <a:srgbClr val="333333"/>
                </a:solidFill>
                <a:latin typeface="Arial"/>
                <a:cs typeface="Arial"/>
              </a:rPr>
              <a:pPr marL="0" marR="0" indent="0" algn="ctr" defTabSz="3429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‹Nr.›</a:t>
            </a:fld>
            <a:endParaRPr lang="de-DE" sz="750">
              <a:solidFill>
                <a:srgbClr val="333333"/>
              </a:solidFill>
              <a:latin typeface="Arial"/>
              <a:cs typeface="Arial"/>
            </a:endParaRPr>
          </a:p>
        </p:txBody>
      </p:sp>
      <p:pic>
        <p:nvPicPr>
          <p:cNvPr id="14" name="Bild 6" descr="GSI_Logo_rgb.png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7639494" y="259794"/>
            <a:ext cx="1007989" cy="449839"/>
          </a:xfrm>
          <a:prstGeom prst="rect">
            <a:avLst/>
          </a:prstGeom>
        </p:spPr>
      </p:pic>
      <p:cxnSp>
        <p:nvCxnSpPr>
          <p:cNvPr id="18" name="Gerade Verbindung 17"/>
          <p:cNvCxnSpPr>
            <a:cxnSpLocks/>
          </p:cNvCxnSpPr>
          <p:nvPr userDrawn="1"/>
        </p:nvCxnSpPr>
        <p:spPr bwMode="auto"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hteck 18"/>
          <p:cNvSpPr/>
          <p:nvPr userDrawn="1"/>
        </p:nvSpPr>
        <p:spPr bwMode="auto"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5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9"/>
          <a:stretch/>
        </p:blipFill>
        <p:spPr bwMode="auto">
          <a:xfrm>
            <a:off x="6567298" y="259794"/>
            <a:ext cx="658369" cy="548641"/>
          </a:xfrm>
          <a:prstGeom prst="rect">
            <a:avLst/>
          </a:prstGeom>
        </p:spPr>
      </p:pic>
      <p:sp>
        <p:nvSpPr>
          <p:cNvPr id="15" name="Rectangle 5"/>
          <p:cNvSpPr txBox="1">
            <a:spLocks noChangeArrowheads="1"/>
          </p:cNvSpPr>
          <p:nvPr userDrawn="1"/>
        </p:nvSpPr>
        <p:spPr>
          <a:xfrm>
            <a:off x="2792307" y="6642034"/>
            <a:ext cx="3633848" cy="212427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 sz="105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/>
            </a:pPr>
            <a:r>
              <a:rPr lang="en-US" dirty="0" smtClean="0"/>
              <a:t>Jörg Blaurock</a:t>
            </a:r>
            <a:r>
              <a:rPr lang="en-US" baseline="0" dirty="0" smtClean="0"/>
              <a:t> – FAIR Project Status </a:t>
            </a:r>
            <a:r>
              <a:rPr lang="en-US" dirty="0" smtClean="0"/>
              <a:t>– 17.11.2022 </a:t>
            </a:r>
            <a:endParaRPr lang="de-DE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92019" y="6648450"/>
            <a:ext cx="1533525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4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342900">
        <a:spcBef>
          <a:spcPts val="0"/>
        </a:spcBef>
        <a:buNone/>
        <a:defRPr sz="1800" b="1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>
        <a:spcBef>
          <a:spcPts val="0"/>
        </a:spcBef>
        <a:buClr>
          <a:srgbClr val="FDBB63"/>
        </a:buClr>
        <a:buFont typeface="Wingdings"/>
        <a:buChar char="§"/>
        <a:defRPr sz="18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>
        <a:spcBef>
          <a:spcPts val="0"/>
        </a:spcBef>
        <a:buClr>
          <a:srgbClr val="FDBB63"/>
        </a:buClr>
        <a:buFont typeface="Wingdings"/>
        <a:buChar char="§"/>
        <a:defRPr sz="15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>
        <a:spcBef>
          <a:spcPts val="0"/>
        </a:spcBef>
        <a:buClr>
          <a:srgbClr val="FDBB63"/>
        </a:buClr>
        <a:buFont typeface="Wingdings"/>
        <a:buChar char="§"/>
        <a:defRPr sz="135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>
        <a:spcBef>
          <a:spcPts val="0"/>
        </a:spcBef>
        <a:buClr>
          <a:srgbClr val="FDBB63"/>
        </a:buClr>
        <a:buFont typeface="Wingdings"/>
        <a:buChar char="§"/>
        <a:defRPr sz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>
        <a:spcBef>
          <a:spcPts val="0"/>
        </a:spcBef>
        <a:buClr>
          <a:srgbClr val="FDBB63"/>
        </a:buClr>
        <a:buFont typeface="Wingdings"/>
        <a:buChar char="§"/>
        <a:defRPr sz="105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47028"/>
            <a:ext cx="6400800" cy="58466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Titel 8"/>
          <p:cNvSpPr txBox="1">
            <a:spLocks/>
          </p:cNvSpPr>
          <p:nvPr/>
        </p:nvSpPr>
        <p:spPr>
          <a:xfrm>
            <a:off x="1268242" y="2629257"/>
            <a:ext cx="6607516" cy="109928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600"/>
              </a:spcAft>
              <a:defRPr/>
            </a:pPr>
            <a:r>
              <a:rPr lang="de-DE" sz="2000" dirty="0" smtClean="0">
                <a:solidFill>
                  <a:prstClr val="black"/>
                </a:solidFill>
                <a:latin typeface="+mj-lt"/>
              </a:rPr>
              <a:t>CERN-FAIR-GSI </a:t>
            </a:r>
            <a:r>
              <a:rPr lang="de-DE" sz="2000" dirty="0" err="1" smtClean="0">
                <a:solidFill>
                  <a:prstClr val="black"/>
                </a:solidFill>
                <a:latin typeface="+mj-lt"/>
              </a:rPr>
              <a:t>Collaboration</a:t>
            </a:r>
            <a:r>
              <a:rPr lang="de-DE" sz="2000" dirty="0" smtClean="0">
                <a:solidFill>
                  <a:prstClr val="black"/>
                </a:solidFill>
                <a:latin typeface="+mj-lt"/>
              </a:rPr>
              <a:t> Meeting </a:t>
            </a:r>
            <a:endParaRPr lang="de-DE" sz="2000" dirty="0">
              <a:solidFill>
                <a:prstClr val="black"/>
              </a:solidFill>
              <a:latin typeface="+mj-lt"/>
            </a:endParaRPr>
          </a:p>
          <a:p>
            <a:pPr fontAlgn="auto">
              <a:spcAft>
                <a:spcPts val="600"/>
              </a:spcAft>
              <a:defRPr/>
            </a:pPr>
            <a:r>
              <a:rPr lang="en-GB" sz="1800" dirty="0" smtClean="0">
                <a:latin typeface="+mj-lt"/>
              </a:rPr>
              <a:t>17</a:t>
            </a:r>
            <a:r>
              <a:rPr lang="en-GB" sz="1800" baseline="30000" dirty="0" smtClean="0">
                <a:latin typeface="+mj-lt"/>
              </a:rPr>
              <a:t>th</a:t>
            </a:r>
            <a:r>
              <a:rPr lang="en-GB" sz="1800" dirty="0" smtClean="0">
                <a:latin typeface="+mj-lt"/>
              </a:rPr>
              <a:t> November 2022</a:t>
            </a:r>
            <a:endParaRPr lang="de-DE" sz="1800" b="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8" name="Untertitel 9"/>
          <p:cNvSpPr txBox="1">
            <a:spLocks/>
          </p:cNvSpPr>
          <p:nvPr/>
        </p:nvSpPr>
        <p:spPr>
          <a:xfrm>
            <a:off x="1118761" y="3721228"/>
            <a:ext cx="6739411" cy="2143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DBB63"/>
              </a:buClr>
              <a:buFont typeface="Wingdings" charset="2"/>
              <a:buNone/>
              <a:defRPr sz="200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DBB63"/>
              </a:buClr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DBB63"/>
              </a:buClr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DBB63"/>
              </a:buClr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DBB63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FAIR Project Status Report</a:t>
            </a:r>
          </a:p>
          <a:p>
            <a:pPr>
              <a:lnSpc>
                <a:spcPct val="90000"/>
              </a:lnSpc>
            </a:pPr>
            <a:endParaRPr lang="en-GB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de-DE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Jörg Blaurock</a:t>
            </a:r>
            <a:endParaRPr lang="en-GB" alt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Technical Managing Director FAIR GmbH &amp; GSI GmbH</a:t>
            </a:r>
          </a:p>
          <a:p>
            <a:pPr fontAlgn="auto">
              <a:spcAft>
                <a:spcPts val="0"/>
              </a:spcAft>
              <a:defRPr/>
            </a:pPr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42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71" y="1124909"/>
            <a:ext cx="9168771" cy="5477818"/>
          </a:xfrm>
          <a:prstGeom prst="rect">
            <a:avLst/>
          </a:prstGeom>
        </p:spPr>
      </p:pic>
      <p:sp>
        <p:nvSpPr>
          <p:cNvPr id="3" name="Titel 5"/>
          <p:cNvSpPr txBox="1">
            <a:spLocks/>
          </p:cNvSpPr>
          <p:nvPr/>
        </p:nvSpPr>
        <p:spPr>
          <a:xfrm>
            <a:off x="386557" y="180938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de-DE" sz="3600" b="1" kern="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  <a:endParaRPr lang="de-DE" b="1" kern="0" spc="3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-507324" y="1124910"/>
            <a:ext cx="9651324" cy="5477818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 w="6350">
            <a:solidFill>
              <a:srgbClr val="F8A6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386557" y="1223586"/>
            <a:ext cx="7703709" cy="4758275"/>
          </a:xfrm>
          <a:prstGeom prst="rect">
            <a:avLst/>
          </a:prstGeom>
        </p:spPr>
        <p:txBody>
          <a:bodyPr/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r>
              <a:rPr lang="en-GB" sz="28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FAIR Phase 0 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GB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Beamtime</a:t>
            </a:r>
            <a:r>
              <a:rPr lang="en-GB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2022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9933"/>
              </a:buClr>
            </a:pP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Upgrade of existing accelerators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Integrated Campus Schedule</a:t>
            </a:r>
            <a:endParaRPr lang="en-GB" sz="20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28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2800" b="1" dirty="0">
                <a:solidFill>
                  <a:srgbClr val="C94D8B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Development on </a:t>
            </a:r>
            <a:r>
              <a:rPr lang="en-GB" sz="2800" b="1" dirty="0" smtClean="0">
                <a:solidFill>
                  <a:srgbClr val="C94D8B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Campus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94D8B"/>
                </a:solidFill>
                <a:latin typeface="Calibri" panose="020F0502020204030204" pitchFamily="34" charset="0"/>
              </a:rPr>
              <a:t>Campus Infrastructure</a:t>
            </a:r>
            <a:endParaRPr lang="en-GB" sz="2000" b="1" dirty="0">
              <a:solidFill>
                <a:srgbClr val="C94D8B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28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Construction of </a:t>
            </a:r>
            <a:r>
              <a:rPr lang="en-GB" sz="28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FAIR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Project Time schedule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Highlights</a:t>
            </a:r>
          </a:p>
          <a:p>
            <a:pPr marL="0" indent="0">
              <a:buClr>
                <a:srgbClr val="FF9933"/>
              </a:buClr>
            </a:pPr>
            <a:endParaRPr lang="en-GB" sz="28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100000" l="0" r="96492">
                        <a14:foregroundMark x1="9169" y1="37870" x2="87508" y2="37407"/>
                        <a14:foregroundMark x1="8308" y1="37685" x2="47815" y2="3148"/>
                        <a14:foregroundMark x1="47815" y1="3148" x2="84738" y2="35278"/>
                        <a14:foregroundMark x1="81846" y1="36111" x2="14954" y2="36111"/>
                        <a14:foregroundMark x1="14831" y1="33704" x2="48246" y2="5093"/>
                        <a14:foregroundMark x1="48246" y1="5093" x2="77477" y2="32870"/>
                        <a14:foregroundMark x1="76431" y1="32870" x2="22215" y2="28889"/>
                        <a14:foregroundMark x1="28062" y1="25185" x2="61662" y2="23056"/>
                        <a14:foregroundMark x1="38523" y1="17315" x2="53662" y2="14444"/>
                        <a14:foregroundMark x1="49723" y1="11667" x2="49723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891" y="2869750"/>
            <a:ext cx="5149662" cy="342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 bwMode="auto">
          <a:xfrm>
            <a:off x="5394800" y="1262060"/>
            <a:ext cx="3636143" cy="4074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586"/>
              </a:spcAft>
              <a:defRPr/>
            </a:pPr>
            <a:endParaRPr lang="en-US" sz="1600" b="1" dirty="0">
              <a:latin typeface="+mj-lt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113591" y="1290088"/>
            <a:ext cx="5073006" cy="3566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586"/>
              </a:spcAft>
              <a:defRPr/>
            </a:pPr>
            <a:endParaRPr lang="en-US" sz="1600" b="1" dirty="0">
              <a:latin typeface="+mj-lt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287342" y="218894"/>
            <a:ext cx="8605837" cy="490538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FAIR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Highlights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8415338" y="6602470"/>
            <a:ext cx="728662" cy="250825"/>
          </a:xfrm>
        </p:spPr>
        <p:txBody>
          <a:bodyPr/>
          <a:lstStyle/>
          <a:p>
            <a:pPr>
              <a:defRPr/>
            </a:pPr>
            <a:fld id="{EA060780-A5A7-4142-9B37-9DDEF383F355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grpSp>
        <p:nvGrpSpPr>
          <p:cNvPr id="15" name="Gruppieren 14"/>
          <p:cNvGrpSpPr/>
          <p:nvPr/>
        </p:nvGrpSpPr>
        <p:grpSpPr bwMode="auto">
          <a:xfrm>
            <a:off x="126386" y="1746416"/>
            <a:ext cx="5268415" cy="2039653"/>
            <a:chOff x="989429" y="973453"/>
            <a:chExt cx="9400667" cy="4988418"/>
          </a:xfrm>
        </p:grpSpPr>
        <p:pic>
          <p:nvPicPr>
            <p:cNvPr id="16" name="Picture 2" descr="M:\IBB\18IB_065FCC\20 PRAESENTATIONEN\190506_Management-Board\jpgs für Präsentation\3D Schnitt BB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276" t="31477" r="19491" b="31873"/>
            <a:stretch/>
          </p:blipFill>
          <p:spPr bwMode="auto">
            <a:xfrm>
              <a:off x="989429" y="1886405"/>
              <a:ext cx="8684432" cy="4075466"/>
            </a:xfrm>
            <a:prstGeom prst="rect">
              <a:avLst/>
            </a:prstGeom>
            <a:noFill/>
          </p:spPr>
        </p:pic>
        <p:sp>
          <p:nvSpPr>
            <p:cNvPr id="18" name="Textfeld 4"/>
            <p:cNvSpPr txBox="1"/>
            <p:nvPr/>
          </p:nvSpPr>
          <p:spPr bwMode="auto">
            <a:xfrm>
              <a:off x="7826238" y="973453"/>
              <a:ext cx="2563858" cy="2340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78863" indent="-278863" defTabSz="892363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800">
                  <a:solidFill>
                    <a:srgbClr val="003366"/>
                  </a:solidFill>
                  <a:latin typeface="Arial"/>
                  <a:cs typeface="Arial"/>
                </a:rPr>
                <a:t>main control room </a:t>
              </a:r>
              <a:endParaRPr/>
            </a:p>
            <a:p>
              <a:pPr marL="278863" indent="-278863" defTabSz="892363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800" dirty="0">
                  <a:solidFill>
                    <a:srgbClr val="003366"/>
                  </a:solidFill>
                  <a:latin typeface="Arial"/>
                  <a:cs typeface="Arial"/>
                </a:rPr>
                <a:t>conference </a:t>
              </a:r>
              <a:endParaRPr dirty="0"/>
            </a:p>
            <a:p>
              <a:pPr marL="278863" indent="-278863" defTabSz="892363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800" dirty="0">
                  <a:solidFill>
                    <a:srgbClr val="003366"/>
                  </a:solidFill>
                  <a:latin typeface="Arial"/>
                  <a:cs typeface="Arial"/>
                </a:rPr>
                <a:t>office</a:t>
              </a:r>
              <a:endParaRPr dirty="0"/>
            </a:p>
            <a:p>
              <a:pPr defTabSz="892363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>
                <a:solidFill>
                  <a:srgbClr val="003366"/>
                </a:solidFill>
                <a:latin typeface="Arial"/>
                <a:cs typeface="Arial"/>
              </a:endParaRPr>
            </a:p>
            <a:p>
              <a:pPr defTabSz="892363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>
                <a:solidFill>
                  <a:srgbClr val="003366"/>
                </a:solidFill>
                <a:latin typeface="Arial"/>
                <a:cs typeface="Arial"/>
              </a:endParaRPr>
            </a:p>
            <a:p>
              <a:pPr marL="278863" indent="-278863" defTabSz="892363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endParaRPr lang="en-US" sz="1050" dirty="0">
                <a:solidFill>
                  <a:srgbClr val="003366"/>
                </a:solidFill>
                <a:latin typeface="Arial"/>
                <a:cs typeface="Arial"/>
              </a:endParaRPr>
            </a:p>
          </p:txBody>
        </p:sp>
        <p:cxnSp>
          <p:nvCxnSpPr>
            <p:cNvPr id="22" name="Gewinkelte Verbindung 24"/>
            <p:cNvCxnSpPr>
              <a:cxnSpLocks/>
            </p:cNvCxnSpPr>
            <p:nvPr/>
          </p:nvCxnSpPr>
          <p:spPr bwMode="auto">
            <a:xfrm rot="10800000" flipV="1">
              <a:off x="1705666" y="1432216"/>
              <a:ext cx="5941734" cy="3101468"/>
            </a:xfrm>
            <a:prstGeom prst="bentConnector3">
              <a:avLst>
                <a:gd name="adj1" fmla="val 99907"/>
              </a:avLst>
            </a:prstGeom>
            <a:ln w="63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winkelte Verbindung 26"/>
            <p:cNvCxnSpPr>
              <a:cxnSpLocks/>
            </p:cNvCxnSpPr>
            <p:nvPr/>
          </p:nvCxnSpPr>
          <p:spPr bwMode="auto">
            <a:xfrm rot="5400000">
              <a:off x="6273993" y="2114172"/>
              <a:ext cx="1732842" cy="1034902"/>
            </a:xfrm>
            <a:prstGeom prst="bentConnector3">
              <a:avLst>
                <a:gd name="adj1" fmla="val 39"/>
              </a:avLst>
            </a:prstGeom>
            <a:ln w="63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winkelte Verbindung 28"/>
            <p:cNvCxnSpPr>
              <a:cxnSpLocks/>
            </p:cNvCxnSpPr>
            <p:nvPr/>
          </p:nvCxnSpPr>
          <p:spPr bwMode="auto">
            <a:xfrm rot="10800000" flipV="1">
              <a:off x="5905057" y="1583954"/>
              <a:ext cx="1752806" cy="926423"/>
            </a:xfrm>
            <a:prstGeom prst="bentConnector3">
              <a:avLst>
                <a:gd name="adj1" fmla="val 100152"/>
              </a:avLst>
            </a:prstGeom>
            <a:ln w="63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>
              <a:cxnSpLocks/>
            </p:cNvCxnSpPr>
            <p:nvPr/>
          </p:nvCxnSpPr>
          <p:spPr bwMode="auto">
            <a:xfrm>
              <a:off x="5905057" y="2578928"/>
              <a:ext cx="0" cy="41440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/>
            <p:cNvCxnSpPr>
              <a:cxnSpLocks/>
            </p:cNvCxnSpPr>
            <p:nvPr/>
          </p:nvCxnSpPr>
          <p:spPr bwMode="auto">
            <a:xfrm flipH="1">
              <a:off x="5083759" y="4885031"/>
              <a:ext cx="821298" cy="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/>
            <p:cNvCxnSpPr>
              <a:cxnSpLocks/>
            </p:cNvCxnSpPr>
            <p:nvPr/>
          </p:nvCxnSpPr>
          <p:spPr bwMode="auto">
            <a:xfrm>
              <a:off x="5901948" y="3409716"/>
              <a:ext cx="0" cy="51442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/>
            <p:cNvCxnSpPr>
              <a:cxnSpLocks/>
            </p:cNvCxnSpPr>
            <p:nvPr/>
          </p:nvCxnSpPr>
          <p:spPr bwMode="auto">
            <a:xfrm>
              <a:off x="5905057" y="3924139"/>
              <a:ext cx="0" cy="51442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>
              <a:cxnSpLocks/>
            </p:cNvCxnSpPr>
            <p:nvPr/>
          </p:nvCxnSpPr>
          <p:spPr bwMode="auto">
            <a:xfrm>
              <a:off x="5901948" y="4438561"/>
              <a:ext cx="0" cy="46290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mit Pfeil 31"/>
            <p:cNvCxnSpPr>
              <a:cxnSpLocks/>
            </p:cNvCxnSpPr>
            <p:nvPr/>
          </p:nvCxnSpPr>
          <p:spPr bwMode="auto">
            <a:xfrm>
              <a:off x="5905057" y="3011702"/>
              <a:ext cx="0" cy="51442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Grafik 32"/>
          <p:cNvPicPr>
            <a:picLocks noChangeAspect="1"/>
          </p:cNvPicPr>
          <p:nvPr/>
        </p:nvPicPr>
        <p:blipFill>
          <a:blip r:embed="rId4"/>
          <a:srcRect l="10441" r="13280"/>
          <a:stretch/>
        </p:blipFill>
        <p:spPr bwMode="auto">
          <a:xfrm>
            <a:off x="5972119" y="4256188"/>
            <a:ext cx="3058824" cy="2283375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 bwMode="auto">
          <a:xfrm>
            <a:off x="-419145" y="1269420"/>
            <a:ext cx="5813946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200">
              <a:defRPr/>
            </a:pPr>
            <a:r>
              <a:rPr lang="de-DE" sz="2000" dirty="0">
                <a:solidFill>
                  <a:srgbClr val="595959"/>
                </a:solidFill>
                <a:latin typeface="Calibri"/>
                <a:cs typeface="Calibri"/>
              </a:rPr>
              <a:t>FAIR Control Center (FCC)</a:t>
            </a:r>
            <a:endParaRPr dirty="0">
              <a:solidFill>
                <a:srgbClr val="595959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972119" y="1269420"/>
            <a:ext cx="2658763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000" dirty="0">
                <a:solidFill>
                  <a:srgbClr val="595959"/>
                </a:solidFill>
                <a:latin typeface="Calibri"/>
                <a:cs typeface="Calibri"/>
              </a:rPr>
              <a:t>Campus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solidFill>
                  <a:srgbClr val="595959"/>
                </a:solidFill>
                <a:latin typeface="Calibri"/>
                <a:cs typeface="Calibri"/>
              </a:rPr>
              <a:t>Masterplan</a:t>
            </a:r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58" t="12603" r="2879" b="7194"/>
          <a:stretch/>
        </p:blipFill>
        <p:spPr bwMode="auto">
          <a:xfrm>
            <a:off x="5394800" y="1827626"/>
            <a:ext cx="3636143" cy="224285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3039" y="4182709"/>
            <a:ext cx="2303322" cy="241038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8959" y="4256188"/>
            <a:ext cx="3079784" cy="228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4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71" y="1124909"/>
            <a:ext cx="9168771" cy="5477818"/>
          </a:xfrm>
          <a:prstGeom prst="rect">
            <a:avLst/>
          </a:prstGeom>
        </p:spPr>
      </p:pic>
      <p:sp>
        <p:nvSpPr>
          <p:cNvPr id="3" name="Titel 5"/>
          <p:cNvSpPr txBox="1">
            <a:spLocks/>
          </p:cNvSpPr>
          <p:nvPr/>
        </p:nvSpPr>
        <p:spPr>
          <a:xfrm>
            <a:off x="386557" y="180938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de-DE" sz="3600" b="1" kern="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  <a:endParaRPr lang="de-DE" b="1" kern="0" spc="3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-507324" y="1124910"/>
            <a:ext cx="9651324" cy="5477818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 w="6350">
            <a:solidFill>
              <a:srgbClr val="F8A6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8415338" y="6602727"/>
            <a:ext cx="728662" cy="250825"/>
          </a:xfrm>
        </p:spPr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386557" y="1223586"/>
            <a:ext cx="7703709" cy="4758275"/>
          </a:xfrm>
          <a:prstGeom prst="rect">
            <a:avLst/>
          </a:prstGeom>
        </p:spPr>
        <p:txBody>
          <a:bodyPr/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r>
              <a:rPr lang="en-GB" sz="28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FAIR Phase 0 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GB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Beamtime</a:t>
            </a:r>
            <a:r>
              <a:rPr lang="en-GB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2022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9933"/>
              </a:buClr>
            </a:pP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Upgrade of existing accelerators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Integrated Campus Schedule</a:t>
            </a:r>
            <a:endParaRPr lang="en-GB" sz="20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28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Development on </a:t>
            </a:r>
            <a:r>
              <a:rPr lang="en-GB" sz="28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Campus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Campus Infrastructure</a:t>
            </a:r>
            <a:endParaRPr lang="en-GB" sz="20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28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2800" b="1" dirty="0">
                <a:solidFill>
                  <a:srgbClr val="84C77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Construction of </a:t>
            </a:r>
            <a:r>
              <a:rPr lang="en-GB" sz="2800" b="1" dirty="0" smtClean="0">
                <a:solidFill>
                  <a:srgbClr val="84C77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FAIR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84C77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Highlights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84C77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FAIR Essential decisions required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endParaRPr lang="en-GB" sz="2000" b="1" dirty="0" smtClean="0">
              <a:solidFill>
                <a:srgbClr val="84C77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9933"/>
              </a:buClr>
            </a:pPr>
            <a:endParaRPr lang="en-GB" sz="28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100000" l="0" r="96492">
                        <a14:foregroundMark x1="9169" y1="37870" x2="87508" y2="37407"/>
                        <a14:foregroundMark x1="8308" y1="37685" x2="47815" y2="3148"/>
                        <a14:foregroundMark x1="47815" y1="3148" x2="84738" y2="35278"/>
                        <a14:foregroundMark x1="81846" y1="36111" x2="14954" y2="36111"/>
                        <a14:foregroundMark x1="14831" y1="33704" x2="48246" y2="5093"/>
                        <a14:foregroundMark x1="48246" y1="5093" x2="77477" y2="32870"/>
                        <a14:foregroundMark x1="76431" y1="32870" x2="22215" y2="28889"/>
                        <a14:foregroundMark x1="28062" y1="25185" x2="61662" y2="23056"/>
                        <a14:foregroundMark x1="38523" y1="17315" x2="53662" y2="14444"/>
                        <a14:foregroundMark x1="49723" y1="11667" x2="49723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891" y="2869750"/>
            <a:ext cx="5149662" cy="342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2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287342" y="218894"/>
            <a:ext cx="8605837" cy="490538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FAIR Highlights (Part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1)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675612" y="1377716"/>
            <a:ext cx="4314721" cy="5075619"/>
          </a:xfrm>
          <a:prstGeom prst="rect">
            <a:avLst/>
          </a:prstGeom>
          <a:noFill/>
          <a:ln w="12700">
            <a:solidFill>
              <a:srgbClr val="FDBB6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8415338" y="6602470"/>
            <a:ext cx="728662" cy="250825"/>
          </a:xfrm>
        </p:spPr>
        <p:txBody>
          <a:bodyPr/>
          <a:lstStyle/>
          <a:p>
            <a:pPr>
              <a:defRPr/>
            </a:pPr>
            <a:fld id="{EA060780-A5A7-4142-9B37-9DDEF383F355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172807" y="1377716"/>
            <a:ext cx="4393485" cy="5075619"/>
          </a:xfrm>
          <a:prstGeom prst="rect">
            <a:avLst/>
          </a:prstGeom>
          <a:noFill/>
          <a:ln w="12700">
            <a:solidFill>
              <a:srgbClr val="FDBB6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extfeld 10"/>
          <p:cNvSpPr txBox="1"/>
          <p:nvPr/>
        </p:nvSpPr>
        <p:spPr bwMode="auto">
          <a:xfrm>
            <a:off x="425762" y="1395967"/>
            <a:ext cx="3887574" cy="184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800" tIns="90000" rIns="46800" bIns="9000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140000"/>
              </a:lnSpc>
              <a:spcAft>
                <a:spcPts val="375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July 2022</a:t>
            </a:r>
          </a:p>
          <a:p>
            <a:pPr algn="ctr" eaLnBrk="0" hangingPunct="0">
              <a:lnSpc>
                <a:spcPct val="140000"/>
              </a:lnSpc>
              <a:spcAft>
                <a:spcPts val="375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Installation of Cryogenics Projects such as SIS100 distribution system (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Demaco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), CRYO2, CWU and DB3 (LKT) started in Q3/2022 on FAIR construction Site.</a:t>
            </a:r>
          </a:p>
          <a:p>
            <a:pPr algn="ctr">
              <a:lnSpc>
                <a:spcPct val="140000"/>
              </a:lnSpc>
              <a:spcAft>
                <a:spcPts val="375"/>
              </a:spcAft>
              <a:defRPr/>
            </a:pPr>
            <a:endParaRPr lang="de-DE" sz="2000" dirty="0">
              <a:solidFill>
                <a:srgbClr val="595959"/>
              </a:solidFill>
              <a:latin typeface="Calibri"/>
            </a:endParaRPr>
          </a:p>
        </p:txBody>
      </p:sp>
      <p:pic>
        <p:nvPicPr>
          <p:cNvPr id="14" name="Grafik 13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9213" y="4083834"/>
            <a:ext cx="1693784" cy="237989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1" y="4083834"/>
            <a:ext cx="2699701" cy="2369501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4784931" y="1428382"/>
            <a:ext cx="4314722" cy="2740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Aft>
                <a:spcPts val="375"/>
              </a:spcAft>
            </a:pPr>
            <a:r>
              <a:rPr lang="en-US" sz="20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Arial" pitchFamily="34" charset="0"/>
              </a:rPr>
              <a:t>July 2022</a:t>
            </a:r>
          </a:p>
          <a:p>
            <a:pPr algn="ctr">
              <a:lnSpc>
                <a:spcPct val="140000"/>
              </a:lnSpc>
              <a:spcAft>
                <a:spcPts val="375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HEBT modular stands of batch 1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delivered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Test installation of 2 modular stands with diagnostic chambers and pumps performed.</a:t>
            </a:r>
          </a:p>
          <a:p>
            <a:pPr algn="ctr">
              <a:lnSpc>
                <a:spcPct val="140000"/>
              </a:lnSpc>
              <a:spcAft>
                <a:spcPts val="375"/>
              </a:spcAft>
            </a:pPr>
            <a:endParaRPr lang="en-US" sz="2000" noProof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sym typeface="Arial" pitchFamily="34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99" t="7388" r="9830" b="5898"/>
          <a:stretch/>
        </p:blipFill>
        <p:spPr>
          <a:xfrm rot="5400000">
            <a:off x="5639169" y="3785040"/>
            <a:ext cx="2606246" cy="275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287342" y="218894"/>
            <a:ext cx="8605837" cy="490538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FAIR Highlights (Part 2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8415338" y="6602470"/>
            <a:ext cx="728662" cy="250825"/>
          </a:xfrm>
        </p:spPr>
        <p:txBody>
          <a:bodyPr/>
          <a:lstStyle/>
          <a:p>
            <a:pPr>
              <a:defRPr/>
            </a:pPr>
            <a:fld id="{EA060780-A5A7-4142-9B37-9DDEF383F355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sp>
        <p:nvSpPr>
          <p:cNvPr id="27" name="Textfeld 26"/>
          <p:cNvSpPr txBox="1"/>
          <p:nvPr/>
        </p:nvSpPr>
        <p:spPr bwMode="auto">
          <a:xfrm>
            <a:off x="4921756" y="1474705"/>
            <a:ext cx="3822432" cy="184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800" tIns="90000" rIns="46800" bIns="9000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140000"/>
              </a:lnSpc>
              <a:spcAft>
                <a:spcPts val="375"/>
              </a:spcAft>
            </a:pPr>
            <a:endParaRPr lang="en-US" sz="2000" dirty="0">
              <a:solidFill>
                <a:srgbClr val="FF9933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4675612" y="1377716"/>
            <a:ext cx="4314721" cy="5075619"/>
          </a:xfrm>
          <a:prstGeom prst="rect">
            <a:avLst/>
          </a:prstGeom>
          <a:noFill/>
          <a:ln w="12700">
            <a:solidFill>
              <a:srgbClr val="FDBB6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hteck 19"/>
          <p:cNvSpPr/>
          <p:nvPr/>
        </p:nvSpPr>
        <p:spPr>
          <a:xfrm>
            <a:off x="172807" y="1377716"/>
            <a:ext cx="4393485" cy="5075619"/>
          </a:xfrm>
          <a:prstGeom prst="rect">
            <a:avLst/>
          </a:prstGeom>
          <a:noFill/>
          <a:ln w="12700">
            <a:solidFill>
              <a:srgbClr val="FDBB6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30"/>
          <a:stretch/>
        </p:blipFill>
        <p:spPr>
          <a:xfrm>
            <a:off x="172807" y="3964968"/>
            <a:ext cx="4400190" cy="248836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9" t="5121" b="2886"/>
          <a:stretch/>
        </p:blipFill>
        <p:spPr>
          <a:xfrm>
            <a:off x="4675612" y="3964967"/>
            <a:ext cx="4316269" cy="2488368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 bwMode="auto">
          <a:xfrm>
            <a:off x="135355" y="1377715"/>
            <a:ext cx="4468388" cy="2522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800" tIns="90000" rIns="46800" bIns="90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12395" algn="ctr" eaLnBrk="0" hangingPunct="0">
              <a:lnSpc>
                <a:spcPct val="140000"/>
              </a:lnSpc>
              <a:spcAft>
                <a:spcPts val="375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September 2022</a:t>
            </a:r>
          </a:p>
          <a:p>
            <a:pPr marL="0" lvl="1" algn="ctr" eaLnBrk="0" hangingPunct="0">
              <a:lnSpc>
                <a:spcPct val="140000"/>
              </a:lnSpc>
              <a:spcAft>
                <a:spcPts val="375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First-of-series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of the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SuperFRS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Super</a:t>
            </a:r>
          </a:p>
          <a:p>
            <a:pPr marL="0" lvl="1" algn="ctr" eaLnBrk="0" hangingPunct="0">
              <a:lnSpc>
                <a:spcPct val="140000"/>
              </a:lnSpc>
              <a:spcAft>
                <a:spcPts val="375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Conducting Long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Multiplet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delivered </a:t>
            </a:r>
          </a:p>
          <a:p>
            <a:pPr marL="0" lvl="1" algn="ctr" eaLnBrk="0" hangingPunct="0">
              <a:lnSpc>
                <a:spcPct val="140000"/>
              </a:lnSpc>
              <a:spcAft>
                <a:spcPts val="375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from CERN test-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faciliy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to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GSI campus.</a:t>
            </a:r>
          </a:p>
          <a:p>
            <a:pPr marL="112395" algn="ctr" eaLnBrk="0" hangingPunct="0">
              <a:lnSpc>
                <a:spcPct val="140000"/>
              </a:lnSpc>
              <a:spcAft>
                <a:spcPts val="375"/>
              </a:spcAft>
            </a:pP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 bwMode="auto">
          <a:xfrm>
            <a:off x="4647900" y="1048572"/>
            <a:ext cx="4342433" cy="231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800" tIns="90000" rIns="46800" bIns="90000" numCol="1" rtlCol="0" anchor="t" anchorCtr="0" compatLnSpc="1">
            <a:prstTxWarp prst="textNoShape">
              <a:avLst/>
            </a:prstTxWarp>
            <a:noAutofit/>
          </a:bodyPr>
          <a:lstStyle/>
          <a:p>
            <a:pPr lvl="1" algn="ctr"/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 lvl="1" algn="ctr">
              <a:lnSpc>
                <a:spcPct val="150000"/>
              </a:lnSpc>
              <a:spcAft>
                <a:spcPts val="375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September 2022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 marL="0" lvl="1" algn="ctr" eaLnBrk="0" hangingPunct="0">
              <a:lnSpc>
                <a:spcPct val="150000"/>
              </a:lnSpc>
              <a:spcAft>
                <a:spcPts val="375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The SIS100 Series integration of dipole</a:t>
            </a:r>
          </a:p>
          <a:p>
            <a:pPr marL="0" lvl="1" algn="ctr" eaLnBrk="0" hangingPunct="0">
              <a:lnSpc>
                <a:spcPct val="150000"/>
              </a:lnSpc>
              <a:spcAft>
                <a:spcPts val="375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chambers into dipole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modules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is </a:t>
            </a: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 marL="0" lvl="1" algn="ctr" eaLnBrk="0" hangingPunct="0">
              <a:lnSpc>
                <a:spcPct val="150000"/>
              </a:lnSpc>
              <a:spcAft>
                <a:spcPts val="375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successfully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completed </a:t>
            </a:r>
          </a:p>
          <a:p>
            <a:pPr marL="0" lvl="1" algn="ctr" eaLnBrk="0" hangingPunct="0">
              <a:lnSpc>
                <a:spcPct val="150000"/>
              </a:lnSpc>
              <a:spcAft>
                <a:spcPts val="375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(110 pieces).</a:t>
            </a:r>
          </a:p>
          <a:p>
            <a:pPr marL="112395" algn="ctr" eaLnBrk="0" hangingPunct="0">
              <a:lnSpc>
                <a:spcPct val="150000"/>
              </a:lnSpc>
              <a:spcBef>
                <a:spcPts val="375"/>
              </a:spcBef>
              <a:spcAft>
                <a:spcPts val="375"/>
              </a:spcAft>
            </a:pP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77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287342" y="218894"/>
            <a:ext cx="8605837" cy="490538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FAIR Highlights (Part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3)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8415338" y="6602470"/>
            <a:ext cx="728662" cy="250825"/>
          </a:xfrm>
        </p:spPr>
        <p:txBody>
          <a:bodyPr/>
          <a:lstStyle/>
          <a:p>
            <a:pPr>
              <a:defRPr/>
            </a:pPr>
            <a:fld id="{EA060780-A5A7-4142-9B37-9DDEF383F355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27" name="Textfeld 26"/>
          <p:cNvSpPr txBox="1"/>
          <p:nvPr/>
        </p:nvSpPr>
        <p:spPr bwMode="auto">
          <a:xfrm>
            <a:off x="4921756" y="1474705"/>
            <a:ext cx="3822432" cy="184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800" tIns="90000" rIns="46800" bIns="9000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140000"/>
              </a:lnSpc>
              <a:spcAft>
                <a:spcPts val="375"/>
              </a:spcAft>
            </a:pPr>
            <a:endParaRPr lang="en-US" sz="2000" dirty="0">
              <a:solidFill>
                <a:srgbClr val="FF9933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4675612" y="1377716"/>
            <a:ext cx="4314721" cy="5075619"/>
          </a:xfrm>
          <a:prstGeom prst="rect">
            <a:avLst/>
          </a:prstGeom>
          <a:noFill/>
          <a:ln w="12700">
            <a:solidFill>
              <a:srgbClr val="FDBB6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hteck 19"/>
          <p:cNvSpPr/>
          <p:nvPr/>
        </p:nvSpPr>
        <p:spPr>
          <a:xfrm>
            <a:off x="172807" y="1377716"/>
            <a:ext cx="4393485" cy="5075619"/>
          </a:xfrm>
          <a:prstGeom prst="rect">
            <a:avLst/>
          </a:prstGeom>
          <a:noFill/>
          <a:ln w="12700">
            <a:solidFill>
              <a:srgbClr val="FDBB6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Textfeld 21"/>
          <p:cNvSpPr txBox="1"/>
          <p:nvPr/>
        </p:nvSpPr>
        <p:spPr bwMode="auto">
          <a:xfrm>
            <a:off x="184206" y="1373573"/>
            <a:ext cx="4368334" cy="230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800" tIns="90000" rIns="46800" bIns="90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lvl="1" algn="ctr" eaLnBrk="0" hangingPunct="0">
              <a:lnSpc>
                <a:spcPct val="140000"/>
              </a:lnSpc>
              <a:spcAft>
                <a:spcPts val="375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September 2022</a:t>
            </a:r>
          </a:p>
          <a:p>
            <a:pPr marL="0" lvl="1" algn="ctr" eaLnBrk="0" hangingPunct="0">
              <a:lnSpc>
                <a:spcPct val="140000"/>
              </a:lnSpc>
              <a:spcAft>
                <a:spcPts val="375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On 05</a:t>
            </a:r>
            <a:r>
              <a:rPr lang="en-US" sz="2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th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&amp; 06</a:t>
            </a:r>
            <a:r>
              <a:rPr lang="en-US" sz="2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th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of September a Management and Commissioning </a:t>
            </a:r>
          </a:p>
          <a:p>
            <a:pPr marL="0" lvl="1" algn="ctr" eaLnBrk="0" hangingPunct="0">
              <a:lnSpc>
                <a:spcPct val="140000"/>
              </a:lnSpc>
              <a:spcAft>
                <a:spcPts val="375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 meeting took place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@ INFN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Institute in Salerno (Italy).</a:t>
            </a:r>
          </a:p>
        </p:txBody>
      </p:sp>
      <p:pic>
        <p:nvPicPr>
          <p:cNvPr id="23" name="Grafik 1" descr="image00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11"/>
          <a:stretch/>
        </p:blipFill>
        <p:spPr bwMode="auto">
          <a:xfrm>
            <a:off x="163662" y="4111511"/>
            <a:ext cx="4402629" cy="234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feld 23"/>
          <p:cNvSpPr txBox="1"/>
          <p:nvPr/>
        </p:nvSpPr>
        <p:spPr bwMode="auto">
          <a:xfrm>
            <a:off x="4675608" y="1395290"/>
            <a:ext cx="4314724" cy="230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800" tIns="90000" rIns="46800" bIns="90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12395" algn="ctr" eaLnBrk="0" hangingPunct="0">
              <a:lnSpc>
                <a:spcPct val="140000"/>
              </a:lnSpc>
              <a:spcAft>
                <a:spcPts val="375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September 2022</a:t>
            </a:r>
          </a:p>
          <a:p>
            <a:pPr marL="112395" algn="ctr" eaLnBrk="0" hangingPunct="0">
              <a:lnSpc>
                <a:spcPct val="140000"/>
              </a:lnSpc>
              <a:spcAft>
                <a:spcPts val="375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On 28</a:t>
            </a:r>
            <a:r>
              <a:rPr lang="en-US" sz="2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th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September the first 14 Spools were successfully delivered by </a:t>
            </a:r>
          </a:p>
          <a:p>
            <a:pPr marL="112395" algn="ctr" eaLnBrk="0" hangingPunct="0">
              <a:lnSpc>
                <a:spcPct val="140000"/>
              </a:lnSpc>
              <a:spcAft>
                <a:spcPts val="375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 company DEMACO and brought into the SIS100 tunnel.</a:t>
            </a:r>
          </a:p>
          <a:p>
            <a:pPr marL="112395" algn="ctr" eaLnBrk="0" hangingPunct="0">
              <a:lnSpc>
                <a:spcPct val="140000"/>
              </a:lnSpc>
              <a:spcAft>
                <a:spcPts val="375"/>
              </a:spcAft>
            </a:pP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 marL="112395" algn="ctr" eaLnBrk="0" hangingPunct="0">
              <a:lnSpc>
                <a:spcPct val="140000"/>
              </a:lnSpc>
              <a:spcAft>
                <a:spcPts val="375"/>
              </a:spcAft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90" t="-1120" r="13129" b="1120"/>
          <a:stretch/>
        </p:blipFill>
        <p:spPr>
          <a:xfrm>
            <a:off x="4675609" y="4080767"/>
            <a:ext cx="2225524" cy="2372568"/>
          </a:xfrm>
          <a:prstGeom prst="rect">
            <a:avLst/>
          </a:prstGeom>
        </p:spPr>
      </p:pic>
      <p:pic>
        <p:nvPicPr>
          <p:cNvPr id="26" name="Grafik 1" descr="image003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82" r="14444" b="5644"/>
          <a:stretch/>
        </p:blipFill>
        <p:spPr bwMode="auto">
          <a:xfrm>
            <a:off x="6530195" y="4107367"/>
            <a:ext cx="2460137" cy="234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07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 idx="4294967295"/>
          </p:nvPr>
        </p:nvSpPr>
        <p:spPr>
          <a:xfrm>
            <a:off x="179512" y="109869"/>
            <a:ext cx="8605837" cy="49053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FAIR Highlights (Part 4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-1379643" y="593365"/>
            <a:ext cx="88218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ctr"/>
            <a:r>
              <a:rPr lang="en-US" sz="1600" i="1" dirty="0">
                <a:solidFill>
                  <a:srgbClr val="666666"/>
                </a:solidFill>
                <a:latin typeface="Calibri" panose="020F0502020204030204" pitchFamily="34" charset="0"/>
              </a:rPr>
              <a:t>Completed and delivered high-tech components for accelerator </a:t>
            </a:r>
            <a:r>
              <a:rPr lang="en-US" sz="1600" i="1" dirty="0" smtClean="0">
                <a:solidFill>
                  <a:srgbClr val="666666"/>
                </a:solidFill>
                <a:latin typeface="Calibri" panose="020F0502020204030204" pitchFamily="34" charset="0"/>
              </a:rPr>
              <a:t>&amp; experiments</a:t>
            </a:r>
            <a:endParaRPr lang="en-US" sz="1600" dirty="0">
              <a:solidFill>
                <a:srgbClr val="666666"/>
              </a:solidFill>
              <a:latin typeface="Calibri"/>
            </a:endParaRPr>
          </a:p>
          <a:p>
            <a:pPr lvl="1" algn="ctr"/>
            <a:endParaRPr lang="en-US" sz="1600" dirty="0">
              <a:solidFill>
                <a:srgbClr val="666666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178" y="2487453"/>
            <a:ext cx="5515822" cy="413686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5682"/>
            <a:ext cx="3628178" cy="272113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96765"/>
            <a:ext cx="3955627" cy="302755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 bwMode="auto">
          <a:xfrm>
            <a:off x="3622497" y="1157636"/>
            <a:ext cx="2923028" cy="2439129"/>
          </a:xfrm>
          <a:prstGeom prst="rect">
            <a:avLst/>
          </a:prstGeom>
          <a:solidFill>
            <a:srgbClr val="F0B75A"/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marL="128588" indent="-128588">
              <a:buFont typeface="Wingdings" panose="05000000000000000000" pitchFamily="2" charset="2"/>
              <a:buChar char="Ø"/>
            </a:pPr>
            <a:endParaRPr lang="de-DE" sz="1400" dirty="0" smtClean="0">
              <a:cs typeface="Calibri" panose="020F0502020204030204" pitchFamily="34" charset="0"/>
            </a:endParaRPr>
          </a:p>
          <a:p>
            <a:pPr marL="128588" indent="-128588">
              <a:buFont typeface="Wingdings" panose="05000000000000000000" pitchFamily="2" charset="2"/>
              <a:buChar char="Ø"/>
            </a:pPr>
            <a:r>
              <a:rPr lang="de-DE" sz="1400" dirty="0" smtClean="0">
                <a:solidFill>
                  <a:srgbClr val="595959"/>
                </a:solidFill>
                <a:cs typeface="Calibri" panose="020F0502020204030204" pitchFamily="34" charset="0"/>
              </a:rPr>
              <a:t>Storage </a:t>
            </a:r>
            <a:r>
              <a:rPr lang="de-DE" sz="1400" dirty="0" err="1">
                <a:solidFill>
                  <a:srgbClr val="595959"/>
                </a:solidFill>
                <a:cs typeface="Calibri" panose="020F0502020204030204" pitchFamily="34" charset="0"/>
              </a:rPr>
              <a:t>area</a:t>
            </a:r>
            <a:r>
              <a:rPr lang="de-DE" sz="1400" dirty="0">
                <a:solidFill>
                  <a:srgbClr val="595959"/>
                </a:solidFill>
                <a:cs typeface="Calibri" panose="020F0502020204030204" pitchFamily="34" charset="0"/>
              </a:rPr>
              <a:t>: </a:t>
            </a:r>
            <a:r>
              <a:rPr lang="de-DE" sz="1400" dirty="0" err="1">
                <a:solidFill>
                  <a:srgbClr val="595959"/>
                </a:solidFill>
                <a:cs typeface="Calibri" panose="020F0502020204030204" pitchFamily="34" charset="0"/>
              </a:rPr>
              <a:t>approx</a:t>
            </a:r>
            <a:r>
              <a:rPr lang="de-DE" sz="1400" dirty="0">
                <a:solidFill>
                  <a:srgbClr val="595959"/>
                </a:solidFill>
                <a:cs typeface="Calibri" panose="020F0502020204030204" pitchFamily="34" charset="0"/>
              </a:rPr>
              <a:t>. 9.900 m²</a:t>
            </a:r>
          </a:p>
          <a:p>
            <a:r>
              <a:rPr lang="de-DE" sz="1400" dirty="0">
                <a:solidFill>
                  <a:srgbClr val="595959"/>
                </a:solidFill>
                <a:cs typeface="Calibri" panose="020F0502020204030204" pitchFamily="34" charset="0"/>
              </a:rPr>
              <a:t> </a:t>
            </a:r>
          </a:p>
          <a:p>
            <a:pPr marL="128588" indent="-128588">
              <a:buFont typeface="Wingdings" panose="05000000000000000000" pitchFamily="2" charset="2"/>
              <a:buChar char="Ø"/>
            </a:pPr>
            <a:r>
              <a:rPr lang="de-DE" sz="1400" dirty="0">
                <a:solidFill>
                  <a:srgbClr val="595959"/>
                </a:solidFill>
                <a:cs typeface="Calibri" panose="020F0502020204030204" pitchFamily="34" charset="0"/>
              </a:rPr>
              <a:t>4.195 </a:t>
            </a:r>
            <a:r>
              <a:rPr lang="de-DE" sz="1400" dirty="0" err="1">
                <a:solidFill>
                  <a:srgbClr val="595959"/>
                </a:solidFill>
                <a:cs typeface="Calibri" panose="020F0502020204030204" pitchFamily="34" charset="0"/>
              </a:rPr>
              <a:t>objects</a:t>
            </a:r>
            <a:r>
              <a:rPr lang="de-DE" sz="1400" dirty="0">
                <a:solidFill>
                  <a:srgbClr val="595959"/>
                </a:solidFill>
                <a:cs typeface="Calibri" panose="020F0502020204030204" pitchFamily="34" charset="0"/>
              </a:rPr>
              <a:t> (Components, </a:t>
            </a:r>
            <a:r>
              <a:rPr lang="de-DE" sz="1400" dirty="0" err="1">
                <a:solidFill>
                  <a:srgbClr val="595959"/>
                </a:solidFill>
                <a:cs typeface="Calibri" panose="020F0502020204030204" pitchFamily="34" charset="0"/>
              </a:rPr>
              <a:t>assemblies</a:t>
            </a:r>
            <a:r>
              <a:rPr lang="de-DE" sz="1400" dirty="0">
                <a:solidFill>
                  <a:srgbClr val="595959"/>
                </a:solidFill>
                <a:cs typeface="Calibri" panose="020F0502020204030204" pitchFamily="34" charset="0"/>
              </a:rPr>
              <a:t>, </a:t>
            </a:r>
            <a:r>
              <a:rPr lang="de-DE" sz="1400" dirty="0" err="1">
                <a:solidFill>
                  <a:srgbClr val="595959"/>
                </a:solidFill>
                <a:cs typeface="Calibri" panose="020F0502020204030204" pitchFamily="34" charset="0"/>
              </a:rPr>
              <a:t>boxes</a:t>
            </a:r>
            <a:r>
              <a:rPr lang="de-DE" sz="1400" dirty="0">
                <a:solidFill>
                  <a:srgbClr val="595959"/>
                </a:solidFill>
                <a:cs typeface="Calibri" panose="020F0502020204030204" pitchFamily="34" charset="0"/>
              </a:rPr>
              <a:t>, etc.)</a:t>
            </a:r>
          </a:p>
          <a:p>
            <a:endParaRPr lang="en-US" sz="1400" dirty="0">
              <a:solidFill>
                <a:srgbClr val="595959"/>
              </a:solidFill>
              <a:cs typeface="Calibri" panose="020F0502020204030204" pitchFamily="34" charset="0"/>
            </a:endParaRPr>
          </a:p>
          <a:p>
            <a:pPr marL="128588" indent="-128588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595959"/>
                </a:solidFill>
                <a:cs typeface="Calibri" panose="020F0502020204030204" pitchFamily="34" charset="0"/>
              </a:rPr>
              <a:t>50% of SIS100 components </a:t>
            </a:r>
            <a:r>
              <a:rPr lang="en-US" sz="1400" dirty="0" smtClean="0">
                <a:solidFill>
                  <a:srgbClr val="595959"/>
                </a:solidFill>
                <a:cs typeface="Calibri" panose="020F0502020204030204" pitchFamily="34" charset="0"/>
              </a:rPr>
              <a:t>stored</a:t>
            </a:r>
          </a:p>
          <a:p>
            <a:pPr marL="128588" indent="-128588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595959"/>
              </a:solidFill>
              <a:cs typeface="Calibri" panose="020F0502020204030204" pitchFamily="34" charset="0"/>
            </a:endParaRPr>
          </a:p>
          <a:p>
            <a:pPr marL="128588" indent="-128588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595959"/>
                </a:solidFill>
                <a:cs typeface="Calibri" panose="020F0502020204030204" pitchFamily="34" charset="0"/>
              </a:rPr>
              <a:t>90% of HESR components stored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18" r="23735"/>
          <a:stretch/>
        </p:blipFill>
        <p:spPr>
          <a:xfrm rot="5400000">
            <a:off x="6592012" y="1044778"/>
            <a:ext cx="2439127" cy="2664848"/>
          </a:xfrm>
          <a:prstGeom prst="rect">
            <a:avLst/>
          </a:prstGeom>
        </p:spPr>
      </p:pic>
      <p:sp>
        <p:nvSpPr>
          <p:cNvPr id="10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8415338" y="6602727"/>
            <a:ext cx="728662" cy="250825"/>
          </a:xfrm>
        </p:spPr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340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CD61214-9840-20D8-A196-0BC462B8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014" y="1821600"/>
            <a:ext cx="3452904" cy="2472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10050" y="411956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Essential decisions required</a:t>
            </a:r>
          </a:p>
        </p:txBody>
      </p:sp>
      <p:sp>
        <p:nvSpPr>
          <p:cNvPr id="7" name="Rechteck 6"/>
          <p:cNvSpPr/>
          <p:nvPr/>
        </p:nvSpPr>
        <p:spPr>
          <a:xfrm>
            <a:off x="128111" y="1821600"/>
            <a:ext cx="5184511" cy="2304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Results of the “First Science and Staging Review of the FAIR Project” were presented to the FAIR Council on 25</a:t>
            </a:r>
            <a:r>
              <a:rPr lang="en-US" sz="17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of October 2022 with the following main conclusions of the FAIR Council:</a:t>
            </a:r>
          </a:p>
          <a:p>
            <a:pPr marL="285750" indent="-285750">
              <a:buClr>
                <a:srgbClr val="FF9933"/>
              </a:buClr>
              <a:buFont typeface="Arial" panose="020B0604020202020204" pitchFamily="34" charset="0"/>
              <a:buChar char="•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1325" lvl="1" indent="-16668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The Scientific Review panel recommends that the </a:t>
            </a:r>
            <a:r>
              <a:rPr lang="en-GB" sz="17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scenario FS+ (SIS100, Super-FRS-HEB and CBM) would be the most appropriate starting scenario to achieve world leading science. </a:t>
            </a:r>
            <a:endParaRPr lang="en-US" sz="1700" dirty="0"/>
          </a:p>
        </p:txBody>
      </p:sp>
      <p:sp>
        <p:nvSpPr>
          <p:cNvPr id="9" name="Rechteck 8"/>
          <p:cNvSpPr/>
          <p:nvPr/>
        </p:nvSpPr>
        <p:spPr>
          <a:xfrm>
            <a:off x="256224" y="4402069"/>
            <a:ext cx="79920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Steps:</a:t>
            </a:r>
          </a:p>
          <a:p>
            <a:pPr marL="628650" lvl="1" indent="-363538">
              <a:buClr>
                <a:srgbClr val="FF9933"/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Council to decide on the implementation of </a:t>
            </a: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scenario FS+ (SIS100, Super-FRS-HEB and CBM)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December 2022 and to provide the corresponding financing </a:t>
            </a:r>
          </a:p>
          <a:p>
            <a:pPr marL="628650" lvl="1" indent="-363538">
              <a:buClr>
                <a:srgbClr val="FF9933"/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preliminary budget increase is needed at the end of 2022 in order to ensure the project execution continuity from beginning of 2023 onwards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8415338" y="6602727"/>
            <a:ext cx="728662" cy="250825"/>
          </a:xfrm>
        </p:spPr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104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865" y="106235"/>
            <a:ext cx="5584535" cy="787557"/>
          </a:xfrm>
        </p:spPr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The First Science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Staging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Review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099" y="1240221"/>
            <a:ext cx="8430261" cy="538129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The international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panel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issued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its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report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                                                                             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publicly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in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full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website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de-DE" sz="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scientific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program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all                                                                                   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four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FAIR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pillars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indicated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outstanding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cases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world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leading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de-DE" sz="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competition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facilities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strong, but FAIR                                                                                                                      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hedge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built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in a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timely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manner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de-DE" sz="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Given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constraints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configuration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SIS100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SFRS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High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CBM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recommended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CED065-E7A3-826F-DC7D-E664DA125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93171">
            <a:off x="5373368" y="1681190"/>
            <a:ext cx="2538101" cy="329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5338" y="6602727"/>
            <a:ext cx="728662" cy="2508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CB536F-118C-48DF-B346-38E5E90C7A54}" type="slidenum">
              <a:rPr lang="de-DE" sz="1100" smtClean="0"/>
              <a:pPr>
                <a:defRPr/>
              </a:pPr>
              <a:t>18</a:t>
            </a:fld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16004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170916" y="1471998"/>
            <a:ext cx="8771065" cy="4726783"/>
          </a:xfrm>
          <a:prstGeom prst="rect">
            <a:avLst/>
          </a:prstGeom>
          <a:noFill/>
          <a:ln w="19050">
            <a:solidFill>
              <a:srgbClr val="FDBB6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1034" name="Picture 10" descr="b7ab02cb-2f8a-44ae-b123-521730b8ad77@w2k3M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8" y="1775074"/>
            <a:ext cx="1837363" cy="156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8e7b2e29-dbde-416b-a627-7073ab6e0e81@w2k3M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652" y="1851140"/>
            <a:ext cx="1713422" cy="149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d684900b-1aee-46ca-9f89-0229a6c56c00@w2k3Ma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305" y="1915975"/>
            <a:ext cx="1699729" cy="141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179d1194-534b-4beb-b0a7-18909894e7e3@w2k3Ma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112" y="4135148"/>
            <a:ext cx="1631553" cy="134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98e92c73-95ec-4feb-80f0-51ec639ecac3@w2k3Ma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635" y="4151376"/>
            <a:ext cx="1668336" cy="130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089" y="324853"/>
            <a:ext cx="5584535" cy="637785"/>
          </a:xfrm>
        </p:spPr>
        <p:txBody>
          <a:bodyPr>
            <a:normAutofit fontScale="90000"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FAIR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stepwise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towards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IO and MSV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410219" y="2275743"/>
            <a:ext cx="1654626" cy="1355275"/>
            <a:chOff x="114300" y="2878842"/>
            <a:chExt cx="2247900" cy="2001647"/>
          </a:xfrm>
        </p:grpSpPr>
        <p:sp>
          <p:nvSpPr>
            <p:cNvPr id="5" name="Ellipse 4"/>
            <p:cNvSpPr/>
            <p:nvPr/>
          </p:nvSpPr>
          <p:spPr>
            <a:xfrm>
              <a:off x="789845" y="2878842"/>
              <a:ext cx="1024748" cy="1169348"/>
            </a:xfrm>
            <a:prstGeom prst="ellipse">
              <a:avLst/>
            </a:prstGeom>
            <a:noFill/>
            <a:ln w="28575">
              <a:solidFill>
                <a:srgbClr val="FF99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200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114300" y="4527191"/>
              <a:ext cx="2247900" cy="35329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Early Science</a:t>
              </a: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2155652" y="1831566"/>
            <a:ext cx="1714492" cy="1799453"/>
            <a:chOff x="2427215" y="2146421"/>
            <a:chExt cx="2697696" cy="2770524"/>
          </a:xfrm>
        </p:grpSpPr>
        <p:sp>
          <p:nvSpPr>
            <p:cNvPr id="17" name="Rechteck 16"/>
            <p:cNvSpPr/>
            <p:nvPr/>
          </p:nvSpPr>
          <p:spPr>
            <a:xfrm>
              <a:off x="2427215" y="4548646"/>
              <a:ext cx="2603500" cy="36829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First Science</a:t>
              </a:r>
            </a:p>
          </p:txBody>
        </p:sp>
        <p:sp>
          <p:nvSpPr>
            <p:cNvPr id="16" name="Ellipse 15"/>
            <p:cNvSpPr/>
            <p:nvPr/>
          </p:nvSpPr>
          <p:spPr>
            <a:xfrm>
              <a:off x="3884926" y="2146421"/>
              <a:ext cx="1239985" cy="1031393"/>
            </a:xfrm>
            <a:prstGeom prst="ellipse">
              <a:avLst/>
            </a:prstGeom>
            <a:noFill/>
            <a:ln w="28575">
              <a:solidFill>
                <a:srgbClr val="FF99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200"/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3917055" y="2523745"/>
            <a:ext cx="1676979" cy="1114510"/>
            <a:chOff x="5372100" y="3246631"/>
            <a:chExt cx="2435860" cy="1633860"/>
          </a:xfrm>
        </p:grpSpPr>
        <p:sp>
          <p:nvSpPr>
            <p:cNvPr id="18" name="Rechteck 17"/>
            <p:cNvSpPr/>
            <p:nvPr/>
          </p:nvSpPr>
          <p:spPr>
            <a:xfrm>
              <a:off x="5372100" y="4512192"/>
              <a:ext cx="2435860" cy="36829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First Science +</a:t>
              </a:r>
            </a:p>
          </p:txBody>
        </p:sp>
        <p:sp>
          <p:nvSpPr>
            <p:cNvPr id="20" name="Ellipse 19"/>
            <p:cNvSpPr/>
            <p:nvPr/>
          </p:nvSpPr>
          <p:spPr>
            <a:xfrm>
              <a:off x="7048256" y="3246631"/>
              <a:ext cx="495799" cy="393700"/>
            </a:xfrm>
            <a:prstGeom prst="ellipse">
              <a:avLst/>
            </a:prstGeom>
            <a:noFill/>
            <a:ln w="28575">
              <a:solidFill>
                <a:srgbClr val="FF99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200"/>
            </a:p>
          </p:txBody>
        </p:sp>
      </p:grpSp>
      <p:sp>
        <p:nvSpPr>
          <p:cNvPr id="8" name="Gleichschenkliges Dreieck 7"/>
          <p:cNvSpPr/>
          <p:nvPr/>
        </p:nvSpPr>
        <p:spPr>
          <a:xfrm rot="5400000">
            <a:off x="8199153" y="5530366"/>
            <a:ext cx="464939" cy="382666"/>
          </a:xfrm>
          <a:prstGeom prst="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21" name="Gruppieren 20"/>
          <p:cNvGrpSpPr/>
          <p:nvPr/>
        </p:nvGrpSpPr>
        <p:grpSpPr>
          <a:xfrm>
            <a:off x="4787131" y="4852392"/>
            <a:ext cx="1676979" cy="995608"/>
            <a:chOff x="5372100" y="3420939"/>
            <a:chExt cx="2435860" cy="1459552"/>
          </a:xfrm>
        </p:grpSpPr>
        <p:sp>
          <p:nvSpPr>
            <p:cNvPr id="22" name="Rechteck 21"/>
            <p:cNvSpPr/>
            <p:nvPr/>
          </p:nvSpPr>
          <p:spPr>
            <a:xfrm>
              <a:off x="5372100" y="4512192"/>
              <a:ext cx="2435860" cy="36829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Intermediate </a:t>
              </a:r>
              <a:r>
                <a:rPr lang="de-DE" sz="12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Objective</a:t>
              </a:r>
              <a:endParaRPr lang="de-DE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Ellipse 23"/>
            <p:cNvSpPr/>
            <p:nvPr/>
          </p:nvSpPr>
          <p:spPr>
            <a:xfrm rot="18572171">
              <a:off x="6768649" y="3638125"/>
              <a:ext cx="615386" cy="181013"/>
            </a:xfrm>
            <a:prstGeom prst="ellipse">
              <a:avLst/>
            </a:prstGeom>
            <a:noFill/>
            <a:ln w="28575">
              <a:solidFill>
                <a:srgbClr val="FF99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200"/>
            </a:p>
          </p:txBody>
        </p:sp>
      </p:grpSp>
      <p:grpSp>
        <p:nvGrpSpPr>
          <p:cNvPr id="25" name="Gruppieren 24"/>
          <p:cNvGrpSpPr/>
          <p:nvPr/>
        </p:nvGrpSpPr>
        <p:grpSpPr>
          <a:xfrm rot="21181381">
            <a:off x="6518639" y="4704538"/>
            <a:ext cx="1676978" cy="1151408"/>
            <a:chOff x="5372101" y="3248937"/>
            <a:chExt cx="2435860" cy="1631553"/>
          </a:xfrm>
        </p:grpSpPr>
        <p:sp>
          <p:nvSpPr>
            <p:cNvPr id="26" name="Rechteck 25"/>
            <p:cNvSpPr/>
            <p:nvPr/>
          </p:nvSpPr>
          <p:spPr>
            <a:xfrm rot="418619">
              <a:off x="5372101" y="4512192"/>
              <a:ext cx="2435860" cy="36829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Modulare Startversion</a:t>
              </a:r>
            </a:p>
          </p:txBody>
        </p:sp>
        <p:sp>
          <p:nvSpPr>
            <p:cNvPr id="28" name="Ellipse 27"/>
            <p:cNvSpPr/>
            <p:nvPr/>
          </p:nvSpPr>
          <p:spPr>
            <a:xfrm rot="17685128">
              <a:off x="6110363" y="3481089"/>
              <a:ext cx="1051742" cy="587438"/>
            </a:xfrm>
            <a:prstGeom prst="ellipse">
              <a:avLst/>
            </a:prstGeom>
            <a:noFill/>
            <a:ln w="28575">
              <a:solidFill>
                <a:srgbClr val="FF99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200"/>
            </a:p>
          </p:txBody>
        </p:sp>
      </p:grpSp>
      <p:sp>
        <p:nvSpPr>
          <p:cNvPr id="29" name="Rechteck 28"/>
          <p:cNvSpPr/>
          <p:nvPr/>
        </p:nvSpPr>
        <p:spPr>
          <a:xfrm>
            <a:off x="3049614" y="5601004"/>
            <a:ext cx="1676979" cy="25122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Science +</a:t>
            </a:r>
            <a:r>
              <a:rPr lang="de-DE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de-DE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9" name="Picture 5" descr="0cbfe791-1635-43b7-890a-81c8d3e58bb3@w2k3Ma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613" y="4154312"/>
            <a:ext cx="1745629" cy="137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Ellipse 33"/>
          <p:cNvSpPr/>
          <p:nvPr/>
        </p:nvSpPr>
        <p:spPr>
          <a:xfrm rot="17266509">
            <a:off x="7054487" y="4357956"/>
            <a:ext cx="255696" cy="212177"/>
          </a:xfrm>
          <a:prstGeom prst="ellipse">
            <a:avLst/>
          </a:prstGeom>
          <a:noFill/>
          <a:ln w="28575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/>
          </a:p>
        </p:txBody>
      </p:sp>
      <p:sp>
        <p:nvSpPr>
          <p:cNvPr id="35" name="Ellipse 34"/>
          <p:cNvSpPr/>
          <p:nvPr/>
        </p:nvSpPr>
        <p:spPr>
          <a:xfrm rot="2206977">
            <a:off x="4027745" y="4750042"/>
            <a:ext cx="211857" cy="493838"/>
          </a:xfrm>
          <a:prstGeom prst="ellipse">
            <a:avLst/>
          </a:prstGeom>
          <a:noFill/>
          <a:ln w="28575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/>
          </a:p>
        </p:txBody>
      </p:sp>
      <p:sp>
        <p:nvSpPr>
          <p:cNvPr id="36" name="Ellipse 35"/>
          <p:cNvSpPr/>
          <p:nvPr/>
        </p:nvSpPr>
        <p:spPr>
          <a:xfrm rot="18572171">
            <a:off x="5936667" y="5152967"/>
            <a:ext cx="187086" cy="258569"/>
          </a:xfrm>
          <a:prstGeom prst="ellipse">
            <a:avLst/>
          </a:prstGeom>
          <a:noFill/>
          <a:ln w="28575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/>
          </a:p>
        </p:txBody>
      </p:sp>
      <p:sp>
        <p:nvSpPr>
          <p:cNvPr id="3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5338" y="6602727"/>
            <a:ext cx="728662" cy="2508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CB536F-118C-48DF-B346-38E5E90C7A54}" type="slidenum">
              <a:rPr lang="de-DE" sz="1000" smtClean="0"/>
              <a:pPr>
                <a:defRPr/>
              </a:pPr>
              <a:t>19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88206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71" y="1124909"/>
            <a:ext cx="9168771" cy="5477818"/>
          </a:xfrm>
          <a:prstGeom prst="rect">
            <a:avLst/>
          </a:prstGeom>
        </p:spPr>
      </p:pic>
      <p:sp>
        <p:nvSpPr>
          <p:cNvPr id="3" name="Titel 5"/>
          <p:cNvSpPr txBox="1">
            <a:spLocks/>
          </p:cNvSpPr>
          <p:nvPr/>
        </p:nvSpPr>
        <p:spPr>
          <a:xfrm>
            <a:off x="386557" y="180938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de-DE" sz="3600" b="1" kern="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  <a:endParaRPr lang="de-DE" b="1" kern="0" spc="3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-507324" y="1124910"/>
            <a:ext cx="9651324" cy="5477818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 w="6350">
            <a:solidFill>
              <a:srgbClr val="F8A6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8415338" y="6602727"/>
            <a:ext cx="728662" cy="250825"/>
          </a:xfrm>
        </p:spPr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386557" y="1223586"/>
            <a:ext cx="7703709" cy="4758275"/>
          </a:xfrm>
          <a:prstGeom prst="rect">
            <a:avLst/>
          </a:prstGeom>
        </p:spPr>
        <p:txBody>
          <a:bodyPr/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r>
              <a:rPr lang="en-GB" sz="2800" b="1" dirty="0" smtClean="0">
                <a:solidFill>
                  <a:srgbClr val="FDAF2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FAIR Phase 0 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solidFill>
                  <a:srgbClr val="FDAF2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Beamtime</a:t>
            </a:r>
            <a:r>
              <a:rPr lang="en-GB" sz="2000" b="1" dirty="0" smtClean="0">
                <a:solidFill>
                  <a:srgbClr val="FDAF2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2022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9933"/>
              </a:buClr>
            </a:pP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Upgrade of existing accelerators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Integrated Campus Schedule</a:t>
            </a:r>
            <a:endParaRPr lang="en-GB" sz="20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28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Development on </a:t>
            </a:r>
            <a:r>
              <a:rPr lang="en-GB" sz="28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Campus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Campus Infrastructure</a:t>
            </a:r>
            <a:endParaRPr lang="en-GB" sz="20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28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Construction of </a:t>
            </a:r>
            <a:r>
              <a:rPr lang="en-GB" sz="28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FAIR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Project Time schedule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Highlights</a:t>
            </a:r>
          </a:p>
          <a:p>
            <a:pPr marL="0" indent="0">
              <a:buClr>
                <a:srgbClr val="FF9933"/>
              </a:buClr>
            </a:pPr>
            <a:endParaRPr lang="en-GB" sz="28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100000" l="0" r="96492">
                        <a14:foregroundMark x1="9169" y1="37870" x2="87508" y2="37407"/>
                        <a14:foregroundMark x1="8308" y1="37685" x2="47815" y2="3148"/>
                        <a14:foregroundMark x1="47815" y1="3148" x2="84738" y2="35278"/>
                        <a14:foregroundMark x1="81846" y1="36111" x2="14954" y2="36111"/>
                        <a14:foregroundMark x1="14831" y1="33704" x2="48246" y2="5093"/>
                        <a14:foregroundMark x1="48246" y1="5093" x2="77477" y2="32870"/>
                        <a14:foregroundMark x1="76431" y1="32870" x2="22215" y2="28889"/>
                        <a14:foregroundMark x1="28062" y1="25185" x2="61662" y2="23056"/>
                        <a14:foregroundMark x1="38523" y1="17315" x2="53662" y2="14444"/>
                        <a14:foregroundMark x1="49723" y1="11667" x2="49723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891" y="2869750"/>
            <a:ext cx="5149662" cy="342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3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9678" y="363292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Situation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Russia</a:t>
            </a:r>
            <a:r>
              <a:rPr lang="de-DE" dirty="0">
                <a:solidFill>
                  <a:srgbClr val="595959"/>
                </a:solidFill>
                <a:latin typeface="Arial" pitchFamily="34" charset="0"/>
                <a:cs typeface="Arial" charset="0"/>
              </a:rPr>
              <a:t/>
            </a:r>
            <a:br>
              <a:rPr lang="de-DE" dirty="0">
                <a:solidFill>
                  <a:srgbClr val="595959"/>
                </a:solidFill>
                <a:latin typeface="Arial" pitchFamily="34" charset="0"/>
                <a:cs typeface="Arial" charset="0"/>
              </a:rPr>
            </a:br>
            <a:endParaRPr lang="en-US" dirty="0">
              <a:solidFill>
                <a:srgbClr val="595959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B227BBF-109B-87E7-6CCF-C02CBF646AEE}"/>
              </a:ext>
            </a:extLst>
          </p:cNvPr>
          <p:cNvSpPr txBox="1">
            <a:spLocks/>
          </p:cNvSpPr>
          <p:nvPr/>
        </p:nvSpPr>
        <p:spPr>
          <a:xfrm>
            <a:off x="269081" y="1295191"/>
            <a:ext cx="8694958" cy="4915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Decisions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by FAIR Council in </a:t>
            </a:r>
            <a:r>
              <a:rPr lang="fr-F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September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2022:</a:t>
            </a:r>
          </a:p>
          <a:p>
            <a:pPr marL="0" indent="0">
              <a:buNone/>
            </a:pPr>
            <a:endParaRPr lang="fr-FR" sz="105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9933"/>
              </a:buClr>
              <a:buNone/>
            </a:pPr>
            <a:r>
              <a:rPr lang="en-US" sz="18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 1:</a:t>
            </a:r>
          </a:p>
          <a:p>
            <a:pPr marL="285750" lvl="1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 contracts (exception JINR contract) with Russia will be terminated or declared void as per EU sanctions latest by 10. Oct. 2022 following the legal assessment.</a:t>
            </a:r>
          </a:p>
          <a:p>
            <a:pPr marL="285750" lvl="1">
              <a:buClr>
                <a:srgbClr val="FF9933"/>
              </a:buClr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9933"/>
              </a:buClr>
              <a:buNone/>
            </a:pPr>
            <a:r>
              <a:rPr lang="en-US" sz="18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 2:</a:t>
            </a:r>
          </a:p>
          <a:p>
            <a:pPr marL="285750" lvl="1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JINR contract is not falling under the EU sanction regime as per the legal assessment. FAIR will apply for the related export permit to BAFA immediately.</a:t>
            </a:r>
          </a:p>
          <a:p>
            <a:pPr marL="285750" lvl="1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case of a positive statement by BAFA FAIR will contact JINR to reactivate contract execution. </a:t>
            </a:r>
          </a:p>
          <a:p>
            <a:pPr marL="285750" lvl="1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will present a plan for alternative manufacturing possibilities as a risk mitigation in case the production with JINR will fail. This plan will be decided latest in the FAIR Council meeting December 2022.</a:t>
            </a:r>
          </a:p>
          <a:p>
            <a:pPr marL="285750" lvl="1">
              <a:buClr>
                <a:srgbClr val="FF9933"/>
              </a:buClr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Clr>
                <a:srgbClr val="FF9933"/>
              </a:buClr>
              <a:buNone/>
            </a:pPr>
            <a:r>
              <a:rPr lang="en-US" sz="18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 3:</a:t>
            </a:r>
          </a:p>
          <a:p>
            <a:pPr marL="285750" lvl="1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assignments (contracted and not yet contracted) to Russia are revoked and are with FAIR.</a:t>
            </a: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8415338" y="6602727"/>
            <a:ext cx="728662" cy="250825"/>
          </a:xfrm>
        </p:spPr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416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624"/>
            <a:ext cx="9144000" cy="6885624"/>
          </a:xfrm>
          <a:prstGeom prst="rect">
            <a:avLst/>
          </a:prstGeom>
        </p:spPr>
      </p:pic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8415338" y="6607175"/>
            <a:ext cx="728662" cy="250825"/>
          </a:xfrm>
        </p:spPr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sp>
        <p:nvSpPr>
          <p:cNvPr id="7" name="Freeform 2"/>
          <p:cNvSpPr>
            <a:spLocks noChangeArrowheads="1"/>
          </p:cNvSpPr>
          <p:nvPr/>
        </p:nvSpPr>
        <p:spPr bwMode="auto">
          <a:xfrm>
            <a:off x="-2107349" y="-27624"/>
            <a:ext cx="6994142" cy="1541631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5EA4"/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69081" y="400350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FAIR </a:t>
            </a:r>
            <a:r>
              <a:rPr lang="en-US" sz="2600" b="1" kern="0" dirty="0" smtClean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in construction </a:t>
            </a: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/>
            </a:r>
            <a:b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</a:br>
            <a:endParaRPr lang="de-DE" sz="2600" b="1" kern="0" dirty="0">
              <a:solidFill>
                <a:schemeClr val="bg1"/>
              </a:solidFill>
              <a:ea typeface="+mn-ea"/>
              <a:cs typeface="+mn-cs"/>
              <a:sym typeface="Arial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7854630" y="6416823"/>
            <a:ext cx="1289370" cy="3157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i="1" dirty="0" smtClean="0"/>
              <a:t>November 2022</a:t>
            </a:r>
            <a:endParaRPr lang="de-DE" sz="1200" i="1" dirty="0"/>
          </a:p>
        </p:txBody>
      </p:sp>
    </p:spTree>
    <p:extLst>
      <p:ext uri="{BB962C8B-B14F-4D97-AF65-F5344CB8AC3E}">
        <p14:creationId xmlns:p14="http://schemas.microsoft.com/office/powerpoint/2010/main" val="212592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624"/>
            <a:ext cx="9144000" cy="6885624"/>
          </a:xfrm>
          <a:prstGeom prst="rect">
            <a:avLst/>
          </a:prstGeom>
        </p:spPr>
      </p:pic>
      <p:sp>
        <p:nvSpPr>
          <p:cNvPr id="9" name="Freeform 2"/>
          <p:cNvSpPr>
            <a:spLocks noChangeArrowheads="1"/>
          </p:cNvSpPr>
          <p:nvPr/>
        </p:nvSpPr>
        <p:spPr bwMode="auto">
          <a:xfrm>
            <a:off x="-2107349" y="-27624"/>
            <a:ext cx="6790647" cy="1895567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5EA4"/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269082" y="416161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FAIR </a:t>
            </a:r>
            <a:r>
              <a:rPr lang="en-US" sz="2500" b="1" kern="0" dirty="0" smtClean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in construction </a:t>
            </a:r>
          </a:p>
          <a:p>
            <a:pPr lvl="0" defTabSz="914400">
              <a:defRPr/>
            </a:pPr>
            <a:r>
              <a:rPr lang="en-US" sz="2500" b="1" kern="0" dirty="0" smtClean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Area North –</a:t>
            </a:r>
            <a:r>
              <a:rPr lang="en-US" sz="2500" b="1" kern="0" dirty="0" smtClean="0">
                <a:solidFill>
                  <a:schemeClr val="bg1"/>
                </a:solidFill>
                <a:sym typeface="Arial" pitchFamily="34" charset="0"/>
              </a:rPr>
              <a:t> SIS100</a:t>
            </a:r>
            <a:r>
              <a:rPr lang="en-US" sz="25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/>
            </a:r>
            <a:br>
              <a:rPr lang="en-US" sz="25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</a:br>
            <a:endParaRPr lang="de-DE" sz="2500" b="1" kern="0" dirty="0">
              <a:solidFill>
                <a:schemeClr val="bg1"/>
              </a:solidFill>
              <a:ea typeface="+mn-ea"/>
              <a:cs typeface="+mn-cs"/>
              <a:sym typeface="Arial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7854630" y="6416823"/>
            <a:ext cx="1289370" cy="3157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i="1" dirty="0" smtClean="0"/>
              <a:t>November 2022</a:t>
            </a:r>
            <a:endParaRPr lang="de-DE" sz="1200" i="1" dirty="0"/>
          </a:p>
        </p:txBody>
      </p:sp>
    </p:spTree>
    <p:extLst>
      <p:ext uri="{BB962C8B-B14F-4D97-AF65-F5344CB8AC3E}">
        <p14:creationId xmlns:p14="http://schemas.microsoft.com/office/powerpoint/2010/main" val="294467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7624"/>
            <a:ext cx="9144000" cy="6885624"/>
          </a:xfrm>
          <a:prstGeom prst="rect">
            <a:avLst/>
          </a:prstGeom>
        </p:spPr>
      </p:pic>
      <p:sp>
        <p:nvSpPr>
          <p:cNvPr id="7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8415338" y="6607175"/>
            <a:ext cx="728662" cy="250825"/>
          </a:xfrm>
        </p:spPr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  <p:sp>
        <p:nvSpPr>
          <p:cNvPr id="8" name="Freeform 2"/>
          <p:cNvSpPr>
            <a:spLocks noChangeArrowheads="1"/>
          </p:cNvSpPr>
          <p:nvPr/>
        </p:nvSpPr>
        <p:spPr bwMode="auto">
          <a:xfrm>
            <a:off x="-2107349" y="-27624"/>
            <a:ext cx="6949172" cy="1541631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5EA4"/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269081" y="400350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FAIR </a:t>
            </a:r>
            <a:r>
              <a:rPr lang="en-US" sz="2600" b="1" kern="0" dirty="0" smtClean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in construction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dirty="0" smtClean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Experimental Buildings </a:t>
            </a: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/>
            </a:r>
            <a:b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</a:br>
            <a:endParaRPr lang="de-DE" sz="2600" b="1" kern="0" dirty="0">
              <a:solidFill>
                <a:schemeClr val="bg1"/>
              </a:solidFill>
              <a:ea typeface="+mn-ea"/>
              <a:cs typeface="+mn-cs"/>
              <a:sym typeface="Arial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7854630" y="6416823"/>
            <a:ext cx="1289370" cy="3157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i="1" dirty="0" smtClean="0"/>
              <a:t>November 2022</a:t>
            </a:r>
            <a:endParaRPr lang="de-DE" sz="1200" i="1" dirty="0"/>
          </a:p>
        </p:txBody>
      </p:sp>
    </p:spTree>
    <p:extLst>
      <p:ext uri="{BB962C8B-B14F-4D97-AF65-F5344CB8AC3E}">
        <p14:creationId xmlns:p14="http://schemas.microsoft.com/office/powerpoint/2010/main" val="213460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9"/>
          <a:stretch/>
        </p:blipFill>
        <p:spPr>
          <a:xfrm>
            <a:off x="0" y="-27624"/>
            <a:ext cx="9144000" cy="6885624"/>
          </a:xfrm>
          <a:prstGeom prst="rect">
            <a:avLst/>
          </a:prstGeom>
        </p:spPr>
      </p:pic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8415338" y="6607175"/>
            <a:ext cx="728662" cy="250825"/>
          </a:xfrm>
        </p:spPr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  <p:sp>
        <p:nvSpPr>
          <p:cNvPr id="7" name="Freeform 2"/>
          <p:cNvSpPr>
            <a:spLocks noChangeArrowheads="1"/>
          </p:cNvSpPr>
          <p:nvPr/>
        </p:nvSpPr>
        <p:spPr bwMode="auto">
          <a:xfrm>
            <a:off x="-2107349" y="-27624"/>
            <a:ext cx="6994142" cy="1541631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5EA4"/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69081" y="400350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FAIR </a:t>
            </a:r>
            <a:r>
              <a:rPr lang="en-US" sz="2600" b="1" kern="0" dirty="0" smtClean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in construction </a:t>
            </a: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/>
            </a:r>
            <a:b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</a:br>
            <a:endParaRPr lang="de-DE" sz="2600" b="1" kern="0" dirty="0">
              <a:solidFill>
                <a:schemeClr val="bg1"/>
              </a:solidFill>
              <a:ea typeface="+mn-ea"/>
              <a:cs typeface="+mn-cs"/>
              <a:sym typeface="Arial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7854630" y="6416823"/>
            <a:ext cx="1289370" cy="3157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i="1" dirty="0" smtClean="0"/>
              <a:t>November 2022</a:t>
            </a:r>
            <a:endParaRPr lang="de-DE" sz="1200" i="1" dirty="0"/>
          </a:p>
        </p:txBody>
      </p:sp>
    </p:spTree>
    <p:extLst>
      <p:ext uri="{BB962C8B-B14F-4D97-AF65-F5344CB8AC3E}">
        <p14:creationId xmlns:p14="http://schemas.microsoft.com/office/powerpoint/2010/main" val="44120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8415338" y="6607175"/>
            <a:ext cx="728662" cy="250825"/>
          </a:xfrm>
        </p:spPr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  <p:sp>
        <p:nvSpPr>
          <p:cNvPr id="7" name="Freeform 2"/>
          <p:cNvSpPr>
            <a:spLocks noChangeArrowheads="1"/>
          </p:cNvSpPr>
          <p:nvPr/>
        </p:nvSpPr>
        <p:spPr bwMode="auto">
          <a:xfrm>
            <a:off x="-2107349" y="-27624"/>
            <a:ext cx="6484477" cy="1541631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5EA4"/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69081" y="400350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FAIR </a:t>
            </a:r>
            <a:r>
              <a:rPr lang="en-US" sz="2600" b="1" kern="0" dirty="0" smtClean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in construction </a:t>
            </a: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/>
            </a:r>
            <a:b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</a:br>
            <a:endParaRPr lang="de-DE" sz="2600" b="1" kern="0" dirty="0">
              <a:solidFill>
                <a:schemeClr val="bg1"/>
              </a:solidFill>
              <a:ea typeface="+mn-ea"/>
              <a:cs typeface="+mn-cs"/>
              <a:sym typeface="Arial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7854630" y="6416823"/>
            <a:ext cx="1289370" cy="3157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i="1" dirty="0" smtClean="0"/>
              <a:t>November 2022</a:t>
            </a:r>
            <a:endParaRPr lang="de-DE" sz="1200" i="1" dirty="0"/>
          </a:p>
        </p:txBody>
      </p:sp>
    </p:spTree>
    <p:extLst>
      <p:ext uri="{BB962C8B-B14F-4D97-AF65-F5344CB8AC3E}">
        <p14:creationId xmlns:p14="http://schemas.microsoft.com/office/powerpoint/2010/main" val="49759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040" cy="6808663"/>
          </a:xfrm>
          <a:prstGeom prst="rect">
            <a:avLst/>
          </a:prstGeom>
        </p:spPr>
      </p:pic>
      <p:sp>
        <p:nvSpPr>
          <p:cNvPr id="7" name="Freeform 2"/>
          <p:cNvSpPr>
            <a:spLocks noChangeArrowheads="1"/>
          </p:cNvSpPr>
          <p:nvPr/>
        </p:nvSpPr>
        <p:spPr bwMode="auto">
          <a:xfrm>
            <a:off x="-2107349" y="-27624"/>
            <a:ext cx="6259624" cy="1466679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5EA4"/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69081" y="400350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FAIR </a:t>
            </a:r>
            <a:r>
              <a:rPr lang="en-US" sz="2600" b="1" kern="0" dirty="0" smtClean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in construction </a:t>
            </a: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/>
            </a:r>
            <a:b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</a:br>
            <a:endParaRPr lang="de-DE" sz="2600" b="1" kern="0" dirty="0">
              <a:solidFill>
                <a:schemeClr val="bg1"/>
              </a:solidFill>
              <a:ea typeface="+mn-ea"/>
              <a:cs typeface="+mn-cs"/>
              <a:sym typeface="Arial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926992" y="6258941"/>
            <a:ext cx="1289370" cy="3157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i="1" dirty="0" err="1" smtClean="0"/>
              <a:t>October</a:t>
            </a:r>
            <a:r>
              <a:rPr lang="de-DE" sz="1200" i="1" dirty="0" smtClean="0"/>
              <a:t> 2022</a:t>
            </a:r>
            <a:endParaRPr lang="de-DE" sz="1200" i="1" dirty="0"/>
          </a:p>
        </p:txBody>
      </p:sp>
    </p:spTree>
    <p:extLst>
      <p:ext uri="{BB962C8B-B14F-4D97-AF65-F5344CB8AC3E}">
        <p14:creationId xmlns:p14="http://schemas.microsoft.com/office/powerpoint/2010/main" val="126408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6317" cy="6858001"/>
          </a:xfrm>
          <a:prstGeom prst="rect">
            <a:avLst/>
          </a:prstGeom>
        </p:spPr>
      </p:pic>
      <p:sp>
        <p:nvSpPr>
          <p:cNvPr id="7" name="Freeform 2"/>
          <p:cNvSpPr>
            <a:spLocks noChangeArrowheads="1"/>
          </p:cNvSpPr>
          <p:nvPr/>
        </p:nvSpPr>
        <p:spPr bwMode="auto">
          <a:xfrm>
            <a:off x="-2107349" y="-27624"/>
            <a:ext cx="6259624" cy="1466679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5EA4"/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69081" y="400350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FAIR </a:t>
            </a:r>
            <a:r>
              <a:rPr lang="en-US" sz="2600" b="1" kern="0" dirty="0" smtClean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in construction </a:t>
            </a: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/>
            </a:r>
            <a:b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</a:br>
            <a:endParaRPr lang="de-DE" sz="2600" b="1" kern="0" dirty="0">
              <a:solidFill>
                <a:schemeClr val="bg1"/>
              </a:solidFill>
              <a:ea typeface="+mn-ea"/>
              <a:cs typeface="+mn-cs"/>
              <a:sym typeface="Arial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906520" y="6409069"/>
            <a:ext cx="1289370" cy="3157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i="1" dirty="0" err="1" smtClean="0"/>
              <a:t>October</a:t>
            </a:r>
            <a:r>
              <a:rPr lang="de-DE" sz="1200" i="1" dirty="0" smtClean="0"/>
              <a:t> 2022</a:t>
            </a:r>
            <a:endParaRPr lang="de-DE" sz="1200" i="1" dirty="0"/>
          </a:p>
        </p:txBody>
      </p:sp>
    </p:spTree>
    <p:extLst>
      <p:ext uri="{BB962C8B-B14F-4D97-AF65-F5344CB8AC3E}">
        <p14:creationId xmlns:p14="http://schemas.microsoft.com/office/powerpoint/2010/main" val="258272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6376" y="188640"/>
            <a:ext cx="980728" cy="83841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890" t="1732" r="13129" b="16232"/>
          <a:stretch/>
        </p:blipFill>
        <p:spPr bwMode="auto"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>
            <a:off x="-1698172" y="1725088"/>
            <a:ext cx="12247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0" dirty="0">
                <a:solidFill>
                  <a:srgbClr val="FFC000"/>
                </a:solidFill>
                <a:latin typeface="Calibri" panose="020F0502020204030204" pitchFamily="34" charset="0"/>
                <a:ea typeface="+mj-ea"/>
                <a:cs typeface="+mj-cs"/>
              </a:rPr>
              <a:t>Thank you for </a:t>
            </a:r>
            <a:r>
              <a:rPr lang="en-US" sz="4000" b="1" kern="0" dirty="0" smtClean="0">
                <a:solidFill>
                  <a:srgbClr val="FFC000"/>
                </a:solidFill>
                <a:latin typeface="Calibri" panose="020F0502020204030204" pitchFamily="34" charset="0"/>
                <a:ea typeface="+mj-ea"/>
                <a:cs typeface="+mj-cs"/>
              </a:rPr>
              <a:t>your </a:t>
            </a:r>
            <a:r>
              <a:rPr lang="en-US" sz="4000" b="1" kern="0" dirty="0">
                <a:solidFill>
                  <a:srgbClr val="FFC000"/>
                </a:solidFill>
                <a:latin typeface="Calibri" panose="020F0502020204030204" pitchFamily="34" charset="0"/>
                <a:ea typeface="+mj-ea"/>
                <a:cs typeface="+mj-cs"/>
              </a:rPr>
              <a:t>attention !</a:t>
            </a:r>
          </a:p>
        </p:txBody>
      </p:sp>
    </p:spTree>
    <p:extLst>
      <p:ext uri="{BB962C8B-B14F-4D97-AF65-F5344CB8AC3E}">
        <p14:creationId xmlns:p14="http://schemas.microsoft.com/office/powerpoint/2010/main" val="11302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B33036C-8B62-694C-AAF5-A6241C5D94AC}"/>
              </a:ext>
            </a:extLst>
          </p:cNvPr>
          <p:cNvSpPr txBox="1"/>
          <p:nvPr/>
        </p:nvSpPr>
        <p:spPr>
          <a:xfrm>
            <a:off x="1479874" y="5096012"/>
            <a:ext cx="4107656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15 weeks of user beamtime + HITRAP commissioning +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cw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Demonstrator Tests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A4A9EA2-80FA-7277-9E19-18B6F255A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27" y="1247177"/>
            <a:ext cx="7772400" cy="361275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8D466F5-3CD0-8F1A-41D2-24042FC69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727" y="4887644"/>
            <a:ext cx="2032000" cy="1651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89EB7FCA-2B6E-E84D-97FC-7063549BC41E}"/>
              </a:ext>
            </a:extLst>
          </p:cNvPr>
          <p:cNvSpPr txBox="1">
            <a:spLocks/>
          </p:cNvSpPr>
          <p:nvPr/>
        </p:nvSpPr>
        <p:spPr>
          <a:xfrm>
            <a:off x="339653" y="452548"/>
            <a:ext cx="5584535" cy="78755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phase 0 beamtime 2022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8415338" y="6602727"/>
            <a:ext cx="728662" cy="250825"/>
          </a:xfrm>
        </p:spPr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448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03C347B-1D4E-C748-A48A-BE039AD08EB3}"/>
              </a:ext>
            </a:extLst>
          </p:cNvPr>
          <p:cNvSpPr txBox="1">
            <a:spLocks/>
          </p:cNvSpPr>
          <p:nvPr/>
        </p:nvSpPr>
        <p:spPr>
          <a:xfrm>
            <a:off x="353281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FAIR phase 0 </a:t>
            </a: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beamtime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23DA3BD9-255F-6340-9B70-FC18120C0DBB}"/>
              </a:ext>
            </a:extLst>
          </p:cNvPr>
          <p:cNvSpPr txBox="1">
            <a:spLocks/>
          </p:cNvSpPr>
          <p:nvPr/>
        </p:nvSpPr>
        <p:spPr>
          <a:xfrm>
            <a:off x="256299" y="1534679"/>
            <a:ext cx="8444357" cy="435133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physics run started on February 2</a:t>
            </a:r>
            <a:r>
              <a:rPr lang="en-GB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ended on June 29</a:t>
            </a:r>
            <a:r>
              <a:rPr lang="en-GB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as planned 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Available machines: UNILAC, SIS18, FRS, ESR &amp; </a:t>
            </a: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Cryring</a:t>
            </a:r>
            <a:endParaRPr lang="en-GB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total 2760 hours of user operation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integrated availability = 87%, parallel factor = 2.6  ca. 6250 hours effective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beam time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plus 3 weeks dedicated to machine studies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including 2 weeks for commissioning of HITRAP </a:t>
            </a:r>
          </a:p>
          <a:p>
            <a:endParaRPr lang="en-GB" baseline="30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the second run under pandemic conditions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All corresponding measures that had proved valuable in previous year were taken again</a:t>
            </a:r>
          </a:p>
          <a:p>
            <a:pPr marL="457200" lvl="1" indent="0">
              <a:buFont typeface="Wingdings" charset="2"/>
              <a:buNone/>
            </a:pPr>
            <a:endParaRPr lang="en-GB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2862" indent="0">
              <a:buFont typeface="Wingdings" charset="2"/>
              <a:buNone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beamtime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was successfully completed </a:t>
            </a:r>
          </a:p>
          <a:p>
            <a:endParaRPr lang="en-GB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415338" y="6602727"/>
            <a:ext cx="728662" cy="250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443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89EB7FCA-2B6E-E84D-97FC-7063549BC41E}"/>
              </a:ext>
            </a:extLst>
          </p:cNvPr>
          <p:cNvSpPr txBox="1">
            <a:spLocks/>
          </p:cNvSpPr>
          <p:nvPr/>
        </p:nvSpPr>
        <p:spPr>
          <a:xfrm>
            <a:off x="487402" y="387927"/>
            <a:ext cx="7312707" cy="57398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Shutdown &amp; Engineering Run 2023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92D970D-3F83-AF4B-A840-D44654E4D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67" y="1184988"/>
            <a:ext cx="7487701" cy="367657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AE45C78-7D5B-14DE-E25D-E7B07E32C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535" y="1255006"/>
            <a:ext cx="1380040" cy="11344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C57AE69-9BB7-0790-5342-B4E26F2D0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02" y="5428960"/>
            <a:ext cx="3665163" cy="86501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5490DB0-7A42-E3EF-F8C6-024ADA290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433" y="5145261"/>
            <a:ext cx="3822811" cy="119931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163AAA4-FDE8-CF37-BF04-C845C9996A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65" y="4980161"/>
            <a:ext cx="2679700" cy="330200"/>
          </a:xfrm>
          <a:prstGeom prst="rect">
            <a:avLst/>
          </a:prstGeom>
        </p:spPr>
      </p:pic>
      <p:sp>
        <p:nvSpPr>
          <p:cNvPr id="10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8415338" y="6602727"/>
            <a:ext cx="728662" cy="250825"/>
          </a:xfrm>
        </p:spPr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874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20309" y="334670"/>
            <a:ext cx="6828664" cy="54107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spcBef>
                <a:spcPct val="0"/>
              </a:spcBef>
              <a:buNone/>
              <a:defRPr sz="2400" b="1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time 2023/2024/2025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A938FE-0A3A-7106-BB0B-F4C4D7BDF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72" y="1535575"/>
            <a:ext cx="8193256" cy="4452856"/>
          </a:xfrm>
          <a:prstGeom prst="rect">
            <a:avLst/>
          </a:prstGeom>
        </p:spPr>
      </p:pic>
      <p:sp>
        <p:nvSpPr>
          <p:cNvPr id="4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885382" y="6602727"/>
            <a:ext cx="258618" cy="2508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CB536F-118C-48DF-B346-38E5E90C7A54}" type="slidenum">
              <a:rPr lang="de-DE" sz="1100" smtClean="0"/>
              <a:pPr>
                <a:defRPr/>
              </a:pPr>
              <a:t>6</a:t>
            </a:fld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69306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71" y="1124909"/>
            <a:ext cx="9168771" cy="5477818"/>
          </a:xfrm>
          <a:prstGeom prst="rect">
            <a:avLst/>
          </a:prstGeom>
        </p:spPr>
      </p:pic>
      <p:sp>
        <p:nvSpPr>
          <p:cNvPr id="3" name="Titel 5"/>
          <p:cNvSpPr txBox="1">
            <a:spLocks/>
          </p:cNvSpPr>
          <p:nvPr/>
        </p:nvSpPr>
        <p:spPr>
          <a:xfrm>
            <a:off x="386557" y="180938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de-DE" sz="3600" b="1" kern="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  <a:endParaRPr lang="de-DE" b="1" kern="0" spc="3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-507324" y="1124910"/>
            <a:ext cx="9651324" cy="5477818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 w="6350">
            <a:solidFill>
              <a:srgbClr val="F8A6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8415338" y="6602727"/>
            <a:ext cx="728662" cy="250825"/>
          </a:xfrm>
        </p:spPr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386557" y="1223586"/>
            <a:ext cx="7703709" cy="4758275"/>
          </a:xfrm>
          <a:prstGeom prst="rect">
            <a:avLst/>
          </a:prstGeom>
        </p:spPr>
        <p:txBody>
          <a:bodyPr/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r>
              <a:rPr lang="en-GB" sz="28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FAIR Phase 0 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GB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Beamtime</a:t>
            </a:r>
            <a:r>
              <a:rPr lang="en-GB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2022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9933"/>
              </a:buClr>
            </a:pPr>
            <a:r>
              <a:rPr lang="en-GB" sz="2800" b="1" dirty="0">
                <a:solidFill>
                  <a:srgbClr val="5EAEC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Upgrade of existing accelerators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5EAEC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Integrated Campus Schedule</a:t>
            </a:r>
            <a:endParaRPr lang="en-GB" sz="2000" b="1" dirty="0">
              <a:solidFill>
                <a:srgbClr val="5EAEC7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28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Development on </a:t>
            </a:r>
            <a:r>
              <a:rPr lang="en-GB" sz="28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Campus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Campus Infrastructure</a:t>
            </a:r>
            <a:endParaRPr lang="en-GB" sz="20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28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Construction of </a:t>
            </a:r>
            <a:r>
              <a:rPr lang="en-GB" sz="28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FAIR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Project Time schedule</a:t>
            </a:r>
          </a:p>
          <a:p>
            <a:pPr marL="457200" indent="-457200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Highlights</a:t>
            </a:r>
          </a:p>
          <a:p>
            <a:pPr marL="0" indent="0">
              <a:buClr>
                <a:srgbClr val="FF9933"/>
              </a:buClr>
            </a:pPr>
            <a:endParaRPr lang="en-GB" sz="28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100000" l="0" r="96492">
                        <a14:foregroundMark x1="9169" y1="37870" x2="87508" y2="37407"/>
                        <a14:foregroundMark x1="8308" y1="37685" x2="47815" y2="3148"/>
                        <a14:foregroundMark x1="47815" y1="3148" x2="84738" y2="35278"/>
                        <a14:foregroundMark x1="81846" y1="36111" x2="14954" y2="36111"/>
                        <a14:foregroundMark x1="14831" y1="33704" x2="48246" y2="5093"/>
                        <a14:foregroundMark x1="48246" y1="5093" x2="77477" y2="32870"/>
                        <a14:foregroundMark x1="76431" y1="32870" x2="22215" y2="28889"/>
                        <a14:foregroundMark x1="28062" y1="25185" x2="61662" y2="23056"/>
                        <a14:foregroundMark x1="38523" y1="17315" x2="53662" y2="14444"/>
                        <a14:foregroundMark x1="49723" y1="11667" x2="49723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891" y="2869750"/>
            <a:ext cx="5149662" cy="342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0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5626281" name="Titel 1"/>
          <p:cNvSpPr>
            <a:spLocks noGrp="1"/>
          </p:cNvSpPr>
          <p:nvPr>
            <p:ph type="title"/>
          </p:nvPr>
        </p:nvSpPr>
        <p:spPr bwMode="auto">
          <a:xfrm>
            <a:off x="251520" y="408063"/>
            <a:ext cx="5684619" cy="59066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dirty="0" smtClean="0"/>
              <a:t> Highlights (</a:t>
            </a:r>
            <a:r>
              <a:rPr lang="de-DE" dirty="0" err="1" smtClean="0"/>
              <a:t>part</a:t>
            </a:r>
            <a:r>
              <a:rPr lang="de-DE" dirty="0" smtClean="0"/>
              <a:t> 1)</a:t>
            </a:r>
            <a:br>
              <a:rPr lang="de-DE" dirty="0" smtClean="0"/>
            </a:br>
            <a:endParaRPr dirty="0"/>
          </a:p>
        </p:txBody>
      </p:sp>
      <p:sp>
        <p:nvSpPr>
          <p:cNvPr id="8" name="Rechteck 7"/>
          <p:cNvSpPr/>
          <p:nvPr/>
        </p:nvSpPr>
        <p:spPr bwMode="auto">
          <a:xfrm>
            <a:off x="0" y="1174281"/>
            <a:ext cx="9144000" cy="5447899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de-DE" sz="1350" kern="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8" b="29241"/>
          <a:stretch/>
        </p:blipFill>
        <p:spPr>
          <a:xfrm>
            <a:off x="-5198" y="3921880"/>
            <a:ext cx="6359397" cy="27003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/>
          <a:stretch/>
        </p:blipFill>
        <p:spPr>
          <a:xfrm>
            <a:off x="5429547" y="1174281"/>
            <a:ext cx="3716080" cy="5447899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 bwMode="auto">
          <a:xfrm>
            <a:off x="387492" y="2524656"/>
            <a:ext cx="4647739" cy="94459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b"/>
          <a:lstStyle/>
          <a:p>
            <a:pPr algn="ctr" defTabSz="685800">
              <a:lnSpc>
                <a:spcPct val="150000"/>
              </a:lnSpc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  <a:cs typeface="Arial"/>
              </a:rPr>
              <a:t>August 2022</a:t>
            </a:r>
          </a:p>
          <a:p>
            <a:pPr algn="ctr" defTabSz="685800">
              <a:lnSpc>
                <a:spcPct val="150000"/>
              </a:lnSpc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  <a:cs typeface="Arial"/>
              </a:rPr>
              <a:t>The production of the first series tanks for the new Alvarez </a:t>
            </a:r>
          </a:p>
          <a:p>
            <a:pPr algn="ctr" defTabSz="685800">
              <a:lnSpc>
                <a:spcPct val="150000"/>
              </a:lnSpc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  <a:cs typeface="Arial"/>
              </a:rPr>
              <a:t>  has started in August 2022.</a:t>
            </a:r>
          </a:p>
          <a:p>
            <a:pPr defTabSz="685800">
              <a:defRPr/>
            </a:pPr>
            <a:endParaRPr lang="en-US" sz="700" dirty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344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auto">
          <a:xfrm>
            <a:off x="0" y="1151387"/>
            <a:ext cx="9138802" cy="5461169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de-DE" sz="1350" kern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785626281" name="Titel 1"/>
          <p:cNvSpPr>
            <a:spLocks noGrp="1"/>
          </p:cNvSpPr>
          <p:nvPr>
            <p:ph type="title"/>
          </p:nvPr>
        </p:nvSpPr>
        <p:spPr bwMode="auto">
          <a:xfrm>
            <a:off x="255139" y="551213"/>
            <a:ext cx="5684619" cy="59066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dirty="0" smtClean="0"/>
              <a:t> </a:t>
            </a:r>
            <a:r>
              <a:rPr lang="de-DE" dirty="0"/>
              <a:t>Highlights (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smtClean="0"/>
              <a:t>2)</a:t>
            </a:r>
            <a:br>
              <a:rPr lang="de-DE" dirty="0" smtClean="0"/>
            </a:br>
            <a:endParaRPr dirty="0"/>
          </a:p>
        </p:txBody>
      </p:sp>
      <p:sp>
        <p:nvSpPr>
          <p:cNvPr id="10" name="Rechteck 9"/>
          <p:cNvSpPr/>
          <p:nvPr/>
        </p:nvSpPr>
        <p:spPr>
          <a:xfrm>
            <a:off x="35496" y="2259596"/>
            <a:ext cx="4509383" cy="94459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b"/>
          <a:lstStyle/>
          <a:p>
            <a:pPr algn="ctr" defTabSz="685800">
              <a:lnSpc>
                <a:spcPct val="150000"/>
              </a:lnSpc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  <a:cs typeface="Arial"/>
              </a:rPr>
              <a:t>September 2022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  <a:cs typeface="Arial"/>
              </a:rPr>
              <a:t>TVH Retrofitting works are successfully ongoing. The first both electrolyte containers were positioned.</a:t>
            </a:r>
          </a:p>
          <a:p>
            <a:pPr defTabSz="685800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  <p:cxnSp>
        <p:nvCxnSpPr>
          <p:cNvPr id="13" name="Gerader Verbinder 12"/>
          <p:cNvCxnSpPr/>
          <p:nvPr/>
        </p:nvCxnSpPr>
        <p:spPr bwMode="auto">
          <a:xfrm flipH="1">
            <a:off x="4550116" y="1151387"/>
            <a:ext cx="7637" cy="55766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Rechteck 15"/>
          <p:cNvSpPr/>
          <p:nvPr/>
        </p:nvSpPr>
        <p:spPr bwMode="auto">
          <a:xfrm>
            <a:off x="4639041" y="2306380"/>
            <a:ext cx="4430120" cy="94459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b"/>
          <a:lstStyle/>
          <a:p>
            <a:pPr algn="ctr" defTabSz="685800">
              <a:lnSpc>
                <a:spcPct val="150000"/>
              </a:lnSpc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  <a:cs typeface="Arial"/>
              </a:rPr>
              <a:t>September 2022</a:t>
            </a:r>
          </a:p>
          <a:p>
            <a:pPr algn="ctr" defTabSz="685800">
              <a:lnSpc>
                <a:spcPct val="150000"/>
              </a:lnSpc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  <a:cs typeface="Arial"/>
              </a:rPr>
              <a:t>2 Cryogenic Pick-Up Vacuum Tanks for Stochastic Cooling of Collector Ring delivered.</a:t>
            </a:r>
          </a:p>
          <a:p>
            <a:pPr defTabSz="685800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" t="21346" r="18740" b="5346"/>
          <a:stretch/>
        </p:blipFill>
        <p:spPr>
          <a:xfrm>
            <a:off x="4582237" y="3371273"/>
            <a:ext cx="4580273" cy="325079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1273"/>
            <a:ext cx="4544879" cy="324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5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FAIR MAC Template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DBB63"/>
        </a:solidFill>
        <a:ln>
          <a:noFill/>
        </a:ln>
      </a:spPr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/>
      <a:bodyPr/>
      <a:lstStyle/>
    </a:tx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fair-gsi-folienmaster_2017_onering</Template>
  <TotalTime>0</TotalTime>
  <Words>990</Words>
  <Application>Microsoft Office PowerPoint</Application>
  <PresentationFormat>Bildschirmpräsentation (4:3)</PresentationFormat>
  <Paragraphs>210</Paragraphs>
  <Slides>28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28</vt:i4>
      </vt:variant>
    </vt:vector>
  </HeadingPairs>
  <TitlesOfParts>
    <vt:vector size="33" baseType="lpstr">
      <vt:lpstr>Arial</vt:lpstr>
      <vt:lpstr>Calibri</vt:lpstr>
      <vt:lpstr>Wingdings</vt:lpstr>
      <vt:lpstr>fair-gsi-folienmaster_2017_onering</vt:lpstr>
      <vt:lpstr>FAIR MAC Template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Highlights (part 1) </vt:lpstr>
      <vt:lpstr> Highlights (part 2) </vt:lpstr>
      <vt:lpstr>PowerPoint-Präsentation</vt:lpstr>
      <vt:lpstr>FAIR Highlights</vt:lpstr>
      <vt:lpstr>PowerPoint-Präsentation</vt:lpstr>
      <vt:lpstr>FAIR Highlights (Part 1)</vt:lpstr>
      <vt:lpstr>FAIR Highlights (Part 2)</vt:lpstr>
      <vt:lpstr>FAIR Highlights (Part 3)</vt:lpstr>
      <vt:lpstr>FAIR Highlights (Part 4)</vt:lpstr>
      <vt:lpstr>PowerPoint-Präsentation</vt:lpstr>
      <vt:lpstr>The First Science and Staging Review </vt:lpstr>
      <vt:lpstr>FAIR stepwise approach towards IO and MSV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Bogusch, Cora</dc:creator>
  <cp:lastModifiedBy>Blaurock, Joerg</cp:lastModifiedBy>
  <cp:revision>574</cp:revision>
  <dcterms:created xsi:type="dcterms:W3CDTF">2017-07-10T10:38:53Z</dcterms:created>
  <dcterms:modified xsi:type="dcterms:W3CDTF">2022-11-17T08:36:12Z</dcterms:modified>
</cp:coreProperties>
</file>