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89" r:id="rId4"/>
  </p:sldMasterIdLst>
  <p:notesMasterIdLst>
    <p:notesMasterId r:id="rId28"/>
  </p:notesMasterIdLst>
  <p:handoutMasterIdLst>
    <p:handoutMasterId r:id="rId29"/>
  </p:handoutMasterIdLst>
  <p:sldIdLst>
    <p:sldId id="270" r:id="rId5"/>
    <p:sldId id="507" r:id="rId6"/>
    <p:sldId id="534" r:id="rId7"/>
    <p:sldId id="509" r:id="rId8"/>
    <p:sldId id="535" r:id="rId9"/>
    <p:sldId id="513" r:id="rId10"/>
    <p:sldId id="528" r:id="rId11"/>
    <p:sldId id="517" r:id="rId12"/>
    <p:sldId id="525" r:id="rId13"/>
    <p:sldId id="536" r:id="rId14"/>
    <p:sldId id="529" r:id="rId15"/>
    <p:sldId id="530" r:id="rId16"/>
    <p:sldId id="531" r:id="rId17"/>
    <p:sldId id="532" r:id="rId18"/>
    <p:sldId id="533" r:id="rId19"/>
    <p:sldId id="523" r:id="rId20"/>
    <p:sldId id="526" r:id="rId21"/>
    <p:sldId id="527" r:id="rId22"/>
    <p:sldId id="515" r:id="rId23"/>
    <p:sldId id="524" r:id="rId24"/>
    <p:sldId id="537" r:id="rId25"/>
    <p:sldId id="516" r:id="rId26"/>
    <p:sldId id="538" r:id="rId27"/>
  </p:sldIdLst>
  <p:sldSz cx="9144000" cy="6858000" type="screen4x3"/>
  <p:notesSz cx="6997700" cy="9271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9pPr>
  </p:defaultTextStyle>
  <p:extLst>
    <p:ext uri="{521415D9-36F7-43E2-AB2F-B90AF26B5E84}">
      <p14:sectionLst xmlns:p14="http://schemas.microsoft.com/office/powerpoint/2010/main">
        <p14:section name="Default Section" id="{6B3497F4-E037-4265-B76A-68E5ED9D4CB0}">
          <p14:sldIdLst>
            <p14:sldId id="270"/>
            <p14:sldId id="507"/>
            <p14:sldId id="534"/>
            <p14:sldId id="509"/>
            <p14:sldId id="535"/>
            <p14:sldId id="513"/>
            <p14:sldId id="528"/>
            <p14:sldId id="517"/>
            <p14:sldId id="525"/>
            <p14:sldId id="536"/>
            <p14:sldId id="529"/>
            <p14:sldId id="530"/>
            <p14:sldId id="531"/>
            <p14:sldId id="532"/>
            <p14:sldId id="533"/>
            <p14:sldId id="523"/>
            <p14:sldId id="526"/>
            <p14:sldId id="527"/>
            <p14:sldId id="515"/>
            <p14:sldId id="524"/>
            <p14:sldId id="537"/>
            <p14:sldId id="516"/>
            <p14:sldId id="53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19" userDrawn="1">
          <p15:clr>
            <a:srgbClr val="A4A3A4"/>
          </p15:clr>
        </p15:guide>
        <p15:guide id="2" pos="22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064308"/>
    <a:srgbClr val="0F0C8F"/>
    <a:srgbClr val="CC0000"/>
    <a:srgbClr val="FFAE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27" autoAdjust="0"/>
    <p:restoredTop sz="96327" autoAdjust="0"/>
  </p:normalViewPr>
  <p:slideViewPr>
    <p:cSldViewPr snapToObjects="1">
      <p:cViewPr>
        <p:scale>
          <a:sx n="125" d="100"/>
          <a:sy n="125" d="100"/>
        </p:scale>
        <p:origin x="144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Objects="1">
      <p:cViewPr varScale="1">
        <p:scale>
          <a:sx n="83" d="100"/>
          <a:sy n="83" d="100"/>
        </p:scale>
        <p:origin x="-2916" y="-96"/>
      </p:cViewPr>
      <p:guideLst>
        <p:guide orient="horz" pos="2919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257101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337" cy="463471"/>
          </a:xfrm>
          <a:prstGeom prst="rect">
            <a:avLst/>
          </a:prstGeom>
        </p:spPr>
        <p:txBody>
          <a:bodyPr vert="horz" wrap="square" lIns="92400" tIns="46200" rIns="92400" bIns="4620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3744" y="0"/>
            <a:ext cx="3032337" cy="463471"/>
          </a:xfrm>
          <a:prstGeom prst="rect">
            <a:avLst/>
          </a:prstGeom>
        </p:spPr>
        <p:txBody>
          <a:bodyPr vert="horz" wrap="square" lIns="92400" tIns="46200" rIns="92400" bIns="4620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58165478-8271-4537-9DBA-6DB278E2C8C0}" type="datetime1">
              <a:rPr lang="en-US"/>
              <a:pPr>
                <a:defRPr/>
              </a:pPr>
              <a:t>5/8/23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5325"/>
            <a:ext cx="4635500" cy="3476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2400" tIns="46200" rIns="92400" bIns="4620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9770" y="4403765"/>
            <a:ext cx="5598160" cy="4171233"/>
          </a:xfrm>
          <a:prstGeom prst="rect">
            <a:avLst/>
          </a:prstGeom>
        </p:spPr>
        <p:txBody>
          <a:bodyPr vert="horz" wrap="square" lIns="92400" tIns="46200" rIns="92400" bIns="4620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05937"/>
            <a:ext cx="3032337" cy="463470"/>
          </a:xfrm>
          <a:prstGeom prst="rect">
            <a:avLst/>
          </a:prstGeom>
        </p:spPr>
        <p:txBody>
          <a:bodyPr vert="horz" wrap="square" lIns="92400" tIns="46200" rIns="92400" bIns="4620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3744" y="8805937"/>
            <a:ext cx="3032337" cy="463470"/>
          </a:xfrm>
          <a:prstGeom prst="rect">
            <a:avLst/>
          </a:prstGeom>
        </p:spPr>
        <p:txBody>
          <a:bodyPr vert="horz" wrap="square" lIns="92400" tIns="46200" rIns="92400" bIns="4620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74EB2CD8-9047-43A5-BEAD-229CAC8CF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316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pitchFamily="-65" charset="-128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pitchFamily="-65" charset="-128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64087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pt_bkg1.png"/>
          <p:cNvPicPr>
            <a:picLocks noChangeAspect="1"/>
          </p:cNvPicPr>
          <p:nvPr/>
        </p:nvPicPr>
        <p:blipFill>
          <a:blip r:embed="rId2" cstate="print"/>
          <a:srcRect t="2948"/>
          <a:stretch>
            <a:fillRect/>
          </a:stretch>
        </p:blipFill>
        <p:spPr bwMode="auto">
          <a:xfrm>
            <a:off x="71062" y="0"/>
            <a:ext cx="9001881" cy="6655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8024" y="1238250"/>
            <a:ext cx="7489976" cy="4539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447" tIns="43223" rIns="86447" bIns="43223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sz="26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00" y="4071938"/>
            <a:ext cx="6096000" cy="1143000"/>
          </a:xfrm>
        </p:spPr>
        <p:txBody>
          <a:bodyPr/>
          <a:lstStyle>
            <a:lvl1pPr marL="0" indent="0" algn="ctr">
              <a:buNone/>
              <a:defRPr/>
            </a:lvl1pPr>
            <a:lvl2pPr marL="432235" indent="0" algn="ctr">
              <a:buNone/>
              <a:defRPr/>
            </a:lvl2pPr>
            <a:lvl3pPr marL="864469" indent="0" algn="ctr">
              <a:buNone/>
              <a:defRPr/>
            </a:lvl3pPr>
            <a:lvl4pPr marL="1296702" indent="0" algn="ctr">
              <a:buNone/>
              <a:defRPr/>
            </a:lvl4pPr>
            <a:lvl5pPr marL="1728938" indent="0" algn="ctr">
              <a:buNone/>
              <a:defRPr/>
            </a:lvl5pPr>
            <a:lvl6pPr marL="2161172" indent="0" algn="ctr">
              <a:buNone/>
              <a:defRPr/>
            </a:lvl6pPr>
            <a:lvl7pPr marL="2593406" indent="0" algn="ctr">
              <a:buNone/>
              <a:defRPr/>
            </a:lvl7pPr>
            <a:lvl8pPr marL="3025640" indent="0" algn="ctr">
              <a:buNone/>
              <a:defRPr/>
            </a:lvl8pPr>
            <a:lvl9pPr marL="345787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438" y="3143254"/>
            <a:ext cx="9001124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61" tIns="22425" rIns="56061" bIns="22425"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-152400" y="6387148"/>
            <a:ext cx="9448800" cy="348941"/>
          </a:xfrm>
          <a:prstGeom prst="rect">
            <a:avLst/>
          </a:prstGeom>
          <a:noFill/>
        </p:spPr>
        <p:txBody>
          <a:bodyPr wrap="square" lIns="86486" tIns="43243" rIns="86486" bIns="43243" rtlCol="0">
            <a:spAutoFit/>
          </a:bodyPr>
          <a:lstStyle/>
          <a:p>
            <a:pPr algn="ctr"/>
            <a:r>
              <a:rPr lang="en-US" sz="85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This material is based upon work supported by the U.S. Department of Energy Office of Science under Cooperative Agreement DE-SC0000661, the State of Michigan and</a:t>
            </a:r>
            <a:r>
              <a:rPr lang="en-US" sz="850" kern="1200" baseline="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Michigan </a:t>
            </a:r>
          </a:p>
          <a:p>
            <a:pPr algn="ctr"/>
            <a:r>
              <a:rPr lang="en-US" sz="850" kern="1200" baseline="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 State University. </a:t>
            </a:r>
            <a:r>
              <a:rPr lang="en-US" sz="85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Michigan State University operates FRIB as a DOE Office of Science National User Facility in support of the mission of the Office of Nuclear Physics.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3011412" y="415238"/>
            <a:ext cx="2743200" cy="20999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0" y="471295"/>
            <a:ext cx="1600200" cy="204389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5"/>
            <a:ext cx="8991600" cy="485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C. Sumithrarachchi, April 2023 SBAC Meeting - 03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2575"/>
            <a:ext cx="9137923" cy="7254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4266900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5"/>
            <a:ext cx="8991600" cy="485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C. Sumithrarachchi, April 2023 SBAC Meeting - 03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Rectangle 8"/>
          <p:cNvSpPr>
            <a:spLocks noChangeArrowheads="1"/>
          </p:cNvSpPr>
          <p:nvPr userDrawn="1"/>
        </p:nvSpPr>
        <p:spPr bwMode="auto">
          <a:xfrm>
            <a:off x="0" y="5447409"/>
            <a:ext cx="9144000" cy="6858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2" name="Rectangle 9"/>
          <p:cNvSpPr>
            <a:spLocks noChangeArrowheads="1"/>
          </p:cNvSpPr>
          <p:nvPr userDrawn="1"/>
        </p:nvSpPr>
        <p:spPr bwMode="auto">
          <a:xfrm>
            <a:off x="0" y="6057009"/>
            <a:ext cx="914400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5460114"/>
            <a:ext cx="9067122" cy="584200"/>
          </a:xfrm>
        </p:spPr>
        <p:txBody>
          <a:bodyPr anchor="ctr"/>
          <a:lstStyle>
            <a:lvl1pPr marL="137099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/>
              <a:t>Add takeaway message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2575"/>
            <a:ext cx="9137923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0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281882"/>
            <a:ext cx="8991598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100"/>
            <a:ext cx="4423230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644573" y="1071569"/>
            <a:ext cx="4423227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C. Sumithrarachchi, April 2023 SBAC Meeting - 03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4F88C639-55E7-4D97-AC8D-4B42A67367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2575"/>
            <a:ext cx="9137923" cy="7254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099"/>
            <a:ext cx="8991604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76200" y="3581400"/>
            <a:ext cx="8991604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C. Sumithrarachchi, April 2023 SBAC Meeting - 03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BCDB990A-6268-4898-A641-7F04AAB15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2575"/>
            <a:ext cx="9137923" cy="7254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281882"/>
            <a:ext cx="8991598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099"/>
            <a:ext cx="4419600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625530" y="1067099"/>
            <a:ext cx="4442275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76206" y="3581400"/>
            <a:ext cx="4419599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625530" y="3581400"/>
            <a:ext cx="4442275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C. Sumithrarachchi, April 2023 SBAC Meeting - 03</a:t>
            </a:r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74887700-F8AD-4E75-9DA6-99EB4D2760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2575"/>
            <a:ext cx="9137923" cy="7254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C. Sumithrarachchi, April 2023 SBAC Meeting - 03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2575"/>
            <a:ext cx="9137923" cy="7254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C. Sumithrarachchi, April 2023 SBAC Meeting - 03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888FC917-2F4D-45AC-AA7A-EF80FFB23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96" y="75904"/>
            <a:ext cx="8992810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96" y="1067100"/>
            <a:ext cx="8992810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0" y="6356450"/>
            <a:ext cx="4241321" cy="364628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C. Sumithrarachchi, April 2023 SBAC Meeting - 03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82000" y="6356450"/>
            <a:ext cx="762000" cy="364628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0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4007" r:id="rId3"/>
    <p:sldLayoutId id="2147483992" r:id="rId4"/>
    <p:sldLayoutId id="2147483993" r:id="rId5"/>
    <p:sldLayoutId id="2147483994" r:id="rId6"/>
    <p:sldLayoutId id="2147483995" r:id="rId7"/>
    <p:sldLayoutId id="2147483996" r:id="rId8"/>
  </p:sldLayoutIdLst>
  <p:hf hdr="0" dt="0"/>
  <p:txStyles>
    <p:titleStyle>
      <a:lvl1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036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4074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1109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8148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0178" indent="-180178" algn="l" defTabSz="803293" rtl="0" eaLnBrk="1" fontAlgn="base" hangingPunct="1">
        <a:lnSpc>
          <a:spcPct val="90000"/>
        </a:lnSpc>
        <a:spcBef>
          <a:spcPts val="1206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3359" indent="-151650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1584" indent="-160658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28219" indent="-133632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02991" indent="-180178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223294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80333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7372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4407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09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8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2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6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ubtitle 6"/>
          <p:cNvSpPr>
            <a:spLocks noGrp="1"/>
          </p:cNvSpPr>
          <p:nvPr>
            <p:ph type="subTitle" idx="1"/>
          </p:nvPr>
        </p:nvSpPr>
        <p:spPr>
          <a:xfrm>
            <a:off x="1524000" y="4495800"/>
            <a:ext cx="6096000" cy="1143000"/>
          </a:xfrm>
        </p:spPr>
        <p:txBody>
          <a:bodyPr/>
          <a:lstStyle/>
          <a:p>
            <a:r>
              <a:rPr lang="en-US" strike="sngStrike" dirty="0">
                <a:latin typeface="Arial" pitchFamily="34" charset="0"/>
                <a:ea typeface="ＭＳ Ｐゴシック"/>
                <a:cs typeface="ＭＳ Ｐゴシック"/>
              </a:rPr>
              <a:t>Chandana </a:t>
            </a:r>
            <a:r>
              <a:rPr lang="en-US" strike="sngStrike" dirty="0" err="1">
                <a:latin typeface="Arial" pitchFamily="34" charset="0"/>
                <a:ea typeface="ＭＳ Ｐゴシック"/>
                <a:cs typeface="ＭＳ Ｐゴシック"/>
              </a:rPr>
              <a:t>Sumithrarachchi</a:t>
            </a:r>
            <a:endParaRPr lang="en-US" strike="sngStrike" dirty="0">
              <a:latin typeface="Arial" pitchFamily="34" charset="0"/>
              <a:ea typeface="ＭＳ Ｐゴシック"/>
              <a:cs typeface="ＭＳ Ｐゴシック"/>
            </a:endParaRPr>
          </a:p>
          <a:p>
            <a:r>
              <a:rPr lang="en-US" dirty="0">
                <a:latin typeface="Arial" pitchFamily="34" charset="0"/>
                <a:ea typeface="ＭＳ Ｐゴシック"/>
                <a:cs typeface="ＭＳ Ｐゴシック"/>
              </a:rPr>
              <a:t>Ryan Ringle</a:t>
            </a:r>
          </a:p>
        </p:txBody>
      </p:sp>
      <p:sp>
        <p:nvSpPr>
          <p:cNvPr id="9219" name="Title 5"/>
          <p:cNvSpPr>
            <a:spLocks noGrp="1"/>
          </p:cNvSpPr>
          <p:nvPr>
            <p:ph type="title"/>
          </p:nvPr>
        </p:nvSpPr>
        <p:spPr>
          <a:xfrm>
            <a:off x="71438" y="3264661"/>
            <a:ext cx="9001124" cy="478612"/>
          </a:xfrm>
        </p:spPr>
        <p:txBody>
          <a:bodyPr/>
          <a:lstStyle/>
          <a:p>
            <a:r>
              <a:rPr lang="en-US" dirty="0">
                <a:latin typeface="Arial" pitchFamily="34" charset="0"/>
                <a:ea typeface="ＭＳ Ｐゴシック"/>
                <a:cs typeface="ＭＳ Ｐゴシック"/>
              </a:rPr>
              <a:t>Beam Stopping Facility at FRIB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78509F93-14B4-FE84-2EE3-562ABD455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26787"/>
            <a:ext cx="8991600" cy="803713"/>
          </a:xfrm>
        </p:spPr>
        <p:txBody>
          <a:bodyPr/>
          <a:lstStyle/>
          <a:p>
            <a:r>
              <a:rPr lang="en-US" sz="2800" dirty="0"/>
              <a:t>PIC Simulations Have Been Developed to Study Ion Transport and Extraction Efficiencies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414904-54F0-6113-873F-6900FD0259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95400"/>
            <a:ext cx="4384358" cy="4343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B9DDBD-931D-8C41-72F9-5D4BB21B0951}"/>
              </a:ext>
            </a:extLst>
          </p:cNvPr>
          <p:cNvSpPr txBox="1"/>
          <p:nvPr/>
        </p:nvSpPr>
        <p:spPr>
          <a:xfrm>
            <a:off x="4460558" y="1119707"/>
            <a:ext cx="457200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Total electric field at the surface of the wire RF carpet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/>
              <a:t>Each stopped rare isotope generates ~ 10</a:t>
            </a:r>
            <a:r>
              <a:rPr lang="en-US" sz="1600" baseline="30000" dirty="0"/>
              <a:t>6</a:t>
            </a:r>
            <a:r>
              <a:rPr lang="en-US" sz="1600" dirty="0"/>
              <a:t> He</a:t>
            </a:r>
            <a:r>
              <a:rPr lang="en-US" sz="1600" baseline="30000" dirty="0"/>
              <a:t>+</a:t>
            </a:r>
            <a:r>
              <a:rPr lang="en-US" sz="1600" dirty="0"/>
              <a:t>/e</a:t>
            </a:r>
            <a:r>
              <a:rPr lang="en-US" sz="1600" baseline="30000" dirty="0"/>
              <a:t>-</a:t>
            </a:r>
            <a:r>
              <a:rPr lang="en-US" sz="1600" dirty="0"/>
              <a:t> pairs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/>
              <a:t>Slow He</a:t>
            </a:r>
            <a:r>
              <a:rPr lang="en-US" sz="1600" baseline="30000" dirty="0"/>
              <a:t>+</a:t>
            </a:r>
            <a:r>
              <a:rPr lang="en-US" sz="1600" dirty="0"/>
              <a:t> ion removal increases space charge in ACGS body, reducing transport efficiency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b="1" dirty="0"/>
              <a:t>Increase He</a:t>
            </a:r>
            <a:r>
              <a:rPr lang="en-US" sz="1600" b="1" baseline="30000" dirty="0"/>
              <a:t>+</a:t>
            </a:r>
            <a:r>
              <a:rPr lang="en-US" sz="1600" b="1" dirty="0"/>
              <a:t>/e</a:t>
            </a:r>
            <a:r>
              <a:rPr lang="en-US" sz="1600" b="1" baseline="30000" dirty="0"/>
              <a:t>-</a:t>
            </a:r>
            <a:r>
              <a:rPr lang="en-US" sz="1600" b="1" dirty="0"/>
              <a:t> collection speed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Charge capacity of extraction carpet and orifice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/>
              <a:t>Charge exchange and/or direct ionization of impurities in He buffer gas generates beams of stable molecules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/>
              <a:t>Extraction efficiency can be compromised by large stable beam currents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b="1" dirty="0"/>
              <a:t>Increase charge throughput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81CE3A8D-AFC0-CB72-AA75-176A424AF5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82000" y="6356450"/>
            <a:ext cx="762000" cy="364628"/>
          </a:xfrm>
        </p:spPr>
        <p:txBody>
          <a:bodyPr/>
          <a:lstStyle/>
          <a:p>
            <a:r>
              <a:rPr lang="en-US" dirty="0"/>
              <a:t>, Slide </a:t>
            </a:r>
            <a:fld id="{35AD4620-7552-4207-8973-898801ED212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E8C40FF1-8838-EF7D-6706-062C7B137A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/>
          <a:p>
            <a:r>
              <a:rPr lang="en-US" dirty="0"/>
              <a:t>R. </a:t>
            </a:r>
            <a:r>
              <a:rPr lang="en-US" dirty="0" err="1"/>
              <a:t>Ringle</a:t>
            </a:r>
            <a:r>
              <a:rPr lang="en-US" dirty="0"/>
              <a:t>, 23/05/09, SMI</a:t>
            </a:r>
          </a:p>
        </p:txBody>
      </p:sp>
    </p:spTree>
    <p:extLst>
      <p:ext uri="{BB962C8B-B14F-4D97-AF65-F5344CB8AC3E}">
        <p14:creationId xmlns:p14="http://schemas.microsoft.com/office/powerpoint/2010/main" val="2400472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5C3E1B-D46E-AA47-8F96-B3AEF0B84C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EC7F2C-4B9B-5DAB-D92F-76B0CB653BCC}"/>
              </a:ext>
            </a:extLst>
          </p:cNvPr>
          <p:cNvSpPr/>
          <p:nvPr/>
        </p:nvSpPr>
        <p:spPr>
          <a:xfrm>
            <a:off x="1143000" y="1245067"/>
            <a:ext cx="3276600" cy="124965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54AA6CB9-4429-27AA-C940-D63B07C6B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72669"/>
            <a:ext cx="8991600" cy="911948"/>
          </a:xfrm>
        </p:spPr>
        <p:txBody>
          <a:bodyPr/>
          <a:lstStyle/>
          <a:p>
            <a:r>
              <a:rPr lang="en-US" dirty="0"/>
              <a:t>Ionization of He Buffer Gas Creates Additional Electric Fields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BAB66F-BD27-3F2E-8C41-92A30332D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021684"/>
            <a:ext cx="4441109" cy="19892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C7853B-8DE0-2E4D-48F2-FF427B25E10E}"/>
              </a:ext>
            </a:extLst>
          </p:cNvPr>
          <p:cNvSpPr txBox="1"/>
          <p:nvPr/>
        </p:nvSpPr>
        <p:spPr>
          <a:xfrm>
            <a:off x="5562600" y="1069234"/>
            <a:ext cx="33293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PIC 3D Cartesian geometry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Energy deposition from LISE++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He</a:t>
            </a:r>
            <a:r>
              <a:rPr lang="en-US" sz="1600" baseline="30000" dirty="0"/>
              <a:t>+</a:t>
            </a:r>
            <a:r>
              <a:rPr lang="en-US" sz="1600" dirty="0"/>
              <a:t> and e</a:t>
            </a:r>
            <a:r>
              <a:rPr lang="en-US" sz="1600" baseline="30000" dirty="0"/>
              <a:t>-</a:t>
            </a:r>
            <a:r>
              <a:rPr lang="en-US" sz="1600" dirty="0"/>
              <a:t> included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SDS gas collision model</a:t>
            </a:r>
            <a:r>
              <a:rPr lang="en-US" sz="1600" baseline="30000" dirty="0"/>
              <a:t>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 = 20 Torr @ 50 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A55B06-EB29-F12A-F7D2-7832FA598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047999"/>
            <a:ext cx="4769489" cy="30480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C21918-C3D0-5E7F-8F80-96204A10BF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4004" y="3063652"/>
            <a:ext cx="3626518" cy="30480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6102958-FB97-ADFB-2856-35E67077C929}"/>
              </a:ext>
            </a:extLst>
          </p:cNvPr>
          <p:cNvSpPr txBox="1"/>
          <p:nvPr/>
        </p:nvSpPr>
        <p:spPr>
          <a:xfrm>
            <a:off x="2604052" y="1248873"/>
            <a:ext cx="3241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e</a:t>
            </a:r>
            <a:r>
              <a:rPr lang="en-US" sz="1400" baseline="3000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9055894F-229A-ACFB-E194-E8DEF698E503}"/>
              </a:ext>
            </a:extLst>
          </p:cNvPr>
          <p:cNvSpPr/>
          <p:nvPr/>
        </p:nvSpPr>
        <p:spPr>
          <a:xfrm>
            <a:off x="2256183" y="1391478"/>
            <a:ext cx="347869" cy="894522"/>
          </a:xfrm>
          <a:custGeom>
            <a:avLst/>
            <a:gdLst>
              <a:gd name="connsiteX0" fmla="*/ 0 w 347869"/>
              <a:gd name="connsiteY0" fmla="*/ 894522 h 894522"/>
              <a:gd name="connsiteX1" fmla="*/ 39756 w 347869"/>
              <a:gd name="connsiteY1" fmla="*/ 844826 h 894522"/>
              <a:gd name="connsiteX2" fmla="*/ 59634 w 347869"/>
              <a:gd name="connsiteY2" fmla="*/ 815009 h 894522"/>
              <a:gd name="connsiteX3" fmla="*/ 119269 w 347869"/>
              <a:gd name="connsiteY3" fmla="*/ 785192 h 894522"/>
              <a:gd name="connsiteX4" fmla="*/ 149087 w 347869"/>
              <a:gd name="connsiteY4" fmla="*/ 765313 h 894522"/>
              <a:gd name="connsiteX5" fmla="*/ 178904 w 347869"/>
              <a:gd name="connsiteY5" fmla="*/ 755374 h 894522"/>
              <a:gd name="connsiteX6" fmla="*/ 228600 w 347869"/>
              <a:gd name="connsiteY6" fmla="*/ 705679 h 894522"/>
              <a:gd name="connsiteX7" fmla="*/ 248478 w 347869"/>
              <a:gd name="connsiteY7" fmla="*/ 685800 h 894522"/>
              <a:gd name="connsiteX8" fmla="*/ 288234 w 347869"/>
              <a:gd name="connsiteY8" fmla="*/ 616226 h 894522"/>
              <a:gd name="connsiteX9" fmla="*/ 308113 w 347869"/>
              <a:gd name="connsiteY9" fmla="*/ 487018 h 894522"/>
              <a:gd name="connsiteX10" fmla="*/ 318052 w 347869"/>
              <a:gd name="connsiteY10" fmla="*/ 387626 h 894522"/>
              <a:gd name="connsiteX11" fmla="*/ 318052 w 347869"/>
              <a:gd name="connsiteY11" fmla="*/ 149087 h 894522"/>
              <a:gd name="connsiteX12" fmla="*/ 327991 w 347869"/>
              <a:gd name="connsiteY12" fmla="*/ 119270 h 894522"/>
              <a:gd name="connsiteX13" fmla="*/ 347869 w 347869"/>
              <a:gd name="connsiteY13" fmla="*/ 89452 h 894522"/>
              <a:gd name="connsiteX14" fmla="*/ 337930 w 347869"/>
              <a:gd name="connsiteY14" fmla="*/ 29818 h 894522"/>
              <a:gd name="connsiteX15" fmla="*/ 327991 w 347869"/>
              <a:gd name="connsiteY15" fmla="*/ 0 h 894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7869" h="894522">
                <a:moveTo>
                  <a:pt x="0" y="894522"/>
                </a:moveTo>
                <a:cubicBezTo>
                  <a:pt x="13252" y="877957"/>
                  <a:pt x="27028" y="861797"/>
                  <a:pt x="39756" y="844826"/>
                </a:cubicBezTo>
                <a:cubicBezTo>
                  <a:pt x="46923" y="835270"/>
                  <a:pt x="51187" y="823455"/>
                  <a:pt x="59634" y="815009"/>
                </a:cubicBezTo>
                <a:cubicBezTo>
                  <a:pt x="78901" y="795743"/>
                  <a:pt x="95019" y="793275"/>
                  <a:pt x="119269" y="785192"/>
                </a:cubicBezTo>
                <a:cubicBezTo>
                  <a:pt x="129208" y="778566"/>
                  <a:pt x="138403" y="770655"/>
                  <a:pt x="149087" y="765313"/>
                </a:cubicBezTo>
                <a:cubicBezTo>
                  <a:pt x="158458" y="760628"/>
                  <a:pt x="170523" y="761660"/>
                  <a:pt x="178904" y="755374"/>
                </a:cubicBezTo>
                <a:cubicBezTo>
                  <a:pt x="197645" y="741318"/>
                  <a:pt x="212035" y="722244"/>
                  <a:pt x="228600" y="705679"/>
                </a:cubicBezTo>
                <a:cubicBezTo>
                  <a:pt x="235226" y="699053"/>
                  <a:pt x="244287" y="694182"/>
                  <a:pt x="248478" y="685800"/>
                </a:cubicBezTo>
                <a:cubicBezTo>
                  <a:pt x="273698" y="635360"/>
                  <a:pt x="260138" y="658372"/>
                  <a:pt x="288234" y="616226"/>
                </a:cubicBezTo>
                <a:cubicBezTo>
                  <a:pt x="295427" y="573074"/>
                  <a:pt x="302995" y="530519"/>
                  <a:pt x="308113" y="487018"/>
                </a:cubicBezTo>
                <a:cubicBezTo>
                  <a:pt x="312003" y="453950"/>
                  <a:pt x="314739" y="420757"/>
                  <a:pt x="318052" y="387626"/>
                </a:cubicBezTo>
                <a:cubicBezTo>
                  <a:pt x="309779" y="263530"/>
                  <a:pt x="300407" y="254956"/>
                  <a:pt x="318052" y="149087"/>
                </a:cubicBezTo>
                <a:cubicBezTo>
                  <a:pt x="319774" y="138753"/>
                  <a:pt x="323306" y="128641"/>
                  <a:pt x="327991" y="119270"/>
                </a:cubicBezTo>
                <a:cubicBezTo>
                  <a:pt x="333333" y="108586"/>
                  <a:pt x="341243" y="99391"/>
                  <a:pt x="347869" y="89452"/>
                </a:cubicBezTo>
                <a:cubicBezTo>
                  <a:pt x="344556" y="69574"/>
                  <a:pt x="342302" y="49490"/>
                  <a:pt x="337930" y="29818"/>
                </a:cubicBezTo>
                <a:cubicBezTo>
                  <a:pt x="335657" y="19591"/>
                  <a:pt x="327991" y="0"/>
                  <a:pt x="327991" y="0"/>
                </a:cubicBezTo>
              </a:path>
            </a:pathLst>
          </a:custGeom>
          <a:noFill/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108552BE-4A6D-2AC4-74C6-06203BB603E0}"/>
              </a:ext>
            </a:extLst>
          </p:cNvPr>
          <p:cNvSpPr/>
          <p:nvPr/>
        </p:nvSpPr>
        <p:spPr>
          <a:xfrm>
            <a:off x="2246243" y="2305878"/>
            <a:ext cx="139287" cy="188844"/>
          </a:xfrm>
          <a:custGeom>
            <a:avLst/>
            <a:gdLst>
              <a:gd name="connsiteX0" fmla="*/ 0 w 139287"/>
              <a:gd name="connsiteY0" fmla="*/ 0 h 188844"/>
              <a:gd name="connsiteX1" fmla="*/ 29818 w 139287"/>
              <a:gd name="connsiteY1" fmla="*/ 49696 h 188844"/>
              <a:gd name="connsiteX2" fmla="*/ 39757 w 139287"/>
              <a:gd name="connsiteY2" fmla="*/ 79513 h 188844"/>
              <a:gd name="connsiteX3" fmla="*/ 59635 w 139287"/>
              <a:gd name="connsiteY3" fmla="*/ 99392 h 188844"/>
              <a:gd name="connsiteX4" fmla="*/ 79514 w 139287"/>
              <a:gd name="connsiteY4" fmla="*/ 129209 h 188844"/>
              <a:gd name="connsiteX5" fmla="*/ 129209 w 139287"/>
              <a:gd name="connsiteY5" fmla="*/ 139148 h 188844"/>
              <a:gd name="connsiteX6" fmla="*/ 139148 w 139287"/>
              <a:gd name="connsiteY6" fmla="*/ 188844 h 188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287" h="188844">
                <a:moveTo>
                  <a:pt x="0" y="0"/>
                </a:moveTo>
                <a:cubicBezTo>
                  <a:pt x="9939" y="16565"/>
                  <a:pt x="21178" y="32417"/>
                  <a:pt x="29818" y="49696"/>
                </a:cubicBezTo>
                <a:cubicBezTo>
                  <a:pt x="34503" y="59067"/>
                  <a:pt x="34367" y="70529"/>
                  <a:pt x="39757" y="79513"/>
                </a:cubicBezTo>
                <a:cubicBezTo>
                  <a:pt x="44578" y="87548"/>
                  <a:pt x="53781" y="92075"/>
                  <a:pt x="59635" y="99392"/>
                </a:cubicBezTo>
                <a:cubicBezTo>
                  <a:pt x="67097" y="108720"/>
                  <a:pt x="69142" y="123282"/>
                  <a:pt x="79514" y="129209"/>
                </a:cubicBezTo>
                <a:cubicBezTo>
                  <a:pt x="94181" y="137590"/>
                  <a:pt x="112644" y="135835"/>
                  <a:pt x="129209" y="139148"/>
                </a:cubicBezTo>
                <a:cubicBezTo>
                  <a:pt x="141243" y="175251"/>
                  <a:pt x="139148" y="158488"/>
                  <a:pt x="139148" y="188844"/>
                </a:cubicBezTo>
              </a:path>
            </a:pathLst>
          </a:custGeom>
          <a:noFill/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327FBD-F836-DC52-9D29-289BD17AB4A7}"/>
              </a:ext>
            </a:extLst>
          </p:cNvPr>
          <p:cNvSpPr txBox="1"/>
          <p:nvPr/>
        </p:nvSpPr>
        <p:spPr>
          <a:xfrm>
            <a:off x="2352400" y="2246411"/>
            <a:ext cx="484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He</a:t>
            </a:r>
            <a:r>
              <a:rPr lang="en-US" sz="1400" baseline="30000" dirty="0"/>
              <a:t>+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AB0856E-7713-05D7-BF9C-1DC9BBE45CAB}"/>
              </a:ext>
            </a:extLst>
          </p:cNvPr>
          <p:cNvSpPr/>
          <p:nvPr/>
        </p:nvSpPr>
        <p:spPr>
          <a:xfrm>
            <a:off x="1447800" y="1977175"/>
            <a:ext cx="457200" cy="232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60766F-7DF5-60F8-B9F0-0B80F7A94BDE}"/>
              </a:ext>
            </a:extLst>
          </p:cNvPr>
          <p:cNvSpPr txBox="1"/>
          <p:nvPr/>
        </p:nvSpPr>
        <p:spPr>
          <a:xfrm>
            <a:off x="1194334" y="1757314"/>
            <a:ext cx="829073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B3AF1C"/>
                </a:solidFill>
              </a:rPr>
              <a:t>energy</a:t>
            </a:r>
          </a:p>
          <a:p>
            <a:r>
              <a:rPr lang="en-US" sz="1100" dirty="0">
                <a:solidFill>
                  <a:srgbClr val="B3AF1C"/>
                </a:solidFill>
              </a:rPr>
              <a:t>deposition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08CB34-D535-18C2-38A1-F2CC988AE396}"/>
              </a:ext>
            </a:extLst>
          </p:cNvPr>
          <p:cNvSpPr txBox="1"/>
          <p:nvPr/>
        </p:nvSpPr>
        <p:spPr>
          <a:xfrm>
            <a:off x="5183403" y="2667118"/>
            <a:ext cx="39837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total electric field strength at RF carpet surface</a:t>
            </a:r>
            <a:r>
              <a:rPr lang="en-US" sz="1400" baseline="30000" dirty="0"/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853565-F675-7CAF-2BB2-DF9CC9FACCC7}"/>
              </a:ext>
            </a:extLst>
          </p:cNvPr>
          <p:cNvSpPr txBox="1"/>
          <p:nvPr/>
        </p:nvSpPr>
        <p:spPr>
          <a:xfrm>
            <a:off x="5837583" y="5146714"/>
            <a:ext cx="1426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10</a:t>
            </a:r>
            <a:r>
              <a:rPr lang="en-US" sz="1400" baseline="30000" dirty="0">
                <a:solidFill>
                  <a:schemeClr val="bg1"/>
                </a:solidFill>
              </a:rPr>
              <a:t>8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pps</a:t>
            </a:r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 err="1">
                <a:solidFill>
                  <a:schemeClr val="bg1"/>
                </a:solidFill>
              </a:rPr>
              <a:t>E</a:t>
            </a:r>
            <a:r>
              <a:rPr lang="en-US" sz="1400" baseline="-25000" dirty="0" err="1">
                <a:solidFill>
                  <a:schemeClr val="bg1"/>
                </a:solidFill>
              </a:rPr>
              <a:t>push</a:t>
            </a:r>
            <a:r>
              <a:rPr lang="en-US" sz="1400" dirty="0">
                <a:solidFill>
                  <a:schemeClr val="bg1"/>
                </a:solidFill>
              </a:rPr>
              <a:t> = 10 V/cm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90BE7F-6521-3642-F781-9256462DE2F9}"/>
              </a:ext>
            </a:extLst>
          </p:cNvPr>
          <p:cNvSpPr txBox="1"/>
          <p:nvPr/>
        </p:nvSpPr>
        <p:spPr>
          <a:xfrm>
            <a:off x="4947735" y="6094627"/>
            <a:ext cx="40927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aseline="30000" dirty="0"/>
              <a:t>1</a:t>
            </a:r>
            <a:r>
              <a:rPr lang="en-US" sz="1000" dirty="0"/>
              <a:t>A.D. </a:t>
            </a:r>
            <a:r>
              <a:rPr lang="en-US" sz="1000" dirty="0" err="1"/>
              <a:t>Appelhans</a:t>
            </a:r>
            <a:r>
              <a:rPr lang="en-US" sz="1000" dirty="0"/>
              <a:t> &amp; D. A. Dahl, Int J Mass </a:t>
            </a:r>
            <a:r>
              <a:rPr lang="en-US" sz="1000" dirty="0" err="1"/>
              <a:t>Spectrom</a:t>
            </a:r>
            <a:r>
              <a:rPr lang="en-US" sz="1000" dirty="0"/>
              <a:t> </a:t>
            </a:r>
            <a:r>
              <a:rPr lang="en-US" sz="1000" b="1" dirty="0"/>
              <a:t>244</a:t>
            </a:r>
            <a:r>
              <a:rPr lang="en-US" sz="1000" dirty="0"/>
              <a:t>, 1–14 (2005)</a:t>
            </a:r>
          </a:p>
          <a:p>
            <a:r>
              <a:rPr lang="en-US" sz="1000" baseline="30000" dirty="0"/>
              <a:t>2</a:t>
            </a:r>
            <a:r>
              <a:rPr lang="en-US" sz="1000" dirty="0"/>
              <a:t>Ringle, R. et al., NIMB </a:t>
            </a:r>
            <a:r>
              <a:rPr lang="en-US" sz="1000" b="1" dirty="0"/>
              <a:t>496</a:t>
            </a:r>
            <a:r>
              <a:rPr lang="en-US" sz="1000" dirty="0"/>
              <a:t>, 61–70 (2021)</a:t>
            </a:r>
          </a:p>
          <a:p>
            <a:r>
              <a:rPr lang="en-US" sz="1000" dirty="0"/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EF810D-A8C1-41B3-C43E-F9FBA817D110}"/>
              </a:ext>
            </a:extLst>
          </p:cNvPr>
          <p:cNvSpPr txBox="1"/>
          <p:nvPr/>
        </p:nvSpPr>
        <p:spPr>
          <a:xfrm>
            <a:off x="3717235" y="2251646"/>
            <a:ext cx="70236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C00000"/>
                </a:solidFill>
              </a:rPr>
              <a:t>rf carpet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92C428-ECD3-7EC7-23E8-B48D6E607985}"/>
              </a:ext>
            </a:extLst>
          </p:cNvPr>
          <p:cNvSpPr txBox="1"/>
          <p:nvPr/>
        </p:nvSpPr>
        <p:spPr>
          <a:xfrm>
            <a:off x="3273003" y="1384155"/>
            <a:ext cx="109025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He buffer gas</a:t>
            </a:r>
          </a:p>
        </p:txBody>
      </p:sp>
      <p:sp>
        <p:nvSpPr>
          <p:cNvPr id="24" name="Slide Number Placeholder 4">
            <a:extLst>
              <a:ext uri="{FF2B5EF4-FFF2-40B4-BE49-F238E27FC236}">
                <a16:creationId xmlns:a16="http://schemas.microsoft.com/office/drawing/2014/main" id="{BE247067-F570-6AF8-DCDE-A63B9373EBC4}"/>
              </a:ext>
            </a:extLst>
          </p:cNvPr>
          <p:cNvSpPr txBox="1">
            <a:spLocks/>
          </p:cNvSpPr>
          <p:nvPr/>
        </p:nvSpPr>
        <p:spPr>
          <a:xfrm>
            <a:off x="8382000" y="6356450"/>
            <a:ext cx="762000" cy="364628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064308"/>
                </a:solidFill>
                <a:latin typeface="Arial" pitchFamily="34" charset="0"/>
                <a:ea typeface="ヒラギノ角ゴ Pro W3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en-US"/>
              <a:t>, Slide </a:t>
            </a:r>
            <a:fld id="{35AD4620-7552-4207-8973-898801ED212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9B5E9C75-58B8-4A44-E895-75C380F69F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/>
          <a:p>
            <a:r>
              <a:rPr lang="en-US" dirty="0"/>
              <a:t>R. </a:t>
            </a:r>
            <a:r>
              <a:rPr lang="en-US" dirty="0" err="1"/>
              <a:t>Ringle</a:t>
            </a:r>
            <a:r>
              <a:rPr lang="en-US" dirty="0"/>
              <a:t>, 23/05/09, SMI</a:t>
            </a:r>
          </a:p>
        </p:txBody>
      </p:sp>
    </p:spTree>
    <p:extLst>
      <p:ext uri="{BB962C8B-B14F-4D97-AF65-F5344CB8AC3E}">
        <p14:creationId xmlns:p14="http://schemas.microsoft.com/office/powerpoint/2010/main" val="2254360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3B1A039A-3279-C842-5FE1-5D01FDFA3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72669"/>
            <a:ext cx="8991600" cy="911948"/>
          </a:xfrm>
        </p:spPr>
        <p:txBody>
          <a:bodyPr/>
          <a:lstStyle/>
          <a:p>
            <a:r>
              <a:rPr lang="en-US" dirty="0" err="1"/>
              <a:t>IonCool</a:t>
            </a:r>
            <a:r>
              <a:rPr lang="en-US" dirty="0"/>
              <a:t> Accurately Calculates Ion Transport Efficiency Across ACGS RF Carpet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B91C8A-FFB0-8DBC-5EE1-36F4913B3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22" y="948174"/>
            <a:ext cx="4084020" cy="5181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BA9943-F337-2CFA-65BF-0E4AEDB57A25}"/>
              </a:ext>
            </a:extLst>
          </p:cNvPr>
          <p:cNvSpPr txBox="1"/>
          <p:nvPr/>
        </p:nvSpPr>
        <p:spPr>
          <a:xfrm>
            <a:off x="4207565" y="914400"/>
            <a:ext cx="45720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Need to determine ion transport efficiency as a function of </a:t>
            </a:r>
            <a:r>
              <a:rPr lang="en-US" sz="2000" dirty="0" err="1"/>
              <a:t>E</a:t>
            </a:r>
            <a:r>
              <a:rPr lang="en-US" sz="2000" baseline="-25000" dirty="0" err="1"/>
              <a:t>push</a:t>
            </a:r>
            <a:endParaRPr lang="en-US" sz="2000" baseline="-25000" dirty="0"/>
          </a:p>
          <a:p>
            <a:pPr marL="742950" lvl="1" indent="-285750">
              <a:buFont typeface="Arial" charset="0"/>
              <a:buChar char="•"/>
            </a:pPr>
            <a:r>
              <a:rPr lang="en-US" sz="1600" dirty="0"/>
              <a:t>Using ACGS, ion transport efficiency of </a:t>
            </a:r>
            <a:r>
              <a:rPr lang="en-US" sz="1600" baseline="30000" dirty="0"/>
              <a:t>39</a:t>
            </a:r>
            <a:r>
              <a:rPr lang="en-US" sz="1600" dirty="0"/>
              <a:t>K</a:t>
            </a:r>
            <a:r>
              <a:rPr lang="en-US" sz="1600" baseline="30000" dirty="0"/>
              <a:t>+ </a:t>
            </a:r>
            <a:r>
              <a:rPr lang="en-US" sz="1600" dirty="0"/>
              <a:t>was measured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/>
              <a:t>Multiple pressures at T=50K.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b="1" dirty="0"/>
              <a:t>IonCool</a:t>
            </a:r>
            <a:r>
              <a:rPr lang="en-US" sz="1600" b="1" baseline="30000" dirty="0"/>
              <a:t>1</a:t>
            </a:r>
            <a:r>
              <a:rPr lang="en-US" sz="1600" b="1" dirty="0"/>
              <a:t> simulation results show good agreement with experiment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/>
              <a:t>Confident in </a:t>
            </a:r>
            <a:r>
              <a:rPr lang="en-US" sz="1600" dirty="0" err="1"/>
              <a:t>IonCool</a:t>
            </a:r>
            <a:r>
              <a:rPr lang="en-US" sz="1600" dirty="0"/>
              <a:t> results to make broader predictions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143157-84EC-B698-298A-222EDBD15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504" y="3276600"/>
            <a:ext cx="3935896" cy="28043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BD2BAEF-0898-90F9-FFE8-1422CF07AFCD}"/>
              </a:ext>
            </a:extLst>
          </p:cNvPr>
          <p:cNvSpPr txBox="1"/>
          <p:nvPr/>
        </p:nvSpPr>
        <p:spPr>
          <a:xfrm>
            <a:off x="6623758" y="6107547"/>
            <a:ext cx="25202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aseline="30000" dirty="0"/>
              <a:t>1</a:t>
            </a:r>
            <a:r>
              <a:rPr lang="en-US" sz="1000" dirty="0"/>
              <a:t>Schwarz, S. NIMA </a:t>
            </a:r>
            <a:r>
              <a:rPr lang="en-US" sz="1000" b="1" dirty="0"/>
              <a:t>566</a:t>
            </a:r>
            <a:r>
              <a:rPr lang="en-US" sz="1000" dirty="0"/>
              <a:t>, 233–243 (2006)</a:t>
            </a:r>
          </a:p>
          <a:p>
            <a:r>
              <a:rPr lang="en-US" sz="1000" dirty="0"/>
              <a:t> 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413366C-CFB8-415C-2E66-8D734D8FB1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82000" y="6356450"/>
            <a:ext cx="762000" cy="364628"/>
          </a:xfrm>
        </p:spPr>
        <p:txBody>
          <a:bodyPr/>
          <a:lstStyle/>
          <a:p>
            <a:r>
              <a:rPr lang="en-US" dirty="0"/>
              <a:t>, Slide </a:t>
            </a:r>
            <a:fld id="{35AD4620-7552-4207-8973-898801ED212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008D1D0D-6DEE-7680-45A7-23ADC2D3FE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/>
          <a:p>
            <a:r>
              <a:rPr lang="en-US" dirty="0"/>
              <a:t>R. </a:t>
            </a:r>
            <a:r>
              <a:rPr lang="en-US" dirty="0" err="1"/>
              <a:t>Ringle</a:t>
            </a:r>
            <a:r>
              <a:rPr lang="en-US" dirty="0"/>
              <a:t>, 23/05/09, SMI</a:t>
            </a:r>
          </a:p>
        </p:txBody>
      </p:sp>
    </p:spTree>
    <p:extLst>
      <p:ext uri="{BB962C8B-B14F-4D97-AF65-F5344CB8AC3E}">
        <p14:creationId xmlns:p14="http://schemas.microsoft.com/office/powerpoint/2010/main" val="1372595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838C83B8-A6B5-6EAF-F10D-776DA924F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72669"/>
            <a:ext cx="8991600" cy="911948"/>
          </a:xfrm>
        </p:spPr>
        <p:txBody>
          <a:bodyPr/>
          <a:lstStyle/>
          <a:p>
            <a:r>
              <a:rPr lang="en-US" dirty="0"/>
              <a:t>Total RF Carpet Transport Efficiency Can Be Calculated Using PIC and </a:t>
            </a:r>
            <a:r>
              <a:rPr lang="en-US" dirty="0" err="1"/>
              <a:t>IonCool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300F12-E551-A151-B02B-01A105F0F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2" y="1066800"/>
            <a:ext cx="4649179" cy="49470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402ACC-ABEE-6805-65E5-4E5F15F738BE}"/>
              </a:ext>
            </a:extLst>
          </p:cNvPr>
          <p:cNvSpPr txBox="1"/>
          <p:nvPr/>
        </p:nvSpPr>
        <p:spPr>
          <a:xfrm>
            <a:off x="4558748" y="814349"/>
            <a:ext cx="45720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Combine </a:t>
            </a:r>
            <a:r>
              <a:rPr lang="en-US" sz="2000" dirty="0" err="1"/>
              <a:t>IonCool</a:t>
            </a:r>
            <a:r>
              <a:rPr lang="en-US" sz="2000" dirty="0"/>
              <a:t> and PIC results to calculate total transport efficiency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/>
              <a:t>Stopped rare isotope distribution obtained from LISE++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/>
              <a:t>Monte-Carlo approach used to calculate transport efficiency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b="1" dirty="0"/>
              <a:t>Folding in stopping efficiency determines optimum total efficiency that is rate dependent</a:t>
            </a:r>
            <a:r>
              <a:rPr lang="en-US" sz="1600" b="1" baseline="30000" dirty="0"/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AB2FB9-F0E0-C95E-AF8B-D37AC720E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1280" y="3692144"/>
            <a:ext cx="4469224" cy="24929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887A6FB-B2B7-D565-1AB6-64B9123F8092}"/>
              </a:ext>
            </a:extLst>
          </p:cNvPr>
          <p:cNvSpPr txBox="1"/>
          <p:nvPr/>
        </p:nvSpPr>
        <p:spPr>
          <a:xfrm>
            <a:off x="6568887" y="6150223"/>
            <a:ext cx="26404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aseline="30000" dirty="0"/>
              <a:t>1</a:t>
            </a:r>
            <a:r>
              <a:rPr lang="en-US" sz="1000" dirty="0"/>
              <a:t>R. </a:t>
            </a:r>
            <a:r>
              <a:rPr lang="en-US" sz="1000" dirty="0" err="1"/>
              <a:t>Ringle</a:t>
            </a:r>
            <a:r>
              <a:rPr lang="en-US" sz="1000" dirty="0"/>
              <a:t>. </a:t>
            </a:r>
            <a:r>
              <a:rPr lang="en-US" sz="1000" i="1" dirty="0"/>
              <a:t>et al</a:t>
            </a:r>
            <a:r>
              <a:rPr lang="en-US" sz="1000" dirty="0"/>
              <a:t>., NIM B </a:t>
            </a:r>
            <a:r>
              <a:rPr lang="en-US" sz="1000" b="1" dirty="0"/>
              <a:t>496</a:t>
            </a:r>
            <a:r>
              <a:rPr lang="en-US" sz="1000" dirty="0"/>
              <a:t>, 61–70 (2021).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665A7A31-2CB3-970D-EDEE-FE3AAB0DFD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82000" y="6356450"/>
            <a:ext cx="762000" cy="364628"/>
          </a:xfrm>
        </p:spPr>
        <p:txBody>
          <a:bodyPr/>
          <a:lstStyle/>
          <a:p>
            <a:r>
              <a:rPr lang="en-US" dirty="0"/>
              <a:t>, Slide </a:t>
            </a:r>
            <a:fld id="{35AD4620-7552-4207-8973-898801ED212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BDBA5777-2FFC-1312-1255-41030F019A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/>
          <a:p>
            <a:r>
              <a:rPr lang="en-US" dirty="0"/>
              <a:t>R. </a:t>
            </a:r>
            <a:r>
              <a:rPr lang="en-US" dirty="0" err="1"/>
              <a:t>Ringle</a:t>
            </a:r>
            <a:r>
              <a:rPr lang="en-US" dirty="0"/>
              <a:t>, 23/05/09, SMI</a:t>
            </a:r>
          </a:p>
        </p:txBody>
      </p:sp>
    </p:spTree>
    <p:extLst>
      <p:ext uri="{BB962C8B-B14F-4D97-AF65-F5344CB8AC3E}">
        <p14:creationId xmlns:p14="http://schemas.microsoft.com/office/powerpoint/2010/main" val="22546342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BF014E9B-59AF-C1AB-6027-C1827BF10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72669"/>
            <a:ext cx="8991600" cy="911948"/>
          </a:xfrm>
        </p:spPr>
        <p:txBody>
          <a:bodyPr/>
          <a:lstStyle/>
          <a:p>
            <a:r>
              <a:rPr lang="en-US" dirty="0"/>
              <a:t>PIC Simulations of ACGS Extraction System Yield Efficiency Improvements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530909-5563-8062-3150-31A4B9788D78}"/>
              </a:ext>
            </a:extLst>
          </p:cNvPr>
          <p:cNvSpPr txBox="1"/>
          <p:nvPr/>
        </p:nvSpPr>
        <p:spPr>
          <a:xfrm>
            <a:off x="278291" y="1037988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orifice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EB4AF5-DB03-8037-C341-15FE83747F94}"/>
              </a:ext>
            </a:extLst>
          </p:cNvPr>
          <p:cNvSpPr txBox="1"/>
          <p:nvPr/>
        </p:nvSpPr>
        <p:spPr>
          <a:xfrm>
            <a:off x="393707" y="358140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20C6D2-16B0-9D48-198E-34F1868FD5FF}"/>
              </a:ext>
            </a:extLst>
          </p:cNvPr>
          <p:cNvSpPr txBox="1"/>
          <p:nvPr/>
        </p:nvSpPr>
        <p:spPr>
          <a:xfrm>
            <a:off x="1524000" y="1125353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RF carpet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4E6FB6-F2CE-A7D4-519E-B4B27B27BD0E}"/>
              </a:ext>
            </a:extLst>
          </p:cNvPr>
          <p:cNvSpPr txBox="1"/>
          <p:nvPr/>
        </p:nvSpPr>
        <p:spPr>
          <a:xfrm>
            <a:off x="4140680" y="4210935"/>
            <a:ext cx="49271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2D cylindrical RZ geometry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Gas flow calculated with COMSOL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Traveling wave transport across RF carpet</a:t>
            </a:r>
            <a:r>
              <a:rPr lang="en-US" sz="1600" baseline="30000" dirty="0"/>
              <a:t>1,2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Compared original ACGS “nozzle” extraction to a simple hole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Simulations accurately predicted significant gain in throughput for the hole vs. nozzle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09A510-36EF-A493-8363-DA902651985C}"/>
              </a:ext>
            </a:extLst>
          </p:cNvPr>
          <p:cNvSpPr txBox="1"/>
          <p:nvPr/>
        </p:nvSpPr>
        <p:spPr>
          <a:xfrm>
            <a:off x="5625088" y="6107877"/>
            <a:ext cx="3518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baseline="30000" dirty="0"/>
              <a:t>1</a:t>
            </a:r>
            <a:r>
              <a:rPr lang="en-US" sz="1000" dirty="0"/>
              <a:t>G. </a:t>
            </a:r>
            <a:r>
              <a:rPr lang="en-US" sz="1000" dirty="0" err="1"/>
              <a:t>Bollen</a:t>
            </a:r>
            <a:r>
              <a:rPr lang="en-US" sz="1000" dirty="0"/>
              <a:t>, Int J Mass </a:t>
            </a:r>
            <a:r>
              <a:rPr lang="en-US" sz="1000" dirty="0" err="1"/>
              <a:t>Spectrom</a:t>
            </a:r>
            <a:r>
              <a:rPr lang="en-US" sz="1000" dirty="0"/>
              <a:t> </a:t>
            </a:r>
            <a:r>
              <a:rPr lang="en-US" sz="1000" b="1" dirty="0"/>
              <a:t>299</a:t>
            </a:r>
            <a:r>
              <a:rPr lang="en-US" sz="1000" dirty="0"/>
              <a:t>, 131–138 (2011)</a:t>
            </a:r>
          </a:p>
          <a:p>
            <a:pPr algn="r"/>
            <a:r>
              <a:rPr lang="en-US" sz="1000" baseline="30000" dirty="0"/>
              <a:t>2</a:t>
            </a:r>
            <a:r>
              <a:rPr lang="en-US" sz="1000" dirty="0"/>
              <a:t>M. Brodeur </a:t>
            </a:r>
            <a:r>
              <a:rPr lang="en-US" sz="1000" i="1" dirty="0"/>
              <a:t>et al</a:t>
            </a:r>
            <a:r>
              <a:rPr lang="en-US" sz="1000" dirty="0"/>
              <a:t>.,  Int J Mass </a:t>
            </a:r>
            <a:r>
              <a:rPr lang="en-US" sz="1000" dirty="0" err="1"/>
              <a:t>Spectrom</a:t>
            </a:r>
            <a:r>
              <a:rPr lang="en-US" sz="1000" dirty="0"/>
              <a:t> </a:t>
            </a:r>
            <a:r>
              <a:rPr lang="en-US" sz="1000" b="1" dirty="0"/>
              <a:t>336</a:t>
            </a:r>
            <a:r>
              <a:rPr lang="en-US" sz="1000" dirty="0"/>
              <a:t>, 53–60 (2013)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4A3B0C-21A7-62F7-DFF8-24D596190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83" y="1096778"/>
            <a:ext cx="3394172" cy="484682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7C1FD36-8696-F023-FA64-FC3DF25B747F}"/>
              </a:ext>
            </a:extLst>
          </p:cNvPr>
          <p:cNvSpPr txBox="1"/>
          <p:nvPr/>
        </p:nvSpPr>
        <p:spPr>
          <a:xfrm>
            <a:off x="502378" y="1209402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nozzle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89FC2C-022F-8339-448A-99127CC419AC}"/>
              </a:ext>
            </a:extLst>
          </p:cNvPr>
          <p:cNvSpPr txBox="1"/>
          <p:nvPr/>
        </p:nvSpPr>
        <p:spPr>
          <a:xfrm>
            <a:off x="438144" y="352018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1D33B88-696D-6FAC-B363-8992F34E9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6071" y="1325861"/>
            <a:ext cx="5460846" cy="280721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8787D1A-6868-6057-97AE-19C1A83582CE}"/>
              </a:ext>
            </a:extLst>
          </p:cNvPr>
          <p:cNvSpPr txBox="1"/>
          <p:nvPr/>
        </p:nvSpPr>
        <p:spPr>
          <a:xfrm>
            <a:off x="8229600" y="1426266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err="1"/>
              <a:t>nat</a:t>
            </a:r>
            <a:r>
              <a:rPr lang="en-US" dirty="0" err="1"/>
              <a:t>K</a:t>
            </a:r>
            <a:r>
              <a:rPr lang="en-US" baseline="30000" dirty="0"/>
              <a:t>+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5786AD0B-2156-A0D9-0F65-C1ECDC35C1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82000" y="6356450"/>
            <a:ext cx="762000" cy="364628"/>
          </a:xfrm>
        </p:spPr>
        <p:txBody>
          <a:bodyPr/>
          <a:lstStyle/>
          <a:p>
            <a:r>
              <a:rPr lang="en-US" dirty="0"/>
              <a:t>, Slide </a:t>
            </a:r>
            <a:fld id="{35AD4620-7552-4207-8973-898801ED212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FC90E0A2-29DF-3642-CE8C-A5E5571404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/>
          <a:p>
            <a:r>
              <a:rPr lang="en-US" dirty="0"/>
              <a:t>R. </a:t>
            </a:r>
            <a:r>
              <a:rPr lang="en-US" dirty="0" err="1"/>
              <a:t>Ringle</a:t>
            </a:r>
            <a:r>
              <a:rPr lang="en-US" dirty="0"/>
              <a:t>, 23/05/09, SMI</a:t>
            </a:r>
          </a:p>
        </p:txBody>
      </p:sp>
    </p:spTree>
    <p:extLst>
      <p:ext uri="{BB962C8B-B14F-4D97-AF65-F5344CB8AC3E}">
        <p14:creationId xmlns:p14="http://schemas.microsoft.com/office/powerpoint/2010/main" val="2155411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6">
            <a:extLst>
              <a:ext uri="{FF2B5EF4-FFF2-40B4-BE49-F238E27FC236}">
                <a16:creationId xmlns:a16="http://schemas.microsoft.com/office/drawing/2014/main" id="{72357DCF-CBE2-EA87-E88B-D1AFD7987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72669"/>
            <a:ext cx="8991600" cy="911948"/>
          </a:xfrm>
        </p:spPr>
        <p:txBody>
          <a:bodyPr/>
          <a:lstStyle/>
          <a:p>
            <a:r>
              <a:rPr lang="en-US" dirty="0"/>
              <a:t>Contaminant Ions Can Have a Significant Impact on Extraction of Rare Isotope Beams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A232CD-E7F3-A4A6-C2F5-4D39F0196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8587"/>
            <a:ext cx="5410200" cy="32598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B86685-5D47-D3FE-222D-355E605A7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1103485"/>
            <a:ext cx="3349485" cy="21419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B09BD4-57BB-FD7D-70C4-30BF440FC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5485" y="3619213"/>
            <a:ext cx="3429000" cy="219310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6CE9072-51BA-746D-07F1-F240ADACEF09}"/>
              </a:ext>
            </a:extLst>
          </p:cNvPr>
          <p:cNvSpPr/>
          <p:nvPr/>
        </p:nvSpPr>
        <p:spPr>
          <a:xfrm>
            <a:off x="6705600" y="1072109"/>
            <a:ext cx="1146315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0BC9E8-35E7-E714-6760-EC5FCDEE9E7E}"/>
              </a:ext>
            </a:extLst>
          </p:cNvPr>
          <p:cNvSpPr/>
          <p:nvPr/>
        </p:nvSpPr>
        <p:spPr>
          <a:xfrm>
            <a:off x="6816584" y="3594333"/>
            <a:ext cx="1146315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1476DC-0F3A-6818-9F2A-57D46970F22F}"/>
              </a:ext>
            </a:extLst>
          </p:cNvPr>
          <p:cNvSpPr/>
          <p:nvPr/>
        </p:nvSpPr>
        <p:spPr>
          <a:xfrm>
            <a:off x="5714999" y="3194094"/>
            <a:ext cx="3349485" cy="170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2883A4D-1837-3B31-5883-C02E5FEB0CCD}"/>
              </a:ext>
            </a:extLst>
          </p:cNvPr>
          <p:cNvSpPr/>
          <p:nvPr/>
        </p:nvSpPr>
        <p:spPr>
          <a:xfrm>
            <a:off x="5635485" y="5732313"/>
            <a:ext cx="3442743" cy="170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1869568-E43C-E3A3-FDF8-7B498F8F4F4A}"/>
              </a:ext>
            </a:extLst>
          </p:cNvPr>
          <p:cNvSpPr/>
          <p:nvPr/>
        </p:nvSpPr>
        <p:spPr>
          <a:xfrm>
            <a:off x="7562088" y="1143000"/>
            <a:ext cx="609600" cy="182104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DA3EA7D-4512-AA88-9AA8-E16BF5C4AEAA}"/>
              </a:ext>
            </a:extLst>
          </p:cNvPr>
          <p:cNvSpPr/>
          <p:nvPr/>
        </p:nvSpPr>
        <p:spPr>
          <a:xfrm>
            <a:off x="7534656" y="3670534"/>
            <a:ext cx="609600" cy="18470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002B2B-8DD3-74D4-A36C-921BE6279DA9}"/>
              </a:ext>
            </a:extLst>
          </p:cNvPr>
          <p:cNvSpPr txBox="1"/>
          <p:nvPr/>
        </p:nvSpPr>
        <p:spPr>
          <a:xfrm>
            <a:off x="6036655" y="1103484"/>
            <a:ext cx="1295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17C03"/>
                </a:solidFill>
              </a:rPr>
              <a:t>P = 10 torr</a:t>
            </a:r>
          </a:p>
          <a:p>
            <a:r>
              <a:rPr lang="en-US" sz="1400" dirty="0">
                <a:solidFill>
                  <a:srgbClr val="F17C03"/>
                </a:solidFill>
              </a:rPr>
              <a:t>I = 1 </a:t>
            </a:r>
            <a:r>
              <a:rPr lang="en-US" sz="1400" dirty="0" err="1">
                <a:solidFill>
                  <a:srgbClr val="F17C03"/>
                </a:solidFill>
              </a:rPr>
              <a:t>nA</a:t>
            </a:r>
            <a:r>
              <a:rPr lang="en-US" sz="1400" dirty="0">
                <a:solidFill>
                  <a:srgbClr val="F17C03"/>
                </a:solidFill>
              </a:rPr>
              <a:t> O</a:t>
            </a:r>
            <a:r>
              <a:rPr lang="en-US" sz="1400" baseline="-25000" dirty="0">
                <a:solidFill>
                  <a:srgbClr val="F17C03"/>
                </a:solidFill>
              </a:rPr>
              <a:t>2</a:t>
            </a:r>
            <a:r>
              <a:rPr lang="en-US" sz="1400" baseline="30000" dirty="0">
                <a:solidFill>
                  <a:srgbClr val="F17C03"/>
                </a:solidFill>
              </a:rPr>
              <a:t>+</a:t>
            </a:r>
          </a:p>
          <a:p>
            <a:r>
              <a:rPr lang="en-US" sz="1400" dirty="0">
                <a:solidFill>
                  <a:srgbClr val="F17C03"/>
                </a:solidFill>
              </a:rPr>
              <a:t>Orifice @ 6V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5AB4E8-DD0C-2517-0DF1-CE008133D6A3}"/>
              </a:ext>
            </a:extLst>
          </p:cNvPr>
          <p:cNvSpPr txBox="1"/>
          <p:nvPr/>
        </p:nvSpPr>
        <p:spPr>
          <a:xfrm>
            <a:off x="6035040" y="3590383"/>
            <a:ext cx="1295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P = 15 torr</a:t>
            </a:r>
          </a:p>
          <a:p>
            <a:r>
              <a:rPr lang="en-US" sz="1400" dirty="0">
                <a:solidFill>
                  <a:srgbClr val="0000FF"/>
                </a:solidFill>
              </a:rPr>
              <a:t>I = 5 </a:t>
            </a:r>
            <a:r>
              <a:rPr lang="en-US" sz="1400" dirty="0" err="1">
                <a:solidFill>
                  <a:srgbClr val="0000FF"/>
                </a:solidFill>
              </a:rPr>
              <a:t>nA</a:t>
            </a:r>
            <a:r>
              <a:rPr lang="en-US" sz="1400" dirty="0">
                <a:solidFill>
                  <a:srgbClr val="0000FF"/>
                </a:solidFill>
              </a:rPr>
              <a:t> O</a:t>
            </a:r>
            <a:r>
              <a:rPr lang="en-US" sz="1400" baseline="-25000" dirty="0">
                <a:solidFill>
                  <a:srgbClr val="0000FF"/>
                </a:solidFill>
              </a:rPr>
              <a:t>2</a:t>
            </a:r>
            <a:r>
              <a:rPr lang="en-US" sz="1400" baseline="30000" dirty="0">
                <a:solidFill>
                  <a:srgbClr val="0000FF"/>
                </a:solidFill>
              </a:rPr>
              <a:t>+</a:t>
            </a:r>
          </a:p>
          <a:p>
            <a:r>
              <a:rPr lang="en-US" sz="1400" dirty="0">
                <a:solidFill>
                  <a:srgbClr val="0000FF"/>
                </a:solidFill>
              </a:rPr>
              <a:t>Orifice @ 9V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8787329-88EE-DFCD-61F0-728C95DE3F3D}"/>
              </a:ext>
            </a:extLst>
          </p:cNvPr>
          <p:cNvSpPr/>
          <p:nvPr/>
        </p:nvSpPr>
        <p:spPr>
          <a:xfrm>
            <a:off x="533400" y="1028169"/>
            <a:ext cx="914400" cy="724013"/>
          </a:xfrm>
          <a:prstGeom prst="ellipse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85C6280-59FD-4B4F-F8B6-48BBF34292F5}"/>
              </a:ext>
            </a:extLst>
          </p:cNvPr>
          <p:cNvSpPr/>
          <p:nvPr/>
        </p:nvSpPr>
        <p:spPr>
          <a:xfrm>
            <a:off x="1524000" y="2286000"/>
            <a:ext cx="914400" cy="609600"/>
          </a:xfrm>
          <a:prstGeom prst="ellipse">
            <a:avLst/>
          </a:prstGeom>
          <a:noFill/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13D20F-36FF-AFD9-DF87-B31325DA2943}"/>
              </a:ext>
            </a:extLst>
          </p:cNvPr>
          <p:cNvSpPr txBox="1"/>
          <p:nvPr/>
        </p:nvSpPr>
        <p:spPr>
          <a:xfrm>
            <a:off x="76200" y="4514554"/>
            <a:ext cx="66732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Scan potential applied to orifice and vary the incident O</a:t>
            </a:r>
            <a:r>
              <a:rPr lang="en-US" sz="1600" baseline="-25000" dirty="0"/>
              <a:t>2</a:t>
            </a:r>
            <a:r>
              <a:rPr lang="en-US" sz="1600" baseline="30000" dirty="0"/>
              <a:t>+</a:t>
            </a:r>
            <a:r>
              <a:rPr lang="en-US" sz="1600" dirty="0"/>
              <a:t> current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Once steady state is reached, create tracer particles for rare isotopes (</a:t>
            </a:r>
            <a:r>
              <a:rPr lang="en-US" sz="1600" baseline="30000" dirty="0"/>
              <a:t>40</a:t>
            </a:r>
            <a:r>
              <a:rPr lang="en-US" sz="1600" dirty="0"/>
              <a:t>Cl</a:t>
            </a:r>
            <a:r>
              <a:rPr lang="en-US" sz="1600" baseline="30000" dirty="0"/>
              <a:t>+</a:t>
            </a:r>
            <a:r>
              <a:rPr lang="en-US" sz="1600" dirty="0"/>
              <a:t> and </a:t>
            </a:r>
            <a:r>
              <a:rPr lang="en-US" sz="1600" baseline="30000" dirty="0"/>
              <a:t>80</a:t>
            </a:r>
            <a:r>
              <a:rPr lang="en-US" sz="1600" dirty="0"/>
              <a:t>Ge</a:t>
            </a:r>
            <a:r>
              <a:rPr lang="en-US" sz="1600" baseline="30000" dirty="0"/>
              <a:t>+</a:t>
            </a:r>
            <a:r>
              <a:rPr lang="en-US" sz="16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O</a:t>
            </a:r>
            <a:r>
              <a:rPr lang="en-US" sz="1600" b="1" baseline="-25000" dirty="0"/>
              <a:t>2</a:t>
            </a:r>
            <a:r>
              <a:rPr lang="en-US" sz="1600" b="1" baseline="30000" dirty="0"/>
              <a:t>+</a:t>
            </a:r>
            <a:r>
              <a:rPr lang="en-US" sz="1600" b="1" dirty="0"/>
              <a:t> current can have a significant impact on extraction efficiency of rare isotopes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Many studies complete and underway to optimize performance</a:t>
            </a:r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A6477B59-DA77-1146-986C-902F9A795B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82000" y="6356450"/>
            <a:ext cx="762000" cy="364628"/>
          </a:xfrm>
        </p:spPr>
        <p:txBody>
          <a:bodyPr/>
          <a:lstStyle/>
          <a:p>
            <a:r>
              <a:rPr lang="en-US" dirty="0"/>
              <a:t>, Slide </a:t>
            </a:r>
            <a:fld id="{35AD4620-7552-4207-8973-898801ED212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F11F7772-2EC3-6061-9208-41E25951BC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/>
          <a:p>
            <a:r>
              <a:rPr lang="en-US" dirty="0"/>
              <a:t>R. </a:t>
            </a:r>
            <a:r>
              <a:rPr lang="en-US" dirty="0" err="1"/>
              <a:t>Ringle</a:t>
            </a:r>
            <a:r>
              <a:rPr lang="en-US" dirty="0"/>
              <a:t>, 23/05/09, SMI</a:t>
            </a:r>
          </a:p>
        </p:txBody>
      </p:sp>
    </p:spTree>
    <p:extLst>
      <p:ext uri="{BB962C8B-B14F-4D97-AF65-F5344CB8AC3E}">
        <p14:creationId xmlns:p14="http://schemas.microsoft.com/office/powerpoint/2010/main" val="12973080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0" y="1077850"/>
            <a:ext cx="6279230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sz="1600" dirty="0"/>
              <a:t>Isotope production and separation, identification and delivery to gas cell through momentum compression beam line</a:t>
            </a:r>
          </a:p>
          <a:p>
            <a:r>
              <a:rPr lang="en-US" sz="1600" dirty="0"/>
              <a:t>Range selection in the gas cell and extraction (angle scan)</a:t>
            </a:r>
          </a:p>
          <a:p>
            <a:pPr lvl="1"/>
            <a:r>
              <a:rPr lang="en-US" sz="1400" dirty="0"/>
              <a:t>Varying degrader angle and measure the electron current during the ionization, positive current extracted, and beta decay of the extracted radioisotopes (Example -</a:t>
            </a:r>
            <a:r>
              <a:rPr lang="en-US" sz="1400" baseline="30000" dirty="0"/>
              <a:t>31</a:t>
            </a:r>
            <a:r>
              <a:rPr lang="en-US" sz="1400" dirty="0"/>
              <a:t>S fragment)</a:t>
            </a:r>
          </a:p>
          <a:p>
            <a:pPr lvl="1"/>
            <a:endParaRPr lang="en-US" sz="14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Selection of desired isotope or </a:t>
            </a:r>
            <a:br>
              <a:rPr lang="en-US" sz="1600" dirty="0"/>
            </a:br>
            <a:r>
              <a:rPr lang="en-US" sz="1600" dirty="0"/>
              <a:t>corresponding radioactive molecule before </a:t>
            </a:r>
            <a:br>
              <a:rPr lang="en-US" sz="1600" dirty="0"/>
            </a:br>
            <a:r>
              <a:rPr lang="en-US" sz="1600" dirty="0"/>
              <a:t>delivery to experiment </a:t>
            </a:r>
          </a:p>
          <a:p>
            <a:pPr lvl="1"/>
            <a:r>
              <a:rPr lang="en-US" sz="1400" dirty="0"/>
              <a:t>Varying mass (mass analyzer magnet field) </a:t>
            </a:r>
            <a:br>
              <a:rPr lang="en-US" sz="1400" dirty="0"/>
            </a:br>
            <a:r>
              <a:rPr lang="en-US" sz="1400" dirty="0"/>
              <a:t>and measure radioactive and stable ion </a:t>
            </a:r>
            <a:br>
              <a:rPr lang="en-US" sz="1400" dirty="0"/>
            </a:br>
            <a:r>
              <a:rPr lang="en-US" sz="1400" dirty="0"/>
              <a:t>current (Example -</a:t>
            </a:r>
            <a:r>
              <a:rPr lang="en-US" sz="1400" baseline="30000" dirty="0"/>
              <a:t>31</a:t>
            </a:r>
            <a:r>
              <a:rPr lang="en-US" sz="1400" dirty="0"/>
              <a:t>S fragment)</a:t>
            </a:r>
          </a:p>
          <a:p>
            <a:pPr marL="0" indent="0">
              <a:buNone/>
            </a:pPr>
            <a:endParaRPr lang="en-US" kern="0" dirty="0"/>
          </a:p>
          <a:p>
            <a:endParaRPr lang="en-US" kern="0" dirty="0"/>
          </a:p>
          <a:p>
            <a:endParaRPr lang="en-US" kern="0" dirty="0"/>
          </a:p>
          <a:p>
            <a:pPr marL="0" indent="0">
              <a:buFont typeface="Wingdings" pitchFamily="2" charset="2"/>
              <a:buNone/>
            </a:pPr>
            <a:endParaRPr lang="en-US" kern="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0636" y="1014310"/>
            <a:ext cx="1572364" cy="167868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Stopping Operation</a:t>
            </a:r>
            <a:br>
              <a:rPr lang="en-US" dirty="0"/>
            </a:br>
            <a:r>
              <a:rPr lang="en-US" dirty="0"/>
              <a:t>Multi-step Selection Process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C. Sumithrarachchi, April 2023 SBAC Meeting - 03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, Slide </a:t>
            </a:r>
            <a:fld id="{35AD4620-7552-4207-8973-898801ED212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34844" y="2119699"/>
            <a:ext cx="1432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PID of ARIS beam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14600"/>
            <a:ext cx="2561601" cy="20526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1160" y="2528523"/>
            <a:ext cx="2544240" cy="204263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9435" y="2587107"/>
            <a:ext cx="2456765" cy="196430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0313" y="4617317"/>
            <a:ext cx="2619087" cy="2136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2865" y="4699289"/>
            <a:ext cx="2611135" cy="205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133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199" y="1067100"/>
            <a:ext cx="6417145" cy="5027414"/>
          </a:xfrm>
        </p:spPr>
        <p:txBody>
          <a:bodyPr/>
          <a:lstStyle/>
          <a:p>
            <a:r>
              <a:rPr lang="en-US" sz="1800" baseline="30000" dirty="0"/>
              <a:t>83</a:t>
            </a:r>
            <a:r>
              <a:rPr lang="en-US" sz="1800" dirty="0"/>
              <a:t>Zr cocktail beam delivered from A1900. –Purity of </a:t>
            </a:r>
            <a:r>
              <a:rPr lang="en-US" sz="1800" baseline="30000" dirty="0"/>
              <a:t>83</a:t>
            </a:r>
            <a:r>
              <a:rPr lang="en-US" sz="1800" dirty="0"/>
              <a:t>Zr : 9%</a:t>
            </a:r>
          </a:p>
          <a:p>
            <a:r>
              <a:rPr lang="en-US" sz="1800" dirty="0"/>
              <a:t>ACGS has a capability to measure electrons generated from beam stopping at segmented push plates regions – Stopping profile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Zr beams come with lots of impurities.</a:t>
            </a:r>
          </a:p>
          <a:p>
            <a:r>
              <a:rPr lang="en-US" sz="1800" dirty="0"/>
              <a:t>ACGS has a way to see the stopping profile with push plate electron current.</a:t>
            </a:r>
          </a:p>
          <a:p>
            <a:r>
              <a:rPr lang="en-US" sz="1800" baseline="30000" dirty="0"/>
              <a:t>83</a:t>
            </a:r>
            <a:r>
              <a:rPr lang="en-US" sz="1800" dirty="0"/>
              <a:t>Zr angle scan and electron current from different segments-  manipulate the stopping closer to extraction when needed for low rate incoming beam.</a:t>
            </a:r>
          </a:p>
          <a:p>
            <a:r>
              <a:rPr lang="en-US" sz="1800" dirty="0"/>
              <a:t>Zr came as only 2+ &amp; 1+, not other molecules</a:t>
            </a:r>
          </a:p>
          <a:p>
            <a:r>
              <a:rPr lang="en-US" sz="1800" dirty="0"/>
              <a:t>ACGS has delivered </a:t>
            </a:r>
            <a:r>
              <a:rPr lang="en-US" sz="1800" baseline="30000" dirty="0"/>
              <a:t>80-83</a:t>
            </a:r>
            <a:r>
              <a:rPr lang="en-US" sz="1800" dirty="0"/>
              <a:t>Zr for mass measurement</a:t>
            </a:r>
            <a:r>
              <a:rPr lang="en-US" sz="1800" baseline="30000" dirty="0"/>
              <a:t>1</a:t>
            </a:r>
            <a:r>
              <a:rPr lang="en-US" sz="1800" dirty="0"/>
              <a:t>, purity of </a:t>
            </a:r>
            <a:r>
              <a:rPr lang="en-US" sz="1800" baseline="30000" dirty="0"/>
              <a:t>80</a:t>
            </a:r>
            <a:r>
              <a:rPr lang="en-US" sz="1800" dirty="0"/>
              <a:t>Zr is 0.1%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126816"/>
            <a:ext cx="8991600" cy="803649"/>
          </a:xfrm>
        </p:spPr>
        <p:txBody>
          <a:bodyPr/>
          <a:lstStyle/>
          <a:p>
            <a:r>
              <a:rPr lang="en-US" dirty="0"/>
              <a:t>Beam Stopping Devices </a:t>
            </a:r>
            <a:br>
              <a:rPr lang="en-US" dirty="0"/>
            </a:br>
            <a:r>
              <a:rPr lang="en-US" sz="2400" dirty="0"/>
              <a:t>Highest Z isotopes delivered by ACGS are Zirconium (Z =40)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379" y="4114799"/>
            <a:ext cx="2151950" cy="19699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0708" y="1067100"/>
            <a:ext cx="1447798" cy="144323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8534400" y="1143000"/>
            <a:ext cx="228600" cy="2286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458497" y="1429615"/>
            <a:ext cx="453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baseline="30000" dirty="0"/>
              <a:t>83</a:t>
            </a:r>
            <a:r>
              <a:rPr lang="en-US" sz="1200" b="1" dirty="0"/>
              <a:t>Zr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83737" y="2262338"/>
            <a:ext cx="9348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A1900 PID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86600" y="4348456"/>
            <a:ext cx="570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baseline="30000" dirty="0"/>
              <a:t>83</a:t>
            </a:r>
            <a:r>
              <a:rPr lang="en-US" sz="1200" b="1" dirty="0"/>
              <a:t>Zr</a:t>
            </a:r>
            <a:r>
              <a:rPr lang="en-US" sz="1200" b="1" baseline="30000" dirty="0"/>
              <a:t>2+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92010" y="5334000"/>
            <a:ext cx="570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baseline="30000" dirty="0"/>
              <a:t>83</a:t>
            </a:r>
            <a:r>
              <a:rPr lang="en-US" sz="1200" b="1" dirty="0"/>
              <a:t>Zr</a:t>
            </a:r>
            <a:r>
              <a:rPr lang="en-US" sz="1200" b="1" baseline="30000" dirty="0"/>
              <a:t>1+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7014" y="2476955"/>
            <a:ext cx="2225263" cy="1610241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8F5B399-82C7-36FC-6E7E-59BFCA9DE3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82000" y="6356450"/>
            <a:ext cx="762000" cy="364628"/>
          </a:xfrm>
        </p:spPr>
        <p:txBody>
          <a:bodyPr/>
          <a:lstStyle/>
          <a:p>
            <a:r>
              <a:rPr lang="en-US" dirty="0"/>
              <a:t>, Slide </a:t>
            </a:r>
            <a:fld id="{35AD4620-7552-4207-8973-898801ED212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FFD29230-F438-13F0-556F-69D60CD713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/>
          <a:p>
            <a:r>
              <a:rPr lang="en-US" dirty="0"/>
              <a:t>R. </a:t>
            </a:r>
            <a:r>
              <a:rPr lang="en-US" dirty="0" err="1"/>
              <a:t>Ringle</a:t>
            </a:r>
            <a:r>
              <a:rPr lang="en-US" dirty="0"/>
              <a:t>, 23/05/09, SMI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756094-1211-0203-7F2E-F98F79D69209}"/>
              </a:ext>
            </a:extLst>
          </p:cNvPr>
          <p:cNvSpPr txBox="1"/>
          <p:nvPr/>
        </p:nvSpPr>
        <p:spPr>
          <a:xfrm>
            <a:off x="6230860" y="6032132"/>
            <a:ext cx="291624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endParaRPr lang="en-US" sz="1000" dirty="0"/>
          </a:p>
          <a:p>
            <a:pPr algn="r"/>
            <a:r>
              <a:rPr lang="en-US" sz="1000" dirty="0"/>
              <a:t>    </a:t>
            </a:r>
            <a:r>
              <a:rPr lang="en-US" sz="1000" baseline="30000" dirty="0"/>
              <a:t>1</a:t>
            </a:r>
            <a:r>
              <a:rPr lang="en-US" sz="1000" dirty="0"/>
              <a:t>Hamaker, A. </a:t>
            </a:r>
            <a:r>
              <a:rPr lang="en-US" sz="1000" i="1" dirty="0"/>
              <a:t>et al</a:t>
            </a:r>
            <a:r>
              <a:rPr lang="en-US" sz="1000" dirty="0"/>
              <a:t>., Nat Phys </a:t>
            </a:r>
            <a:r>
              <a:rPr lang="en-US" sz="1000" b="1" dirty="0"/>
              <a:t>17</a:t>
            </a:r>
            <a:r>
              <a:rPr lang="en-US" sz="1000" dirty="0"/>
              <a:t>, 1408 (2021)</a:t>
            </a:r>
          </a:p>
          <a:p>
            <a:pPr algn="r"/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31974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7100"/>
            <a:ext cx="4724400" cy="5027414"/>
          </a:xfrm>
        </p:spPr>
        <p:txBody>
          <a:bodyPr/>
          <a:lstStyle/>
          <a:p>
            <a:r>
              <a:rPr lang="en-US" sz="1600" dirty="0"/>
              <a:t>RTGC provides several molecular adducts for most of beams and it may have high rates for one of the molecular ion –rate choice</a:t>
            </a:r>
          </a:p>
          <a:p>
            <a:r>
              <a:rPr lang="en-US" sz="1600" dirty="0"/>
              <a:t>ACGS mostly provides 1+ and 2+ bare ions at similar rates and has a choice between purity and high rates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126816"/>
            <a:ext cx="8991600" cy="803649"/>
          </a:xfrm>
        </p:spPr>
        <p:txBody>
          <a:bodyPr/>
          <a:lstStyle/>
          <a:p>
            <a:r>
              <a:rPr lang="en-US" dirty="0"/>
              <a:t>Beam Stopping Devices </a:t>
            </a:r>
            <a:br>
              <a:rPr lang="en-US" dirty="0"/>
            </a:br>
            <a:r>
              <a:rPr lang="en-US" sz="2400" dirty="0"/>
              <a:t>Having ACGS and RTGC provide choice of beam delivery 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7463" y="1055766"/>
            <a:ext cx="3176953" cy="25050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780" y="3553582"/>
            <a:ext cx="3204342" cy="24197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42710" y="3656883"/>
            <a:ext cx="9143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ACGS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21867" y="1389790"/>
            <a:ext cx="9143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RTGC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256" y="3326662"/>
            <a:ext cx="3916818" cy="15515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4126" y="2490810"/>
            <a:ext cx="1365738" cy="9482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54" y="4869444"/>
            <a:ext cx="1295400" cy="9873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3271" y="2514707"/>
            <a:ext cx="1427409" cy="100258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5616" y="4878167"/>
            <a:ext cx="1376794" cy="10539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70250" y="4837976"/>
            <a:ext cx="1359297" cy="111871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-105690" y="5817430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Highest rate measured from ACGS : 1E6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</a:rPr>
              <a:t>pps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 of Br-85 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85222" y="2456645"/>
            <a:ext cx="1405427" cy="10078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022" y="2559632"/>
            <a:ext cx="1102697" cy="876389"/>
          </a:xfrm>
          <a:prstGeom prst="rect">
            <a:avLst/>
          </a:prstGeom>
        </p:spPr>
      </p:pic>
      <p:cxnSp>
        <p:nvCxnSpPr>
          <p:cNvPr id="25" name="Straight Arrow Connector 24"/>
          <p:cNvCxnSpPr/>
          <p:nvPr/>
        </p:nvCxnSpPr>
        <p:spPr>
          <a:xfrm>
            <a:off x="528256" y="3326662"/>
            <a:ext cx="309944" cy="7757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381000" y="4137584"/>
            <a:ext cx="302228" cy="7757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1158158" y="3381342"/>
            <a:ext cx="609866" cy="6301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3270330" y="3356261"/>
            <a:ext cx="422455" cy="6958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4327697" y="3381342"/>
            <a:ext cx="654578" cy="4662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6" idx="0"/>
          </p:cNvCxnSpPr>
          <p:nvPr/>
        </p:nvCxnSpPr>
        <p:spPr>
          <a:xfrm flipH="1" flipV="1">
            <a:off x="4152441" y="4096633"/>
            <a:ext cx="661572" cy="7815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3575926" y="3933882"/>
            <a:ext cx="463311" cy="10043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4" name="Picture 4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05655" y="4913336"/>
            <a:ext cx="1247460" cy="1003392"/>
          </a:xfrm>
          <a:prstGeom prst="rect">
            <a:avLst/>
          </a:prstGeom>
        </p:spPr>
      </p:pic>
      <p:cxnSp>
        <p:nvCxnSpPr>
          <p:cNvPr id="47" name="Straight Arrow Connector 46"/>
          <p:cNvCxnSpPr>
            <a:stCxn id="44" idx="0"/>
          </p:cNvCxnSpPr>
          <p:nvPr/>
        </p:nvCxnSpPr>
        <p:spPr>
          <a:xfrm flipV="1">
            <a:off x="2029385" y="4184339"/>
            <a:ext cx="584263" cy="7289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9C8D7653-6D7D-8972-C078-58DAFA76CE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82000" y="6356450"/>
            <a:ext cx="762000" cy="364628"/>
          </a:xfrm>
        </p:spPr>
        <p:txBody>
          <a:bodyPr/>
          <a:lstStyle/>
          <a:p>
            <a:r>
              <a:rPr lang="en-US" dirty="0"/>
              <a:t>, Slide </a:t>
            </a:r>
            <a:fld id="{35AD4620-7552-4207-8973-898801ED212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BEAE76E8-6F5B-3154-56D0-9428E6E6C00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/>
          <a:p>
            <a:r>
              <a:rPr lang="en-US" dirty="0"/>
              <a:t>R. </a:t>
            </a:r>
            <a:r>
              <a:rPr lang="en-US" dirty="0" err="1"/>
              <a:t>Ringle</a:t>
            </a:r>
            <a:r>
              <a:rPr lang="en-US" dirty="0"/>
              <a:t>, 23/05/09, SMI</a:t>
            </a:r>
          </a:p>
        </p:txBody>
      </p:sp>
    </p:spTree>
    <p:extLst>
      <p:ext uri="{BB962C8B-B14F-4D97-AF65-F5344CB8AC3E}">
        <p14:creationId xmlns:p14="http://schemas.microsoft.com/office/powerpoint/2010/main" val="32141502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99729"/>
            <a:ext cx="8991600" cy="857830"/>
          </a:xfrm>
        </p:spPr>
        <p:txBody>
          <a:bodyPr/>
          <a:lstStyle/>
          <a:p>
            <a:r>
              <a:rPr lang="en-US" dirty="0"/>
              <a:t>Gas Stopping Challenges</a:t>
            </a:r>
            <a:br>
              <a:rPr lang="en-US" dirty="0"/>
            </a:br>
            <a:r>
              <a:rPr lang="en-US" sz="2800" dirty="0"/>
              <a:t>Quality of High Energy Beam Impacts Efficiency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Large impurities in high energy beam increase space charge in gas cell and reduce extraction efficiency</a:t>
            </a:r>
          </a:p>
          <a:p>
            <a:pPr lvl="1"/>
            <a:r>
              <a:rPr lang="en-US" sz="1800" dirty="0"/>
              <a:t>Wedges open secondary reaction channels and produce additional fragments</a:t>
            </a:r>
          </a:p>
          <a:p>
            <a:r>
              <a:rPr lang="en-US" sz="2000" dirty="0"/>
              <a:t>New challenge for heavier beams are multiple charge states</a:t>
            </a:r>
          </a:p>
          <a:p>
            <a:pPr lvl="1"/>
            <a:r>
              <a:rPr lang="en-US" sz="1800" dirty="0"/>
              <a:t>Multiple charge states in high-Z beams leads to decreased incoming beam rates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5719" b="14159"/>
          <a:stretch/>
        </p:blipFill>
        <p:spPr>
          <a:xfrm>
            <a:off x="73576" y="3089497"/>
            <a:ext cx="3124200" cy="228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7835" b="9259"/>
          <a:stretch/>
        </p:blipFill>
        <p:spPr>
          <a:xfrm>
            <a:off x="3270504" y="3089497"/>
            <a:ext cx="2415001" cy="2320703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4381161" y="3657600"/>
            <a:ext cx="381000" cy="38100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270504" y="5441303"/>
            <a:ext cx="3101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/>
              <a:t>37</a:t>
            </a:r>
            <a:r>
              <a:rPr lang="en-US" sz="1200" dirty="0"/>
              <a:t>K – Fragment of interest; contaminants  due to secondary reactions with wedge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07700" y="5412873"/>
            <a:ext cx="22240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/>
              <a:t>106</a:t>
            </a:r>
            <a:r>
              <a:rPr lang="en-US" sz="1200" dirty="0"/>
              <a:t>Sn beam charge states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934" y="5433011"/>
            <a:ext cx="28108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Example of gas cell saturation (RTGC)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2819400"/>
            <a:ext cx="6172200" cy="3196923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081726" y="5249757"/>
            <a:ext cx="7823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TOF (ns)</a:t>
            </a:r>
          </a:p>
        </p:txBody>
      </p:sp>
      <p:sp>
        <p:nvSpPr>
          <p:cNvPr id="15" name="TextBox 14"/>
          <p:cNvSpPr txBox="1"/>
          <p:nvPr/>
        </p:nvSpPr>
        <p:spPr>
          <a:xfrm rot="16200000">
            <a:off x="2759528" y="3978728"/>
            <a:ext cx="8787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ymbol" panose="05050102010706020507" pitchFamily="18" charset="2"/>
              </a:rPr>
              <a:t>D</a:t>
            </a:r>
            <a:r>
              <a:rPr lang="en-US" sz="1400" dirty="0"/>
              <a:t>E (MeV)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14800" y="3426023"/>
            <a:ext cx="4395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/>
              <a:t>37</a:t>
            </a:r>
            <a:r>
              <a:rPr lang="en-US" sz="1400" dirty="0"/>
              <a:t>K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4705" y="3705286"/>
            <a:ext cx="2585104" cy="1630604"/>
          </a:xfrm>
          <a:prstGeom prst="rect">
            <a:avLst/>
          </a:prstGeom>
        </p:spPr>
      </p:pic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A7B6F29B-250A-94F2-F767-5DDDEC8ADC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82000" y="6356450"/>
            <a:ext cx="762000" cy="364628"/>
          </a:xfrm>
        </p:spPr>
        <p:txBody>
          <a:bodyPr/>
          <a:lstStyle/>
          <a:p>
            <a:r>
              <a:rPr lang="en-US" dirty="0"/>
              <a:t>, Slide </a:t>
            </a:r>
            <a:fld id="{35AD4620-7552-4207-8973-898801ED212B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17C9CB66-9EA4-625C-1F7F-21E0623CD1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/>
          <a:p>
            <a:r>
              <a:rPr lang="en-US" dirty="0"/>
              <a:t>R. </a:t>
            </a:r>
            <a:r>
              <a:rPr lang="en-US" dirty="0" err="1"/>
              <a:t>Ringle</a:t>
            </a:r>
            <a:r>
              <a:rPr lang="en-US" dirty="0"/>
              <a:t>, 23/05/09, SMI</a:t>
            </a:r>
          </a:p>
        </p:txBody>
      </p:sp>
    </p:spTree>
    <p:extLst>
      <p:ext uri="{BB962C8B-B14F-4D97-AF65-F5344CB8AC3E}">
        <p14:creationId xmlns:p14="http://schemas.microsoft.com/office/powerpoint/2010/main" val="4107447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Overview of the stopped beam facilities</a:t>
            </a:r>
          </a:p>
          <a:p>
            <a:r>
              <a:rPr lang="en-US" sz="2400" dirty="0"/>
              <a:t>Stopped beam operational demands</a:t>
            </a:r>
          </a:p>
          <a:p>
            <a:r>
              <a:rPr lang="en-US" sz="2400" dirty="0"/>
              <a:t>Scheme for beam stopping of isotopes produced by projectile fragmentation</a:t>
            </a:r>
          </a:p>
          <a:p>
            <a:r>
              <a:rPr lang="en-US" sz="2400" dirty="0"/>
              <a:t>Instrumentation for high energy beam preparation </a:t>
            </a:r>
          </a:p>
          <a:p>
            <a:r>
              <a:rPr lang="en-US" sz="2400" dirty="0"/>
              <a:t>Beam stopping devices, operation, and challenges</a:t>
            </a:r>
          </a:p>
          <a:p>
            <a:r>
              <a:rPr lang="en-US" sz="2400" dirty="0"/>
              <a:t>BMIS</a:t>
            </a:r>
          </a:p>
          <a:p>
            <a:r>
              <a:rPr lang="en-US" sz="2400" dirty="0"/>
              <a:t>Summary   </a:t>
            </a:r>
          </a:p>
          <a:p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289331"/>
            <a:ext cx="8991600" cy="478624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R. </a:t>
            </a:r>
            <a:r>
              <a:rPr lang="en-US" dirty="0" err="1"/>
              <a:t>Ringle</a:t>
            </a:r>
            <a:r>
              <a:rPr lang="en-US" dirty="0"/>
              <a:t>, 23/05/09, SMI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, Slide </a:t>
            </a:r>
            <a:fld id="{35AD4620-7552-4207-8973-898801ED21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1085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882" y="2707566"/>
            <a:ext cx="3238317" cy="340377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126819"/>
            <a:ext cx="8991600" cy="803649"/>
          </a:xfrm>
        </p:spPr>
        <p:txBody>
          <a:bodyPr/>
          <a:lstStyle/>
          <a:p>
            <a:r>
              <a:rPr lang="en-US" dirty="0"/>
              <a:t>Gas Stopping Challenges</a:t>
            </a:r>
            <a:br>
              <a:rPr lang="en-US" dirty="0"/>
            </a:br>
            <a:r>
              <a:rPr lang="en-US" sz="2400" dirty="0"/>
              <a:t>Radioactive molecules and Stable Beam Contaminations</a:t>
            </a:r>
            <a:endParaRPr lang="en-US" sz="16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Radioactive molecules formed between stopped rare isotope and gas impurities</a:t>
            </a:r>
          </a:p>
          <a:p>
            <a:pPr lvl="1"/>
            <a:r>
              <a:rPr lang="en-US" sz="1800" dirty="0"/>
              <a:t>Fractionation of ions that can be delivered to experiments if more than one molecule</a:t>
            </a:r>
          </a:p>
          <a:p>
            <a:r>
              <a:rPr lang="en-US" sz="2000" dirty="0"/>
              <a:t>Stable ion contamination from ionization of gas impurities by incoming beam</a:t>
            </a:r>
          </a:p>
          <a:p>
            <a:pPr lvl="1"/>
            <a:r>
              <a:rPr lang="en-US" sz="1800" dirty="0"/>
              <a:t>Can overwhelm experiments that can’t take high beam rate if A/Q is same as ion of interest 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4724400" y="5459511"/>
            <a:ext cx="3604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Image of MCP located after the mass analyzer (mass =29 was selected) 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7450" y="2803235"/>
            <a:ext cx="2542550" cy="25196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82473" y="2893974"/>
            <a:ext cx="2437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>
                <a:solidFill>
                  <a:srgbClr val="FFFF00"/>
                </a:solidFill>
              </a:rPr>
              <a:t>29</a:t>
            </a:r>
            <a:r>
              <a:rPr lang="en-US" dirty="0">
                <a:solidFill>
                  <a:srgbClr val="FFFF00"/>
                </a:solidFill>
              </a:rPr>
              <a:t>P activity on the left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791200" y="3213795"/>
            <a:ext cx="304800" cy="6228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398917" y="4424663"/>
            <a:ext cx="20648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Radioactive and stable masses at A=29 (e.g.. CHO</a:t>
            </a:r>
            <a:r>
              <a:rPr lang="en-US" baseline="30000" dirty="0">
                <a:solidFill>
                  <a:srgbClr val="FF0000"/>
                </a:solidFill>
              </a:rPr>
              <a:t>+</a:t>
            </a:r>
            <a:r>
              <a:rPr lang="en-US" dirty="0">
                <a:solidFill>
                  <a:srgbClr val="FF0000"/>
                </a:solidFill>
              </a:rPr>
              <a:t>) 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6157690" y="4021690"/>
            <a:ext cx="182171" cy="4029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6265485" y="4047605"/>
            <a:ext cx="182171" cy="4029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6464365" y="4064727"/>
            <a:ext cx="182171" cy="4029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50995CB9-36EB-A834-2065-C6002FE92C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82000" y="6356450"/>
            <a:ext cx="762000" cy="364628"/>
          </a:xfrm>
        </p:spPr>
        <p:txBody>
          <a:bodyPr/>
          <a:lstStyle/>
          <a:p>
            <a:r>
              <a:rPr lang="en-US" dirty="0"/>
              <a:t>, Slide </a:t>
            </a:r>
            <a:fld id="{35AD4620-7552-4207-8973-898801ED212B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DB41BD37-8B00-77CC-D1AF-88286CF040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/>
          <a:p>
            <a:r>
              <a:rPr lang="en-US" dirty="0"/>
              <a:t>R. </a:t>
            </a:r>
            <a:r>
              <a:rPr lang="en-US" dirty="0" err="1"/>
              <a:t>Ringle</a:t>
            </a:r>
            <a:r>
              <a:rPr lang="en-US" dirty="0"/>
              <a:t>, 23/05/09, SMI</a:t>
            </a:r>
          </a:p>
        </p:txBody>
      </p:sp>
    </p:spTree>
    <p:extLst>
      <p:ext uri="{BB962C8B-B14F-4D97-AF65-F5344CB8AC3E}">
        <p14:creationId xmlns:p14="http://schemas.microsoft.com/office/powerpoint/2010/main" val="21801280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55C362F0-AEB1-E001-02BD-E1F6FE4A7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 dirty="0"/>
              <a:t>Batch Mode Ion Source (BMIS)</a:t>
            </a:r>
            <a:br>
              <a:rPr lang="en-US" dirty="0"/>
            </a:br>
            <a:r>
              <a:rPr lang="en-US" sz="2400" dirty="0"/>
              <a:t>Successful Stand-alone Operation During Transition to FRIB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3D4A735F-FF7D-8739-371E-4459429E4D2F}"/>
              </a:ext>
            </a:extLst>
          </p:cNvPr>
          <p:cNvSpPr txBox="1">
            <a:spLocks/>
          </p:cNvSpPr>
          <p:nvPr/>
        </p:nvSpPr>
        <p:spPr bwMode="auto">
          <a:xfrm>
            <a:off x="76200" y="1066800"/>
            <a:ext cx="5943600" cy="502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sz="1600" kern="0" dirty="0"/>
              <a:t>BMIS provides beams of stable and long-lived isotopes for stopped and reaccelerated beams experiments; realized in collaboration with ISOLDE</a:t>
            </a:r>
          </a:p>
          <a:p>
            <a:pPr lvl="1"/>
            <a:r>
              <a:rPr lang="en-US" sz="1400" kern="0" dirty="0"/>
              <a:t>Based on ISOLDE target/ion source modules and front-end design</a:t>
            </a:r>
          </a:p>
          <a:p>
            <a:pPr lvl="1"/>
            <a:r>
              <a:rPr lang="en-US" sz="1400" kern="0" dirty="0"/>
              <a:t>Samples of long-lived isotopes placed in target container</a:t>
            </a:r>
          </a:p>
          <a:p>
            <a:r>
              <a:rPr lang="en-US" sz="1600" kern="0" dirty="0"/>
              <a:t>Together with FRIB radiochemists a variety of beams were developed. Examples:</a:t>
            </a:r>
          </a:p>
          <a:p>
            <a:pPr lvl="1"/>
            <a:r>
              <a:rPr lang="en-US" sz="1400" kern="0" dirty="0"/>
              <a:t>Be-10 (T</a:t>
            </a:r>
            <a:r>
              <a:rPr lang="en-US" sz="1400" kern="0" baseline="-25000" dirty="0"/>
              <a:t>1/2</a:t>
            </a:r>
            <a:r>
              <a:rPr lang="en-US" sz="1400" kern="0" dirty="0"/>
              <a:t> = 1.5E+6 y) and Be-7 (T</a:t>
            </a:r>
            <a:r>
              <a:rPr lang="en-US" sz="1400" kern="0" baseline="-25000" dirty="0"/>
              <a:t>1/2</a:t>
            </a:r>
            <a:r>
              <a:rPr lang="en-US" sz="1400" kern="0" dirty="0"/>
              <a:t> = 53 d)</a:t>
            </a:r>
          </a:p>
          <a:p>
            <a:pPr lvl="2"/>
            <a:r>
              <a:rPr lang="en-US" sz="1200" kern="0" dirty="0"/>
              <a:t>NF</a:t>
            </a:r>
            <a:r>
              <a:rPr lang="en-US" sz="1200" kern="0" baseline="-25000" dirty="0"/>
              <a:t>3</a:t>
            </a:r>
            <a:r>
              <a:rPr lang="en-US" sz="1200" kern="0" dirty="0"/>
              <a:t> as a reaction gas to create BeF</a:t>
            </a:r>
            <a:r>
              <a:rPr lang="en-US" sz="1200" kern="0" baseline="-25000" dirty="0"/>
              <a:t>2</a:t>
            </a:r>
            <a:r>
              <a:rPr lang="en-US" sz="1200" kern="0" baseline="30000" dirty="0"/>
              <a:t>+</a:t>
            </a:r>
            <a:r>
              <a:rPr lang="en-US" sz="1200" kern="0" dirty="0"/>
              <a:t> </a:t>
            </a:r>
            <a:br>
              <a:rPr lang="en-US" sz="1200" kern="0" dirty="0"/>
            </a:br>
            <a:r>
              <a:rPr lang="en-US" sz="1200" kern="0" dirty="0"/>
              <a:t>in-situ, working temperature around 1,000 C</a:t>
            </a:r>
          </a:p>
          <a:p>
            <a:pPr lvl="1"/>
            <a:r>
              <a:rPr lang="en-US" sz="1400" kern="0" dirty="0"/>
              <a:t>Si-32 (T</a:t>
            </a:r>
            <a:r>
              <a:rPr lang="en-US" sz="1400" kern="0" baseline="-25000" dirty="0"/>
              <a:t>1/2</a:t>
            </a:r>
            <a:r>
              <a:rPr lang="en-US" sz="1400" kern="0" dirty="0"/>
              <a:t> = 153 y)</a:t>
            </a:r>
          </a:p>
          <a:p>
            <a:pPr lvl="2"/>
            <a:r>
              <a:rPr lang="en-US" sz="1200" kern="0" dirty="0"/>
              <a:t>Extracted as </a:t>
            </a:r>
            <a:r>
              <a:rPr lang="en-US" sz="1200" kern="0" dirty="0" err="1"/>
              <a:t>SiO</a:t>
            </a:r>
            <a:r>
              <a:rPr lang="en-US" sz="1200" kern="0" baseline="30000" dirty="0"/>
              <a:t>+</a:t>
            </a:r>
            <a:r>
              <a:rPr lang="en-US" sz="1200" kern="0" dirty="0"/>
              <a:t> at about 700 C.</a:t>
            </a:r>
          </a:p>
          <a:p>
            <a:pPr lvl="1"/>
            <a:r>
              <a:rPr lang="en-US" sz="1400" kern="0" dirty="0"/>
              <a:t>Al-26 (T</a:t>
            </a:r>
            <a:r>
              <a:rPr lang="en-US" sz="1400" kern="0" baseline="-25000" dirty="0"/>
              <a:t>1/2</a:t>
            </a:r>
            <a:r>
              <a:rPr lang="en-US" sz="1400" kern="0" dirty="0"/>
              <a:t> = 7.2 y)</a:t>
            </a:r>
          </a:p>
          <a:p>
            <a:pPr lvl="2"/>
            <a:r>
              <a:rPr lang="en-US" sz="1200" kern="0" dirty="0"/>
              <a:t>Al</a:t>
            </a:r>
            <a:r>
              <a:rPr lang="en-US" sz="1200" kern="0" baseline="-25000" dirty="0"/>
              <a:t>2</a:t>
            </a:r>
            <a:r>
              <a:rPr lang="en-US" sz="1200" kern="0" dirty="0"/>
              <a:t>(SO</a:t>
            </a:r>
            <a:r>
              <a:rPr lang="en-US" sz="1200" kern="0" baseline="-25000" dirty="0"/>
              <a:t>4</a:t>
            </a:r>
            <a:r>
              <a:rPr lang="en-US" sz="1200" kern="0" dirty="0"/>
              <a:t>)</a:t>
            </a:r>
            <a:r>
              <a:rPr lang="en-US" sz="1200" kern="0" baseline="-25000" dirty="0"/>
              <a:t>3</a:t>
            </a:r>
            <a:r>
              <a:rPr lang="en-US" sz="1200" kern="0" dirty="0"/>
              <a:t> combined with NF</a:t>
            </a:r>
            <a:r>
              <a:rPr lang="en-US" sz="1200" kern="0" baseline="-25000" dirty="0"/>
              <a:t>3</a:t>
            </a:r>
            <a:r>
              <a:rPr lang="en-US" sz="1200" kern="0" dirty="0"/>
              <a:t> in-situ </a:t>
            </a:r>
            <a:br>
              <a:rPr lang="en-US" sz="1200" kern="0" dirty="0"/>
            </a:br>
            <a:r>
              <a:rPr lang="en-US" sz="1200" kern="0" dirty="0"/>
              <a:t>for extracting </a:t>
            </a:r>
            <a:r>
              <a:rPr lang="en-US" sz="1200" kern="0" dirty="0" err="1"/>
              <a:t>AlF</a:t>
            </a:r>
            <a:r>
              <a:rPr lang="en-US" sz="1200" kern="0" dirty="0"/>
              <a:t> at about 1,000 C</a:t>
            </a:r>
          </a:p>
          <a:p>
            <a:r>
              <a:rPr lang="en-US" sz="1600" kern="0" dirty="0"/>
              <a:t>Stable beams of Cr-50, Fe-58, Kr-86 and Sn-120 were produced</a:t>
            </a:r>
          </a:p>
          <a:p>
            <a:r>
              <a:rPr lang="en-US" sz="1600" kern="0" dirty="0"/>
              <a:t>BMIS will continue to deliver beam for stand-alone operation; also planned to be used for solid-stopper demonstration</a:t>
            </a:r>
          </a:p>
          <a:p>
            <a:endParaRPr lang="en-US" sz="1600" kern="0" dirty="0"/>
          </a:p>
          <a:p>
            <a:endParaRPr lang="en-US" sz="1600" kern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8D059E-963E-0FC1-CC4C-2745B33003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248400" y="4648200"/>
            <a:ext cx="2819400" cy="21145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2849CE-592D-853C-8AF4-D2F0FC232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423" y="1066800"/>
            <a:ext cx="2163577" cy="34960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BE3208-6142-43D7-1777-35AE0E723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8533" y="2675734"/>
            <a:ext cx="1628774" cy="16323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9A3675-B7F3-3C32-AEF8-6B2DE47E8D76}"/>
              </a:ext>
            </a:extLst>
          </p:cNvPr>
          <p:cNvSpPr txBox="1"/>
          <p:nvPr/>
        </p:nvSpPr>
        <p:spPr>
          <a:xfrm flipH="1">
            <a:off x="4743133" y="3851511"/>
            <a:ext cx="1220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A50021"/>
                </a:solidFill>
              </a:rPr>
              <a:t>Radioactive sample</a:t>
            </a:r>
          </a:p>
        </p:txBody>
      </p:sp>
    </p:spTree>
    <p:extLst>
      <p:ext uri="{BB962C8B-B14F-4D97-AF65-F5344CB8AC3E}">
        <p14:creationId xmlns:p14="http://schemas.microsoft.com/office/powerpoint/2010/main" val="34095737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Stopped beam operational demands are identified </a:t>
            </a:r>
          </a:p>
          <a:p>
            <a:r>
              <a:rPr lang="en-US" dirty="0"/>
              <a:t>Beam stopping of isotopes produced by projectile fragmentation at MSU since 2002</a:t>
            </a:r>
          </a:p>
          <a:p>
            <a:r>
              <a:rPr lang="en-US" dirty="0"/>
              <a:t>High energy beam momentum compression is key to efficient stopping</a:t>
            </a:r>
          </a:p>
          <a:p>
            <a:r>
              <a:rPr lang="en-US" dirty="0"/>
              <a:t>Two gas cells are operational and provide stopped beams to experiments successfully</a:t>
            </a:r>
          </a:p>
          <a:p>
            <a:r>
              <a:rPr lang="en-US" dirty="0"/>
              <a:t>BMIS provides stable and long-lived radioactive beams to stopped beam area</a:t>
            </a:r>
          </a:p>
          <a:p>
            <a:r>
              <a:rPr lang="en-US" dirty="0"/>
              <a:t>Gas stopping challenges</a:t>
            </a:r>
          </a:p>
          <a:p>
            <a:pPr lvl="1"/>
            <a:r>
              <a:rPr lang="en-US" dirty="0"/>
              <a:t>Quality of high energy beam impacts efficiency</a:t>
            </a:r>
          </a:p>
          <a:p>
            <a:pPr lvl="1"/>
            <a:r>
              <a:rPr lang="en-US" dirty="0"/>
              <a:t>Radioactive molecules and stable beam contaminations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  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088BF80F-8681-20B9-BF62-AE6A7AA289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/>
          <a:p>
            <a:r>
              <a:rPr lang="en-US" dirty="0"/>
              <a:t>R. </a:t>
            </a:r>
            <a:r>
              <a:rPr lang="en-US" dirty="0" err="1"/>
              <a:t>Ringle</a:t>
            </a:r>
            <a:r>
              <a:rPr lang="en-US" dirty="0"/>
              <a:t>, 23/05/09, SMI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113FE6C6-7416-2D61-131A-E78685D174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82000" y="6356450"/>
            <a:ext cx="762000" cy="364628"/>
          </a:xfrm>
        </p:spPr>
        <p:txBody>
          <a:bodyPr/>
          <a:lstStyle/>
          <a:p>
            <a:r>
              <a:rPr lang="en-US" dirty="0"/>
              <a:t>, Slide </a:t>
            </a:r>
            <a:fld id="{35AD4620-7552-4207-8973-898801ED212B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1189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B228CCFC-F962-A159-CBDF-15684D28D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                                       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Collaborators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000" dirty="0"/>
              <a:t>Georg Bollen, Kasey Lund, Dave Morrissey, Ryan Ringle, Stefan Schwarz, Antonio Villari</a:t>
            </a:r>
          </a:p>
          <a:p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C5A30EF1-51A5-9FBE-B4E0-661CE183A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85755"/>
            <a:ext cx="8991600" cy="485775"/>
          </a:xfrm>
        </p:spPr>
        <p:txBody>
          <a:bodyPr/>
          <a:lstStyle/>
          <a:p>
            <a:r>
              <a:rPr lang="en-US" dirty="0"/>
              <a:t>Acknowledgements   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BCC6BF25-D526-67AF-5EB7-772DD2BFE9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/>
          <a:p>
            <a:r>
              <a:rPr lang="en-US" dirty="0"/>
              <a:t>R. </a:t>
            </a:r>
            <a:r>
              <a:rPr lang="en-US" dirty="0" err="1"/>
              <a:t>Ringle</a:t>
            </a:r>
            <a:r>
              <a:rPr lang="en-US" dirty="0"/>
              <a:t>, 23/05/09, SMI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13A371A3-1557-EF09-7AFA-33037A8374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82000" y="6356450"/>
            <a:ext cx="762000" cy="364628"/>
          </a:xfrm>
        </p:spPr>
        <p:txBody>
          <a:bodyPr/>
          <a:lstStyle/>
          <a:p>
            <a:r>
              <a:rPr lang="en-US" dirty="0"/>
              <a:t>, Slide </a:t>
            </a:r>
            <a:fld id="{35AD4620-7552-4207-8973-898801ED212B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F605EB3-7580-BED8-6A3F-A5C1A8294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700" y="1524000"/>
            <a:ext cx="4038600" cy="67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18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3A38A3-0BB1-BD0B-8753-D25D47D5F9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983"/>
          <a:stretch/>
        </p:blipFill>
        <p:spPr>
          <a:xfrm>
            <a:off x="4800600" y="3429000"/>
            <a:ext cx="4326049" cy="2566002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B908F82F-A34E-34D0-C4F8-B2FD77D34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86773"/>
            <a:ext cx="8991600" cy="803649"/>
          </a:xfrm>
        </p:spPr>
        <p:txBody>
          <a:bodyPr/>
          <a:lstStyle/>
          <a:p>
            <a:r>
              <a:rPr lang="en-US" dirty="0"/>
              <a:t>Overview of Stopped Beam Facilities</a:t>
            </a:r>
            <a:br>
              <a:rPr lang="en-US" dirty="0"/>
            </a:br>
            <a:r>
              <a:rPr lang="en-US" sz="2400" dirty="0"/>
              <a:t>Successfully Operated Since 2002</a:t>
            </a:r>
            <a:endParaRPr lang="en-US" dirty="0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3E7D7F1F-D99B-146B-8BC0-2FB93C29EE9A}"/>
              </a:ext>
            </a:extLst>
          </p:cNvPr>
          <p:cNvSpPr txBox="1">
            <a:spLocks/>
          </p:cNvSpPr>
          <p:nvPr/>
        </p:nvSpPr>
        <p:spPr bwMode="auto">
          <a:xfrm>
            <a:off x="59207" y="1000115"/>
            <a:ext cx="6553200" cy="502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sz="1800" b="1" kern="0" dirty="0"/>
              <a:t>Stopped beam facilities are scheduled for 35-40% of FRIB beam time for user experiments (PAC1+PAC2)</a:t>
            </a:r>
          </a:p>
          <a:p>
            <a:r>
              <a:rPr lang="en-US" sz="1800" kern="0" dirty="0"/>
              <a:t>History of beam stopping at NSCL/FRIB</a:t>
            </a:r>
          </a:p>
          <a:p>
            <a:pPr lvl="1"/>
            <a:r>
              <a:rPr lang="en-US" sz="1600" kern="0" dirty="0"/>
              <a:t>First generation gas cell – 2002-2010</a:t>
            </a:r>
          </a:p>
          <a:p>
            <a:pPr lvl="2"/>
            <a:r>
              <a:rPr lang="en-US" sz="1400" kern="0" dirty="0"/>
              <a:t>Beams to mass measurements (LEBIT)</a:t>
            </a:r>
          </a:p>
          <a:p>
            <a:pPr lvl="1"/>
            <a:r>
              <a:rPr lang="en-US" sz="1600" kern="0" dirty="0"/>
              <a:t>ANL room temperature gas cell (RTGC) </a:t>
            </a:r>
            <a:br>
              <a:rPr lang="en-US" sz="1600" kern="0" dirty="0"/>
            </a:br>
            <a:r>
              <a:rPr lang="en-US" sz="1600" kern="0" dirty="0"/>
              <a:t>since 2011 </a:t>
            </a:r>
          </a:p>
          <a:p>
            <a:pPr lvl="1"/>
            <a:r>
              <a:rPr lang="en-US" sz="1600" kern="0" dirty="0"/>
              <a:t>Advance Cryogenic Gas Stopper (ACGS) </a:t>
            </a:r>
            <a:br>
              <a:rPr lang="en-US" sz="1600" kern="0" dirty="0"/>
            </a:br>
            <a:r>
              <a:rPr lang="en-US" sz="1600" kern="0" dirty="0"/>
              <a:t>since 2017</a:t>
            </a:r>
          </a:p>
          <a:p>
            <a:pPr lvl="1"/>
            <a:r>
              <a:rPr lang="en-US" sz="1600" kern="0" dirty="0"/>
              <a:t>Cyclotron stopper; commissioned – still to be </a:t>
            </a:r>
            <a:br>
              <a:rPr lang="en-US" sz="1600" kern="0" dirty="0"/>
            </a:br>
            <a:r>
              <a:rPr lang="en-US" sz="1600" kern="0" dirty="0"/>
              <a:t>connected to beamline distribution</a:t>
            </a:r>
          </a:p>
          <a:p>
            <a:r>
              <a:rPr lang="en-US" sz="1800" kern="0" dirty="0"/>
              <a:t>Wide range of stopped rare isotope beams </a:t>
            </a:r>
            <a:br>
              <a:rPr lang="en-US" sz="1800" kern="0" dirty="0"/>
            </a:br>
            <a:r>
              <a:rPr lang="en-US" sz="1800" kern="0" dirty="0"/>
              <a:t>delivered since 2011</a:t>
            </a:r>
          </a:p>
          <a:p>
            <a:pPr lvl="1"/>
            <a:r>
              <a:rPr lang="en-US" sz="1600" kern="0" dirty="0"/>
              <a:t>More than 30 elements from Z=8 to Z=40</a:t>
            </a:r>
            <a:br>
              <a:rPr lang="en-US" sz="1600" kern="0" dirty="0"/>
            </a:br>
            <a:r>
              <a:rPr lang="en-US" sz="1600" kern="0" dirty="0"/>
              <a:t>used in stopped beam or reaccelerated </a:t>
            </a:r>
            <a:br>
              <a:rPr lang="en-US" sz="1600" kern="0" dirty="0"/>
            </a:br>
            <a:r>
              <a:rPr lang="en-US" sz="1600" kern="0" dirty="0"/>
              <a:t>beam experiments</a:t>
            </a:r>
          </a:p>
          <a:p>
            <a:pPr lvl="1"/>
            <a:r>
              <a:rPr lang="en-US" sz="1600" kern="0" dirty="0"/>
              <a:t>More than 90 different isotopes</a:t>
            </a:r>
          </a:p>
          <a:p>
            <a:r>
              <a:rPr lang="en-US" sz="1800" kern="0" dirty="0"/>
              <a:t>Addition of Batch Mode Ion source (BMIS) in 2021</a:t>
            </a:r>
          </a:p>
          <a:p>
            <a:pPr lvl="1"/>
            <a:r>
              <a:rPr lang="en-US" sz="1600" kern="0" dirty="0"/>
              <a:t>Stand-alone beam operation during transition </a:t>
            </a:r>
            <a:br>
              <a:rPr lang="en-US" sz="1600" kern="0" dirty="0"/>
            </a:br>
            <a:r>
              <a:rPr lang="en-US" sz="1600" kern="0" dirty="0"/>
              <a:t>from NSCL CCF to FRIB</a:t>
            </a:r>
          </a:p>
          <a:p>
            <a:endParaRPr lang="en-US" sz="2400" kern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5AE114-8CC8-B93E-4CEE-C7207C913E1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67200" y="1219500"/>
            <a:ext cx="4859449" cy="20571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BFE8A73-BAAF-480D-7445-288DD55DD002}"/>
              </a:ext>
            </a:extLst>
          </p:cNvPr>
          <p:cNvSpPr/>
          <p:nvPr/>
        </p:nvSpPr>
        <p:spPr>
          <a:xfrm>
            <a:off x="5955362" y="2057400"/>
            <a:ext cx="1314091" cy="3810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D4235F-4B77-8A64-05C5-A75A7A9CEE41}"/>
              </a:ext>
            </a:extLst>
          </p:cNvPr>
          <p:cNvSpPr txBox="1"/>
          <p:nvPr/>
        </p:nvSpPr>
        <p:spPr>
          <a:xfrm>
            <a:off x="8009467" y="4040651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Mass analyzer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EE97EEB-09C7-B8C6-5B6B-B765EF3F5649}"/>
              </a:ext>
            </a:extLst>
          </p:cNvPr>
          <p:cNvCxnSpPr/>
          <p:nvPr/>
        </p:nvCxnSpPr>
        <p:spPr>
          <a:xfrm flipH="1">
            <a:off x="8305800" y="4258779"/>
            <a:ext cx="76200" cy="4656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41B74364-8D7C-3CF2-E2A9-95DC4ABDAF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82000" y="6356450"/>
            <a:ext cx="762000" cy="364628"/>
          </a:xfrm>
        </p:spPr>
        <p:txBody>
          <a:bodyPr/>
          <a:lstStyle/>
          <a:p>
            <a:r>
              <a:rPr lang="en-US"/>
              <a:t>, Slide </a:t>
            </a:r>
            <a:fld id="{35AD4620-7552-4207-8973-898801ED21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FC6D0D02-9400-CE2D-4593-525EBD553C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/>
          <a:p>
            <a:r>
              <a:rPr lang="en-US" dirty="0"/>
              <a:t>R. </a:t>
            </a:r>
            <a:r>
              <a:rPr lang="en-US" dirty="0" err="1"/>
              <a:t>Ringle</a:t>
            </a:r>
            <a:r>
              <a:rPr lang="en-US" dirty="0"/>
              <a:t>, 23/05/09, SMI</a:t>
            </a:r>
          </a:p>
        </p:txBody>
      </p:sp>
    </p:spTree>
    <p:extLst>
      <p:ext uri="{BB962C8B-B14F-4D97-AF65-F5344CB8AC3E}">
        <p14:creationId xmlns:p14="http://schemas.microsoft.com/office/powerpoint/2010/main" val="3596537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0" y="1067100"/>
            <a:ext cx="9067800" cy="5027414"/>
          </a:xfrm>
        </p:spPr>
        <p:txBody>
          <a:bodyPr/>
          <a:lstStyle/>
          <a:p>
            <a:r>
              <a:rPr lang="en-US" sz="1800" dirty="0"/>
              <a:t>Stopped beam facilities provide beams to following experimental areas, where beam requirements are specific</a:t>
            </a:r>
          </a:p>
          <a:p>
            <a:pPr lvl="1"/>
            <a:r>
              <a:rPr lang="en-US" sz="1800" dirty="0"/>
              <a:t>LEBIT (mass measurements) – High purity beams, can handle low rates</a:t>
            </a:r>
          </a:p>
          <a:p>
            <a:pPr lvl="1"/>
            <a:r>
              <a:rPr lang="en-US" sz="1800" dirty="0"/>
              <a:t>BECOLA (laser spectroscopy) – Moderate rates, mostly singly charged atomic ions, specific molecular beams</a:t>
            </a:r>
          </a:p>
          <a:p>
            <a:pPr lvl="1"/>
            <a:r>
              <a:rPr lang="en-US" sz="1800" dirty="0"/>
              <a:t>Experiments at the two general purpose beamlines in stopped beam area – High purity and high rates</a:t>
            </a:r>
          </a:p>
          <a:p>
            <a:pPr lvl="1"/>
            <a:r>
              <a:rPr lang="en-US" sz="1800" dirty="0"/>
              <a:t>Beams for reacceleration – High rates and moderate purity</a:t>
            </a:r>
          </a:p>
          <a:p>
            <a:pPr lvl="2"/>
            <a:r>
              <a:rPr lang="en-US" sz="1600" dirty="0"/>
              <a:t>SECAR (recoil separator for astrophysics) in ReA3 area</a:t>
            </a:r>
          </a:p>
          <a:p>
            <a:pPr lvl="2"/>
            <a:r>
              <a:rPr lang="en-US" sz="1600" dirty="0"/>
              <a:t>Two general purpose beamlines in ReA3 area</a:t>
            </a:r>
          </a:p>
          <a:p>
            <a:pPr lvl="2"/>
            <a:r>
              <a:rPr lang="en-US" sz="1600" dirty="0"/>
              <a:t>SOLARIS (dual-mode solenoidal spectrometer for reaction studies) in ReA6 area</a:t>
            </a:r>
          </a:p>
          <a:p>
            <a:pPr lvl="2"/>
            <a:r>
              <a:rPr lang="en-US" sz="1600" dirty="0"/>
              <a:t>One general purpose beamline in ReA6 area</a:t>
            </a:r>
            <a:endParaRPr lang="en-US" sz="2000" dirty="0"/>
          </a:p>
          <a:p>
            <a:r>
              <a:rPr lang="en-US" sz="2000" dirty="0"/>
              <a:t>Operational objectives to meet demands</a:t>
            </a:r>
          </a:p>
          <a:p>
            <a:pPr lvl="1"/>
            <a:r>
              <a:rPr lang="en-US" sz="1800" dirty="0"/>
              <a:t>High energy beam properties that maximize the gas stopping of desired isotope</a:t>
            </a:r>
          </a:p>
          <a:p>
            <a:pPr lvl="1"/>
            <a:r>
              <a:rPr lang="en-US" sz="1800" dirty="0"/>
              <a:t>Optimized beam extraction under the given gas cell condition, satisfying experiment requirements</a:t>
            </a:r>
          </a:p>
          <a:p>
            <a:pPr lvl="1"/>
            <a:r>
              <a:rPr lang="en-US" sz="1800" dirty="0"/>
              <a:t>Identified molecular fragments of desired isotope and optimized beam purity</a:t>
            </a:r>
          </a:p>
          <a:p>
            <a:pPr lvl="1"/>
            <a:r>
              <a:rPr lang="en-US" sz="1800" dirty="0"/>
              <a:t>High total transmission efficiency from ARIS to the experiment</a:t>
            </a:r>
            <a:endParaRPr lang="en-US" dirty="0"/>
          </a:p>
          <a:p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72669"/>
            <a:ext cx="8991600" cy="911948"/>
          </a:xfrm>
        </p:spPr>
        <p:txBody>
          <a:bodyPr/>
          <a:lstStyle/>
          <a:p>
            <a:r>
              <a:rPr lang="en-US" dirty="0"/>
              <a:t>Stopped Beam Operational Demands </a:t>
            </a:r>
            <a:br>
              <a:rPr lang="en-US" dirty="0"/>
            </a:br>
            <a:r>
              <a:rPr lang="en-US" dirty="0"/>
              <a:t>From User Experiments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, Slide </a:t>
            </a:r>
            <a:fld id="{35AD4620-7552-4207-8973-898801ED212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FA214CD1-5EE9-D442-CB84-3F0D68B657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/>
          <a:p>
            <a:r>
              <a:rPr lang="en-US" dirty="0"/>
              <a:t>R. </a:t>
            </a:r>
            <a:r>
              <a:rPr lang="en-US" dirty="0" err="1"/>
              <a:t>Ringle</a:t>
            </a:r>
            <a:r>
              <a:rPr lang="en-US" dirty="0"/>
              <a:t>, 23/05/09, SMI</a:t>
            </a:r>
          </a:p>
        </p:txBody>
      </p:sp>
    </p:spTree>
    <p:extLst>
      <p:ext uri="{BB962C8B-B14F-4D97-AF65-F5344CB8AC3E}">
        <p14:creationId xmlns:p14="http://schemas.microsoft.com/office/powerpoint/2010/main" val="712393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CA5619D1-1AD1-FAD3-F00D-D9993E1CFF93}"/>
              </a:ext>
            </a:extLst>
          </p:cNvPr>
          <p:cNvSpPr txBox="1">
            <a:spLocks/>
          </p:cNvSpPr>
          <p:nvPr/>
        </p:nvSpPr>
        <p:spPr bwMode="auto">
          <a:xfrm>
            <a:off x="-88899" y="275628"/>
            <a:ext cx="8991600" cy="4863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>
            <a:lvl1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036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074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109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148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kern="0" dirty="0"/>
              <a:t>Scheme for Beam Stopping of Isotopes Produced by Projectile Fragmentation</a:t>
            </a: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102DACA4-A174-BB69-B1B5-3FFFF316084C}"/>
              </a:ext>
            </a:extLst>
          </p:cNvPr>
          <p:cNvSpPr txBox="1">
            <a:spLocks/>
          </p:cNvSpPr>
          <p:nvPr/>
        </p:nvSpPr>
        <p:spPr bwMode="auto">
          <a:xfrm>
            <a:off x="25401" y="2286000"/>
            <a:ext cx="8763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sz="1600" kern="0" dirty="0"/>
              <a:t>Production of fragments from high energy beam</a:t>
            </a:r>
          </a:p>
          <a:p>
            <a:pPr lvl="1"/>
            <a:r>
              <a:rPr lang="en-US" sz="1400" kern="0" dirty="0"/>
              <a:t>Large momentum spread due to reaction mechanism (projectile fragmentation) and production target</a:t>
            </a:r>
          </a:p>
          <a:p>
            <a:r>
              <a:rPr lang="en-US" sz="1600" kern="0" dirty="0"/>
              <a:t>B</a:t>
            </a:r>
            <a:r>
              <a:rPr lang="en-US" sz="1600" kern="0" dirty="0">
                <a:latin typeface="Symbol" panose="05050102010706020507" pitchFamily="18" charset="2"/>
              </a:rPr>
              <a:t>r </a:t>
            </a:r>
            <a:r>
              <a:rPr lang="en-US" sz="1600" kern="0" dirty="0"/>
              <a:t>and </a:t>
            </a:r>
            <a:r>
              <a:rPr lang="en-US" sz="1600" kern="0" dirty="0">
                <a:latin typeface="Symbol" panose="05050102010706020507" pitchFamily="18" charset="2"/>
              </a:rPr>
              <a:t>D</a:t>
            </a:r>
            <a:r>
              <a:rPr lang="en-US" sz="1600" kern="0" dirty="0"/>
              <a:t>E separation to select desired isotope</a:t>
            </a:r>
          </a:p>
          <a:p>
            <a:pPr lvl="1"/>
            <a:r>
              <a:rPr lang="en-US" sz="1400" kern="0" dirty="0"/>
              <a:t>ARIS spectrometer (High acceptance: ~5 % </a:t>
            </a:r>
            <a:r>
              <a:rPr lang="en-US" sz="1400" kern="0" dirty="0" err="1">
                <a:latin typeface="Symbol" panose="05050102010706020507" pitchFamily="18" charset="2"/>
              </a:rPr>
              <a:t>D</a:t>
            </a:r>
            <a:r>
              <a:rPr lang="en-US" sz="1400" kern="0" dirty="0" err="1"/>
              <a:t>p</a:t>
            </a:r>
            <a:r>
              <a:rPr lang="en-US" sz="1400" kern="0" dirty="0"/>
              <a:t>/p), achromatic wedges </a:t>
            </a:r>
          </a:p>
          <a:p>
            <a:r>
              <a:rPr lang="en-US" sz="1600" kern="0" dirty="0"/>
              <a:t>Momentum compression for efficient beam stopping</a:t>
            </a:r>
          </a:p>
          <a:p>
            <a:pPr lvl="1"/>
            <a:r>
              <a:rPr lang="en-US" sz="1400" kern="0" dirty="0"/>
              <a:t>Narrow momentum spread beams lead to high stopping efficiency</a:t>
            </a:r>
          </a:p>
          <a:p>
            <a:pPr lvl="1"/>
            <a:r>
              <a:rPr lang="en-US" sz="1400" kern="0" dirty="0"/>
              <a:t>Narrow momentum is achieved by degrading the beam at the object point and utilize a wedge at the dispersive focal plane</a:t>
            </a:r>
          </a:p>
          <a:p>
            <a:r>
              <a:rPr lang="en-US" sz="1600" kern="0" dirty="0"/>
              <a:t>Beam stopping in gas cells</a:t>
            </a:r>
          </a:p>
          <a:p>
            <a:pPr lvl="1"/>
            <a:r>
              <a:rPr lang="en-US" sz="1400" kern="0" dirty="0"/>
              <a:t>Ions collect and come nearly to rest </a:t>
            </a:r>
            <a:br>
              <a:rPr lang="en-US" sz="1400" kern="0" dirty="0"/>
            </a:br>
            <a:r>
              <a:rPr lang="en-US" sz="1400" kern="0" dirty="0"/>
              <a:t>in helium filled gas cell</a:t>
            </a:r>
          </a:p>
          <a:p>
            <a:pPr lvl="1"/>
            <a:r>
              <a:rPr lang="en-US" sz="1400" kern="0" dirty="0"/>
              <a:t>Transport in gas cell with DC, RF fields</a:t>
            </a:r>
          </a:p>
          <a:p>
            <a:pPr lvl="1"/>
            <a:r>
              <a:rPr lang="en-US" sz="1400" kern="0" dirty="0"/>
              <a:t>Extraction with electric fields and gas flow </a:t>
            </a:r>
          </a:p>
          <a:p>
            <a:r>
              <a:rPr lang="en-US" sz="1600" kern="0" dirty="0"/>
              <a:t>Electrostatic, low-energy transport with </a:t>
            </a:r>
            <a:br>
              <a:rPr lang="en-US" sz="1600" kern="0" dirty="0"/>
            </a:br>
            <a:r>
              <a:rPr lang="en-US" sz="1600" kern="0" dirty="0"/>
              <a:t>magnetic mass separation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89E034-E3A8-39E4-D489-17E35137F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66800"/>
            <a:ext cx="7543800" cy="12502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F1DBD3-4DEE-F75A-24E5-BEE6D30FD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2924" y="4419600"/>
            <a:ext cx="4643344" cy="177001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CB692D2-556D-B1B4-F15D-7987EDB2F1FC}"/>
              </a:ext>
            </a:extLst>
          </p:cNvPr>
          <p:cNvCxnSpPr/>
          <p:nvPr/>
        </p:nvCxnSpPr>
        <p:spPr>
          <a:xfrm>
            <a:off x="8610600" y="5943600"/>
            <a:ext cx="304800" cy="1524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4D03B83C-0726-730F-A293-C7922435A6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82000" y="6356450"/>
            <a:ext cx="762000" cy="364628"/>
          </a:xfrm>
        </p:spPr>
        <p:txBody>
          <a:bodyPr/>
          <a:lstStyle/>
          <a:p>
            <a:r>
              <a:rPr lang="en-US" dirty="0"/>
              <a:t>, Slide </a:t>
            </a:r>
            <a:fld id="{35AD4620-7552-4207-8973-898801ED212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E7085E7D-A837-7489-DB85-0DDDE9F9BB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/>
          <a:p>
            <a:r>
              <a:rPr lang="en-US" dirty="0"/>
              <a:t>R. </a:t>
            </a:r>
            <a:r>
              <a:rPr lang="en-US" dirty="0" err="1"/>
              <a:t>Ringle</a:t>
            </a:r>
            <a:r>
              <a:rPr lang="en-US" dirty="0"/>
              <a:t>, 23/05/09, SMI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7B3F70-3B60-F74E-F32B-CFB6EBE2CA2F}"/>
              </a:ext>
            </a:extLst>
          </p:cNvPr>
          <p:cNvSpPr txBox="1"/>
          <p:nvPr/>
        </p:nvSpPr>
        <p:spPr>
          <a:xfrm>
            <a:off x="2286000" y="1739738"/>
            <a:ext cx="105990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~ 200 MeV/u</a:t>
            </a:r>
          </a:p>
        </p:txBody>
      </p:sp>
    </p:spTree>
    <p:extLst>
      <p:ext uri="{BB962C8B-B14F-4D97-AF65-F5344CB8AC3E}">
        <p14:creationId xmlns:p14="http://schemas.microsoft.com/office/powerpoint/2010/main" val="2184103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255" y="1371600"/>
            <a:ext cx="6257745" cy="244316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190924"/>
            <a:ext cx="8991600" cy="668291"/>
          </a:xfrm>
        </p:spPr>
        <p:txBody>
          <a:bodyPr/>
          <a:lstStyle/>
          <a:p>
            <a:r>
              <a:rPr lang="en-US" sz="2800" dirty="0"/>
              <a:t>High-energy Beam Preparation for Stopping </a:t>
            </a:r>
            <a:br>
              <a:rPr lang="en-US" sz="1800" dirty="0"/>
            </a:br>
            <a:r>
              <a:rPr lang="en-US" sz="1800" dirty="0"/>
              <a:t>Momentum Compression with Careful Selection of Degraders and Wedges 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25401" y="1143000"/>
            <a:ext cx="5278438" cy="2560638"/>
          </a:xfrm>
        </p:spPr>
        <p:txBody>
          <a:bodyPr/>
          <a:lstStyle/>
          <a:p>
            <a:r>
              <a:rPr lang="en-US" sz="1800" dirty="0"/>
              <a:t>Two momentum compressed beamlines operational since 2011</a:t>
            </a:r>
          </a:p>
          <a:p>
            <a:r>
              <a:rPr lang="en-US" sz="1800" dirty="0"/>
              <a:t>Degraders (aluminum): Fine </a:t>
            </a:r>
            <a:br>
              <a:rPr lang="en-US" sz="1800" dirty="0"/>
            </a:br>
            <a:r>
              <a:rPr lang="en-US" sz="1800" dirty="0"/>
              <a:t>adjustments to degrade the beam </a:t>
            </a:r>
            <a:br>
              <a:rPr lang="en-US" sz="1800" dirty="0"/>
            </a:br>
            <a:r>
              <a:rPr lang="en-US" sz="1800" dirty="0"/>
              <a:t>energy by varying the angle </a:t>
            </a:r>
            <a:br>
              <a:rPr lang="en-US" sz="1800" dirty="0"/>
            </a:br>
            <a:r>
              <a:rPr lang="en-US" sz="1800" dirty="0"/>
              <a:t>with respect to the beam    </a:t>
            </a:r>
          </a:p>
          <a:p>
            <a:pPr lvl="1"/>
            <a:r>
              <a:rPr lang="en-US" sz="1800" dirty="0"/>
              <a:t>Each object point has </a:t>
            </a:r>
            <a:br>
              <a:rPr lang="en-US" sz="1800" dirty="0"/>
            </a:br>
            <a:r>
              <a:rPr lang="en-US" sz="1800" dirty="0"/>
              <a:t>a degrader</a:t>
            </a:r>
          </a:p>
          <a:p>
            <a:pPr lvl="1"/>
            <a:r>
              <a:rPr lang="en-US" sz="1800" dirty="0"/>
              <a:t>Each gas cell has two </a:t>
            </a:r>
            <a:br>
              <a:rPr lang="en-US" sz="1800" dirty="0"/>
            </a:br>
            <a:r>
              <a:rPr lang="en-US" sz="1800" dirty="0"/>
              <a:t>large degraders in </a:t>
            </a:r>
            <a:br>
              <a:rPr lang="en-US" sz="1800" dirty="0"/>
            </a:br>
            <a:r>
              <a:rPr lang="en-US" sz="1800" dirty="0"/>
              <a:t>front of it to accommodate </a:t>
            </a:r>
            <a:br>
              <a:rPr lang="en-US" sz="1800" dirty="0"/>
            </a:br>
            <a:r>
              <a:rPr lang="en-US" sz="1800" dirty="0"/>
              <a:t>large beam size</a:t>
            </a:r>
          </a:p>
          <a:p>
            <a:r>
              <a:rPr lang="en-US" sz="1800" dirty="0"/>
              <a:t>Wedges (aluminum): Wedge angle is critical for dispersion matching. Can use either </a:t>
            </a:r>
          </a:p>
          <a:p>
            <a:pPr lvl="1"/>
            <a:r>
              <a:rPr lang="en-US" sz="1800" dirty="0"/>
              <a:t>Fixed-angle wedges</a:t>
            </a:r>
          </a:p>
          <a:p>
            <a:pPr lvl="1"/>
            <a:r>
              <a:rPr lang="en-US" sz="1800" dirty="0"/>
              <a:t>Rotary wedges (variable angle, based on GSI design)</a:t>
            </a:r>
          </a:p>
        </p:txBody>
      </p:sp>
      <p:sp>
        <p:nvSpPr>
          <p:cNvPr id="11" name="TextBox 10"/>
          <p:cNvSpPr txBox="1"/>
          <p:nvPr/>
        </p:nvSpPr>
        <p:spPr>
          <a:xfrm flipH="1">
            <a:off x="5867981" y="6289726"/>
            <a:ext cx="1249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Degrader drive</a:t>
            </a:r>
          </a:p>
        </p:txBody>
      </p:sp>
      <p:sp>
        <p:nvSpPr>
          <p:cNvPr id="12" name="TextBox 11"/>
          <p:cNvSpPr txBox="1"/>
          <p:nvPr/>
        </p:nvSpPr>
        <p:spPr>
          <a:xfrm flipH="1">
            <a:off x="7658236" y="6219738"/>
            <a:ext cx="1249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Rotary wedge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7225" y="3861184"/>
            <a:ext cx="1715116" cy="24952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8421" y="3864548"/>
            <a:ext cx="1439498" cy="2425178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C2BF243E-5691-6198-A147-2DF9A535AC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82000" y="6356450"/>
            <a:ext cx="762000" cy="364628"/>
          </a:xfrm>
        </p:spPr>
        <p:txBody>
          <a:bodyPr/>
          <a:lstStyle/>
          <a:p>
            <a:r>
              <a:rPr lang="en-US" dirty="0"/>
              <a:t>, Slide </a:t>
            </a:r>
            <a:fld id="{35AD4620-7552-4207-8973-898801ED212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8C8A7A5-2F7E-B4FF-1DAA-8FD06233EF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/>
          <a:p>
            <a:r>
              <a:rPr lang="en-US" dirty="0"/>
              <a:t>R. </a:t>
            </a:r>
            <a:r>
              <a:rPr lang="en-US" dirty="0" err="1"/>
              <a:t>Ringle</a:t>
            </a:r>
            <a:r>
              <a:rPr lang="en-US" dirty="0"/>
              <a:t>, 23/05/09, SMI</a:t>
            </a:r>
          </a:p>
        </p:txBody>
      </p:sp>
    </p:spTree>
    <p:extLst>
      <p:ext uri="{BB962C8B-B14F-4D97-AF65-F5344CB8AC3E}">
        <p14:creationId xmlns:p14="http://schemas.microsoft.com/office/powerpoint/2010/main" val="129136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9630" y="3614787"/>
            <a:ext cx="5638800" cy="3089304"/>
          </a:xfrm>
        </p:spPr>
        <p:txBody>
          <a:bodyPr/>
          <a:lstStyle/>
          <a:p>
            <a:r>
              <a:rPr lang="en-US" sz="2000" dirty="0"/>
              <a:t>Tunable wedge system installed recently. </a:t>
            </a:r>
          </a:p>
          <a:p>
            <a:r>
              <a:rPr lang="en-US" sz="2000" dirty="0"/>
              <a:t>Two fused silica wedges rotate opposite direction to get the desired angle</a:t>
            </a:r>
          </a:p>
          <a:p>
            <a:r>
              <a:rPr lang="en-US" sz="2000" dirty="0"/>
              <a:t>Angle per wedge = 2.5 </a:t>
            </a:r>
            <a:r>
              <a:rPr lang="en-US" sz="2000" dirty="0" err="1"/>
              <a:t>mrad</a:t>
            </a:r>
            <a:r>
              <a:rPr lang="en-US" sz="2000" dirty="0"/>
              <a:t>; middle thickness = 0.5 mm; Max wedge angle = 5 </a:t>
            </a:r>
            <a:r>
              <a:rPr lang="en-US" sz="2000" dirty="0" err="1"/>
              <a:t>mrad</a:t>
            </a:r>
            <a:endParaRPr lang="en-US" sz="2000" dirty="0"/>
          </a:p>
          <a:p>
            <a:r>
              <a:rPr lang="en-US" sz="2000" dirty="0"/>
              <a:t>Tested with </a:t>
            </a:r>
            <a:r>
              <a:rPr lang="en-US" sz="2000" baseline="30000" dirty="0"/>
              <a:t>75</a:t>
            </a:r>
            <a:r>
              <a:rPr lang="en-US" sz="2000" dirty="0"/>
              <a:t>Ga beam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153909"/>
            <a:ext cx="8991600" cy="749467"/>
          </a:xfrm>
        </p:spPr>
        <p:txBody>
          <a:bodyPr/>
          <a:lstStyle/>
          <a:p>
            <a:r>
              <a:rPr lang="en-US" dirty="0"/>
              <a:t>Rotary Wedge System </a:t>
            </a:r>
            <a:br>
              <a:rPr lang="en-US" dirty="0"/>
            </a:br>
            <a:r>
              <a:rPr lang="en-US" sz="2000" b="0" dirty="0"/>
              <a:t>Stopping efficiency can be increased by having tunable wedge system</a:t>
            </a:r>
            <a:r>
              <a:rPr lang="en-US" sz="2000" dirty="0"/>
              <a:t> 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068839"/>
            <a:ext cx="4572000" cy="2028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8064" y="1228653"/>
            <a:ext cx="1886551" cy="21616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4560" y="3715603"/>
            <a:ext cx="3029810" cy="2292290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0A518C65-4A9C-0E71-D330-0FD7F667C3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82000" y="6356450"/>
            <a:ext cx="762000" cy="364628"/>
          </a:xfrm>
        </p:spPr>
        <p:txBody>
          <a:bodyPr/>
          <a:lstStyle/>
          <a:p>
            <a:r>
              <a:rPr lang="en-US" dirty="0"/>
              <a:t>, Slide </a:t>
            </a:r>
            <a:fld id="{35AD4620-7552-4207-8973-898801ED212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4849E798-1A04-A42E-FAD9-EAF4D4543B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/>
          <a:p>
            <a:r>
              <a:rPr lang="en-US" dirty="0"/>
              <a:t>R. </a:t>
            </a:r>
            <a:r>
              <a:rPr lang="en-US" dirty="0" err="1"/>
              <a:t>Ringle</a:t>
            </a:r>
            <a:r>
              <a:rPr lang="en-US" dirty="0"/>
              <a:t>, 23/05/09, SMI</a:t>
            </a:r>
          </a:p>
        </p:txBody>
      </p:sp>
    </p:spTree>
    <p:extLst>
      <p:ext uri="{BB962C8B-B14F-4D97-AF65-F5344CB8AC3E}">
        <p14:creationId xmlns:p14="http://schemas.microsoft.com/office/powerpoint/2010/main" val="1285349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Room Temperature Gas Cell (RTGC) - reliable </a:t>
            </a:r>
            <a:br>
              <a:rPr lang="en-US" sz="1800" dirty="0"/>
            </a:br>
            <a:r>
              <a:rPr lang="en-US" sz="1800" dirty="0"/>
              <a:t>workhorse since 2011</a:t>
            </a:r>
          </a:p>
          <a:p>
            <a:pPr lvl="1"/>
            <a:r>
              <a:rPr lang="en-US" sz="1600" dirty="0"/>
              <a:t>Large linear gas catcher developed and built by </a:t>
            </a:r>
            <a:br>
              <a:rPr lang="en-US" sz="1600" dirty="0"/>
            </a:br>
            <a:r>
              <a:rPr lang="en-US" sz="1600" dirty="0"/>
              <a:t>Argonne National Lab</a:t>
            </a:r>
          </a:p>
          <a:p>
            <a:pPr lvl="1"/>
            <a:r>
              <a:rPr lang="en-US" sz="1600" dirty="0"/>
              <a:t>120 cm long gas catcher operates at pressure of 70 </a:t>
            </a:r>
            <a:br>
              <a:rPr lang="en-US" sz="1600" dirty="0"/>
            </a:br>
            <a:r>
              <a:rPr lang="en-US" sz="1600" dirty="0" err="1"/>
              <a:t>Torr</a:t>
            </a:r>
            <a:r>
              <a:rPr lang="en-US" sz="1600" dirty="0"/>
              <a:t> and temperature of -10 </a:t>
            </a:r>
            <a:r>
              <a:rPr lang="en-US" sz="1600" baseline="30000" dirty="0"/>
              <a:t>0</a:t>
            </a:r>
            <a:r>
              <a:rPr lang="en-US" sz="1600" dirty="0"/>
              <a:t>C </a:t>
            </a:r>
          </a:p>
          <a:p>
            <a:pPr lvl="1"/>
            <a:r>
              <a:rPr lang="en-US" sz="1600" dirty="0"/>
              <a:t>Operates with Radio-frequency (RF) + DC voltage gradient </a:t>
            </a:r>
          </a:p>
          <a:p>
            <a:r>
              <a:rPr lang="en-US" sz="1800" dirty="0"/>
              <a:t>Advanced Cryogenic Gas Stopper (ACGS) </a:t>
            </a:r>
            <a:br>
              <a:rPr lang="en-US" sz="1800" dirty="0"/>
            </a:br>
            <a:r>
              <a:rPr lang="en-US" sz="1800" dirty="0"/>
              <a:t>provides improved performance since 2017</a:t>
            </a:r>
          </a:p>
          <a:p>
            <a:pPr lvl="1"/>
            <a:r>
              <a:rPr lang="en-US" sz="1600" dirty="0"/>
              <a:t>Novel geometry reduces space charge effects </a:t>
            </a:r>
            <a:br>
              <a:rPr lang="en-US" sz="1600" dirty="0"/>
            </a:br>
            <a:r>
              <a:rPr lang="en-US" sz="1600" dirty="0"/>
              <a:t>(&gt;10x higher beam rate capability)</a:t>
            </a:r>
          </a:p>
          <a:p>
            <a:pPr lvl="1"/>
            <a:r>
              <a:rPr lang="en-US" sz="1600" dirty="0"/>
              <a:t>Ion surfing technique for fast extraction </a:t>
            </a:r>
            <a:br>
              <a:rPr lang="en-US" sz="1600" dirty="0"/>
            </a:br>
            <a:r>
              <a:rPr lang="en-US" sz="1600" dirty="0"/>
              <a:t>(2x faster)</a:t>
            </a:r>
          </a:p>
          <a:p>
            <a:pPr lvl="1"/>
            <a:r>
              <a:rPr lang="en-US" sz="1600" dirty="0"/>
              <a:t>Cryogenic operation for cleaner beams </a:t>
            </a:r>
            <a:br>
              <a:rPr lang="en-US" sz="1600" dirty="0"/>
            </a:br>
            <a:r>
              <a:rPr lang="en-US" sz="1600" dirty="0"/>
              <a:t>(in-situ gas purification)</a:t>
            </a:r>
          </a:p>
          <a:p>
            <a:pPr lvl="1"/>
            <a:r>
              <a:rPr lang="en-US" sz="1600" dirty="0"/>
              <a:t>Features</a:t>
            </a:r>
          </a:p>
          <a:p>
            <a:pPr lvl="2"/>
            <a:r>
              <a:rPr lang="en-US" sz="1400" dirty="0"/>
              <a:t>1.2 m (9 segments) wire carpet operated with </a:t>
            </a:r>
            <a:br>
              <a:rPr lang="en-US" sz="1400" dirty="0"/>
            </a:br>
            <a:r>
              <a:rPr lang="en-US" sz="1400" dirty="0"/>
              <a:t>4 phase-RF creating a traveling wave</a:t>
            </a:r>
          </a:p>
          <a:p>
            <a:pPr lvl="2"/>
            <a:r>
              <a:rPr lang="en-US" sz="1400" dirty="0"/>
              <a:t>Each segment has 276 </a:t>
            </a:r>
            <a:r>
              <a:rPr lang="en-US" sz="1400" dirty="0" err="1"/>
              <a:t>CuBe</a:t>
            </a:r>
            <a:r>
              <a:rPr lang="en-US" sz="1400" dirty="0"/>
              <a:t> wires 50 </a:t>
            </a:r>
            <a:r>
              <a:rPr lang="el-GR" sz="1400" dirty="0"/>
              <a:t>μ</a:t>
            </a:r>
            <a:r>
              <a:rPr lang="en-US" sz="1400" dirty="0"/>
              <a:t>m diameter</a:t>
            </a:r>
          </a:p>
          <a:p>
            <a:r>
              <a:rPr lang="en-US" sz="1800" dirty="0"/>
              <a:t>Two gas stoppers provide redundancy</a:t>
            </a:r>
          </a:p>
          <a:p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72668"/>
            <a:ext cx="8991600" cy="911948"/>
          </a:xfrm>
        </p:spPr>
        <p:txBody>
          <a:bodyPr/>
          <a:lstStyle/>
          <a:p>
            <a:r>
              <a:rPr lang="en-US" dirty="0"/>
              <a:t>Beam Stopping Devices</a:t>
            </a:r>
            <a:br>
              <a:rPr lang="en-US" dirty="0"/>
            </a:br>
            <a:r>
              <a:rPr lang="en-US" dirty="0"/>
              <a:t>Two Gas Cells Provide Beams to Experiments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860" y="1067100"/>
            <a:ext cx="3103262" cy="23274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53997"/>
          <a:stretch/>
        </p:blipFill>
        <p:spPr>
          <a:xfrm>
            <a:off x="5011688" y="3558240"/>
            <a:ext cx="4056112" cy="2699966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E52FE490-CC10-89AB-B9F6-8191A765E8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82000" y="6356450"/>
            <a:ext cx="762000" cy="364628"/>
          </a:xfrm>
        </p:spPr>
        <p:txBody>
          <a:bodyPr/>
          <a:lstStyle/>
          <a:p>
            <a:r>
              <a:rPr lang="en-US" dirty="0"/>
              <a:t>, Slide </a:t>
            </a:r>
            <a:fld id="{35AD4620-7552-4207-8973-898801ED212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4FB3779-C4DA-EFC2-5983-8FA3279DDE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/>
          <a:p>
            <a:r>
              <a:rPr lang="en-US" dirty="0"/>
              <a:t>R. </a:t>
            </a:r>
            <a:r>
              <a:rPr lang="en-US" dirty="0" err="1"/>
              <a:t>Ringle</a:t>
            </a:r>
            <a:r>
              <a:rPr lang="en-US" dirty="0"/>
              <a:t>, 23/05/09, SMI</a:t>
            </a:r>
          </a:p>
        </p:txBody>
      </p:sp>
    </p:spTree>
    <p:extLst>
      <p:ext uri="{BB962C8B-B14F-4D97-AF65-F5344CB8AC3E}">
        <p14:creationId xmlns:p14="http://schemas.microsoft.com/office/powerpoint/2010/main" val="1193570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7100"/>
            <a:ext cx="4724400" cy="5027414"/>
          </a:xfrm>
        </p:spPr>
        <p:txBody>
          <a:bodyPr/>
          <a:lstStyle/>
          <a:p>
            <a:r>
              <a:rPr lang="en-US" sz="1600" dirty="0"/>
              <a:t>New extraction carpet for easier operation </a:t>
            </a:r>
            <a:br>
              <a:rPr lang="en-US" sz="1600" dirty="0"/>
            </a:br>
            <a:r>
              <a:rPr lang="en-US" sz="1600" dirty="0"/>
              <a:t>and higher currents</a:t>
            </a:r>
          </a:p>
          <a:p>
            <a:r>
              <a:rPr lang="en-US" sz="1600" dirty="0"/>
              <a:t>Original design had a funnel to guide surfing ions </a:t>
            </a:r>
            <a:br>
              <a:rPr lang="en-US" sz="1600" dirty="0"/>
            </a:br>
            <a:r>
              <a:rPr lang="en-US" sz="1600" dirty="0"/>
              <a:t>onto a mini-carpet</a:t>
            </a:r>
          </a:p>
          <a:p>
            <a:pPr lvl="1"/>
            <a:r>
              <a:rPr lang="en-US" sz="1400" dirty="0"/>
              <a:t>Precision of funnel assembly positioning above and below carpets was critical as well as its voltage</a:t>
            </a:r>
          </a:p>
          <a:p>
            <a:r>
              <a:rPr lang="en-US" sz="1600" dirty="0"/>
              <a:t>Particle-in-Cell simulations showed that a large extraction carpet is less sensitive and allows higher currents to be extracted</a:t>
            </a:r>
          </a:p>
          <a:p>
            <a:r>
              <a:rPr lang="en-US" sz="1600" dirty="0"/>
              <a:t>Tests with internal alkali ion source showed ~100% transmission for </a:t>
            </a:r>
            <a:r>
              <a:rPr lang="en-US" sz="1600" dirty="0" err="1"/>
              <a:t>nanoamps</a:t>
            </a:r>
            <a:r>
              <a:rPr lang="en-US" sz="1600" dirty="0"/>
              <a:t> currents</a:t>
            </a:r>
          </a:p>
          <a:p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99726"/>
            <a:ext cx="8991600" cy="857830"/>
          </a:xfrm>
        </p:spPr>
        <p:txBody>
          <a:bodyPr/>
          <a:lstStyle/>
          <a:p>
            <a:r>
              <a:rPr lang="en-US" dirty="0"/>
              <a:t>Beam Stopping Devices </a:t>
            </a:r>
            <a:br>
              <a:rPr lang="en-US" dirty="0"/>
            </a:br>
            <a:r>
              <a:rPr lang="en-US" sz="2800" dirty="0"/>
              <a:t>ACGS – Improved Extraction Scheme Implemented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4" t="27778" r="39165" b="52222"/>
          <a:stretch/>
        </p:blipFill>
        <p:spPr>
          <a:xfrm>
            <a:off x="4637952" y="4152598"/>
            <a:ext cx="2831693" cy="1960402"/>
          </a:xfrm>
          <a:prstGeom prst="rect">
            <a:avLst/>
          </a:prstGeom>
        </p:spPr>
      </p:pic>
      <p:pic>
        <p:nvPicPr>
          <p:cNvPr id="7" name="Picture 2" descr="acgs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0" r="13600" b="35656"/>
          <a:stretch/>
        </p:blipFill>
        <p:spPr bwMode="auto">
          <a:xfrm>
            <a:off x="503950" y="4143954"/>
            <a:ext cx="3948718" cy="195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15"/>
          <a:stretch/>
        </p:blipFill>
        <p:spPr>
          <a:xfrm>
            <a:off x="7654929" y="3636500"/>
            <a:ext cx="1374771" cy="2438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r="46003"/>
          <a:stretch/>
        </p:blipFill>
        <p:spPr>
          <a:xfrm>
            <a:off x="4888348" y="1006366"/>
            <a:ext cx="4141352" cy="2348584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19FFF403-C5E1-9BA6-854F-753731D942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82000" y="6356450"/>
            <a:ext cx="762000" cy="364628"/>
          </a:xfrm>
        </p:spPr>
        <p:txBody>
          <a:bodyPr/>
          <a:lstStyle/>
          <a:p>
            <a:r>
              <a:rPr lang="en-US" dirty="0"/>
              <a:t>, Slide </a:t>
            </a:r>
            <a:fld id="{35AD4620-7552-4207-8973-898801ED212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46F88C75-38C5-5E70-3D6B-AA9B2FC0AD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/>
          <a:p>
            <a:r>
              <a:rPr lang="en-US" dirty="0"/>
              <a:t>R. </a:t>
            </a:r>
            <a:r>
              <a:rPr lang="en-US" dirty="0" err="1"/>
              <a:t>Ringle</a:t>
            </a:r>
            <a:r>
              <a:rPr lang="en-US" dirty="0"/>
              <a:t>, 23/05/09, SMI</a:t>
            </a:r>
          </a:p>
        </p:txBody>
      </p:sp>
    </p:spTree>
    <p:extLst>
      <p:ext uri="{BB962C8B-B14F-4D97-AF65-F5344CB8AC3E}">
        <p14:creationId xmlns:p14="http://schemas.microsoft.com/office/powerpoint/2010/main" val="1784044564"/>
      </p:ext>
    </p:extLst>
  </p:cSld>
  <p:clrMapOvr>
    <a:masterClrMapping/>
  </p:clrMapOvr>
</p:sld>
</file>

<file path=ppt/theme/theme1.xml><?xml version="1.0" encoding="utf-8"?>
<a:theme xmlns:a="http://schemas.openxmlformats.org/drawingml/2006/main" name="FRIB3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RIB PowerPoint Template.pptx" id="{F9D8EFE4-3DAD-43E2-85D0-715CB6229C22}" vid="{1E1D846A-C59C-4820-B358-E1CB3089F23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ED63781390AE4EAEFA6A1AB3191C70" ma:contentTypeVersion="1" ma:contentTypeDescription="Create a new document." ma:contentTypeScope="" ma:versionID="da212a680bd93ccad554312ab10373b2">
  <xsd:schema xmlns:xsd="http://www.w3.org/2001/XMLSchema" xmlns:xs="http://www.w3.org/2001/XMLSchema" xmlns:p="http://schemas.microsoft.com/office/2006/metadata/properties" xmlns:ns2="http://schemas.microsoft.com/sharepoint/v4" targetNamespace="http://schemas.microsoft.com/office/2006/metadata/properties" ma:root="true" ma:fieldsID="7d47d7ec698e4a557d3174bd2381506b" ns2:_=""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8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IconOverlay xmlns="http://schemas.microsoft.com/sharepoint/v4" xsi:nil="true"/>
  </documentManagement>
</p:properties>
</file>

<file path=customXml/itemProps1.xml><?xml version="1.0" encoding="utf-8"?>
<ds:datastoreItem xmlns:ds="http://schemas.openxmlformats.org/officeDocument/2006/customXml" ds:itemID="{131290CC-23A2-4460-A9B3-BD38E632DE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B76CD61-6042-403B-B3F6-04E51A8FF76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4BA702D-F6E6-4314-8945-369A109C75F9}">
  <ds:schemaRefs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schemas.microsoft.com/sharepoint/v4"/>
    <ds:schemaRef ds:uri="http://purl.org/dc/terms/"/>
    <ds:schemaRef ds:uri="http://schemas.openxmlformats.org/package/2006/metadata/core-properties"/>
    <ds:schemaRef ds:uri="http://purl.org/dc/dcmitype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FRIB PowerPoint Template (1)</Template>
  <TotalTime>4275</TotalTime>
  <Words>2367</Words>
  <Application>Microsoft Macintosh PowerPoint</Application>
  <PresentationFormat>On-screen Show (4:3)</PresentationFormat>
  <Paragraphs>286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Helvetica</vt:lpstr>
      <vt:lpstr>Lucida Grande</vt:lpstr>
      <vt:lpstr>Symbol</vt:lpstr>
      <vt:lpstr>Wingdings</vt:lpstr>
      <vt:lpstr>FRIB3</vt:lpstr>
      <vt:lpstr>Beam Stopping Facility at FRIB</vt:lpstr>
      <vt:lpstr>Outline</vt:lpstr>
      <vt:lpstr>Overview of Stopped Beam Facilities Successfully Operated Since 2002</vt:lpstr>
      <vt:lpstr>Stopped Beam Operational Demands  From User Experiments</vt:lpstr>
      <vt:lpstr>PowerPoint Presentation</vt:lpstr>
      <vt:lpstr>High-energy Beam Preparation for Stopping  Momentum Compression with Careful Selection of Degraders and Wedges  </vt:lpstr>
      <vt:lpstr>Rotary Wedge System  Stopping efficiency can be increased by having tunable wedge system   </vt:lpstr>
      <vt:lpstr>Beam Stopping Devices Two Gas Cells Provide Beams to Experiments</vt:lpstr>
      <vt:lpstr>Beam Stopping Devices  ACGS – Improved Extraction Scheme Implemented</vt:lpstr>
      <vt:lpstr>PIC Simulations Have Been Developed to Study Ion Transport and Extraction Efficiencies</vt:lpstr>
      <vt:lpstr>Ionization of He Buffer Gas Creates Additional Electric Fields</vt:lpstr>
      <vt:lpstr>IonCool Accurately Calculates Ion Transport Efficiency Across ACGS RF Carpet</vt:lpstr>
      <vt:lpstr>Total RF Carpet Transport Efficiency Can Be Calculated Using PIC and IonCool</vt:lpstr>
      <vt:lpstr>PIC Simulations of ACGS Extraction System Yield Efficiency Improvements</vt:lpstr>
      <vt:lpstr>Contaminant Ions Can Have a Significant Impact on Extraction of Rare Isotope Beams</vt:lpstr>
      <vt:lpstr>Beam Stopping Operation Multi-step Selection Process</vt:lpstr>
      <vt:lpstr>Beam Stopping Devices  Highest Z isotopes delivered by ACGS are Zirconium (Z =40) </vt:lpstr>
      <vt:lpstr>Beam Stopping Devices  Having ACGS and RTGC provide choice of beam delivery  </vt:lpstr>
      <vt:lpstr>Gas Stopping Challenges Quality of High Energy Beam Impacts Efficiency</vt:lpstr>
      <vt:lpstr>Gas Stopping Challenges Radioactive molecules and Stable Beam Contaminations</vt:lpstr>
      <vt:lpstr>Batch Mode Ion Source (BMIS) Successful Stand-alone Operation During Transition to FRIB</vt:lpstr>
      <vt:lpstr>Summary   </vt:lpstr>
      <vt:lpstr>Acknowledgements   </vt:lpstr>
    </vt:vector>
  </TitlesOfParts>
  <Company>NSCL/FRIB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[Title of Presentation]</dc:title>
  <dc:creator>Hannon, Bethany</dc:creator>
  <cp:lastModifiedBy>Ringle, Ryan</cp:lastModifiedBy>
  <cp:revision>175</cp:revision>
  <cp:lastPrinted>2013-06-17T20:20:32Z</cp:lastPrinted>
  <dcterms:created xsi:type="dcterms:W3CDTF">2020-08-12T19:44:25Z</dcterms:created>
  <dcterms:modified xsi:type="dcterms:W3CDTF">2023-05-09T13:32:54Z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0x0101006AED63781390AE4EAEFA6A1AB3191C70</vt:lpwstr>
  </property>
  <property fmtid="{D5CDD505-2E9C-101B-9397-08002B2CF9AE}" pid="3" name="TemplateUrl">
    <vt:lpwstr/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Order">
    <vt:r8>1000</vt:r8>
  </property>
</Properties>
</file>