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5"/>
  </p:notesMasterIdLst>
  <p:sldIdLst>
    <p:sldId id="258" r:id="rId2"/>
    <p:sldId id="1344" r:id="rId3"/>
    <p:sldId id="458" r:id="rId4"/>
    <p:sldId id="1341" r:id="rId5"/>
    <p:sldId id="471" r:id="rId6"/>
    <p:sldId id="1343" r:id="rId7"/>
    <p:sldId id="922" r:id="rId8"/>
    <p:sldId id="505" r:id="rId9"/>
    <p:sldId id="257" r:id="rId10"/>
    <p:sldId id="1360" r:id="rId11"/>
    <p:sldId id="1346" r:id="rId12"/>
    <p:sldId id="1347" r:id="rId13"/>
    <p:sldId id="1348" r:id="rId14"/>
    <p:sldId id="1349" r:id="rId15"/>
    <p:sldId id="1350" r:id="rId16"/>
    <p:sldId id="1351" r:id="rId17"/>
    <p:sldId id="1338" r:id="rId18"/>
    <p:sldId id="538" r:id="rId19"/>
    <p:sldId id="539" r:id="rId20"/>
    <p:sldId id="550" r:id="rId21"/>
    <p:sldId id="1345" r:id="rId22"/>
    <p:sldId id="1321" r:id="rId23"/>
    <p:sldId id="260" r:id="rId24"/>
  </p:sldIdLst>
  <p:sldSz cx="9144000" cy="5143500" type="screen16x9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1">
          <p15:clr>
            <a:srgbClr val="A4A3A4"/>
          </p15:clr>
        </p15:guide>
        <p15:guide id="2" orient="horz" pos="3092">
          <p15:clr>
            <a:srgbClr val="A4A3A4"/>
          </p15:clr>
        </p15:guide>
        <p15:guide id="3" orient="horz" pos="517">
          <p15:clr>
            <a:srgbClr val="A4A3A4"/>
          </p15:clr>
        </p15:guide>
        <p15:guide id="4" orient="horz" pos="895">
          <p15:clr>
            <a:srgbClr val="A4A3A4"/>
          </p15:clr>
        </p15:guide>
        <p15:guide id="5" orient="horz" pos="2387">
          <p15:clr>
            <a:srgbClr val="A4A3A4"/>
          </p15:clr>
        </p15:guide>
        <p15:guide id="6" pos="5565">
          <p15:clr>
            <a:srgbClr val="A4A3A4"/>
          </p15:clr>
        </p15:guide>
        <p15:guide id="7" pos="317">
          <p15:clr>
            <a:srgbClr val="A4A3A4"/>
          </p15:clr>
        </p15:guide>
        <p15:guide id="8" pos="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47" autoAdjust="0"/>
    <p:restoredTop sz="78899" autoAdjust="0"/>
  </p:normalViewPr>
  <p:slideViewPr>
    <p:cSldViewPr snapToGrid="0" showGuides="1">
      <p:cViewPr varScale="1">
        <p:scale>
          <a:sx n="91" d="100"/>
          <a:sy n="91" d="100"/>
        </p:scale>
        <p:origin x="1464" y="96"/>
      </p:cViewPr>
      <p:guideLst>
        <p:guide orient="horz" pos="271"/>
        <p:guide orient="horz" pos="3092"/>
        <p:guide orient="horz" pos="517"/>
        <p:guide orient="horz" pos="895"/>
        <p:guide orient="horz" pos="2387"/>
        <p:guide pos="5565"/>
        <p:guide pos="317"/>
        <p:guide pos="1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10"/>
    </p:cViewPr>
  </p:sorterViewPr>
  <p:notesViewPr>
    <p:cSldViewPr snapToGrid="0">
      <p:cViewPr varScale="1">
        <p:scale>
          <a:sx n="76" d="100"/>
          <a:sy n="76" d="100"/>
        </p:scale>
        <p:origin x="31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0" tIns="46240" rIns="92480" bIns="4624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0" tIns="46240" rIns="92480" bIns="4624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700" cy="461804"/>
          </a:xfrm>
          <a:prstGeom prst="rect">
            <a:avLst/>
          </a:prstGeom>
        </p:spPr>
        <p:txBody>
          <a:bodyPr vert="horz" lIns="92480" tIns="46240" rIns="92480" bIns="4624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7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70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93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47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52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29CE8C-DDC3-4A47-AD4D-D68CCD5777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379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942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5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97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4264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94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0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4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59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017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77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41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30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69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55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02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0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16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4106864"/>
            <a:ext cx="4114800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4106864"/>
            <a:ext cx="4097585" cy="686876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20813"/>
            <a:ext cx="4023360" cy="268605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604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417046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4256434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416462"/>
            <a:ext cx="3790374" cy="280811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4255850"/>
            <a:ext cx="3840480" cy="438773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64070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2854960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415695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2856834"/>
            <a:ext cx="2465584" cy="1609958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417569"/>
            <a:ext cx="2361244" cy="136543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418980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418980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672521"/>
            <a:ext cx="8434552" cy="108633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3127171"/>
            <a:ext cx="2238469" cy="358378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20774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420813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2822383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4502674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3097650"/>
            <a:ext cx="3790374" cy="1383425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4505517"/>
            <a:ext cx="3840480" cy="276137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17579"/>
            <a:ext cx="8372901" cy="302239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43573" y="4457863"/>
            <a:ext cx="3711039" cy="240746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754" y="4562475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448868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0684"/>
            <a:ext cx="9143999" cy="4499372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043"/>
            <a:ext cx="9144000" cy="5148543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86954"/>
            <a:ext cx="8372901" cy="604513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68796" y="574696"/>
            <a:ext cx="5685350" cy="304654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314" y="408441"/>
            <a:ext cx="1786846" cy="64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018914" y="-1479541"/>
            <a:ext cx="3502900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1" y="1408346"/>
            <a:ext cx="8372901" cy="3317082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0991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4545002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0265"/>
            <a:ext cx="9144000" cy="4508954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0265"/>
            <a:ext cx="9144000" cy="4508954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6" y="1266825"/>
            <a:ext cx="4280275" cy="202996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266825"/>
            <a:ext cx="4863724" cy="2029968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153714"/>
            <a:ext cx="5851526" cy="969169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7" y="3437210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7" y="3720288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266825"/>
            <a:ext cx="239714" cy="202996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82331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674681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2794775"/>
            <a:ext cx="8452904" cy="64716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709174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99225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344193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674680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00961"/>
            <a:ext cx="5984648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  <p:sp>
        <p:nvSpPr>
          <p:cNvPr id="17" name="Text Placeholder 45"/>
          <p:cNvSpPr>
            <a:spLocks noGrp="1"/>
          </p:cNvSpPr>
          <p:nvPr>
            <p:ph type="body" sz="quarter" idx="27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976" y="170633"/>
            <a:ext cx="1557337" cy="5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1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1" y="3719301"/>
            <a:ext cx="2692871" cy="6858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2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2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261205"/>
            <a:ext cx="8925874" cy="207115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82770"/>
            <a:ext cx="6776128" cy="839426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7" y="3436223"/>
            <a:ext cx="2692871" cy="295275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7" y="3719301"/>
            <a:ext cx="2692871" cy="56004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922195"/>
            <a:ext cx="8484914" cy="248308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261204"/>
            <a:ext cx="224589" cy="2071116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360197" y="4570711"/>
            <a:ext cx="2692872" cy="386558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" y="4702076"/>
            <a:ext cx="2046368" cy="26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6978"/>
            <a:ext cx="8925873" cy="51435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581400"/>
            <a:ext cx="9144000" cy="15621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3782231"/>
            <a:ext cx="8321040" cy="1030194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-1"/>
            <a:ext cx="8925873" cy="2742010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2747963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2747963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55513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8411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2742091"/>
            <a:ext cx="9144000" cy="240140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275523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275523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893639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265038"/>
            <a:ext cx="8674100" cy="590324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240631"/>
            <a:ext cx="2240280" cy="167871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240631"/>
            <a:ext cx="2240280" cy="167871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3484064"/>
            <a:ext cx="8434552" cy="1359776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5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4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2" y="2948823"/>
            <a:ext cx="2238469" cy="358378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51435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51435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4" y="177737"/>
            <a:ext cx="8636290" cy="363561"/>
          </a:xfrm>
        </p:spPr>
        <p:txBody>
          <a:bodyPr/>
          <a:lstStyle>
            <a:lvl1pPr>
              <a:defRPr sz="22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131570"/>
            <a:ext cx="8642640" cy="3146561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2044" indent="-166688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801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3BE3-7BBA-474F-B639-A9B7AA966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A583C4-C71B-9845-BA4A-C5CF41CC0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0C311-5D1B-8348-9BA5-44B5726ED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4AE7-12F9-FC4F-BE61-B2AD38A35C69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DD279-EC7A-C54B-99E3-721FB4EA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0C40D-A300-3D49-A489-E3880D02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61083-4C4E-E942-A712-40C85D042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33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367903"/>
            <a:ext cx="8372901" cy="62171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0841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3" y="890080"/>
            <a:ext cx="8372901" cy="387404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>
          <a:xfrm>
            <a:off x="1750979" y="4869270"/>
            <a:ext cx="5785344" cy="18466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30288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28723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418007"/>
            <a:ext cx="4023360" cy="3317081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1840702"/>
            <a:ext cx="4114800" cy="287691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800"/>
            </a:lvl4pPr>
            <a:lvl5pPr marL="1084263" indent="-171450"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406047"/>
            <a:ext cx="4114800" cy="4657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417872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80" y="1417871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80" y="3203316"/>
            <a:ext cx="3729481" cy="1565882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3193094"/>
            <a:ext cx="4319750" cy="154083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451045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442711"/>
            <a:ext cx="2023746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5" y="262020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28962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2630976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4" y="3807136"/>
            <a:ext cx="2028507" cy="890108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3794491"/>
            <a:ext cx="5814912" cy="977534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9437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141637"/>
            <a:ext cx="4114800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6" y="3141637"/>
            <a:ext cx="4097585" cy="1596872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417871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016890"/>
            <a:ext cx="8372901" cy="374786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408347"/>
            <a:ext cx="4114800" cy="128780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800"/>
            </a:lvl4pPr>
            <a:lvl5pPr marL="1084263" indent="-171450">
              <a:spcBef>
                <a:spcPts val="0"/>
              </a:spcBef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2711336"/>
            <a:ext cx="4023360" cy="17145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6" y="4434669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90" y="4444194"/>
            <a:ext cx="3995723" cy="359070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490" y="4799992"/>
            <a:ext cx="775768" cy="27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93826"/>
            <a:ext cx="8372901" cy="3317081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5143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827084"/>
            <a:ext cx="1418753" cy="1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76" r:id="rId10"/>
    <p:sldLayoutId id="2147483709" r:id="rId11"/>
    <p:sldLayoutId id="2147483695" r:id="rId12"/>
    <p:sldLayoutId id="2147483739" r:id="rId13"/>
    <p:sldLayoutId id="2147483696" r:id="rId14"/>
    <p:sldLayoutId id="2147483689" r:id="rId15"/>
    <p:sldLayoutId id="2147483710" r:id="rId16"/>
    <p:sldLayoutId id="2147483706" r:id="rId17"/>
    <p:sldLayoutId id="2147483704" r:id="rId18"/>
    <p:sldLayoutId id="2147483769" r:id="rId19"/>
    <p:sldLayoutId id="2147483770" r:id="rId20"/>
    <p:sldLayoutId id="2147483771" r:id="rId21"/>
    <p:sldLayoutId id="2147483772" r:id="rId22"/>
    <p:sldLayoutId id="2147483761" r:id="rId23"/>
    <p:sldLayoutId id="2147483762" r:id="rId24"/>
    <p:sldLayoutId id="2147483763" r:id="rId25"/>
    <p:sldLayoutId id="2147483765" r:id="rId26"/>
    <p:sldLayoutId id="2147483766" r:id="rId27"/>
    <p:sldLayoutId id="2147483777" r:id="rId28"/>
    <p:sldLayoutId id="2147483780" r:id="rId29"/>
    <p:sldLayoutId id="2147483781" r:id="rId3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53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4.png"/><Relationship Id="rId10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3.wmf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indoor, table, food, kitchen&#10;&#10;Description automatically generated">
            <a:extLst>
              <a:ext uri="{FF2B5EF4-FFF2-40B4-BE49-F238E27FC236}">
                <a16:creationId xmlns:a16="http://schemas.microsoft.com/office/drawing/2014/main" id="{7F053FE7-AC7C-47DB-8204-71D5C3AB969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t="14364" b="14364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Past, present, and future of Argonne’s </a:t>
            </a:r>
            <a:r>
              <a:rPr lang="en-US" dirty="0" err="1"/>
              <a:t>caribu</a:t>
            </a:r>
            <a:r>
              <a:rPr lang="en-US" dirty="0"/>
              <a:t> facility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erhtjhtyhy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Jason Clark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Physics Division</a:t>
            </a:r>
          </a:p>
          <a:p>
            <a:r>
              <a:rPr lang="en-US" dirty="0"/>
              <a:t>Argonne National Laboratory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5757AD-08EE-4349-BF82-E4FB5D7C83A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SMI-2023</a:t>
            </a:r>
          </a:p>
          <a:p>
            <a:r>
              <a:rPr lang="en-US" dirty="0"/>
              <a:t>May 8-11, 2023</a:t>
            </a:r>
          </a:p>
        </p:txBody>
      </p:sp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br>
              <a:rPr lang="en-US" dirty="0"/>
            </a:br>
            <a:r>
              <a:rPr lang="en-US" dirty="0" err="1"/>
              <a:t>Caribu</a:t>
            </a:r>
            <a:r>
              <a:rPr lang="en-US" dirty="0"/>
              <a:t> low-energy experimental hall</a:t>
            </a:r>
            <a:br>
              <a:rPr lang="en-US" dirty="0"/>
            </a:br>
            <a:r>
              <a:rPr lang="en-US" dirty="0"/>
              <a:t>(‘stopped’ beam area)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FDD0F1C6-A7B5-FC38-7B1E-011930CA7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84916"/>
            <a:ext cx="4004305" cy="300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B1F0076-9A8F-FBF1-8757-81A4A7EEB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85" y="1284917"/>
            <a:ext cx="3572648" cy="300322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Total of 8 beamlines available: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6 pre-buncher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2 post-buncher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Area is becoming popular, and we’re starting to run out of space already!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2019:  X-array/SATURN/LACES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2020:  MTAS, </a:t>
            </a:r>
            <a:r>
              <a:rPr lang="en-US" sz="1400" dirty="0" err="1"/>
              <a:t>SuN</a:t>
            </a: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2022:  Buncher installed, CLS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2023:  BEARTRAP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2024:  GAMMASPHERE</a:t>
            </a:r>
          </a:p>
        </p:txBody>
      </p:sp>
    </p:spTree>
    <p:extLst>
      <p:ext uri="{BB962C8B-B14F-4D97-AF65-F5344CB8AC3E}">
        <p14:creationId xmlns:p14="http://schemas.microsoft.com/office/powerpoint/2010/main" val="9692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A9F8-F7DB-17B3-676C-521AFA61B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with the CPT at CARIBU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CDF3-905B-7734-737F-2AD538F010A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429BBA37-8A08-67C2-F740-40BC3AB8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97" y="2303933"/>
            <a:ext cx="5492710" cy="2561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7FB0C8-42F9-DFAA-78AF-8AEEB036398C}"/>
              </a:ext>
            </a:extLst>
          </p:cNvPr>
          <p:cNvSpPr txBox="1"/>
          <p:nvPr/>
        </p:nvSpPr>
        <p:spPr>
          <a:xfrm>
            <a:off x="4974459" y="4904680"/>
            <a:ext cx="3162008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R. Orford, N. Vassh </a:t>
            </a:r>
            <a:r>
              <a:rPr lang="en-US" sz="825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., Phys. Rev. C, </a:t>
            </a:r>
            <a:r>
              <a:rPr lang="en-US" sz="825" b="1" dirty="0">
                <a:latin typeface="Arial" panose="020B0604020202020204" pitchFamily="34" charset="0"/>
                <a:cs typeface="Arial" panose="020B0604020202020204" pitchFamily="34" charset="0"/>
              </a:rPr>
              <a:t>105</a:t>
            </a:r>
            <a:r>
              <a:rPr lang="en-US" sz="825" dirty="0">
                <a:latin typeface="Arial" panose="020B0604020202020204" pitchFamily="34" charset="0"/>
                <a:cs typeface="Arial" panose="020B0604020202020204" pitchFamily="34" charset="0"/>
              </a:rPr>
              <a:t>, L052802 (2022).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70CC50-030D-F887-477E-426EE884BCF5}"/>
              </a:ext>
            </a:extLst>
          </p:cNvPr>
          <p:cNvGrpSpPr/>
          <p:nvPr/>
        </p:nvGrpSpPr>
        <p:grpSpPr>
          <a:xfrm>
            <a:off x="6855053" y="3093759"/>
            <a:ext cx="883620" cy="719044"/>
            <a:chOff x="7142030" y="3106232"/>
            <a:chExt cx="883620" cy="71904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B4A2E40-6830-653C-D9F6-B97621369883}"/>
                </a:ext>
              </a:extLst>
            </p:cNvPr>
            <p:cNvSpPr/>
            <p:nvPr/>
          </p:nvSpPr>
          <p:spPr>
            <a:xfrm>
              <a:off x="7142030" y="3184675"/>
              <a:ext cx="157714" cy="132035"/>
            </a:xfrm>
            <a:prstGeom prst="rect">
              <a:avLst/>
            </a:prstGeom>
            <a:solidFill>
              <a:srgbClr val="EB5F61"/>
            </a:solidFill>
            <a:ln>
              <a:solidFill>
                <a:srgbClr val="CD1D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A1AB00-5E26-E72A-1398-5FBD1DBBA85D}"/>
                </a:ext>
              </a:extLst>
            </p:cNvPr>
            <p:cNvSpPr/>
            <p:nvPr/>
          </p:nvSpPr>
          <p:spPr>
            <a:xfrm>
              <a:off x="7142291" y="3613041"/>
              <a:ext cx="157193" cy="131695"/>
            </a:xfrm>
            <a:prstGeom prst="rect">
              <a:avLst/>
            </a:prstGeom>
            <a:solidFill>
              <a:srgbClr val="649264"/>
            </a:solidFill>
            <a:ln>
              <a:solidFill>
                <a:srgbClr val="306E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D6994B-125E-BF84-E098-B2F1590A094B}"/>
                </a:ext>
              </a:extLst>
            </p:cNvPr>
            <p:cNvSpPr/>
            <p:nvPr/>
          </p:nvSpPr>
          <p:spPr>
            <a:xfrm>
              <a:off x="7142030" y="3404058"/>
              <a:ext cx="157714" cy="131696"/>
            </a:xfrm>
            <a:prstGeom prst="rect">
              <a:avLst/>
            </a:prstGeom>
            <a:solidFill>
              <a:srgbClr val="8494C7"/>
            </a:solidFill>
            <a:ln>
              <a:solidFill>
                <a:srgbClr val="3B3B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6D49AEA-5AE0-861D-8260-1F312EA06A27}"/>
                </a:ext>
              </a:extLst>
            </p:cNvPr>
            <p:cNvSpPr txBox="1"/>
            <p:nvPr/>
          </p:nvSpPr>
          <p:spPr>
            <a:xfrm>
              <a:off x="7287995" y="3106232"/>
              <a:ext cx="3978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hot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2853D-7821-C47C-CFF5-2A5A4B63BCD5}"/>
                </a:ext>
              </a:extLst>
            </p:cNvPr>
            <p:cNvSpPr txBox="1"/>
            <p:nvPr/>
          </p:nvSpPr>
          <p:spPr>
            <a:xfrm>
              <a:off x="7292182" y="3306511"/>
              <a:ext cx="4651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cold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C14328-E915-0E00-8F98-76E5057F8A71}"/>
                </a:ext>
              </a:extLst>
            </p:cNvPr>
            <p:cNvSpPr txBox="1"/>
            <p:nvPr/>
          </p:nvSpPr>
          <p:spPr>
            <a:xfrm>
              <a:off x="7303978" y="3548277"/>
              <a:ext cx="721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hot/cold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37CD345-2714-14E4-63E8-6587A6D7C6E9}"/>
              </a:ext>
            </a:extLst>
          </p:cNvPr>
          <p:cNvSpPr txBox="1"/>
          <p:nvPr/>
        </p:nvSpPr>
        <p:spPr>
          <a:xfrm>
            <a:off x="4342483" y="833196"/>
            <a:ext cx="356539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Bands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Theoretical predictions obtained from “reverse engineering” the mass surface that best reproduces the rare earth peak of the observed solar r-process abundance through Markov chain Monte Carlo (MCMC) technique.</a:t>
            </a:r>
          </a:p>
          <a:p>
            <a:endParaRPr lang="en-US" sz="13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926EFB-583F-09FB-859B-218AF4ABDCD8}"/>
              </a:ext>
            </a:extLst>
          </p:cNvPr>
          <p:cNvSpPr txBox="1"/>
          <p:nvPr/>
        </p:nvSpPr>
        <p:spPr>
          <a:xfrm>
            <a:off x="4349882" y="1881978"/>
            <a:ext cx="3565392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Insufficient production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 Fission yield drops quickly with N, 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252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Cf has a half life of 2.6 year</a:t>
            </a:r>
          </a:p>
          <a:p>
            <a:endParaRPr lang="en-US" sz="1350" dirty="0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C84A71A6-47CA-5DA3-A058-4C888D187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0879" y="980089"/>
            <a:ext cx="1901398" cy="134636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4C21979-59E6-8DB6-445C-4514187E6083}"/>
              </a:ext>
            </a:extLst>
          </p:cNvPr>
          <p:cNvSpPr txBox="1"/>
          <p:nvPr/>
        </p:nvSpPr>
        <p:spPr>
          <a:xfrm>
            <a:off x="2404467" y="740686"/>
            <a:ext cx="20156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200" b="1" dirty="0">
                <a:ea typeface="ヒラギノ角ゴ Pro W3" charset="0"/>
                <a:cs typeface="Helvetica" panose="020B0604020202020204" pitchFamily="34" charset="0"/>
              </a:rPr>
              <a:t>Rare-earth abundance peak</a:t>
            </a:r>
            <a:endParaRPr lang="en-US" altLang="en-US" sz="1200" b="1" dirty="0">
              <a:cs typeface="Helvetica" panose="020B0604020202020204" pitchFamily="34" charset="0"/>
            </a:endParaRPr>
          </a:p>
        </p:txBody>
      </p:sp>
      <p:pic>
        <p:nvPicPr>
          <p:cNvPr id="4" name="Picture 3" descr="A picture containing brass, bronze, metal, coin&#10;&#10;Description automatically generated">
            <a:extLst>
              <a:ext uri="{FF2B5EF4-FFF2-40B4-BE49-F238E27FC236}">
                <a16:creationId xmlns:a16="http://schemas.microsoft.com/office/drawing/2014/main" id="{C1B4A8A4-9000-34F2-1FD0-DCB6E340E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19" y="833196"/>
            <a:ext cx="1747813" cy="13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1FBCE1-A41E-354A-9F20-98CDFF2D7D9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2C3B3F0-37DE-6242-9741-C1FA89EEC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34363"/>
            <a:ext cx="4916426" cy="632701"/>
          </a:xfrm>
        </p:spPr>
        <p:txBody>
          <a:bodyPr/>
          <a:lstStyle/>
          <a:p>
            <a:r>
              <a:rPr lang="en-US" dirty="0"/>
              <a:t>X-Array and saturn in area 1 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3B30A04-01AC-714B-A708-C272CF04F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59" y="865306"/>
            <a:ext cx="4893362" cy="1880122"/>
          </a:xfrm>
        </p:spPr>
        <p:txBody>
          <a:bodyPr vert="horz" lIns="0" tIns="0" rIns="0" bIns="45720" rtlCol="0" anchor="t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</a:rPr>
              <a:t>High-Resolution β</a:t>
            </a:r>
            <a:r>
              <a:rPr lang="en-US" sz="1200" dirty="0">
                <a:solidFill>
                  <a:srgbClr val="232325"/>
                </a:solidFill>
                <a:cs typeface="Times New Roman" panose="02020603050405020304" pitchFamily="18" charset="0"/>
              </a:rPr>
              <a:t>γ</a:t>
            </a:r>
            <a:r>
              <a:rPr lang="en-US" sz="1200" dirty="0">
                <a:solidFill>
                  <a:srgbClr val="232325"/>
                </a:solidFill>
              </a:rPr>
              <a:t> Decay Spectroscopy with Tape Station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  <a:ea typeface="+mn-lt"/>
                <a:cs typeface="+mn-lt"/>
              </a:rPr>
              <a:t>Obtain Data on Half-lives, Isomers, β-Delayed Neutron Emission, Branching Ratios, β-Feeding Intensities to Discrete States</a:t>
            </a:r>
            <a:endParaRPr lang="en-US" sz="1200" dirty="0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  <a:cs typeface="Arial"/>
              </a:rPr>
              <a:t>5 HPGe Clover Detectors for 5% Absolute Efficiency at 1 MeV</a:t>
            </a:r>
            <a:endParaRPr lang="en-US" sz="1200" dirty="0">
              <a:solidFill>
                <a:srgbClr val="2323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  <a:cs typeface="Arial"/>
              </a:rPr>
              <a:t>2 Scintillator Configurations Surround Implant Site: 10 cm Cylinder or 3 Paddles</a:t>
            </a:r>
            <a:endParaRPr lang="en-US" sz="1200" dirty="0">
              <a:solidFill>
                <a:srgbClr val="2323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  <a:cs typeface="Arial"/>
              </a:rPr>
              <a:t>Supports Coupling Auxiliary Detector Systems (CLYC, LaBr, etc.)</a:t>
            </a:r>
            <a:endParaRPr lang="en-US" sz="1200" dirty="0">
              <a:solidFill>
                <a:srgbClr val="232325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2325"/>
                </a:solidFill>
              </a:rPr>
              <a:t>Commissioned in Area 1 May, 2019 with Beams of </a:t>
            </a:r>
            <a:r>
              <a:rPr lang="en-US" sz="1200" baseline="30000" dirty="0">
                <a:solidFill>
                  <a:srgbClr val="232325"/>
                </a:solidFill>
              </a:rPr>
              <a:t>142</a:t>
            </a:r>
            <a:r>
              <a:rPr lang="en-US" sz="1200" dirty="0">
                <a:solidFill>
                  <a:srgbClr val="232325"/>
                </a:solidFill>
              </a:rPr>
              <a:t>Cs and </a:t>
            </a:r>
            <a:r>
              <a:rPr lang="en-US" sz="1200" baseline="30000" dirty="0">
                <a:solidFill>
                  <a:srgbClr val="232325"/>
                </a:solidFill>
              </a:rPr>
              <a:t>146</a:t>
            </a:r>
            <a:r>
              <a:rPr lang="en-US" sz="1200" dirty="0">
                <a:solidFill>
                  <a:srgbClr val="232325"/>
                </a:solidFill>
              </a:rPr>
              <a:t>Cs</a:t>
            </a:r>
            <a:endParaRPr lang="en-US" sz="1200" dirty="0">
              <a:solidFill>
                <a:srgbClr val="232325"/>
              </a:solidFill>
              <a:cs typeface="Arial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BA4B9D-4B23-4944-AC7C-F3BCC6449026}"/>
              </a:ext>
            </a:extLst>
          </p:cNvPr>
          <p:cNvSpPr txBox="1">
            <a:spLocks/>
          </p:cNvSpPr>
          <p:nvPr/>
        </p:nvSpPr>
        <p:spPr>
          <a:xfrm>
            <a:off x="307112" y="3092670"/>
            <a:ext cx="4264888" cy="1666188"/>
          </a:xfrm>
          <a:prstGeom prst="rect">
            <a:avLst/>
          </a:prstGeom>
        </p:spPr>
        <p:txBody>
          <a:bodyPr vert="horz" lIns="0" tIns="0" rIns="0" bIns="45720" rtlCol="0" anchor="t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200" u="sng" dirty="0"/>
              <a:t>Recent Publications</a:t>
            </a:r>
            <a:r>
              <a:rPr lang="en-US" sz="1200" dirty="0"/>
              <a:t>:</a:t>
            </a:r>
            <a:endParaRPr lang="en-US" sz="1200" dirty="0">
              <a:cs typeface="Arial"/>
            </a:endParaRP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A. J. Mitchell </a:t>
            </a:r>
            <a:r>
              <a:rPr lang="en-US" sz="1200" i="1" dirty="0"/>
              <a:t>et al</a:t>
            </a:r>
            <a:r>
              <a:rPr lang="en-US" sz="1200" dirty="0"/>
              <a:t>., NIM A </a:t>
            </a:r>
            <a:r>
              <a:rPr lang="en-US" sz="1200" b="1" dirty="0"/>
              <a:t>763</a:t>
            </a:r>
            <a:r>
              <a:rPr lang="en-US" sz="1200" dirty="0"/>
              <a:t>, 232 (2014).</a:t>
            </a: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A. J. Mitchell </a:t>
            </a:r>
            <a:r>
              <a:rPr lang="en-US" sz="1200" i="1" dirty="0"/>
              <a:t>et al</a:t>
            </a:r>
            <a:r>
              <a:rPr lang="en-US" sz="1200" dirty="0"/>
              <a:t>., Phys. Rev. C </a:t>
            </a:r>
            <a:r>
              <a:rPr lang="en-US" sz="1200" b="1" dirty="0"/>
              <a:t>93</a:t>
            </a:r>
            <a:r>
              <a:rPr lang="en-US" sz="1200" dirty="0"/>
              <a:t>, 014306 (2016).</a:t>
            </a: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D.J. Hartley </a:t>
            </a:r>
            <a:r>
              <a:rPr lang="en-US" sz="1200" i="1" dirty="0"/>
              <a:t>et al</a:t>
            </a:r>
            <a:r>
              <a:rPr lang="en-US" sz="1200" dirty="0"/>
              <a:t>., Phys. Rev. Lett. </a:t>
            </a:r>
            <a:r>
              <a:rPr lang="en-US" sz="1200" b="1" dirty="0"/>
              <a:t>120</a:t>
            </a:r>
            <a:r>
              <a:rPr lang="en-US" sz="1200" dirty="0"/>
              <a:t>, 182502 (2018).</a:t>
            </a:r>
            <a:endParaRPr lang="en-US" sz="1200" dirty="0">
              <a:cs typeface="Arial"/>
            </a:endParaRP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K. Siegl </a:t>
            </a:r>
            <a:r>
              <a:rPr lang="en-US" sz="1200" i="1" dirty="0"/>
              <a:t>et al</a:t>
            </a:r>
            <a:r>
              <a:rPr lang="en-US" sz="1200" dirty="0"/>
              <a:t>., Phys. Rev. C </a:t>
            </a:r>
            <a:r>
              <a:rPr lang="en-US" sz="1200" b="1" dirty="0"/>
              <a:t>98</a:t>
            </a:r>
            <a:r>
              <a:rPr lang="en-US" sz="1200" dirty="0"/>
              <a:t>, 054307 (2018).</a:t>
            </a:r>
            <a:endParaRPr lang="en-US" sz="1200" dirty="0">
              <a:cs typeface="Arial"/>
            </a:endParaRP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F.G. </a:t>
            </a:r>
            <a:r>
              <a:rPr lang="en-US" sz="1200" dirty="0" err="1"/>
              <a:t>Kondev</a:t>
            </a:r>
            <a:r>
              <a:rPr lang="en-US" sz="1200" dirty="0"/>
              <a:t> </a:t>
            </a:r>
            <a:r>
              <a:rPr lang="en-US" sz="1200" i="1" dirty="0"/>
              <a:t>et al</a:t>
            </a:r>
            <a:r>
              <a:rPr lang="en-US" sz="1200" dirty="0"/>
              <a:t>., EPJ Conf. </a:t>
            </a:r>
            <a:r>
              <a:rPr lang="en-US" sz="1200" b="1" dirty="0"/>
              <a:t>223</a:t>
            </a:r>
            <a:r>
              <a:rPr lang="en-US" sz="1200" dirty="0"/>
              <a:t>, 01028 (2019).</a:t>
            </a:r>
            <a:endParaRPr lang="en-US" sz="1200" dirty="0">
              <a:cs typeface="Arial"/>
            </a:endParaRP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/>
              <a:t>D.J. Hartley </a:t>
            </a:r>
            <a:r>
              <a:rPr lang="en-US" sz="1200" i="1" dirty="0"/>
              <a:t>et al</a:t>
            </a:r>
            <a:r>
              <a:rPr lang="en-US" sz="1200" dirty="0"/>
              <a:t>., Phys. Rev. C </a:t>
            </a:r>
            <a:r>
              <a:rPr lang="en-US" sz="1200" b="1" dirty="0"/>
              <a:t>101</a:t>
            </a:r>
            <a:r>
              <a:rPr lang="en-US" sz="1200" dirty="0"/>
              <a:t>, 044301 (2020).</a:t>
            </a:r>
            <a:endParaRPr lang="en-US" sz="1200" dirty="0">
              <a:cs typeface="Arial"/>
            </a:endParaRPr>
          </a:p>
          <a:p>
            <a:pPr marL="520382" lvl="1" indent="-172720">
              <a:buFont typeface="Arial" panose="020B0604020202020204" pitchFamily="34" charset="0"/>
              <a:buChar char="•"/>
            </a:pPr>
            <a:r>
              <a:rPr lang="en-US" sz="1200" dirty="0">
                <a:cs typeface="Arial"/>
              </a:rPr>
              <a:t>A. J. Mitchell</a:t>
            </a:r>
            <a:r>
              <a:rPr lang="en-US" sz="1200" dirty="0">
                <a:ea typeface="+mn-lt"/>
                <a:cs typeface="+mn-lt"/>
              </a:rPr>
              <a:t> </a:t>
            </a:r>
            <a:r>
              <a:rPr lang="en-US" sz="1200" i="1" dirty="0">
                <a:ea typeface="+mn-lt"/>
                <a:cs typeface="+mn-lt"/>
              </a:rPr>
              <a:t>et al</a:t>
            </a:r>
            <a:r>
              <a:rPr lang="en-US" sz="1200" dirty="0">
                <a:ea typeface="+mn-lt"/>
                <a:cs typeface="+mn-lt"/>
              </a:rPr>
              <a:t>., Phys. Rev. C </a:t>
            </a:r>
            <a:r>
              <a:rPr lang="en-US" sz="1200" b="1" dirty="0">
                <a:ea typeface="+mn-lt"/>
                <a:cs typeface="+mn-lt"/>
              </a:rPr>
              <a:t>103</a:t>
            </a:r>
            <a:r>
              <a:rPr lang="en-US" sz="1200" dirty="0">
                <a:ea typeface="+mn-lt"/>
                <a:cs typeface="+mn-lt"/>
              </a:rPr>
              <a:t>, 024323 (2021).</a:t>
            </a:r>
            <a:endParaRPr lang="en-US" sz="1200" dirty="0"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A38F766-24D3-67A2-901B-62508EA62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8712" y="140993"/>
            <a:ext cx="3694763" cy="49138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EB5F89-CD38-4282-D3A7-DBEBA5EE3EBA}"/>
              </a:ext>
            </a:extLst>
          </p:cNvPr>
          <p:cNvSpPr txBox="1"/>
          <p:nvPr/>
        </p:nvSpPr>
        <p:spPr>
          <a:xfrm>
            <a:off x="7925413" y="900258"/>
            <a:ext cx="749597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X-Array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57966-3BBD-5C4D-4E27-FF30169A9416}"/>
              </a:ext>
            </a:extLst>
          </p:cNvPr>
          <p:cNvSpPr txBox="1"/>
          <p:nvPr/>
        </p:nvSpPr>
        <p:spPr>
          <a:xfrm>
            <a:off x="7172273" y="3846532"/>
            <a:ext cx="824910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SATURN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8CBCD6-FF28-EB47-A3CF-A2BB8534E1AB}"/>
              </a:ext>
            </a:extLst>
          </p:cNvPr>
          <p:cNvCxnSpPr/>
          <p:nvPr/>
        </p:nvCxnSpPr>
        <p:spPr>
          <a:xfrm flipH="1">
            <a:off x="7458074" y="1097939"/>
            <a:ext cx="552817" cy="469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C88AB70-C00D-AA33-1293-4739F7B2D318}"/>
              </a:ext>
            </a:extLst>
          </p:cNvPr>
          <p:cNvCxnSpPr>
            <a:cxnSpLocks/>
          </p:cNvCxnSpPr>
          <p:nvPr/>
        </p:nvCxnSpPr>
        <p:spPr>
          <a:xfrm flipH="1" flipV="1">
            <a:off x="6765680" y="3507031"/>
            <a:ext cx="497865" cy="4868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8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>
            <a:extLst>
              <a:ext uri="{FF2B5EF4-FFF2-40B4-BE49-F238E27FC236}">
                <a16:creationId xmlns:a16="http://schemas.microsoft.com/office/drawing/2014/main" id="{6F5C06B7-054D-451F-993C-1DF35415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48" y="2439693"/>
            <a:ext cx="1854749" cy="13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8D3BEC8-62FC-49EF-AA0B-30E2B0FDD917}"/>
              </a:ext>
            </a:extLst>
          </p:cNvPr>
          <p:cNvGrpSpPr/>
          <p:nvPr/>
        </p:nvGrpSpPr>
        <p:grpSpPr>
          <a:xfrm>
            <a:off x="2288140" y="2183836"/>
            <a:ext cx="3347870" cy="2158917"/>
            <a:chOff x="239106" y="6498607"/>
            <a:chExt cx="7161194" cy="4822899"/>
          </a:xfrm>
        </p:grpSpPr>
        <p:pic>
          <p:nvPicPr>
            <p:cNvPr id="52" name="Picture 12">
              <a:extLst>
                <a:ext uri="{FF2B5EF4-FFF2-40B4-BE49-F238E27FC236}">
                  <a16:creationId xmlns:a16="http://schemas.microsoft.com/office/drawing/2014/main" id="{9E597EB7-8324-47F0-9BB6-DC7E4D99C5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5472" y="6498607"/>
              <a:ext cx="4748312" cy="39692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8E89F60C-9846-4151-9A27-4859E2946456}"/>
                </a:ext>
              </a:extLst>
            </p:cNvPr>
            <p:cNvGrpSpPr/>
            <p:nvPr/>
          </p:nvGrpSpPr>
          <p:grpSpPr>
            <a:xfrm>
              <a:off x="239106" y="6914410"/>
              <a:ext cx="7161194" cy="4407096"/>
              <a:chOff x="239106" y="6914410"/>
              <a:chExt cx="7161194" cy="4407096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82DB029-A401-4745-A8C9-18AB5341ECB3}"/>
                  </a:ext>
                </a:extLst>
              </p:cNvPr>
              <p:cNvSpPr/>
              <p:nvPr/>
            </p:nvSpPr>
            <p:spPr>
              <a:xfrm>
                <a:off x="3435768" y="10211882"/>
                <a:ext cx="2514155" cy="91183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8C605B1-C808-4557-8D82-E762E48703F9}"/>
                  </a:ext>
                </a:extLst>
              </p:cNvPr>
              <p:cNvCxnSpPr/>
              <p:nvPr/>
            </p:nvCxnSpPr>
            <p:spPr>
              <a:xfrm flipH="1">
                <a:off x="1874128" y="8875673"/>
                <a:ext cx="1064227" cy="401792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E31D11E8-425C-4DEB-8F8B-30740E17E437}"/>
                  </a:ext>
                </a:extLst>
              </p:cNvPr>
              <p:cNvCxnSpPr/>
              <p:nvPr/>
            </p:nvCxnSpPr>
            <p:spPr>
              <a:xfrm flipV="1">
                <a:off x="1023413" y="9373447"/>
                <a:ext cx="711404" cy="30028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8713D97-6769-4CB6-A79A-70115B56A01C}"/>
                  </a:ext>
                </a:extLst>
              </p:cNvPr>
              <p:cNvCxnSpPr/>
              <p:nvPr/>
            </p:nvCxnSpPr>
            <p:spPr>
              <a:xfrm flipV="1">
                <a:off x="1046606" y="8768871"/>
                <a:ext cx="1813518" cy="749035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286503-4DAD-41BB-B6B8-66B9BC8D6087}"/>
                  </a:ext>
                </a:extLst>
              </p:cNvPr>
              <p:cNvCxnSpPr/>
              <p:nvPr/>
            </p:nvCxnSpPr>
            <p:spPr>
              <a:xfrm flipV="1">
                <a:off x="1183020" y="9057915"/>
                <a:ext cx="1801582" cy="705148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4F32FD-9585-4A85-A4D5-46418AE2C24C}"/>
                  </a:ext>
                </a:extLst>
              </p:cNvPr>
              <p:cNvSpPr txBox="1"/>
              <p:nvPr/>
            </p:nvSpPr>
            <p:spPr>
              <a:xfrm>
                <a:off x="239106" y="9533870"/>
                <a:ext cx="1152787" cy="567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>
                    <a:latin typeface="Bookman Old Style" panose="02050604050505020204" pitchFamily="18" charset="0"/>
                  </a:rPr>
                  <a:t>beam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5FBC56B4-BE2F-4AC8-BC0E-45A5A06FE011}"/>
                  </a:ext>
                </a:extLst>
              </p:cNvPr>
              <p:cNvCxnSpPr/>
              <p:nvPr/>
            </p:nvCxnSpPr>
            <p:spPr>
              <a:xfrm flipH="1">
                <a:off x="6004515" y="7467960"/>
                <a:ext cx="449396" cy="181837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2B475DB-96B2-4513-94B8-212406B2ADDC}"/>
                  </a:ext>
                </a:extLst>
              </p:cNvPr>
              <p:cNvCxnSpPr/>
              <p:nvPr/>
            </p:nvCxnSpPr>
            <p:spPr>
              <a:xfrm flipH="1">
                <a:off x="4762500" y="9730525"/>
                <a:ext cx="1756089" cy="785050"/>
              </a:xfrm>
              <a:prstGeom prst="line">
                <a:avLst/>
              </a:prstGeom>
              <a:ln w="571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C7A92DF3-7D7B-4A70-B48D-9DE4CD7B8530}"/>
                  </a:ext>
                </a:extLst>
              </p:cNvPr>
              <p:cNvCxnSpPr>
                <a:endCxn id="70" idx="2"/>
              </p:cNvCxnSpPr>
              <p:nvPr/>
            </p:nvCxnSpPr>
            <p:spPr>
              <a:xfrm flipH="1" flipV="1">
                <a:off x="3873149" y="8414094"/>
                <a:ext cx="889351" cy="1979723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A4A8E8BC-DB0B-44F0-810F-CBB6609117F5}"/>
                  </a:ext>
                </a:extLst>
              </p:cNvPr>
              <p:cNvCxnSpPr/>
              <p:nvPr/>
            </p:nvCxnSpPr>
            <p:spPr>
              <a:xfrm flipH="1" flipV="1">
                <a:off x="4334101" y="8198631"/>
                <a:ext cx="2177412" cy="1475098"/>
              </a:xfrm>
              <a:prstGeom prst="line">
                <a:avLst/>
              </a:prstGeom>
              <a:ln w="31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77BC6C8-4D13-4A1C-A446-3644A2DC009C}"/>
                  </a:ext>
                </a:extLst>
              </p:cNvPr>
              <p:cNvSpPr txBox="1"/>
              <p:nvPr/>
            </p:nvSpPr>
            <p:spPr>
              <a:xfrm>
                <a:off x="4711843" y="10393307"/>
                <a:ext cx="1571070" cy="928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>
                    <a:latin typeface="Bookman Old Style" panose="02050604050505020204" pitchFamily="18" charset="0"/>
                  </a:rPr>
                  <a:t>2 Si </a:t>
                </a:r>
                <a:r>
                  <a:rPr lang="en-US" sz="1050" i="1" dirty="0" err="1">
                    <a:latin typeface="Bookman Old Style" panose="02050604050505020204" pitchFamily="18" charset="0"/>
                  </a:rPr>
                  <a:t>dets</a:t>
                </a:r>
                <a:endParaRPr lang="en-US" sz="1050" i="1" dirty="0">
                  <a:latin typeface="Bookman Old Style" panose="02050604050505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240A079-44BB-4B9A-A10B-86D5BBB1B8E6}"/>
                  </a:ext>
                </a:extLst>
              </p:cNvPr>
              <p:cNvSpPr/>
              <p:nvPr/>
            </p:nvSpPr>
            <p:spPr>
              <a:xfrm>
                <a:off x="3873149" y="8136321"/>
                <a:ext cx="540040" cy="555545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8A5F16A6-83C7-45ED-927F-18668DE33A1E}"/>
                  </a:ext>
                </a:extLst>
              </p:cNvPr>
              <p:cNvGrpSpPr/>
              <p:nvPr/>
            </p:nvGrpSpPr>
            <p:grpSpPr>
              <a:xfrm>
                <a:off x="3887462" y="8286518"/>
                <a:ext cx="496298" cy="207455"/>
                <a:chOff x="6652251" y="5196314"/>
                <a:chExt cx="1680472" cy="744038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3E477D54-EF61-4FF9-962A-9A38B1207D5E}"/>
                    </a:ext>
                  </a:extLst>
                </p:cNvPr>
                <p:cNvCxnSpPr/>
                <p:nvPr/>
              </p:nvCxnSpPr>
              <p:spPr>
                <a:xfrm flipH="1">
                  <a:off x="6652251" y="5196314"/>
                  <a:ext cx="1680472" cy="744038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5" name="Parallelogram 84">
                  <a:extLst>
                    <a:ext uri="{FF2B5EF4-FFF2-40B4-BE49-F238E27FC236}">
                      <a16:creationId xmlns:a16="http://schemas.microsoft.com/office/drawing/2014/main" id="{B0F557AD-30B1-48C6-83BF-769195752E3B}"/>
                    </a:ext>
                  </a:extLst>
                </p:cNvPr>
                <p:cNvSpPr/>
                <p:nvPr/>
              </p:nvSpPr>
              <p:spPr>
                <a:xfrm rot="13108562">
                  <a:off x="7056548" y="5223624"/>
                  <a:ext cx="839414" cy="686977"/>
                </a:xfrm>
                <a:prstGeom prst="parallelogram">
                  <a:avLst>
                    <a:gd name="adj" fmla="val 51125"/>
                  </a:avLst>
                </a:prstGeom>
                <a:solidFill>
                  <a:schemeClr val="bg1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EFC24E42-4543-454E-86CC-41C70F3BB29D}"/>
                    </a:ext>
                  </a:extLst>
                </p:cNvPr>
                <p:cNvCxnSpPr/>
                <p:nvPr/>
              </p:nvCxnSpPr>
              <p:spPr>
                <a:xfrm flipH="1" flipV="1">
                  <a:off x="7588419" y="5321976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5B44EC9B-23DB-4B55-B939-4AEF32374F67}"/>
                    </a:ext>
                  </a:extLst>
                </p:cNvPr>
                <p:cNvCxnSpPr/>
                <p:nvPr/>
              </p:nvCxnSpPr>
              <p:spPr>
                <a:xfrm flipH="1" flipV="1">
                  <a:off x="7527936" y="5349303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0EBEBC26-34AD-4ADE-80F6-F5A703D0E99D}"/>
                    </a:ext>
                  </a:extLst>
                </p:cNvPr>
                <p:cNvCxnSpPr/>
                <p:nvPr/>
              </p:nvCxnSpPr>
              <p:spPr>
                <a:xfrm flipH="1" flipV="1">
                  <a:off x="7476255" y="5379134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2DFCA88E-AEB5-4567-BCFC-7674F2FD5488}"/>
                    </a:ext>
                  </a:extLst>
                </p:cNvPr>
                <p:cNvCxnSpPr/>
                <p:nvPr/>
              </p:nvCxnSpPr>
              <p:spPr>
                <a:xfrm flipH="1" flipV="1">
                  <a:off x="7415772" y="5406461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1C07AEEF-8553-4366-907A-7DC6C7901F49}"/>
                    </a:ext>
                  </a:extLst>
                </p:cNvPr>
                <p:cNvCxnSpPr/>
                <p:nvPr/>
              </p:nvCxnSpPr>
              <p:spPr>
                <a:xfrm flipH="1" flipV="1">
                  <a:off x="7364091" y="5436292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7ACA08F2-5626-4042-825D-B95FC68BCD8A}"/>
                    </a:ext>
                  </a:extLst>
                </p:cNvPr>
                <p:cNvCxnSpPr/>
                <p:nvPr/>
              </p:nvCxnSpPr>
              <p:spPr>
                <a:xfrm flipH="1" flipV="1">
                  <a:off x="7303608" y="5463619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Connector 91">
                  <a:extLst>
                    <a:ext uri="{FF2B5EF4-FFF2-40B4-BE49-F238E27FC236}">
                      <a16:creationId xmlns:a16="http://schemas.microsoft.com/office/drawing/2014/main" id="{7B66E299-CD67-4356-87A8-6FB2DBDB13D6}"/>
                    </a:ext>
                  </a:extLst>
                </p:cNvPr>
                <p:cNvCxnSpPr/>
                <p:nvPr/>
              </p:nvCxnSpPr>
              <p:spPr>
                <a:xfrm flipH="1" flipV="1">
                  <a:off x="7251927" y="5493450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8373B02-200B-4BFD-8886-B58A127CD80F}"/>
                    </a:ext>
                  </a:extLst>
                </p:cNvPr>
                <p:cNvCxnSpPr/>
                <p:nvPr/>
              </p:nvCxnSpPr>
              <p:spPr>
                <a:xfrm flipH="1" flipV="1">
                  <a:off x="7191444" y="5520777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05CDEA81-59C5-48D1-B511-009094FE10F1}"/>
                    </a:ext>
                  </a:extLst>
                </p:cNvPr>
                <p:cNvCxnSpPr/>
                <p:nvPr/>
              </p:nvCxnSpPr>
              <p:spPr>
                <a:xfrm flipH="1" flipV="1">
                  <a:off x="7139763" y="5550608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AE8F9A57-9A75-4D2A-B3E9-5B5A86FDEFDB}"/>
                    </a:ext>
                  </a:extLst>
                </p:cNvPr>
                <p:cNvCxnSpPr/>
                <p:nvPr/>
              </p:nvCxnSpPr>
              <p:spPr>
                <a:xfrm flipH="1" flipV="1">
                  <a:off x="7079280" y="5577935"/>
                  <a:ext cx="314156" cy="245138"/>
                </a:xfrm>
                <a:prstGeom prst="line">
                  <a:avLst/>
                </a:prstGeom>
                <a:ln w="31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01AE79BE-3536-4A22-9D8F-7739418F5EA1}"/>
                  </a:ext>
                </a:extLst>
              </p:cNvPr>
              <p:cNvCxnSpPr/>
              <p:nvPr/>
            </p:nvCxnSpPr>
            <p:spPr>
              <a:xfrm flipV="1">
                <a:off x="3740568" y="8148153"/>
                <a:ext cx="534577" cy="219557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F50F77BC-4B6B-4DCB-9D49-D8CAA7019F17}"/>
                  </a:ext>
                </a:extLst>
              </p:cNvPr>
              <p:cNvCxnSpPr/>
              <p:nvPr/>
            </p:nvCxnSpPr>
            <p:spPr>
              <a:xfrm flipV="1">
                <a:off x="3873149" y="8468335"/>
                <a:ext cx="542020" cy="223532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642F413B-9A40-4EBD-AA87-BCF2964AA234}"/>
                  </a:ext>
                </a:extLst>
              </p:cNvPr>
              <p:cNvCxnSpPr/>
              <p:nvPr/>
            </p:nvCxnSpPr>
            <p:spPr>
              <a:xfrm flipH="1">
                <a:off x="6033593" y="7581254"/>
                <a:ext cx="406670" cy="148445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A8D755BC-0072-4109-ADBA-DB57874333FC}"/>
                  </a:ext>
                </a:extLst>
              </p:cNvPr>
              <p:cNvCxnSpPr/>
              <p:nvPr/>
            </p:nvCxnSpPr>
            <p:spPr>
              <a:xfrm flipH="1">
                <a:off x="1960709" y="8968174"/>
                <a:ext cx="1008583" cy="40089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76C1CB5-9003-4647-8844-A17F66F695D1}"/>
                  </a:ext>
                </a:extLst>
              </p:cNvPr>
              <p:cNvCxnSpPr/>
              <p:nvPr/>
            </p:nvCxnSpPr>
            <p:spPr>
              <a:xfrm>
                <a:off x="1915066" y="9270170"/>
                <a:ext cx="49539" cy="12840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08EC84E-4FB6-42DA-BD1B-BE8384BC2174}"/>
                  </a:ext>
                </a:extLst>
              </p:cNvPr>
              <p:cNvCxnSpPr/>
              <p:nvPr/>
            </p:nvCxnSpPr>
            <p:spPr>
              <a:xfrm flipH="1">
                <a:off x="3952235" y="8404099"/>
                <a:ext cx="460953" cy="19641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A0BF4E3-C3AE-4896-B71A-EA3201494C3C}"/>
                  </a:ext>
                </a:extLst>
              </p:cNvPr>
              <p:cNvSpPr txBox="1"/>
              <p:nvPr/>
            </p:nvSpPr>
            <p:spPr>
              <a:xfrm>
                <a:off x="1953363" y="10201764"/>
                <a:ext cx="1044935" cy="567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i="1" dirty="0">
                    <a:latin typeface="Bookman Old Style" panose="02050604050505020204" pitchFamily="18" charset="0"/>
                  </a:rPr>
                  <a:t>Ge</a:t>
                </a:r>
              </a:p>
            </p:txBody>
          </p:sp>
          <p:pic>
            <p:nvPicPr>
              <p:cNvPr id="79" name="Picture 2">
                <a:extLst>
                  <a:ext uri="{FF2B5EF4-FFF2-40B4-BE49-F238E27FC236}">
                    <a16:creationId xmlns:a16="http://schemas.microsoft.com/office/drawing/2014/main" id="{E080371D-22F1-4619-8079-CFB2A281F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2913" y="7309726"/>
                <a:ext cx="886616" cy="9648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C872D03-136B-44DB-B8F9-4D6B1DF3A32A}"/>
                  </a:ext>
                </a:extLst>
              </p:cNvPr>
              <p:cNvSpPr txBox="1"/>
              <p:nvPr/>
            </p:nvSpPr>
            <p:spPr>
              <a:xfrm>
                <a:off x="6350379" y="6914410"/>
                <a:ext cx="1049921" cy="5672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latin typeface="Bookman Old Style" panose="02050604050505020204" pitchFamily="18" charset="0"/>
                  </a:rPr>
                  <a:t>MTC</a:t>
                </a:r>
              </a:p>
            </p:txBody>
          </p:sp>
          <p:pic>
            <p:nvPicPr>
              <p:cNvPr id="81" name="Picture 3">
                <a:extLst>
                  <a:ext uri="{FF2B5EF4-FFF2-40B4-BE49-F238E27FC236}">
                    <a16:creationId xmlns:a16="http://schemas.microsoft.com/office/drawing/2014/main" id="{BD0A5D86-5DB6-4E5F-9F12-D5D9209F43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3011" y="10234779"/>
                <a:ext cx="1141975" cy="8644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0">
                <a:extLst>
                  <a:ext uri="{FF2B5EF4-FFF2-40B4-BE49-F238E27FC236}">
                    <a16:creationId xmlns:a16="http://schemas.microsoft.com/office/drawing/2014/main" id="{D25C41BB-DC7B-4259-95DD-99D6F6F08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19634" y="9836829"/>
                <a:ext cx="995340" cy="61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3" name="Picture 11">
                <a:extLst>
                  <a:ext uri="{FF2B5EF4-FFF2-40B4-BE49-F238E27FC236}">
                    <a16:creationId xmlns:a16="http://schemas.microsoft.com/office/drawing/2014/main" id="{A8BEA0B8-F242-4EF8-8128-3D3961059E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383388">
                <a:off x="1483603" y="9546577"/>
                <a:ext cx="781050" cy="1028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BCAAB7-E7E8-4D27-AE76-37FB276B1460}"/>
              </a:ext>
            </a:extLst>
          </p:cNvPr>
          <p:cNvSpPr txBox="1"/>
          <p:nvPr/>
        </p:nvSpPr>
        <p:spPr>
          <a:xfrm>
            <a:off x="364862" y="3855407"/>
            <a:ext cx="160973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Segmented structure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19 modules</a:t>
            </a:r>
          </a:p>
          <a:p>
            <a:pPr algn="ctr">
              <a:lnSpc>
                <a:spcPct val="90000"/>
              </a:lnSpc>
            </a:pPr>
            <a:r>
              <a:rPr lang="en-US" sz="1200" dirty="0"/>
              <a:t>1-ton of </a:t>
            </a:r>
            <a:r>
              <a:rPr lang="en-US" sz="1200" dirty="0" err="1"/>
              <a:t>NaI</a:t>
            </a:r>
            <a:r>
              <a:rPr lang="en-US" sz="1200" dirty="0"/>
              <a:t>(Tl)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BAB9CB-873A-47B7-A754-DE19577BCA58}"/>
              </a:ext>
            </a:extLst>
          </p:cNvPr>
          <p:cNvSpPr txBox="1"/>
          <p:nvPr/>
        </p:nvSpPr>
        <p:spPr>
          <a:xfrm>
            <a:off x="2660482" y="4261329"/>
            <a:ext cx="285239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Auxiliary detectors, Moving Tape Collector, and 6-tons of shielding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3BE6DBC-E702-485C-B320-C8D66CB02E64}"/>
              </a:ext>
            </a:extLst>
          </p:cNvPr>
          <p:cNvSpPr txBox="1"/>
          <p:nvPr/>
        </p:nvSpPr>
        <p:spPr>
          <a:xfrm>
            <a:off x="5830410" y="4385295"/>
            <a:ext cx="336367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Impressive efficiency, plotted here up to 6 MeV</a:t>
            </a:r>
          </a:p>
          <a:p>
            <a:pPr algn="ctr">
              <a:lnSpc>
                <a:spcPct val="90000"/>
              </a:lnSpc>
            </a:pPr>
            <a:r>
              <a:rPr lang="en-US" sz="1200" b="1" dirty="0"/>
              <a:t>total 99%-98%, single </a:t>
            </a:r>
            <a:r>
              <a:rPr lang="el-GR" sz="1200" b="1" dirty="0"/>
              <a:t>γ</a:t>
            </a:r>
            <a:r>
              <a:rPr lang="en-US" sz="1200" b="1" dirty="0"/>
              <a:t>-line 80%-70%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BE2E8C-CC96-4B4F-8C7B-65C14DB875E2}"/>
              </a:ext>
            </a:extLst>
          </p:cNvPr>
          <p:cNvSpPr txBox="1"/>
          <p:nvPr/>
        </p:nvSpPr>
        <p:spPr>
          <a:xfrm>
            <a:off x="274292" y="4513954"/>
            <a:ext cx="179087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/>
              <a:t>Rasco et al., PRC 2018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5235B1A-42E7-46DC-A228-E949F38E50C5}"/>
              </a:ext>
            </a:extLst>
          </p:cNvPr>
          <p:cNvSpPr txBox="1"/>
          <p:nvPr/>
        </p:nvSpPr>
        <p:spPr>
          <a:xfrm>
            <a:off x="2779950" y="4648331"/>
            <a:ext cx="257649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/>
              <a:t>Wolińska-Cichocka et al., NDS 2014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FC58528-457C-4E57-9E9E-A15C1BA6326A}"/>
              </a:ext>
            </a:extLst>
          </p:cNvPr>
          <p:cNvSpPr txBox="1"/>
          <p:nvPr/>
        </p:nvSpPr>
        <p:spPr>
          <a:xfrm>
            <a:off x="6267082" y="4702774"/>
            <a:ext cx="232757" cy="279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350" dirty="0"/>
              <a:t>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66F4D4-DE50-4D44-AB45-88CC7D057421}"/>
              </a:ext>
            </a:extLst>
          </p:cNvPr>
          <p:cNvSpPr/>
          <p:nvPr/>
        </p:nvSpPr>
        <p:spPr>
          <a:xfrm>
            <a:off x="6082266" y="4773543"/>
            <a:ext cx="1630575" cy="244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b="1" i="1" dirty="0"/>
              <a:t>Karny et al., NIM 2016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1211D69-5815-4D39-8CC8-F51B0DCF168E}"/>
              </a:ext>
            </a:extLst>
          </p:cNvPr>
          <p:cNvGrpSpPr>
            <a:grpSpLocks noChangeAspect="1"/>
          </p:cNvGrpSpPr>
          <p:nvPr/>
        </p:nvGrpSpPr>
        <p:grpSpPr>
          <a:xfrm>
            <a:off x="6052265" y="2232187"/>
            <a:ext cx="2890035" cy="2101864"/>
            <a:chOff x="2019300" y="1006947"/>
            <a:chExt cx="5915669" cy="4673789"/>
          </a:xfrm>
        </p:grpSpPr>
        <p:pic>
          <p:nvPicPr>
            <p:cNvPr id="99" name="Picture 98" descr="C:\Users\fpr\Desktop\effiiciency.png">
              <a:extLst>
                <a:ext uri="{FF2B5EF4-FFF2-40B4-BE49-F238E27FC236}">
                  <a16:creationId xmlns:a16="http://schemas.microsoft.com/office/drawing/2014/main" id="{BB4F00A4-865A-4718-8951-B871F20400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9300" y="1006947"/>
              <a:ext cx="5846253" cy="4673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17CFC9D-6C40-44EF-8361-EEF7BFBB057E}"/>
                </a:ext>
              </a:extLst>
            </p:cNvPr>
            <p:cNvSpPr txBox="1"/>
            <p:nvPr/>
          </p:nvSpPr>
          <p:spPr>
            <a:xfrm>
              <a:off x="3486722" y="2216546"/>
              <a:ext cx="3605020" cy="1011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Full energy absorption </a:t>
              </a:r>
            </a:p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5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for a single </a:t>
              </a:r>
              <a:r>
                <a:rPr lang="el-GR" sz="135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γ</a:t>
              </a:r>
              <a:r>
                <a:rPr lang="en-US" sz="1350" dirty="0">
                  <a:solidFill>
                    <a:prstClr val="black"/>
                  </a:solidFill>
                  <a:latin typeface="Arial Narrow" panose="020B0606020202030204" pitchFamily="34" charset="0"/>
                  <a:cs typeface="Arial" charset="0"/>
                </a:rPr>
                <a:t>-ray in MTAS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FE2775D-1AFB-4E86-8651-9FF5C6DFCCAC}"/>
                </a:ext>
              </a:extLst>
            </p:cNvPr>
            <p:cNvSpPr txBox="1"/>
            <p:nvPr/>
          </p:nvSpPr>
          <p:spPr>
            <a:xfrm>
              <a:off x="4552383" y="3434166"/>
              <a:ext cx="3382586" cy="605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50" dirty="0">
                  <a:solidFill>
                    <a:srgbClr val="FF0000"/>
                  </a:solidFill>
                  <a:latin typeface="Arial" charset="0"/>
                  <a:cs typeface="Arial" charset="0"/>
                </a:rPr>
                <a:t>Central - full energy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7BB7D77-3552-4DFA-87CB-73CB00C7068A}"/>
                </a:ext>
              </a:extLst>
            </p:cNvPr>
            <p:cNvSpPr txBox="1"/>
            <p:nvPr/>
          </p:nvSpPr>
          <p:spPr>
            <a:xfrm>
              <a:off x="3986343" y="4415271"/>
              <a:ext cx="3133019" cy="605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50" dirty="0">
                  <a:solidFill>
                    <a:srgbClr val="008000"/>
                  </a:solidFill>
                  <a:latin typeface="Arial" charset="0"/>
                  <a:cs typeface="Arial" charset="0"/>
                </a:rPr>
                <a:t>Inner – full energy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B00A908-6F53-45CE-82DE-74F235DA99A3}"/>
                </a:ext>
              </a:extLst>
            </p:cNvPr>
            <p:cNvSpPr txBox="1"/>
            <p:nvPr/>
          </p:nvSpPr>
          <p:spPr>
            <a:xfrm>
              <a:off x="3012318" y="1242820"/>
              <a:ext cx="4822392" cy="605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5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Part of </a:t>
              </a:r>
              <a:r>
                <a:rPr lang="el-GR" sz="135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γ</a:t>
              </a:r>
              <a:r>
                <a:rPr lang="en-US" sz="135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-ray energy detected</a:t>
              </a:r>
            </a:p>
          </p:txBody>
        </p:sp>
      </p:grpSp>
      <p:sp>
        <p:nvSpPr>
          <p:cNvPr id="97" name="Slide Number Placeholder 4">
            <a:extLst>
              <a:ext uri="{FF2B5EF4-FFF2-40B4-BE49-F238E27FC236}">
                <a16:creationId xmlns:a16="http://schemas.microsoft.com/office/drawing/2014/main" id="{6F8965C2-0297-4E91-8056-4994645BF287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13</a:t>
            </a:fld>
            <a:endParaRPr lang="en-US" sz="1000" dirty="0"/>
          </a:p>
        </p:txBody>
      </p:sp>
      <p:sp>
        <p:nvSpPr>
          <p:cNvPr id="96" name="Title 1">
            <a:extLst>
              <a:ext uri="{FF2B5EF4-FFF2-40B4-BE49-F238E27FC236}">
                <a16:creationId xmlns:a16="http://schemas.microsoft.com/office/drawing/2014/main" id="{B8DAB127-09B5-4735-A390-D2E8980D2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20050"/>
            <a:ext cx="8372901" cy="621711"/>
          </a:xfrm>
        </p:spPr>
        <p:txBody>
          <a:bodyPr/>
          <a:lstStyle/>
          <a:p>
            <a:r>
              <a:rPr lang="en-US" sz="2800" dirty="0" err="1"/>
              <a:t>Mtas</a:t>
            </a:r>
            <a:r>
              <a:rPr lang="en-US" sz="2800" dirty="0"/>
              <a:t> in area 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957F5-6AD2-2DB8-8198-D756BEB79FC4}"/>
              </a:ext>
            </a:extLst>
          </p:cNvPr>
          <p:cNvGrpSpPr>
            <a:grpSpLocks noChangeAspect="1"/>
          </p:cNvGrpSpPr>
          <p:nvPr/>
        </p:nvGrpSpPr>
        <p:grpSpPr>
          <a:xfrm>
            <a:off x="471848" y="568587"/>
            <a:ext cx="8372901" cy="1541783"/>
            <a:chOff x="-126979" y="375787"/>
            <a:chExt cx="12081627" cy="222470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35A8858-4851-97E3-1D64-61E45DA05D5C}"/>
                </a:ext>
              </a:extLst>
            </p:cNvPr>
            <p:cNvGrpSpPr/>
            <p:nvPr/>
          </p:nvGrpSpPr>
          <p:grpSpPr>
            <a:xfrm>
              <a:off x="-126979" y="375787"/>
              <a:ext cx="10293087" cy="2224706"/>
              <a:chOff x="1414003" y="570486"/>
              <a:chExt cx="10265080" cy="2068747"/>
            </a:xfrm>
          </p:grpSpPr>
          <p:pic>
            <p:nvPicPr>
              <p:cNvPr id="27" name="Picture 4" descr="C:\Users\mzw\Desktop\zdjecia\MTAS-pictures\Hex004-szesciokat_matowy-1.jpg">
                <a:extLst>
                  <a:ext uri="{FF2B5EF4-FFF2-40B4-BE49-F238E27FC236}">
                    <a16:creationId xmlns:a16="http://schemas.microsoft.com/office/drawing/2014/main" id="{AAD56DE7-FCD7-DE42-27E4-659AA73873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16" t="6451" r="12894" b="3226"/>
              <a:stretch>
                <a:fillRect/>
              </a:stretch>
            </p:blipFill>
            <p:spPr bwMode="auto">
              <a:xfrm>
                <a:off x="1557964" y="1016211"/>
                <a:ext cx="1363577" cy="156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3" descr="C:\Users\mzw\Desktop\12-IMG_1354-mm.jpg">
                <a:extLst>
                  <a:ext uri="{FF2B5EF4-FFF2-40B4-BE49-F238E27FC236}">
                    <a16:creationId xmlns:a16="http://schemas.microsoft.com/office/drawing/2014/main" id="{7DFADCC2-B078-F7BE-CCEA-C61A5DD372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88" r="11320"/>
              <a:stretch>
                <a:fillRect/>
              </a:stretch>
            </p:blipFill>
            <p:spPr bwMode="auto">
              <a:xfrm>
                <a:off x="2964856" y="1017907"/>
                <a:ext cx="1849262" cy="15947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1" descr="C:\Users\fpr\Desktop\P1061527.JPG">
                <a:extLst>
                  <a:ext uri="{FF2B5EF4-FFF2-40B4-BE49-F238E27FC236}">
                    <a16:creationId xmlns:a16="http://schemas.microsoft.com/office/drawing/2014/main" id="{37F17217-4CC9-D156-70E7-23D0497694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5743" y="1005264"/>
                <a:ext cx="1791796" cy="1596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34D0FF-F9F6-D459-F98A-469B4E30BE4F}"/>
                  </a:ext>
                </a:extLst>
              </p:cNvPr>
              <p:cNvSpPr txBox="1"/>
              <p:nvPr/>
            </p:nvSpPr>
            <p:spPr>
              <a:xfrm>
                <a:off x="4809063" y="2260056"/>
                <a:ext cx="757118" cy="3463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90000"/>
                  </a:lnSpc>
                  <a:defRPr/>
                </a:pPr>
                <a:r>
                  <a:rPr lang="en-US" sz="1350" b="1" dirty="0">
                    <a:solidFill>
                      <a:srgbClr val="FF0000"/>
                    </a:solidFill>
                    <a:latin typeface="Arial"/>
                  </a:rPr>
                  <a:t>2012</a:t>
                </a:r>
              </a:p>
            </p:txBody>
          </p:sp>
          <p:pic>
            <p:nvPicPr>
              <p:cNvPr id="41" name="Picture 2" descr="C:\Users\fpr\Desktop\DSCN1344.JPG">
                <a:extLst>
                  <a:ext uri="{FF2B5EF4-FFF2-40B4-BE49-F238E27FC236}">
                    <a16:creationId xmlns:a16="http://schemas.microsoft.com/office/drawing/2014/main" id="{B36EC8C5-92C3-0C6D-3FB5-AFB396F968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778" t="10460" r="10264" b="6852"/>
              <a:stretch/>
            </p:blipFill>
            <p:spPr bwMode="auto">
              <a:xfrm>
                <a:off x="6729165" y="1016210"/>
                <a:ext cx="1791795" cy="15964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FDD14D0-B7A6-913A-9BED-7491C24A0B3E}"/>
                  </a:ext>
                </a:extLst>
              </p:cNvPr>
              <p:cNvSpPr txBox="1"/>
              <p:nvPr/>
            </p:nvSpPr>
            <p:spPr>
              <a:xfrm>
                <a:off x="6699419" y="2271003"/>
                <a:ext cx="757118" cy="3463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90000"/>
                  </a:lnSpc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2016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CB85D9F-0F3A-52F0-2E7D-ADCBFEE98264}"/>
                  </a:ext>
                </a:extLst>
              </p:cNvPr>
              <p:cNvSpPr txBox="1"/>
              <p:nvPr/>
            </p:nvSpPr>
            <p:spPr>
              <a:xfrm>
                <a:off x="1512379" y="2244091"/>
                <a:ext cx="757118" cy="3463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90000"/>
                  </a:lnSpc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2010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6D85D3A-650E-8A84-59D4-F5E38840145F}"/>
                  </a:ext>
                </a:extLst>
              </p:cNvPr>
              <p:cNvSpPr txBox="1"/>
              <p:nvPr/>
            </p:nvSpPr>
            <p:spPr>
              <a:xfrm>
                <a:off x="2923045" y="2271001"/>
                <a:ext cx="740065" cy="3463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90000"/>
                  </a:lnSpc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2011</a:t>
                </a:r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7CACEA82-B386-074B-C3A5-61E462C0EBE2}"/>
                  </a:ext>
                </a:extLst>
              </p:cNvPr>
              <p:cNvGrpSpPr/>
              <p:nvPr/>
            </p:nvGrpSpPr>
            <p:grpSpPr>
              <a:xfrm>
                <a:off x="8557714" y="1005264"/>
                <a:ext cx="2051522" cy="1607370"/>
                <a:chOff x="0" y="0"/>
                <a:chExt cx="3406621" cy="2826800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83037F27-8E7C-2A33-3A76-E1DF0BF4AC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0" y="0"/>
                  <a:ext cx="3406621" cy="2826800"/>
                </a:xfrm>
                <a:prstGeom prst="rect">
                  <a:avLst/>
                </a:prstGeom>
              </p:spPr>
            </p:pic>
            <p:pic>
              <p:nvPicPr>
                <p:cNvPr id="57" name="Picture 56" descr="A person sitting in front of a window&#10;&#10;Description automatically generated">
                  <a:extLst>
                    <a:ext uri="{FF2B5EF4-FFF2-40B4-BE49-F238E27FC236}">
                      <a16:creationId xmlns:a16="http://schemas.microsoft.com/office/drawing/2014/main" id="{407D6805-20A5-EE96-CA98-6099FC942E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375686" y="1630942"/>
                  <a:ext cx="535310" cy="787021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C40555B-1CFB-5138-E054-A03E63D28018}"/>
                  </a:ext>
                </a:extLst>
              </p:cNvPr>
              <p:cNvSpPr txBox="1"/>
              <p:nvPr/>
            </p:nvSpPr>
            <p:spPr>
              <a:xfrm>
                <a:off x="8499773" y="2292931"/>
                <a:ext cx="757118" cy="34630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 algn="ctr" defTabSz="685800">
                  <a:lnSpc>
                    <a:spcPct val="90000"/>
                  </a:lnSpc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2019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5872D4B-2316-2BE3-EB6B-043A0AC05F02}"/>
                  </a:ext>
                </a:extLst>
              </p:cNvPr>
              <p:cNvSpPr txBox="1"/>
              <p:nvPr/>
            </p:nvSpPr>
            <p:spPr>
              <a:xfrm>
                <a:off x="1414003" y="572113"/>
                <a:ext cx="1895349" cy="37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685800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St. </a:t>
                </a:r>
                <a:r>
                  <a:rPr lang="en-US" sz="1350" dirty="0" err="1">
                    <a:solidFill>
                      <a:prstClr val="black"/>
                    </a:solidFill>
                    <a:latin typeface="Arial"/>
                  </a:rPr>
                  <a:t>Gobain</a:t>
                </a: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 (OH)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E77F0B7-1C76-D9C0-6276-2F8A47F15C89}"/>
                  </a:ext>
                </a:extLst>
              </p:cNvPr>
              <p:cNvSpPr txBox="1"/>
              <p:nvPr/>
            </p:nvSpPr>
            <p:spPr>
              <a:xfrm>
                <a:off x="4984695" y="570486"/>
                <a:ext cx="1631041" cy="37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ORNL HRIBF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1DAFAE63-444F-FFA3-63AD-79B6A656D182}"/>
                  </a:ext>
                </a:extLst>
              </p:cNvPr>
              <p:cNvCxnSpPr/>
              <p:nvPr/>
            </p:nvCxnSpPr>
            <p:spPr>
              <a:xfrm>
                <a:off x="6898641" y="755152"/>
                <a:ext cx="726421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7ED8C761-66FC-9305-E776-E3F13B22BD66}"/>
                  </a:ext>
                </a:extLst>
              </p:cNvPr>
              <p:cNvCxnSpPr/>
              <p:nvPr/>
            </p:nvCxnSpPr>
            <p:spPr>
              <a:xfrm flipH="1">
                <a:off x="3889487" y="755152"/>
                <a:ext cx="94932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9B7BB-16DD-D080-FC30-9EF123801CEC}"/>
                  </a:ext>
                </a:extLst>
              </p:cNvPr>
              <p:cNvSpPr txBox="1"/>
              <p:nvPr/>
            </p:nvSpPr>
            <p:spPr>
              <a:xfrm>
                <a:off x="10060832" y="608547"/>
                <a:ext cx="1618251" cy="372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1350" dirty="0">
                    <a:solidFill>
                      <a:prstClr val="black"/>
                    </a:solidFill>
                    <a:latin typeface="Arial"/>
                  </a:rPr>
                  <a:t>ANL CARIBU</a:t>
                </a: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29E9520-842A-E1BE-483B-744D60A5E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89745" y="534989"/>
              <a:ext cx="1030313" cy="1585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EB6133-AC93-AC7D-5234-2FAF4366D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194900" y="561010"/>
              <a:ext cx="804742" cy="15851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E4CE527-604D-5A10-AEDF-9A3826DF7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79957" y="876822"/>
              <a:ext cx="2743912" cy="166086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1B1994-EF8D-9F05-7A34-0D3A483C046F}"/>
                </a:ext>
              </a:extLst>
            </p:cNvPr>
            <p:cNvSpPr txBox="1"/>
            <p:nvPr/>
          </p:nvSpPr>
          <p:spPr>
            <a:xfrm>
              <a:off x="10605560" y="856515"/>
              <a:ext cx="1349088" cy="37240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 defTabSz="685800">
                <a:lnSpc>
                  <a:spcPct val="90000"/>
                </a:lnSpc>
              </a:pPr>
              <a:r>
                <a:rPr lang="en-US" sz="1350" dirty="0">
                  <a:solidFill>
                    <a:prstClr val="black"/>
                  </a:solidFill>
                  <a:latin typeface="Arial"/>
                </a:rPr>
                <a:t>2020-2021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0916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0E5CFDA-E4F8-A444-83E7-7CFE23764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5" t="51788" r="16904" b="9472"/>
          <a:stretch/>
        </p:blipFill>
        <p:spPr>
          <a:xfrm>
            <a:off x="122701" y="588256"/>
            <a:ext cx="5108223" cy="257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DEDF071D-6BF7-AD47-BEDA-2240048181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7" r="6462" b="24310"/>
          <a:stretch/>
        </p:blipFill>
        <p:spPr>
          <a:xfrm rot="5400000">
            <a:off x="4181891" y="2082776"/>
            <a:ext cx="2574459" cy="213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1AA742-A894-8546-B0E8-AEE11DF842E4}"/>
              </a:ext>
            </a:extLst>
          </p:cNvPr>
          <p:cNvSpPr txBox="1"/>
          <p:nvPr/>
        </p:nvSpPr>
        <p:spPr>
          <a:xfrm>
            <a:off x="3760538" y="926195"/>
            <a:ext cx="537327" cy="33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7" dirty="0" err="1">
                <a:solidFill>
                  <a:srgbClr val="FF0000"/>
                </a:solidFill>
                <a:highlight>
                  <a:srgbClr val="BACDE5"/>
                </a:highlight>
                <a:latin typeface="Times" pitchFamily="2" charset="0"/>
              </a:rPr>
              <a:t>SuN</a:t>
            </a:r>
            <a:endParaRPr lang="en-US" sz="1547" dirty="0">
              <a:solidFill>
                <a:srgbClr val="FF0000"/>
              </a:solidFill>
              <a:highlight>
                <a:srgbClr val="BACDE5"/>
              </a:highlight>
              <a:latin typeface="Times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7C682-CC4F-464D-AFFD-9A95CAEEDD4C}"/>
              </a:ext>
            </a:extLst>
          </p:cNvPr>
          <p:cNvSpPr txBox="1"/>
          <p:nvPr/>
        </p:nvSpPr>
        <p:spPr>
          <a:xfrm>
            <a:off x="3067543" y="2027005"/>
            <a:ext cx="928588" cy="33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7" dirty="0" err="1">
                <a:solidFill>
                  <a:srgbClr val="FF0000"/>
                </a:solidFill>
                <a:highlight>
                  <a:srgbClr val="BACDE5"/>
                </a:highlight>
                <a:latin typeface="Times" pitchFamily="2" charset="0"/>
              </a:rPr>
              <a:t>SuNTAN</a:t>
            </a:r>
            <a:endParaRPr lang="en-US" sz="1547" dirty="0">
              <a:solidFill>
                <a:srgbClr val="FF0000"/>
              </a:solidFill>
              <a:highlight>
                <a:srgbClr val="BACDE5"/>
              </a:highlight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3721F-6D65-B94C-8921-D4338E8470F6}"/>
              </a:ext>
            </a:extLst>
          </p:cNvPr>
          <p:cNvSpPr txBox="1"/>
          <p:nvPr/>
        </p:nvSpPr>
        <p:spPr>
          <a:xfrm>
            <a:off x="4572835" y="816333"/>
            <a:ext cx="614271" cy="33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47" dirty="0">
                <a:solidFill>
                  <a:schemeClr val="accent2"/>
                </a:solidFill>
                <a:latin typeface="Times" pitchFamily="2" charset="0"/>
              </a:rPr>
              <a:t>beam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9B993C0-761B-F343-98D9-48002BFA006C}"/>
              </a:ext>
            </a:extLst>
          </p:cNvPr>
          <p:cNvSpPr/>
          <p:nvPr/>
        </p:nvSpPr>
        <p:spPr>
          <a:xfrm>
            <a:off x="4124414" y="641835"/>
            <a:ext cx="513631" cy="376288"/>
          </a:xfrm>
          <a:custGeom>
            <a:avLst/>
            <a:gdLst>
              <a:gd name="connsiteX0" fmla="*/ 0 w 730497"/>
              <a:gd name="connsiteY0" fmla="*/ 0 h 458965"/>
              <a:gd name="connsiteX1" fmla="*/ 723753 w 730497"/>
              <a:gd name="connsiteY1" fmla="*/ 215360 h 458965"/>
              <a:gd name="connsiteX2" fmla="*/ 300092 w 730497"/>
              <a:gd name="connsiteY2" fmla="*/ 458965 h 45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0497" h="458965">
                <a:moveTo>
                  <a:pt x="0" y="0"/>
                </a:moveTo>
                <a:cubicBezTo>
                  <a:pt x="336869" y="69433"/>
                  <a:pt x="673738" y="138866"/>
                  <a:pt x="723753" y="215360"/>
                </a:cubicBezTo>
                <a:cubicBezTo>
                  <a:pt x="773768" y="291854"/>
                  <a:pt x="536930" y="375409"/>
                  <a:pt x="300092" y="458965"/>
                </a:cubicBezTo>
              </a:path>
            </a:pathLst>
          </a:custGeom>
          <a:noFill/>
          <a:ln w="349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2F6264-9347-B440-A3B8-1CF0BAE3BECC}"/>
              </a:ext>
            </a:extLst>
          </p:cNvPr>
          <p:cNvSpPr txBox="1"/>
          <p:nvPr/>
        </p:nvSpPr>
        <p:spPr>
          <a:xfrm>
            <a:off x="214610" y="3090701"/>
            <a:ext cx="42811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  <a:latin typeface="Calibri"/>
                <a:cs typeface="Calibri"/>
              </a:rPr>
              <a:t>Completed experiments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#1742: Study of 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135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I(n,</a:t>
            </a:r>
            <a:r>
              <a:rPr lang="el-GR" sz="1400" dirty="0">
                <a:solidFill>
                  <a:srgbClr val="000000"/>
                </a:solidFill>
                <a:latin typeface="Calibri"/>
                <a:cs typeface="Calibri"/>
              </a:rPr>
              <a:t>γ)</a:t>
            </a:r>
            <a:r>
              <a:rPr lang="el-GR" sz="1400" baseline="30000" dirty="0">
                <a:solidFill>
                  <a:srgbClr val="000000"/>
                </a:solidFill>
                <a:latin typeface="Calibri"/>
                <a:cs typeface="Calibri"/>
              </a:rPr>
              <a:t>136</a:t>
            </a:r>
            <a:r>
              <a:rPr lang="el-GR" sz="1400" dirty="0">
                <a:solidFill>
                  <a:srgbClr val="000000"/>
                </a:solidFill>
                <a:latin typeface="Calibri"/>
                <a:cs typeface="Calibri"/>
              </a:rPr>
              <a:t>Ι 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process (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Spyrou, MSU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#1799:  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87-89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Kr(n,</a:t>
            </a:r>
            <a:r>
              <a:rPr lang="el-GR" sz="1400" dirty="0">
                <a:solidFill>
                  <a:srgbClr val="000000"/>
                </a:solidFill>
                <a:latin typeface="Calibri"/>
                <a:cs typeface="Calibri"/>
              </a:rPr>
              <a:t>γ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  <a:r>
              <a:rPr lang="en-US" sz="1400" baseline="30000" dirty="0">
                <a:solidFill>
                  <a:srgbClr val="000000"/>
                </a:solidFill>
                <a:latin typeface="Calibri"/>
                <a:cs typeface="Calibri"/>
              </a:rPr>
              <a:t>88-90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Kr for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i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process (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Lyons, PNNL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#1795: n-capture around A=140 (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Spyrou, MSU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#1807: </a:t>
            </a:r>
            <a:r>
              <a:rPr lang="el-GR" sz="1400" dirty="0">
                <a:solidFill>
                  <a:srgbClr val="000000"/>
                </a:solidFill>
                <a:latin typeface="Calibri"/>
                <a:cs typeface="Calibri"/>
              </a:rPr>
              <a:t>γ-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strength and level density in Zr  (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Smith, MSU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#1812: n-capture at A=93 (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Sweet, LLNL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#1755: </a:t>
            </a:r>
            <a:r>
              <a:rPr lang="el-GR" sz="1400" dirty="0">
                <a:solidFill>
                  <a:srgbClr val="000000"/>
                </a:solidFill>
                <a:latin typeface="Calibri"/>
                <a:cs typeface="Calibri"/>
              </a:rPr>
              <a:t>β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-decay of neutron-rich Sn and Sb (</a:t>
            </a:r>
            <a:r>
              <a:rPr lang="en-US" sz="1400" dirty="0" err="1">
                <a:solidFill>
                  <a:srgbClr val="0432FF"/>
                </a:solidFill>
                <a:latin typeface="Calibri"/>
                <a:cs typeface="Calibri"/>
              </a:rPr>
              <a:t>Liddick</a:t>
            </a:r>
            <a:r>
              <a:rPr lang="en-US" sz="1400" dirty="0">
                <a:solidFill>
                  <a:srgbClr val="0432FF"/>
                </a:solidFill>
                <a:latin typeface="Calibri"/>
                <a:cs typeface="Calibri"/>
              </a:rPr>
              <a:t>, MSU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)</a:t>
            </a:r>
          </a:p>
          <a:p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(2 more experiments planned for the Fall 2022 period)</a:t>
            </a:r>
          </a:p>
          <a:p>
            <a:endParaRPr lang="en-US" sz="1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DA1456-7DC9-7C43-882D-7CD57EE0E46C}"/>
              </a:ext>
            </a:extLst>
          </p:cNvPr>
          <p:cNvSpPr txBox="1"/>
          <p:nvPr/>
        </p:nvSpPr>
        <p:spPr>
          <a:xfrm>
            <a:off x="7710739" y="2355950"/>
            <a:ext cx="1208857" cy="5078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350" b="1" dirty="0">
                <a:latin typeface="Calibri" panose="020F0502020204030204" pitchFamily="34" charset="0"/>
                <a:cs typeface="Calibri" panose="020F0502020204030204" pitchFamily="34" charset="0"/>
              </a:rPr>
              <a:t>Fiber Detector</a:t>
            </a:r>
          </a:p>
          <a:p>
            <a:r>
              <a:rPr lang="el-GR" sz="1350" dirty="0">
                <a:latin typeface="Calibri" panose="020F0502020204030204" pitchFamily="34" charset="0"/>
                <a:cs typeface="Calibri" panose="020F0502020204030204" pitchFamily="34" charset="0"/>
              </a:rPr>
              <a:t>β</a:t>
            </a:r>
            <a:r>
              <a:rPr lang="en-US" sz="1350" dirty="0">
                <a:latin typeface="Calibri" panose="020F0502020204030204" pitchFamily="34" charset="0"/>
                <a:cs typeface="Calibri" panose="020F0502020204030204" pitchFamily="34" charset="0"/>
              </a:rPr>
              <a:t>-detection</a:t>
            </a:r>
          </a:p>
        </p:txBody>
      </p:sp>
      <p:pic>
        <p:nvPicPr>
          <p:cNvPr id="45" name="Picture 44" descr="TapeDrawing.pdf">
            <a:extLst>
              <a:ext uri="{FF2B5EF4-FFF2-40B4-BE49-F238E27FC236}">
                <a16:creationId xmlns:a16="http://schemas.microsoft.com/office/drawing/2014/main" id="{C631653B-9B46-7E42-B4A5-92D3B0E98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17149" b="19186"/>
          <a:stretch/>
        </p:blipFill>
        <p:spPr>
          <a:xfrm>
            <a:off x="5729140" y="80688"/>
            <a:ext cx="3292159" cy="222016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F503BEA-67C1-694D-9156-E95CC9C9CAEB}"/>
              </a:ext>
            </a:extLst>
          </p:cNvPr>
          <p:cNvSpPr txBox="1"/>
          <p:nvPr/>
        </p:nvSpPr>
        <p:spPr>
          <a:xfrm>
            <a:off x="5450844" y="25562"/>
            <a:ext cx="146679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350" b="1" dirty="0" err="1">
                <a:latin typeface="Calibri" panose="020F0502020204030204" pitchFamily="34" charset="0"/>
                <a:cs typeface="Calibri" panose="020F0502020204030204" pitchFamily="34" charset="0"/>
              </a:rPr>
              <a:t>SuNTAN</a:t>
            </a:r>
            <a:endParaRPr lang="en-US" sz="135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Tape Transport System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BAC7DB1-3688-574B-BA88-25CC0F75C6AF}"/>
              </a:ext>
            </a:extLst>
          </p:cNvPr>
          <p:cNvSpPr txBox="1"/>
          <p:nvPr/>
        </p:nvSpPr>
        <p:spPr>
          <a:xfrm>
            <a:off x="7440679" y="2023787"/>
            <a:ext cx="1561646" cy="253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>
                <a:latin typeface="Times New Roman"/>
                <a:cs typeface="Times New Roman"/>
              </a:rPr>
              <a:t>Design by LSU and ANL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948ADA7-E067-FB48-A139-C68C25C8B566}"/>
              </a:ext>
            </a:extLst>
          </p:cNvPr>
          <p:cNvSpPr txBox="1"/>
          <p:nvPr/>
        </p:nvSpPr>
        <p:spPr>
          <a:xfrm>
            <a:off x="7710739" y="2840698"/>
            <a:ext cx="926857" cy="25391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050" dirty="0">
                <a:latin typeface="Times New Roman"/>
                <a:cs typeface="Times New Roman"/>
              </a:rPr>
              <a:t>Hope College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B62278C-D62B-E944-AD32-D031106E0F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37" t="17359" r="11164" b="21150"/>
          <a:stretch/>
        </p:blipFill>
        <p:spPr>
          <a:xfrm>
            <a:off x="6373000" y="2304742"/>
            <a:ext cx="1319966" cy="134272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38DD321-4B21-4D21-9166-629CC1544B76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14</a:t>
            </a:fld>
            <a:endParaRPr lang="en-US" sz="100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9CBDA44-6818-4379-ADDA-FD2F8564A7F1}"/>
              </a:ext>
            </a:extLst>
          </p:cNvPr>
          <p:cNvSpPr txBox="1">
            <a:spLocks/>
          </p:cNvSpPr>
          <p:nvPr/>
        </p:nvSpPr>
        <p:spPr>
          <a:xfrm>
            <a:off x="457201" y="20050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ctr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5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/>
              <a:t>S</a:t>
            </a:r>
            <a:r>
              <a:rPr lang="en-US" sz="2400" dirty="0" err="1"/>
              <a:t>u</a:t>
            </a:r>
            <a:r>
              <a:rPr lang="en-US" sz="2800" dirty="0" err="1"/>
              <a:t>N</a:t>
            </a:r>
            <a:r>
              <a:rPr lang="en-US" sz="2800" dirty="0"/>
              <a:t> in area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5CE92-5F8E-EECA-0B34-61F85D96D056}"/>
              </a:ext>
            </a:extLst>
          </p:cNvPr>
          <p:cNvSpPr txBox="1"/>
          <p:nvPr/>
        </p:nvSpPr>
        <p:spPr>
          <a:xfrm>
            <a:off x="5007806" y="3659171"/>
            <a:ext cx="4050353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rgbClr val="000000"/>
                </a:solidFill>
                <a:latin typeface="Calibri"/>
                <a:cs typeface="Calibri"/>
              </a:rPr>
              <a:t>Result status</a:t>
            </a:r>
          </a:p>
          <a:p>
            <a:pPr marL="11430" indent="-1143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One publication submitted (#1799)</a:t>
            </a:r>
          </a:p>
          <a:p>
            <a:pPr marL="11430" indent="-1143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Calibri"/>
                <a:cs typeface="Calibri"/>
              </a:rPr>
              <a:t>Muecher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 et al, PRC Lett. 2022</a:t>
            </a:r>
          </a:p>
          <a:p>
            <a:pPr marL="11430" indent="-1143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One publication in preparation (#1795) Spyrou et al.</a:t>
            </a:r>
          </a:p>
          <a:p>
            <a:pPr marL="11430" indent="-1143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Remaining experiments under analysis</a:t>
            </a:r>
          </a:p>
        </p:txBody>
      </p:sp>
    </p:spTree>
    <p:extLst>
      <p:ext uri="{BB962C8B-B14F-4D97-AF65-F5344CB8AC3E}">
        <p14:creationId xmlns:p14="http://schemas.microsoft.com/office/powerpoint/2010/main" val="354903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EF26-C4D0-8D03-8932-F6F24975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90" y="133746"/>
            <a:ext cx="8372901" cy="621711"/>
          </a:xfrm>
        </p:spPr>
        <p:txBody>
          <a:bodyPr/>
          <a:lstStyle/>
          <a:p>
            <a:r>
              <a:rPr lang="en-US" sz="2400" dirty="0"/>
              <a:t>THE CLS SETUP in area 1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08EE3D-9899-9EAF-388C-D4F200DDCEC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5006340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B01C6D3A-E869-4955-63D2-09DCF34B7408}"/>
              </a:ext>
            </a:extLst>
          </p:cNvPr>
          <p:cNvSpPr txBox="1"/>
          <p:nvPr/>
        </p:nvSpPr>
        <p:spPr>
          <a:xfrm>
            <a:off x="3593034" y="4582082"/>
            <a:ext cx="2241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New </a:t>
            </a:r>
            <a:r>
              <a:rPr lang="de-DE" sz="1000" dirty="0" err="1"/>
              <a:t>charge</a:t>
            </a:r>
            <a:r>
              <a:rPr lang="de-DE" sz="1000" dirty="0"/>
              <a:t> </a:t>
            </a:r>
            <a:r>
              <a:rPr lang="de-DE" sz="1000" dirty="0" err="1"/>
              <a:t>exchange</a:t>
            </a:r>
            <a:r>
              <a:rPr lang="de-DE" sz="1000" dirty="0"/>
              <a:t> </a:t>
            </a:r>
            <a:r>
              <a:rPr lang="de-DE" sz="1000" dirty="0" err="1"/>
              <a:t>cell</a:t>
            </a:r>
            <a:r>
              <a:rPr lang="de-DE" sz="1000" dirty="0"/>
              <a:t> </a:t>
            </a:r>
            <a:r>
              <a:rPr lang="de-DE" sz="1000" dirty="0" err="1"/>
              <a:t>for</a:t>
            </a:r>
            <a:r>
              <a:rPr lang="de-DE" sz="1000" dirty="0"/>
              <a:t> </a:t>
            </a:r>
            <a:r>
              <a:rPr lang="de-DE" sz="1000" dirty="0" err="1"/>
              <a:t>operation</a:t>
            </a:r>
            <a:r>
              <a:rPr lang="de-DE" sz="1000" dirty="0"/>
              <a:t> </a:t>
            </a:r>
            <a:r>
              <a:rPr lang="de-DE" sz="1000" dirty="0" err="1"/>
              <a:t>with</a:t>
            </a:r>
            <a:r>
              <a:rPr lang="de-DE" sz="1000" dirty="0"/>
              <a:t> Mg (~600°C / 1100°F)</a:t>
            </a:r>
          </a:p>
        </p:txBody>
      </p:sp>
      <p:sp>
        <p:nvSpPr>
          <p:cNvPr id="7" name="Textfeld 9">
            <a:extLst>
              <a:ext uri="{FF2B5EF4-FFF2-40B4-BE49-F238E27FC236}">
                <a16:creationId xmlns:a16="http://schemas.microsoft.com/office/drawing/2014/main" id="{426DC206-809A-EFAA-BEED-8A96BD79E3D3}"/>
              </a:ext>
            </a:extLst>
          </p:cNvPr>
          <p:cNvSpPr txBox="1"/>
          <p:nvPr/>
        </p:nvSpPr>
        <p:spPr>
          <a:xfrm>
            <a:off x="6085053" y="4604597"/>
            <a:ext cx="3427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Laser Ablation Offline Source</a:t>
            </a:r>
          </a:p>
        </p:txBody>
      </p:sp>
      <p:pic>
        <p:nvPicPr>
          <p:cNvPr id="8" name="Grafik 11">
            <a:extLst>
              <a:ext uri="{FF2B5EF4-FFF2-40B4-BE49-F238E27FC236}">
                <a16:creationId xmlns:a16="http://schemas.microsoft.com/office/drawing/2014/main" id="{353E3F2A-F6FF-48F6-059E-2E2CB0E65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47847" y="2483516"/>
            <a:ext cx="1563498" cy="2705100"/>
          </a:xfrm>
          <a:prstGeom prst="rect">
            <a:avLst/>
          </a:prstGeom>
        </p:spPr>
      </p:pic>
      <p:sp>
        <p:nvSpPr>
          <p:cNvPr id="9" name="Textfeld 37">
            <a:extLst>
              <a:ext uri="{FF2B5EF4-FFF2-40B4-BE49-F238E27FC236}">
                <a16:creationId xmlns:a16="http://schemas.microsoft.com/office/drawing/2014/main" id="{26349D7D-E210-0E3A-4E22-C6BDAE4456B2}"/>
              </a:ext>
            </a:extLst>
          </p:cNvPr>
          <p:cNvSpPr txBox="1"/>
          <p:nvPr/>
        </p:nvSpPr>
        <p:spPr>
          <a:xfrm>
            <a:off x="474133" y="521546"/>
            <a:ext cx="4605867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100" dirty="0"/>
              <a:t>Laser </a:t>
            </a:r>
            <a:r>
              <a:rPr lang="de-DE" sz="1100" dirty="0" err="1"/>
              <a:t>ablation</a:t>
            </a:r>
            <a:r>
              <a:rPr lang="de-DE" sz="1100" dirty="0"/>
              <a:t> source</a:t>
            </a:r>
          </a:p>
          <a:p>
            <a:pPr lvl="1"/>
            <a:r>
              <a:rPr lang="de-DE" sz="1100" i="1" dirty="0" err="1"/>
              <a:t>Tested</a:t>
            </a:r>
            <a:r>
              <a:rPr lang="de-DE" sz="1100" i="1" dirty="0"/>
              <a:t>, </a:t>
            </a:r>
            <a:r>
              <a:rPr lang="de-DE" sz="1100" i="1" dirty="0" err="1"/>
              <a:t>working</a:t>
            </a:r>
            <a:r>
              <a:rPr lang="de-DE" sz="1100" i="1" dirty="0"/>
              <a:t> </a:t>
            </a:r>
            <a:r>
              <a:rPr lang="de-DE" sz="1100" i="1" dirty="0" err="1"/>
              <a:t>with</a:t>
            </a:r>
            <a:r>
              <a:rPr lang="de-DE" sz="1100" i="1" dirty="0"/>
              <a:t> Ti, Pd</a:t>
            </a:r>
          </a:p>
          <a:p>
            <a:endParaRPr lang="de-DE" sz="1100" dirty="0"/>
          </a:p>
          <a:p>
            <a:r>
              <a:rPr lang="de-DE" sz="1100" dirty="0"/>
              <a:t>Cooler / </a:t>
            </a:r>
            <a:r>
              <a:rPr lang="de-DE" sz="1100" dirty="0" err="1"/>
              <a:t>Buncher</a:t>
            </a:r>
            <a:endParaRPr lang="de-DE" sz="1100" dirty="0" err="1">
              <a:cs typeface="Arial"/>
            </a:endParaRPr>
          </a:p>
          <a:p>
            <a:pPr lvl="1"/>
            <a:r>
              <a:rPr lang="de-DE" sz="1100" i="1" dirty="0"/>
              <a:t>Commissioned in Fall, 2022</a:t>
            </a:r>
          </a:p>
          <a:p>
            <a:endParaRPr lang="de-DE" sz="1100" dirty="0"/>
          </a:p>
          <a:p>
            <a:r>
              <a:rPr lang="de-DE" sz="1100" dirty="0"/>
              <a:t>Laser </a:t>
            </a:r>
            <a:r>
              <a:rPr lang="de-DE" sz="1100" dirty="0" err="1"/>
              <a:t>system</a:t>
            </a:r>
            <a:endParaRPr lang="de-DE" sz="1100" dirty="0"/>
          </a:p>
          <a:p>
            <a:pPr lvl="1"/>
            <a:r>
              <a:rPr lang="de-DE" sz="1100" i="1" dirty="0"/>
              <a:t>Running at 340-370nm</a:t>
            </a:r>
          </a:p>
          <a:p>
            <a:endParaRPr lang="de-DE" sz="1100" dirty="0"/>
          </a:p>
          <a:p>
            <a:r>
              <a:rPr lang="de-DE" sz="1100" dirty="0"/>
              <a:t>CLS </a:t>
            </a:r>
            <a:r>
              <a:rPr lang="de-DE" sz="1100" dirty="0" err="1"/>
              <a:t>beamline</a:t>
            </a:r>
            <a:endParaRPr lang="de-DE" sz="1100" dirty="0" err="1">
              <a:cs typeface="Arial"/>
            </a:endParaRPr>
          </a:p>
          <a:p>
            <a:pPr lvl="1"/>
            <a:r>
              <a:rPr lang="de-DE" sz="1100" i="1" dirty="0"/>
              <a:t>CEC: </a:t>
            </a:r>
            <a:r>
              <a:rPr lang="de-DE" sz="1100" i="1" dirty="0" err="1"/>
              <a:t>Temperature</a:t>
            </a:r>
            <a:r>
              <a:rPr lang="de-DE" sz="1100" i="1" dirty="0"/>
              <a:t>, Mg </a:t>
            </a:r>
            <a:r>
              <a:rPr lang="de-DE" sz="1100" i="1" dirty="0" err="1"/>
              <a:t>tests</a:t>
            </a:r>
            <a:r>
              <a:rPr lang="de-DE" sz="1100" i="1" dirty="0"/>
              <a:t> </a:t>
            </a:r>
            <a:r>
              <a:rPr lang="de-DE" sz="1100" i="1" dirty="0" err="1"/>
              <a:t>successful</a:t>
            </a:r>
            <a:endParaRPr lang="de-DE" sz="1100" i="1" dirty="0"/>
          </a:p>
          <a:p>
            <a:pPr lvl="1"/>
            <a:endParaRPr lang="de-DE" sz="110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1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de-DE" sz="1100" dirty="0"/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56301F79-5359-EC78-4731-F4C990EBF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90" y="2677885"/>
            <a:ext cx="2601688" cy="1951266"/>
          </a:xfrm>
          <a:prstGeom prst="rect">
            <a:avLst/>
          </a:prstGeom>
        </p:spPr>
      </p:pic>
      <p:sp>
        <p:nvSpPr>
          <p:cNvPr id="11" name="Textfeld 7">
            <a:extLst>
              <a:ext uri="{FF2B5EF4-FFF2-40B4-BE49-F238E27FC236}">
                <a16:creationId xmlns:a16="http://schemas.microsoft.com/office/drawing/2014/main" id="{7C7ED200-3FA2-A054-5997-C7E2C6643A7F}"/>
              </a:ext>
            </a:extLst>
          </p:cNvPr>
          <p:cNvSpPr txBox="1"/>
          <p:nvPr/>
        </p:nvSpPr>
        <p:spPr>
          <a:xfrm>
            <a:off x="342838" y="4659027"/>
            <a:ext cx="34273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CARIBU Laser Lab (Matisse </a:t>
            </a:r>
            <a:r>
              <a:rPr lang="de-DE" sz="1000" dirty="0" err="1"/>
              <a:t>Ti:Sa</a:t>
            </a:r>
            <a:r>
              <a:rPr lang="de-DE" sz="1000" dirty="0"/>
              <a:t> + </a:t>
            </a:r>
            <a:r>
              <a:rPr lang="de-DE" sz="1000" dirty="0" err="1"/>
              <a:t>Wavetrain</a:t>
            </a:r>
            <a:r>
              <a:rPr lang="de-DE" sz="1000" dirty="0"/>
              <a:t> 2f)</a:t>
            </a:r>
          </a:p>
        </p:txBody>
      </p:sp>
      <p:pic>
        <p:nvPicPr>
          <p:cNvPr id="12" name="Grafik 10">
            <a:extLst>
              <a:ext uri="{FF2B5EF4-FFF2-40B4-BE49-F238E27FC236}">
                <a16:creationId xmlns:a16="http://schemas.microsoft.com/office/drawing/2014/main" id="{D4EEF692-F407-64A5-BEC8-B95CBA2E8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578" y="73479"/>
            <a:ext cx="4027555" cy="2694214"/>
          </a:xfrm>
          <a:prstGeom prst="rect">
            <a:avLst/>
          </a:prstGeom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E6D56D67-B608-F62B-4910-AE5155DB6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4615" y="2134325"/>
            <a:ext cx="1872682" cy="2498129"/>
          </a:xfrm>
          <a:prstGeom prst="rect">
            <a:avLst/>
          </a:prstGeom>
        </p:spPr>
      </p:pic>
      <p:pic>
        <p:nvPicPr>
          <p:cNvPr id="14" name="Grafik 15">
            <a:extLst>
              <a:ext uri="{FF2B5EF4-FFF2-40B4-BE49-F238E27FC236}">
                <a16:creationId xmlns:a16="http://schemas.microsoft.com/office/drawing/2014/main" id="{F844E976-6D6B-EC5E-B4AA-4D6CD55CBD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250" y="651054"/>
            <a:ext cx="1838584" cy="1447167"/>
          </a:xfrm>
          <a:prstGeom prst="rect">
            <a:avLst/>
          </a:prstGeom>
        </p:spPr>
      </p:pic>
      <p:sp>
        <p:nvSpPr>
          <p:cNvPr id="15" name="Textfeld 12">
            <a:extLst>
              <a:ext uri="{FF2B5EF4-FFF2-40B4-BE49-F238E27FC236}">
                <a16:creationId xmlns:a16="http://schemas.microsoft.com/office/drawing/2014/main" id="{F3720511-5907-B86E-988C-01037F1945C0}"/>
              </a:ext>
            </a:extLst>
          </p:cNvPr>
          <p:cNvSpPr txBox="1"/>
          <p:nvPr/>
        </p:nvSpPr>
        <p:spPr>
          <a:xfrm>
            <a:off x="5013355" y="64347"/>
            <a:ext cx="2241973" cy="400110"/>
          </a:xfrm>
          <a:custGeom>
            <a:avLst/>
            <a:gdLst>
              <a:gd name="connsiteX0" fmla="*/ 0 w 2241973"/>
              <a:gd name="connsiteY0" fmla="*/ 0 h 400110"/>
              <a:gd name="connsiteX1" fmla="*/ 560493 w 2241973"/>
              <a:gd name="connsiteY1" fmla="*/ 0 h 400110"/>
              <a:gd name="connsiteX2" fmla="*/ 1165826 w 2241973"/>
              <a:gd name="connsiteY2" fmla="*/ 0 h 400110"/>
              <a:gd name="connsiteX3" fmla="*/ 2241973 w 2241973"/>
              <a:gd name="connsiteY3" fmla="*/ 0 h 400110"/>
              <a:gd name="connsiteX4" fmla="*/ 2241973 w 2241973"/>
              <a:gd name="connsiteY4" fmla="*/ 400110 h 400110"/>
              <a:gd name="connsiteX5" fmla="*/ 1681480 w 2241973"/>
              <a:gd name="connsiteY5" fmla="*/ 400110 h 400110"/>
              <a:gd name="connsiteX6" fmla="*/ 1098567 w 2241973"/>
              <a:gd name="connsiteY6" fmla="*/ 400110 h 400110"/>
              <a:gd name="connsiteX7" fmla="*/ 493234 w 2241973"/>
              <a:gd name="connsiteY7" fmla="*/ 400110 h 400110"/>
              <a:gd name="connsiteX8" fmla="*/ 0 w 2241973"/>
              <a:gd name="connsiteY8" fmla="*/ 400110 h 400110"/>
              <a:gd name="connsiteX9" fmla="*/ 0 w 2241973"/>
              <a:gd name="connsiteY9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1973" h="400110" fill="none" extrusionOk="0">
                <a:moveTo>
                  <a:pt x="0" y="0"/>
                </a:moveTo>
                <a:cubicBezTo>
                  <a:pt x="138705" y="-1131"/>
                  <a:pt x="377696" y="15935"/>
                  <a:pt x="560493" y="0"/>
                </a:cubicBezTo>
                <a:cubicBezTo>
                  <a:pt x="743290" y="-15935"/>
                  <a:pt x="884625" y="30191"/>
                  <a:pt x="1165826" y="0"/>
                </a:cubicBezTo>
                <a:cubicBezTo>
                  <a:pt x="1447027" y="-30191"/>
                  <a:pt x="1873663" y="-9430"/>
                  <a:pt x="2241973" y="0"/>
                </a:cubicBezTo>
                <a:cubicBezTo>
                  <a:pt x="2245094" y="136839"/>
                  <a:pt x="2231566" y="222729"/>
                  <a:pt x="2241973" y="400110"/>
                </a:cubicBezTo>
                <a:cubicBezTo>
                  <a:pt x="2059820" y="416224"/>
                  <a:pt x="1872962" y="414778"/>
                  <a:pt x="1681480" y="400110"/>
                </a:cubicBezTo>
                <a:cubicBezTo>
                  <a:pt x="1489998" y="385442"/>
                  <a:pt x="1326285" y="384953"/>
                  <a:pt x="1098567" y="400110"/>
                </a:cubicBezTo>
                <a:cubicBezTo>
                  <a:pt x="870849" y="415267"/>
                  <a:pt x="755619" y="403178"/>
                  <a:pt x="493234" y="400110"/>
                </a:cubicBezTo>
                <a:cubicBezTo>
                  <a:pt x="230849" y="397042"/>
                  <a:pt x="139737" y="385449"/>
                  <a:pt x="0" y="400110"/>
                </a:cubicBezTo>
                <a:cubicBezTo>
                  <a:pt x="-10617" y="223293"/>
                  <a:pt x="13058" y="176290"/>
                  <a:pt x="0" y="0"/>
                </a:cubicBezTo>
                <a:close/>
              </a:path>
              <a:path w="2241973" h="400110" stroke="0" extrusionOk="0">
                <a:moveTo>
                  <a:pt x="0" y="0"/>
                </a:moveTo>
                <a:cubicBezTo>
                  <a:pt x="258402" y="14"/>
                  <a:pt x="369997" y="6491"/>
                  <a:pt x="538074" y="0"/>
                </a:cubicBezTo>
                <a:cubicBezTo>
                  <a:pt x="706151" y="-6491"/>
                  <a:pt x="913344" y="-7877"/>
                  <a:pt x="1120987" y="0"/>
                </a:cubicBezTo>
                <a:cubicBezTo>
                  <a:pt x="1328630" y="7877"/>
                  <a:pt x="1479445" y="16655"/>
                  <a:pt x="1636640" y="0"/>
                </a:cubicBezTo>
                <a:cubicBezTo>
                  <a:pt x="1793835" y="-16655"/>
                  <a:pt x="1948588" y="-29305"/>
                  <a:pt x="2241973" y="0"/>
                </a:cubicBezTo>
                <a:cubicBezTo>
                  <a:pt x="2237327" y="87122"/>
                  <a:pt x="2238324" y="308292"/>
                  <a:pt x="2241973" y="400110"/>
                </a:cubicBezTo>
                <a:cubicBezTo>
                  <a:pt x="2059218" y="405785"/>
                  <a:pt x="1883962" y="409128"/>
                  <a:pt x="1726319" y="400110"/>
                </a:cubicBezTo>
                <a:cubicBezTo>
                  <a:pt x="1568676" y="391092"/>
                  <a:pt x="1383218" y="414299"/>
                  <a:pt x="1210665" y="400110"/>
                </a:cubicBezTo>
                <a:cubicBezTo>
                  <a:pt x="1038112" y="385921"/>
                  <a:pt x="941036" y="408309"/>
                  <a:pt x="695012" y="400110"/>
                </a:cubicBezTo>
                <a:cubicBezTo>
                  <a:pt x="448988" y="391911"/>
                  <a:pt x="275743" y="407542"/>
                  <a:pt x="0" y="400110"/>
                </a:cubicBezTo>
                <a:cubicBezTo>
                  <a:pt x="13852" y="305416"/>
                  <a:pt x="2236" y="1087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000" dirty="0"/>
              <a:t>The </a:t>
            </a:r>
            <a:r>
              <a:rPr lang="de-DE" sz="1000" dirty="0" err="1"/>
              <a:t>collinear</a:t>
            </a:r>
            <a:r>
              <a:rPr lang="de-DE" sz="1000" dirty="0"/>
              <a:t> </a:t>
            </a:r>
            <a:r>
              <a:rPr lang="de-DE" sz="1000" dirty="0" err="1"/>
              <a:t>beamline</a:t>
            </a:r>
            <a:r>
              <a:rPr lang="de-DE" sz="1000" dirty="0"/>
              <a:t> in </a:t>
            </a:r>
            <a:r>
              <a:rPr lang="de-DE" sz="1000" dirty="0" err="1"/>
              <a:t>the</a:t>
            </a:r>
            <a:r>
              <a:rPr lang="de-DE" sz="1000" dirty="0"/>
              <a:t> CARIBU </a:t>
            </a:r>
            <a:r>
              <a:rPr lang="de-DE" sz="1000" dirty="0" err="1"/>
              <a:t>low-energy</a:t>
            </a:r>
            <a:r>
              <a:rPr lang="de-DE" sz="1000" dirty="0"/>
              <a:t> </a:t>
            </a:r>
            <a:r>
              <a:rPr lang="de-DE" sz="1000" dirty="0" err="1"/>
              <a:t>area</a:t>
            </a:r>
            <a:endParaRPr lang="de-DE" sz="1000" dirty="0"/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E679378B-9FED-67DD-4C8B-BFDD1CC07045}"/>
              </a:ext>
            </a:extLst>
          </p:cNvPr>
          <p:cNvSpPr txBox="1"/>
          <p:nvPr/>
        </p:nvSpPr>
        <p:spPr>
          <a:xfrm>
            <a:off x="3075697" y="649454"/>
            <a:ext cx="1063595" cy="246221"/>
          </a:xfrm>
          <a:custGeom>
            <a:avLst/>
            <a:gdLst>
              <a:gd name="connsiteX0" fmla="*/ 0 w 1063595"/>
              <a:gd name="connsiteY0" fmla="*/ 0 h 246221"/>
              <a:gd name="connsiteX1" fmla="*/ 542433 w 1063595"/>
              <a:gd name="connsiteY1" fmla="*/ 0 h 246221"/>
              <a:gd name="connsiteX2" fmla="*/ 1063595 w 1063595"/>
              <a:gd name="connsiteY2" fmla="*/ 0 h 246221"/>
              <a:gd name="connsiteX3" fmla="*/ 1063595 w 1063595"/>
              <a:gd name="connsiteY3" fmla="*/ 246221 h 246221"/>
              <a:gd name="connsiteX4" fmla="*/ 553069 w 1063595"/>
              <a:gd name="connsiteY4" fmla="*/ 246221 h 246221"/>
              <a:gd name="connsiteX5" fmla="*/ 0 w 1063595"/>
              <a:gd name="connsiteY5" fmla="*/ 246221 h 246221"/>
              <a:gd name="connsiteX6" fmla="*/ 0 w 1063595"/>
              <a:gd name="connsiteY6" fmla="*/ 0 h 24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3595" h="246221" fill="none" extrusionOk="0">
                <a:moveTo>
                  <a:pt x="0" y="0"/>
                </a:moveTo>
                <a:cubicBezTo>
                  <a:pt x="252165" y="-8085"/>
                  <a:pt x="431861" y="-27068"/>
                  <a:pt x="542433" y="0"/>
                </a:cubicBezTo>
                <a:cubicBezTo>
                  <a:pt x="653005" y="27068"/>
                  <a:pt x="943741" y="-9062"/>
                  <a:pt x="1063595" y="0"/>
                </a:cubicBezTo>
                <a:cubicBezTo>
                  <a:pt x="1062299" y="109945"/>
                  <a:pt x="1064316" y="164951"/>
                  <a:pt x="1063595" y="246221"/>
                </a:cubicBezTo>
                <a:cubicBezTo>
                  <a:pt x="928662" y="258510"/>
                  <a:pt x="754811" y="249967"/>
                  <a:pt x="553069" y="246221"/>
                </a:cubicBezTo>
                <a:cubicBezTo>
                  <a:pt x="351327" y="242475"/>
                  <a:pt x="196810" y="243296"/>
                  <a:pt x="0" y="246221"/>
                </a:cubicBezTo>
                <a:cubicBezTo>
                  <a:pt x="7526" y="190019"/>
                  <a:pt x="10087" y="77766"/>
                  <a:pt x="0" y="0"/>
                </a:cubicBezTo>
                <a:close/>
              </a:path>
              <a:path w="1063595" h="246221" stroke="0" extrusionOk="0">
                <a:moveTo>
                  <a:pt x="0" y="0"/>
                </a:moveTo>
                <a:cubicBezTo>
                  <a:pt x="176892" y="-5830"/>
                  <a:pt x="289045" y="-17915"/>
                  <a:pt x="521162" y="0"/>
                </a:cubicBezTo>
                <a:cubicBezTo>
                  <a:pt x="753279" y="17915"/>
                  <a:pt x="852224" y="1011"/>
                  <a:pt x="1063595" y="0"/>
                </a:cubicBezTo>
                <a:cubicBezTo>
                  <a:pt x="1072326" y="95867"/>
                  <a:pt x="1072549" y="192855"/>
                  <a:pt x="1063595" y="246221"/>
                </a:cubicBezTo>
                <a:cubicBezTo>
                  <a:pt x="878043" y="266807"/>
                  <a:pt x="789448" y="228213"/>
                  <a:pt x="563705" y="246221"/>
                </a:cubicBezTo>
                <a:cubicBezTo>
                  <a:pt x="337962" y="264230"/>
                  <a:pt x="154219" y="266756"/>
                  <a:pt x="0" y="246221"/>
                </a:cubicBezTo>
                <a:cubicBezTo>
                  <a:pt x="11903" y="135527"/>
                  <a:pt x="3398" y="6237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extLst>
              <a:ext uri="{C807C97D-BFC1-408E-A445-0C87EB9F89A2}">
                <ask:lineSketchStyleProps xmlns:ask="http://schemas.microsoft.com/office/drawing/2018/sketchyshapes" sd="318253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de-DE" sz="1000" dirty="0"/>
              <a:t>Cooler/</a:t>
            </a:r>
            <a:r>
              <a:rPr lang="de-DE" sz="1000" dirty="0" err="1"/>
              <a:t>buncher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41817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64252-B1EE-FF7F-BFB7-6A0FAE2D3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Beartrap in area 1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DFC7E-7C9E-3CEE-DA44-6CE3A3D742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extBox 19">
            <a:extLst>
              <a:ext uri="{FF2B5EF4-FFF2-40B4-BE49-F238E27FC236}">
                <a16:creationId xmlns:a16="http://schemas.microsoft.com/office/drawing/2014/main" id="{4AB1D43F-6D73-B047-3BFE-E5A793BBD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791" y="123788"/>
            <a:ext cx="322716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aseline="0" dirty="0">
                <a:ea typeface="MS PGothic" panose="020B0600070205080204" pitchFamily="34" charset="-128"/>
              </a:rPr>
              <a:t>N.D. Scielzo </a:t>
            </a:r>
            <a:r>
              <a:rPr lang="en-US" altLang="en-US" sz="1000" i="1" baseline="0" dirty="0">
                <a:ea typeface="MS PGothic" panose="020B0600070205080204" pitchFamily="34" charset="-128"/>
              </a:rPr>
              <a:t>et al</a:t>
            </a:r>
            <a:r>
              <a:rPr lang="en-US" altLang="en-US" sz="1000" baseline="0" dirty="0">
                <a:ea typeface="MS PGothic" panose="020B0600070205080204" pitchFamily="34" charset="-128"/>
              </a:rPr>
              <a:t>., </a:t>
            </a:r>
            <a:r>
              <a:rPr lang="en-US" altLang="en-US" sz="1000" baseline="0" dirty="0" err="1">
                <a:ea typeface="MS PGothic" panose="020B0600070205080204" pitchFamily="34" charset="-128"/>
              </a:rPr>
              <a:t>Nucl</a:t>
            </a:r>
            <a:r>
              <a:rPr lang="en-US" altLang="en-US" sz="1000" baseline="0" dirty="0">
                <a:ea typeface="MS PGothic" panose="020B0600070205080204" pitchFamily="34" charset="-128"/>
              </a:rPr>
              <a:t>. </a:t>
            </a:r>
            <a:r>
              <a:rPr lang="en-US" altLang="en-US" sz="1000" baseline="0" dirty="0" err="1">
                <a:ea typeface="MS PGothic" panose="020B0600070205080204" pitchFamily="34" charset="-128"/>
              </a:rPr>
              <a:t>Instrum</a:t>
            </a:r>
            <a:r>
              <a:rPr lang="en-US" altLang="en-US" sz="1000" baseline="0" dirty="0">
                <a:ea typeface="MS PGothic" panose="020B0600070205080204" pitchFamily="34" charset="-128"/>
              </a:rPr>
              <a:t>. Meth. A </a:t>
            </a:r>
            <a:r>
              <a:rPr lang="en-US" altLang="en-US" sz="1000" b="1" baseline="0" dirty="0">
                <a:ea typeface="MS PGothic" panose="020B0600070205080204" pitchFamily="34" charset="-128"/>
              </a:rPr>
              <a:t>681</a:t>
            </a:r>
            <a:r>
              <a:rPr lang="en-US" altLang="en-US" sz="1000" baseline="0" dirty="0">
                <a:ea typeface="MS PGothic" panose="020B0600070205080204" pitchFamily="34" charset="-128"/>
              </a:rPr>
              <a:t>, 94 (2012).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FEC35CE-301D-734A-F3D6-6F72953B3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412" y="2735567"/>
            <a:ext cx="31750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58">
            <a:extLst>
              <a:ext uri="{FF2B5EF4-FFF2-40B4-BE49-F238E27FC236}">
                <a16:creationId xmlns:a16="http://schemas.microsoft.com/office/drawing/2014/main" id="{03E075C3-C0E7-6B9B-92B7-C260135BF685}"/>
              </a:ext>
            </a:extLst>
          </p:cNvPr>
          <p:cNvCxnSpPr>
            <a:cxnSpLocks noChangeShapeType="1"/>
            <a:stCxn id="13" idx="1"/>
          </p:cNvCxnSpPr>
          <p:nvPr/>
        </p:nvCxnSpPr>
        <p:spPr bwMode="auto">
          <a:xfrm flipH="1">
            <a:off x="6090587" y="3061004"/>
            <a:ext cx="307975" cy="714375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74D0867-AE76-83AA-D540-EA346BF12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6612" y="3375329"/>
            <a:ext cx="17033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solidFill>
                  <a:srgbClr val="FF0000"/>
                </a:solidFill>
                <a:latin typeface="Calibri" panose="020F0502020204030204" pitchFamily="34" charset="0"/>
              </a:rPr>
              <a:t>137</a:t>
            </a:r>
            <a:r>
              <a:rPr lang="en-US" altLang="en-US" sz="1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Xe ions following </a:t>
            </a:r>
            <a:r>
              <a:rPr lang="en-US" altLang="en-US" sz="1400" b="1" baseline="0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1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 decay </a:t>
            </a:r>
          </a:p>
          <a:p>
            <a:pPr algn="ctr" eaLnBrk="1" hangingPunct="1"/>
            <a:r>
              <a:rPr lang="en-US" altLang="en-US" sz="1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(+ </a:t>
            </a:r>
            <a:r>
              <a:rPr lang="en-US" altLang="en-US" sz="1400" b="1" baseline="0" dirty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1400" b="1" baseline="0" dirty="0">
                <a:solidFill>
                  <a:srgbClr val="FF0000"/>
                </a:solidFill>
                <a:latin typeface="Calibri" panose="020F0502020204030204" pitchFamily="34" charset="0"/>
              </a:rPr>
              <a:t> emission)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B920F80-88F8-4DE6-4675-2D597897F119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 flipV="1">
            <a:off x="7062138" y="3742042"/>
            <a:ext cx="244474" cy="2619"/>
          </a:xfrm>
          <a:prstGeom prst="straightConnector1">
            <a:avLst/>
          </a:prstGeom>
          <a:noFill/>
          <a:ln w="1587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1" name="TextBox 26">
            <a:extLst>
              <a:ext uri="{FF2B5EF4-FFF2-40B4-BE49-F238E27FC236}">
                <a16:creationId xmlns:a16="http://schemas.microsoft.com/office/drawing/2014/main" id="{135BC788-3336-7939-193E-1DE39442AB0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154478" y="3661900"/>
            <a:ext cx="10230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b="1" baseline="0" dirty="0">
                <a:latin typeface="+mn-lt"/>
              </a:rPr>
              <a:t>Counts/6.5 ns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8A8DEC01-5140-8696-05EF-11030F4CE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179" y="4874998"/>
            <a:ext cx="1103187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000" baseline="0" dirty="0">
                <a:latin typeface="Calibri" panose="020F0502020204030204" pitchFamily="34" charset="0"/>
              </a:rPr>
              <a:t>Time of flight (</a:t>
            </a:r>
            <a:r>
              <a:rPr lang="en-US" altLang="en-US" sz="1000" baseline="0" dirty="0" err="1">
                <a:latin typeface="Symbol" panose="05050102010706020507" pitchFamily="18" charset="2"/>
              </a:rPr>
              <a:t>m</a:t>
            </a:r>
            <a:r>
              <a:rPr lang="en-US" altLang="en-US" sz="1000" baseline="0" dirty="0" err="1">
                <a:latin typeface="Calibri" panose="020F0502020204030204" pitchFamily="34" charset="0"/>
              </a:rPr>
              <a:t>s</a:t>
            </a:r>
            <a:r>
              <a:rPr lang="en-US" altLang="en-US" sz="1000" baseline="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5BF9CF-91D5-1A08-BC64-43F09E9DF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562" y="2802242"/>
            <a:ext cx="2333625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  <a:latin typeface="Calibri" panose="020F0502020204030204" pitchFamily="34" charset="0"/>
              </a:rPr>
              <a:t>136</a:t>
            </a:r>
            <a:r>
              <a:rPr lang="en-US" altLang="en-US" sz="1400" b="1" baseline="0">
                <a:solidFill>
                  <a:srgbClr val="FF0000"/>
                </a:solidFill>
                <a:latin typeface="Calibri" panose="020F0502020204030204" pitchFamily="34" charset="0"/>
              </a:rPr>
              <a:t>Xe ions following </a:t>
            </a:r>
            <a:r>
              <a:rPr lang="en-US" altLang="en-US" sz="1400" b="1" baseline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1400" b="1" baseline="0">
                <a:solidFill>
                  <a:srgbClr val="FF0000"/>
                </a:solidFill>
                <a:latin typeface="Calibri" panose="020F0502020204030204" pitchFamily="34" charset="0"/>
              </a:rPr>
              <a:t>-delayed neutron emission</a:t>
            </a:r>
          </a:p>
        </p:txBody>
      </p:sp>
      <p:sp>
        <p:nvSpPr>
          <p:cNvPr id="14" name="TextBox 121">
            <a:extLst>
              <a:ext uri="{FF2B5EF4-FFF2-40B4-BE49-F238E27FC236}">
                <a16:creationId xmlns:a16="http://schemas.microsoft.com/office/drawing/2014/main" id="{24C50BA9-57AC-FA83-04E6-BF7FFAC52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326" y="571349"/>
            <a:ext cx="330197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Open-geometry trap structure accommodates radiation detectors (large solid-angle coverage)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Let ion decay (ex: </a:t>
            </a:r>
            <a:r>
              <a:rPr lang="en-US" altLang="en-US" sz="1200" b="1" baseline="30000" dirty="0">
                <a:solidFill>
                  <a:srgbClr val="0070C0"/>
                </a:solidFill>
                <a:ea typeface="MS PGothic" panose="020B0600070205080204" pitchFamily="34" charset="-128"/>
              </a:rPr>
              <a:t>137</a:t>
            </a: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I</a:t>
            </a:r>
            <a:r>
              <a:rPr lang="en-US" altLang="en-US" sz="1200" b="1" baseline="30000" dirty="0">
                <a:solidFill>
                  <a:srgbClr val="0070C0"/>
                </a:solidFill>
                <a:ea typeface="MS PGothic" panose="020B0600070205080204" pitchFamily="34" charset="-128"/>
              </a:rPr>
              <a:t>+</a:t>
            </a: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) from rest at center of ion trap (Paul trap)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Surround ion trap (Paul trap) with plastic scintillators (to detect β’s) and MCPs (to detect decay recoils)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200" b="1" dirty="0">
                <a:solidFill>
                  <a:srgbClr val="0070C0"/>
                </a:solidFill>
                <a:ea typeface="MS PGothic" panose="020B0600070205080204" pitchFamily="34" charset="-128"/>
              </a:rPr>
              <a:t>Beta-delayed neutron decay produces recoil detected by TOF with MCP</a:t>
            </a:r>
            <a:endParaRPr lang="en-US" altLang="en-US" sz="1400" b="1" dirty="0">
              <a:solidFill>
                <a:srgbClr val="0070C0"/>
              </a:solidFill>
              <a:ea typeface="MS PGothic" panose="020B0600070205080204" pitchFamily="34" charset="-12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290EF8-9D8E-13EC-2151-5830B66B7A86}"/>
              </a:ext>
            </a:extLst>
          </p:cNvPr>
          <p:cNvGrpSpPr>
            <a:grpSpLocks noChangeAspect="1"/>
          </p:cNvGrpSpPr>
          <p:nvPr/>
        </p:nvGrpSpPr>
        <p:grpSpPr>
          <a:xfrm>
            <a:off x="288453" y="585073"/>
            <a:ext cx="2577582" cy="2061874"/>
            <a:chOff x="7029449" y="1687769"/>
            <a:chExt cx="5037784" cy="40298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7842332-2E45-2D92-AA5D-A7D417C9A2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61"/>
            <a:stretch/>
          </p:blipFill>
          <p:spPr>
            <a:xfrm>
              <a:off x="7029449" y="1690687"/>
              <a:ext cx="5037784" cy="39906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24F07E-DBE4-AA90-3D7D-92B463E6B325}"/>
                </a:ext>
              </a:extLst>
            </p:cNvPr>
            <p:cNvSpPr txBox="1"/>
            <p:nvPr/>
          </p:nvSpPr>
          <p:spPr>
            <a:xfrm>
              <a:off x="9731671" y="3087012"/>
              <a:ext cx="2247038" cy="484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Preparation trap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7B7B0B-482D-0CF7-0EBD-0AD18B7137DA}"/>
                </a:ext>
              </a:extLst>
            </p:cNvPr>
            <p:cNvSpPr txBox="1"/>
            <p:nvPr/>
          </p:nvSpPr>
          <p:spPr>
            <a:xfrm>
              <a:off x="9449796" y="2167406"/>
              <a:ext cx="2502257" cy="484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Measurement trap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7939E2-60E7-7E71-8C83-5BBF3DF25521}"/>
                </a:ext>
              </a:extLst>
            </p:cNvPr>
            <p:cNvSpPr txBox="1"/>
            <p:nvPr/>
          </p:nvSpPr>
          <p:spPr>
            <a:xfrm>
              <a:off x="8129287" y="4543396"/>
              <a:ext cx="2124422" cy="484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MCP assembly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0C0CF24-8423-3365-2382-2522B63995F8}"/>
                    </a:ext>
                  </a:extLst>
                </p:cNvPr>
                <p:cNvSpPr txBox="1"/>
                <p:nvPr/>
              </p:nvSpPr>
              <p:spPr>
                <a:xfrm>
                  <a:off x="7108094" y="1687769"/>
                  <a:ext cx="1794001" cy="821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a14:m>
                  <a:r>
                    <a:rPr lang="en-GB" sz="1200" dirty="0">
                      <a:solidFill>
                        <a:srgbClr val="FFFF00"/>
                      </a:solidFill>
                    </a:rPr>
                    <a:t>E-E scintillator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0C0CF24-8423-3365-2382-2522B63995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8094" y="1687769"/>
                  <a:ext cx="1794001" cy="821850"/>
                </a:xfrm>
                <a:prstGeom prst="rect">
                  <a:avLst/>
                </a:prstGeom>
                <a:blipFill>
                  <a:blip r:embed="rId5"/>
                  <a:stretch>
                    <a:fillRect l="-667" t="-2899" b="-188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8A0ACE-71DD-92FE-B1BD-504F88A4C2F2}"/>
                </a:ext>
              </a:extLst>
            </p:cNvPr>
            <p:cNvSpPr txBox="1"/>
            <p:nvPr/>
          </p:nvSpPr>
          <p:spPr>
            <a:xfrm>
              <a:off x="7085793" y="5232987"/>
              <a:ext cx="1907683" cy="484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rgbClr val="FFFF00"/>
                  </a:solidFill>
                </a:rPr>
                <a:t>HPGe</a:t>
              </a:r>
              <a:r>
                <a:rPr lang="en-US" sz="1200" dirty="0">
                  <a:solidFill>
                    <a:srgbClr val="FFFF00"/>
                  </a:solidFill>
                </a:rPr>
                <a:t> crystal</a:t>
              </a:r>
              <a:endParaRPr lang="en-GB" sz="1200" dirty="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AB3008F-33B2-C20C-F854-A0573AD113AF}"/>
                </a:ext>
              </a:extLst>
            </p:cNvPr>
            <p:cNvCxnSpPr>
              <a:cxnSpLocks/>
              <a:stCxn id="20" idx="2"/>
            </p:cNvCxnSpPr>
            <p:nvPr/>
          </p:nvCxnSpPr>
          <p:spPr>
            <a:xfrm flipV="1">
              <a:off x="8005095" y="2456984"/>
              <a:ext cx="469054" cy="5263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AF9182F-7ABE-B0DF-E647-ED0E4C146FB6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9048308" y="2652039"/>
              <a:ext cx="1652616" cy="68662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60848A9-EB5B-6BCD-CF41-81560892D66A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9832524" y="3571646"/>
              <a:ext cx="1022666" cy="47792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BE6AFD6-F557-BDA1-881B-5837AA4843BB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8610600" y="3859618"/>
              <a:ext cx="580899" cy="68377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533DBA1-6066-FCDF-D56E-DC0C5514CF56}"/>
                </a:ext>
              </a:extLst>
            </p:cNvPr>
            <p:cNvCxnSpPr>
              <a:cxnSpLocks/>
              <a:stCxn id="21" idx="0"/>
            </p:cNvCxnSpPr>
            <p:nvPr/>
          </p:nvCxnSpPr>
          <p:spPr>
            <a:xfrm flipH="1" flipV="1">
              <a:off x="7782759" y="4251846"/>
              <a:ext cx="256876" cy="98114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38D63-14C4-5B50-7D2C-8D1B773D5189}"/>
              </a:ext>
            </a:extLst>
          </p:cNvPr>
          <p:cNvGrpSpPr>
            <a:grpSpLocks noChangeAspect="1"/>
          </p:cNvGrpSpPr>
          <p:nvPr/>
        </p:nvGrpSpPr>
        <p:grpSpPr>
          <a:xfrm>
            <a:off x="1783726" y="2726729"/>
            <a:ext cx="2313933" cy="2361985"/>
            <a:chOff x="1224537" y="1642344"/>
            <a:chExt cx="3738145" cy="38157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9AA8CCB-2402-1448-CCE0-956FA2AFD3BE}"/>
                </a:ext>
              </a:extLst>
            </p:cNvPr>
            <p:cNvGrpSpPr/>
            <p:nvPr/>
          </p:nvGrpSpPr>
          <p:grpSpPr>
            <a:xfrm>
              <a:off x="1224537" y="1642344"/>
              <a:ext cx="3738145" cy="3815773"/>
              <a:chOff x="6975503" y="1774431"/>
              <a:chExt cx="3738145" cy="3815773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B0E92A6-D068-B456-AA74-D5EE007D09F1}"/>
                  </a:ext>
                </a:extLst>
              </p:cNvPr>
              <p:cNvGrpSpPr/>
              <p:nvPr/>
            </p:nvGrpSpPr>
            <p:grpSpPr>
              <a:xfrm>
                <a:off x="9821782" y="2659473"/>
                <a:ext cx="667840" cy="1828800"/>
                <a:chOff x="10071598" y="2493200"/>
                <a:chExt cx="667840" cy="1828800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060704B-761B-993B-A52B-372430F85E72}"/>
                    </a:ext>
                  </a:extLst>
                </p:cNvPr>
                <p:cNvSpPr/>
                <p:nvPr/>
              </p:nvSpPr>
              <p:spPr>
                <a:xfrm rot="5400000">
                  <a:off x="9596438" y="3179000"/>
                  <a:ext cx="1828800" cy="4572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17F6D8F-C9EA-C3C7-04CC-E434F237FFAF}"/>
                    </a:ext>
                  </a:extLst>
                </p:cNvPr>
                <p:cNvSpPr/>
                <p:nvPr/>
              </p:nvSpPr>
              <p:spPr>
                <a:xfrm rot="5400000">
                  <a:off x="9202918" y="3361880"/>
                  <a:ext cx="1828800" cy="91440"/>
                </a:xfrm>
                <a:prstGeom prst="rect">
                  <a:avLst/>
                </a:prstGeom>
                <a:solidFill>
                  <a:srgbClr val="8E909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5B07E9C-1550-9BC8-6463-BA8070C32544}"/>
                  </a:ext>
                </a:extLst>
              </p:cNvPr>
              <p:cNvGrpSpPr/>
              <p:nvPr/>
            </p:nvGrpSpPr>
            <p:grpSpPr>
              <a:xfrm>
                <a:off x="7831428" y="1774431"/>
                <a:ext cx="1832731" cy="677370"/>
                <a:chOff x="7664844" y="1775047"/>
                <a:chExt cx="1832731" cy="677370"/>
              </a:xfrm>
            </p:grpSpPr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8AE40165-E9CE-0B47-9540-70C4FFCB9659}"/>
                    </a:ext>
                  </a:extLst>
                </p:cNvPr>
                <p:cNvSpPr/>
                <p:nvPr/>
              </p:nvSpPr>
              <p:spPr>
                <a:xfrm>
                  <a:off x="7668775" y="1775047"/>
                  <a:ext cx="1828800" cy="45720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 err="1">
                      <a:solidFill>
                        <a:schemeClr val="tx1"/>
                      </a:solidFill>
                    </a:rPr>
                    <a:t>HPGe</a:t>
                  </a:r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E72A38A2-045D-20BD-021D-B474C78698BE}"/>
                    </a:ext>
                  </a:extLst>
                </p:cNvPr>
                <p:cNvSpPr/>
                <p:nvPr/>
              </p:nvSpPr>
              <p:spPr>
                <a:xfrm>
                  <a:off x="7664844" y="2360977"/>
                  <a:ext cx="1828800" cy="91440"/>
                </a:xfrm>
                <a:prstGeom prst="rect">
                  <a:avLst/>
                </a:prstGeom>
                <a:solidFill>
                  <a:srgbClr val="8E909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F445CA4-B8DC-25AC-54ED-99449406CE28}"/>
                  </a:ext>
                </a:extLst>
              </p:cNvPr>
              <p:cNvGrpSpPr/>
              <p:nvPr/>
            </p:nvGrpSpPr>
            <p:grpSpPr>
              <a:xfrm>
                <a:off x="7834943" y="4671744"/>
                <a:ext cx="1828800" cy="678539"/>
                <a:chOff x="3966263" y="4131301"/>
                <a:chExt cx="1828800" cy="678539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4D1639F-8782-8BDD-FB21-9C712B0F97C2}"/>
                    </a:ext>
                  </a:extLst>
                </p:cNvPr>
                <p:cNvSpPr/>
                <p:nvPr/>
              </p:nvSpPr>
              <p:spPr>
                <a:xfrm>
                  <a:off x="3966263" y="4352640"/>
                  <a:ext cx="1828800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Plastic </a:t>
                  </a:r>
                  <a:r>
                    <a:rPr lang="el-GR" sz="800" dirty="0">
                      <a:solidFill>
                        <a:schemeClr val="tx1"/>
                      </a:solidFill>
                    </a:rPr>
                    <a:t>Δ</a:t>
                  </a:r>
                  <a:r>
                    <a:rPr lang="en-US" sz="800" dirty="0">
                      <a:solidFill>
                        <a:schemeClr val="tx1"/>
                      </a:solidFill>
                    </a:rPr>
                    <a:t>E-E</a:t>
                  </a:r>
                  <a:endParaRPr lang="en-US" sz="800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73F9533-BFC8-721E-AB2C-6C888CC6C47C}"/>
                    </a:ext>
                  </a:extLst>
                </p:cNvPr>
                <p:cNvSpPr/>
                <p:nvPr/>
              </p:nvSpPr>
              <p:spPr>
                <a:xfrm rot="10800000">
                  <a:off x="3966263" y="4131301"/>
                  <a:ext cx="1828800" cy="914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73CC48F-8AAE-8E04-90AE-79BAFCF86D1D}"/>
                  </a:ext>
                </a:extLst>
              </p:cNvPr>
              <p:cNvGrpSpPr/>
              <p:nvPr/>
            </p:nvGrpSpPr>
            <p:grpSpPr>
              <a:xfrm>
                <a:off x="6975503" y="2651601"/>
                <a:ext cx="663269" cy="1841503"/>
                <a:chOff x="3065893" y="1941966"/>
                <a:chExt cx="663269" cy="1841503"/>
              </a:xfrm>
            </p:grpSpPr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7EA2B0BE-39B3-0D6F-9EE1-F73CF7DDDC29}"/>
                    </a:ext>
                  </a:extLst>
                </p:cNvPr>
                <p:cNvSpPr/>
                <p:nvPr/>
              </p:nvSpPr>
              <p:spPr>
                <a:xfrm rot="5400000">
                  <a:off x="2380093" y="2627766"/>
                  <a:ext cx="1828800" cy="457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A9FBACE-938E-1169-FE32-E1988793A79F}"/>
                    </a:ext>
                  </a:extLst>
                </p:cNvPr>
                <p:cNvSpPr/>
                <p:nvPr/>
              </p:nvSpPr>
              <p:spPr>
                <a:xfrm rot="16200000">
                  <a:off x="2769042" y="2823349"/>
                  <a:ext cx="1828800" cy="9144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6ACCBC7-0E08-5B27-3760-2E1B54E18818}"/>
                  </a:ext>
                </a:extLst>
              </p:cNvPr>
              <p:cNvSpPr txBox="1"/>
              <p:nvPr/>
            </p:nvSpPr>
            <p:spPr>
              <a:xfrm>
                <a:off x="9612109" y="2205810"/>
                <a:ext cx="1101539" cy="5799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MCP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1448E2F-AE9F-5584-C876-3BCEA79BF5E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8704345" y="3512341"/>
                <a:ext cx="120292" cy="120292"/>
              </a:xfrm>
              <a:prstGeom prst="ellipse">
                <a:avLst/>
              </a:prstGeom>
              <a:solidFill>
                <a:srgbClr val="004C97"/>
              </a:solidFill>
              <a:ln>
                <a:solidFill>
                  <a:srgbClr val="004C9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18A490D5-CC46-5C14-E7BF-DE8170818765}"/>
                      </a:ext>
                    </a:extLst>
                  </p:cNvPr>
                  <p:cNvSpPr txBox="1"/>
                  <p:nvPr/>
                </p:nvSpPr>
                <p:spPr>
                  <a:xfrm>
                    <a:off x="7828005" y="3537082"/>
                    <a:ext cx="132920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3" name="TextBox 2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828005" y="3537082"/>
                    <a:ext cx="132920" cy="18466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0909" t="-6667" r="-3636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2124751C-9152-13F6-34D1-1F89DCD08D28}"/>
                      </a:ext>
                    </a:extLst>
                  </p:cNvPr>
                  <p:cNvSpPr txBox="1"/>
                  <p:nvPr/>
                </p:nvSpPr>
                <p:spPr>
                  <a:xfrm>
                    <a:off x="9832614" y="5253509"/>
                    <a:ext cx="118301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32614" y="5253509"/>
                    <a:ext cx="118301" cy="18466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1053" r="-1578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F0A31518-E39D-684E-6049-AF10595F601D}"/>
                      </a:ext>
                    </a:extLst>
                  </p:cNvPr>
                  <p:cNvSpPr txBox="1"/>
                  <p:nvPr/>
                </p:nvSpPr>
                <p:spPr>
                  <a:xfrm>
                    <a:off x="8781147" y="4151160"/>
                    <a:ext cx="126060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5" name="TextBox 2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81147" y="4151160"/>
                    <a:ext cx="126060" cy="18466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4286" r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5A92B07-7958-47DD-EEF5-2AFFD5FEE87A}"/>
                  </a:ext>
                </a:extLst>
              </p:cNvPr>
              <p:cNvCxnSpPr>
                <a:cxnSpLocks/>
                <a:stCxn id="36" idx="7"/>
              </p:cNvCxnSpPr>
              <p:nvPr/>
            </p:nvCxnSpPr>
            <p:spPr>
              <a:xfrm flipH="1" flipV="1">
                <a:off x="8256006" y="2569706"/>
                <a:ext cx="465955" cy="96025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53C7F59-8075-E945-6C52-B874FA972851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8764491" y="3632633"/>
                <a:ext cx="416687" cy="969977"/>
              </a:xfrm>
              <a:prstGeom prst="straightConnector1">
                <a:avLst/>
              </a:prstGeom>
              <a:ln w="28575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6A89077-7182-B580-DF69-EBF9C5991C67}"/>
                  </a:ext>
                </a:extLst>
              </p:cNvPr>
              <p:cNvCxnSpPr>
                <a:cxnSpLocks/>
                <a:stCxn id="36" idx="6"/>
              </p:cNvCxnSpPr>
              <p:nvPr/>
            </p:nvCxnSpPr>
            <p:spPr>
              <a:xfrm flipH="1">
                <a:off x="7687193" y="3572487"/>
                <a:ext cx="1017152" cy="289674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B92B4B3-6217-D331-0711-0C4806FE8172}"/>
                  </a:ext>
                </a:extLst>
              </p:cNvPr>
              <p:cNvCxnSpPr>
                <a:cxnSpLocks/>
                <a:stCxn id="36" idx="4"/>
              </p:cNvCxnSpPr>
              <p:nvPr/>
            </p:nvCxnSpPr>
            <p:spPr>
              <a:xfrm>
                <a:off x="8764491" y="3632633"/>
                <a:ext cx="1147926" cy="1957571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854D4B7-E0C9-BB14-FE9C-D21FDE2C6690}"/>
                  </a:ext>
                </a:extLst>
              </p:cNvPr>
              <p:cNvGrpSpPr/>
              <p:nvPr/>
            </p:nvGrpSpPr>
            <p:grpSpPr>
              <a:xfrm>
                <a:off x="7735308" y="2486972"/>
                <a:ext cx="2066382" cy="2123932"/>
                <a:chOff x="7768654" y="2458402"/>
                <a:chExt cx="2066382" cy="2123932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681E3C3-A7D4-29F9-C931-58A4C87373E0}"/>
                    </a:ext>
                  </a:extLst>
                </p:cNvPr>
                <p:cNvGrpSpPr/>
                <p:nvPr/>
              </p:nvGrpSpPr>
              <p:grpSpPr>
                <a:xfrm>
                  <a:off x="7768654" y="2458402"/>
                  <a:ext cx="914400" cy="1765352"/>
                  <a:chOff x="7768654" y="2458402"/>
                  <a:chExt cx="914400" cy="1765352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BD3209DE-8540-8800-5F7F-F52ECFAF54D1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7704274" y="2869882"/>
                    <a:ext cx="914400" cy="91440"/>
                  </a:xfrm>
                  <a:prstGeom prst="rect">
                    <a:avLst/>
                  </a:prstGeom>
                  <a:solidFill>
                    <a:srgbClr val="C8102E"/>
                  </a:solidFill>
                  <a:ln>
                    <a:solidFill>
                      <a:srgbClr val="AC162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340E2439-3524-B83B-967C-ADBF02262FE7}"/>
                      </a:ext>
                    </a:extLst>
                  </p:cNvPr>
                  <p:cNvSpPr/>
                  <p:nvPr/>
                </p:nvSpPr>
                <p:spPr>
                  <a:xfrm rot="18900000">
                    <a:off x="7768654" y="4132314"/>
                    <a:ext cx="914400" cy="91440"/>
                  </a:xfrm>
                  <a:prstGeom prst="rect">
                    <a:avLst/>
                  </a:prstGeom>
                  <a:solidFill>
                    <a:srgbClr val="C8102E"/>
                  </a:solidFill>
                  <a:ln>
                    <a:solidFill>
                      <a:srgbClr val="AC162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ED29B597-1E50-7F3B-E49E-7F38BF9CE375}"/>
                    </a:ext>
                  </a:extLst>
                </p:cNvPr>
                <p:cNvGrpSpPr/>
                <p:nvPr/>
              </p:nvGrpSpPr>
              <p:grpSpPr>
                <a:xfrm>
                  <a:off x="8920636" y="2902506"/>
                  <a:ext cx="914400" cy="1679828"/>
                  <a:chOff x="8925820" y="2916062"/>
                  <a:chExt cx="914400" cy="1679828"/>
                </a:xfrm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AEDB5E7A-851D-6AC2-362C-CA75EC976AF6}"/>
                      </a:ext>
                    </a:extLst>
                  </p:cNvPr>
                  <p:cNvSpPr/>
                  <p:nvPr/>
                </p:nvSpPr>
                <p:spPr>
                  <a:xfrm rot="8100000">
                    <a:off x="8925820" y="2916062"/>
                    <a:ext cx="914400" cy="91440"/>
                  </a:xfrm>
                  <a:prstGeom prst="rect">
                    <a:avLst/>
                  </a:prstGeom>
                  <a:solidFill>
                    <a:srgbClr val="C8102E"/>
                  </a:solidFill>
                  <a:ln>
                    <a:solidFill>
                      <a:srgbClr val="AC162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456AE9C4-7042-EB5E-7842-29FF67FF0D21}"/>
                      </a:ext>
                    </a:extLst>
                  </p:cNvPr>
                  <p:cNvSpPr/>
                  <p:nvPr/>
                </p:nvSpPr>
                <p:spPr>
                  <a:xfrm rot="13500000">
                    <a:off x="8925821" y="4092970"/>
                    <a:ext cx="914400" cy="91440"/>
                  </a:xfrm>
                  <a:prstGeom prst="rect">
                    <a:avLst/>
                  </a:prstGeom>
                  <a:solidFill>
                    <a:srgbClr val="C8102E"/>
                  </a:solidFill>
                  <a:ln>
                    <a:solidFill>
                      <a:srgbClr val="AC162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BABE40B-88D3-7BA0-DFBF-FE48B8012467}"/>
                  </a:ext>
                </a:extLst>
              </p:cNvPr>
              <p:cNvSpPr txBox="1"/>
              <p:nvPr/>
            </p:nvSpPr>
            <p:spPr>
              <a:xfrm>
                <a:off x="8389742" y="2522083"/>
                <a:ext cx="1333123" cy="451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Recoil ion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5EFD3C5-D51C-F6F5-618C-392D91F2406C}"/>
                  </a:ext>
                </a:extLst>
              </p:cNvPr>
              <p:cNvSpPr txBox="1"/>
              <p:nvPr/>
            </p:nvSpPr>
            <p:spPr>
              <a:xfrm rot="18900000">
                <a:off x="7565551" y="3967889"/>
                <a:ext cx="1886913" cy="451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Trap electrodes</a:t>
                </a:r>
                <a:endParaRPr lang="en-GB" sz="800" dirty="0"/>
              </a:p>
            </p:txBody>
          </p:sp>
        </p:grpSp>
        <p:sp>
          <p:nvSpPr>
            <p:cNvPr id="29" name="Freeform 75">
              <a:extLst>
                <a:ext uri="{FF2B5EF4-FFF2-40B4-BE49-F238E27FC236}">
                  <a16:creationId xmlns:a16="http://schemas.microsoft.com/office/drawing/2014/main" id="{D1B19226-A352-1545-81A5-6A632CF9F0C0}"/>
                </a:ext>
              </a:extLst>
            </p:cNvPr>
            <p:cNvSpPr>
              <a:spLocks noChangeAspect="1"/>
            </p:cNvSpPr>
            <p:nvPr/>
          </p:nvSpPr>
          <p:spPr>
            <a:xfrm rot="544335">
              <a:off x="3024496" y="3522068"/>
              <a:ext cx="944490" cy="96964"/>
            </a:xfrm>
            <a:custGeom>
              <a:avLst/>
              <a:gdLst>
                <a:gd name="connsiteX0" fmla="*/ 0 w 9218428"/>
                <a:gd name="connsiteY0" fmla="*/ 431052 h 946389"/>
                <a:gd name="connsiteX1" fmla="*/ 499730 w 9218428"/>
                <a:gd name="connsiteY1" fmla="*/ 16382 h 946389"/>
                <a:gd name="connsiteX2" fmla="*/ 1414130 w 9218428"/>
                <a:gd name="connsiteY2" fmla="*/ 930782 h 946389"/>
                <a:gd name="connsiteX3" fmla="*/ 2307265 w 9218428"/>
                <a:gd name="connsiteY3" fmla="*/ 5749 h 946389"/>
                <a:gd name="connsiteX4" fmla="*/ 3232297 w 9218428"/>
                <a:gd name="connsiteY4" fmla="*/ 920149 h 946389"/>
                <a:gd name="connsiteX5" fmla="*/ 4136065 w 9218428"/>
                <a:gd name="connsiteY5" fmla="*/ 27014 h 946389"/>
                <a:gd name="connsiteX6" fmla="*/ 5039832 w 9218428"/>
                <a:gd name="connsiteY6" fmla="*/ 898884 h 946389"/>
                <a:gd name="connsiteX7" fmla="*/ 5975497 w 9218428"/>
                <a:gd name="connsiteY7" fmla="*/ 16382 h 946389"/>
                <a:gd name="connsiteX8" fmla="*/ 6868632 w 9218428"/>
                <a:gd name="connsiteY8" fmla="*/ 920149 h 946389"/>
                <a:gd name="connsiteX9" fmla="*/ 7804297 w 9218428"/>
                <a:gd name="connsiteY9" fmla="*/ 16382 h 946389"/>
                <a:gd name="connsiteX10" fmla="*/ 8729330 w 9218428"/>
                <a:gd name="connsiteY10" fmla="*/ 941414 h 946389"/>
                <a:gd name="connsiteX11" fmla="*/ 9218428 w 9218428"/>
                <a:gd name="connsiteY11" fmla="*/ 409786 h 946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218428" h="946389">
                  <a:moveTo>
                    <a:pt x="0" y="431052"/>
                  </a:moveTo>
                  <a:cubicBezTo>
                    <a:pt x="132021" y="182073"/>
                    <a:pt x="264042" y="-66906"/>
                    <a:pt x="499730" y="16382"/>
                  </a:cubicBezTo>
                  <a:cubicBezTo>
                    <a:pt x="735418" y="99670"/>
                    <a:pt x="1112874" y="932554"/>
                    <a:pt x="1414130" y="930782"/>
                  </a:cubicBezTo>
                  <a:cubicBezTo>
                    <a:pt x="1715386" y="929010"/>
                    <a:pt x="2004237" y="7521"/>
                    <a:pt x="2307265" y="5749"/>
                  </a:cubicBezTo>
                  <a:cubicBezTo>
                    <a:pt x="2610293" y="3977"/>
                    <a:pt x="2927497" y="916605"/>
                    <a:pt x="3232297" y="920149"/>
                  </a:cubicBezTo>
                  <a:cubicBezTo>
                    <a:pt x="3537097" y="923693"/>
                    <a:pt x="3834809" y="30558"/>
                    <a:pt x="4136065" y="27014"/>
                  </a:cubicBezTo>
                  <a:cubicBezTo>
                    <a:pt x="4437321" y="23470"/>
                    <a:pt x="4733260" y="900656"/>
                    <a:pt x="5039832" y="898884"/>
                  </a:cubicBezTo>
                  <a:cubicBezTo>
                    <a:pt x="5346404" y="897112"/>
                    <a:pt x="5670697" y="12838"/>
                    <a:pt x="5975497" y="16382"/>
                  </a:cubicBezTo>
                  <a:cubicBezTo>
                    <a:pt x="6280297" y="19926"/>
                    <a:pt x="6563832" y="920149"/>
                    <a:pt x="6868632" y="920149"/>
                  </a:cubicBezTo>
                  <a:cubicBezTo>
                    <a:pt x="7173432" y="920149"/>
                    <a:pt x="7494181" y="12838"/>
                    <a:pt x="7804297" y="16382"/>
                  </a:cubicBezTo>
                  <a:cubicBezTo>
                    <a:pt x="8114413" y="19926"/>
                    <a:pt x="8493641" y="875847"/>
                    <a:pt x="8729330" y="941414"/>
                  </a:cubicBezTo>
                  <a:cubicBezTo>
                    <a:pt x="8965019" y="1006981"/>
                    <a:pt x="9136912" y="402698"/>
                    <a:pt x="9218428" y="40978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EDEFCAC-A6E6-F25E-D752-4BD8E370C037}"/>
                    </a:ext>
                  </a:extLst>
                </p:cNvPr>
                <p:cNvSpPr txBox="1"/>
                <p:nvPr/>
              </p:nvSpPr>
              <p:spPr>
                <a:xfrm>
                  <a:off x="3842256" y="3170989"/>
                  <a:ext cx="2391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sz="2400" b="0" dirty="0"/>
                </a:p>
              </p:txBody>
            </p:sp>
          </mc:Choice>
          <mc:Fallback xmlns="">
            <p:sp>
              <p:nvSpPr>
                <p:cNvPr id="77" name="TextBox 7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2256" y="3170989"/>
                  <a:ext cx="23910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7500" r="-25000" b="-2295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F9EDF933-B52E-A9F9-5D9F-196588CB4E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8316" y="600855"/>
            <a:ext cx="2728123" cy="20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AA86-9DC0-F7EA-A03F-46492B677622}"/>
              </a:ext>
            </a:extLst>
          </p:cNvPr>
          <p:cNvSpPr txBox="1">
            <a:spLocks/>
          </p:cNvSpPr>
          <p:nvPr/>
        </p:nvSpPr>
        <p:spPr>
          <a:xfrm>
            <a:off x="985145" y="1067859"/>
            <a:ext cx="4779780" cy="3287759"/>
          </a:xfrm>
          <a:prstGeom prst="rect">
            <a:avLst/>
          </a:prstGeom>
        </p:spPr>
        <p:txBody>
          <a:bodyPr vert="horz" lIns="0" tIns="0" rIns="0" bIns="3429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CARIBU: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Need to change source roughly every 3 years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Yield limited by how thin an intense </a:t>
            </a:r>
            <a:r>
              <a:rPr lang="en-US" sz="1400" baseline="30000" dirty="0"/>
              <a:t>252</a:t>
            </a:r>
            <a:r>
              <a:rPr lang="en-US" sz="1400" dirty="0"/>
              <a:t>Cf source could be made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Sources received were not consistently thin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 err="1"/>
              <a:t>nuCARIBU</a:t>
            </a:r>
            <a:r>
              <a:rPr lang="en-US" sz="1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Replace </a:t>
            </a:r>
            <a:r>
              <a:rPr lang="en-US" sz="1400" baseline="30000" dirty="0"/>
              <a:t>252</a:t>
            </a:r>
            <a:r>
              <a:rPr lang="en-US" sz="1400" dirty="0"/>
              <a:t>Cf source by neutron-induced fission on actinide foils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More reliable source of fission products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Operationally easier to maintain and operate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Gain an order of magnitude in overall fission rate … i.e. ~ 10</a:t>
            </a:r>
            <a:r>
              <a:rPr lang="en-US" sz="1400" baseline="30000" dirty="0"/>
              <a:t>9</a:t>
            </a:r>
            <a:r>
              <a:rPr lang="en-US" sz="1400" dirty="0"/>
              <a:t> fission/sec vs current few 10</a:t>
            </a:r>
            <a:r>
              <a:rPr lang="en-US" sz="1400" baseline="30000" dirty="0"/>
              <a:t>7</a:t>
            </a:r>
            <a:r>
              <a:rPr lang="en-US" sz="1400" dirty="0"/>
              <a:t> fission/sec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400" dirty="0"/>
              <a:t>Higher fission yield feeding in the </a:t>
            </a:r>
            <a:r>
              <a:rPr lang="en-US" sz="1400" baseline="30000" dirty="0"/>
              <a:t>132</a:t>
            </a:r>
            <a:r>
              <a:rPr lang="en-US" sz="1400" dirty="0"/>
              <a:t>Sn region or above </a:t>
            </a:r>
            <a:r>
              <a:rPr lang="en-US" sz="1400" baseline="30000" dirty="0"/>
              <a:t>78</a:t>
            </a:r>
            <a:r>
              <a:rPr lang="en-US" sz="1400" dirty="0"/>
              <a:t>Ni region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D7FB20-9BD4-3D82-7F66-F304AC9B6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CARIBU      </a:t>
            </a:r>
            <a:r>
              <a:rPr lang="en-US" cap="none" dirty="0" err="1"/>
              <a:t>nu</a:t>
            </a:r>
            <a:r>
              <a:rPr lang="en-US" dirty="0" err="1"/>
              <a:t>CARIBU</a:t>
            </a:r>
            <a:br>
              <a:rPr lang="en-US" dirty="0"/>
            </a:br>
            <a:endParaRPr lang="en-US" dirty="0"/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7E2FBE89-5F22-617B-A2C1-3270E6A0F0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343400" y="4855282"/>
            <a:ext cx="457200" cy="137160"/>
          </a:xfrm>
        </p:spPr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CFB84F2-6A65-5253-B14B-05B00ACC4197}"/>
              </a:ext>
            </a:extLst>
          </p:cNvPr>
          <p:cNvCxnSpPr/>
          <p:nvPr/>
        </p:nvCxnSpPr>
        <p:spPr>
          <a:xfrm>
            <a:off x="1996965" y="358378"/>
            <a:ext cx="315310" cy="0"/>
          </a:xfrm>
          <a:prstGeom prst="straightConnector1">
            <a:avLst/>
          </a:prstGeom>
          <a:ln w="47625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Outdoors: Caribou and reindeer are one and the same | Chanhassen Opinion |  swnewsmedia.com">
            <a:extLst>
              <a:ext uri="{FF2B5EF4-FFF2-40B4-BE49-F238E27FC236}">
                <a16:creationId xmlns:a16="http://schemas.microsoft.com/office/drawing/2014/main" id="{8ECA5620-32AA-252D-F570-4930EC47AC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3"/>
          <a:stretch/>
        </p:blipFill>
        <p:spPr bwMode="auto">
          <a:xfrm>
            <a:off x="6406912" y="1067859"/>
            <a:ext cx="1709902" cy="11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ibou Wildlife">
            <a:extLst>
              <a:ext uri="{FF2B5EF4-FFF2-40B4-BE49-F238E27FC236}">
                <a16:creationId xmlns:a16="http://schemas.microsoft.com/office/drawing/2014/main" id="{EA59A0CC-64E6-9B49-8737-CF172CE76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912" y="2645716"/>
            <a:ext cx="1709902" cy="170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4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45" y="1228094"/>
            <a:ext cx="4342023" cy="32565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62501" y="735195"/>
            <a:ext cx="14603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70C0"/>
                </a:solidFill>
              </a:rPr>
              <a:t>Significant gain</a:t>
            </a: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2361027" y="1035277"/>
            <a:ext cx="431649" cy="99853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>
            <a:off x="2792676" y="1035277"/>
            <a:ext cx="588982" cy="99853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187559" y="4484611"/>
            <a:ext cx="1444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Significant loss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923061" y="2188612"/>
            <a:ext cx="0" cy="22959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923061" y="2364011"/>
            <a:ext cx="1124225" cy="21206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>
            <a:extLst>
              <a:ext uri="{FF2B5EF4-FFF2-40B4-BE49-F238E27FC236}">
                <a16:creationId xmlns:a16="http://schemas.microsoft.com/office/drawing/2014/main" id="{16D1B013-9A1D-7314-255D-ACA91037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fission distribution</a:t>
            </a:r>
            <a:br>
              <a:rPr lang="en-US" dirty="0"/>
            </a:br>
            <a:endParaRPr lang="en-US" dirty="0"/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05C100E-188A-8842-EF81-226DCD6AF558}"/>
              </a:ext>
            </a:extLst>
          </p:cNvPr>
          <p:cNvSpPr txBox="1"/>
          <p:nvPr/>
        </p:nvSpPr>
        <p:spPr>
          <a:xfrm>
            <a:off x="4983354" y="795880"/>
            <a:ext cx="38710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Significant gain in the Sn and Br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Significant loss in the Ru and Ce regions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6A8127-EE02-E53A-6EAD-39F1D6A6EB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4" b="12659"/>
          <a:stretch/>
        </p:blipFill>
        <p:spPr>
          <a:xfrm>
            <a:off x="4983354" y="1783396"/>
            <a:ext cx="3807142" cy="26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2568" y="2565183"/>
            <a:ext cx="3114278" cy="14267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162" y="1049821"/>
            <a:ext cx="6279676" cy="387404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baseline="30000" dirty="0"/>
              <a:t>235</a:t>
            </a:r>
            <a:r>
              <a:rPr lang="en-US" sz="1400" dirty="0"/>
              <a:t>U available at 93% purity has been identified and is available as a metal for rolling. Will be used first.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aseline="30000" dirty="0"/>
              <a:t>239</a:t>
            </a:r>
            <a:r>
              <a:rPr lang="en-US" sz="1400" dirty="0"/>
              <a:t>Pu, </a:t>
            </a:r>
            <a:r>
              <a:rPr lang="en-US" sz="1400" baseline="30000" dirty="0"/>
              <a:t>242m</a:t>
            </a:r>
            <a:r>
              <a:rPr lang="en-US" sz="1400" dirty="0"/>
              <a:t>Am and other fissionable isotopes are also available but more difficult to handle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Different </a:t>
            </a:r>
            <a:r>
              <a:rPr lang="en-US" sz="1400" dirty="0" err="1"/>
              <a:t>fissioning</a:t>
            </a:r>
            <a:r>
              <a:rPr lang="en-US" sz="1400" dirty="0"/>
              <a:t> isotopes allow to optimize yield to particular region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Significant gains over </a:t>
            </a:r>
            <a:r>
              <a:rPr lang="en-US" sz="1400" baseline="30000" dirty="0"/>
              <a:t>252</a:t>
            </a:r>
            <a:r>
              <a:rPr lang="en-US" sz="1400" dirty="0"/>
              <a:t>Cf in some region from relative yield, enhanced further by higher fission rate, but losses in heaviest region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3401704" y="3068219"/>
            <a:ext cx="658505" cy="21722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5275962" y="3073909"/>
            <a:ext cx="658505" cy="21722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666807" y="3617776"/>
            <a:ext cx="658505" cy="21722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3401704" y="3617776"/>
            <a:ext cx="658505" cy="21722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3410359" y="3804076"/>
            <a:ext cx="658505" cy="21722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3410359" y="3444730"/>
            <a:ext cx="658505" cy="217220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Oval 18"/>
          <p:cNvSpPr/>
          <p:nvPr/>
        </p:nvSpPr>
        <p:spPr>
          <a:xfrm>
            <a:off x="4077297" y="3444730"/>
            <a:ext cx="658505" cy="21722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6A489E1-1A2E-1A93-2D54-FB7D584F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 yield by choice of foil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90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BEF5-5021-033D-1117-6961E37DD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686799" cy="62171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caribu</a:t>
            </a:r>
            <a:r>
              <a:rPr lang="en-US" dirty="0"/>
              <a:t> facility OF ATLAS at Argonne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32591-2FEB-BAFE-9FA2-F98DCC69CAE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9C6C4-C00B-E509-7AC2-5D97615A98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8"/>
          <a:stretch/>
        </p:blipFill>
        <p:spPr>
          <a:xfrm>
            <a:off x="5945475" y="1066844"/>
            <a:ext cx="3111054" cy="3584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A1AFFA-E552-CEEF-A4BC-7445CFDED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4"/>
          <a:stretch/>
        </p:blipFill>
        <p:spPr>
          <a:xfrm>
            <a:off x="687086" y="1835706"/>
            <a:ext cx="4877611" cy="2815985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35468E92-9463-6756-6DCE-5CF157DFE8AD}"/>
              </a:ext>
            </a:extLst>
          </p:cNvPr>
          <p:cNvSpPr txBox="1"/>
          <p:nvPr/>
        </p:nvSpPr>
        <p:spPr>
          <a:xfrm>
            <a:off x="409585" y="980089"/>
            <a:ext cx="5535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>
                    <a:lumMod val="50000"/>
                  </a:schemeClr>
                </a:solidFill>
              </a:rPr>
              <a:t>CAlifornium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252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Cf) Rare Isotope Breeder Upgrade (CARIBU) facility of ATLAS at Argonne National Laboratory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Provides unique neutron-rich beams using a </a:t>
            </a:r>
            <a:r>
              <a:rPr lang="en-US" sz="1400" baseline="30000" dirty="0">
                <a:solidFill>
                  <a:schemeClr val="tx1">
                    <a:lumMod val="50000"/>
                  </a:schemeClr>
                </a:solidFill>
              </a:rPr>
              <a:t>252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Cf fission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Delivering unique beams for 10+ years</a:t>
            </a:r>
          </a:p>
        </p:txBody>
      </p:sp>
    </p:spTree>
    <p:extLst>
      <p:ext uri="{BB962C8B-B14F-4D97-AF65-F5344CB8AC3E}">
        <p14:creationId xmlns:p14="http://schemas.microsoft.com/office/powerpoint/2010/main" val="319929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44" y="2432402"/>
            <a:ext cx="3847831" cy="2350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cap="none" dirty="0" err="1"/>
              <a:t>nu</a:t>
            </a:r>
            <a:r>
              <a:rPr lang="en-US" dirty="0" err="1"/>
              <a:t>CARIBU</a:t>
            </a:r>
            <a:r>
              <a:rPr lang="en-US" dirty="0"/>
              <a:t> overview</a:t>
            </a:r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418380" y="710718"/>
            <a:ext cx="4734698" cy="231338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Proton accelerator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/>
              <a:t>6 MeV, 0.5 mA compact proton cyclotron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Transport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aseline="30000" dirty="0"/>
              <a:t>7</a:t>
            </a:r>
            <a:r>
              <a:rPr lang="en-US" sz="1600" dirty="0"/>
              <a:t>Li n-production target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Moderator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Actinide target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195F418-8038-0C4A-BFC9-12F8C6EC0ADE}"/>
              </a:ext>
            </a:extLst>
          </p:cNvPr>
          <p:cNvGrpSpPr/>
          <p:nvPr/>
        </p:nvGrpSpPr>
        <p:grpSpPr>
          <a:xfrm>
            <a:off x="5316458" y="322036"/>
            <a:ext cx="3350264" cy="2610038"/>
            <a:chOff x="4063711" y="1440515"/>
            <a:chExt cx="3350264" cy="26100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069985-7B66-7326-4466-BCD3A1D1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0710" y="2514037"/>
              <a:ext cx="444749" cy="605970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454F3C9-202D-DC57-4A41-FB7B5F8E4CC9}"/>
                </a:ext>
              </a:extLst>
            </p:cNvPr>
            <p:cNvGrpSpPr/>
            <p:nvPr/>
          </p:nvGrpSpPr>
          <p:grpSpPr>
            <a:xfrm>
              <a:off x="4063711" y="1830651"/>
              <a:ext cx="3350264" cy="2219902"/>
              <a:chOff x="4389120" y="1554480"/>
              <a:chExt cx="3566160" cy="2286000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2BE0588A-DA96-50DC-7718-0DB29871F8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7860" t="10588" r="39231" b="53765"/>
              <a:stretch/>
            </p:blipFill>
            <p:spPr bwMode="auto">
              <a:xfrm>
                <a:off x="4389120" y="1554480"/>
                <a:ext cx="3566160" cy="2286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" name="Group 11">
                <a:extLst>
                  <a:ext uri="{FF2B5EF4-FFF2-40B4-BE49-F238E27FC236}">
                    <a16:creationId xmlns:a16="http://schemas.microsoft.com/office/drawing/2014/main" id="{24B249DA-770A-8AA2-6AEA-678336F658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99150" y="2298700"/>
                <a:ext cx="882650" cy="212725"/>
                <a:chOff x="3716" y="1448"/>
                <a:chExt cx="556" cy="134"/>
              </a:xfrm>
            </p:grpSpPr>
            <p:sp>
              <p:nvSpPr>
                <p:cNvPr id="23" name="Line 12">
                  <a:extLst>
                    <a:ext uri="{FF2B5EF4-FFF2-40B4-BE49-F238E27FC236}">
                      <a16:creationId xmlns:a16="http://schemas.microsoft.com/office/drawing/2014/main" id="{BCA8D50A-DB01-B0B0-72F6-3667223A24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6" y="1526"/>
                  <a:ext cx="0" cy="44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4" name="Line 13">
                  <a:extLst>
                    <a:ext uri="{FF2B5EF4-FFF2-40B4-BE49-F238E27FC236}">
                      <a16:creationId xmlns:a16="http://schemas.microsoft.com/office/drawing/2014/main" id="{5F1FFF08-DDCE-D0A3-E9B0-2BC1196F68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6" y="1524"/>
                  <a:ext cx="160" cy="2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5" name="Line 14">
                  <a:extLst>
                    <a:ext uri="{FF2B5EF4-FFF2-40B4-BE49-F238E27FC236}">
                      <a16:creationId xmlns:a16="http://schemas.microsoft.com/office/drawing/2014/main" id="{C02F1DA0-BBA7-CB7F-7152-6CAA94736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24"/>
                  <a:ext cx="54" cy="52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6" name="Line 15">
                  <a:extLst>
                    <a:ext uri="{FF2B5EF4-FFF2-40B4-BE49-F238E27FC236}">
                      <a16:creationId xmlns:a16="http://schemas.microsoft.com/office/drawing/2014/main" id="{C2A4D7DE-EB29-0804-C6D0-D47DAD16CA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84" y="1570"/>
                  <a:ext cx="72" cy="0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7" name="Line 16">
                  <a:extLst>
                    <a:ext uri="{FF2B5EF4-FFF2-40B4-BE49-F238E27FC236}">
                      <a16:creationId xmlns:a16="http://schemas.microsoft.com/office/drawing/2014/main" id="{1F968172-AE6F-E87C-2E3E-F68D73187B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2" y="1448"/>
                  <a:ext cx="0" cy="122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8" name="Line 17">
                  <a:extLst>
                    <a:ext uri="{FF2B5EF4-FFF2-40B4-BE49-F238E27FC236}">
                      <a16:creationId xmlns:a16="http://schemas.microsoft.com/office/drawing/2014/main" id="{35B0D1F8-09EC-ED71-6396-4796C08EBF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8" y="1448"/>
                  <a:ext cx="264" cy="0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9" name="Line 18">
                  <a:extLst>
                    <a:ext uri="{FF2B5EF4-FFF2-40B4-BE49-F238E27FC236}">
                      <a16:creationId xmlns:a16="http://schemas.microsoft.com/office/drawing/2014/main" id="{45831794-7777-3BE5-046E-461D05F07A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6" y="1448"/>
                  <a:ext cx="0" cy="134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30" name="Line 19">
                  <a:extLst>
                    <a:ext uri="{FF2B5EF4-FFF2-40B4-BE49-F238E27FC236}">
                      <a16:creationId xmlns:a16="http://schemas.microsoft.com/office/drawing/2014/main" id="{131364A8-C6D2-A0CA-DB96-4AD6DB8B69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6" y="1568"/>
                  <a:ext cx="264" cy="0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</p:grpSp>
          <p:grpSp>
            <p:nvGrpSpPr>
              <p:cNvPr id="13" name="Group 20">
                <a:extLst>
                  <a:ext uri="{FF2B5EF4-FFF2-40B4-BE49-F238E27FC236}">
                    <a16:creationId xmlns:a16="http://schemas.microsoft.com/office/drawing/2014/main" id="{F955E51B-6610-5844-D177-42832CF199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flipV="1">
                <a:off x="5899150" y="2517775"/>
                <a:ext cx="882650" cy="212725"/>
                <a:chOff x="3716" y="1448"/>
                <a:chExt cx="556" cy="134"/>
              </a:xfrm>
            </p:grpSpPr>
            <p:sp>
              <p:nvSpPr>
                <p:cNvPr id="15" name="Line 21">
                  <a:extLst>
                    <a:ext uri="{FF2B5EF4-FFF2-40B4-BE49-F238E27FC236}">
                      <a16:creationId xmlns:a16="http://schemas.microsoft.com/office/drawing/2014/main" id="{02ADFE22-DF2C-D084-39C7-80B076A5C0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6" y="1526"/>
                  <a:ext cx="0" cy="44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16" name="Line 22">
                  <a:extLst>
                    <a:ext uri="{FF2B5EF4-FFF2-40B4-BE49-F238E27FC236}">
                      <a16:creationId xmlns:a16="http://schemas.microsoft.com/office/drawing/2014/main" id="{244BD01C-2F6A-8BDC-F0CA-4CFC9582B3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56" y="1524"/>
                  <a:ext cx="160" cy="2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17" name="Line 23">
                  <a:extLst>
                    <a:ext uri="{FF2B5EF4-FFF2-40B4-BE49-F238E27FC236}">
                      <a16:creationId xmlns:a16="http://schemas.microsoft.com/office/drawing/2014/main" id="{41FCE6B4-3AA9-8B15-D1B8-B32E6A03C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24"/>
                  <a:ext cx="54" cy="52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18" name="Line 24">
                  <a:extLst>
                    <a:ext uri="{FF2B5EF4-FFF2-40B4-BE49-F238E27FC236}">
                      <a16:creationId xmlns:a16="http://schemas.microsoft.com/office/drawing/2014/main" id="{8BF9F921-0FC3-480E-0BAB-D3FF4AA35C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84" y="1570"/>
                  <a:ext cx="72" cy="0"/>
                </a:xfrm>
                <a:prstGeom prst="line">
                  <a:avLst/>
                </a:prstGeom>
                <a:noFill/>
                <a:ln w="19050">
                  <a:solidFill>
                    <a:srgbClr val="EC008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19" name="Line 25">
                  <a:extLst>
                    <a:ext uri="{FF2B5EF4-FFF2-40B4-BE49-F238E27FC236}">
                      <a16:creationId xmlns:a16="http://schemas.microsoft.com/office/drawing/2014/main" id="{71F4BD11-FC44-01E4-F448-47909DDD56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82" y="1448"/>
                  <a:ext cx="0" cy="122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0" name="Line 26">
                  <a:extLst>
                    <a:ext uri="{FF2B5EF4-FFF2-40B4-BE49-F238E27FC236}">
                      <a16:creationId xmlns:a16="http://schemas.microsoft.com/office/drawing/2014/main" id="{02A021EB-C0B5-9F5D-DDA5-EA293460A3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8" y="1448"/>
                  <a:ext cx="264" cy="0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1" name="Line 27">
                  <a:extLst>
                    <a:ext uri="{FF2B5EF4-FFF2-40B4-BE49-F238E27FC236}">
                      <a16:creationId xmlns:a16="http://schemas.microsoft.com/office/drawing/2014/main" id="{910A6B87-32A7-4DDF-8107-54725AC12D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716" y="1448"/>
                  <a:ext cx="0" cy="134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  <p:sp>
              <p:nvSpPr>
                <p:cNvPr id="22" name="Line 28">
                  <a:extLst>
                    <a:ext uri="{FF2B5EF4-FFF2-40B4-BE49-F238E27FC236}">
                      <a16:creationId xmlns:a16="http://schemas.microsoft.com/office/drawing/2014/main" id="{DC1638D6-FB2A-3EE3-FAC3-65B43D4D88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716" y="1568"/>
                  <a:ext cx="264" cy="0"/>
                </a:xfrm>
                <a:prstGeom prst="line">
                  <a:avLst/>
                </a:prstGeom>
                <a:noFill/>
                <a:ln w="19050">
                  <a:solidFill>
                    <a:schemeClr val="accent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013"/>
                </a:p>
              </p:txBody>
            </p:sp>
          </p:grpSp>
          <p:sp>
            <p:nvSpPr>
              <p:cNvPr id="14" name="AutoShape 29">
                <a:extLst>
                  <a:ext uri="{FF2B5EF4-FFF2-40B4-BE49-F238E27FC236}">
                    <a16:creationId xmlns:a16="http://schemas.microsoft.com/office/drawing/2014/main" id="{2ED498EA-383C-8865-7EAD-FADC11E8C4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3650" y="2493963"/>
                <a:ext cx="106363" cy="42862"/>
              </a:xfrm>
              <a:prstGeom prst="roundRect">
                <a:avLst>
                  <a:gd name="adj" fmla="val 16667"/>
                </a:avLst>
              </a:prstGeom>
              <a:solidFill>
                <a:srgbClr val="2E3192"/>
              </a:solidFill>
              <a:ln w="9525">
                <a:solidFill>
                  <a:srgbClr val="2E319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013"/>
              </a:p>
            </p:txBody>
          </p: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BCFD7F5-1CFD-E270-4A49-1DB072815938}"/>
                </a:ext>
              </a:extLst>
            </p:cNvPr>
            <p:cNvCxnSpPr/>
            <p:nvPr/>
          </p:nvCxnSpPr>
          <p:spPr>
            <a:xfrm flipV="1">
              <a:off x="5035460" y="2763779"/>
              <a:ext cx="775076" cy="5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2C1DC07-C725-8FCB-9171-6DC2C10A07C0}"/>
                </a:ext>
              </a:extLst>
            </p:cNvPr>
            <p:cNvSpPr/>
            <p:nvPr/>
          </p:nvSpPr>
          <p:spPr>
            <a:xfrm>
              <a:off x="5695249" y="2605789"/>
              <a:ext cx="293735" cy="310123"/>
            </a:xfrm>
            <a:custGeom>
              <a:avLst/>
              <a:gdLst>
                <a:gd name="connsiteX0" fmla="*/ 0 w 522194"/>
                <a:gd name="connsiteY0" fmla="*/ 8964 h 551329"/>
                <a:gd name="connsiteX1" fmla="*/ 0 w 522194"/>
                <a:gd name="connsiteY1" fmla="*/ 228600 h 551329"/>
                <a:gd name="connsiteX2" fmla="*/ 215153 w 522194"/>
                <a:gd name="connsiteY2" fmla="*/ 230841 h 551329"/>
                <a:gd name="connsiteX3" fmla="*/ 219636 w 522194"/>
                <a:gd name="connsiteY3" fmla="*/ 318247 h 551329"/>
                <a:gd name="connsiteX4" fmla="*/ 2241 w 522194"/>
                <a:gd name="connsiteY4" fmla="*/ 320488 h 551329"/>
                <a:gd name="connsiteX5" fmla="*/ 2241 w 522194"/>
                <a:gd name="connsiteY5" fmla="*/ 551329 h 551329"/>
                <a:gd name="connsiteX6" fmla="*/ 517712 w 522194"/>
                <a:gd name="connsiteY6" fmla="*/ 551329 h 551329"/>
                <a:gd name="connsiteX7" fmla="*/ 522194 w 522194"/>
                <a:gd name="connsiteY7" fmla="*/ 0 h 551329"/>
                <a:gd name="connsiteX8" fmla="*/ 0 w 522194"/>
                <a:gd name="connsiteY8" fmla="*/ 8964 h 55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2194" h="551329">
                  <a:moveTo>
                    <a:pt x="0" y="8964"/>
                  </a:moveTo>
                  <a:lnTo>
                    <a:pt x="0" y="228600"/>
                  </a:lnTo>
                  <a:lnTo>
                    <a:pt x="215153" y="230841"/>
                  </a:lnTo>
                  <a:lnTo>
                    <a:pt x="219636" y="318247"/>
                  </a:lnTo>
                  <a:lnTo>
                    <a:pt x="2241" y="320488"/>
                  </a:lnTo>
                  <a:lnTo>
                    <a:pt x="2241" y="551329"/>
                  </a:lnTo>
                  <a:lnTo>
                    <a:pt x="517712" y="551329"/>
                  </a:lnTo>
                  <a:lnTo>
                    <a:pt x="522194" y="0"/>
                  </a:lnTo>
                  <a:lnTo>
                    <a:pt x="0" y="896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2A34DB0-96E0-FCF4-E5FA-D0D26985AD98}"/>
                </a:ext>
              </a:extLst>
            </p:cNvPr>
            <p:cNvSpPr txBox="1"/>
            <p:nvPr/>
          </p:nvSpPr>
          <p:spPr>
            <a:xfrm>
              <a:off x="5701667" y="1539709"/>
              <a:ext cx="1219740" cy="403957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/>
                <a:t>Neutron producing target, moderator and shielding assembly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A0BE43-7B97-3635-440B-98CFC1DCE9A0}"/>
                </a:ext>
              </a:extLst>
            </p:cNvPr>
            <p:cNvSpPr txBox="1"/>
            <p:nvPr/>
          </p:nvSpPr>
          <p:spPr>
            <a:xfrm>
              <a:off x="4203215" y="1440515"/>
              <a:ext cx="1219740" cy="403957"/>
            </a:xfrm>
            <a:prstGeom prst="rect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75" dirty="0"/>
                <a:t>Compact accelerator from BEST CYCLOTRON SYSTEMS 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018139C-A6FF-A9B5-3918-FCFC58E996B8}"/>
                </a:ext>
              </a:extLst>
            </p:cNvPr>
            <p:cNvCxnSpPr/>
            <p:nvPr/>
          </p:nvCxnSpPr>
          <p:spPr>
            <a:xfrm flipH="1">
              <a:off x="5949876" y="1917725"/>
              <a:ext cx="361663" cy="60029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DFF8EC2-5BEA-F4E6-37AC-8CE4F7B24F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19" r="-5518"/>
            <a:stretch/>
          </p:blipFill>
          <p:spPr>
            <a:xfrm>
              <a:off x="4503420" y="2325103"/>
              <a:ext cx="617220" cy="1039901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72285B1-BA14-7EAE-C95E-4C75610DA815}"/>
                </a:ext>
              </a:extLst>
            </p:cNvPr>
            <p:cNvCxnSpPr>
              <a:stCxn id="34" idx="2"/>
            </p:cNvCxnSpPr>
            <p:nvPr/>
          </p:nvCxnSpPr>
          <p:spPr>
            <a:xfrm>
              <a:off x="4813085" y="1844472"/>
              <a:ext cx="20854" cy="6323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 descr="Diagram&#10;&#10;Description automatically generated">
            <a:extLst>
              <a:ext uri="{FF2B5EF4-FFF2-40B4-BE49-F238E27FC236}">
                <a16:creationId xmlns:a16="http://schemas.microsoft.com/office/drawing/2014/main" id="{33F82CCC-EF67-4601-6B6E-B5877D480D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93" t="9756" r="9271" b="7604"/>
          <a:stretch/>
        </p:blipFill>
        <p:spPr>
          <a:xfrm>
            <a:off x="5455962" y="3269638"/>
            <a:ext cx="2819423" cy="1452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cap="none" dirty="0" err="1"/>
              <a:t>nu</a:t>
            </a:r>
            <a:r>
              <a:rPr lang="en-US" dirty="0" err="1"/>
              <a:t>CARIBU</a:t>
            </a:r>
            <a:r>
              <a:rPr lang="en-US" dirty="0"/>
              <a:t>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5077F4-24E5-67C1-D0AF-5BB623490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270" y="777043"/>
            <a:ext cx="4115157" cy="1527180"/>
          </a:xfrm>
          <a:prstGeom prst="rect">
            <a:avLst/>
          </a:prstGeom>
        </p:spPr>
      </p:pic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AB643EBB-7E80-D328-7556-7C7B2024D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587" y="1432827"/>
            <a:ext cx="1168077" cy="1557436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2033F3A-6B3B-D379-379B-EC0B8D8D5851}"/>
              </a:ext>
            </a:extLst>
          </p:cNvPr>
          <p:cNvSpPr txBox="1"/>
          <p:nvPr/>
        </p:nvSpPr>
        <p:spPr>
          <a:xfrm>
            <a:off x="767256" y="3059005"/>
            <a:ext cx="23644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Cyclotron passed factory acceptance test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Has been delivered to Argonne on Jan 31 2022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A0D0CD7-01B5-3C1D-9E93-895301E7CD15}"/>
              </a:ext>
            </a:extLst>
          </p:cNvPr>
          <p:cNvCxnSpPr/>
          <p:nvPr/>
        </p:nvCxnSpPr>
        <p:spPr>
          <a:xfrm flipH="1">
            <a:off x="2713072" y="2383596"/>
            <a:ext cx="270164" cy="231197"/>
          </a:xfrm>
          <a:prstGeom prst="straightConnector1">
            <a:avLst/>
          </a:prstGeom>
          <a:ln>
            <a:solidFill>
              <a:srgbClr val="0060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Left Brace 41">
            <a:extLst>
              <a:ext uri="{FF2B5EF4-FFF2-40B4-BE49-F238E27FC236}">
                <a16:creationId xmlns:a16="http://schemas.microsoft.com/office/drawing/2014/main" id="{44E0350B-2230-89DA-5720-B6B1CA02E111}"/>
              </a:ext>
            </a:extLst>
          </p:cNvPr>
          <p:cNvSpPr/>
          <p:nvPr/>
        </p:nvSpPr>
        <p:spPr>
          <a:xfrm rot="16200000">
            <a:off x="4321066" y="1588690"/>
            <a:ext cx="288348" cy="1691120"/>
          </a:xfrm>
          <a:prstGeom prst="leftBrace">
            <a:avLst/>
          </a:prstGeom>
          <a:ln>
            <a:solidFill>
              <a:srgbClr val="0060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5BAE1E-7693-90ED-544E-77DF0D342815}"/>
              </a:ext>
            </a:extLst>
          </p:cNvPr>
          <p:cNvSpPr txBox="1"/>
          <p:nvPr/>
        </p:nvSpPr>
        <p:spPr>
          <a:xfrm>
            <a:off x="5632480" y="3232686"/>
            <a:ext cx="24184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Concept developed for high power heat removal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Prototype built and being tested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C277D2-F226-54F1-394B-F7DFDD2CA43C}"/>
              </a:ext>
            </a:extLst>
          </p:cNvPr>
          <p:cNvSpPr txBox="1"/>
          <p:nvPr/>
        </p:nvSpPr>
        <p:spPr>
          <a:xfrm>
            <a:off x="3456483" y="2675440"/>
            <a:ext cx="1981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Beam transport system design completed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Delivered Nov 2022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C914075-9535-3559-A5F2-CC30705C72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178" y="2228652"/>
            <a:ext cx="1636781" cy="102426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3F20A8C-31B7-03A4-E27F-59A06D0A0F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04" y="1486172"/>
            <a:ext cx="1490527" cy="860066"/>
          </a:xfrm>
          <a:prstGeom prst="rect">
            <a:avLst/>
          </a:prstGeom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22ED0E0-A1A6-761F-067A-53432135DCE3}"/>
              </a:ext>
            </a:extLst>
          </p:cNvPr>
          <p:cNvCxnSpPr/>
          <p:nvPr/>
        </p:nvCxnSpPr>
        <p:spPr>
          <a:xfrm>
            <a:off x="5523630" y="1866098"/>
            <a:ext cx="1165538" cy="193184"/>
          </a:xfrm>
          <a:prstGeom prst="straightConnector1">
            <a:avLst/>
          </a:prstGeom>
          <a:ln>
            <a:solidFill>
              <a:srgbClr val="00609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268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8DDA-2F55-BA01-4050-CE752DE5A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082" y="882892"/>
            <a:ext cx="7935118" cy="3682833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CARIBU has provided a wealth of neutron-rich nuclides for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Mass measurements with the CPT has helped to constrain the sites of the astrophysical r-process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New experimental hall (Area 1) has hosted X-array / SATURN / LACES, MTAS, </a:t>
            </a:r>
            <a:r>
              <a:rPr lang="en-US" dirty="0" err="1"/>
              <a:t>SuN</a:t>
            </a:r>
            <a:r>
              <a:rPr lang="en-US" dirty="0"/>
              <a:t> with a series of successful experiments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Expanding capabilities in Area 1 with cooler/buncher now providing beams to CLS and soon to BEARTRAP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Preparations underway for upgraded </a:t>
            </a:r>
            <a:r>
              <a:rPr lang="en-US" dirty="0" err="1"/>
              <a:t>Gammasphere</a:t>
            </a:r>
            <a:r>
              <a:rPr lang="en-US" dirty="0"/>
              <a:t> to move to Area 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nuCARIBU</a:t>
            </a:r>
            <a:r>
              <a:rPr lang="en-US" dirty="0"/>
              <a:t> to replace CARIBU in the coming year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aseline="30000" dirty="0"/>
              <a:t>252</a:t>
            </a:r>
            <a:r>
              <a:rPr lang="en-US" dirty="0"/>
              <a:t>Cf spontaneous-fission source being replaced by induced-fission (p+</a:t>
            </a:r>
            <a:r>
              <a:rPr lang="en-US" baseline="30000" dirty="0"/>
              <a:t>7</a:t>
            </a:r>
            <a:r>
              <a:rPr lang="en-US" dirty="0"/>
              <a:t>Li) of foils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Expect x10 increase in yield as compared to CARIBU</a:t>
            </a:r>
          </a:p>
        </p:txBody>
      </p:sp>
    </p:spTree>
    <p:extLst>
      <p:ext uri="{BB962C8B-B14F-4D97-AF65-F5344CB8AC3E}">
        <p14:creationId xmlns:p14="http://schemas.microsoft.com/office/powerpoint/2010/main" val="10241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8436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1" b="11172"/>
          <a:stretch/>
        </p:blipFill>
        <p:spPr>
          <a:xfrm>
            <a:off x="2836832" y="2643465"/>
            <a:ext cx="4014634" cy="23315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  <a:ln/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051970" y="3005281"/>
            <a:ext cx="2199045" cy="900431"/>
          </a:xfrm>
          <a:prstGeom prst="line">
            <a:avLst/>
          </a:prstGeom>
          <a:ln w="50800">
            <a:solidFill>
              <a:srgbClr val="0082CA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 flipH="1">
            <a:off x="3718932" y="3001011"/>
            <a:ext cx="304424" cy="904701"/>
          </a:xfrm>
          <a:prstGeom prst="line">
            <a:avLst/>
          </a:prstGeom>
          <a:ln w="50800">
            <a:solidFill>
              <a:srgbClr val="0082CA">
                <a:alpha val="5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257FFE5-0653-3D66-E6E7-0BFC5AA1DD0F}"/>
              </a:ext>
            </a:extLst>
          </p:cNvPr>
          <p:cNvGrpSpPr>
            <a:grpSpLocks noChangeAspect="1"/>
          </p:cNvGrpSpPr>
          <p:nvPr/>
        </p:nvGrpSpPr>
        <p:grpSpPr>
          <a:xfrm>
            <a:off x="576017" y="861321"/>
            <a:ext cx="3612802" cy="2262728"/>
            <a:chOff x="2930235" y="995374"/>
            <a:chExt cx="5114925" cy="32035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BB2A9C-541F-CE46-B24D-0E17DCD6F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235" y="995374"/>
              <a:ext cx="5114925" cy="320352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86F5588-6F66-EA87-AA1A-7C56983849CF}"/>
                </a:ext>
              </a:extLst>
            </p:cNvPr>
            <p:cNvSpPr/>
            <p:nvPr/>
          </p:nvSpPr>
          <p:spPr>
            <a:xfrm>
              <a:off x="3652547" y="1233589"/>
              <a:ext cx="1995109" cy="1602452"/>
            </a:xfrm>
            <a:prstGeom prst="rect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60CFE9-1613-A002-4425-5F57770CA77F}"/>
                </a:ext>
              </a:extLst>
            </p:cNvPr>
            <p:cNvSpPr/>
            <p:nvPr/>
          </p:nvSpPr>
          <p:spPr>
            <a:xfrm>
              <a:off x="5003435" y="3609595"/>
              <a:ext cx="1047056" cy="415104"/>
            </a:xfrm>
            <a:prstGeom prst="rect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9" name="Text Box 5">
            <a:extLst>
              <a:ext uri="{FF2B5EF4-FFF2-40B4-BE49-F238E27FC236}">
                <a16:creationId xmlns:a16="http://schemas.microsoft.com/office/drawing/2014/main" id="{91F2D298-593F-8EFE-6880-3717951EA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262" y="930276"/>
            <a:ext cx="3736117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1450" indent="-1714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Basic properties of fission fragments can be measured with instruments in ‘stopped’ beam area</a:t>
            </a:r>
          </a:p>
          <a:p>
            <a:pPr marL="171450" indent="-1714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Pure beams delivered to large experimental area with low background</a:t>
            </a:r>
          </a:p>
          <a:p>
            <a:pPr marL="171450" indent="-1714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Clean CARIBU beams can be accelerated through ATLAS to ~ 15 MeV/u</a:t>
            </a:r>
          </a:p>
          <a:p>
            <a:pPr marL="171450" indent="-171450" eaLnBrk="0" hangingPunct="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1200" dirty="0">
              <a:solidFill>
                <a:schemeClr val="tx1">
                  <a:lumMod val="50000"/>
                </a:schemeClr>
              </a:solidFill>
              <a:cs typeface="Helvetica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B79083-134D-C38C-3B92-6332E0FE98D1}"/>
              </a:ext>
            </a:extLst>
          </p:cNvPr>
          <p:cNvSpPr txBox="1">
            <a:spLocks/>
          </p:cNvSpPr>
          <p:nvPr/>
        </p:nvSpPr>
        <p:spPr>
          <a:xfrm>
            <a:off x="457201" y="358378"/>
            <a:ext cx="8372901" cy="62171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25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CARIBU Facility of ATLAS at Argonne</a:t>
            </a:r>
          </a:p>
          <a:p>
            <a:endParaRPr lang="en-US" sz="2800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87C8A661-4AC8-E5C5-05C8-F8B3A9C34649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3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58399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CARIBU beams delivered to experiments</a:t>
            </a:r>
            <a:br>
              <a:rPr lang="en-US" altLang="en-US" dirty="0"/>
            </a:b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5757C3-EBCE-06E2-D5AD-BDA2CFE34F1B}"/>
              </a:ext>
            </a:extLst>
          </p:cNvPr>
          <p:cNvGrpSpPr/>
          <p:nvPr/>
        </p:nvGrpSpPr>
        <p:grpSpPr>
          <a:xfrm>
            <a:off x="1143000" y="935574"/>
            <a:ext cx="6858000" cy="3426898"/>
            <a:chOff x="0" y="1247432"/>
            <a:chExt cx="9144000" cy="45691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653A45-8373-C883-248B-B6BBFA170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47432"/>
              <a:ext cx="9144000" cy="4569197"/>
            </a:xfrm>
            <a:prstGeom prst="rect">
              <a:avLst/>
            </a:prstGeom>
          </p:spPr>
        </p:pic>
        <p:sp>
          <p:nvSpPr>
            <p:cNvPr id="8" name="Plus 3">
              <a:extLst>
                <a:ext uri="{FF2B5EF4-FFF2-40B4-BE49-F238E27FC236}">
                  <a16:creationId xmlns:a16="http://schemas.microsoft.com/office/drawing/2014/main" id="{430DF8B8-59C4-A83B-8554-211D86BE7066}"/>
                </a:ext>
              </a:extLst>
            </p:cNvPr>
            <p:cNvSpPr/>
            <p:nvPr/>
          </p:nvSpPr>
          <p:spPr>
            <a:xfrm>
              <a:off x="8255000" y="1389849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Plus 6">
              <a:extLst>
                <a:ext uri="{FF2B5EF4-FFF2-40B4-BE49-F238E27FC236}">
                  <a16:creationId xmlns:a16="http://schemas.microsoft.com/office/drawing/2014/main" id="{AA5DDB6D-2A2B-08E6-F67A-63AE359546F9}"/>
                </a:ext>
              </a:extLst>
            </p:cNvPr>
            <p:cNvSpPr/>
            <p:nvPr/>
          </p:nvSpPr>
          <p:spPr>
            <a:xfrm>
              <a:off x="8255000" y="1829566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Plus 7">
              <a:extLst>
                <a:ext uri="{FF2B5EF4-FFF2-40B4-BE49-F238E27FC236}">
                  <a16:creationId xmlns:a16="http://schemas.microsoft.com/office/drawing/2014/main" id="{0C88BBBC-7557-C062-851A-51147BCC8DDA}"/>
                </a:ext>
              </a:extLst>
            </p:cNvPr>
            <p:cNvSpPr/>
            <p:nvPr/>
          </p:nvSpPr>
          <p:spPr>
            <a:xfrm>
              <a:off x="8149167" y="1819957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Plus 8">
              <a:extLst>
                <a:ext uri="{FF2B5EF4-FFF2-40B4-BE49-F238E27FC236}">
                  <a16:creationId xmlns:a16="http://schemas.microsoft.com/office/drawing/2014/main" id="{0545D8FC-6DC4-8E5F-6B35-B250FDF46A8A}"/>
                </a:ext>
              </a:extLst>
            </p:cNvPr>
            <p:cNvSpPr/>
            <p:nvPr/>
          </p:nvSpPr>
          <p:spPr>
            <a:xfrm>
              <a:off x="8045450" y="20489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Plus 10">
              <a:extLst>
                <a:ext uri="{FF2B5EF4-FFF2-40B4-BE49-F238E27FC236}">
                  <a16:creationId xmlns:a16="http://schemas.microsoft.com/office/drawing/2014/main" id="{733BEC99-2D2F-CAE1-0EE0-D2C1878294A7}"/>
                </a:ext>
              </a:extLst>
            </p:cNvPr>
            <p:cNvSpPr/>
            <p:nvPr/>
          </p:nvSpPr>
          <p:spPr>
            <a:xfrm>
              <a:off x="7840133" y="21505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Plus 11">
              <a:extLst>
                <a:ext uri="{FF2B5EF4-FFF2-40B4-BE49-F238E27FC236}">
                  <a16:creationId xmlns:a16="http://schemas.microsoft.com/office/drawing/2014/main" id="{6072BD36-08D4-F247-5392-8BE5B9CE2CA3}"/>
                </a:ext>
              </a:extLst>
            </p:cNvPr>
            <p:cNvSpPr/>
            <p:nvPr/>
          </p:nvSpPr>
          <p:spPr>
            <a:xfrm>
              <a:off x="7507817" y="2366433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Plus 12">
              <a:extLst>
                <a:ext uri="{FF2B5EF4-FFF2-40B4-BE49-F238E27FC236}">
                  <a16:creationId xmlns:a16="http://schemas.microsoft.com/office/drawing/2014/main" id="{7F75511E-EFEC-385A-5B00-945832C8B5C3}"/>
                </a:ext>
              </a:extLst>
            </p:cNvPr>
            <p:cNvSpPr/>
            <p:nvPr/>
          </p:nvSpPr>
          <p:spPr>
            <a:xfrm>
              <a:off x="6643007" y="2691608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Plus 13">
              <a:extLst>
                <a:ext uri="{FF2B5EF4-FFF2-40B4-BE49-F238E27FC236}">
                  <a16:creationId xmlns:a16="http://schemas.microsoft.com/office/drawing/2014/main" id="{8398CA42-E606-E953-0D21-E145021E6658}"/>
                </a:ext>
              </a:extLst>
            </p:cNvPr>
            <p:cNvSpPr/>
            <p:nvPr/>
          </p:nvSpPr>
          <p:spPr>
            <a:xfrm>
              <a:off x="8260373" y="1495042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Plus 14">
              <a:extLst>
                <a:ext uri="{FF2B5EF4-FFF2-40B4-BE49-F238E27FC236}">
                  <a16:creationId xmlns:a16="http://schemas.microsoft.com/office/drawing/2014/main" id="{5ADBF2C9-6BBB-6F08-38B8-0A07514A8613}"/>
                </a:ext>
              </a:extLst>
            </p:cNvPr>
            <p:cNvSpPr/>
            <p:nvPr/>
          </p:nvSpPr>
          <p:spPr>
            <a:xfrm>
              <a:off x="8366695" y="1606550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Plus 15">
              <a:extLst>
                <a:ext uri="{FF2B5EF4-FFF2-40B4-BE49-F238E27FC236}">
                  <a16:creationId xmlns:a16="http://schemas.microsoft.com/office/drawing/2014/main" id="{8CB495EE-79C0-FDC9-61B7-1FEFE8E1A4A4}"/>
                </a:ext>
              </a:extLst>
            </p:cNvPr>
            <p:cNvSpPr/>
            <p:nvPr/>
          </p:nvSpPr>
          <p:spPr>
            <a:xfrm>
              <a:off x="8149167" y="1389849"/>
              <a:ext cx="130256" cy="126675"/>
            </a:xfrm>
            <a:prstGeom prst="mathPlus">
              <a:avLst/>
            </a:prstGeom>
            <a:solidFill>
              <a:schemeClr val="tx2">
                <a:lumMod val="75000"/>
              </a:schemeClr>
            </a:solidFill>
            <a:ln w="6350">
              <a:solidFill>
                <a:srgbClr val="0082C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Plus 17">
              <a:extLst>
                <a:ext uri="{FF2B5EF4-FFF2-40B4-BE49-F238E27FC236}">
                  <a16:creationId xmlns:a16="http://schemas.microsoft.com/office/drawing/2014/main" id="{1C38C538-D829-21DA-8148-86ABA6E82AD2}"/>
                </a:ext>
              </a:extLst>
            </p:cNvPr>
            <p:cNvSpPr/>
            <p:nvPr/>
          </p:nvSpPr>
          <p:spPr>
            <a:xfrm>
              <a:off x="6637308" y="2476083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Plus 30">
              <a:extLst>
                <a:ext uri="{FF2B5EF4-FFF2-40B4-BE49-F238E27FC236}">
                  <a16:creationId xmlns:a16="http://schemas.microsoft.com/office/drawing/2014/main" id="{A6EE125B-7AE9-BF6A-9C4E-3514AA25C3B0}"/>
                </a:ext>
              </a:extLst>
            </p:cNvPr>
            <p:cNvSpPr/>
            <p:nvPr/>
          </p:nvSpPr>
          <p:spPr>
            <a:xfrm>
              <a:off x="3805208" y="3882464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Plus 31">
              <a:extLst>
                <a:ext uri="{FF2B5EF4-FFF2-40B4-BE49-F238E27FC236}">
                  <a16:creationId xmlns:a16="http://schemas.microsoft.com/office/drawing/2014/main" id="{15CC5E81-467C-4AAC-C74F-4E5AF0E09E2B}"/>
                </a:ext>
              </a:extLst>
            </p:cNvPr>
            <p:cNvSpPr/>
            <p:nvPr/>
          </p:nvSpPr>
          <p:spPr>
            <a:xfrm>
              <a:off x="4021108" y="3882465"/>
              <a:ext cx="130256" cy="126675"/>
            </a:xfrm>
            <a:prstGeom prst="mathPlus">
              <a:avLst/>
            </a:prstGeom>
            <a:solidFill>
              <a:srgbClr val="007836"/>
            </a:solidFill>
            <a:ln w="6350">
              <a:solidFill>
                <a:srgbClr val="00783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Text Box 4">
            <a:extLst>
              <a:ext uri="{FF2B5EF4-FFF2-40B4-BE49-F238E27FC236}">
                <a16:creationId xmlns:a16="http://schemas.microsoft.com/office/drawing/2014/main" id="{1AFCA615-B29A-082E-1957-5341B24A9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8" y="1584203"/>
            <a:ext cx="2355976" cy="149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en-US" altLang="en-US" sz="1400" baseline="300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252</a:t>
            </a: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Cf source properties:  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 3% fission branch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 2.6 year half-life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 ~ 1 Ci (40 billions decays / s )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471528B5-04BB-0EB7-57B2-47659C2C0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98" y="985375"/>
            <a:ext cx="45872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n-US" altLang="en-US" sz="14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Production of neutron-rich isotopes through fission (</a:t>
            </a:r>
            <a:r>
              <a:rPr lang="en-US" sz="1400" kern="0" baseline="3000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252</a:t>
            </a: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Cf spontaneous fission source)</a:t>
            </a:r>
            <a:endParaRPr lang="en-US" altLang="en-US" sz="1400" dirty="0">
              <a:solidFill>
                <a:schemeClr val="tx1">
                  <a:lumMod val="50000"/>
                </a:schemeClr>
              </a:solidFill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  <a:ln/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6502655" y="1216203"/>
            <a:ext cx="121902" cy="473993"/>
          </a:xfrm>
          <a:prstGeom prst="line">
            <a:avLst/>
          </a:prstGeom>
          <a:noFill/>
          <a:ln w="444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42604F-C810-3322-9F55-6A3926F7D64E}"/>
              </a:ext>
            </a:extLst>
          </p:cNvPr>
          <p:cNvGrpSpPr/>
          <p:nvPr/>
        </p:nvGrpSpPr>
        <p:grpSpPr>
          <a:xfrm>
            <a:off x="2416430" y="1124224"/>
            <a:ext cx="5114925" cy="3203520"/>
            <a:chOff x="2930235" y="995374"/>
            <a:chExt cx="5114925" cy="32035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235" y="995374"/>
              <a:ext cx="5114925" cy="32035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52547" y="1233589"/>
              <a:ext cx="1995109" cy="1602452"/>
            </a:xfrm>
            <a:prstGeom prst="rect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03435" y="3609595"/>
              <a:ext cx="1047056" cy="415104"/>
            </a:xfrm>
            <a:prstGeom prst="rect">
              <a:avLst/>
            </a:prstGeom>
            <a:noFill/>
            <a:ln w="76200" cap="rnd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342900"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 Box 30"/>
          <p:cNvSpPr txBox="1">
            <a:spLocks noChangeArrowheads="1"/>
          </p:cNvSpPr>
          <p:nvPr/>
        </p:nvSpPr>
        <p:spPr bwMode="auto">
          <a:xfrm>
            <a:off x="1398339" y="812127"/>
            <a:ext cx="154662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 dirty="0">
                <a:solidFill>
                  <a:srgbClr val="ED1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~1 Ci </a:t>
            </a:r>
            <a:r>
              <a:rPr lang="en-US" altLang="en-US" sz="1200" b="1" baseline="30000" dirty="0">
                <a:solidFill>
                  <a:srgbClr val="ED1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252</a:t>
            </a:r>
            <a:r>
              <a:rPr lang="en-US" altLang="en-US" sz="1200" b="1" dirty="0">
                <a:solidFill>
                  <a:srgbClr val="ED1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Cf source</a:t>
            </a: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285480" y="595756"/>
            <a:ext cx="1884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 dirty="0">
                <a:solidFill>
                  <a:srgbClr val="0066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Gas catcher          (collect fission fragments)</a:t>
            </a: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5474369" y="538716"/>
            <a:ext cx="19604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 dirty="0">
                <a:solidFill>
                  <a:srgbClr val="00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Isobar separator           (select specific fragment) R ~ 10,000</a:t>
            </a: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865730" y="4428113"/>
            <a:ext cx="2665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 dirty="0" err="1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Buncher</a:t>
            </a:r>
            <a:r>
              <a:rPr lang="en-US" altLang="en-US" sz="1200" b="1" dirty="0">
                <a:solidFill>
                  <a:srgbClr val="FF99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                               (transforms continuous CARIBU beam into pulsed beam)</a:t>
            </a: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3948658" y="1159789"/>
            <a:ext cx="334046" cy="662141"/>
          </a:xfrm>
          <a:prstGeom prst="line">
            <a:avLst/>
          </a:prstGeom>
          <a:noFill/>
          <a:ln w="444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7" name="Line 33"/>
          <p:cNvSpPr>
            <a:spLocks noChangeShapeType="1"/>
          </p:cNvSpPr>
          <p:nvPr/>
        </p:nvSpPr>
        <p:spPr bwMode="auto">
          <a:xfrm>
            <a:off x="2394238" y="1087161"/>
            <a:ext cx="1710913" cy="813351"/>
          </a:xfrm>
          <a:prstGeom prst="line">
            <a:avLst/>
          </a:prstGeom>
          <a:noFill/>
          <a:ln w="44450">
            <a:solidFill>
              <a:srgbClr val="ED1C24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18" name="Line 37"/>
          <p:cNvSpPr>
            <a:spLocks noChangeShapeType="1"/>
          </p:cNvSpPr>
          <p:nvPr/>
        </p:nvSpPr>
        <p:spPr bwMode="auto">
          <a:xfrm flipH="1" flipV="1">
            <a:off x="5088049" y="4170692"/>
            <a:ext cx="286882" cy="257420"/>
          </a:xfrm>
          <a:prstGeom prst="line">
            <a:avLst/>
          </a:prstGeom>
          <a:noFill/>
          <a:ln w="444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2630827" y="4276101"/>
            <a:ext cx="15522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12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MR-TOF            (high-resolution mass separation)      R ~ 100,000</a:t>
            </a:r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 flipV="1">
            <a:off x="3499737" y="4194590"/>
            <a:ext cx="236066" cy="170216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1350"/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8E694699-F518-DA92-C7B3-22BA053B7C72}"/>
              </a:ext>
            </a:extLst>
          </p:cNvPr>
          <p:cNvSpPr txBox="1">
            <a:spLocks/>
          </p:cNvSpPr>
          <p:nvPr/>
        </p:nvSpPr>
        <p:spPr>
          <a:xfrm>
            <a:off x="4343400" y="490783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5</a:t>
            </a:fld>
            <a:endParaRPr lang="en-US" sz="1000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F352747-1D22-6EAB-429F-5B9E0556D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altLang="en-US" sz="2800" dirty="0"/>
              <a:t>Layout of the </a:t>
            </a:r>
            <a:r>
              <a:rPr lang="en-US" altLang="en-US" sz="2800" dirty="0" err="1"/>
              <a:t>caribu</a:t>
            </a:r>
            <a:r>
              <a:rPr lang="en-US" altLang="en-US" sz="2800" dirty="0"/>
              <a:t> facility</a:t>
            </a:r>
            <a:br>
              <a:rPr lang="en-US" alt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974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DB87B6E-D219-C479-C00F-8D30F8F51734}"/>
              </a:ext>
            </a:extLst>
          </p:cNvPr>
          <p:cNvGrpSpPr/>
          <p:nvPr/>
        </p:nvGrpSpPr>
        <p:grpSpPr>
          <a:xfrm>
            <a:off x="399533" y="20368"/>
            <a:ext cx="5192658" cy="2956733"/>
            <a:chOff x="838392" y="2656847"/>
            <a:chExt cx="5692935" cy="3727890"/>
          </a:xfrm>
        </p:grpSpPr>
        <p:pic>
          <p:nvPicPr>
            <p:cNvPr id="15" name="Graphic 10">
              <a:extLst>
                <a:ext uri="{FF2B5EF4-FFF2-40B4-BE49-F238E27FC236}">
                  <a16:creationId xmlns:a16="http://schemas.microsoft.com/office/drawing/2014/main" id="{2DAE96CA-5DFE-C51E-FC3A-1843D2A9D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0923" y="3837706"/>
              <a:ext cx="4770404" cy="190321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1DA76BE-A031-AB11-1FEC-3E59F595488B}"/>
                </a:ext>
              </a:extLst>
            </p:cNvPr>
            <p:cNvGrpSpPr/>
            <p:nvPr/>
          </p:nvGrpSpPr>
          <p:grpSpPr>
            <a:xfrm>
              <a:off x="4646453" y="2656847"/>
              <a:ext cx="1521935" cy="1634297"/>
              <a:chOff x="4647908" y="921514"/>
              <a:chExt cx="2411239" cy="334032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2A0A0E8-D52C-3E44-8ED1-BACEE16ADD9B}"/>
                  </a:ext>
                </a:extLst>
              </p:cNvPr>
              <p:cNvSpPr/>
              <p:nvPr/>
            </p:nvSpPr>
            <p:spPr>
              <a:xfrm>
                <a:off x="5092342" y="1108136"/>
                <a:ext cx="293146" cy="10998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B306950-7D8A-C122-1407-64E613FE2A98}"/>
                  </a:ext>
                </a:extLst>
              </p:cNvPr>
              <p:cNvSpPr/>
              <p:nvPr/>
            </p:nvSpPr>
            <p:spPr>
              <a:xfrm>
                <a:off x="5506724" y="1108136"/>
                <a:ext cx="293146" cy="10998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-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9062341-C415-EB84-A5CA-D100CFA1B7C4}"/>
                  </a:ext>
                </a:extLst>
              </p:cNvPr>
              <p:cNvSpPr/>
              <p:nvPr/>
            </p:nvSpPr>
            <p:spPr>
              <a:xfrm>
                <a:off x="5922351" y="1108136"/>
                <a:ext cx="293146" cy="10998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+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AA99CE3-F8B5-E571-3C3E-7EB2BC84127D}"/>
                  </a:ext>
                </a:extLst>
              </p:cNvPr>
              <p:cNvSpPr/>
              <p:nvPr/>
            </p:nvSpPr>
            <p:spPr>
              <a:xfrm>
                <a:off x="6336734" y="1108136"/>
                <a:ext cx="293146" cy="109988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dirty="0">
                    <a:solidFill>
                      <a:srgbClr val="C00000"/>
                    </a:solidFill>
                  </a:rPr>
                  <a:t>-</a:t>
                </a: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DEE81B2E-1FAC-EF46-DEBE-7080AD908BE9}"/>
                  </a:ext>
                </a:extLst>
              </p:cNvPr>
              <p:cNvSpPr/>
              <p:nvPr/>
            </p:nvSpPr>
            <p:spPr>
              <a:xfrm>
                <a:off x="4647908" y="921514"/>
                <a:ext cx="2411239" cy="1577712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85321DA-3ADE-79D8-65F0-E28C282BDFFD}"/>
                  </a:ext>
                </a:extLst>
              </p:cNvPr>
              <p:cNvCxnSpPr/>
              <p:nvPr/>
            </p:nvCxnSpPr>
            <p:spPr>
              <a:xfrm>
                <a:off x="5385488" y="2134552"/>
                <a:ext cx="121236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D6ED9AC8-7879-D979-F83D-758CA38304D4}"/>
                  </a:ext>
                </a:extLst>
              </p:cNvPr>
              <p:cNvCxnSpPr/>
              <p:nvPr/>
            </p:nvCxnSpPr>
            <p:spPr>
              <a:xfrm>
                <a:off x="5800906" y="2126222"/>
                <a:ext cx="121236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46CAABCA-2FE1-D3D6-0628-1E773E34B1A5}"/>
                  </a:ext>
                </a:extLst>
              </p:cNvPr>
              <p:cNvCxnSpPr/>
              <p:nvPr/>
            </p:nvCxnSpPr>
            <p:spPr>
              <a:xfrm>
                <a:off x="6211256" y="2123237"/>
                <a:ext cx="121236" cy="0"/>
              </a:xfrm>
              <a:prstGeom prst="line">
                <a:avLst/>
              </a:prstGeom>
              <a:ln w="6350">
                <a:solidFill>
                  <a:srgbClr val="C0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CB1F3ED4-6354-5C66-3788-C1F75434338E}"/>
                  </a:ext>
                </a:extLst>
              </p:cNvPr>
              <p:cNvCxnSpPr/>
              <p:nvPr/>
            </p:nvCxnSpPr>
            <p:spPr>
              <a:xfrm>
                <a:off x="5238915" y="2208020"/>
                <a:ext cx="0" cy="202302"/>
              </a:xfrm>
              <a:prstGeom prst="line">
                <a:avLst/>
              </a:prstGeom>
              <a:ln w="63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Freeform 244">
                <a:extLst>
                  <a:ext uri="{FF2B5EF4-FFF2-40B4-BE49-F238E27FC236}">
                    <a16:creationId xmlns:a16="http://schemas.microsoft.com/office/drawing/2014/main" id="{091D369A-5B11-0F47-47FB-C29A3BBF0A48}"/>
                  </a:ext>
                </a:extLst>
              </p:cNvPr>
              <p:cNvSpPr/>
              <p:nvPr/>
            </p:nvSpPr>
            <p:spPr>
              <a:xfrm>
                <a:off x="5336146" y="2210381"/>
                <a:ext cx="211880" cy="62692"/>
              </a:xfrm>
              <a:custGeom>
                <a:avLst/>
                <a:gdLst>
                  <a:gd name="connsiteX0" fmla="*/ 0 w 169069"/>
                  <a:gd name="connsiteY0" fmla="*/ 0 h 50025"/>
                  <a:gd name="connsiteX1" fmla="*/ 88106 w 169069"/>
                  <a:gd name="connsiteY1" fmla="*/ 50006 h 50025"/>
                  <a:gd name="connsiteX2" fmla="*/ 169069 w 169069"/>
                  <a:gd name="connsiteY2" fmla="*/ 4763 h 5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9" h="50025">
                    <a:moveTo>
                      <a:pt x="0" y="0"/>
                    </a:moveTo>
                    <a:cubicBezTo>
                      <a:pt x="29964" y="24606"/>
                      <a:pt x="59928" y="49212"/>
                      <a:pt x="88106" y="50006"/>
                    </a:cubicBezTo>
                    <a:cubicBezTo>
                      <a:pt x="116284" y="50800"/>
                      <a:pt x="142676" y="27781"/>
                      <a:pt x="169069" y="4763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6" name="Freeform 245">
                <a:extLst>
                  <a:ext uri="{FF2B5EF4-FFF2-40B4-BE49-F238E27FC236}">
                    <a16:creationId xmlns:a16="http://schemas.microsoft.com/office/drawing/2014/main" id="{F5FCD991-0E3C-C594-85D3-2143B1CCD075}"/>
                  </a:ext>
                </a:extLst>
              </p:cNvPr>
              <p:cNvSpPr/>
              <p:nvPr/>
            </p:nvSpPr>
            <p:spPr>
              <a:xfrm>
                <a:off x="5297352" y="2207398"/>
                <a:ext cx="286484" cy="119396"/>
              </a:xfrm>
              <a:custGeom>
                <a:avLst/>
                <a:gdLst>
                  <a:gd name="connsiteX0" fmla="*/ 0 w 245268"/>
                  <a:gd name="connsiteY0" fmla="*/ 0 h 95273"/>
                  <a:gd name="connsiteX1" fmla="*/ 114300 w 245268"/>
                  <a:gd name="connsiteY1" fmla="*/ 95250 h 95273"/>
                  <a:gd name="connsiteX2" fmla="*/ 245268 w 245268"/>
                  <a:gd name="connsiteY2" fmla="*/ 7144 h 95273"/>
                  <a:gd name="connsiteX0" fmla="*/ 0 w 228600"/>
                  <a:gd name="connsiteY0" fmla="*/ 0 h 95273"/>
                  <a:gd name="connsiteX1" fmla="*/ 114300 w 228600"/>
                  <a:gd name="connsiteY1" fmla="*/ 95250 h 95273"/>
                  <a:gd name="connsiteX2" fmla="*/ 228600 w 228600"/>
                  <a:gd name="connsiteY2" fmla="*/ 7144 h 9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00" h="95273">
                    <a:moveTo>
                      <a:pt x="0" y="0"/>
                    </a:moveTo>
                    <a:cubicBezTo>
                      <a:pt x="36711" y="47029"/>
                      <a:pt x="76200" y="94059"/>
                      <a:pt x="114300" y="95250"/>
                    </a:cubicBezTo>
                    <a:cubicBezTo>
                      <a:pt x="152400" y="96441"/>
                      <a:pt x="183555" y="51792"/>
                      <a:pt x="228600" y="7144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Freeform 246">
                <a:extLst>
                  <a:ext uri="{FF2B5EF4-FFF2-40B4-BE49-F238E27FC236}">
                    <a16:creationId xmlns:a16="http://schemas.microsoft.com/office/drawing/2014/main" id="{260612E1-2B96-2E7F-69C8-7092FC89FB86}"/>
                  </a:ext>
                </a:extLst>
              </p:cNvPr>
              <p:cNvSpPr/>
              <p:nvPr/>
            </p:nvSpPr>
            <p:spPr>
              <a:xfrm>
                <a:off x="5258555" y="2213366"/>
                <a:ext cx="367060" cy="176068"/>
              </a:xfrm>
              <a:custGeom>
                <a:avLst/>
                <a:gdLst>
                  <a:gd name="connsiteX0" fmla="*/ 0 w 307182"/>
                  <a:gd name="connsiteY0" fmla="*/ 0 h 140494"/>
                  <a:gd name="connsiteX1" fmla="*/ 138113 w 307182"/>
                  <a:gd name="connsiteY1" fmla="*/ 140494 h 140494"/>
                  <a:gd name="connsiteX2" fmla="*/ 307182 w 307182"/>
                  <a:gd name="connsiteY2" fmla="*/ 0 h 140494"/>
                  <a:gd name="connsiteX0" fmla="*/ 0 w 292895"/>
                  <a:gd name="connsiteY0" fmla="*/ 0 h 140494"/>
                  <a:gd name="connsiteX1" fmla="*/ 138113 w 292895"/>
                  <a:gd name="connsiteY1" fmla="*/ 140494 h 140494"/>
                  <a:gd name="connsiteX2" fmla="*/ 292895 w 292895"/>
                  <a:gd name="connsiteY2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2895" h="140494">
                    <a:moveTo>
                      <a:pt x="0" y="0"/>
                    </a:moveTo>
                    <a:cubicBezTo>
                      <a:pt x="43458" y="70247"/>
                      <a:pt x="89297" y="140494"/>
                      <a:pt x="138113" y="140494"/>
                    </a:cubicBezTo>
                    <a:cubicBezTo>
                      <a:pt x="186929" y="140494"/>
                      <a:pt x="233959" y="70247"/>
                      <a:pt x="292895" y="0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D611FB5-14F2-425C-4201-58D0789E7F48}"/>
                  </a:ext>
                </a:extLst>
              </p:cNvPr>
              <p:cNvCxnSpPr/>
              <p:nvPr/>
            </p:nvCxnSpPr>
            <p:spPr>
              <a:xfrm>
                <a:off x="5660305" y="2207973"/>
                <a:ext cx="0" cy="202302"/>
              </a:xfrm>
              <a:prstGeom prst="line">
                <a:avLst/>
              </a:prstGeom>
              <a:ln w="63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Freeform 248">
                <a:extLst>
                  <a:ext uri="{FF2B5EF4-FFF2-40B4-BE49-F238E27FC236}">
                    <a16:creationId xmlns:a16="http://schemas.microsoft.com/office/drawing/2014/main" id="{5CAE18E4-C8FD-B111-A919-90C3863EB891}"/>
                  </a:ext>
                </a:extLst>
              </p:cNvPr>
              <p:cNvSpPr/>
              <p:nvPr/>
            </p:nvSpPr>
            <p:spPr>
              <a:xfrm>
                <a:off x="5757535" y="2210335"/>
                <a:ext cx="211880" cy="62692"/>
              </a:xfrm>
              <a:custGeom>
                <a:avLst/>
                <a:gdLst>
                  <a:gd name="connsiteX0" fmla="*/ 0 w 169069"/>
                  <a:gd name="connsiteY0" fmla="*/ 0 h 50025"/>
                  <a:gd name="connsiteX1" fmla="*/ 88106 w 169069"/>
                  <a:gd name="connsiteY1" fmla="*/ 50006 h 50025"/>
                  <a:gd name="connsiteX2" fmla="*/ 169069 w 169069"/>
                  <a:gd name="connsiteY2" fmla="*/ 4763 h 5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9" h="50025">
                    <a:moveTo>
                      <a:pt x="0" y="0"/>
                    </a:moveTo>
                    <a:cubicBezTo>
                      <a:pt x="29964" y="24606"/>
                      <a:pt x="59928" y="49212"/>
                      <a:pt x="88106" y="50006"/>
                    </a:cubicBezTo>
                    <a:cubicBezTo>
                      <a:pt x="116284" y="50800"/>
                      <a:pt x="142676" y="27781"/>
                      <a:pt x="169069" y="4763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0" name="Freeform 249">
                <a:extLst>
                  <a:ext uri="{FF2B5EF4-FFF2-40B4-BE49-F238E27FC236}">
                    <a16:creationId xmlns:a16="http://schemas.microsoft.com/office/drawing/2014/main" id="{EA6F3264-C694-3629-CF6D-9114E105A28D}"/>
                  </a:ext>
                </a:extLst>
              </p:cNvPr>
              <p:cNvSpPr/>
              <p:nvPr/>
            </p:nvSpPr>
            <p:spPr>
              <a:xfrm>
                <a:off x="5718740" y="2207350"/>
                <a:ext cx="286484" cy="119396"/>
              </a:xfrm>
              <a:custGeom>
                <a:avLst/>
                <a:gdLst>
                  <a:gd name="connsiteX0" fmla="*/ 0 w 245268"/>
                  <a:gd name="connsiteY0" fmla="*/ 0 h 95273"/>
                  <a:gd name="connsiteX1" fmla="*/ 114300 w 245268"/>
                  <a:gd name="connsiteY1" fmla="*/ 95250 h 95273"/>
                  <a:gd name="connsiteX2" fmla="*/ 245268 w 245268"/>
                  <a:gd name="connsiteY2" fmla="*/ 7144 h 95273"/>
                  <a:gd name="connsiteX0" fmla="*/ 0 w 228600"/>
                  <a:gd name="connsiteY0" fmla="*/ 0 h 95273"/>
                  <a:gd name="connsiteX1" fmla="*/ 114300 w 228600"/>
                  <a:gd name="connsiteY1" fmla="*/ 95250 h 95273"/>
                  <a:gd name="connsiteX2" fmla="*/ 228600 w 228600"/>
                  <a:gd name="connsiteY2" fmla="*/ 7144 h 9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00" h="95273">
                    <a:moveTo>
                      <a:pt x="0" y="0"/>
                    </a:moveTo>
                    <a:cubicBezTo>
                      <a:pt x="36711" y="47029"/>
                      <a:pt x="76200" y="94059"/>
                      <a:pt x="114300" y="95250"/>
                    </a:cubicBezTo>
                    <a:cubicBezTo>
                      <a:pt x="152400" y="96441"/>
                      <a:pt x="183555" y="51792"/>
                      <a:pt x="228600" y="7144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" name="Freeform 250">
                <a:extLst>
                  <a:ext uri="{FF2B5EF4-FFF2-40B4-BE49-F238E27FC236}">
                    <a16:creationId xmlns:a16="http://schemas.microsoft.com/office/drawing/2014/main" id="{62F92AE6-9F0A-26F1-634F-2E988117A5DE}"/>
                  </a:ext>
                </a:extLst>
              </p:cNvPr>
              <p:cNvSpPr/>
              <p:nvPr/>
            </p:nvSpPr>
            <p:spPr>
              <a:xfrm>
                <a:off x="5679943" y="2213318"/>
                <a:ext cx="367060" cy="176068"/>
              </a:xfrm>
              <a:custGeom>
                <a:avLst/>
                <a:gdLst>
                  <a:gd name="connsiteX0" fmla="*/ 0 w 307182"/>
                  <a:gd name="connsiteY0" fmla="*/ 0 h 140494"/>
                  <a:gd name="connsiteX1" fmla="*/ 138113 w 307182"/>
                  <a:gd name="connsiteY1" fmla="*/ 140494 h 140494"/>
                  <a:gd name="connsiteX2" fmla="*/ 307182 w 307182"/>
                  <a:gd name="connsiteY2" fmla="*/ 0 h 140494"/>
                  <a:gd name="connsiteX0" fmla="*/ 0 w 292895"/>
                  <a:gd name="connsiteY0" fmla="*/ 0 h 140494"/>
                  <a:gd name="connsiteX1" fmla="*/ 138113 w 292895"/>
                  <a:gd name="connsiteY1" fmla="*/ 140494 h 140494"/>
                  <a:gd name="connsiteX2" fmla="*/ 292895 w 292895"/>
                  <a:gd name="connsiteY2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2895" h="140494">
                    <a:moveTo>
                      <a:pt x="0" y="0"/>
                    </a:moveTo>
                    <a:cubicBezTo>
                      <a:pt x="43458" y="70247"/>
                      <a:pt x="89297" y="140494"/>
                      <a:pt x="138113" y="140494"/>
                    </a:cubicBezTo>
                    <a:cubicBezTo>
                      <a:pt x="186929" y="140494"/>
                      <a:pt x="233959" y="70247"/>
                      <a:pt x="292895" y="0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C16C768-3A9E-5237-8AED-370D9A51F06E}"/>
                  </a:ext>
                </a:extLst>
              </p:cNvPr>
              <p:cNvCxnSpPr/>
              <p:nvPr/>
            </p:nvCxnSpPr>
            <p:spPr>
              <a:xfrm>
                <a:off x="6063914" y="2209800"/>
                <a:ext cx="0" cy="202302"/>
              </a:xfrm>
              <a:prstGeom prst="line">
                <a:avLst/>
              </a:prstGeom>
              <a:ln w="63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Freeform 252">
                <a:extLst>
                  <a:ext uri="{FF2B5EF4-FFF2-40B4-BE49-F238E27FC236}">
                    <a16:creationId xmlns:a16="http://schemas.microsoft.com/office/drawing/2014/main" id="{E6D33270-0F88-2465-9EFC-54EA8D7DDDFE}"/>
                  </a:ext>
                </a:extLst>
              </p:cNvPr>
              <p:cNvSpPr/>
              <p:nvPr/>
            </p:nvSpPr>
            <p:spPr>
              <a:xfrm>
                <a:off x="6161146" y="2212162"/>
                <a:ext cx="211880" cy="62692"/>
              </a:xfrm>
              <a:custGeom>
                <a:avLst/>
                <a:gdLst>
                  <a:gd name="connsiteX0" fmla="*/ 0 w 169069"/>
                  <a:gd name="connsiteY0" fmla="*/ 0 h 50025"/>
                  <a:gd name="connsiteX1" fmla="*/ 88106 w 169069"/>
                  <a:gd name="connsiteY1" fmla="*/ 50006 h 50025"/>
                  <a:gd name="connsiteX2" fmla="*/ 169069 w 169069"/>
                  <a:gd name="connsiteY2" fmla="*/ 4763 h 50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069" h="50025">
                    <a:moveTo>
                      <a:pt x="0" y="0"/>
                    </a:moveTo>
                    <a:cubicBezTo>
                      <a:pt x="29964" y="24606"/>
                      <a:pt x="59928" y="49212"/>
                      <a:pt x="88106" y="50006"/>
                    </a:cubicBezTo>
                    <a:cubicBezTo>
                      <a:pt x="116284" y="50800"/>
                      <a:pt x="142676" y="27781"/>
                      <a:pt x="169069" y="4763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4" name="Freeform 253">
                <a:extLst>
                  <a:ext uri="{FF2B5EF4-FFF2-40B4-BE49-F238E27FC236}">
                    <a16:creationId xmlns:a16="http://schemas.microsoft.com/office/drawing/2014/main" id="{C873D37A-0312-AEE3-0973-45ED19967B6B}"/>
                  </a:ext>
                </a:extLst>
              </p:cNvPr>
              <p:cNvSpPr/>
              <p:nvPr/>
            </p:nvSpPr>
            <p:spPr>
              <a:xfrm>
                <a:off x="6122350" y="2209177"/>
                <a:ext cx="286484" cy="119396"/>
              </a:xfrm>
              <a:custGeom>
                <a:avLst/>
                <a:gdLst>
                  <a:gd name="connsiteX0" fmla="*/ 0 w 245268"/>
                  <a:gd name="connsiteY0" fmla="*/ 0 h 95273"/>
                  <a:gd name="connsiteX1" fmla="*/ 114300 w 245268"/>
                  <a:gd name="connsiteY1" fmla="*/ 95250 h 95273"/>
                  <a:gd name="connsiteX2" fmla="*/ 245268 w 245268"/>
                  <a:gd name="connsiteY2" fmla="*/ 7144 h 95273"/>
                  <a:gd name="connsiteX0" fmla="*/ 0 w 228600"/>
                  <a:gd name="connsiteY0" fmla="*/ 0 h 95273"/>
                  <a:gd name="connsiteX1" fmla="*/ 114300 w 228600"/>
                  <a:gd name="connsiteY1" fmla="*/ 95250 h 95273"/>
                  <a:gd name="connsiteX2" fmla="*/ 228600 w 228600"/>
                  <a:gd name="connsiteY2" fmla="*/ 7144 h 95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600" h="95273">
                    <a:moveTo>
                      <a:pt x="0" y="0"/>
                    </a:moveTo>
                    <a:cubicBezTo>
                      <a:pt x="36711" y="47029"/>
                      <a:pt x="76200" y="94059"/>
                      <a:pt x="114300" y="95250"/>
                    </a:cubicBezTo>
                    <a:cubicBezTo>
                      <a:pt x="152400" y="96441"/>
                      <a:pt x="183555" y="51792"/>
                      <a:pt x="228600" y="7144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5" name="Freeform 254">
                <a:extLst>
                  <a:ext uri="{FF2B5EF4-FFF2-40B4-BE49-F238E27FC236}">
                    <a16:creationId xmlns:a16="http://schemas.microsoft.com/office/drawing/2014/main" id="{F88B275D-6C9A-B9F1-5470-0FB71A25856D}"/>
                  </a:ext>
                </a:extLst>
              </p:cNvPr>
              <p:cNvSpPr/>
              <p:nvPr/>
            </p:nvSpPr>
            <p:spPr>
              <a:xfrm>
                <a:off x="6083553" y="2215145"/>
                <a:ext cx="367060" cy="176068"/>
              </a:xfrm>
              <a:custGeom>
                <a:avLst/>
                <a:gdLst>
                  <a:gd name="connsiteX0" fmla="*/ 0 w 307182"/>
                  <a:gd name="connsiteY0" fmla="*/ 0 h 140494"/>
                  <a:gd name="connsiteX1" fmla="*/ 138113 w 307182"/>
                  <a:gd name="connsiteY1" fmla="*/ 140494 h 140494"/>
                  <a:gd name="connsiteX2" fmla="*/ 307182 w 307182"/>
                  <a:gd name="connsiteY2" fmla="*/ 0 h 140494"/>
                  <a:gd name="connsiteX0" fmla="*/ 0 w 292895"/>
                  <a:gd name="connsiteY0" fmla="*/ 0 h 140494"/>
                  <a:gd name="connsiteX1" fmla="*/ 138113 w 292895"/>
                  <a:gd name="connsiteY1" fmla="*/ 140494 h 140494"/>
                  <a:gd name="connsiteX2" fmla="*/ 292895 w 292895"/>
                  <a:gd name="connsiteY2" fmla="*/ 0 h 140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2895" h="140494">
                    <a:moveTo>
                      <a:pt x="0" y="0"/>
                    </a:moveTo>
                    <a:cubicBezTo>
                      <a:pt x="43458" y="70247"/>
                      <a:pt x="89297" y="140494"/>
                      <a:pt x="138113" y="140494"/>
                    </a:cubicBezTo>
                    <a:cubicBezTo>
                      <a:pt x="186929" y="140494"/>
                      <a:pt x="233959" y="70247"/>
                      <a:pt x="292895" y="0"/>
                    </a:cubicBezTo>
                  </a:path>
                </a:pathLst>
              </a:custGeom>
              <a:noFill/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575A127-02E2-5EB4-ADD0-9FE9745D48BB}"/>
                  </a:ext>
                </a:extLst>
              </p:cNvPr>
              <p:cNvCxnSpPr/>
              <p:nvPr/>
            </p:nvCxnSpPr>
            <p:spPr>
              <a:xfrm>
                <a:off x="6484687" y="2207350"/>
                <a:ext cx="0" cy="202302"/>
              </a:xfrm>
              <a:prstGeom prst="line">
                <a:avLst/>
              </a:prstGeom>
              <a:ln w="63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BD7209E-839C-7607-DBFA-941D0FF1FA8C}"/>
                  </a:ext>
                </a:extLst>
              </p:cNvPr>
              <p:cNvSpPr/>
              <p:nvPr/>
            </p:nvSpPr>
            <p:spPr>
              <a:xfrm>
                <a:off x="5092342" y="3308007"/>
                <a:ext cx="829802" cy="289155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E340577-39B5-F04C-D8D4-3712944FAB4D}"/>
                  </a:ext>
                </a:extLst>
              </p:cNvPr>
              <p:cNvSpPr/>
              <p:nvPr/>
            </p:nvSpPr>
            <p:spPr>
              <a:xfrm>
                <a:off x="6329969" y="3706371"/>
                <a:ext cx="487141" cy="555472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3E4145C-AA3E-D934-3EA4-5ED610E5A049}"/>
                  </a:ext>
                </a:extLst>
              </p:cNvPr>
              <p:cNvCxnSpPr>
                <a:cxnSpLocks/>
                <a:stCxn id="47" idx="2"/>
              </p:cNvCxnSpPr>
              <p:nvPr/>
            </p:nvCxnSpPr>
            <p:spPr>
              <a:xfrm flipH="1" flipV="1">
                <a:off x="4879148" y="2192109"/>
                <a:ext cx="213193" cy="1260476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84EAA040-64B6-1854-65D9-FAC5E180D9A7}"/>
                  </a:ext>
                </a:extLst>
              </p:cNvPr>
              <p:cNvCxnSpPr>
                <a:cxnSpLocks/>
                <a:stCxn id="47" idx="6"/>
              </p:cNvCxnSpPr>
              <p:nvPr/>
            </p:nvCxnSpPr>
            <p:spPr>
              <a:xfrm flipV="1">
                <a:off x="5922144" y="2023752"/>
                <a:ext cx="1088342" cy="1428833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96AC95E4-F26A-DF5B-421D-3E2E575EAA9A}"/>
                  </a:ext>
                </a:extLst>
              </p:cNvPr>
              <p:cNvCxnSpPr>
                <a:cxnSpLocks/>
                <a:stCxn id="48" idx="2"/>
              </p:cNvCxnSpPr>
              <p:nvPr/>
            </p:nvCxnSpPr>
            <p:spPr>
              <a:xfrm flipH="1" flipV="1">
                <a:off x="4879147" y="2185833"/>
                <a:ext cx="1450822" cy="1798275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6BBD2731-2586-058C-0531-F4CBABE5885C}"/>
                  </a:ext>
                </a:extLst>
              </p:cNvPr>
              <p:cNvCxnSpPr>
                <a:cxnSpLocks/>
                <a:stCxn id="48" idx="6"/>
              </p:cNvCxnSpPr>
              <p:nvPr/>
            </p:nvCxnSpPr>
            <p:spPr>
              <a:xfrm flipV="1">
                <a:off x="6817109" y="1851645"/>
                <a:ext cx="227660" cy="2132462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D6A79BFF-2549-0808-7B94-BF07600D78F6}"/>
                </a:ext>
              </a:extLst>
            </p:cNvPr>
            <p:cNvSpPr txBox="1"/>
            <p:nvPr/>
          </p:nvSpPr>
          <p:spPr>
            <a:xfrm>
              <a:off x="1756079" y="3391936"/>
              <a:ext cx="2051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2A7FFF"/>
                  </a:solidFill>
                </a:rPr>
                <a:t>rf electric fields</a:t>
              </a:r>
            </a:p>
          </p:txBody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3AFF8C42-3873-5D8D-FF99-0DF61496AEE2}"/>
                </a:ext>
              </a:extLst>
            </p:cNvPr>
            <p:cNvSpPr txBox="1"/>
            <p:nvPr/>
          </p:nvSpPr>
          <p:spPr>
            <a:xfrm>
              <a:off x="838392" y="4531503"/>
              <a:ext cx="1295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aseline="30000" dirty="0">
                  <a:solidFill>
                    <a:srgbClr val="FF0000"/>
                  </a:solidFill>
                </a:rPr>
                <a:t>252</a:t>
              </a:r>
              <a:r>
                <a:rPr lang="en-US" sz="1400" dirty="0">
                  <a:solidFill>
                    <a:srgbClr val="FF0000"/>
                  </a:solidFill>
                </a:rPr>
                <a:t>Cf fission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fragments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67CD665-31BF-8FF9-CE3E-6828B7B07890}"/>
                </a:ext>
              </a:extLst>
            </p:cNvPr>
            <p:cNvCxnSpPr>
              <a:cxnSpLocks/>
            </p:cNvCxnSpPr>
            <p:nvPr/>
          </p:nvCxnSpPr>
          <p:spPr>
            <a:xfrm>
              <a:off x="2045175" y="5991121"/>
              <a:ext cx="4274684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79111D3F-A43D-8C3D-E063-D8CA3B69F6A7}"/>
                </a:ext>
              </a:extLst>
            </p:cNvPr>
            <p:cNvSpPr txBox="1"/>
            <p:nvPr/>
          </p:nvSpPr>
          <p:spPr>
            <a:xfrm>
              <a:off x="2945782" y="6015405"/>
              <a:ext cx="3141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00B050"/>
                  </a:solidFill>
                </a:rPr>
                <a:t>DC gradient and gas flow</a:t>
              </a:r>
            </a:p>
          </p:txBody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71DC38C2-A05A-BECA-5729-C80ACDDAF0AA}"/>
                </a:ext>
              </a:extLst>
            </p:cNvPr>
            <p:cNvSpPr txBox="1"/>
            <p:nvPr/>
          </p:nvSpPr>
          <p:spPr>
            <a:xfrm>
              <a:off x="2934581" y="4634730"/>
              <a:ext cx="1992385" cy="3880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~50 Torr He Gas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A5495EC-84B6-03B5-91F8-2CC0A0ADAFDB}"/>
                </a:ext>
              </a:extLst>
            </p:cNvPr>
            <p:cNvGrpSpPr/>
            <p:nvPr/>
          </p:nvGrpSpPr>
          <p:grpSpPr>
            <a:xfrm>
              <a:off x="2018397" y="4503347"/>
              <a:ext cx="427859" cy="470634"/>
              <a:chOff x="1757038" y="4127518"/>
              <a:chExt cx="427859" cy="470634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75624261-637A-9C8B-6F2F-C6E624DDA9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7038" y="4127518"/>
                <a:ext cx="363862" cy="28082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C80C20F-FB9A-9133-F051-7FD691692F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83816" y="4330357"/>
                <a:ext cx="363862" cy="7798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B797A15-EA2C-F737-210C-6AF5CA5B3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3816" y="4453462"/>
                <a:ext cx="401081" cy="14469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8BC0917-89A8-6E19-ACB1-0797EF34A2E7}"/>
              </a:ext>
            </a:extLst>
          </p:cNvPr>
          <p:cNvGrpSpPr/>
          <p:nvPr/>
        </p:nvGrpSpPr>
        <p:grpSpPr>
          <a:xfrm>
            <a:off x="6698561" y="506655"/>
            <a:ext cx="2369929" cy="3917665"/>
            <a:chOff x="8346457" y="1244443"/>
            <a:chExt cx="3260520" cy="4740272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9096A807-9608-1EDB-3BF5-CA9E7CD525FC}"/>
                </a:ext>
              </a:extLst>
            </p:cNvPr>
            <p:cNvSpPr txBox="1"/>
            <p:nvPr/>
          </p:nvSpPr>
          <p:spPr>
            <a:xfrm>
              <a:off x="8605118" y="1244443"/>
              <a:ext cx="2743200" cy="37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ultrapure He gas</a:t>
              </a:r>
            </a:p>
          </p:txBody>
        </p:sp>
        <p:sp>
          <p:nvSpPr>
            <p:cNvPr id="7" name="Plus Sign 6">
              <a:extLst>
                <a:ext uri="{FF2B5EF4-FFF2-40B4-BE49-F238E27FC236}">
                  <a16:creationId xmlns:a16="http://schemas.microsoft.com/office/drawing/2014/main" id="{BA6671D4-0B5A-46C4-ED32-8945E17FAD33}"/>
                </a:ext>
              </a:extLst>
            </p:cNvPr>
            <p:cNvSpPr/>
            <p:nvPr/>
          </p:nvSpPr>
          <p:spPr>
            <a:xfrm>
              <a:off x="9668143" y="1632033"/>
              <a:ext cx="617148" cy="617148"/>
            </a:xfrm>
            <a:prstGeom prst="mathPlus">
              <a:avLst>
                <a:gd name="adj1" fmla="val 1113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0E3BFD-75DB-CC67-4A75-EB8F6D754586}"/>
                </a:ext>
              </a:extLst>
            </p:cNvPr>
            <p:cNvSpPr txBox="1"/>
            <p:nvPr/>
          </p:nvSpPr>
          <p:spPr>
            <a:xfrm>
              <a:off x="8346457" y="2236661"/>
              <a:ext cx="3260520" cy="37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DC voltage gradient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D129B6D-DA71-3B02-871C-9994B5767EB2}"/>
                </a:ext>
              </a:extLst>
            </p:cNvPr>
            <p:cNvSpPr txBox="1"/>
            <p:nvPr/>
          </p:nvSpPr>
          <p:spPr>
            <a:xfrm>
              <a:off x="8804227" y="3228879"/>
              <a:ext cx="2344981" cy="37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rf electric field</a:t>
              </a:r>
            </a:p>
          </p:txBody>
        </p:sp>
        <p:sp>
          <p:nvSpPr>
            <p:cNvPr id="10" name="TextBox 46">
              <a:extLst>
                <a:ext uri="{FF2B5EF4-FFF2-40B4-BE49-F238E27FC236}">
                  <a16:creationId xmlns:a16="http://schemas.microsoft.com/office/drawing/2014/main" id="{312BED19-6F66-FF50-744D-DD2DBD70BB1F}"/>
                </a:ext>
              </a:extLst>
            </p:cNvPr>
            <p:cNvSpPr txBox="1"/>
            <p:nvPr/>
          </p:nvSpPr>
          <p:spPr>
            <a:xfrm>
              <a:off x="9078023" y="4221097"/>
              <a:ext cx="1797390" cy="372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gas flow</a:t>
              </a:r>
            </a:p>
          </p:txBody>
        </p:sp>
        <p:sp>
          <p:nvSpPr>
            <p:cNvPr id="11" name="Plus Sign 10">
              <a:extLst>
                <a:ext uri="{FF2B5EF4-FFF2-40B4-BE49-F238E27FC236}">
                  <a16:creationId xmlns:a16="http://schemas.microsoft.com/office/drawing/2014/main" id="{F62A5F57-D63E-7731-FFF5-C52B8C6E3083}"/>
                </a:ext>
              </a:extLst>
            </p:cNvPr>
            <p:cNvSpPr/>
            <p:nvPr/>
          </p:nvSpPr>
          <p:spPr>
            <a:xfrm>
              <a:off x="9668143" y="2624251"/>
              <a:ext cx="617148" cy="617148"/>
            </a:xfrm>
            <a:prstGeom prst="mathPlus">
              <a:avLst>
                <a:gd name="adj1" fmla="val 1113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Plus Sign 11">
              <a:extLst>
                <a:ext uri="{FF2B5EF4-FFF2-40B4-BE49-F238E27FC236}">
                  <a16:creationId xmlns:a16="http://schemas.microsoft.com/office/drawing/2014/main" id="{1650E843-3251-2C1C-6281-65CDAEE35D66}"/>
                </a:ext>
              </a:extLst>
            </p:cNvPr>
            <p:cNvSpPr/>
            <p:nvPr/>
          </p:nvSpPr>
          <p:spPr>
            <a:xfrm>
              <a:off x="9668143" y="3616469"/>
              <a:ext cx="617148" cy="617148"/>
            </a:xfrm>
            <a:prstGeom prst="mathPlus">
              <a:avLst>
                <a:gd name="adj1" fmla="val 11134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Equals 12">
              <a:extLst>
                <a:ext uri="{FF2B5EF4-FFF2-40B4-BE49-F238E27FC236}">
                  <a16:creationId xmlns:a16="http://schemas.microsoft.com/office/drawing/2014/main" id="{49738774-285A-2914-36C3-C2F2196BC28A}"/>
                </a:ext>
              </a:extLst>
            </p:cNvPr>
            <p:cNvSpPr/>
            <p:nvPr/>
          </p:nvSpPr>
          <p:spPr>
            <a:xfrm>
              <a:off x="9605607" y="4608687"/>
              <a:ext cx="742220" cy="742220"/>
            </a:xfrm>
            <a:prstGeom prst="mathEqual">
              <a:avLst>
                <a:gd name="adj1" fmla="val 12880"/>
                <a:gd name="adj2" fmla="val 1176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57">
              <a:extLst>
                <a:ext uri="{FF2B5EF4-FFF2-40B4-BE49-F238E27FC236}">
                  <a16:creationId xmlns:a16="http://schemas.microsoft.com/office/drawing/2014/main" id="{7F4416A7-C4D0-6AD7-3A05-2FF834791F01}"/>
                </a:ext>
              </a:extLst>
            </p:cNvPr>
            <p:cNvSpPr txBox="1"/>
            <p:nvPr/>
          </p:nvSpPr>
          <p:spPr>
            <a:xfrm>
              <a:off x="8388146" y="5338384"/>
              <a:ext cx="31771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chemeClr val="accent2"/>
                  </a:solidFill>
                </a:rPr>
                <a:t>Thermalized fission fragments at q = 1+, 2+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DBBF1AA5-B06C-71F8-0A02-FA2C8B9B778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843" y="3085409"/>
            <a:ext cx="2227952" cy="16709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69E1294-F85D-A57A-CBCE-FC54B84771A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050" y="3098618"/>
            <a:ext cx="2227952" cy="1670964"/>
          </a:xfrm>
          <a:prstGeom prst="rect">
            <a:avLst/>
          </a:prstGeom>
        </p:spPr>
      </p:pic>
      <p:sp>
        <p:nvSpPr>
          <p:cNvPr id="55" name="Slide Number Placeholder 4">
            <a:extLst>
              <a:ext uri="{FF2B5EF4-FFF2-40B4-BE49-F238E27FC236}">
                <a16:creationId xmlns:a16="http://schemas.microsoft.com/office/drawing/2014/main" id="{F9919C19-6ED9-4A23-AC39-3EB2A56060BC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6</a:t>
            </a:fld>
            <a:endParaRPr lang="en-US" sz="1000" dirty="0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85942A5C-E095-4D07-55B1-9333B97A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372901" cy="621711"/>
          </a:xfrm>
        </p:spPr>
        <p:txBody>
          <a:bodyPr/>
          <a:lstStyle/>
          <a:p>
            <a:r>
              <a:rPr lang="en-US" altLang="en-US" sz="2800" dirty="0"/>
              <a:t>Gas catcher</a:t>
            </a:r>
            <a:br>
              <a:rPr lang="en-US" alt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4342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DCBF-7CFD-48CF-B72B-5EAF9BBD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413530" cy="621711"/>
          </a:xfrm>
        </p:spPr>
        <p:txBody>
          <a:bodyPr/>
          <a:lstStyle/>
          <a:p>
            <a:r>
              <a:rPr lang="en-US" dirty="0"/>
              <a:t>Multi-reflection time-of-flight (MR-TOF)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724A3-0470-4C4A-A0AE-DC6B9D1F831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9F67DFC-9130-43D1-848E-FAC8F38C8A93}"/>
              </a:ext>
            </a:extLst>
          </p:cNvPr>
          <p:cNvGrpSpPr>
            <a:grpSpLocks noChangeAspect="1"/>
          </p:cNvGrpSpPr>
          <p:nvPr/>
        </p:nvGrpSpPr>
        <p:grpSpPr>
          <a:xfrm>
            <a:off x="759979" y="3482043"/>
            <a:ext cx="4022689" cy="1510399"/>
            <a:chOff x="1465878" y="1302077"/>
            <a:chExt cx="9260243" cy="347694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749E04-51EA-4A26-ADA2-642E7D28424A}"/>
                </a:ext>
              </a:extLst>
            </p:cNvPr>
            <p:cNvGrpSpPr/>
            <p:nvPr/>
          </p:nvGrpSpPr>
          <p:grpSpPr>
            <a:xfrm>
              <a:off x="1465878" y="1402901"/>
              <a:ext cx="9260243" cy="3376120"/>
              <a:chOff x="1539874" y="2674913"/>
              <a:chExt cx="8645525" cy="3152005"/>
            </a:xfrm>
          </p:grpSpPr>
          <p:pic>
            <p:nvPicPr>
              <p:cNvPr id="10" name="Graphic 9">
                <a:extLst>
                  <a:ext uri="{FF2B5EF4-FFF2-40B4-BE49-F238E27FC236}">
                    <a16:creationId xmlns:a16="http://schemas.microsoft.com/office/drawing/2014/main" id="{63B85893-D2AB-4523-97D4-91EA87AF05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41296" r="-295"/>
              <a:stretch/>
            </p:blipFill>
            <p:spPr>
              <a:xfrm>
                <a:off x="1539874" y="2807493"/>
                <a:ext cx="8645525" cy="301942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C5C326-FB9A-4AA6-B160-6CC7285CF5AB}"/>
                  </a:ext>
                </a:extLst>
              </p:cNvPr>
              <p:cNvSpPr txBox="1"/>
              <p:nvPr/>
            </p:nvSpPr>
            <p:spPr>
              <a:xfrm>
                <a:off x="2676525" y="2674913"/>
                <a:ext cx="1208877" cy="52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aseline="30000" dirty="0"/>
                  <a:t>136</a:t>
                </a:r>
                <a:r>
                  <a:rPr lang="en-US" sz="1000" dirty="0"/>
                  <a:t>Xe</a:t>
                </a:r>
                <a:endParaRPr lang="en-US" sz="1000" baseline="300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D807D19-D549-479D-8C94-1BBA7BEFF986}"/>
                  </a:ext>
                </a:extLst>
              </p:cNvPr>
              <p:cNvSpPr txBox="1"/>
              <p:nvPr/>
            </p:nvSpPr>
            <p:spPr>
              <a:xfrm>
                <a:off x="5172075" y="4132702"/>
                <a:ext cx="1059306" cy="52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aseline="30000" dirty="0"/>
                  <a:t>136</a:t>
                </a:r>
                <a:r>
                  <a:rPr lang="en-US" sz="1000" dirty="0"/>
                  <a:t>Te</a:t>
                </a:r>
                <a:endParaRPr lang="en-US" sz="1000" baseline="30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C3B38C-E2BE-48D2-8AE1-88BE14E9E604}"/>
                  </a:ext>
                </a:extLst>
              </p:cNvPr>
              <p:cNvSpPr txBox="1"/>
              <p:nvPr/>
            </p:nvSpPr>
            <p:spPr>
              <a:xfrm>
                <a:off x="4257675" y="3589299"/>
                <a:ext cx="914400" cy="373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aseline="30000" dirty="0"/>
                  <a:t>136</a:t>
                </a:r>
                <a:r>
                  <a:rPr lang="en-US" sz="1000" dirty="0"/>
                  <a:t>I</a:t>
                </a:r>
                <a:endParaRPr lang="en-US" sz="1000" baseline="30000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6A1DBF-0C7C-44B5-AD54-25B5D85D0749}"/>
                </a:ext>
              </a:extLst>
            </p:cNvPr>
            <p:cNvSpPr txBox="1"/>
            <p:nvPr/>
          </p:nvSpPr>
          <p:spPr>
            <a:xfrm>
              <a:off x="4019458" y="1302077"/>
              <a:ext cx="3461110" cy="1062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10ms cycle, R~100,000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384982-8CC9-4796-85E7-DB754638E773}"/>
              </a:ext>
            </a:extLst>
          </p:cNvPr>
          <p:cNvSpPr txBox="1"/>
          <p:nvPr/>
        </p:nvSpPr>
        <p:spPr>
          <a:xfrm>
            <a:off x="5542481" y="1312552"/>
            <a:ext cx="315393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561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56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+mn-lt"/>
                <a:cs typeface="ヒラギノ角ゴ Pro W3" charset="0"/>
              </a:rPr>
              <a:t>Ion bunches enter and bounce inside the potentials created by the two ion mirrors with a cycle time described by: 𝑡∝√(𝑚∕𝑞).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baseline="0" dirty="0">
              <a:solidFill>
                <a:schemeClr val="tx1">
                  <a:lumMod val="50000"/>
                </a:schemeClr>
              </a:solidFill>
              <a:latin typeface="+mn-lt"/>
              <a:cs typeface="ヒラギノ角ゴ Pro W3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 W3" charset="0"/>
                <a:cs typeface="Helvetica" panose="020B0604020202020204" pitchFamily="34" charset="0"/>
              </a:rPr>
              <a:t>Fast (~10 </a:t>
            </a:r>
            <a:r>
              <a:rPr lang="en-US" altLang="en-US" sz="1600" dirty="0" err="1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 W3" charset="0"/>
                <a:cs typeface="Helvetica" panose="020B0604020202020204" pitchFamily="34" charset="0"/>
              </a:rPr>
              <a:t>ms</a:t>
            </a: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 W3" charset="0"/>
                <a:cs typeface="Helvetica" panose="020B0604020202020204" pitchFamily="34" charset="0"/>
              </a:rPr>
              <a:t>), simple, high resolution (R ~ 100,000) isobar separator.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chemeClr val="tx1">
                    <a:lumMod val="50000"/>
                  </a:schemeClr>
                </a:solidFill>
                <a:latin typeface="+mn-lt"/>
                <a:ea typeface="ヒラギノ角ゴ Pro W3" charset="0"/>
                <a:cs typeface="Helvetica" panose="020B0604020202020204" pitchFamily="34" charset="0"/>
              </a:rPr>
              <a:t>Can be used for mass measurements or for isobaric suppression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tx1">
                  <a:lumMod val="50000"/>
                </a:schemeClr>
              </a:solidFill>
              <a:latin typeface="+mn-lt"/>
              <a:ea typeface="ヒラギノ角ゴ Pro W3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1B42A0-7F0D-E5C0-35FA-1A3361718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79" y="492104"/>
            <a:ext cx="4113494" cy="292825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32C789-3027-1A36-5B7B-0AF865B507E1}"/>
              </a:ext>
            </a:extLst>
          </p:cNvPr>
          <p:cNvCxnSpPr/>
          <p:nvPr/>
        </p:nvCxnSpPr>
        <p:spPr>
          <a:xfrm>
            <a:off x="6589245" y="2355358"/>
            <a:ext cx="400631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7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  <a:ln/>
        </p:spPr>
        <p:txBody>
          <a:bodyPr vert="horz" lIns="0" tIns="4572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883EBC2-ECBC-4C99-8766-F068AA5AAF4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467" y="743311"/>
            <a:ext cx="3607340" cy="214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/>
          <a:stretch/>
        </p:blipFill>
        <p:spPr>
          <a:xfrm>
            <a:off x="1347598" y="753283"/>
            <a:ext cx="3106722" cy="2180521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8000" r="36125" b="37333"/>
          <a:stretch/>
        </p:blipFill>
        <p:spPr bwMode="auto">
          <a:xfrm>
            <a:off x="1571626" y="3065501"/>
            <a:ext cx="3717036" cy="1792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 txBox="1">
            <a:spLocks/>
          </p:cNvSpPr>
          <p:nvPr/>
        </p:nvSpPr>
        <p:spPr bwMode="auto">
          <a:xfrm>
            <a:off x="5455634" y="3065394"/>
            <a:ext cx="3215399" cy="187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System must be efficient, fast, and provide clean, pulsed beams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When you run out of room in 2 dimensions …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All elements (diverters, lenses, </a:t>
            </a:r>
            <a:r>
              <a:rPr lang="en-US" sz="1400" kern="0" dirty="0" err="1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steerers</a:t>
            </a: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) are electrostatic and compact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schemeClr val="tx1">
                    <a:lumMod val="50000"/>
                  </a:schemeClr>
                </a:solidFill>
                <a:cs typeface="Helvetica" panose="020B0604020202020204" pitchFamily="34" charset="0"/>
              </a:rPr>
              <a:t>Emittance growth is minimal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592457" y="753283"/>
            <a:ext cx="13580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Courtesy Al </a:t>
            </a:r>
            <a:r>
              <a:rPr lang="en-US" altLang="en-US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Barcikowski</a:t>
            </a:r>
            <a:endParaRPr lang="en-US" altLang="en-US" sz="900" dirty="0">
              <a:solidFill>
                <a:srgbClr val="0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3961431" y="4688027"/>
            <a:ext cx="14606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Courtesy </a:t>
            </a:r>
            <a:r>
              <a:rPr lang="en-US" altLang="en-US" sz="900" dirty="0" err="1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Brahim</a:t>
            </a:r>
            <a:r>
              <a:rPr lang="en-US" altLang="en-US" sz="900" dirty="0">
                <a:solidFill>
                  <a:srgbClr val="0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Mustapha</a:t>
            </a:r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H="1">
            <a:off x="6194021" y="2128885"/>
            <a:ext cx="541838" cy="6446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616161"/>
              </a:solidFill>
            </a:endParaRPr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5553306" y="1858332"/>
            <a:ext cx="139530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From CARIBU</a:t>
            </a:r>
          </a:p>
        </p:txBody>
      </p:sp>
      <p:sp>
        <p:nvSpPr>
          <p:cNvPr id="14" name="Line 37"/>
          <p:cNvSpPr>
            <a:spLocks noChangeShapeType="1"/>
          </p:cNvSpPr>
          <p:nvPr/>
        </p:nvSpPr>
        <p:spPr bwMode="auto">
          <a:xfrm>
            <a:off x="5124424" y="1348845"/>
            <a:ext cx="331211" cy="1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616161"/>
              </a:solidFill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890776" y="1392258"/>
            <a:ext cx="79577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EBIS</a:t>
            </a:r>
          </a:p>
        </p:txBody>
      </p:sp>
      <p:sp>
        <p:nvSpPr>
          <p:cNvPr id="16" name="Line 37"/>
          <p:cNvSpPr>
            <a:spLocks noChangeShapeType="1"/>
          </p:cNvSpPr>
          <p:nvPr/>
        </p:nvSpPr>
        <p:spPr bwMode="auto">
          <a:xfrm>
            <a:off x="1499539" y="2933803"/>
            <a:ext cx="331211" cy="1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616161"/>
              </a:solidFill>
            </a:endParaRPr>
          </a:p>
        </p:txBody>
      </p:sp>
      <p:sp>
        <p:nvSpPr>
          <p:cNvPr id="17" name="Line 37"/>
          <p:cNvSpPr>
            <a:spLocks noChangeShapeType="1"/>
          </p:cNvSpPr>
          <p:nvPr/>
        </p:nvSpPr>
        <p:spPr bwMode="auto">
          <a:xfrm flipH="1" flipV="1">
            <a:off x="1499539" y="2571750"/>
            <a:ext cx="0" cy="372026"/>
          </a:xfrm>
          <a:prstGeom prst="line">
            <a:avLst/>
          </a:prstGeom>
          <a:noFill/>
          <a:ln w="444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 kern="0">
              <a:solidFill>
                <a:srgbClr val="616161"/>
              </a:solidFill>
            </a:endParaRPr>
          </a:p>
        </p:txBody>
      </p:sp>
      <p:sp>
        <p:nvSpPr>
          <p:cNvPr id="18" name="Text Box 36"/>
          <p:cNvSpPr txBox="1">
            <a:spLocks noChangeArrowheads="1"/>
          </p:cNvSpPr>
          <p:nvPr/>
        </p:nvSpPr>
        <p:spPr bwMode="auto">
          <a:xfrm>
            <a:off x="1515793" y="2880357"/>
            <a:ext cx="24490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1297565" y="2656804"/>
            <a:ext cx="244904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</a:t>
            </a:r>
          </a:p>
        </p:txBody>
      </p:sp>
      <p:sp>
        <p:nvSpPr>
          <p:cNvPr id="20" name="Text Box 36"/>
          <p:cNvSpPr txBox="1">
            <a:spLocks noChangeArrowheads="1"/>
          </p:cNvSpPr>
          <p:nvPr/>
        </p:nvSpPr>
        <p:spPr bwMode="auto">
          <a:xfrm>
            <a:off x="2583553" y="2261298"/>
            <a:ext cx="8856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MR-TOF</a:t>
            </a:r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>
            <a:off x="4705157" y="2258665"/>
            <a:ext cx="8856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 err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Buncher</a:t>
            </a:r>
            <a:endParaRPr lang="en-US" altLang="en-US" sz="1350" b="1" dirty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2284838" y="740240"/>
            <a:ext cx="141029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35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2-step accelerator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AEDBB1B-206D-86C5-B51A-407CAF81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58378"/>
            <a:ext cx="8413530" cy="621711"/>
          </a:xfrm>
        </p:spPr>
        <p:txBody>
          <a:bodyPr/>
          <a:lstStyle/>
          <a:p>
            <a:r>
              <a:rPr lang="en-US" sz="2800" dirty="0"/>
              <a:t>Delivery of </a:t>
            </a:r>
            <a:r>
              <a:rPr lang="en-US" sz="2800" dirty="0" err="1"/>
              <a:t>caribu</a:t>
            </a:r>
            <a:r>
              <a:rPr lang="en-US" sz="2800" dirty="0"/>
              <a:t> beams</a:t>
            </a:r>
            <a:br>
              <a:rPr lang="en-US" sz="2800" dirty="0"/>
            </a:br>
            <a:r>
              <a:rPr lang="en-US" sz="2800" dirty="0"/>
              <a:t> </a:t>
            </a: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BAD27C09-F520-D53E-20C9-335E72B44A17}"/>
              </a:ext>
            </a:extLst>
          </p:cNvPr>
          <p:cNvSpPr txBox="1">
            <a:spLocks/>
          </p:cNvSpPr>
          <p:nvPr/>
        </p:nvSpPr>
        <p:spPr>
          <a:xfrm>
            <a:off x="4343400" y="4855282"/>
            <a:ext cx="457200" cy="1371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FAAC5A-9C4F-4278-920D-DF2BAB595749}" type="slidenum">
              <a:rPr lang="en-US" sz="1000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60100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1:  </a:t>
            </a:r>
            <a:br>
              <a:rPr lang="en-US" dirty="0"/>
            </a:br>
            <a:r>
              <a:rPr lang="en-US" dirty="0" err="1"/>
              <a:t>Caribu</a:t>
            </a:r>
            <a:r>
              <a:rPr lang="en-US" dirty="0"/>
              <a:t> low-energy experimental hall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CEA4C591-398A-46EB-82E6-F71B9BBF7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2" y="1436066"/>
            <a:ext cx="3572648" cy="25432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Low-energy experimental area takes advantage of more room and much less background (compared to experimental area in the CARIBU hall)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Beams transported to the new hall with     E ~ 23keV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Isotopically pure radioactive beams provided with the MR-TOF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Experiments started moving in during 2019 and took advantage of the beams available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8F458A-5D9D-62D4-CE4A-899EA582E000}"/>
              </a:ext>
            </a:extLst>
          </p:cNvPr>
          <p:cNvGrpSpPr/>
          <p:nvPr/>
        </p:nvGrpSpPr>
        <p:grpSpPr>
          <a:xfrm>
            <a:off x="4108599" y="1219951"/>
            <a:ext cx="4947451" cy="2649729"/>
            <a:chOff x="448649" y="1139131"/>
            <a:chExt cx="4947451" cy="264972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C24CAB3-481A-42E2-82FA-41DC203719B7}"/>
                </a:ext>
              </a:extLst>
            </p:cNvPr>
            <p:cNvGrpSpPr/>
            <p:nvPr/>
          </p:nvGrpSpPr>
          <p:grpSpPr>
            <a:xfrm>
              <a:off x="448649" y="1464076"/>
              <a:ext cx="4444420" cy="2324784"/>
              <a:chOff x="608238" y="1133099"/>
              <a:chExt cx="5565965" cy="2911440"/>
            </a:xfrm>
          </p:grpSpPr>
          <p:pic>
            <p:nvPicPr>
              <p:cNvPr id="25" name="Content Placeholder 5">
                <a:extLst>
                  <a:ext uri="{FF2B5EF4-FFF2-40B4-BE49-F238E27FC236}">
                    <a16:creationId xmlns:a16="http://schemas.microsoft.com/office/drawing/2014/main" id="{D923E8DA-7331-4E24-AE7C-CB5590955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45" t="7449" r="2664" b="7736"/>
              <a:stretch/>
            </p:blipFill>
            <p:spPr bwMode="auto">
              <a:xfrm>
                <a:off x="608238" y="1134081"/>
                <a:ext cx="4767917" cy="29104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Line 37">
                <a:extLst>
                  <a:ext uri="{FF2B5EF4-FFF2-40B4-BE49-F238E27FC236}">
                    <a16:creationId xmlns:a16="http://schemas.microsoft.com/office/drawing/2014/main" id="{82DD2848-0C8A-493D-80DB-51754FF2A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90882" y="1503294"/>
                <a:ext cx="186016" cy="336924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Line 37">
                <a:extLst>
                  <a:ext uri="{FF2B5EF4-FFF2-40B4-BE49-F238E27FC236}">
                    <a16:creationId xmlns:a16="http://schemas.microsoft.com/office/drawing/2014/main" id="{98842625-FA26-40AF-8E8B-65AC4B5264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14050" y="3415555"/>
                <a:ext cx="350608" cy="303156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Line 37">
                <a:extLst>
                  <a:ext uri="{FF2B5EF4-FFF2-40B4-BE49-F238E27FC236}">
                    <a16:creationId xmlns:a16="http://schemas.microsoft.com/office/drawing/2014/main" id="{65E87B18-AE78-43D1-8AFB-E6E37303F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0600" y="2169383"/>
                <a:ext cx="484720" cy="210870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Line 37">
                <a:extLst>
                  <a:ext uri="{FF2B5EF4-FFF2-40B4-BE49-F238E27FC236}">
                    <a16:creationId xmlns:a16="http://schemas.microsoft.com/office/drawing/2014/main" id="{EAF6788B-1E98-4554-86C7-8E243AD97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94703" y="2688353"/>
                <a:ext cx="281118" cy="241155"/>
              </a:xfrm>
              <a:prstGeom prst="line">
                <a:avLst/>
              </a:prstGeom>
              <a:noFill/>
              <a:ln w="4445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Text Box 36">
                <a:extLst>
                  <a:ext uri="{FF2B5EF4-FFF2-40B4-BE49-F238E27FC236}">
                    <a16:creationId xmlns:a16="http://schemas.microsoft.com/office/drawing/2014/main" id="{2BB0469C-E610-4731-835F-5E7D1A060D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898" y="1133099"/>
                <a:ext cx="1264288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CARIBU isobar separator</a:t>
                </a:r>
              </a:p>
            </p:txBody>
          </p:sp>
          <p:sp>
            <p:nvSpPr>
              <p:cNvPr id="32" name="Text Box 36">
                <a:extLst>
                  <a:ext uri="{FF2B5EF4-FFF2-40B4-BE49-F238E27FC236}">
                    <a16:creationId xmlns:a16="http://schemas.microsoft.com/office/drawing/2014/main" id="{0D0F794F-C663-4B20-B824-862E9B6DF1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2683" y="3634161"/>
                <a:ext cx="1141520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ATLAS RFQ</a:t>
                </a:r>
              </a:p>
            </p:txBody>
          </p:sp>
          <p:sp>
            <p:nvSpPr>
              <p:cNvPr id="33" name="Text Box 36">
                <a:extLst>
                  <a:ext uri="{FF2B5EF4-FFF2-40B4-BE49-F238E27FC236}">
                    <a16:creationId xmlns:a16="http://schemas.microsoft.com/office/drawing/2014/main" id="{6FD1B1C0-BC7D-4B61-8C81-726D25C25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61392" y="2022790"/>
                <a:ext cx="73230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EBIS</a:t>
                </a:r>
              </a:p>
            </p:txBody>
          </p:sp>
          <p:sp>
            <p:nvSpPr>
              <p:cNvPr id="34" name="Text Box 36">
                <a:extLst>
                  <a:ext uri="{FF2B5EF4-FFF2-40B4-BE49-F238E27FC236}">
                    <a16:creationId xmlns:a16="http://schemas.microsoft.com/office/drawing/2014/main" id="{320434EE-29D3-48A9-ABA9-9771B87F34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2453" y="2774757"/>
                <a:ext cx="1141520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1200" b="1" dirty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MR-TOF</a:t>
                </a:r>
              </a:p>
            </p:txBody>
          </p:sp>
        </p:grpSp>
        <p:sp>
          <p:nvSpPr>
            <p:cNvPr id="35" name="Text Box 36">
              <a:extLst>
                <a:ext uri="{FF2B5EF4-FFF2-40B4-BE49-F238E27FC236}">
                  <a16:creationId xmlns:a16="http://schemas.microsoft.com/office/drawing/2014/main" id="{5A778949-A9A3-4BCB-B545-83C2E05551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3340" y="1173249"/>
              <a:ext cx="1559913" cy="466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1200" b="1" dirty="0">
                  <a:solidFill>
                    <a:srgbClr val="FF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Low-energy experimental area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26FE10B-87D5-42D9-AE64-F6CA2D7B0DA8}"/>
                </a:ext>
              </a:extLst>
            </p:cNvPr>
            <p:cNvSpPr/>
            <p:nvPr/>
          </p:nvSpPr>
          <p:spPr bwMode="auto">
            <a:xfrm rot="622084">
              <a:off x="3067268" y="1139131"/>
              <a:ext cx="2328832" cy="873328"/>
            </a:xfrm>
            <a:prstGeom prst="ellipse">
              <a:avLst/>
            </a:prstGeom>
            <a:solidFill>
              <a:srgbClr val="00B050">
                <a:alpha val="4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61616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16977731-C412-3943-B741-04857B423370}" vid="{1CB93506-B23E-0946-9F6E-16BB195DC3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Argonne presentation_16x9</Template>
  <TotalTime>18861</TotalTime>
  <Words>1732</Words>
  <Application>Microsoft Office PowerPoint</Application>
  <PresentationFormat>On-screen Show (16:9)</PresentationFormat>
  <Paragraphs>306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 Narrow</vt:lpstr>
      <vt:lpstr>Bookman Old Style</vt:lpstr>
      <vt:lpstr>Calibri</vt:lpstr>
      <vt:lpstr>Cambria Math</vt:lpstr>
      <vt:lpstr>Helvetica</vt:lpstr>
      <vt:lpstr>Symbol</vt:lpstr>
      <vt:lpstr>Times</vt:lpstr>
      <vt:lpstr>Times New Roman</vt:lpstr>
      <vt:lpstr>Wingdings</vt:lpstr>
      <vt:lpstr>presentation_16x9</vt:lpstr>
      <vt:lpstr>Past, present, and future of Argonne’s caribu facility</vt:lpstr>
      <vt:lpstr>The caribu facility OF ATLAS at Argonne </vt:lpstr>
      <vt:lpstr>PowerPoint Presentation</vt:lpstr>
      <vt:lpstr>CARIBU beams delivered to experiments </vt:lpstr>
      <vt:lpstr>Layout of the caribu facility </vt:lpstr>
      <vt:lpstr>Gas catcher </vt:lpstr>
      <vt:lpstr>Multi-reflection time-of-flight (MR-TOF) </vt:lpstr>
      <vt:lpstr>Delivery of caribu beams  </vt:lpstr>
      <vt:lpstr>Area 1:   Caribu low-energy experimental hall</vt:lpstr>
      <vt:lpstr>   Caribu low-energy experimental hall (‘stopped’ beam area)</vt:lpstr>
      <vt:lpstr>Measurements with the CPT at CARIBU </vt:lpstr>
      <vt:lpstr>X-Array and saturn in area 1 </vt:lpstr>
      <vt:lpstr>Mtas in area 1</vt:lpstr>
      <vt:lpstr>PowerPoint Presentation</vt:lpstr>
      <vt:lpstr>THE CLS SETUP in area 1 </vt:lpstr>
      <vt:lpstr>Beartrap in area 1 </vt:lpstr>
      <vt:lpstr>CARIBU      nuCARIBU </vt:lpstr>
      <vt:lpstr>Changes in fission distribution </vt:lpstr>
      <vt:lpstr>Optimize yield by choice of foil  </vt:lpstr>
      <vt:lpstr>nuCARIBU overview</vt:lpstr>
      <vt:lpstr>nuCARIBU status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Clark, Jason A.</cp:lastModifiedBy>
  <cp:revision>85</cp:revision>
  <cp:lastPrinted>2022-08-11T14:30:53Z</cp:lastPrinted>
  <dcterms:created xsi:type="dcterms:W3CDTF">2018-07-03T17:34:09Z</dcterms:created>
  <dcterms:modified xsi:type="dcterms:W3CDTF">2023-05-10T05:38:03Z</dcterms:modified>
</cp:coreProperties>
</file>